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8" r:id="rId5"/>
    <p:sldId id="268" r:id="rId6"/>
    <p:sldId id="267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9" r:id="rId16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EB355-7A1F-4761-92AB-87D8F5DE7BB3}" v="728" dt="2025-04-14T14:12:33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091EB355-7A1F-4761-92AB-87D8F5DE7BB3}"/>
    <pc:docChg chg="undo custSel addSld modSld modShowInfo">
      <pc:chgData name="Michael Richards" userId="6afda9a54147f31e" providerId="LiveId" clId="{091EB355-7A1F-4761-92AB-87D8F5DE7BB3}" dt="2025-04-14T14:12:33.726" v="4763" actId="20577"/>
      <pc:docMkLst>
        <pc:docMk/>
      </pc:docMkLst>
      <pc:sldChg chg="modSp mod">
        <pc:chgData name="Michael Richards" userId="6afda9a54147f31e" providerId="LiveId" clId="{091EB355-7A1F-4761-92AB-87D8F5DE7BB3}" dt="2025-04-14T14:04:11.608" v="4652" actId="6549"/>
        <pc:sldMkLst>
          <pc:docMk/>
          <pc:sldMk cId="561229006" sldId="259"/>
        </pc:sldMkLst>
        <pc:spChg chg="mod">
          <ac:chgData name="Michael Richards" userId="6afda9a54147f31e" providerId="LiveId" clId="{091EB355-7A1F-4761-92AB-87D8F5DE7BB3}" dt="2025-04-11T09:20:27.686" v="19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091EB355-7A1F-4761-92AB-87D8F5DE7BB3}" dt="2025-04-14T14:04:11.608" v="4652" actId="6549"/>
          <ac:spMkLst>
            <pc:docMk/>
            <pc:sldMk cId="561229006" sldId="259"/>
            <ac:spMk id="3" creationId="{91A9C230-3792-48EC-A9D5-48CC4D925B12}"/>
          </ac:spMkLst>
        </pc:spChg>
      </pc:sldChg>
      <pc:sldChg chg="modSp mod">
        <pc:chgData name="Michael Richards" userId="6afda9a54147f31e" providerId="LiveId" clId="{091EB355-7A1F-4761-92AB-87D8F5DE7BB3}" dt="2025-04-11T16:39:39.954" v="3829" actId="20577"/>
        <pc:sldMkLst>
          <pc:docMk/>
          <pc:sldMk cId="2183860606" sldId="260"/>
        </pc:sldMkLst>
        <pc:spChg chg="mod">
          <ac:chgData name="Michael Richards" userId="6afda9a54147f31e" providerId="LiveId" clId="{091EB355-7A1F-4761-92AB-87D8F5DE7BB3}" dt="2025-04-11T12:03:37.960" v="3789" actId="6549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091EB355-7A1F-4761-92AB-87D8F5DE7BB3}" dt="2025-04-11T16:39:39.954" v="3829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addSp modSp new mod modShow">
        <pc:chgData name="Michael Richards" userId="6afda9a54147f31e" providerId="LiveId" clId="{091EB355-7A1F-4761-92AB-87D8F5DE7BB3}" dt="2025-04-14T14:04:59.762" v="4653" actId="729"/>
        <pc:sldMkLst>
          <pc:docMk/>
          <pc:sldMk cId="3728545838" sldId="261"/>
        </pc:sldMkLst>
        <pc:spChg chg="mod">
          <ac:chgData name="Michael Richards" userId="6afda9a54147f31e" providerId="LiveId" clId="{091EB355-7A1F-4761-92AB-87D8F5DE7BB3}" dt="2025-04-11T09:44:08.743" v="1904" actId="20577"/>
          <ac:spMkLst>
            <pc:docMk/>
            <pc:sldMk cId="3728545838" sldId="261"/>
            <ac:spMk id="2" creationId="{2522CC1F-75DD-649C-0FF5-405DBA73F981}"/>
          </ac:spMkLst>
        </pc:spChg>
        <pc:spChg chg="mod">
          <ac:chgData name="Michael Richards" userId="6afda9a54147f31e" providerId="LiveId" clId="{091EB355-7A1F-4761-92AB-87D8F5DE7BB3}" dt="2025-04-11T10:15:54.866" v="3461" actId="20577"/>
          <ac:spMkLst>
            <pc:docMk/>
            <pc:sldMk cId="3728545838" sldId="261"/>
            <ac:spMk id="3" creationId="{33F7CAF2-BA27-64D8-452F-C6626E662B5E}"/>
          </ac:spMkLst>
        </pc:spChg>
        <pc:graphicFrameChg chg="add mod">
          <ac:chgData name="Michael Richards" userId="6afda9a54147f31e" providerId="LiveId" clId="{091EB355-7A1F-4761-92AB-87D8F5DE7BB3}" dt="2025-04-14T09:43:35.060" v="4024"/>
          <ac:graphicFrameMkLst>
            <pc:docMk/>
            <pc:sldMk cId="3728545838" sldId="261"/>
            <ac:graphicFrameMk id="5" creationId="{575B1CF3-9498-723B-FF56-8533F6AB31E0}"/>
          </ac:graphicFrameMkLst>
        </pc:graphicFrameChg>
      </pc:sldChg>
      <pc:sldChg chg="modSp new mod">
        <pc:chgData name="Michael Richards" userId="6afda9a54147f31e" providerId="LiveId" clId="{091EB355-7A1F-4761-92AB-87D8F5DE7BB3}" dt="2025-04-11T12:03:15.059" v="3768" actId="20577"/>
        <pc:sldMkLst>
          <pc:docMk/>
          <pc:sldMk cId="2232039680" sldId="262"/>
        </pc:sldMkLst>
        <pc:spChg chg="mod">
          <ac:chgData name="Michael Richards" userId="6afda9a54147f31e" providerId="LiveId" clId="{091EB355-7A1F-4761-92AB-87D8F5DE7BB3}" dt="2025-04-11T12:03:15.059" v="3768" actId="20577"/>
          <ac:spMkLst>
            <pc:docMk/>
            <pc:sldMk cId="2232039680" sldId="262"/>
            <ac:spMk id="2" creationId="{4E0312E8-74AA-B765-2BE4-B15890F88207}"/>
          </ac:spMkLst>
        </pc:spChg>
      </pc:sldChg>
      <pc:sldChg chg="addSp modSp new mod modShow">
        <pc:chgData name="Michael Richards" userId="6afda9a54147f31e" providerId="LiveId" clId="{091EB355-7A1F-4761-92AB-87D8F5DE7BB3}" dt="2025-04-14T14:04:59.762" v="4653" actId="729"/>
        <pc:sldMkLst>
          <pc:docMk/>
          <pc:sldMk cId="3010242847" sldId="263"/>
        </pc:sldMkLst>
        <pc:spChg chg="mod">
          <ac:chgData name="Michael Richards" userId="6afda9a54147f31e" providerId="LiveId" clId="{091EB355-7A1F-4761-92AB-87D8F5DE7BB3}" dt="2025-04-11T09:52:53.760" v="2149" actId="20577"/>
          <ac:spMkLst>
            <pc:docMk/>
            <pc:sldMk cId="3010242847" sldId="263"/>
            <ac:spMk id="2" creationId="{977D940D-1A41-FF33-FD60-3F9926F389BF}"/>
          </ac:spMkLst>
        </pc:spChg>
        <pc:spChg chg="mod">
          <ac:chgData name="Michael Richards" userId="6afda9a54147f31e" providerId="LiveId" clId="{091EB355-7A1F-4761-92AB-87D8F5DE7BB3}" dt="2025-04-11T10:17:25.974" v="3482" actId="20577"/>
          <ac:spMkLst>
            <pc:docMk/>
            <pc:sldMk cId="3010242847" sldId="263"/>
            <ac:spMk id="3" creationId="{CC11985D-EEF1-FAF6-CFD9-C24305442F67}"/>
          </ac:spMkLst>
        </pc:spChg>
        <pc:graphicFrameChg chg="add mod">
          <ac:chgData name="Michael Richards" userId="6afda9a54147f31e" providerId="LiveId" clId="{091EB355-7A1F-4761-92AB-87D8F5DE7BB3}" dt="2025-04-11T10:18:00.008" v="3483"/>
          <ac:graphicFrameMkLst>
            <pc:docMk/>
            <pc:sldMk cId="3010242847" sldId="263"/>
            <ac:graphicFrameMk id="5" creationId="{63787F52-C4F3-A087-9EB0-37A82F37F042}"/>
          </ac:graphicFrameMkLst>
        </pc:graphicFrameChg>
      </pc:sldChg>
      <pc:sldChg chg="addSp modSp new mod">
        <pc:chgData name="Michael Richards" userId="6afda9a54147f31e" providerId="LiveId" clId="{091EB355-7A1F-4761-92AB-87D8F5DE7BB3}" dt="2025-04-14T14:11:48.947" v="4701" actId="20577"/>
        <pc:sldMkLst>
          <pc:docMk/>
          <pc:sldMk cId="8888717" sldId="264"/>
        </pc:sldMkLst>
        <pc:spChg chg="mod">
          <ac:chgData name="Michael Richards" userId="6afda9a54147f31e" providerId="LiveId" clId="{091EB355-7A1F-4761-92AB-87D8F5DE7BB3}" dt="2025-04-11T09:57:36.087" v="2447" actId="20577"/>
          <ac:spMkLst>
            <pc:docMk/>
            <pc:sldMk cId="8888717" sldId="264"/>
            <ac:spMk id="2" creationId="{1BC2F2D8-0A3F-63B6-0C91-F1136D8BA2DB}"/>
          </ac:spMkLst>
        </pc:spChg>
        <pc:spChg chg="mod">
          <ac:chgData name="Michael Richards" userId="6afda9a54147f31e" providerId="LiveId" clId="{091EB355-7A1F-4761-92AB-87D8F5DE7BB3}" dt="2025-04-14T14:11:48.947" v="4701" actId="20577"/>
          <ac:spMkLst>
            <pc:docMk/>
            <pc:sldMk cId="8888717" sldId="264"/>
            <ac:spMk id="3" creationId="{30141D1A-8A6E-C289-281D-AFFBC76643DC}"/>
          </ac:spMkLst>
        </pc:spChg>
        <pc:graphicFrameChg chg="add mod">
          <ac:chgData name="Michael Richards" userId="6afda9a54147f31e" providerId="LiveId" clId="{091EB355-7A1F-4761-92AB-87D8F5DE7BB3}" dt="2025-04-11T10:02:12.728" v="2842" actId="14100"/>
          <ac:graphicFrameMkLst>
            <pc:docMk/>
            <pc:sldMk cId="8888717" sldId="264"/>
            <ac:graphicFrameMk id="5" creationId="{BC443008-3542-24BB-4203-999B06F7230D}"/>
          </ac:graphicFrameMkLst>
        </pc:graphicFrameChg>
      </pc:sldChg>
      <pc:sldChg chg="addSp modSp new mod">
        <pc:chgData name="Michael Richards" userId="6afda9a54147f31e" providerId="LiveId" clId="{091EB355-7A1F-4761-92AB-87D8F5DE7BB3}" dt="2025-04-14T14:12:33.726" v="4763" actId="20577"/>
        <pc:sldMkLst>
          <pc:docMk/>
          <pc:sldMk cId="1651611055" sldId="265"/>
        </pc:sldMkLst>
        <pc:spChg chg="mod">
          <ac:chgData name="Michael Richards" userId="6afda9a54147f31e" providerId="LiveId" clId="{091EB355-7A1F-4761-92AB-87D8F5DE7BB3}" dt="2025-04-11T10:00:46.288" v="2716" actId="20577"/>
          <ac:spMkLst>
            <pc:docMk/>
            <pc:sldMk cId="1651611055" sldId="265"/>
            <ac:spMk id="2" creationId="{1DC22CBF-C485-9FC1-9BF7-7589FB7975DC}"/>
          </ac:spMkLst>
        </pc:spChg>
        <pc:spChg chg="mod">
          <ac:chgData name="Michael Richards" userId="6afda9a54147f31e" providerId="LiveId" clId="{091EB355-7A1F-4761-92AB-87D8F5DE7BB3}" dt="2025-04-14T14:12:33.726" v="4763" actId="20577"/>
          <ac:spMkLst>
            <pc:docMk/>
            <pc:sldMk cId="1651611055" sldId="265"/>
            <ac:spMk id="3" creationId="{B95B5248-0911-B455-AEDF-F9A6B4B225CF}"/>
          </ac:spMkLst>
        </pc:spChg>
        <pc:graphicFrameChg chg="add mod">
          <ac:chgData name="Michael Richards" userId="6afda9a54147f31e" providerId="LiveId" clId="{091EB355-7A1F-4761-92AB-87D8F5DE7BB3}" dt="2025-04-11T10:08:14.955" v="3243" actId="1076"/>
          <ac:graphicFrameMkLst>
            <pc:docMk/>
            <pc:sldMk cId="1651611055" sldId="265"/>
            <ac:graphicFrameMk id="5" creationId="{83A07610-84DB-9DCB-899D-34D946210A6D}"/>
          </ac:graphicFrameMkLst>
        </pc:graphicFrameChg>
      </pc:sldChg>
      <pc:sldChg chg="addSp modSp new mod">
        <pc:chgData name="Michael Richards" userId="6afda9a54147f31e" providerId="LiveId" clId="{091EB355-7A1F-4761-92AB-87D8F5DE7BB3}" dt="2025-04-14T14:10:50.873" v="4686" actId="20577"/>
        <pc:sldMkLst>
          <pc:docMk/>
          <pc:sldMk cId="2775388934" sldId="266"/>
        </pc:sldMkLst>
        <pc:spChg chg="mod">
          <ac:chgData name="Michael Richards" userId="6afda9a54147f31e" providerId="LiveId" clId="{091EB355-7A1F-4761-92AB-87D8F5DE7BB3}" dt="2025-04-11T10:08:53.936" v="3254" actId="20577"/>
          <ac:spMkLst>
            <pc:docMk/>
            <pc:sldMk cId="2775388934" sldId="266"/>
            <ac:spMk id="2" creationId="{F79B0036-A89C-2355-13FE-EBE250102560}"/>
          </ac:spMkLst>
        </pc:spChg>
        <pc:spChg chg="mod">
          <ac:chgData name="Michael Richards" userId="6afda9a54147f31e" providerId="LiveId" clId="{091EB355-7A1F-4761-92AB-87D8F5DE7BB3}" dt="2025-04-14T14:10:50.873" v="4686" actId="20577"/>
          <ac:spMkLst>
            <pc:docMk/>
            <pc:sldMk cId="2775388934" sldId="266"/>
            <ac:spMk id="3" creationId="{968450FE-74AE-CD63-775F-CFFA9161CB58}"/>
          </ac:spMkLst>
        </pc:spChg>
        <pc:graphicFrameChg chg="add mod">
          <ac:chgData name="Michael Richards" userId="6afda9a54147f31e" providerId="LiveId" clId="{091EB355-7A1F-4761-92AB-87D8F5DE7BB3}" dt="2025-04-11T12:02:11.190" v="3732" actId="1076"/>
          <ac:graphicFrameMkLst>
            <pc:docMk/>
            <pc:sldMk cId="2775388934" sldId="266"/>
            <ac:graphicFrameMk id="5" creationId="{6599B6E3-666E-0897-E4B6-C1E41E28ADBF}"/>
          </ac:graphicFrameMkLst>
        </pc:graphicFrameChg>
      </pc:sldChg>
      <pc:sldChg chg="modSp new mod modAnim">
        <pc:chgData name="Michael Richards" userId="6afda9a54147f31e" providerId="LiveId" clId="{091EB355-7A1F-4761-92AB-87D8F5DE7BB3}" dt="2025-04-14T14:03:41.432" v="4636"/>
        <pc:sldMkLst>
          <pc:docMk/>
          <pc:sldMk cId="1008490619" sldId="267"/>
        </pc:sldMkLst>
        <pc:spChg chg="mod">
          <ac:chgData name="Michael Richards" userId="6afda9a54147f31e" providerId="LiveId" clId="{091EB355-7A1F-4761-92AB-87D8F5DE7BB3}" dt="2025-04-14T13:53:55.608" v="4066" actId="20577"/>
          <ac:spMkLst>
            <pc:docMk/>
            <pc:sldMk cId="1008490619" sldId="267"/>
            <ac:spMk id="2" creationId="{0C40F17F-A809-99D4-C6AF-BAD6B71EAEAB}"/>
          </ac:spMkLst>
        </pc:spChg>
        <pc:spChg chg="mod">
          <ac:chgData name="Michael Richards" userId="6afda9a54147f31e" providerId="LiveId" clId="{091EB355-7A1F-4761-92AB-87D8F5DE7BB3}" dt="2025-04-14T14:01:24.115" v="4626" actId="20577"/>
          <ac:spMkLst>
            <pc:docMk/>
            <pc:sldMk cId="1008490619" sldId="267"/>
            <ac:spMk id="3" creationId="{1FB27F29-F554-BBED-D619-6BA3390C047A}"/>
          </ac:spMkLst>
        </pc:spChg>
      </pc:sldChg>
      <pc:sldChg chg="addSp delSp modSp new mod delAnim modAnim">
        <pc:chgData name="Michael Richards" userId="6afda9a54147f31e" providerId="LiveId" clId="{091EB355-7A1F-4761-92AB-87D8F5DE7BB3}" dt="2025-04-14T14:02:24.892" v="4632"/>
        <pc:sldMkLst>
          <pc:docMk/>
          <pc:sldMk cId="2777076728" sldId="268"/>
        </pc:sldMkLst>
        <pc:spChg chg="mod">
          <ac:chgData name="Michael Richards" userId="6afda9a54147f31e" providerId="LiveId" clId="{091EB355-7A1F-4761-92AB-87D8F5DE7BB3}" dt="2025-04-14T14:00:19.644" v="4580" actId="27636"/>
          <ac:spMkLst>
            <pc:docMk/>
            <pc:sldMk cId="2777076728" sldId="268"/>
            <ac:spMk id="3" creationId="{490062FB-6C65-BCA5-48F9-EE34542FE52B}"/>
          </ac:spMkLst>
        </pc:spChg>
        <pc:picChg chg="add del mod">
          <ac:chgData name="Michael Richards" userId="6afda9a54147f31e" providerId="LiveId" clId="{091EB355-7A1F-4761-92AB-87D8F5DE7BB3}" dt="2025-04-14T14:02:03.239" v="4627" actId="478"/>
          <ac:picMkLst>
            <pc:docMk/>
            <pc:sldMk cId="2777076728" sldId="268"/>
            <ac:picMk id="4" creationId="{2B9C3941-19DC-37A3-6B43-03DE52EF7688}"/>
          </ac:picMkLst>
        </pc:picChg>
        <pc:picChg chg="add mod">
          <ac:chgData name="Michael Richards" userId="6afda9a54147f31e" providerId="LiveId" clId="{091EB355-7A1F-4761-92AB-87D8F5DE7BB3}" dt="2025-04-14T14:02:21.100" v="4631" actId="1076"/>
          <ac:picMkLst>
            <pc:docMk/>
            <pc:sldMk cId="2777076728" sldId="268"/>
            <ac:picMk id="5" creationId="{B92827EA-DF8D-E180-6BE6-39EBB16E68FF}"/>
          </ac:picMkLst>
        </pc:picChg>
      </pc:sldChg>
      <pc:sldChg chg="modSp new mod">
        <pc:chgData name="Michael Richards" userId="6afda9a54147f31e" providerId="LiveId" clId="{091EB355-7A1F-4761-92AB-87D8F5DE7BB3}" dt="2025-04-14T14:06:05.424" v="4675" actId="5793"/>
        <pc:sldMkLst>
          <pc:docMk/>
          <pc:sldMk cId="885479564" sldId="269"/>
        </pc:sldMkLst>
        <pc:spChg chg="mod">
          <ac:chgData name="Michael Richards" userId="6afda9a54147f31e" providerId="LiveId" clId="{091EB355-7A1F-4761-92AB-87D8F5DE7BB3}" dt="2025-04-14T14:06:05.424" v="4675" actId="5793"/>
          <ac:spMkLst>
            <pc:docMk/>
            <pc:sldMk cId="885479564" sldId="269"/>
            <ac:spMk id="2" creationId="{529F57CB-DE07-AA9D-EDC5-8217F586D0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_93E1D25D.xlsx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_338D004B.xls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_F4D55AF6.xlsx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_DADA7BC1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_A1252C02.xlsx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/>
              <a:t>Accounting standards in Mojaloop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2CBF-C485-9FC1-9BF7-7589FB79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Completing a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5248-0911-B455-AEDF-F9A6B4B2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5949694"/>
          </a:xfrm>
        </p:spPr>
        <p:txBody>
          <a:bodyPr>
            <a:normAutofit fontScale="92500"/>
          </a:bodyPr>
          <a:lstStyle/>
          <a:p>
            <a:r>
              <a:rPr lang="en-GB">
                <a:solidFill>
                  <a:srgbClr val="005A83"/>
                </a:solidFill>
              </a:rPr>
              <a:t>Action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receiver participant approves the payment and the switch creates the obligations</a:t>
            </a:r>
          </a:p>
          <a:p>
            <a:r>
              <a:rPr lang="en-GB">
                <a:solidFill>
                  <a:srgbClr val="005A83"/>
                </a:solidFill>
              </a:rPr>
              <a:t>Accounts: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amount of the payment is moved from the payer DFSP’s Restricted Funds account  to the payer DFSP’s Incoming Committed Funds account.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receiver DFSP’s Outgoing Committed Funds account is increased by the amount of the payment.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payer DFSP’s Deposit Account is reduced by the amount of the payment.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0D9F1-59A0-391A-2A7C-5AA04EFF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A07610-84DB-9DCB-899D-34D946210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91462"/>
              </p:ext>
            </p:extLst>
          </p:nvPr>
        </p:nvGraphicFramePr>
        <p:xfrm>
          <a:off x="1393585" y="8226134"/>
          <a:ext cx="21600000" cy="485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27396" imgH="926939" progId="Excel.Sheet.12">
                  <p:embed/>
                </p:oleObj>
              </mc:Choice>
              <mc:Fallback>
                <p:oleObj name="Worksheet" r:id="rId2" imgW="4127396" imgH="926939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3A07610-84DB-9DCB-899D-34D946210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3585" y="8226134"/>
                        <a:ext cx="21600000" cy="485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61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0036-A89C-2355-13FE-EBE25010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0FE-74AE-CD63-775F-CFFA9161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6294467"/>
          </a:xfrm>
        </p:spPr>
        <p:txBody>
          <a:bodyPr>
            <a:normAutofit fontScale="92500" lnSpcReduction="10000"/>
          </a:bodyPr>
          <a:lstStyle/>
          <a:p>
            <a:r>
              <a:rPr lang="en-GB">
                <a:solidFill>
                  <a:srgbClr val="005A83"/>
                </a:solidFill>
              </a:rPr>
              <a:t>Action: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switch settles the obligations between participants by issuing funds movement requests to the settling system.</a:t>
            </a:r>
          </a:p>
          <a:p>
            <a:r>
              <a:rPr lang="en-GB">
                <a:solidFill>
                  <a:srgbClr val="005A83"/>
                </a:solidFill>
              </a:rPr>
              <a:t>Accounts: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debtor DFSP’s Incoming Committed Funds account is reduced.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creditor DFSP’s Outgoing Committed Funds account is reduced.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creditor DFSP’s Unrestricted Funds account is increased by the amount of the payment.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creditor DFSP’s Deposit account is increased by the amount of the payment.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8564-F2CC-02F6-12CC-12551B7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99B6E3-666E-0897-E4B6-C1E41E28A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4078"/>
              </p:ext>
            </p:extLst>
          </p:nvPr>
        </p:nvGraphicFramePr>
        <p:xfrm>
          <a:off x="1393585" y="8591259"/>
          <a:ext cx="21600000" cy="485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27396" imgH="926939" progId="Excel.Sheet.12">
                  <p:embed/>
                </p:oleObj>
              </mc:Choice>
              <mc:Fallback>
                <p:oleObj name="Worksheet" r:id="rId2" imgW="4127396" imgH="926939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599B6E3-666E-0897-E4B6-C1E41E28A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3585" y="8591259"/>
                        <a:ext cx="21600000" cy="485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38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57CB-DE07-AA9D-EDC5-8217F586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Watch this space…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A0D7-CC96-F895-2BB1-A91363853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F2EA-4AA7-195B-9F09-834B9EF9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E3EE6-FD2C-ABEE-DAAA-AAC278E2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0062FB-6C65-BCA5-48F9-EE34542F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2774408"/>
          </a:xfrm>
        </p:spPr>
        <p:txBody>
          <a:bodyPr>
            <a:normAutofit/>
          </a:bodyPr>
          <a:lstStyle/>
          <a:p>
            <a:r>
              <a:rPr lang="en-GB"/>
              <a:t>How well do accountants and engineers understand each other?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827EA-DF8D-E180-6BE6-39EBB16E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55" y="3237470"/>
            <a:ext cx="17821464" cy="100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17F-A809-99D4-C6AF-BAD6B71E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Fundamental accounting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7F29-F554-BBED-D619-6BA3390C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5A83"/>
                </a:solidFill>
              </a:rPr>
              <a:t>There is no such thing as negative money.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All values are positive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difference between positive and negative is that accounts are either assets or liabilities.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One person’s asset is another person’s liability</a:t>
            </a:r>
          </a:p>
          <a:p>
            <a:r>
              <a:rPr lang="en-GB">
                <a:solidFill>
                  <a:srgbClr val="005A83"/>
                </a:solidFill>
              </a:rPr>
              <a:t>Where money is moving: credit the source, debit the receiver.</a:t>
            </a:r>
          </a:p>
          <a:p>
            <a:r>
              <a:rPr lang="en-GB">
                <a:solidFill>
                  <a:srgbClr val="005A83"/>
                </a:solidFill>
              </a:rPr>
              <a:t>Debits rise on the left side; credits rise on the right side.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If I debit an asset account, I increase its value.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If I credit a liability account, I increase its value.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Crediting an asset account reduces its value.</a:t>
            </a:r>
          </a:p>
          <a:p>
            <a:r>
              <a:rPr lang="en-GB">
                <a:solidFill>
                  <a:srgbClr val="005A83"/>
                </a:solidFill>
              </a:rPr>
              <a:t> Assets must equal liabilities at all times.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9FC8-992E-6D2C-1828-FCC0E49A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Mojaloop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5A83"/>
                </a:solidFill>
              </a:rPr>
              <a:t>Mojaloop needs to account for the following things: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US">
                <a:solidFill>
                  <a:srgbClr val="005A83"/>
                </a:solidFill>
              </a:rPr>
              <a:t>Good funds under management. These funds provide liquidity cover to enable participants to meet their settlement obligations.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US">
                <a:solidFill>
                  <a:srgbClr val="005A83"/>
                </a:solidFill>
              </a:rPr>
              <a:t>Funds which are reserved by the system to cover expected obligations.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US">
                <a:solidFill>
                  <a:srgbClr val="005A83"/>
                </a:solidFill>
              </a:rPr>
              <a:t>Obligations which have been incurred between parties in the process of payment, but which have not yet been settled.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US">
                <a:solidFill>
                  <a:srgbClr val="005A83"/>
                </a:solidFill>
              </a:rPr>
              <a:t>Funds which are settled between participants as a consequence of obligations incurred in the process of payments.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US">
                <a:solidFill>
                  <a:srgbClr val="005A83"/>
                </a:solidFill>
              </a:rPr>
              <a:t>Reservations made by participants against their liquidity cover to restrict the amount of cover which the system may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Representation in accounting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5A83"/>
                </a:solidFill>
              </a:rPr>
              <a:t>Each participant has an account.</a:t>
            </a:r>
          </a:p>
          <a:p>
            <a:r>
              <a:rPr lang="en-US">
                <a:solidFill>
                  <a:srgbClr val="005A83"/>
                </a:solidFill>
              </a:rPr>
              <a:t>The categories reported are sub-accounts of this account.</a:t>
            </a:r>
          </a:p>
          <a:p>
            <a:r>
              <a:rPr lang="en-US">
                <a:solidFill>
                  <a:srgbClr val="005A83"/>
                </a:solidFill>
              </a:rPr>
              <a:t>The sub-accounts are:</a:t>
            </a:r>
          </a:p>
          <a:p>
            <a:pPr lvl="1"/>
            <a:r>
              <a:rPr lang="en-US">
                <a:solidFill>
                  <a:srgbClr val="005A83"/>
                </a:solidFill>
              </a:rPr>
              <a:t>Deposit account.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Represents the funds committed by the DFSP for liquidity support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A liability, because the Mojaloop scheme is obliged to repay the funds in this account.</a:t>
            </a:r>
          </a:p>
          <a:p>
            <a:pPr lvl="1"/>
            <a:r>
              <a:rPr lang="en-US">
                <a:solidFill>
                  <a:srgbClr val="005A83"/>
                </a:solidFill>
              </a:rPr>
              <a:t>Unrestricted deposits.</a:t>
            </a:r>
          </a:p>
          <a:p>
            <a:pPr lvl="2"/>
            <a:r>
              <a:rPr lang="en-GB">
                <a:solidFill>
                  <a:srgbClr val="005A83"/>
                </a:solidFill>
              </a:rPr>
              <a:t>Balances against the DFSP’s asset account representing settled funds under management that are not otherwise pending or committed.</a:t>
            </a:r>
          </a:p>
          <a:p>
            <a:pPr lvl="2"/>
            <a:r>
              <a:rPr lang="en-GB">
                <a:solidFill>
                  <a:srgbClr val="005A83"/>
                </a:solidFill>
              </a:rPr>
              <a:t>Can be called by the DFSP via an RTGS withdrawal at any time</a:t>
            </a:r>
            <a:r>
              <a:rPr lang="en-US">
                <a:solidFill>
                  <a:srgbClr val="005A83"/>
                </a:solidFill>
              </a:rPr>
              <a:t>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An asset, because the Mojaloop scheme can use these funds to support payment activity.</a:t>
            </a:r>
          </a:p>
          <a:p>
            <a:pPr lvl="1"/>
            <a:r>
              <a:rPr lang="en-US">
                <a:solidFill>
                  <a:srgbClr val="005A83"/>
                </a:solidFill>
              </a:rPr>
              <a:t>Restricted funds.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Represents funds which have been reserved by the Mojaloop scheme to cover expected liabilities.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An asset, because the Mojaloop scheme can use these funds to support payment activity.</a:t>
            </a:r>
          </a:p>
          <a:p>
            <a:pPr lvl="1"/>
            <a:r>
              <a:rPr lang="en-US">
                <a:solidFill>
                  <a:srgbClr val="005A83"/>
                </a:solidFill>
              </a:rPr>
              <a:t>Committed funds – incoming.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Represents obligations to other DFSPs which have been incurred by a DFSP as a consequence of completed payments.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An asset, because the Mojaloop scheme will receive them in the process of settlement.</a:t>
            </a:r>
          </a:p>
          <a:p>
            <a:pPr lvl="1"/>
            <a:r>
              <a:rPr lang="en-US">
                <a:solidFill>
                  <a:srgbClr val="005A83"/>
                </a:solidFill>
              </a:rPr>
              <a:t>Committed funds – outgoing.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Represents obligations from other DFSPs which have been recorded by a DFSP as a consequence of completed payments.</a:t>
            </a:r>
          </a:p>
          <a:p>
            <a:pPr lvl="2"/>
            <a:r>
              <a:rPr lang="en-US">
                <a:solidFill>
                  <a:srgbClr val="005A83"/>
                </a:solidFill>
              </a:rPr>
              <a:t>A liability, because the Mojaloop scheme will disburse them in the process of settlement.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12E8-74AA-B765-2BE4-B15890F8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accounting steps of a payment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EBE59-BADA-5882-15EE-1DA58EEA8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4BF5A-834D-A6BB-891F-C999D887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CC1F-75DD-649C-0FF5-405DBA73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Registering liquidity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CAF2-BA27-64D8-452F-C6626E66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5A83"/>
                </a:solidFill>
              </a:rPr>
              <a:t>Action: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DFSP provides funds to be used as cover for its payment activities in the system</a:t>
            </a:r>
          </a:p>
          <a:p>
            <a:r>
              <a:rPr lang="en-GB">
                <a:solidFill>
                  <a:srgbClr val="005A83"/>
                </a:solidFill>
              </a:rPr>
              <a:t>Account: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deposit account is increased by the amount provided</a:t>
            </a:r>
          </a:p>
          <a:p>
            <a:r>
              <a:rPr lang="en-GB">
                <a:solidFill>
                  <a:srgbClr val="005A83"/>
                </a:solidFill>
              </a:rPr>
              <a:t>Counterparty: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A general account at the switch is reduced by the amount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8C882-2476-D8D8-7F8B-BCDDCF73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75B1CF3-9498-723B-FF56-8533F6AB3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23685"/>
              </p:ext>
            </p:extLst>
          </p:nvPr>
        </p:nvGraphicFramePr>
        <p:xfrm>
          <a:off x="1393585" y="8408650"/>
          <a:ext cx="21600000" cy="292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27396" imgH="558867" progId="Excel.Sheet.12">
                  <p:embed/>
                </p:oleObj>
              </mc:Choice>
              <mc:Fallback>
                <p:oleObj name="Worksheet" r:id="rId2" imgW="4127396" imgH="55886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75B1CF3-9498-723B-FF56-8533F6AB3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3585" y="8408650"/>
                        <a:ext cx="21600000" cy="292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54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940D-1A41-FF33-FD60-3F9926F3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Engaging liquidity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985D-EEF1-FAF6-CFD9-C2430544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5A83"/>
                </a:solidFill>
              </a:rPr>
              <a:t>Action: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DFSP commits a proportion of its available liquidity cover to fund its activities in the switch</a:t>
            </a:r>
          </a:p>
          <a:p>
            <a:r>
              <a:rPr lang="en-GB">
                <a:solidFill>
                  <a:srgbClr val="005A83"/>
                </a:solidFill>
              </a:rPr>
              <a:t>Accounts: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Deposit Account is reduced by the amount required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The Unrestricted Funds account is increased by the amount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6C4C4-A2ED-FF38-FAB1-6832F8C6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3787F52-C4F3-A087-9EB0-37A82F37F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129462"/>
              </p:ext>
            </p:extLst>
          </p:nvPr>
        </p:nvGraphicFramePr>
        <p:xfrm>
          <a:off x="1393585" y="7600191"/>
          <a:ext cx="21600000" cy="292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27396" imgH="558867" progId="Excel.Sheet.12">
                  <p:embed/>
                </p:oleObj>
              </mc:Choice>
              <mc:Fallback>
                <p:oleObj name="Worksheet" r:id="rId2" imgW="4127396" imgH="55886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787F52-C4F3-A087-9EB0-37A82F37F0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3585" y="7600191"/>
                        <a:ext cx="21600000" cy="292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24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F2D8-0A3F-63B6-0C91-F1136D8B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Preparing a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1D1A-8A6E-C289-281D-AFFBC766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5A83"/>
                </a:solidFill>
              </a:rPr>
              <a:t>Action: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A payer’s DFSP requests the execution of a payment</a:t>
            </a:r>
          </a:p>
          <a:p>
            <a:r>
              <a:rPr lang="en-GB">
                <a:solidFill>
                  <a:srgbClr val="005A83"/>
                </a:solidFill>
              </a:rPr>
              <a:t>Accounts:</a:t>
            </a:r>
          </a:p>
          <a:p>
            <a:pPr lvl="1"/>
            <a:r>
              <a:rPr lang="en-GB">
                <a:solidFill>
                  <a:srgbClr val="005A83"/>
                </a:solidFill>
              </a:rPr>
              <a:t>Funds are moved from the payer DFSP’s Unrestricted Funds account to its Restricted Funds account.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835F7-D8F5-26D9-E2C0-9F890263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443008-3542-24BB-4203-999B06F72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62334"/>
              </p:ext>
            </p:extLst>
          </p:nvPr>
        </p:nvGraphicFramePr>
        <p:xfrm>
          <a:off x="1070349" y="8082928"/>
          <a:ext cx="21600000" cy="292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27396" imgH="558867" progId="Excel.Sheet.12">
                  <p:embed/>
                </p:oleObj>
              </mc:Choice>
              <mc:Fallback>
                <p:oleObj name="Worksheet" r:id="rId2" imgW="4127396" imgH="55886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C443008-3542-24BB-4203-999B06F72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349" y="8082928"/>
                        <a:ext cx="21600000" cy="292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6354f033-77ec-451f-a4b1-89785309665d"/>
    <ds:schemaRef ds:uri="af12d3ca-d309-4d9b-872e-f669d895b0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Application>Microsoft Office PowerPoint</Application>
  <PresentationFormat>Custom</PresentationFormat>
  <Slides>12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Accounting standards in Mojaloop</vt:lpstr>
      <vt:lpstr>How well do accountants and engineers understand each other? </vt:lpstr>
      <vt:lpstr>Fundamental accounting principles</vt:lpstr>
      <vt:lpstr>Mojaloop Accounting</vt:lpstr>
      <vt:lpstr>Representation in accounting terms</vt:lpstr>
      <vt:lpstr>The accounting steps of a payment</vt:lpstr>
      <vt:lpstr>Registering liquidity cover</vt:lpstr>
      <vt:lpstr>Engaging liquidity cover</vt:lpstr>
      <vt:lpstr>Preparing a payment</vt:lpstr>
      <vt:lpstr>Completing a payment</vt:lpstr>
      <vt:lpstr>Settling</vt:lpstr>
      <vt:lpstr>Watch this space…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Richards</dc:creator>
  <cp:revision>1</cp:revision>
  <dcterms:created xsi:type="dcterms:W3CDTF">2025-04-08T16:34:18Z</dcterms:created>
  <dcterms:modified xsi:type="dcterms:W3CDTF">2025-04-14T14:13:06Z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