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4"/>
  </p:sldMasterIdLst>
  <p:notesMasterIdLst>
    <p:notesMasterId r:id="rId23"/>
  </p:notesMasterIdLst>
  <p:sldIdLst>
    <p:sldId id="272" r:id="rId5"/>
    <p:sldId id="296" r:id="rId6"/>
    <p:sldId id="277" r:id="rId7"/>
    <p:sldId id="278" r:id="rId8"/>
    <p:sldId id="279" r:id="rId9"/>
    <p:sldId id="280" r:id="rId10"/>
    <p:sldId id="281" r:id="rId11"/>
    <p:sldId id="295" r:id="rId12"/>
    <p:sldId id="282" r:id="rId13"/>
    <p:sldId id="291" r:id="rId14"/>
    <p:sldId id="292" r:id="rId15"/>
    <p:sldId id="293" r:id="rId16"/>
    <p:sldId id="294" r:id="rId17"/>
    <p:sldId id="283" r:id="rId18"/>
    <p:sldId id="285" r:id="rId19"/>
    <p:sldId id="288" r:id="rId20"/>
    <p:sldId id="289" r:id="rId21"/>
    <p:sldId id="290" r:id="rId22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2"/>
    <p:restoredTop sz="96327"/>
  </p:normalViewPr>
  <p:slideViewPr>
    <p:cSldViewPr snapToGrid="0" snapToObjects="1">
      <p:cViewPr>
        <p:scale>
          <a:sx n="60" d="100"/>
          <a:sy n="60" d="100"/>
        </p:scale>
        <p:origin x="10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6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35.svg"/><Relationship Id="rId4" Type="http://schemas.openxmlformats.org/officeDocument/2006/relationships/image" Target="../media/image48.svg"/><Relationship Id="rId9" Type="http://schemas.openxmlformats.org/officeDocument/2006/relationships/image" Target="../media/image34.pn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54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6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35.svg"/><Relationship Id="rId4" Type="http://schemas.openxmlformats.org/officeDocument/2006/relationships/image" Target="../media/image48.svg"/><Relationship Id="rId9" Type="http://schemas.openxmlformats.org/officeDocument/2006/relationships/image" Target="../media/image34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54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35E22-585F-4D09-BB33-07B622B3318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5C135BA-E0EC-49A1-AEE6-CC04C2DFF622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79ADF5F4-4379-4A4C-A1D9-14EE306AA17C}" type="parTrans" cxnId="{A033EDE7-8D94-4378-9064-65B6667EC9B0}">
      <dgm:prSet/>
      <dgm:spPr/>
      <dgm:t>
        <a:bodyPr/>
        <a:lstStyle/>
        <a:p>
          <a:endParaRPr lang="en-US"/>
        </a:p>
      </dgm:t>
    </dgm:pt>
    <dgm:pt modelId="{15259388-C225-4510-B44E-5D38B50C05C8}" type="sibTrans" cxnId="{A033EDE7-8D94-4378-9064-65B6667EC9B0}">
      <dgm:prSet/>
      <dgm:spPr/>
      <dgm:t>
        <a:bodyPr/>
        <a:lstStyle/>
        <a:p>
          <a:endParaRPr lang="en-US"/>
        </a:p>
      </dgm:t>
    </dgm:pt>
    <dgm:pt modelId="{06290593-3B7F-4555-88D4-DDD6B13630C5}">
      <dgm:prSet/>
      <dgm:spPr/>
      <dgm:t>
        <a:bodyPr/>
        <a:lstStyle/>
        <a:p>
          <a:r>
            <a:rPr lang="en-US"/>
            <a:t>Financial Inclusion</a:t>
          </a:r>
        </a:p>
      </dgm:t>
    </dgm:pt>
    <dgm:pt modelId="{6ABDBF11-2658-4474-B2D6-8CE5A3D3A702}" type="parTrans" cxnId="{6E6BB69F-E878-4AB6-A3B1-A6B1CD4A6CDA}">
      <dgm:prSet/>
      <dgm:spPr/>
      <dgm:t>
        <a:bodyPr/>
        <a:lstStyle/>
        <a:p>
          <a:endParaRPr lang="en-US"/>
        </a:p>
      </dgm:t>
    </dgm:pt>
    <dgm:pt modelId="{57D1861B-93EB-4B58-A956-084210E0F111}" type="sibTrans" cxnId="{6E6BB69F-E878-4AB6-A3B1-A6B1CD4A6CDA}">
      <dgm:prSet/>
      <dgm:spPr/>
      <dgm:t>
        <a:bodyPr/>
        <a:lstStyle/>
        <a:p>
          <a:endParaRPr lang="en-US"/>
        </a:p>
      </dgm:t>
    </dgm:pt>
    <dgm:pt modelId="{18562F30-EDCC-4167-9D7E-A2B59583DB66}">
      <dgm:prSet/>
      <dgm:spPr/>
      <dgm:t>
        <a:bodyPr/>
        <a:lstStyle/>
        <a:p>
          <a:r>
            <a:rPr lang="en-US"/>
            <a:t>Role of NBFIs in Financial Inclusion</a:t>
          </a:r>
        </a:p>
      </dgm:t>
    </dgm:pt>
    <dgm:pt modelId="{0B7A0D5A-1292-4E8C-9948-EF73896272EC}" type="parTrans" cxnId="{EB382A04-3A6D-4341-A3E1-60BAB8122DD9}">
      <dgm:prSet/>
      <dgm:spPr/>
      <dgm:t>
        <a:bodyPr/>
        <a:lstStyle/>
        <a:p>
          <a:endParaRPr lang="en-US"/>
        </a:p>
      </dgm:t>
    </dgm:pt>
    <dgm:pt modelId="{780BC88C-7B48-4A4B-8297-08299F37825A}" type="sibTrans" cxnId="{EB382A04-3A6D-4341-A3E1-60BAB8122DD9}">
      <dgm:prSet/>
      <dgm:spPr/>
      <dgm:t>
        <a:bodyPr/>
        <a:lstStyle/>
        <a:p>
          <a:endParaRPr lang="en-US"/>
        </a:p>
      </dgm:t>
    </dgm:pt>
    <dgm:pt modelId="{349E4B1A-B669-4458-9FB4-5723D5803E14}">
      <dgm:prSet/>
      <dgm:spPr/>
      <dgm:t>
        <a:bodyPr/>
        <a:lstStyle/>
        <a:p>
          <a:r>
            <a:rPr lang="en-US" dirty="0"/>
            <a:t>Case study Somaliland</a:t>
          </a:r>
        </a:p>
      </dgm:t>
    </dgm:pt>
    <dgm:pt modelId="{FD2F81E1-5AA9-4595-B606-7C83D406677D}" type="parTrans" cxnId="{CF7B32DF-0134-4D0C-A043-DE4CB8D2320E}">
      <dgm:prSet/>
      <dgm:spPr/>
      <dgm:t>
        <a:bodyPr/>
        <a:lstStyle/>
        <a:p>
          <a:endParaRPr lang="en-US"/>
        </a:p>
      </dgm:t>
    </dgm:pt>
    <dgm:pt modelId="{7B72784D-CB61-4C9A-B9DD-7BC65B1B4EF7}" type="sibTrans" cxnId="{CF7B32DF-0134-4D0C-A043-DE4CB8D2320E}">
      <dgm:prSet/>
      <dgm:spPr/>
      <dgm:t>
        <a:bodyPr/>
        <a:lstStyle/>
        <a:p>
          <a:endParaRPr lang="en-US"/>
        </a:p>
      </dgm:t>
    </dgm:pt>
    <dgm:pt modelId="{92137C6A-8231-9649-9D30-8D017F964445}" type="pres">
      <dgm:prSet presAssocID="{36735E22-585F-4D09-BB33-07B622B33180}" presName="linear" presStyleCnt="0">
        <dgm:presLayoutVars>
          <dgm:animLvl val="lvl"/>
          <dgm:resizeHandles val="exact"/>
        </dgm:presLayoutVars>
      </dgm:prSet>
      <dgm:spPr/>
    </dgm:pt>
    <dgm:pt modelId="{C24E9747-0B17-2643-BA24-6EA96B5E8E12}" type="pres">
      <dgm:prSet presAssocID="{D5C135BA-E0EC-49A1-AEE6-CC04C2DFF6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949521-5EF9-8D4A-B43F-B4FAE962DE66}" type="pres">
      <dgm:prSet presAssocID="{15259388-C225-4510-B44E-5D38B50C05C8}" presName="spacer" presStyleCnt="0"/>
      <dgm:spPr/>
    </dgm:pt>
    <dgm:pt modelId="{3EBE2242-011C-DA4E-A644-19B26759E365}" type="pres">
      <dgm:prSet presAssocID="{06290593-3B7F-4555-88D4-DDD6B13630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2F2430-DC68-3742-AE7B-08BB5B4F3958}" type="pres">
      <dgm:prSet presAssocID="{57D1861B-93EB-4B58-A956-084210E0F111}" presName="spacer" presStyleCnt="0"/>
      <dgm:spPr/>
    </dgm:pt>
    <dgm:pt modelId="{3F375450-BA09-8143-90F2-125913F894F5}" type="pres">
      <dgm:prSet presAssocID="{18562F30-EDCC-4167-9D7E-A2B59583DB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099924-BCC8-B342-94C4-41C49EAFD1B8}" type="pres">
      <dgm:prSet presAssocID="{780BC88C-7B48-4A4B-8297-08299F37825A}" presName="spacer" presStyleCnt="0"/>
      <dgm:spPr/>
    </dgm:pt>
    <dgm:pt modelId="{6B4BF458-EB5D-E94C-8800-F88660F17771}" type="pres">
      <dgm:prSet presAssocID="{349E4B1A-B669-4458-9FB4-5723D5803E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382A04-3A6D-4341-A3E1-60BAB8122DD9}" srcId="{36735E22-585F-4D09-BB33-07B622B33180}" destId="{18562F30-EDCC-4167-9D7E-A2B59583DB66}" srcOrd="2" destOrd="0" parTransId="{0B7A0D5A-1292-4E8C-9948-EF73896272EC}" sibTransId="{780BC88C-7B48-4A4B-8297-08299F37825A}"/>
    <dgm:cxn modelId="{19E88661-E5C7-7844-827C-7971BB258706}" type="presOf" srcId="{36735E22-585F-4D09-BB33-07B622B33180}" destId="{92137C6A-8231-9649-9D30-8D017F964445}" srcOrd="0" destOrd="0" presId="urn:microsoft.com/office/officeart/2005/8/layout/vList2"/>
    <dgm:cxn modelId="{EA37B887-5EEE-434B-92EA-8777405F5C69}" type="presOf" srcId="{06290593-3B7F-4555-88D4-DDD6B13630C5}" destId="{3EBE2242-011C-DA4E-A644-19B26759E365}" srcOrd="0" destOrd="0" presId="urn:microsoft.com/office/officeart/2005/8/layout/vList2"/>
    <dgm:cxn modelId="{6E6BB69F-E878-4AB6-A3B1-A6B1CD4A6CDA}" srcId="{36735E22-585F-4D09-BB33-07B622B33180}" destId="{06290593-3B7F-4555-88D4-DDD6B13630C5}" srcOrd="1" destOrd="0" parTransId="{6ABDBF11-2658-4474-B2D6-8CE5A3D3A702}" sibTransId="{57D1861B-93EB-4B58-A956-084210E0F111}"/>
    <dgm:cxn modelId="{90A07FB7-97AA-2541-9A77-DAE21175F31D}" type="presOf" srcId="{D5C135BA-E0EC-49A1-AEE6-CC04C2DFF622}" destId="{C24E9747-0B17-2643-BA24-6EA96B5E8E12}" srcOrd="0" destOrd="0" presId="urn:microsoft.com/office/officeart/2005/8/layout/vList2"/>
    <dgm:cxn modelId="{45A4F6D6-71B1-3245-8B1D-F089E046B1B8}" type="presOf" srcId="{349E4B1A-B669-4458-9FB4-5723D5803E14}" destId="{6B4BF458-EB5D-E94C-8800-F88660F17771}" srcOrd="0" destOrd="0" presId="urn:microsoft.com/office/officeart/2005/8/layout/vList2"/>
    <dgm:cxn modelId="{CF7B32DF-0134-4D0C-A043-DE4CB8D2320E}" srcId="{36735E22-585F-4D09-BB33-07B622B33180}" destId="{349E4B1A-B669-4458-9FB4-5723D5803E14}" srcOrd="3" destOrd="0" parTransId="{FD2F81E1-5AA9-4595-B606-7C83D406677D}" sibTransId="{7B72784D-CB61-4C9A-B9DD-7BC65B1B4EF7}"/>
    <dgm:cxn modelId="{CB8858E7-7632-BA47-A854-606E3A2A685D}" type="presOf" srcId="{18562F30-EDCC-4167-9D7E-A2B59583DB66}" destId="{3F375450-BA09-8143-90F2-125913F894F5}" srcOrd="0" destOrd="0" presId="urn:microsoft.com/office/officeart/2005/8/layout/vList2"/>
    <dgm:cxn modelId="{A033EDE7-8D94-4378-9064-65B6667EC9B0}" srcId="{36735E22-585F-4D09-BB33-07B622B33180}" destId="{D5C135BA-E0EC-49A1-AEE6-CC04C2DFF622}" srcOrd="0" destOrd="0" parTransId="{79ADF5F4-4379-4A4C-A1D9-14EE306AA17C}" sibTransId="{15259388-C225-4510-B44E-5D38B50C05C8}"/>
    <dgm:cxn modelId="{FC3E9976-3F2D-AB4F-B59B-A5875E0D84BE}" type="presParOf" srcId="{92137C6A-8231-9649-9D30-8D017F964445}" destId="{C24E9747-0B17-2643-BA24-6EA96B5E8E12}" srcOrd="0" destOrd="0" presId="urn:microsoft.com/office/officeart/2005/8/layout/vList2"/>
    <dgm:cxn modelId="{CD0C816A-1A3F-0845-82BD-CB8042A06E17}" type="presParOf" srcId="{92137C6A-8231-9649-9D30-8D017F964445}" destId="{6F949521-5EF9-8D4A-B43F-B4FAE962DE66}" srcOrd="1" destOrd="0" presId="urn:microsoft.com/office/officeart/2005/8/layout/vList2"/>
    <dgm:cxn modelId="{5B050B83-7701-1947-99F1-712FA2206C2C}" type="presParOf" srcId="{92137C6A-8231-9649-9D30-8D017F964445}" destId="{3EBE2242-011C-DA4E-A644-19B26759E365}" srcOrd="2" destOrd="0" presId="urn:microsoft.com/office/officeart/2005/8/layout/vList2"/>
    <dgm:cxn modelId="{FA31C1FB-94D2-AA43-AC58-0A065531435E}" type="presParOf" srcId="{92137C6A-8231-9649-9D30-8D017F964445}" destId="{B32F2430-DC68-3742-AE7B-08BB5B4F3958}" srcOrd="3" destOrd="0" presId="urn:microsoft.com/office/officeart/2005/8/layout/vList2"/>
    <dgm:cxn modelId="{5B5A90DB-B0D2-BC45-B4EE-327E22ED9345}" type="presParOf" srcId="{92137C6A-8231-9649-9D30-8D017F964445}" destId="{3F375450-BA09-8143-90F2-125913F894F5}" srcOrd="4" destOrd="0" presId="urn:microsoft.com/office/officeart/2005/8/layout/vList2"/>
    <dgm:cxn modelId="{6A3177D6-6A2E-B64B-B04D-ED5220D13C30}" type="presParOf" srcId="{92137C6A-8231-9649-9D30-8D017F964445}" destId="{87099924-BCC8-B342-94C4-41C49EAFD1B8}" srcOrd="5" destOrd="0" presId="urn:microsoft.com/office/officeart/2005/8/layout/vList2"/>
    <dgm:cxn modelId="{C141150E-B7AE-A946-8450-ED2BED25A2B0}" type="presParOf" srcId="{92137C6A-8231-9649-9D30-8D017F964445}" destId="{6B4BF458-EB5D-E94C-8800-F88660F177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BBD9DE-A5F0-492F-8529-19E8D679844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32152E3-3E57-4D26-8723-FAEC9AC33E75}">
      <dgm:prSet custT="1"/>
      <dgm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GB" sz="3600" cap="none" dirty="0">
              <a:solidFill>
                <a:srgbClr val="E97132">
                  <a:hueOff val="0"/>
                  <a:satOff val="0"/>
                  <a:lumOff val="0"/>
                  <a:alphaOff val="0"/>
                </a:srgbClr>
              </a:solidFill>
              <a:latin typeface="Aptos" panose="02110004020202020204"/>
              <a:ea typeface="+mn-ea"/>
              <a:cs typeface="+mn-cs"/>
            </a:rPr>
            <a:t>Some Digital Platforms Now Facilitate Hagbad-style Savings In Communities.</a:t>
          </a:r>
          <a:endParaRPr lang="en-US" sz="3600" cap="none" dirty="0">
            <a:solidFill>
              <a:srgbClr val="E97132">
                <a:hueOff val="0"/>
                <a:satOff val="0"/>
                <a:lumOff val="0"/>
                <a:alphaOff val="0"/>
              </a:srgbClr>
            </a:solidFill>
            <a:latin typeface="Aptos" panose="02110004020202020204"/>
            <a:ea typeface="+mn-ea"/>
            <a:cs typeface="+mn-cs"/>
          </a:endParaRPr>
        </a:p>
      </dgm:t>
    </dgm:pt>
    <dgm:pt modelId="{C8E6779A-E294-4C71-BFFA-1B8A78990E0B}" type="parTrans" cxnId="{0448C7B6-F0E8-4ACF-B00F-AF729D2884C8}">
      <dgm:prSet/>
      <dgm:spPr/>
      <dgm:t>
        <a:bodyPr/>
        <a:lstStyle/>
        <a:p>
          <a:endParaRPr lang="en-US" sz="3200"/>
        </a:p>
      </dgm:t>
    </dgm:pt>
    <dgm:pt modelId="{1569490A-4BF3-4C64-94EA-4E69F6CC9A4B}" type="sibTrans" cxnId="{0448C7B6-F0E8-4ACF-B00F-AF729D2884C8}">
      <dgm:prSet/>
      <dgm:spPr/>
      <dgm:t>
        <a:bodyPr/>
        <a:lstStyle/>
        <a:p>
          <a:endParaRPr lang="en-US" sz="3200"/>
        </a:p>
      </dgm:t>
    </dgm:pt>
    <dgm:pt modelId="{BC8338DC-8CAC-4207-A120-CFE32238DDBE}">
      <dgm:prSet custT="1"/>
      <dgm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31750" indent="0" algn="ctr">
            <a:lnSpc>
              <a:spcPct val="100000"/>
            </a:lnSpc>
            <a:tabLst/>
            <a:defRPr cap="all"/>
          </a:pPr>
          <a:r>
            <a:rPr lang="en-GB" sz="3600" cap="none" dirty="0">
              <a:solidFill>
                <a:srgbClr val="196B24">
                  <a:hueOff val="0"/>
                  <a:satOff val="0"/>
                  <a:lumOff val="0"/>
                  <a:alphaOff val="0"/>
                </a:srgbClr>
              </a:solidFill>
              <a:latin typeface="Aptos" panose="02110004020202020204"/>
              <a:ea typeface="+mn-ea"/>
              <a:cs typeface="+mn-cs"/>
            </a:rPr>
            <a:t>Used As A Microfinance Alternative For Small Entrepreneurs.</a:t>
          </a:r>
          <a:endParaRPr lang="en-US" sz="3600" cap="none" dirty="0">
            <a:solidFill>
              <a:srgbClr val="196B24">
                <a:hueOff val="0"/>
                <a:satOff val="0"/>
                <a:lumOff val="0"/>
                <a:alphaOff val="0"/>
              </a:srgbClr>
            </a:solidFill>
            <a:latin typeface="Aptos" panose="02110004020202020204"/>
            <a:ea typeface="+mn-ea"/>
            <a:cs typeface="+mn-cs"/>
          </a:endParaRPr>
        </a:p>
      </dgm:t>
    </dgm:pt>
    <dgm:pt modelId="{ED24C612-A63F-45F1-AAB4-86697529518A}" type="parTrans" cxnId="{865FD917-EB43-4C40-B923-7645C88C19D2}">
      <dgm:prSet/>
      <dgm:spPr/>
      <dgm:t>
        <a:bodyPr/>
        <a:lstStyle/>
        <a:p>
          <a:endParaRPr lang="en-US" sz="3200"/>
        </a:p>
      </dgm:t>
    </dgm:pt>
    <dgm:pt modelId="{D0442ADE-C017-4317-BA27-4A4E12B66758}" type="sibTrans" cxnId="{865FD917-EB43-4C40-B923-7645C88C19D2}">
      <dgm:prSet/>
      <dgm:spPr/>
      <dgm:t>
        <a:bodyPr/>
        <a:lstStyle/>
        <a:p>
          <a:endParaRPr lang="en-US" sz="3200"/>
        </a:p>
      </dgm:t>
    </dgm:pt>
    <dgm:pt modelId="{D26DC57E-EDB7-449C-8A87-2F6CBBC96476}">
      <dgm:prSet custT="1"/>
      <dgm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GB" sz="3600" b="1" cap="none" dirty="0" err="1">
              <a:solidFill>
                <a:srgbClr val="0F9ED5">
                  <a:hueOff val="0"/>
                  <a:satOff val="0"/>
                  <a:lumOff val="0"/>
                  <a:alphaOff val="0"/>
                </a:srgbClr>
              </a:solidFill>
              <a:latin typeface="Aptos" panose="02110004020202020204"/>
              <a:ea typeface="+mn-ea"/>
              <a:cs typeface="+mn-cs"/>
            </a:rPr>
            <a:t>Kaydso</a:t>
          </a:r>
          <a:r>
            <a:rPr lang="en-GB" sz="3600" b="1" cap="none" dirty="0">
              <a:solidFill>
                <a:srgbClr val="0F9ED5">
                  <a:hueOff val="0"/>
                  <a:satOff val="0"/>
                  <a:lumOff val="0"/>
                  <a:alphaOff val="0"/>
                </a:srgbClr>
              </a:solidFill>
              <a:latin typeface="Aptos" panose="02110004020202020204"/>
              <a:ea typeface="+mn-ea"/>
              <a:cs typeface="+mn-cs"/>
            </a:rPr>
            <a:t> Service </a:t>
          </a:r>
          <a:r>
            <a:rPr lang="en-GB" sz="3600" cap="none" dirty="0">
              <a:solidFill>
                <a:srgbClr val="0F9ED5">
                  <a:hueOff val="0"/>
                  <a:satOff val="0"/>
                  <a:lumOff val="0"/>
                  <a:alphaOff val="0"/>
                </a:srgbClr>
              </a:solidFill>
              <a:latin typeface="Aptos" panose="02110004020202020204"/>
              <a:ea typeface="+mn-ea"/>
              <a:cs typeface="+mn-cs"/>
            </a:rPr>
            <a:t>Offered By Mobile Money Service Providers</a:t>
          </a:r>
          <a:endParaRPr lang="en-US" sz="3600" cap="none" dirty="0">
            <a:solidFill>
              <a:srgbClr val="0F9ED5">
                <a:hueOff val="0"/>
                <a:satOff val="0"/>
                <a:lumOff val="0"/>
                <a:alphaOff val="0"/>
              </a:srgbClr>
            </a:solidFill>
            <a:latin typeface="Aptos" panose="02110004020202020204"/>
            <a:ea typeface="+mn-ea"/>
            <a:cs typeface="+mn-cs"/>
          </a:endParaRPr>
        </a:p>
      </dgm:t>
    </dgm:pt>
    <dgm:pt modelId="{5024B5CE-87CB-466B-BFB3-0B683B47964D}" type="parTrans" cxnId="{4832B624-97B0-4AE5-BDEB-67ABFAC55C13}">
      <dgm:prSet/>
      <dgm:spPr/>
      <dgm:t>
        <a:bodyPr/>
        <a:lstStyle/>
        <a:p>
          <a:endParaRPr lang="en-US" sz="3200"/>
        </a:p>
      </dgm:t>
    </dgm:pt>
    <dgm:pt modelId="{058046EF-07C2-4814-96CE-703164D01AD0}" type="sibTrans" cxnId="{4832B624-97B0-4AE5-BDEB-67ABFAC55C13}">
      <dgm:prSet/>
      <dgm:spPr/>
      <dgm:t>
        <a:bodyPr/>
        <a:lstStyle/>
        <a:p>
          <a:endParaRPr lang="en-US" sz="3200"/>
        </a:p>
      </dgm:t>
    </dgm:pt>
    <dgm:pt modelId="{083AAAF2-D18E-4156-B81B-DC1A38D60C20}" type="pres">
      <dgm:prSet presAssocID="{BCBBD9DE-A5F0-492F-8529-19E8D6798446}" presName="root" presStyleCnt="0">
        <dgm:presLayoutVars>
          <dgm:dir/>
          <dgm:resizeHandles val="exact"/>
        </dgm:presLayoutVars>
      </dgm:prSet>
      <dgm:spPr/>
    </dgm:pt>
    <dgm:pt modelId="{2F5B3CEF-A4C4-4ED1-BA1A-64A9FAE21CEA}" type="pres">
      <dgm:prSet presAssocID="{B32152E3-3E57-4D26-8723-FAEC9AC33E75}" presName="compNode" presStyleCnt="0"/>
      <dgm:spPr/>
    </dgm:pt>
    <dgm:pt modelId="{740F4364-F81A-4CA9-9FF0-DB0DFE5273D4}" type="pres">
      <dgm:prSet presAssocID="{B32152E3-3E57-4D26-8723-FAEC9AC33E75}" presName="iconBgRect" presStyleLbl="bgShp" presStyleIdx="0" presStyleCnt="3" custLinFactX="-62079" custLinFactNeighborX="-100000" custLinFactNeighborY="6085"/>
      <dgm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rgbClr val="E97132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FB2FC3D8-E54E-4D70-A29F-DF3D106D1599}" type="pres">
      <dgm:prSet presAssocID="{B32152E3-3E57-4D26-8723-FAEC9AC33E75}" presName="iconRect" presStyleLbl="node1" presStyleIdx="0" presStyleCnt="3" custLinFactX="-100000" custLinFactNeighborX="-184243" custLinFactNeighborY="10605"/>
      <dgm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0C52A0B-0CCD-4F2E-9C02-B810DB7FA507}" type="pres">
      <dgm:prSet presAssocID="{B32152E3-3E57-4D26-8723-FAEC9AC33E75}" presName="spaceRect" presStyleCnt="0"/>
      <dgm:spPr/>
    </dgm:pt>
    <dgm:pt modelId="{1C899AFD-2D7D-4887-8DD2-2678F1D46733}" type="pres">
      <dgm:prSet presAssocID="{B32152E3-3E57-4D26-8723-FAEC9AC33E75}" presName="textRect" presStyleLbl="revTx" presStyleIdx="0" presStyleCnt="3" custScaleX="96947" custScaleY="82809" custLinFactX="-31318" custLinFactNeighborX="-100000" custLinFactNeighborY="-8511">
        <dgm:presLayoutVars>
          <dgm:chMax val="1"/>
          <dgm:chPref val="1"/>
        </dgm:presLayoutVars>
      </dgm:prSet>
      <dgm:spPr/>
    </dgm:pt>
    <dgm:pt modelId="{D698746F-465F-4DDD-B546-537C008C6C7E}" type="pres">
      <dgm:prSet presAssocID="{1569490A-4BF3-4C64-94EA-4E69F6CC9A4B}" presName="sibTrans" presStyleCnt="0"/>
      <dgm:spPr/>
    </dgm:pt>
    <dgm:pt modelId="{5E5269CA-2004-4CFA-BDC7-0259B40419EE}" type="pres">
      <dgm:prSet presAssocID="{BC8338DC-8CAC-4207-A120-CFE32238DDBE}" presName="compNode" presStyleCnt="0"/>
      <dgm:spPr/>
    </dgm:pt>
    <dgm:pt modelId="{9A79A93E-B815-4BEE-BE34-6288C00D7288}" type="pres">
      <dgm:prSet presAssocID="{BC8338DC-8CAC-4207-A120-CFE32238DDBE}" presName="iconBgRect" presStyleLbl="bgShp" presStyleIdx="1" presStyleCnt="3" custLinFactNeighborX="-67301" custLinFactNeighborY="10977"/>
      <dgm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rgbClr val="196B24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A4DAFE52-8B21-46F6-A772-8081063A5446}" type="pres">
      <dgm:prSet presAssocID="{BC8338DC-8CAC-4207-A120-CFE32238DDBE}" presName="iconRect" presStyleLbl="node1" presStyleIdx="1" presStyleCnt="3" custLinFactX="-17296" custLinFactNeighborX="-100000" custLinFactNeighborY="19132"/>
      <dgm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9D3A11B0-BD2C-4C4E-B02E-1208B8CDBB5A}" type="pres">
      <dgm:prSet presAssocID="{BC8338DC-8CAC-4207-A120-CFE32238DDBE}" presName="spaceRect" presStyleCnt="0"/>
      <dgm:spPr/>
    </dgm:pt>
    <dgm:pt modelId="{8754E188-B915-4707-8863-68EFECC6E2E3}" type="pres">
      <dgm:prSet presAssocID="{BC8338DC-8CAC-4207-A120-CFE32238DDBE}" presName="textRect" presStyleLbl="revTx" presStyleIdx="1" presStyleCnt="3" custScaleX="155289" custLinFactNeighborX="-29176" custLinFactNeighborY="-6838">
        <dgm:presLayoutVars>
          <dgm:chMax val="1"/>
          <dgm:chPref val="1"/>
        </dgm:presLayoutVars>
      </dgm:prSet>
      <dgm:spPr/>
    </dgm:pt>
    <dgm:pt modelId="{7B02EC6B-FD8A-45EE-992B-B5807868A8CF}" type="pres">
      <dgm:prSet presAssocID="{D0442ADE-C017-4317-BA27-4A4E12B66758}" presName="sibTrans" presStyleCnt="0"/>
      <dgm:spPr/>
    </dgm:pt>
    <dgm:pt modelId="{E33DDD3D-4C8A-40A4-8568-EA6495A34213}" type="pres">
      <dgm:prSet presAssocID="{D26DC57E-EDB7-449C-8A87-2F6CBBC96476}" presName="compNode" presStyleCnt="0"/>
      <dgm:spPr/>
    </dgm:pt>
    <dgm:pt modelId="{A41A202E-2790-40EA-A312-4ED4988018F5}" type="pres">
      <dgm:prSet presAssocID="{D26DC57E-EDB7-449C-8A87-2F6CBBC96476}" presName="iconBgRect" presStyleLbl="bgShp" presStyleIdx="2" presStyleCnt="3" custLinFactNeighborX="39781" custLinFactNeighborY="9944"/>
      <dgm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rgbClr val="0F9ED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1AB049D0-751F-4DB4-9D6C-2B03132E7635}" type="pres">
      <dgm:prSet presAssocID="{D26DC57E-EDB7-449C-8A87-2F6CBBC96476}" presName="iconRect" presStyleLbl="node1" presStyleIdx="2" presStyleCnt="3" custLinFactNeighborX="69332" custLinFactNeighborY="17332"/>
      <dgm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97D56D5-0BFB-4A65-B583-61B364471032}" type="pres">
      <dgm:prSet presAssocID="{D26DC57E-EDB7-449C-8A87-2F6CBBC96476}" presName="spaceRect" presStyleCnt="0"/>
      <dgm:spPr/>
    </dgm:pt>
    <dgm:pt modelId="{F4BC88AC-8B5C-4F2A-BE33-8D615A194781}" type="pres">
      <dgm:prSet presAssocID="{D26DC57E-EDB7-449C-8A87-2F6CBBC96476}" presName="textRect" presStyleLbl="revTx" presStyleIdx="2" presStyleCnt="3" custScaleX="119040" custScaleY="109510" custLinFactNeighborX="24113" custLinFactNeighborY="-3552">
        <dgm:presLayoutVars>
          <dgm:chMax val="1"/>
          <dgm:chPref val="1"/>
        </dgm:presLayoutVars>
      </dgm:prSet>
      <dgm:spPr/>
    </dgm:pt>
  </dgm:ptLst>
  <dgm:cxnLst>
    <dgm:cxn modelId="{865FD917-EB43-4C40-B923-7645C88C19D2}" srcId="{BCBBD9DE-A5F0-492F-8529-19E8D6798446}" destId="{BC8338DC-8CAC-4207-A120-CFE32238DDBE}" srcOrd="1" destOrd="0" parTransId="{ED24C612-A63F-45F1-AAB4-86697529518A}" sibTransId="{D0442ADE-C017-4317-BA27-4A4E12B66758}"/>
    <dgm:cxn modelId="{4832B624-97B0-4AE5-BDEB-67ABFAC55C13}" srcId="{BCBBD9DE-A5F0-492F-8529-19E8D6798446}" destId="{D26DC57E-EDB7-449C-8A87-2F6CBBC96476}" srcOrd="2" destOrd="0" parTransId="{5024B5CE-87CB-466B-BFB3-0B683B47964D}" sibTransId="{058046EF-07C2-4814-96CE-703164D01AD0}"/>
    <dgm:cxn modelId="{F84CEB74-E7A4-4139-99C4-ED4ACB9E077A}" type="presOf" srcId="{BC8338DC-8CAC-4207-A120-CFE32238DDBE}" destId="{8754E188-B915-4707-8863-68EFECC6E2E3}" srcOrd="0" destOrd="0" presId="urn:microsoft.com/office/officeart/2018/5/layout/IconLeafLabelList"/>
    <dgm:cxn modelId="{764ADD81-E301-4090-A531-34A111C5A08C}" type="presOf" srcId="{B32152E3-3E57-4D26-8723-FAEC9AC33E75}" destId="{1C899AFD-2D7D-4887-8DD2-2678F1D46733}" srcOrd="0" destOrd="0" presId="urn:microsoft.com/office/officeart/2018/5/layout/IconLeafLabelList"/>
    <dgm:cxn modelId="{0448C7B6-F0E8-4ACF-B00F-AF729D2884C8}" srcId="{BCBBD9DE-A5F0-492F-8529-19E8D6798446}" destId="{B32152E3-3E57-4D26-8723-FAEC9AC33E75}" srcOrd="0" destOrd="0" parTransId="{C8E6779A-E294-4C71-BFFA-1B8A78990E0B}" sibTransId="{1569490A-4BF3-4C64-94EA-4E69F6CC9A4B}"/>
    <dgm:cxn modelId="{77D892C4-1E1C-4436-9632-3D4CDE7148FC}" type="presOf" srcId="{D26DC57E-EDB7-449C-8A87-2F6CBBC96476}" destId="{F4BC88AC-8B5C-4F2A-BE33-8D615A194781}" srcOrd="0" destOrd="0" presId="urn:microsoft.com/office/officeart/2018/5/layout/IconLeafLabelList"/>
    <dgm:cxn modelId="{63F662FA-88C1-438A-AEC0-1CF0FF73EAA0}" type="presOf" srcId="{BCBBD9DE-A5F0-492F-8529-19E8D6798446}" destId="{083AAAF2-D18E-4156-B81B-DC1A38D60C20}" srcOrd="0" destOrd="0" presId="urn:microsoft.com/office/officeart/2018/5/layout/IconLeafLabelList"/>
    <dgm:cxn modelId="{5A902775-58B5-4451-A9FB-B1BB65C8C89D}" type="presParOf" srcId="{083AAAF2-D18E-4156-B81B-DC1A38D60C20}" destId="{2F5B3CEF-A4C4-4ED1-BA1A-64A9FAE21CEA}" srcOrd="0" destOrd="0" presId="urn:microsoft.com/office/officeart/2018/5/layout/IconLeafLabelList"/>
    <dgm:cxn modelId="{F1D9C176-ACD4-454B-ACAA-FEDCBD976653}" type="presParOf" srcId="{2F5B3CEF-A4C4-4ED1-BA1A-64A9FAE21CEA}" destId="{740F4364-F81A-4CA9-9FF0-DB0DFE5273D4}" srcOrd="0" destOrd="0" presId="urn:microsoft.com/office/officeart/2018/5/layout/IconLeafLabelList"/>
    <dgm:cxn modelId="{4EC2508D-E270-4053-85C5-B712352C3533}" type="presParOf" srcId="{2F5B3CEF-A4C4-4ED1-BA1A-64A9FAE21CEA}" destId="{FB2FC3D8-E54E-4D70-A29F-DF3D106D1599}" srcOrd="1" destOrd="0" presId="urn:microsoft.com/office/officeart/2018/5/layout/IconLeafLabelList"/>
    <dgm:cxn modelId="{F08994CE-791E-4962-866C-B32C8FABA15A}" type="presParOf" srcId="{2F5B3CEF-A4C4-4ED1-BA1A-64A9FAE21CEA}" destId="{80C52A0B-0CCD-4F2E-9C02-B810DB7FA507}" srcOrd="2" destOrd="0" presId="urn:microsoft.com/office/officeart/2018/5/layout/IconLeafLabelList"/>
    <dgm:cxn modelId="{DCB2354F-9DEE-4631-BF7D-0CD6F33ED64D}" type="presParOf" srcId="{2F5B3CEF-A4C4-4ED1-BA1A-64A9FAE21CEA}" destId="{1C899AFD-2D7D-4887-8DD2-2678F1D46733}" srcOrd="3" destOrd="0" presId="urn:microsoft.com/office/officeart/2018/5/layout/IconLeafLabelList"/>
    <dgm:cxn modelId="{523A5EF9-7C85-4078-A6A1-57DCDB640260}" type="presParOf" srcId="{083AAAF2-D18E-4156-B81B-DC1A38D60C20}" destId="{D698746F-465F-4DDD-B546-537C008C6C7E}" srcOrd="1" destOrd="0" presId="urn:microsoft.com/office/officeart/2018/5/layout/IconLeafLabelList"/>
    <dgm:cxn modelId="{0BB62D73-7E41-4FF4-8EC9-C2BB320236AE}" type="presParOf" srcId="{083AAAF2-D18E-4156-B81B-DC1A38D60C20}" destId="{5E5269CA-2004-4CFA-BDC7-0259B40419EE}" srcOrd="2" destOrd="0" presId="urn:microsoft.com/office/officeart/2018/5/layout/IconLeafLabelList"/>
    <dgm:cxn modelId="{66ECDE2D-292D-409A-8C6E-BF98DA807FC2}" type="presParOf" srcId="{5E5269CA-2004-4CFA-BDC7-0259B40419EE}" destId="{9A79A93E-B815-4BEE-BE34-6288C00D7288}" srcOrd="0" destOrd="0" presId="urn:microsoft.com/office/officeart/2018/5/layout/IconLeafLabelList"/>
    <dgm:cxn modelId="{1DD05398-7AFF-468E-BB16-88851F3082DB}" type="presParOf" srcId="{5E5269CA-2004-4CFA-BDC7-0259B40419EE}" destId="{A4DAFE52-8B21-46F6-A772-8081063A5446}" srcOrd="1" destOrd="0" presId="urn:microsoft.com/office/officeart/2018/5/layout/IconLeafLabelList"/>
    <dgm:cxn modelId="{9DF9ED7D-BC0D-4997-8162-E937636E3DE9}" type="presParOf" srcId="{5E5269CA-2004-4CFA-BDC7-0259B40419EE}" destId="{9D3A11B0-BD2C-4C4E-B02E-1208B8CDBB5A}" srcOrd="2" destOrd="0" presId="urn:microsoft.com/office/officeart/2018/5/layout/IconLeafLabelList"/>
    <dgm:cxn modelId="{065B02F0-CC60-45C7-8D66-7A9752B1A06A}" type="presParOf" srcId="{5E5269CA-2004-4CFA-BDC7-0259B40419EE}" destId="{8754E188-B915-4707-8863-68EFECC6E2E3}" srcOrd="3" destOrd="0" presId="urn:microsoft.com/office/officeart/2018/5/layout/IconLeafLabelList"/>
    <dgm:cxn modelId="{61183761-F5CF-4AF9-98DB-F0122F0881BE}" type="presParOf" srcId="{083AAAF2-D18E-4156-B81B-DC1A38D60C20}" destId="{7B02EC6B-FD8A-45EE-992B-B5807868A8CF}" srcOrd="3" destOrd="0" presId="urn:microsoft.com/office/officeart/2018/5/layout/IconLeafLabelList"/>
    <dgm:cxn modelId="{DC21A42E-3F2A-46FB-B3A4-ACE453208C64}" type="presParOf" srcId="{083AAAF2-D18E-4156-B81B-DC1A38D60C20}" destId="{E33DDD3D-4C8A-40A4-8568-EA6495A34213}" srcOrd="4" destOrd="0" presId="urn:microsoft.com/office/officeart/2018/5/layout/IconLeafLabelList"/>
    <dgm:cxn modelId="{3F95813D-9FD6-4EA1-9CAF-06F513C240D6}" type="presParOf" srcId="{E33DDD3D-4C8A-40A4-8568-EA6495A34213}" destId="{A41A202E-2790-40EA-A312-4ED4988018F5}" srcOrd="0" destOrd="0" presId="urn:microsoft.com/office/officeart/2018/5/layout/IconLeafLabelList"/>
    <dgm:cxn modelId="{8F4CBB5C-3775-4E1A-9FC3-2D78009AB7BE}" type="presParOf" srcId="{E33DDD3D-4C8A-40A4-8568-EA6495A34213}" destId="{1AB049D0-751F-4DB4-9D6C-2B03132E7635}" srcOrd="1" destOrd="0" presId="urn:microsoft.com/office/officeart/2018/5/layout/IconLeafLabelList"/>
    <dgm:cxn modelId="{300F7F50-2AC6-4E0D-BA62-5369BF2B120C}" type="presParOf" srcId="{E33DDD3D-4C8A-40A4-8568-EA6495A34213}" destId="{597D56D5-0BFB-4A65-B583-61B364471032}" srcOrd="2" destOrd="0" presId="urn:microsoft.com/office/officeart/2018/5/layout/IconLeafLabelList"/>
    <dgm:cxn modelId="{09C4B0A6-8773-465E-A74E-310F646DDDA2}" type="presParOf" srcId="{E33DDD3D-4C8A-40A4-8568-EA6495A34213}" destId="{F4BC88AC-8B5C-4F2A-BE33-8D615A1947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4BEE48-4643-4EEB-B0E2-C4E1542214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F6D969-9AC4-4B47-83FB-FA6E663C895E}">
      <dgm:prSet custT="1"/>
      <dgm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en-GB" sz="36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Zaad (Telesom) &amp; eDahab (Dahabshiil) – Major Platforms.</a:t>
          </a:r>
          <a:endParaRPr lang="en-US" sz="36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5BB8468F-56FC-4B60-A417-43BC861B9F58}" type="parTrans" cxnId="{AAFE2EC0-1873-4F89-B91B-A0AE2CC39095}">
      <dgm:prSet/>
      <dgm:spPr/>
      <dgm:t>
        <a:bodyPr/>
        <a:lstStyle/>
        <a:p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FEDDE62-5344-4E98-8FE0-9B3ED0DBFEB2}" type="sibTrans" cxnId="{AAFE2EC0-1873-4F89-B91B-A0AE2CC39095}">
      <dgm:prSet/>
      <dgm:spPr/>
      <dgm:t>
        <a:bodyPr/>
        <a:lstStyle/>
        <a:p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97359A-3961-4595-894C-3A6D984A5D36}">
      <dgm:prSet custT="1"/>
      <dgm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en-GB" sz="36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Over 1 million active users.</a:t>
          </a:r>
          <a:endParaRPr lang="en-US" sz="36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4724EFE0-06E8-4D79-9CBF-77CFC0C6219F}" type="parTrans" cxnId="{1D940666-C320-4FC2-8923-62B4E3EE288D}">
      <dgm:prSet/>
      <dgm:spPr/>
      <dgm:t>
        <a:bodyPr/>
        <a:lstStyle/>
        <a:p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D4EAF2-A289-47BF-8435-B10074DC3FC6}" type="sibTrans" cxnId="{1D940666-C320-4FC2-8923-62B4E3EE288D}">
      <dgm:prSet/>
      <dgm:spPr/>
      <dgm:t>
        <a:bodyPr/>
        <a:lstStyle/>
        <a:p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10AE39C-49AD-41E0-B326-EB030919F936}">
      <dgm:prSet custT="1"/>
      <dgm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en-GB" sz="3600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Used for salaries, bills, and peer-to-peer transfers, P2P, P2B, B2P, Low to Mid Value Government Tax Payments</a:t>
          </a:r>
          <a:endParaRPr lang="en-US" sz="36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2A1D945-9701-4631-8C44-4EF6E751EDDA}" type="parTrans" cxnId="{FA09F41D-75F3-490F-A26D-A08F398CCE65}">
      <dgm:prSet/>
      <dgm:spPr/>
      <dgm:t>
        <a:bodyPr/>
        <a:lstStyle/>
        <a:p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A638B59-5BF6-4C34-9C2E-C6542186C67C}" type="sibTrans" cxnId="{FA09F41D-75F3-490F-A26D-A08F398CCE65}">
      <dgm:prSet/>
      <dgm:spPr/>
      <dgm:t>
        <a:bodyPr/>
        <a:lstStyle/>
        <a:p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AD8478B-3F36-494E-B657-629A8DDB2E2E}">
      <dgm:prSet custT="1"/>
      <dgm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en-GB" sz="36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Limited interoperability with banks.</a:t>
          </a:r>
          <a:endParaRPr lang="en-US" sz="36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30C48204-3DDF-45C1-A137-971992A8157B}" type="parTrans" cxnId="{B6966544-A447-4E87-A6B7-B72EEC449865}">
      <dgm:prSet/>
      <dgm:spPr/>
      <dgm:t>
        <a:bodyPr/>
        <a:lstStyle/>
        <a:p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C0657FB-8C4B-425D-8733-2FCB2E7E25E1}" type="sibTrans" cxnId="{B6966544-A447-4E87-A6B7-B72EEC449865}">
      <dgm:prSet/>
      <dgm:spPr/>
      <dgm:t>
        <a:bodyPr/>
        <a:lstStyle/>
        <a:p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29CC7AC-B239-4F88-860D-A09E0628F647}">
      <dgm:prSet custT="1"/>
      <dgm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en-GB" sz="36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Impact: Reduced cash dependency, increased financial access for rural populations.</a:t>
          </a:r>
          <a:endParaRPr lang="en-US" sz="36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ACA29956-20DE-4DC5-AED4-1FB7245DFD90}" type="parTrans" cxnId="{6BDE7DB1-5A8A-4CE3-84AD-9841710B5358}">
      <dgm:prSet/>
      <dgm:spPr/>
      <dgm:t>
        <a:bodyPr/>
        <a:lstStyle/>
        <a:p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B115756-69D0-4B3A-892F-CC9997514953}" type="sibTrans" cxnId="{6BDE7DB1-5A8A-4CE3-84AD-9841710B5358}">
      <dgm:prSet/>
      <dgm:spPr/>
      <dgm:t>
        <a:bodyPr/>
        <a:lstStyle/>
        <a:p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C9AF34-CE87-47AD-9F4D-D7D60E86828E}" type="pres">
      <dgm:prSet presAssocID="{084BEE48-4643-4EEB-B0E2-C4E154221439}" presName="root" presStyleCnt="0">
        <dgm:presLayoutVars>
          <dgm:dir/>
          <dgm:resizeHandles val="exact"/>
        </dgm:presLayoutVars>
      </dgm:prSet>
      <dgm:spPr/>
    </dgm:pt>
    <dgm:pt modelId="{16FD9000-5413-41A1-9696-25D4064C76FC}" type="pres">
      <dgm:prSet presAssocID="{3BF6D969-9AC4-4B47-83FB-FA6E663C895E}" presName="compNode" presStyleCnt="0"/>
      <dgm:spPr/>
    </dgm:pt>
    <dgm:pt modelId="{D267ACF9-8868-4F9E-8B88-B18FE0F1057E}" type="pres">
      <dgm:prSet presAssocID="{3BF6D969-9AC4-4B47-83FB-FA6E663C895E}" presName="bgRect" presStyleLbl="bgShp" presStyleIdx="0" presStyleCnt="5" custLinFactNeighborX="-186" custLinFactNeighborY="-55240"/>
      <dgm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rgbClr val="E97132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875EBC64-EDB8-4A95-8FF4-225690F6173C}" type="pres">
      <dgm:prSet presAssocID="{3BF6D969-9AC4-4B47-83FB-FA6E663C895E}" presName="iconRect" presStyleLbl="node1" presStyleIdx="0" presStyleCnt="5"/>
      <dgm:spPr>
        <a:xfrm>
          <a:off x="281355" y="213639"/>
          <a:ext cx="511556" cy="51155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D742828C-0F5C-4D65-B464-B73CD1069B86}" type="pres">
      <dgm:prSet presAssocID="{3BF6D969-9AC4-4B47-83FB-FA6E663C895E}" presName="spaceRect" presStyleCnt="0"/>
      <dgm:spPr/>
    </dgm:pt>
    <dgm:pt modelId="{28926B4C-9B5E-41E7-A57F-5B803FBE3E12}" type="pres">
      <dgm:prSet presAssocID="{3BF6D969-9AC4-4B47-83FB-FA6E663C895E}" presName="parTx" presStyleLbl="revTx" presStyleIdx="0" presStyleCnt="5">
        <dgm:presLayoutVars>
          <dgm:chMax val="0"/>
          <dgm:chPref val="0"/>
        </dgm:presLayoutVars>
      </dgm:prSet>
      <dgm:spPr/>
    </dgm:pt>
    <dgm:pt modelId="{C316E7DC-124E-4325-8046-2BB85823A884}" type="pres">
      <dgm:prSet presAssocID="{0FEDDE62-5344-4E98-8FE0-9B3ED0DBFEB2}" presName="sibTrans" presStyleCnt="0"/>
      <dgm:spPr/>
    </dgm:pt>
    <dgm:pt modelId="{0A121ACA-9E11-42C2-A424-1E09810A5A1D}" type="pres">
      <dgm:prSet presAssocID="{FB97359A-3961-4595-894C-3A6D984A5D36}" presName="compNode" presStyleCnt="0"/>
      <dgm:spPr/>
    </dgm:pt>
    <dgm:pt modelId="{436B9EB2-7AAB-4C27-A079-3AE72A456D41}" type="pres">
      <dgm:prSet presAssocID="{FB97359A-3961-4595-894C-3A6D984A5D36}" presName="bgRect" presStyleLbl="bgShp" presStyleIdx="1" presStyleCnt="5"/>
      <dgm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rgbClr val="196B24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85EE22EE-A782-4E17-A2C7-FAEA81C77BF1}" type="pres">
      <dgm:prSet presAssocID="{FB97359A-3961-4595-894C-3A6D984A5D36}" presName="iconRect" presStyleLbl="node1" presStyleIdx="1" presStyleCnt="5"/>
      <dgm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0F9E4A4D-F900-4766-A3FF-ADC14ADF063C}" type="pres">
      <dgm:prSet presAssocID="{FB97359A-3961-4595-894C-3A6D984A5D36}" presName="spaceRect" presStyleCnt="0"/>
      <dgm:spPr/>
    </dgm:pt>
    <dgm:pt modelId="{CCC44460-F14A-4498-830D-A7D87C330042}" type="pres">
      <dgm:prSet presAssocID="{FB97359A-3961-4595-894C-3A6D984A5D36}" presName="parTx" presStyleLbl="revTx" presStyleIdx="1" presStyleCnt="5">
        <dgm:presLayoutVars>
          <dgm:chMax val="0"/>
          <dgm:chPref val="0"/>
        </dgm:presLayoutVars>
      </dgm:prSet>
      <dgm:spPr/>
    </dgm:pt>
    <dgm:pt modelId="{C51932EF-CEB3-41E8-BF58-772900E3F680}" type="pres">
      <dgm:prSet presAssocID="{07D4EAF2-A289-47BF-8435-B10074DC3FC6}" presName="sibTrans" presStyleCnt="0"/>
      <dgm:spPr/>
    </dgm:pt>
    <dgm:pt modelId="{37AA7C48-6383-42D2-8838-9D185A117A5A}" type="pres">
      <dgm:prSet presAssocID="{F10AE39C-49AD-41E0-B326-EB030919F936}" presName="compNode" presStyleCnt="0"/>
      <dgm:spPr/>
    </dgm:pt>
    <dgm:pt modelId="{6791A7F0-A6DB-46CD-BE24-E64FAAD9323E}" type="pres">
      <dgm:prSet presAssocID="{F10AE39C-49AD-41E0-B326-EB030919F936}" presName="bgRect" presStyleLbl="bgShp" presStyleIdx="2" presStyleCnt="5"/>
      <dgm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rgbClr val="0F9ED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69B1EB0E-26DE-4FEF-A502-E231621CBB4B}" type="pres">
      <dgm:prSet presAssocID="{F10AE39C-49AD-41E0-B326-EB030919F936}" presName="iconRect" presStyleLbl="node1" presStyleIdx="2" presStyleCnt="5"/>
      <dgm:spPr>
        <a:xfrm>
          <a:off x="281355" y="2538895"/>
          <a:ext cx="511556" cy="51155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</dgm:pt>
    <dgm:pt modelId="{F09C7A0A-2D27-4AED-AC1E-6A94FD62FEAB}" type="pres">
      <dgm:prSet presAssocID="{F10AE39C-49AD-41E0-B326-EB030919F936}" presName="spaceRect" presStyleCnt="0"/>
      <dgm:spPr/>
    </dgm:pt>
    <dgm:pt modelId="{98EDFE1E-A8AB-4783-83EC-E30B479FAB10}" type="pres">
      <dgm:prSet presAssocID="{F10AE39C-49AD-41E0-B326-EB030919F936}" presName="parTx" presStyleLbl="revTx" presStyleIdx="2" presStyleCnt="5">
        <dgm:presLayoutVars>
          <dgm:chMax val="0"/>
          <dgm:chPref val="0"/>
        </dgm:presLayoutVars>
      </dgm:prSet>
      <dgm:spPr/>
    </dgm:pt>
    <dgm:pt modelId="{6D31827E-0A1B-451E-8DBA-93D4B34CC9E6}" type="pres">
      <dgm:prSet presAssocID="{1A638B59-5BF6-4C34-9C2E-C6542186C67C}" presName="sibTrans" presStyleCnt="0"/>
      <dgm:spPr/>
    </dgm:pt>
    <dgm:pt modelId="{09612C5F-91FD-4F34-9C54-49A520B3B114}" type="pres">
      <dgm:prSet presAssocID="{8AD8478B-3F36-494E-B657-629A8DDB2E2E}" presName="compNode" presStyleCnt="0"/>
      <dgm:spPr/>
    </dgm:pt>
    <dgm:pt modelId="{26AD9160-1D2B-467E-9E07-9AAEF94A476A}" type="pres">
      <dgm:prSet presAssocID="{8AD8478B-3F36-494E-B657-629A8DDB2E2E}" presName="bgRect" presStyleLbl="bgShp" presStyleIdx="3" presStyleCnt="5"/>
      <dgm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rgbClr val="A02B93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5B07BB58-FC04-4A08-B7F6-81F51B26B09F}" type="pres">
      <dgm:prSet presAssocID="{8AD8478B-3F36-494E-B657-629A8DDB2E2E}" presName="iconRect" presStyleLbl="node1" presStyleIdx="3" presStyleCnt="5"/>
      <dgm:spPr>
        <a:xfrm>
          <a:off x="281355" y="3701523"/>
          <a:ext cx="511556" cy="511556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</dgm:pt>
    <dgm:pt modelId="{BEDD8D20-D53B-4ADC-9814-38DCB4485468}" type="pres">
      <dgm:prSet presAssocID="{8AD8478B-3F36-494E-B657-629A8DDB2E2E}" presName="spaceRect" presStyleCnt="0"/>
      <dgm:spPr/>
    </dgm:pt>
    <dgm:pt modelId="{74D93AAA-A8B2-45A1-B637-CA89677980DE}" type="pres">
      <dgm:prSet presAssocID="{8AD8478B-3F36-494E-B657-629A8DDB2E2E}" presName="parTx" presStyleLbl="revTx" presStyleIdx="3" presStyleCnt="5">
        <dgm:presLayoutVars>
          <dgm:chMax val="0"/>
          <dgm:chPref val="0"/>
        </dgm:presLayoutVars>
      </dgm:prSet>
      <dgm:spPr/>
    </dgm:pt>
    <dgm:pt modelId="{6A63BB67-0E5E-4CB1-9FB9-33EDAE4108CA}" type="pres">
      <dgm:prSet presAssocID="{CC0657FB-8C4B-425D-8733-2FCB2E7E25E1}" presName="sibTrans" presStyleCnt="0"/>
      <dgm:spPr/>
    </dgm:pt>
    <dgm:pt modelId="{BD16F815-3236-45C4-AC3C-AD1130AAF90E}" type="pres">
      <dgm:prSet presAssocID="{929CC7AC-B239-4F88-860D-A09E0628F647}" presName="compNode" presStyleCnt="0"/>
      <dgm:spPr/>
    </dgm:pt>
    <dgm:pt modelId="{289C4303-F00D-4C02-83DB-CD64DCC69E71}" type="pres">
      <dgm:prSet presAssocID="{929CC7AC-B239-4F88-860D-A09E0628F647}" presName="bgRect" presStyleLbl="bgShp" presStyleIdx="4" presStyleCnt="5"/>
      <dgm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rgbClr val="4EA72E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2AB92A78-737E-47EF-BF68-43018CB3F33C}" type="pres">
      <dgm:prSet presAssocID="{929CC7AC-B239-4F88-860D-A09E0628F647}" presName="iconRect" presStyleLbl="node1" presStyleIdx="4" presStyleCnt="5"/>
      <dgm:spPr>
        <a:xfrm>
          <a:off x="281355" y="4864151"/>
          <a:ext cx="511556" cy="511556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</dgm:pt>
    <dgm:pt modelId="{9D29968A-F655-4BC8-94AD-B4632820301E}" type="pres">
      <dgm:prSet presAssocID="{929CC7AC-B239-4F88-860D-A09E0628F647}" presName="spaceRect" presStyleCnt="0"/>
      <dgm:spPr/>
    </dgm:pt>
    <dgm:pt modelId="{EEDABA3B-E43B-46AD-B446-8003C4607587}" type="pres">
      <dgm:prSet presAssocID="{929CC7AC-B239-4F88-860D-A09E0628F64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BB9A218-294A-0C40-A54D-786C81C5935B}" type="presOf" srcId="{929CC7AC-B239-4F88-860D-A09E0628F647}" destId="{EEDABA3B-E43B-46AD-B446-8003C4607587}" srcOrd="0" destOrd="0" presId="urn:microsoft.com/office/officeart/2018/2/layout/IconVerticalSolidList"/>
    <dgm:cxn modelId="{FA09F41D-75F3-490F-A26D-A08F398CCE65}" srcId="{084BEE48-4643-4EEB-B0E2-C4E154221439}" destId="{F10AE39C-49AD-41E0-B326-EB030919F936}" srcOrd="2" destOrd="0" parTransId="{C2A1D945-9701-4631-8C44-4EF6E751EDDA}" sibTransId="{1A638B59-5BF6-4C34-9C2E-C6542186C67C}"/>
    <dgm:cxn modelId="{361BD02A-BE78-4549-9D47-7FE6C38A760F}" type="presOf" srcId="{FB97359A-3961-4595-894C-3A6D984A5D36}" destId="{CCC44460-F14A-4498-830D-A7D87C330042}" srcOrd="0" destOrd="0" presId="urn:microsoft.com/office/officeart/2018/2/layout/IconVerticalSolidList"/>
    <dgm:cxn modelId="{B6966544-A447-4E87-A6B7-B72EEC449865}" srcId="{084BEE48-4643-4EEB-B0E2-C4E154221439}" destId="{8AD8478B-3F36-494E-B657-629A8DDB2E2E}" srcOrd="3" destOrd="0" parTransId="{30C48204-3DDF-45C1-A137-971992A8157B}" sibTransId="{CC0657FB-8C4B-425D-8733-2FCB2E7E25E1}"/>
    <dgm:cxn modelId="{AF39505B-3922-B848-B528-75AAAB08178D}" type="presOf" srcId="{8AD8478B-3F36-494E-B657-629A8DDB2E2E}" destId="{74D93AAA-A8B2-45A1-B637-CA89677980DE}" srcOrd="0" destOrd="0" presId="urn:microsoft.com/office/officeart/2018/2/layout/IconVerticalSolidList"/>
    <dgm:cxn modelId="{1D940666-C320-4FC2-8923-62B4E3EE288D}" srcId="{084BEE48-4643-4EEB-B0E2-C4E154221439}" destId="{FB97359A-3961-4595-894C-3A6D984A5D36}" srcOrd="1" destOrd="0" parTransId="{4724EFE0-06E8-4D79-9CBF-77CFC0C6219F}" sibTransId="{07D4EAF2-A289-47BF-8435-B10074DC3FC6}"/>
    <dgm:cxn modelId="{E438EC8B-5ACD-DA44-B4F5-019683E30FDB}" type="presOf" srcId="{3BF6D969-9AC4-4B47-83FB-FA6E663C895E}" destId="{28926B4C-9B5E-41E7-A57F-5B803FBE3E12}" srcOrd="0" destOrd="0" presId="urn:microsoft.com/office/officeart/2018/2/layout/IconVerticalSolidList"/>
    <dgm:cxn modelId="{1519FBAE-ADD6-6748-A914-6625A81207CB}" type="presOf" srcId="{F10AE39C-49AD-41E0-B326-EB030919F936}" destId="{98EDFE1E-A8AB-4783-83EC-E30B479FAB10}" srcOrd="0" destOrd="0" presId="urn:microsoft.com/office/officeart/2018/2/layout/IconVerticalSolidList"/>
    <dgm:cxn modelId="{6BDE7DB1-5A8A-4CE3-84AD-9841710B5358}" srcId="{084BEE48-4643-4EEB-B0E2-C4E154221439}" destId="{929CC7AC-B239-4F88-860D-A09E0628F647}" srcOrd="4" destOrd="0" parTransId="{ACA29956-20DE-4DC5-AED4-1FB7245DFD90}" sibTransId="{9B115756-69D0-4B3A-892F-CC9997514953}"/>
    <dgm:cxn modelId="{AAFE2EC0-1873-4F89-B91B-A0AE2CC39095}" srcId="{084BEE48-4643-4EEB-B0E2-C4E154221439}" destId="{3BF6D969-9AC4-4B47-83FB-FA6E663C895E}" srcOrd="0" destOrd="0" parTransId="{5BB8468F-56FC-4B60-A417-43BC861B9F58}" sibTransId="{0FEDDE62-5344-4E98-8FE0-9B3ED0DBFEB2}"/>
    <dgm:cxn modelId="{805B47D3-30DA-0140-A34E-F8FD8C608593}" type="presOf" srcId="{084BEE48-4643-4EEB-B0E2-C4E154221439}" destId="{7BC9AF34-CE87-47AD-9F4D-D7D60E86828E}" srcOrd="0" destOrd="0" presId="urn:microsoft.com/office/officeart/2018/2/layout/IconVerticalSolidList"/>
    <dgm:cxn modelId="{725F7AE2-98F7-BB49-B1AE-57E7F315AF5A}" type="presParOf" srcId="{7BC9AF34-CE87-47AD-9F4D-D7D60E86828E}" destId="{16FD9000-5413-41A1-9696-25D4064C76FC}" srcOrd="0" destOrd="0" presId="urn:microsoft.com/office/officeart/2018/2/layout/IconVerticalSolidList"/>
    <dgm:cxn modelId="{1EB1B9D6-B28E-8F4E-86B7-F53827124C9B}" type="presParOf" srcId="{16FD9000-5413-41A1-9696-25D4064C76FC}" destId="{D267ACF9-8868-4F9E-8B88-B18FE0F1057E}" srcOrd="0" destOrd="0" presId="urn:microsoft.com/office/officeart/2018/2/layout/IconVerticalSolidList"/>
    <dgm:cxn modelId="{A548E27C-D1C7-AB47-8645-9623AE983378}" type="presParOf" srcId="{16FD9000-5413-41A1-9696-25D4064C76FC}" destId="{875EBC64-EDB8-4A95-8FF4-225690F6173C}" srcOrd="1" destOrd="0" presId="urn:microsoft.com/office/officeart/2018/2/layout/IconVerticalSolidList"/>
    <dgm:cxn modelId="{DB96D745-1677-BE4A-81D9-32C0E3D3D326}" type="presParOf" srcId="{16FD9000-5413-41A1-9696-25D4064C76FC}" destId="{D742828C-0F5C-4D65-B464-B73CD1069B86}" srcOrd="2" destOrd="0" presId="urn:microsoft.com/office/officeart/2018/2/layout/IconVerticalSolidList"/>
    <dgm:cxn modelId="{6E4F63FB-379C-4C49-AE23-8200163DD6D7}" type="presParOf" srcId="{16FD9000-5413-41A1-9696-25D4064C76FC}" destId="{28926B4C-9B5E-41E7-A57F-5B803FBE3E12}" srcOrd="3" destOrd="0" presId="urn:microsoft.com/office/officeart/2018/2/layout/IconVerticalSolidList"/>
    <dgm:cxn modelId="{6E17D711-2F3D-2548-8DAF-4ADAFFDBB44F}" type="presParOf" srcId="{7BC9AF34-CE87-47AD-9F4D-D7D60E86828E}" destId="{C316E7DC-124E-4325-8046-2BB85823A884}" srcOrd="1" destOrd="0" presId="urn:microsoft.com/office/officeart/2018/2/layout/IconVerticalSolidList"/>
    <dgm:cxn modelId="{54A84F5E-8D58-6144-B95C-ECD2D637A40D}" type="presParOf" srcId="{7BC9AF34-CE87-47AD-9F4D-D7D60E86828E}" destId="{0A121ACA-9E11-42C2-A424-1E09810A5A1D}" srcOrd="2" destOrd="0" presId="urn:microsoft.com/office/officeart/2018/2/layout/IconVerticalSolidList"/>
    <dgm:cxn modelId="{3E7BBAD1-96D0-A143-9E76-DD5804F1E63E}" type="presParOf" srcId="{0A121ACA-9E11-42C2-A424-1E09810A5A1D}" destId="{436B9EB2-7AAB-4C27-A079-3AE72A456D41}" srcOrd="0" destOrd="0" presId="urn:microsoft.com/office/officeart/2018/2/layout/IconVerticalSolidList"/>
    <dgm:cxn modelId="{AA5AB8C4-9840-D047-BB31-1D2227522E40}" type="presParOf" srcId="{0A121ACA-9E11-42C2-A424-1E09810A5A1D}" destId="{85EE22EE-A782-4E17-A2C7-FAEA81C77BF1}" srcOrd="1" destOrd="0" presId="urn:microsoft.com/office/officeart/2018/2/layout/IconVerticalSolidList"/>
    <dgm:cxn modelId="{689B9B0F-3318-334C-96CF-B019271E05E6}" type="presParOf" srcId="{0A121ACA-9E11-42C2-A424-1E09810A5A1D}" destId="{0F9E4A4D-F900-4766-A3FF-ADC14ADF063C}" srcOrd="2" destOrd="0" presId="urn:microsoft.com/office/officeart/2018/2/layout/IconVerticalSolidList"/>
    <dgm:cxn modelId="{4E0EFD6C-A32E-A04A-A53F-38DC0D8F941E}" type="presParOf" srcId="{0A121ACA-9E11-42C2-A424-1E09810A5A1D}" destId="{CCC44460-F14A-4498-830D-A7D87C330042}" srcOrd="3" destOrd="0" presId="urn:microsoft.com/office/officeart/2018/2/layout/IconVerticalSolidList"/>
    <dgm:cxn modelId="{2E03C91C-A4E0-9D44-A117-3ECAD9B2F99F}" type="presParOf" srcId="{7BC9AF34-CE87-47AD-9F4D-D7D60E86828E}" destId="{C51932EF-CEB3-41E8-BF58-772900E3F680}" srcOrd="3" destOrd="0" presId="urn:microsoft.com/office/officeart/2018/2/layout/IconVerticalSolidList"/>
    <dgm:cxn modelId="{592D373A-CEB7-6A42-A1D1-909EBB41C518}" type="presParOf" srcId="{7BC9AF34-CE87-47AD-9F4D-D7D60E86828E}" destId="{37AA7C48-6383-42D2-8838-9D185A117A5A}" srcOrd="4" destOrd="0" presId="urn:microsoft.com/office/officeart/2018/2/layout/IconVerticalSolidList"/>
    <dgm:cxn modelId="{7071C1E2-6360-FF45-90B1-61E33B64EB80}" type="presParOf" srcId="{37AA7C48-6383-42D2-8838-9D185A117A5A}" destId="{6791A7F0-A6DB-46CD-BE24-E64FAAD9323E}" srcOrd="0" destOrd="0" presId="urn:microsoft.com/office/officeart/2018/2/layout/IconVerticalSolidList"/>
    <dgm:cxn modelId="{50D46583-8F81-5846-89DE-5D3744F5F6C4}" type="presParOf" srcId="{37AA7C48-6383-42D2-8838-9D185A117A5A}" destId="{69B1EB0E-26DE-4FEF-A502-E231621CBB4B}" srcOrd="1" destOrd="0" presId="urn:microsoft.com/office/officeart/2018/2/layout/IconVerticalSolidList"/>
    <dgm:cxn modelId="{9E1942B7-EB14-6D4E-8FB0-B7A2D0DB5BF9}" type="presParOf" srcId="{37AA7C48-6383-42D2-8838-9D185A117A5A}" destId="{F09C7A0A-2D27-4AED-AC1E-6A94FD62FEAB}" srcOrd="2" destOrd="0" presId="urn:microsoft.com/office/officeart/2018/2/layout/IconVerticalSolidList"/>
    <dgm:cxn modelId="{21D82F80-EDEC-FC47-9FCD-4CD69B81FF9C}" type="presParOf" srcId="{37AA7C48-6383-42D2-8838-9D185A117A5A}" destId="{98EDFE1E-A8AB-4783-83EC-E30B479FAB10}" srcOrd="3" destOrd="0" presId="urn:microsoft.com/office/officeart/2018/2/layout/IconVerticalSolidList"/>
    <dgm:cxn modelId="{23C206C8-6D8F-B244-94CC-2A1FE7CAA46F}" type="presParOf" srcId="{7BC9AF34-CE87-47AD-9F4D-D7D60E86828E}" destId="{6D31827E-0A1B-451E-8DBA-93D4B34CC9E6}" srcOrd="5" destOrd="0" presId="urn:microsoft.com/office/officeart/2018/2/layout/IconVerticalSolidList"/>
    <dgm:cxn modelId="{2411DEA2-D506-CE43-91A1-0FEFF7DDCCA1}" type="presParOf" srcId="{7BC9AF34-CE87-47AD-9F4D-D7D60E86828E}" destId="{09612C5F-91FD-4F34-9C54-49A520B3B114}" srcOrd="6" destOrd="0" presId="urn:microsoft.com/office/officeart/2018/2/layout/IconVerticalSolidList"/>
    <dgm:cxn modelId="{26B70644-DBD0-684E-9068-FCEF683DB6DB}" type="presParOf" srcId="{09612C5F-91FD-4F34-9C54-49A520B3B114}" destId="{26AD9160-1D2B-467E-9E07-9AAEF94A476A}" srcOrd="0" destOrd="0" presId="urn:microsoft.com/office/officeart/2018/2/layout/IconVerticalSolidList"/>
    <dgm:cxn modelId="{85A298DA-2FC2-2D48-A011-063D3426882D}" type="presParOf" srcId="{09612C5F-91FD-4F34-9C54-49A520B3B114}" destId="{5B07BB58-FC04-4A08-B7F6-81F51B26B09F}" srcOrd="1" destOrd="0" presId="urn:microsoft.com/office/officeart/2018/2/layout/IconVerticalSolidList"/>
    <dgm:cxn modelId="{287A4C55-8F66-4044-AD50-A64C271BCCE8}" type="presParOf" srcId="{09612C5F-91FD-4F34-9C54-49A520B3B114}" destId="{BEDD8D20-D53B-4ADC-9814-38DCB4485468}" srcOrd="2" destOrd="0" presId="urn:microsoft.com/office/officeart/2018/2/layout/IconVerticalSolidList"/>
    <dgm:cxn modelId="{41C5A6AF-6D72-F244-8D8F-4C3FEC17E986}" type="presParOf" srcId="{09612C5F-91FD-4F34-9C54-49A520B3B114}" destId="{74D93AAA-A8B2-45A1-B637-CA89677980DE}" srcOrd="3" destOrd="0" presId="urn:microsoft.com/office/officeart/2018/2/layout/IconVerticalSolidList"/>
    <dgm:cxn modelId="{7AE3FE93-7FF6-504D-877E-8F1250504BCC}" type="presParOf" srcId="{7BC9AF34-CE87-47AD-9F4D-D7D60E86828E}" destId="{6A63BB67-0E5E-4CB1-9FB9-33EDAE4108CA}" srcOrd="7" destOrd="0" presId="urn:microsoft.com/office/officeart/2018/2/layout/IconVerticalSolidList"/>
    <dgm:cxn modelId="{455A6A1B-9AF2-C04A-80FF-804D36DA81A9}" type="presParOf" srcId="{7BC9AF34-CE87-47AD-9F4D-D7D60E86828E}" destId="{BD16F815-3236-45C4-AC3C-AD1130AAF90E}" srcOrd="8" destOrd="0" presId="urn:microsoft.com/office/officeart/2018/2/layout/IconVerticalSolidList"/>
    <dgm:cxn modelId="{F88368A2-25E1-BD4C-AA68-27C8C0B7C22B}" type="presParOf" srcId="{BD16F815-3236-45C4-AC3C-AD1130AAF90E}" destId="{289C4303-F00D-4C02-83DB-CD64DCC69E71}" srcOrd="0" destOrd="0" presId="urn:microsoft.com/office/officeart/2018/2/layout/IconVerticalSolidList"/>
    <dgm:cxn modelId="{A5E20BE8-897F-5542-855E-D94F947F367B}" type="presParOf" srcId="{BD16F815-3236-45C4-AC3C-AD1130AAF90E}" destId="{2AB92A78-737E-47EF-BF68-43018CB3F33C}" srcOrd="1" destOrd="0" presId="urn:microsoft.com/office/officeart/2018/2/layout/IconVerticalSolidList"/>
    <dgm:cxn modelId="{5B43B134-5F32-C647-870C-186B65E1814E}" type="presParOf" srcId="{BD16F815-3236-45C4-AC3C-AD1130AAF90E}" destId="{9D29968A-F655-4BC8-94AD-B4632820301E}" srcOrd="2" destOrd="0" presId="urn:microsoft.com/office/officeart/2018/2/layout/IconVerticalSolidList"/>
    <dgm:cxn modelId="{2C7EE385-ED2B-D347-A23B-0D7E071290D9}" type="presParOf" srcId="{BD16F815-3236-45C4-AC3C-AD1130AAF90E}" destId="{EEDABA3B-E43B-46AD-B446-8003C4607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7A51F71-0377-4118-A4C2-B64C88B67C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1C0168C-D780-4D9E-82AE-6E3EE8C15C27}">
      <dgm:prSet custT="1"/>
      <dgm:spPr/>
      <dgm:t>
        <a:bodyPr/>
        <a:lstStyle/>
        <a:p>
          <a:pPr>
            <a:defRPr cap="all"/>
          </a:pPr>
          <a:r>
            <a:rPr lang="en-GB" sz="2800" b="1" dirty="0">
              <a:latin typeface="Segoe UI" panose="020B0502040204020203" pitchFamily="34" charset="0"/>
              <a:cs typeface="Segoe UI" panose="020B0502040204020203" pitchFamily="34" charset="0"/>
            </a:rPr>
            <a:t>Limited Regulatory  </a:t>
          </a:r>
          <a:r>
            <a:rPr lang="en-GB" sz="2800" dirty="0">
              <a:latin typeface="Segoe UI" panose="020B0502040204020203" pitchFamily="34" charset="0"/>
              <a:cs typeface="Segoe UI" panose="020B0502040204020203" pitchFamily="34" charset="0"/>
            </a:rPr>
            <a:t>– Lack of clear NBFI policies.</a:t>
          </a:r>
          <a:endParaRPr lang="en-US" sz="2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4012C12-08D4-4324-BADA-CDF4B8A1AF9A}" type="parTrans" cxnId="{DC25475A-905C-479D-A8D5-AB15BF0F9AC1}">
      <dgm:prSet/>
      <dgm:spPr/>
      <dgm:t>
        <a:bodyPr/>
        <a:lstStyle/>
        <a:p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5451C2D-3E8C-4839-824B-87620E9845A7}" type="sibTrans" cxnId="{DC25475A-905C-479D-A8D5-AB15BF0F9AC1}">
      <dgm:prSet/>
      <dgm:spPr/>
      <dgm:t>
        <a:bodyPr/>
        <a:lstStyle/>
        <a:p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838D94-0282-4F0C-9660-BAB437B77149}">
      <dgm:prSet custT="1"/>
      <dgm:spPr/>
      <dgm:t>
        <a:bodyPr/>
        <a:lstStyle/>
        <a:p>
          <a:pPr>
            <a:defRPr cap="all"/>
          </a:pPr>
          <a:r>
            <a:rPr lang="en-GB" sz="2800" b="1" dirty="0">
              <a:latin typeface="Segoe UI" panose="020B0502040204020203" pitchFamily="34" charset="0"/>
              <a:cs typeface="Segoe UI" panose="020B0502040204020203" pitchFamily="34" charset="0"/>
            </a:rPr>
            <a:t>Limited Financial Literacy – </a:t>
          </a:r>
        </a:p>
        <a:p>
          <a:pPr>
            <a:defRPr cap="all"/>
          </a:pPr>
          <a:r>
            <a:rPr lang="en-GB" sz="2800" dirty="0">
              <a:latin typeface="Segoe UI" panose="020B0502040204020203" pitchFamily="34" charset="0"/>
              <a:cs typeface="Segoe UI" panose="020B0502040204020203" pitchFamily="34" charset="0"/>
            </a:rPr>
            <a:t>Low awareness of formal services.</a:t>
          </a:r>
          <a:endParaRPr lang="en-US" sz="2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F1FC96-13D1-42EA-AE2D-CA9F2A7DA5BC}" type="parTrans" cxnId="{89F0BD8E-DA01-4350-8147-144A40A549B8}">
      <dgm:prSet/>
      <dgm:spPr/>
      <dgm:t>
        <a:bodyPr/>
        <a:lstStyle/>
        <a:p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502CAF-A1EC-4106-A124-C3151AF47441}" type="sibTrans" cxnId="{89F0BD8E-DA01-4350-8147-144A40A549B8}">
      <dgm:prSet/>
      <dgm:spPr/>
      <dgm:t>
        <a:bodyPr/>
        <a:lstStyle/>
        <a:p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C1E1AC-858E-4231-AFAD-6F4BF97B2A44}">
      <dgm:prSet custT="1"/>
      <dgm:spPr/>
      <dgm:t>
        <a:bodyPr/>
        <a:lstStyle/>
        <a:p>
          <a:pPr>
            <a:defRPr cap="all"/>
          </a:pPr>
          <a:r>
            <a:rPr lang="en-GB" sz="2800" b="1" dirty="0">
              <a:latin typeface="Segoe UI" panose="020B0502040204020203" pitchFamily="34" charset="0"/>
              <a:cs typeface="Segoe UI" panose="020B0502040204020203" pitchFamily="34" charset="0"/>
            </a:rPr>
            <a:t>Infrastructure Gaps – </a:t>
          </a:r>
          <a:r>
            <a:rPr lang="en-GB" sz="2800" dirty="0">
              <a:latin typeface="Segoe UI" panose="020B0502040204020203" pitchFamily="34" charset="0"/>
              <a:cs typeface="Segoe UI" panose="020B0502040204020203" pitchFamily="34" charset="0"/>
            </a:rPr>
            <a:t>Poor internet/electricity in rural areas.</a:t>
          </a:r>
          <a:endParaRPr lang="en-US" sz="2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88BE685-3AB8-412A-A1FE-D3651FABEDDC}" type="parTrans" cxnId="{16D017A9-07AC-4B78-AA7F-3743411424C6}">
      <dgm:prSet/>
      <dgm:spPr/>
      <dgm:t>
        <a:bodyPr/>
        <a:lstStyle/>
        <a:p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0761CC3-814A-44B5-8225-88107AD4AD67}" type="sibTrans" cxnId="{16D017A9-07AC-4B78-AA7F-3743411424C6}">
      <dgm:prSet/>
      <dgm:spPr/>
      <dgm:t>
        <a:bodyPr/>
        <a:lstStyle/>
        <a:p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A1498E8-2532-4101-A2ED-12F608D73D6C}">
      <dgm:prSet custT="1"/>
      <dgm:spPr/>
      <dgm:t>
        <a:bodyPr/>
        <a:lstStyle/>
        <a:p>
          <a:pPr>
            <a:defRPr cap="all"/>
          </a:pPr>
          <a:r>
            <a:rPr lang="en-GB" sz="2800" b="1" dirty="0">
              <a:latin typeface="Segoe UI" panose="020B0502040204020203" pitchFamily="34" charset="0"/>
              <a:cs typeface="Segoe UI" panose="020B0502040204020203" pitchFamily="34" charset="0"/>
            </a:rPr>
            <a:t>Trust Issues </a:t>
          </a:r>
          <a:r>
            <a:rPr lang="en-GB" sz="2800" dirty="0">
              <a:latin typeface="Segoe UI" panose="020B0502040204020203" pitchFamily="34" charset="0"/>
              <a:cs typeface="Segoe UI" panose="020B0502040204020203" pitchFamily="34" charset="0"/>
            </a:rPr>
            <a:t>– </a:t>
          </a:r>
        </a:p>
        <a:p>
          <a:pPr>
            <a:defRPr cap="all"/>
          </a:pPr>
          <a:r>
            <a:rPr lang="en-GB" sz="2800" dirty="0">
              <a:latin typeface="Segoe UI" panose="020B0502040204020203" pitchFamily="34" charset="0"/>
              <a:cs typeface="Segoe UI" panose="020B0502040204020203" pitchFamily="34" charset="0"/>
            </a:rPr>
            <a:t>Preference for informal systems (hawala).</a:t>
          </a:r>
          <a:endParaRPr lang="en-US" sz="2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2B45DCD-1839-444B-9547-62A198698BA1}" type="parTrans" cxnId="{D1A57AD5-5D3A-4276-8A90-E0FD11306419}">
      <dgm:prSet/>
      <dgm:spPr/>
      <dgm:t>
        <a:bodyPr/>
        <a:lstStyle/>
        <a:p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AEEBAA-3C0A-4EB4-AF6A-68FD1E3DA53E}" type="sibTrans" cxnId="{D1A57AD5-5D3A-4276-8A90-E0FD11306419}">
      <dgm:prSet/>
      <dgm:spPr/>
      <dgm:t>
        <a:bodyPr/>
        <a:lstStyle/>
        <a:p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87B8854-827D-4681-8B64-2C616B5826E9}" type="pres">
      <dgm:prSet presAssocID="{F7A51F71-0377-4118-A4C2-B64C88B67CA2}" presName="root" presStyleCnt="0">
        <dgm:presLayoutVars>
          <dgm:dir/>
          <dgm:resizeHandles val="exact"/>
        </dgm:presLayoutVars>
      </dgm:prSet>
      <dgm:spPr/>
    </dgm:pt>
    <dgm:pt modelId="{390F55A7-E989-41D9-BA48-0F1C45033DDB}" type="pres">
      <dgm:prSet presAssocID="{21C0168C-D780-4D9E-82AE-6E3EE8C15C27}" presName="compNode" presStyleCnt="0"/>
      <dgm:spPr/>
    </dgm:pt>
    <dgm:pt modelId="{F3F5EAE0-C8AB-41D0-902A-F2E1B3F09655}" type="pres">
      <dgm:prSet presAssocID="{21C0168C-D780-4D9E-82AE-6E3EE8C15C27}" presName="iconBgRect" presStyleLbl="bgShp" presStyleIdx="0" presStyleCnt="4"/>
      <dgm:spPr/>
    </dgm:pt>
    <dgm:pt modelId="{7800F5B4-1A32-4686-AD22-1609284E12CF}" type="pres">
      <dgm:prSet presAssocID="{21C0168C-D780-4D9E-82AE-6E3EE8C15C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23FE7C93-C942-4B6B-8D01-BFDDA7F31912}" type="pres">
      <dgm:prSet presAssocID="{21C0168C-D780-4D9E-82AE-6E3EE8C15C27}" presName="spaceRect" presStyleCnt="0"/>
      <dgm:spPr/>
    </dgm:pt>
    <dgm:pt modelId="{C6BC3D51-8533-482C-AC1A-FDEDAB2423FF}" type="pres">
      <dgm:prSet presAssocID="{21C0168C-D780-4D9E-82AE-6E3EE8C15C27}" presName="textRect" presStyleLbl="revTx" presStyleIdx="0" presStyleCnt="4">
        <dgm:presLayoutVars>
          <dgm:chMax val="1"/>
          <dgm:chPref val="1"/>
        </dgm:presLayoutVars>
      </dgm:prSet>
      <dgm:spPr/>
    </dgm:pt>
    <dgm:pt modelId="{BD35DB6F-103E-40C8-B01A-35818AF5450C}" type="pres">
      <dgm:prSet presAssocID="{F5451C2D-3E8C-4839-824B-87620E9845A7}" presName="sibTrans" presStyleCnt="0"/>
      <dgm:spPr/>
    </dgm:pt>
    <dgm:pt modelId="{4D5F1B82-7C40-446B-9934-B85395E35438}" type="pres">
      <dgm:prSet presAssocID="{5D838D94-0282-4F0C-9660-BAB437B77149}" presName="compNode" presStyleCnt="0"/>
      <dgm:spPr/>
    </dgm:pt>
    <dgm:pt modelId="{C73E4FEC-949E-49D7-BFC1-7B0F2223BD11}" type="pres">
      <dgm:prSet presAssocID="{5D838D94-0282-4F0C-9660-BAB437B77149}" presName="iconBgRect" presStyleLbl="bgShp" presStyleIdx="1" presStyleCnt="4"/>
      <dgm:spPr/>
    </dgm:pt>
    <dgm:pt modelId="{800E65CD-AA39-4DAA-8774-CA13E41CABF4}" type="pres">
      <dgm:prSet presAssocID="{5D838D94-0282-4F0C-9660-BAB437B771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D79C884-5FE6-48B1-AC3B-E039EB7D9882}" type="pres">
      <dgm:prSet presAssocID="{5D838D94-0282-4F0C-9660-BAB437B77149}" presName="spaceRect" presStyleCnt="0"/>
      <dgm:spPr/>
    </dgm:pt>
    <dgm:pt modelId="{BF77E520-AAFB-46D3-A267-74E99F8EC1A7}" type="pres">
      <dgm:prSet presAssocID="{5D838D94-0282-4F0C-9660-BAB437B77149}" presName="textRect" presStyleLbl="revTx" presStyleIdx="1" presStyleCnt="4">
        <dgm:presLayoutVars>
          <dgm:chMax val="1"/>
          <dgm:chPref val="1"/>
        </dgm:presLayoutVars>
      </dgm:prSet>
      <dgm:spPr/>
    </dgm:pt>
    <dgm:pt modelId="{CEBF143F-B500-49C9-99A2-C7F6F6CDF9D3}" type="pres">
      <dgm:prSet presAssocID="{54502CAF-A1EC-4106-A124-C3151AF47441}" presName="sibTrans" presStyleCnt="0"/>
      <dgm:spPr/>
    </dgm:pt>
    <dgm:pt modelId="{D08FEF49-0BDC-4AB5-AB2B-8E1FC05F2A5B}" type="pres">
      <dgm:prSet presAssocID="{7BC1E1AC-858E-4231-AFAD-6F4BF97B2A44}" presName="compNode" presStyleCnt="0"/>
      <dgm:spPr/>
    </dgm:pt>
    <dgm:pt modelId="{AD91FE13-3FC0-4035-9CC4-81D75971BF7C}" type="pres">
      <dgm:prSet presAssocID="{7BC1E1AC-858E-4231-AFAD-6F4BF97B2A44}" presName="iconBgRect" presStyleLbl="bgShp" presStyleIdx="2" presStyleCnt="4"/>
      <dgm:spPr/>
    </dgm:pt>
    <dgm:pt modelId="{3C795F12-F670-4DB2-B838-9F368B88E87B}" type="pres">
      <dgm:prSet presAssocID="{7BC1E1AC-858E-4231-AFAD-6F4BF97B2A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88E4942D-CC59-4E95-B83A-A10BB1AC46EE}" type="pres">
      <dgm:prSet presAssocID="{7BC1E1AC-858E-4231-AFAD-6F4BF97B2A44}" presName="spaceRect" presStyleCnt="0"/>
      <dgm:spPr/>
    </dgm:pt>
    <dgm:pt modelId="{0885EABE-9989-4292-916A-2AA815286654}" type="pres">
      <dgm:prSet presAssocID="{7BC1E1AC-858E-4231-AFAD-6F4BF97B2A44}" presName="textRect" presStyleLbl="revTx" presStyleIdx="2" presStyleCnt="4">
        <dgm:presLayoutVars>
          <dgm:chMax val="1"/>
          <dgm:chPref val="1"/>
        </dgm:presLayoutVars>
      </dgm:prSet>
      <dgm:spPr/>
    </dgm:pt>
    <dgm:pt modelId="{A00BFF9D-D745-444A-8825-E373373111C1}" type="pres">
      <dgm:prSet presAssocID="{90761CC3-814A-44B5-8225-88107AD4AD67}" presName="sibTrans" presStyleCnt="0"/>
      <dgm:spPr/>
    </dgm:pt>
    <dgm:pt modelId="{55B0F5D7-2713-46F1-8BE7-7D2A5F522D41}" type="pres">
      <dgm:prSet presAssocID="{9A1498E8-2532-4101-A2ED-12F608D73D6C}" presName="compNode" presStyleCnt="0"/>
      <dgm:spPr/>
    </dgm:pt>
    <dgm:pt modelId="{76F17970-7130-4C95-AFCC-BED254A12128}" type="pres">
      <dgm:prSet presAssocID="{9A1498E8-2532-4101-A2ED-12F608D73D6C}" presName="iconBgRect" presStyleLbl="bgShp" presStyleIdx="3" presStyleCnt="4"/>
      <dgm:spPr/>
    </dgm:pt>
    <dgm:pt modelId="{FE49EED0-33CD-43FC-9B71-0FE5BF5C77C5}" type="pres">
      <dgm:prSet presAssocID="{9A1498E8-2532-4101-A2ED-12F608D73D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F4F21C6-00F8-4A4C-982C-363E230C45A4}" type="pres">
      <dgm:prSet presAssocID="{9A1498E8-2532-4101-A2ED-12F608D73D6C}" presName="spaceRect" presStyleCnt="0"/>
      <dgm:spPr/>
    </dgm:pt>
    <dgm:pt modelId="{B47FE77B-8017-4CA1-B653-1CAC28932867}" type="pres">
      <dgm:prSet presAssocID="{9A1498E8-2532-4101-A2ED-12F608D73D6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D3B244-3DFE-4191-91B2-3A26007D61DB}" type="presOf" srcId="{7BC1E1AC-858E-4231-AFAD-6F4BF97B2A44}" destId="{0885EABE-9989-4292-916A-2AA815286654}" srcOrd="0" destOrd="0" presId="urn:microsoft.com/office/officeart/2018/5/layout/IconCircleLabelList"/>
    <dgm:cxn modelId="{378C2553-1B9E-4A1D-8FEF-AE20B9D15DF5}" type="presOf" srcId="{F7A51F71-0377-4118-A4C2-B64C88B67CA2}" destId="{287B8854-827D-4681-8B64-2C616B5826E9}" srcOrd="0" destOrd="0" presId="urn:microsoft.com/office/officeart/2018/5/layout/IconCircleLabelList"/>
    <dgm:cxn modelId="{142AF053-0D23-4D04-B1EA-0158BDB3BD02}" type="presOf" srcId="{9A1498E8-2532-4101-A2ED-12F608D73D6C}" destId="{B47FE77B-8017-4CA1-B653-1CAC28932867}" srcOrd="0" destOrd="0" presId="urn:microsoft.com/office/officeart/2018/5/layout/IconCircleLabelList"/>
    <dgm:cxn modelId="{DC25475A-905C-479D-A8D5-AB15BF0F9AC1}" srcId="{F7A51F71-0377-4118-A4C2-B64C88B67CA2}" destId="{21C0168C-D780-4D9E-82AE-6E3EE8C15C27}" srcOrd="0" destOrd="0" parTransId="{B4012C12-08D4-4324-BADA-CDF4B8A1AF9A}" sibTransId="{F5451C2D-3E8C-4839-824B-87620E9845A7}"/>
    <dgm:cxn modelId="{8F3AE47E-D070-4831-B40B-6502CC1563A3}" type="presOf" srcId="{5D838D94-0282-4F0C-9660-BAB437B77149}" destId="{BF77E520-AAFB-46D3-A267-74E99F8EC1A7}" srcOrd="0" destOrd="0" presId="urn:microsoft.com/office/officeart/2018/5/layout/IconCircleLabelList"/>
    <dgm:cxn modelId="{89F0BD8E-DA01-4350-8147-144A40A549B8}" srcId="{F7A51F71-0377-4118-A4C2-B64C88B67CA2}" destId="{5D838D94-0282-4F0C-9660-BAB437B77149}" srcOrd="1" destOrd="0" parTransId="{5DF1FC96-13D1-42EA-AE2D-CA9F2A7DA5BC}" sibTransId="{54502CAF-A1EC-4106-A124-C3151AF47441}"/>
    <dgm:cxn modelId="{16D017A9-07AC-4B78-AA7F-3743411424C6}" srcId="{F7A51F71-0377-4118-A4C2-B64C88B67CA2}" destId="{7BC1E1AC-858E-4231-AFAD-6F4BF97B2A44}" srcOrd="2" destOrd="0" parTransId="{888BE685-3AB8-412A-A1FE-D3651FABEDDC}" sibTransId="{90761CC3-814A-44B5-8225-88107AD4AD67}"/>
    <dgm:cxn modelId="{FAE701BE-DBFF-4D03-AA6D-39D697C76904}" type="presOf" srcId="{21C0168C-D780-4D9E-82AE-6E3EE8C15C27}" destId="{C6BC3D51-8533-482C-AC1A-FDEDAB2423FF}" srcOrd="0" destOrd="0" presId="urn:microsoft.com/office/officeart/2018/5/layout/IconCircleLabelList"/>
    <dgm:cxn modelId="{D1A57AD5-5D3A-4276-8A90-E0FD11306419}" srcId="{F7A51F71-0377-4118-A4C2-B64C88B67CA2}" destId="{9A1498E8-2532-4101-A2ED-12F608D73D6C}" srcOrd="3" destOrd="0" parTransId="{B2B45DCD-1839-444B-9547-62A198698BA1}" sibTransId="{E2AEEBAA-3C0A-4EB4-AF6A-68FD1E3DA53E}"/>
    <dgm:cxn modelId="{E5FA1708-3EA7-48FA-82A2-8A52F53F6840}" type="presParOf" srcId="{287B8854-827D-4681-8B64-2C616B5826E9}" destId="{390F55A7-E989-41D9-BA48-0F1C45033DDB}" srcOrd="0" destOrd="0" presId="urn:microsoft.com/office/officeart/2018/5/layout/IconCircleLabelList"/>
    <dgm:cxn modelId="{7DA288E0-91BA-4F85-BE61-659B4F7BABC8}" type="presParOf" srcId="{390F55A7-E989-41D9-BA48-0F1C45033DDB}" destId="{F3F5EAE0-C8AB-41D0-902A-F2E1B3F09655}" srcOrd="0" destOrd="0" presId="urn:microsoft.com/office/officeart/2018/5/layout/IconCircleLabelList"/>
    <dgm:cxn modelId="{5265609F-5E14-48EE-918D-C18DECE36074}" type="presParOf" srcId="{390F55A7-E989-41D9-BA48-0F1C45033DDB}" destId="{7800F5B4-1A32-4686-AD22-1609284E12CF}" srcOrd="1" destOrd="0" presId="urn:microsoft.com/office/officeart/2018/5/layout/IconCircleLabelList"/>
    <dgm:cxn modelId="{4E8A2518-FF57-4680-8761-1C4BE3FCEDE2}" type="presParOf" srcId="{390F55A7-E989-41D9-BA48-0F1C45033DDB}" destId="{23FE7C93-C942-4B6B-8D01-BFDDA7F31912}" srcOrd="2" destOrd="0" presId="urn:microsoft.com/office/officeart/2018/5/layout/IconCircleLabelList"/>
    <dgm:cxn modelId="{220C9297-A2AB-437A-970A-D1A655FA3240}" type="presParOf" srcId="{390F55A7-E989-41D9-BA48-0F1C45033DDB}" destId="{C6BC3D51-8533-482C-AC1A-FDEDAB2423FF}" srcOrd="3" destOrd="0" presId="urn:microsoft.com/office/officeart/2018/5/layout/IconCircleLabelList"/>
    <dgm:cxn modelId="{4B1016EC-7D75-46B5-8735-9DAE0138B978}" type="presParOf" srcId="{287B8854-827D-4681-8B64-2C616B5826E9}" destId="{BD35DB6F-103E-40C8-B01A-35818AF5450C}" srcOrd="1" destOrd="0" presId="urn:microsoft.com/office/officeart/2018/5/layout/IconCircleLabelList"/>
    <dgm:cxn modelId="{6F1A7D59-CBAA-48A9-BCC6-6B24721B650F}" type="presParOf" srcId="{287B8854-827D-4681-8B64-2C616B5826E9}" destId="{4D5F1B82-7C40-446B-9934-B85395E35438}" srcOrd="2" destOrd="0" presId="urn:microsoft.com/office/officeart/2018/5/layout/IconCircleLabelList"/>
    <dgm:cxn modelId="{8BB7C7B2-A372-411E-99E8-2E751A9CC489}" type="presParOf" srcId="{4D5F1B82-7C40-446B-9934-B85395E35438}" destId="{C73E4FEC-949E-49D7-BFC1-7B0F2223BD11}" srcOrd="0" destOrd="0" presId="urn:microsoft.com/office/officeart/2018/5/layout/IconCircleLabelList"/>
    <dgm:cxn modelId="{D640CC24-A6E0-4EB8-AC49-74A93FAAB463}" type="presParOf" srcId="{4D5F1B82-7C40-446B-9934-B85395E35438}" destId="{800E65CD-AA39-4DAA-8774-CA13E41CABF4}" srcOrd="1" destOrd="0" presId="urn:microsoft.com/office/officeart/2018/5/layout/IconCircleLabelList"/>
    <dgm:cxn modelId="{0317FB3B-8E4A-478D-BC6B-1C07D38F7A7E}" type="presParOf" srcId="{4D5F1B82-7C40-446B-9934-B85395E35438}" destId="{AD79C884-5FE6-48B1-AC3B-E039EB7D9882}" srcOrd="2" destOrd="0" presId="urn:microsoft.com/office/officeart/2018/5/layout/IconCircleLabelList"/>
    <dgm:cxn modelId="{CA6B490F-4CA7-47D2-BAF3-D53EECBB8E08}" type="presParOf" srcId="{4D5F1B82-7C40-446B-9934-B85395E35438}" destId="{BF77E520-AAFB-46D3-A267-74E99F8EC1A7}" srcOrd="3" destOrd="0" presId="urn:microsoft.com/office/officeart/2018/5/layout/IconCircleLabelList"/>
    <dgm:cxn modelId="{4E3B0D80-4A24-412D-8E45-4788535A96AF}" type="presParOf" srcId="{287B8854-827D-4681-8B64-2C616B5826E9}" destId="{CEBF143F-B500-49C9-99A2-C7F6F6CDF9D3}" srcOrd="3" destOrd="0" presId="urn:microsoft.com/office/officeart/2018/5/layout/IconCircleLabelList"/>
    <dgm:cxn modelId="{AC1291B1-0E63-42D0-88CB-BB725324EA67}" type="presParOf" srcId="{287B8854-827D-4681-8B64-2C616B5826E9}" destId="{D08FEF49-0BDC-4AB5-AB2B-8E1FC05F2A5B}" srcOrd="4" destOrd="0" presId="urn:microsoft.com/office/officeart/2018/5/layout/IconCircleLabelList"/>
    <dgm:cxn modelId="{FD16A13B-2E5F-4BBD-8027-2D8C4F76A6CA}" type="presParOf" srcId="{D08FEF49-0BDC-4AB5-AB2B-8E1FC05F2A5B}" destId="{AD91FE13-3FC0-4035-9CC4-81D75971BF7C}" srcOrd="0" destOrd="0" presId="urn:microsoft.com/office/officeart/2018/5/layout/IconCircleLabelList"/>
    <dgm:cxn modelId="{9F15357C-0638-45DF-8FE2-B7C23B9D9CEB}" type="presParOf" srcId="{D08FEF49-0BDC-4AB5-AB2B-8E1FC05F2A5B}" destId="{3C795F12-F670-4DB2-B838-9F368B88E87B}" srcOrd="1" destOrd="0" presId="urn:microsoft.com/office/officeart/2018/5/layout/IconCircleLabelList"/>
    <dgm:cxn modelId="{12039B53-5513-4A14-80B5-F2A1FFF2F7D9}" type="presParOf" srcId="{D08FEF49-0BDC-4AB5-AB2B-8E1FC05F2A5B}" destId="{88E4942D-CC59-4E95-B83A-A10BB1AC46EE}" srcOrd="2" destOrd="0" presId="urn:microsoft.com/office/officeart/2018/5/layout/IconCircleLabelList"/>
    <dgm:cxn modelId="{AEEA9F4B-631F-43C3-B441-77AFA27FD4BA}" type="presParOf" srcId="{D08FEF49-0BDC-4AB5-AB2B-8E1FC05F2A5B}" destId="{0885EABE-9989-4292-916A-2AA815286654}" srcOrd="3" destOrd="0" presId="urn:microsoft.com/office/officeart/2018/5/layout/IconCircleLabelList"/>
    <dgm:cxn modelId="{DFE8ABB2-DDD2-44A8-BE93-ABD8F7DD62EE}" type="presParOf" srcId="{287B8854-827D-4681-8B64-2C616B5826E9}" destId="{A00BFF9D-D745-444A-8825-E373373111C1}" srcOrd="5" destOrd="0" presId="urn:microsoft.com/office/officeart/2018/5/layout/IconCircleLabelList"/>
    <dgm:cxn modelId="{FE9E6466-AB8F-4B55-ACD7-667ADDFEE6CC}" type="presParOf" srcId="{287B8854-827D-4681-8B64-2C616B5826E9}" destId="{55B0F5D7-2713-46F1-8BE7-7D2A5F522D41}" srcOrd="6" destOrd="0" presId="urn:microsoft.com/office/officeart/2018/5/layout/IconCircleLabelList"/>
    <dgm:cxn modelId="{A13DA1BA-B0A8-4BF5-833D-704D81A01BBB}" type="presParOf" srcId="{55B0F5D7-2713-46F1-8BE7-7D2A5F522D41}" destId="{76F17970-7130-4C95-AFCC-BED254A12128}" srcOrd="0" destOrd="0" presId="urn:microsoft.com/office/officeart/2018/5/layout/IconCircleLabelList"/>
    <dgm:cxn modelId="{12BCD1F5-8718-4C3B-95B2-D911064EE1D6}" type="presParOf" srcId="{55B0F5D7-2713-46F1-8BE7-7D2A5F522D41}" destId="{FE49EED0-33CD-43FC-9B71-0FE5BF5C77C5}" srcOrd="1" destOrd="0" presId="urn:microsoft.com/office/officeart/2018/5/layout/IconCircleLabelList"/>
    <dgm:cxn modelId="{0C441BCD-8814-4AF4-AE0F-4D6D274C4E00}" type="presParOf" srcId="{55B0F5D7-2713-46F1-8BE7-7D2A5F522D41}" destId="{AF4F21C6-00F8-4A4C-982C-363E230C45A4}" srcOrd="2" destOrd="0" presId="urn:microsoft.com/office/officeart/2018/5/layout/IconCircleLabelList"/>
    <dgm:cxn modelId="{0A9831A2-98F9-41F8-8B52-E12C512F9125}" type="presParOf" srcId="{55B0F5D7-2713-46F1-8BE7-7D2A5F522D41}" destId="{B47FE77B-8017-4CA1-B653-1CAC289328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BD00B9-A0F6-4512-91FE-BCEC373C6AD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A7DC73-0933-493E-806A-0DA45702F9D4}">
      <dgm:prSet/>
      <dgm:spPr/>
      <dgm:t>
        <a:bodyPr/>
        <a:lstStyle/>
        <a:p>
          <a:r>
            <a:rPr lang="en-GB" b="1" i="0">
              <a:latin typeface="Segoe UI" panose="020B0502040204020203" pitchFamily="34" charset="0"/>
              <a:cs typeface="Segoe UI" panose="020B0502040204020203" pitchFamily="34" charset="0"/>
            </a:rPr>
            <a:t>Strong Mobile Money Adoption</a:t>
          </a:r>
          <a:r>
            <a:rPr lang="en-GB" b="0" i="0">
              <a:latin typeface="Segoe UI" panose="020B0502040204020203" pitchFamily="34" charset="0"/>
              <a:cs typeface="Segoe UI" panose="020B0502040204020203" pitchFamily="34" charset="0"/>
            </a:rPr>
            <a:t> – Potential for expansion.</a:t>
          </a:r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FF8797F-19F6-4DAC-AC7D-CFFBAF75A353}" type="parTrans" cxnId="{66FF5698-1BAE-46FE-A1EF-F6236E4CA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92F7150-413D-4195-9F9B-5609F221D9AD}" type="sibTrans" cxnId="{66FF5698-1BAE-46FE-A1EF-F6236E4CA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C285A38-E467-4BA8-AD55-5408817577B7}">
      <dgm:prSet/>
      <dgm:spPr/>
      <dgm:t>
        <a:bodyPr/>
        <a:lstStyle/>
        <a:p>
          <a:r>
            <a:rPr lang="en-GB" b="1" i="0" dirty="0">
              <a:latin typeface="Segoe UI" panose="020B0502040204020203" pitchFamily="34" charset="0"/>
              <a:cs typeface="Segoe UI" panose="020B0502040204020203" pitchFamily="34" charset="0"/>
            </a:rPr>
            <a:t>Partnerships with Banks &amp; Fintech</a:t>
          </a:r>
          <a:r>
            <a:rPr lang="en-GB" b="0" i="0" dirty="0">
              <a:latin typeface="Segoe UI" panose="020B0502040204020203" pitchFamily="34" charset="0"/>
              <a:cs typeface="Segoe UI" panose="020B0502040204020203" pitchFamily="34" charset="0"/>
            </a:rPr>
            <a:t> – Enhancing services.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222F71-55AA-4817-8756-0FBA6B982CC9}" type="parTrans" cxnId="{99E13F13-C58F-4818-A844-3D4B190AB6C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9554BAB-0C67-488C-952C-3337443B9D42}" type="sibTrans" cxnId="{99E13F13-C58F-4818-A844-3D4B190AB6C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4B4045-BA60-4691-B40D-1490442F0734}">
      <dgm:prSet/>
      <dgm:spPr/>
      <dgm:t>
        <a:bodyPr/>
        <a:lstStyle/>
        <a:p>
          <a:r>
            <a:rPr lang="en-GB" b="1" i="0">
              <a:latin typeface="Segoe UI" panose="020B0502040204020203" pitchFamily="34" charset="0"/>
              <a:cs typeface="Segoe UI" panose="020B0502040204020203" pitchFamily="34" charset="0"/>
            </a:rPr>
            <a:t>Government &amp; Donor Support</a:t>
          </a:r>
          <a:r>
            <a:rPr lang="en-GB" b="0" i="0">
              <a:latin typeface="Segoe UI" panose="020B0502040204020203" pitchFamily="34" charset="0"/>
              <a:cs typeface="Segoe UI" panose="020B0502040204020203" pitchFamily="34" charset="0"/>
            </a:rPr>
            <a:t> – Policies to formalize NBFIs.</a:t>
          </a:r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0751669-6121-4331-A160-B86FBAC8CC15}" type="parTrans" cxnId="{168DEF2E-B269-4733-9A12-744651CC018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DC321C6-377C-4466-9643-8422246CD03B}" type="sibTrans" cxnId="{168DEF2E-B269-4733-9A12-744651CC018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CD92129-B41C-4ED0-8A7F-76353DDB6402}">
      <dgm:prSet/>
      <dgm:spPr/>
      <dgm:t>
        <a:bodyPr/>
        <a:lstStyle/>
        <a:p>
          <a:r>
            <a:rPr lang="en-GB" b="1" i="0">
              <a:latin typeface="Segoe UI" panose="020B0502040204020203" pitchFamily="34" charset="0"/>
              <a:cs typeface="Segoe UI" panose="020B0502040204020203" pitchFamily="34" charset="0"/>
            </a:rPr>
            <a:t>Financial Education Programs</a:t>
          </a:r>
          <a:r>
            <a:rPr lang="en-GB" b="0" i="0">
              <a:latin typeface="Segoe UI" panose="020B0502040204020203" pitchFamily="34" charset="0"/>
              <a:cs typeface="Segoe UI" panose="020B0502040204020203" pitchFamily="34" charset="0"/>
            </a:rPr>
            <a:t> – Building trust in formal service</a:t>
          </a:r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02C0C74-13DD-4723-9D76-9CDDBC3185C1}" type="parTrans" cxnId="{477315F3-AB23-41F6-A813-3336BF126FF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884ECD-2878-494A-83E8-7B29C08C58D3}" type="sibTrans" cxnId="{477315F3-AB23-41F6-A813-3336BF126FF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DE3DD2A-F558-9E46-BCC4-F24DA226B3DA}" type="pres">
      <dgm:prSet presAssocID="{96BD00B9-A0F6-4512-91FE-BCEC373C6ADF}" presName="vert0" presStyleCnt="0">
        <dgm:presLayoutVars>
          <dgm:dir/>
          <dgm:animOne val="branch"/>
          <dgm:animLvl val="lvl"/>
        </dgm:presLayoutVars>
      </dgm:prSet>
      <dgm:spPr/>
    </dgm:pt>
    <dgm:pt modelId="{CCC4EF70-2F75-9E4E-BAEF-A4E954BD730C}" type="pres">
      <dgm:prSet presAssocID="{FEA7DC73-0933-493E-806A-0DA45702F9D4}" presName="thickLine" presStyleLbl="alignNode1" presStyleIdx="0" presStyleCnt="4"/>
      <dgm:spPr/>
    </dgm:pt>
    <dgm:pt modelId="{CD1AA956-A2D6-A84D-B205-141739B529FB}" type="pres">
      <dgm:prSet presAssocID="{FEA7DC73-0933-493E-806A-0DA45702F9D4}" presName="horz1" presStyleCnt="0"/>
      <dgm:spPr/>
    </dgm:pt>
    <dgm:pt modelId="{BC695F93-24B8-D34A-AA81-E942744AA8E7}" type="pres">
      <dgm:prSet presAssocID="{FEA7DC73-0933-493E-806A-0DA45702F9D4}" presName="tx1" presStyleLbl="revTx" presStyleIdx="0" presStyleCnt="4"/>
      <dgm:spPr/>
    </dgm:pt>
    <dgm:pt modelId="{489DE431-5D00-0646-999D-1561267C047A}" type="pres">
      <dgm:prSet presAssocID="{FEA7DC73-0933-493E-806A-0DA45702F9D4}" presName="vert1" presStyleCnt="0"/>
      <dgm:spPr/>
    </dgm:pt>
    <dgm:pt modelId="{ACDC85E7-CDF7-E049-9DD4-64587C37B7D8}" type="pres">
      <dgm:prSet presAssocID="{1C285A38-E467-4BA8-AD55-5408817577B7}" presName="thickLine" presStyleLbl="alignNode1" presStyleIdx="1" presStyleCnt="4"/>
      <dgm:spPr/>
    </dgm:pt>
    <dgm:pt modelId="{3064C28B-C600-1E43-8EB7-DDBE9E1B76C3}" type="pres">
      <dgm:prSet presAssocID="{1C285A38-E467-4BA8-AD55-5408817577B7}" presName="horz1" presStyleCnt="0"/>
      <dgm:spPr/>
    </dgm:pt>
    <dgm:pt modelId="{E8E3616A-0DEB-9146-9AF1-522BDE6AC3DD}" type="pres">
      <dgm:prSet presAssocID="{1C285A38-E467-4BA8-AD55-5408817577B7}" presName="tx1" presStyleLbl="revTx" presStyleIdx="1" presStyleCnt="4"/>
      <dgm:spPr/>
    </dgm:pt>
    <dgm:pt modelId="{FD3098EF-D468-DC43-9FB5-BC529C1E5588}" type="pres">
      <dgm:prSet presAssocID="{1C285A38-E467-4BA8-AD55-5408817577B7}" presName="vert1" presStyleCnt="0"/>
      <dgm:spPr/>
    </dgm:pt>
    <dgm:pt modelId="{65088954-93B4-6744-AF2A-BBB22B1B8A0F}" type="pres">
      <dgm:prSet presAssocID="{464B4045-BA60-4691-B40D-1490442F0734}" presName="thickLine" presStyleLbl="alignNode1" presStyleIdx="2" presStyleCnt="4"/>
      <dgm:spPr/>
    </dgm:pt>
    <dgm:pt modelId="{F5F05A80-95D1-4047-BE8E-4BC4F1FCF335}" type="pres">
      <dgm:prSet presAssocID="{464B4045-BA60-4691-B40D-1490442F0734}" presName="horz1" presStyleCnt="0"/>
      <dgm:spPr/>
    </dgm:pt>
    <dgm:pt modelId="{97D8F238-2CB7-D541-8946-7879B7567A83}" type="pres">
      <dgm:prSet presAssocID="{464B4045-BA60-4691-B40D-1490442F0734}" presName="tx1" presStyleLbl="revTx" presStyleIdx="2" presStyleCnt="4"/>
      <dgm:spPr/>
    </dgm:pt>
    <dgm:pt modelId="{03904A75-4C86-704B-859E-9428624A2EAA}" type="pres">
      <dgm:prSet presAssocID="{464B4045-BA60-4691-B40D-1490442F0734}" presName="vert1" presStyleCnt="0"/>
      <dgm:spPr/>
    </dgm:pt>
    <dgm:pt modelId="{3F824C01-6BB3-4247-A7FD-152CB0F4143E}" type="pres">
      <dgm:prSet presAssocID="{5CD92129-B41C-4ED0-8A7F-76353DDB6402}" presName="thickLine" presStyleLbl="alignNode1" presStyleIdx="3" presStyleCnt="4"/>
      <dgm:spPr/>
    </dgm:pt>
    <dgm:pt modelId="{CB677C8B-37EE-9F40-B262-0179B33E7A94}" type="pres">
      <dgm:prSet presAssocID="{5CD92129-B41C-4ED0-8A7F-76353DDB6402}" presName="horz1" presStyleCnt="0"/>
      <dgm:spPr/>
    </dgm:pt>
    <dgm:pt modelId="{50166A17-F6AF-3049-96F5-468C79814E86}" type="pres">
      <dgm:prSet presAssocID="{5CD92129-B41C-4ED0-8A7F-76353DDB6402}" presName="tx1" presStyleLbl="revTx" presStyleIdx="3" presStyleCnt="4"/>
      <dgm:spPr/>
    </dgm:pt>
    <dgm:pt modelId="{320C3028-61D3-1B40-AAD4-0BD0F66AC305}" type="pres">
      <dgm:prSet presAssocID="{5CD92129-B41C-4ED0-8A7F-76353DDB6402}" presName="vert1" presStyleCnt="0"/>
      <dgm:spPr/>
    </dgm:pt>
  </dgm:ptLst>
  <dgm:cxnLst>
    <dgm:cxn modelId="{99E13F13-C58F-4818-A844-3D4B190AB6CC}" srcId="{96BD00B9-A0F6-4512-91FE-BCEC373C6ADF}" destId="{1C285A38-E467-4BA8-AD55-5408817577B7}" srcOrd="1" destOrd="0" parTransId="{0A222F71-55AA-4817-8756-0FBA6B982CC9}" sibTransId="{F9554BAB-0C67-488C-952C-3337443B9D42}"/>
    <dgm:cxn modelId="{C3E93F1A-7B6A-684D-8E60-464DECE03EBA}" type="presOf" srcId="{1C285A38-E467-4BA8-AD55-5408817577B7}" destId="{E8E3616A-0DEB-9146-9AF1-522BDE6AC3DD}" srcOrd="0" destOrd="0" presId="urn:microsoft.com/office/officeart/2008/layout/LinedList"/>
    <dgm:cxn modelId="{168DEF2E-B269-4733-9A12-744651CC0187}" srcId="{96BD00B9-A0F6-4512-91FE-BCEC373C6ADF}" destId="{464B4045-BA60-4691-B40D-1490442F0734}" srcOrd="2" destOrd="0" parTransId="{80751669-6121-4331-A160-B86FBAC8CC15}" sibTransId="{9DC321C6-377C-4466-9643-8422246CD03B}"/>
    <dgm:cxn modelId="{8F103459-8599-A44E-A21C-03B9FC541310}" type="presOf" srcId="{96BD00B9-A0F6-4512-91FE-BCEC373C6ADF}" destId="{FDE3DD2A-F558-9E46-BCC4-F24DA226B3DA}" srcOrd="0" destOrd="0" presId="urn:microsoft.com/office/officeart/2008/layout/LinedList"/>
    <dgm:cxn modelId="{66FF5698-1BAE-46FE-A1EF-F6236E4CA6C5}" srcId="{96BD00B9-A0F6-4512-91FE-BCEC373C6ADF}" destId="{FEA7DC73-0933-493E-806A-0DA45702F9D4}" srcOrd="0" destOrd="0" parTransId="{0FF8797F-19F6-4DAC-AC7D-CFFBAF75A353}" sibTransId="{A92F7150-413D-4195-9F9B-5609F221D9AD}"/>
    <dgm:cxn modelId="{B92711B0-575F-9E4E-9F8D-3D90DAD100D3}" type="presOf" srcId="{FEA7DC73-0933-493E-806A-0DA45702F9D4}" destId="{BC695F93-24B8-D34A-AA81-E942744AA8E7}" srcOrd="0" destOrd="0" presId="urn:microsoft.com/office/officeart/2008/layout/LinedList"/>
    <dgm:cxn modelId="{703F5ABA-30ED-7E4B-94F5-68141CDE1600}" type="presOf" srcId="{464B4045-BA60-4691-B40D-1490442F0734}" destId="{97D8F238-2CB7-D541-8946-7879B7567A83}" srcOrd="0" destOrd="0" presId="urn:microsoft.com/office/officeart/2008/layout/LinedList"/>
    <dgm:cxn modelId="{477315F3-AB23-41F6-A813-3336BF126FFE}" srcId="{96BD00B9-A0F6-4512-91FE-BCEC373C6ADF}" destId="{5CD92129-B41C-4ED0-8A7F-76353DDB6402}" srcOrd="3" destOrd="0" parTransId="{902C0C74-13DD-4723-9D76-9CDDBC3185C1}" sibTransId="{3C884ECD-2878-494A-83E8-7B29C08C58D3}"/>
    <dgm:cxn modelId="{CC01CBFD-B1AE-F44F-BD75-4E955BE46888}" type="presOf" srcId="{5CD92129-B41C-4ED0-8A7F-76353DDB6402}" destId="{50166A17-F6AF-3049-96F5-468C79814E86}" srcOrd="0" destOrd="0" presId="urn:microsoft.com/office/officeart/2008/layout/LinedList"/>
    <dgm:cxn modelId="{3A5E7648-9455-CE44-BF2B-3A236DF2A4BA}" type="presParOf" srcId="{FDE3DD2A-F558-9E46-BCC4-F24DA226B3DA}" destId="{CCC4EF70-2F75-9E4E-BAEF-A4E954BD730C}" srcOrd="0" destOrd="0" presId="urn:microsoft.com/office/officeart/2008/layout/LinedList"/>
    <dgm:cxn modelId="{03517162-4033-5A4B-9709-80830B4158F2}" type="presParOf" srcId="{FDE3DD2A-F558-9E46-BCC4-F24DA226B3DA}" destId="{CD1AA956-A2D6-A84D-B205-141739B529FB}" srcOrd="1" destOrd="0" presId="urn:microsoft.com/office/officeart/2008/layout/LinedList"/>
    <dgm:cxn modelId="{7648BF93-2AE2-D540-8AA0-BE84DF562326}" type="presParOf" srcId="{CD1AA956-A2D6-A84D-B205-141739B529FB}" destId="{BC695F93-24B8-D34A-AA81-E942744AA8E7}" srcOrd="0" destOrd="0" presId="urn:microsoft.com/office/officeart/2008/layout/LinedList"/>
    <dgm:cxn modelId="{311B101E-9955-4E47-9E92-AE92D1AD6DA4}" type="presParOf" srcId="{CD1AA956-A2D6-A84D-B205-141739B529FB}" destId="{489DE431-5D00-0646-999D-1561267C047A}" srcOrd="1" destOrd="0" presId="urn:microsoft.com/office/officeart/2008/layout/LinedList"/>
    <dgm:cxn modelId="{6591EB9E-EEE3-634F-9027-F022BE4ACFD2}" type="presParOf" srcId="{FDE3DD2A-F558-9E46-BCC4-F24DA226B3DA}" destId="{ACDC85E7-CDF7-E049-9DD4-64587C37B7D8}" srcOrd="2" destOrd="0" presId="urn:microsoft.com/office/officeart/2008/layout/LinedList"/>
    <dgm:cxn modelId="{D95DA793-DB81-1849-A1F2-3BCBDFBE8C8D}" type="presParOf" srcId="{FDE3DD2A-F558-9E46-BCC4-F24DA226B3DA}" destId="{3064C28B-C600-1E43-8EB7-DDBE9E1B76C3}" srcOrd="3" destOrd="0" presId="urn:microsoft.com/office/officeart/2008/layout/LinedList"/>
    <dgm:cxn modelId="{8BFCC849-2EEC-A64A-AED9-EA47F4A8D198}" type="presParOf" srcId="{3064C28B-C600-1E43-8EB7-DDBE9E1B76C3}" destId="{E8E3616A-0DEB-9146-9AF1-522BDE6AC3DD}" srcOrd="0" destOrd="0" presId="urn:microsoft.com/office/officeart/2008/layout/LinedList"/>
    <dgm:cxn modelId="{6BED8E7A-BC84-CF4C-86A4-423392A629CA}" type="presParOf" srcId="{3064C28B-C600-1E43-8EB7-DDBE9E1B76C3}" destId="{FD3098EF-D468-DC43-9FB5-BC529C1E5588}" srcOrd="1" destOrd="0" presId="urn:microsoft.com/office/officeart/2008/layout/LinedList"/>
    <dgm:cxn modelId="{EF595F57-7041-914C-9C90-A766BC03B67B}" type="presParOf" srcId="{FDE3DD2A-F558-9E46-BCC4-F24DA226B3DA}" destId="{65088954-93B4-6744-AF2A-BBB22B1B8A0F}" srcOrd="4" destOrd="0" presId="urn:microsoft.com/office/officeart/2008/layout/LinedList"/>
    <dgm:cxn modelId="{2369D6D9-3ECE-444B-8207-E4DFEA23A3B8}" type="presParOf" srcId="{FDE3DD2A-F558-9E46-BCC4-F24DA226B3DA}" destId="{F5F05A80-95D1-4047-BE8E-4BC4F1FCF335}" srcOrd="5" destOrd="0" presId="urn:microsoft.com/office/officeart/2008/layout/LinedList"/>
    <dgm:cxn modelId="{080FC34D-509B-D942-AE05-AB0F47C3C6F1}" type="presParOf" srcId="{F5F05A80-95D1-4047-BE8E-4BC4F1FCF335}" destId="{97D8F238-2CB7-D541-8946-7879B7567A83}" srcOrd="0" destOrd="0" presId="urn:microsoft.com/office/officeart/2008/layout/LinedList"/>
    <dgm:cxn modelId="{0C3C4FDA-600B-614E-8ADC-BE092ABA49FE}" type="presParOf" srcId="{F5F05A80-95D1-4047-BE8E-4BC4F1FCF335}" destId="{03904A75-4C86-704B-859E-9428624A2EAA}" srcOrd="1" destOrd="0" presId="urn:microsoft.com/office/officeart/2008/layout/LinedList"/>
    <dgm:cxn modelId="{A1358E93-7985-0A4F-AC9D-7D51742E83DF}" type="presParOf" srcId="{FDE3DD2A-F558-9E46-BCC4-F24DA226B3DA}" destId="{3F824C01-6BB3-4247-A7FD-152CB0F4143E}" srcOrd="6" destOrd="0" presId="urn:microsoft.com/office/officeart/2008/layout/LinedList"/>
    <dgm:cxn modelId="{B702DAFC-279E-7A4C-8E3D-933FC05FA88B}" type="presParOf" srcId="{FDE3DD2A-F558-9E46-BCC4-F24DA226B3DA}" destId="{CB677C8B-37EE-9F40-B262-0179B33E7A94}" srcOrd="7" destOrd="0" presId="urn:microsoft.com/office/officeart/2008/layout/LinedList"/>
    <dgm:cxn modelId="{CD113C4C-F5E2-FB46-B026-5BA789C60892}" type="presParOf" srcId="{CB677C8B-37EE-9F40-B262-0179B33E7A94}" destId="{50166A17-F6AF-3049-96F5-468C79814E86}" srcOrd="0" destOrd="0" presId="urn:microsoft.com/office/officeart/2008/layout/LinedList"/>
    <dgm:cxn modelId="{B9A6EEA1-B7C2-334A-9B88-3FB1EC87883D}" type="presParOf" srcId="{CB677C8B-37EE-9F40-B262-0179B33E7A94}" destId="{320C3028-61D3-1B40-AAD4-0BD0F66AC3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04301C6-ABD2-4204-866E-BD410DFBEF0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2F9014-B40B-4FA6-BF68-2CD1442425AC}">
      <dgm:prSet custT="1"/>
      <dgm:spPr/>
      <dgm:t>
        <a:bodyPr/>
        <a:lstStyle/>
        <a:p>
          <a:pPr algn="ctr"/>
          <a:r>
            <a:rPr lang="en-GB" sz="3200" b="1" i="0">
              <a:latin typeface="Segoe UI" panose="020B0502040204020203" pitchFamily="34" charset="0"/>
              <a:cs typeface="Segoe UI" panose="020B0502040204020203" pitchFamily="34" charset="0"/>
            </a:rPr>
            <a:t>Develop Clear NBFI Regulations</a:t>
          </a:r>
          <a:r>
            <a:rPr lang="en-GB" sz="3200" b="0" i="0">
              <a:latin typeface="Segoe UI" panose="020B0502040204020203" pitchFamily="34" charset="0"/>
              <a:cs typeface="Segoe UI" panose="020B0502040204020203" pitchFamily="34" charset="0"/>
            </a:rPr>
            <a:t> – Licensing &amp; supervision.</a:t>
          </a:r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C81136-9180-4CF7-98F2-654F3E014FC5}" type="parTrans" cxnId="{4077CF5D-DF7F-402F-974E-D5417DA8849E}">
      <dgm:prSet/>
      <dgm:spPr/>
      <dgm:t>
        <a:bodyPr/>
        <a:lstStyle/>
        <a:p>
          <a:pPr algn="ctr"/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DB7D1A0-AC64-4DBC-AB17-505E22AB3B1B}" type="sibTrans" cxnId="{4077CF5D-DF7F-402F-974E-D5417DA8849E}">
      <dgm:prSet phldrT="1" phldr="0" custT="1"/>
      <dgm:spPr/>
      <dgm:t>
        <a:bodyPr/>
        <a:lstStyle/>
        <a:p>
          <a:pPr algn="ctr"/>
          <a:r>
            <a:rPr lang="en-US" sz="6000">
              <a:latin typeface="Segoe UI" panose="020B0502040204020203" pitchFamily="34" charset="0"/>
              <a:cs typeface="Segoe UI" panose="020B0502040204020203" pitchFamily="34" charset="0"/>
            </a:rPr>
            <a:t>1</a:t>
          </a:r>
        </a:p>
      </dgm:t>
    </dgm:pt>
    <dgm:pt modelId="{D5C98256-1E55-46FF-8AB6-05AC8BDCEDD4}">
      <dgm:prSet custT="1"/>
      <dgm:spPr/>
      <dgm:t>
        <a:bodyPr/>
        <a:lstStyle/>
        <a:p>
          <a:pPr algn="ctr"/>
          <a:r>
            <a:rPr lang="en-GB" sz="3200" b="1" i="0">
              <a:latin typeface="Segoe UI" panose="020B0502040204020203" pitchFamily="34" charset="0"/>
              <a:cs typeface="Segoe UI" panose="020B0502040204020203" pitchFamily="34" charset="0"/>
            </a:rPr>
            <a:t>Encourage Digital Financial Services</a:t>
          </a:r>
          <a:r>
            <a:rPr lang="en-GB" sz="3200" b="0" i="0">
              <a:latin typeface="Segoe UI" panose="020B0502040204020203" pitchFamily="34" charset="0"/>
              <a:cs typeface="Segoe UI" panose="020B0502040204020203" pitchFamily="34" charset="0"/>
            </a:rPr>
            <a:t> – Lower transaction costs.</a:t>
          </a:r>
          <a:endParaRPr lang="en-US" sz="3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0933F-65C3-40A4-81C6-7037E6FBFC2B}" type="parTrans" cxnId="{7D001304-AEA6-4CF1-B0F7-946BC974B0D3}">
      <dgm:prSet/>
      <dgm:spPr/>
      <dgm:t>
        <a:bodyPr/>
        <a:lstStyle/>
        <a:p>
          <a:pPr algn="ctr"/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BA809D-358C-4809-91C4-A133AE902775}" type="sibTrans" cxnId="{7D001304-AEA6-4CF1-B0F7-946BC974B0D3}">
      <dgm:prSet phldrT="2" phldr="0" custT="1"/>
      <dgm:spPr/>
      <dgm:t>
        <a:bodyPr/>
        <a:lstStyle/>
        <a:p>
          <a:pPr algn="ctr"/>
          <a:r>
            <a:rPr lang="en-US" sz="6000">
              <a:latin typeface="Segoe UI" panose="020B0502040204020203" pitchFamily="34" charset="0"/>
              <a:cs typeface="Segoe UI" panose="020B0502040204020203" pitchFamily="34" charset="0"/>
            </a:rPr>
            <a:t>2</a:t>
          </a:r>
        </a:p>
      </dgm:t>
    </dgm:pt>
    <dgm:pt modelId="{494674DD-8882-4A68-B923-A87BE0BC304C}">
      <dgm:prSet custT="1"/>
      <dgm:spPr/>
      <dgm:t>
        <a:bodyPr/>
        <a:lstStyle/>
        <a:p>
          <a:pPr algn="ctr"/>
          <a:r>
            <a:rPr lang="en-GB" sz="3200" b="1" i="0" dirty="0">
              <a:latin typeface="Segoe UI" panose="020B0502040204020203" pitchFamily="34" charset="0"/>
              <a:cs typeface="Segoe UI" panose="020B0502040204020203" pitchFamily="34" charset="0"/>
            </a:rPr>
            <a:t>Strengthen Consumer Protection</a:t>
          </a:r>
          <a:r>
            <a:rPr lang="en-GB" sz="3200" b="0" i="0" dirty="0">
              <a:latin typeface="Segoe UI" panose="020B0502040204020203" pitchFamily="34" charset="0"/>
              <a:cs typeface="Segoe UI" panose="020B0502040204020203" pitchFamily="34" charset="0"/>
            </a:rPr>
            <a:t> – </a:t>
          </a:r>
        </a:p>
        <a:p>
          <a:pPr algn="ctr"/>
          <a:r>
            <a:rPr lang="en-GB" sz="3200" b="0" i="0" dirty="0">
              <a:latin typeface="Segoe UI" panose="020B0502040204020203" pitchFamily="34" charset="0"/>
              <a:cs typeface="Segoe UI" panose="020B0502040204020203" pitchFamily="34" charset="0"/>
            </a:rPr>
            <a:t>Against fraud &amp; exploitation.</a:t>
          </a:r>
          <a:endParaRPr lang="en-US" sz="3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B47A687-C774-42D8-AA1C-221A02F877BA}" type="parTrans" cxnId="{FADB4754-1C01-431F-8D71-E6395D591F75}">
      <dgm:prSet/>
      <dgm:spPr/>
      <dgm:t>
        <a:bodyPr/>
        <a:lstStyle/>
        <a:p>
          <a:pPr algn="ctr"/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D33804-F8E7-4115-9C81-45DA271D99E7}" type="sibTrans" cxnId="{FADB4754-1C01-431F-8D71-E6395D591F75}">
      <dgm:prSet phldrT="3" phldr="0" custT="1"/>
      <dgm:spPr/>
      <dgm:t>
        <a:bodyPr/>
        <a:lstStyle/>
        <a:p>
          <a:pPr algn="ctr"/>
          <a:r>
            <a:rPr lang="en-US" sz="6000">
              <a:latin typeface="Segoe UI" panose="020B0502040204020203" pitchFamily="34" charset="0"/>
              <a:cs typeface="Segoe UI" panose="020B0502040204020203" pitchFamily="34" charset="0"/>
            </a:rPr>
            <a:t>3</a:t>
          </a:r>
        </a:p>
      </dgm:t>
    </dgm:pt>
    <dgm:pt modelId="{A4F7CBC1-2B2D-47B6-B007-16AB6D04700B}">
      <dgm:prSet custT="1"/>
      <dgm:spPr/>
      <dgm:t>
        <a:bodyPr/>
        <a:lstStyle/>
        <a:p>
          <a:pPr algn="ctr"/>
          <a:r>
            <a:rPr lang="en-GB" sz="3200" b="1" i="0" dirty="0">
              <a:latin typeface="Segoe UI" panose="020B0502040204020203" pitchFamily="34" charset="0"/>
              <a:cs typeface="Segoe UI" panose="020B0502040204020203" pitchFamily="34" charset="0"/>
            </a:rPr>
            <a:t>Promote Financial Literacy Campaigns</a:t>
          </a:r>
          <a:r>
            <a:rPr lang="en-GB" sz="3200" b="0" i="0" dirty="0">
              <a:latin typeface="Segoe UI" panose="020B0502040204020203" pitchFamily="34" charset="0"/>
              <a:cs typeface="Segoe UI" panose="020B0502040204020203" pitchFamily="34" charset="0"/>
            </a:rPr>
            <a:t> – </a:t>
          </a:r>
        </a:p>
        <a:p>
          <a:pPr algn="ctr"/>
          <a:r>
            <a:rPr lang="en-GB" sz="3200" b="0" i="0" dirty="0">
              <a:latin typeface="Segoe UI" panose="020B0502040204020203" pitchFamily="34" charset="0"/>
              <a:cs typeface="Segoe UI" panose="020B0502040204020203" pitchFamily="34" charset="0"/>
            </a:rPr>
            <a:t>Rural &amp; urban outreach.</a:t>
          </a:r>
          <a:endParaRPr lang="en-US" sz="3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56A831D-597D-4F28-8B97-EF5EDA785A21}" type="parTrans" cxnId="{D243C164-3E17-4D19-95D3-46FE335B925F}">
      <dgm:prSet/>
      <dgm:spPr/>
      <dgm:t>
        <a:bodyPr/>
        <a:lstStyle/>
        <a:p>
          <a:pPr algn="ctr"/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A39ABD4-10B0-40D7-9FD8-585D2934CA0F}" type="sibTrans" cxnId="{D243C164-3E17-4D19-95D3-46FE335B925F}">
      <dgm:prSet phldrT="4" phldr="0" custT="1"/>
      <dgm:spPr/>
      <dgm:t>
        <a:bodyPr/>
        <a:lstStyle/>
        <a:p>
          <a:pPr algn="ctr"/>
          <a:r>
            <a:rPr lang="en-US" sz="6000">
              <a:latin typeface="Segoe UI" panose="020B0502040204020203" pitchFamily="34" charset="0"/>
              <a:cs typeface="Segoe UI" panose="020B0502040204020203" pitchFamily="34" charset="0"/>
            </a:rPr>
            <a:t>4</a:t>
          </a:r>
        </a:p>
      </dgm:t>
    </dgm:pt>
    <dgm:pt modelId="{B6C808B3-EFA2-864A-815D-82556822C672}" type="pres">
      <dgm:prSet presAssocID="{D04301C6-ABD2-4204-866E-BD410DFBEF02}" presName="Name0" presStyleCnt="0">
        <dgm:presLayoutVars>
          <dgm:animLvl val="lvl"/>
          <dgm:resizeHandles val="exact"/>
        </dgm:presLayoutVars>
      </dgm:prSet>
      <dgm:spPr/>
    </dgm:pt>
    <dgm:pt modelId="{BD02D2CD-C418-E746-A17F-BED01E3F797A}" type="pres">
      <dgm:prSet presAssocID="{112F9014-B40B-4FA6-BF68-2CD1442425AC}" presName="compositeNode" presStyleCnt="0">
        <dgm:presLayoutVars>
          <dgm:bulletEnabled val="1"/>
        </dgm:presLayoutVars>
      </dgm:prSet>
      <dgm:spPr/>
    </dgm:pt>
    <dgm:pt modelId="{9BE0B223-B517-5947-9572-7D998B361C82}" type="pres">
      <dgm:prSet presAssocID="{112F9014-B40B-4FA6-BF68-2CD1442425AC}" presName="bgRect" presStyleLbl="bgAccFollowNode1" presStyleIdx="0" presStyleCnt="4"/>
      <dgm:spPr/>
    </dgm:pt>
    <dgm:pt modelId="{75F6693A-9BC1-C049-8490-264894287740}" type="pres">
      <dgm:prSet presAssocID="{1DB7D1A0-AC64-4DBC-AB17-505E22AB3B1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9D290BF-6356-4C49-9F31-4BFCC6C13664}" type="pres">
      <dgm:prSet presAssocID="{112F9014-B40B-4FA6-BF68-2CD1442425AC}" presName="bottomLine" presStyleLbl="alignNode1" presStyleIdx="1" presStyleCnt="8">
        <dgm:presLayoutVars/>
      </dgm:prSet>
      <dgm:spPr/>
    </dgm:pt>
    <dgm:pt modelId="{48D27071-847E-464E-A63A-053100EBA340}" type="pres">
      <dgm:prSet presAssocID="{112F9014-B40B-4FA6-BF68-2CD1442425AC}" presName="nodeText" presStyleLbl="bgAccFollowNode1" presStyleIdx="0" presStyleCnt="4">
        <dgm:presLayoutVars>
          <dgm:bulletEnabled val="1"/>
        </dgm:presLayoutVars>
      </dgm:prSet>
      <dgm:spPr/>
    </dgm:pt>
    <dgm:pt modelId="{5D63E14E-6793-6B45-95EC-76E419F255D2}" type="pres">
      <dgm:prSet presAssocID="{1DB7D1A0-AC64-4DBC-AB17-505E22AB3B1B}" presName="sibTrans" presStyleCnt="0"/>
      <dgm:spPr/>
    </dgm:pt>
    <dgm:pt modelId="{812E1520-C513-0E48-85DB-E4B0252C5655}" type="pres">
      <dgm:prSet presAssocID="{D5C98256-1E55-46FF-8AB6-05AC8BDCEDD4}" presName="compositeNode" presStyleCnt="0">
        <dgm:presLayoutVars>
          <dgm:bulletEnabled val="1"/>
        </dgm:presLayoutVars>
      </dgm:prSet>
      <dgm:spPr/>
    </dgm:pt>
    <dgm:pt modelId="{0D7CEB27-3A44-4A41-920E-22ABF7469CE5}" type="pres">
      <dgm:prSet presAssocID="{D5C98256-1E55-46FF-8AB6-05AC8BDCEDD4}" presName="bgRect" presStyleLbl="bgAccFollowNode1" presStyleIdx="1" presStyleCnt="4"/>
      <dgm:spPr/>
    </dgm:pt>
    <dgm:pt modelId="{CDE1B533-8F63-394B-BAB7-1C6F8CCBFA88}" type="pres">
      <dgm:prSet presAssocID="{23BA809D-358C-4809-91C4-A133AE90277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135B591-7F1C-D842-AA25-0EA22A519F0E}" type="pres">
      <dgm:prSet presAssocID="{D5C98256-1E55-46FF-8AB6-05AC8BDCEDD4}" presName="bottomLine" presStyleLbl="alignNode1" presStyleIdx="3" presStyleCnt="8">
        <dgm:presLayoutVars/>
      </dgm:prSet>
      <dgm:spPr/>
    </dgm:pt>
    <dgm:pt modelId="{FBD00268-D88C-B341-BF98-0466DC4CEB1F}" type="pres">
      <dgm:prSet presAssocID="{D5C98256-1E55-46FF-8AB6-05AC8BDCEDD4}" presName="nodeText" presStyleLbl="bgAccFollowNode1" presStyleIdx="1" presStyleCnt="4">
        <dgm:presLayoutVars>
          <dgm:bulletEnabled val="1"/>
        </dgm:presLayoutVars>
      </dgm:prSet>
      <dgm:spPr/>
    </dgm:pt>
    <dgm:pt modelId="{E8A17BBB-6F7D-D64D-8EA5-5331A5F9551B}" type="pres">
      <dgm:prSet presAssocID="{23BA809D-358C-4809-91C4-A133AE902775}" presName="sibTrans" presStyleCnt="0"/>
      <dgm:spPr/>
    </dgm:pt>
    <dgm:pt modelId="{4A24FE9B-7EC4-9145-BEDC-358DAFBE0095}" type="pres">
      <dgm:prSet presAssocID="{494674DD-8882-4A68-B923-A87BE0BC304C}" presName="compositeNode" presStyleCnt="0">
        <dgm:presLayoutVars>
          <dgm:bulletEnabled val="1"/>
        </dgm:presLayoutVars>
      </dgm:prSet>
      <dgm:spPr/>
    </dgm:pt>
    <dgm:pt modelId="{B69CD09C-ADAF-6343-90E6-130968DCD3B1}" type="pres">
      <dgm:prSet presAssocID="{494674DD-8882-4A68-B923-A87BE0BC304C}" presName="bgRect" presStyleLbl="bgAccFollowNode1" presStyleIdx="2" presStyleCnt="4"/>
      <dgm:spPr/>
    </dgm:pt>
    <dgm:pt modelId="{5A1886B9-F317-744B-9D02-D3E2FD1FFF6F}" type="pres">
      <dgm:prSet presAssocID="{D6D33804-F8E7-4115-9C81-45DA271D99E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001D6E1-417D-9547-8C74-DAC8BECC3265}" type="pres">
      <dgm:prSet presAssocID="{494674DD-8882-4A68-B923-A87BE0BC304C}" presName="bottomLine" presStyleLbl="alignNode1" presStyleIdx="5" presStyleCnt="8">
        <dgm:presLayoutVars/>
      </dgm:prSet>
      <dgm:spPr/>
    </dgm:pt>
    <dgm:pt modelId="{ABA0972F-66F5-DF43-8A39-C3DC34EF2BEB}" type="pres">
      <dgm:prSet presAssocID="{494674DD-8882-4A68-B923-A87BE0BC304C}" presName="nodeText" presStyleLbl="bgAccFollowNode1" presStyleIdx="2" presStyleCnt="4">
        <dgm:presLayoutVars>
          <dgm:bulletEnabled val="1"/>
        </dgm:presLayoutVars>
      </dgm:prSet>
      <dgm:spPr/>
    </dgm:pt>
    <dgm:pt modelId="{9ED6EB4A-E5D8-8C48-A95C-78B4A0F2BF60}" type="pres">
      <dgm:prSet presAssocID="{D6D33804-F8E7-4115-9C81-45DA271D99E7}" presName="sibTrans" presStyleCnt="0"/>
      <dgm:spPr/>
    </dgm:pt>
    <dgm:pt modelId="{A6AE79CD-6087-704B-B2CD-3A138C3B9C54}" type="pres">
      <dgm:prSet presAssocID="{A4F7CBC1-2B2D-47B6-B007-16AB6D04700B}" presName="compositeNode" presStyleCnt="0">
        <dgm:presLayoutVars>
          <dgm:bulletEnabled val="1"/>
        </dgm:presLayoutVars>
      </dgm:prSet>
      <dgm:spPr/>
    </dgm:pt>
    <dgm:pt modelId="{E872992C-239C-224E-A818-31CADB0C3EC6}" type="pres">
      <dgm:prSet presAssocID="{A4F7CBC1-2B2D-47B6-B007-16AB6D04700B}" presName="bgRect" presStyleLbl="bgAccFollowNode1" presStyleIdx="3" presStyleCnt="4"/>
      <dgm:spPr/>
    </dgm:pt>
    <dgm:pt modelId="{5A2CE24B-393E-D741-8E93-657CE53F3DC7}" type="pres">
      <dgm:prSet presAssocID="{5A39ABD4-10B0-40D7-9FD8-585D2934CA0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24675A7-9E37-3B41-8B75-D7F485B9ADB7}" type="pres">
      <dgm:prSet presAssocID="{A4F7CBC1-2B2D-47B6-B007-16AB6D04700B}" presName="bottomLine" presStyleLbl="alignNode1" presStyleIdx="7" presStyleCnt="8">
        <dgm:presLayoutVars/>
      </dgm:prSet>
      <dgm:spPr/>
    </dgm:pt>
    <dgm:pt modelId="{F2582163-ED16-6D40-9B33-9389F4DED232}" type="pres">
      <dgm:prSet presAssocID="{A4F7CBC1-2B2D-47B6-B007-16AB6D04700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D001304-AEA6-4CF1-B0F7-946BC974B0D3}" srcId="{D04301C6-ABD2-4204-866E-BD410DFBEF02}" destId="{D5C98256-1E55-46FF-8AB6-05AC8BDCEDD4}" srcOrd="1" destOrd="0" parTransId="{0730933F-65C3-40A4-81C6-7037E6FBFC2B}" sibTransId="{23BA809D-358C-4809-91C4-A133AE902775}"/>
    <dgm:cxn modelId="{D19D423E-3474-4247-BE73-4AED456187C1}" type="presOf" srcId="{112F9014-B40B-4FA6-BF68-2CD1442425AC}" destId="{9BE0B223-B517-5947-9572-7D998B361C82}" srcOrd="0" destOrd="0" presId="urn:microsoft.com/office/officeart/2016/7/layout/BasicLinearProcessNumbered"/>
    <dgm:cxn modelId="{B4BC0F44-135F-2041-92D8-B270DF4C6E3F}" type="presOf" srcId="{D6D33804-F8E7-4115-9C81-45DA271D99E7}" destId="{5A1886B9-F317-744B-9D02-D3E2FD1FFF6F}" srcOrd="0" destOrd="0" presId="urn:microsoft.com/office/officeart/2016/7/layout/BasicLinearProcessNumbered"/>
    <dgm:cxn modelId="{A6A77D44-1353-724A-909A-058160C82912}" type="presOf" srcId="{23BA809D-358C-4809-91C4-A133AE902775}" destId="{CDE1B533-8F63-394B-BAB7-1C6F8CCBFA88}" srcOrd="0" destOrd="0" presId="urn:microsoft.com/office/officeart/2016/7/layout/BasicLinearProcessNumbered"/>
    <dgm:cxn modelId="{2C023045-4D3C-7046-8CBB-82FA413786D4}" type="presOf" srcId="{5A39ABD4-10B0-40D7-9FD8-585D2934CA0F}" destId="{5A2CE24B-393E-D741-8E93-657CE53F3DC7}" srcOrd="0" destOrd="0" presId="urn:microsoft.com/office/officeart/2016/7/layout/BasicLinearProcessNumbered"/>
    <dgm:cxn modelId="{FADB4754-1C01-431F-8D71-E6395D591F75}" srcId="{D04301C6-ABD2-4204-866E-BD410DFBEF02}" destId="{494674DD-8882-4A68-B923-A87BE0BC304C}" srcOrd="2" destOrd="0" parTransId="{BB47A687-C774-42D8-AA1C-221A02F877BA}" sibTransId="{D6D33804-F8E7-4115-9C81-45DA271D99E7}"/>
    <dgm:cxn modelId="{BF6E9C5A-1F69-9A47-9AE5-B4DB8C23F400}" type="presOf" srcId="{494674DD-8882-4A68-B923-A87BE0BC304C}" destId="{B69CD09C-ADAF-6343-90E6-130968DCD3B1}" srcOrd="0" destOrd="0" presId="urn:microsoft.com/office/officeart/2016/7/layout/BasicLinearProcessNumbered"/>
    <dgm:cxn modelId="{4077CF5D-DF7F-402F-974E-D5417DA8849E}" srcId="{D04301C6-ABD2-4204-866E-BD410DFBEF02}" destId="{112F9014-B40B-4FA6-BF68-2CD1442425AC}" srcOrd="0" destOrd="0" parTransId="{BFC81136-9180-4CF7-98F2-654F3E014FC5}" sibTransId="{1DB7D1A0-AC64-4DBC-AB17-505E22AB3B1B}"/>
    <dgm:cxn modelId="{D243C164-3E17-4D19-95D3-46FE335B925F}" srcId="{D04301C6-ABD2-4204-866E-BD410DFBEF02}" destId="{A4F7CBC1-2B2D-47B6-B007-16AB6D04700B}" srcOrd="3" destOrd="0" parTransId="{856A831D-597D-4F28-8B97-EF5EDA785A21}" sibTransId="{5A39ABD4-10B0-40D7-9FD8-585D2934CA0F}"/>
    <dgm:cxn modelId="{94F62D6A-0EC3-DC4F-BEF4-5F33B0C84F82}" type="presOf" srcId="{D5C98256-1E55-46FF-8AB6-05AC8BDCEDD4}" destId="{0D7CEB27-3A44-4A41-920E-22ABF7469CE5}" srcOrd="0" destOrd="0" presId="urn:microsoft.com/office/officeart/2016/7/layout/BasicLinearProcessNumbered"/>
    <dgm:cxn modelId="{6054B973-9255-1644-A473-791300282D1B}" type="presOf" srcId="{494674DD-8882-4A68-B923-A87BE0BC304C}" destId="{ABA0972F-66F5-DF43-8A39-C3DC34EF2BEB}" srcOrd="1" destOrd="0" presId="urn:microsoft.com/office/officeart/2016/7/layout/BasicLinearProcessNumbered"/>
    <dgm:cxn modelId="{0536AE7D-0C24-C447-B225-97AD8108F31B}" type="presOf" srcId="{1DB7D1A0-AC64-4DBC-AB17-505E22AB3B1B}" destId="{75F6693A-9BC1-C049-8490-264894287740}" srcOrd="0" destOrd="0" presId="urn:microsoft.com/office/officeart/2016/7/layout/BasicLinearProcessNumbered"/>
    <dgm:cxn modelId="{4219CF96-0C9B-CC4A-8A5D-203ABA76394E}" type="presOf" srcId="{112F9014-B40B-4FA6-BF68-2CD1442425AC}" destId="{48D27071-847E-464E-A63A-053100EBA340}" srcOrd="1" destOrd="0" presId="urn:microsoft.com/office/officeart/2016/7/layout/BasicLinearProcessNumbered"/>
    <dgm:cxn modelId="{670636C4-D6A2-D349-B7F6-4A887518AEB1}" type="presOf" srcId="{D5C98256-1E55-46FF-8AB6-05AC8BDCEDD4}" destId="{FBD00268-D88C-B341-BF98-0466DC4CEB1F}" srcOrd="1" destOrd="0" presId="urn:microsoft.com/office/officeart/2016/7/layout/BasicLinearProcessNumbered"/>
    <dgm:cxn modelId="{B2FFADF5-5A94-F242-88B2-89D9F8A7C4D4}" type="presOf" srcId="{A4F7CBC1-2B2D-47B6-B007-16AB6D04700B}" destId="{F2582163-ED16-6D40-9B33-9389F4DED232}" srcOrd="1" destOrd="0" presId="urn:microsoft.com/office/officeart/2016/7/layout/BasicLinearProcessNumbered"/>
    <dgm:cxn modelId="{44150BF8-DC94-984C-86E4-23012A803918}" type="presOf" srcId="{A4F7CBC1-2B2D-47B6-B007-16AB6D04700B}" destId="{E872992C-239C-224E-A818-31CADB0C3EC6}" srcOrd="0" destOrd="0" presId="urn:microsoft.com/office/officeart/2016/7/layout/BasicLinearProcessNumbered"/>
    <dgm:cxn modelId="{B7455FFC-4BD2-9B4B-8466-AE9BF8395A63}" type="presOf" srcId="{D04301C6-ABD2-4204-866E-BD410DFBEF02}" destId="{B6C808B3-EFA2-864A-815D-82556822C672}" srcOrd="0" destOrd="0" presId="urn:microsoft.com/office/officeart/2016/7/layout/BasicLinearProcessNumbered"/>
    <dgm:cxn modelId="{5F565E2E-6660-A34E-A305-4261959BA464}" type="presParOf" srcId="{B6C808B3-EFA2-864A-815D-82556822C672}" destId="{BD02D2CD-C418-E746-A17F-BED01E3F797A}" srcOrd="0" destOrd="0" presId="urn:microsoft.com/office/officeart/2016/7/layout/BasicLinearProcessNumbered"/>
    <dgm:cxn modelId="{377FFE37-9556-BB4D-8E28-3A7541CE80DB}" type="presParOf" srcId="{BD02D2CD-C418-E746-A17F-BED01E3F797A}" destId="{9BE0B223-B517-5947-9572-7D998B361C82}" srcOrd="0" destOrd="0" presId="urn:microsoft.com/office/officeart/2016/7/layout/BasicLinearProcessNumbered"/>
    <dgm:cxn modelId="{3407CC86-980E-4048-94B8-D4F089EC6EB0}" type="presParOf" srcId="{BD02D2CD-C418-E746-A17F-BED01E3F797A}" destId="{75F6693A-9BC1-C049-8490-264894287740}" srcOrd="1" destOrd="0" presId="urn:microsoft.com/office/officeart/2016/7/layout/BasicLinearProcessNumbered"/>
    <dgm:cxn modelId="{1EB3D417-2AF5-6742-BB73-6E9830CD098E}" type="presParOf" srcId="{BD02D2CD-C418-E746-A17F-BED01E3F797A}" destId="{B9D290BF-6356-4C49-9F31-4BFCC6C13664}" srcOrd="2" destOrd="0" presId="urn:microsoft.com/office/officeart/2016/7/layout/BasicLinearProcessNumbered"/>
    <dgm:cxn modelId="{BD3DD264-7C35-ED4A-8556-77D06013ADED}" type="presParOf" srcId="{BD02D2CD-C418-E746-A17F-BED01E3F797A}" destId="{48D27071-847E-464E-A63A-053100EBA340}" srcOrd="3" destOrd="0" presId="urn:microsoft.com/office/officeart/2016/7/layout/BasicLinearProcessNumbered"/>
    <dgm:cxn modelId="{8387702F-6095-AF42-815F-FC2A1258AC34}" type="presParOf" srcId="{B6C808B3-EFA2-864A-815D-82556822C672}" destId="{5D63E14E-6793-6B45-95EC-76E419F255D2}" srcOrd="1" destOrd="0" presId="urn:microsoft.com/office/officeart/2016/7/layout/BasicLinearProcessNumbered"/>
    <dgm:cxn modelId="{5D82FA5C-882D-A847-BC3D-B487C1C3F9BB}" type="presParOf" srcId="{B6C808B3-EFA2-864A-815D-82556822C672}" destId="{812E1520-C513-0E48-85DB-E4B0252C5655}" srcOrd="2" destOrd="0" presId="urn:microsoft.com/office/officeart/2016/7/layout/BasicLinearProcessNumbered"/>
    <dgm:cxn modelId="{DEDC159F-CACC-0E4D-B34A-EE71E852B40C}" type="presParOf" srcId="{812E1520-C513-0E48-85DB-E4B0252C5655}" destId="{0D7CEB27-3A44-4A41-920E-22ABF7469CE5}" srcOrd="0" destOrd="0" presId="urn:microsoft.com/office/officeart/2016/7/layout/BasicLinearProcessNumbered"/>
    <dgm:cxn modelId="{24AD4F40-6B1F-7245-99D6-F8EED064273E}" type="presParOf" srcId="{812E1520-C513-0E48-85DB-E4B0252C5655}" destId="{CDE1B533-8F63-394B-BAB7-1C6F8CCBFA88}" srcOrd="1" destOrd="0" presId="urn:microsoft.com/office/officeart/2016/7/layout/BasicLinearProcessNumbered"/>
    <dgm:cxn modelId="{59BE502F-F1F4-034A-8786-F18192A8F448}" type="presParOf" srcId="{812E1520-C513-0E48-85DB-E4B0252C5655}" destId="{1135B591-7F1C-D842-AA25-0EA22A519F0E}" srcOrd="2" destOrd="0" presId="urn:microsoft.com/office/officeart/2016/7/layout/BasicLinearProcessNumbered"/>
    <dgm:cxn modelId="{6C5AB344-D8B1-CB4F-9C10-6DDF4C7F3379}" type="presParOf" srcId="{812E1520-C513-0E48-85DB-E4B0252C5655}" destId="{FBD00268-D88C-B341-BF98-0466DC4CEB1F}" srcOrd="3" destOrd="0" presId="urn:microsoft.com/office/officeart/2016/7/layout/BasicLinearProcessNumbered"/>
    <dgm:cxn modelId="{45BBEFC1-AB12-3449-9F4B-F23494CDA6EA}" type="presParOf" srcId="{B6C808B3-EFA2-864A-815D-82556822C672}" destId="{E8A17BBB-6F7D-D64D-8EA5-5331A5F9551B}" srcOrd="3" destOrd="0" presId="urn:microsoft.com/office/officeart/2016/7/layout/BasicLinearProcessNumbered"/>
    <dgm:cxn modelId="{707747B1-27C5-614E-BD38-5B5BDC7110BF}" type="presParOf" srcId="{B6C808B3-EFA2-864A-815D-82556822C672}" destId="{4A24FE9B-7EC4-9145-BEDC-358DAFBE0095}" srcOrd="4" destOrd="0" presId="urn:microsoft.com/office/officeart/2016/7/layout/BasicLinearProcessNumbered"/>
    <dgm:cxn modelId="{48996AFA-2CEB-9F48-A9AF-4D29327F2667}" type="presParOf" srcId="{4A24FE9B-7EC4-9145-BEDC-358DAFBE0095}" destId="{B69CD09C-ADAF-6343-90E6-130968DCD3B1}" srcOrd="0" destOrd="0" presId="urn:microsoft.com/office/officeart/2016/7/layout/BasicLinearProcessNumbered"/>
    <dgm:cxn modelId="{F0A3F026-8AEC-9F4A-995D-7F2D95998BD8}" type="presParOf" srcId="{4A24FE9B-7EC4-9145-BEDC-358DAFBE0095}" destId="{5A1886B9-F317-744B-9D02-D3E2FD1FFF6F}" srcOrd="1" destOrd="0" presId="urn:microsoft.com/office/officeart/2016/7/layout/BasicLinearProcessNumbered"/>
    <dgm:cxn modelId="{21797B39-0902-5F46-97A9-AACAB4842FA7}" type="presParOf" srcId="{4A24FE9B-7EC4-9145-BEDC-358DAFBE0095}" destId="{C001D6E1-417D-9547-8C74-DAC8BECC3265}" srcOrd="2" destOrd="0" presId="urn:microsoft.com/office/officeart/2016/7/layout/BasicLinearProcessNumbered"/>
    <dgm:cxn modelId="{9CD8BB5A-D20C-3343-A3C1-412D5317C0BD}" type="presParOf" srcId="{4A24FE9B-7EC4-9145-BEDC-358DAFBE0095}" destId="{ABA0972F-66F5-DF43-8A39-C3DC34EF2BEB}" srcOrd="3" destOrd="0" presId="urn:microsoft.com/office/officeart/2016/7/layout/BasicLinearProcessNumbered"/>
    <dgm:cxn modelId="{72861603-1D08-E747-A20E-8D9C471E89E3}" type="presParOf" srcId="{B6C808B3-EFA2-864A-815D-82556822C672}" destId="{9ED6EB4A-E5D8-8C48-A95C-78B4A0F2BF60}" srcOrd="5" destOrd="0" presId="urn:microsoft.com/office/officeart/2016/7/layout/BasicLinearProcessNumbered"/>
    <dgm:cxn modelId="{E29DA439-48BD-F846-A064-870EC85AF9E5}" type="presParOf" srcId="{B6C808B3-EFA2-864A-815D-82556822C672}" destId="{A6AE79CD-6087-704B-B2CD-3A138C3B9C54}" srcOrd="6" destOrd="0" presId="urn:microsoft.com/office/officeart/2016/7/layout/BasicLinearProcessNumbered"/>
    <dgm:cxn modelId="{0AC2DA6E-6E14-0F4D-8DE8-50B4A7EE0243}" type="presParOf" srcId="{A6AE79CD-6087-704B-B2CD-3A138C3B9C54}" destId="{E872992C-239C-224E-A818-31CADB0C3EC6}" srcOrd="0" destOrd="0" presId="urn:microsoft.com/office/officeart/2016/7/layout/BasicLinearProcessNumbered"/>
    <dgm:cxn modelId="{35B67E21-5688-804C-AEEE-467C24B2617C}" type="presParOf" srcId="{A6AE79CD-6087-704B-B2CD-3A138C3B9C54}" destId="{5A2CE24B-393E-D741-8E93-657CE53F3DC7}" srcOrd="1" destOrd="0" presId="urn:microsoft.com/office/officeart/2016/7/layout/BasicLinearProcessNumbered"/>
    <dgm:cxn modelId="{550628DD-1C7D-824C-924F-255C5FF87213}" type="presParOf" srcId="{A6AE79CD-6087-704B-B2CD-3A138C3B9C54}" destId="{024675A7-9E37-3B41-8B75-D7F485B9ADB7}" srcOrd="2" destOrd="0" presId="urn:microsoft.com/office/officeart/2016/7/layout/BasicLinearProcessNumbered"/>
    <dgm:cxn modelId="{D44E0959-384C-054F-95E4-B9DE0E61ED16}" type="presParOf" srcId="{A6AE79CD-6087-704B-B2CD-3A138C3B9C54}" destId="{F2582163-ED16-6D40-9B33-9389F4DED23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65440D4-D8CC-47CC-920D-6AA5C7F554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CC4151-53BD-4BB4-B950-E1C0C3D9BAF9}">
      <dgm:prSet custT="1"/>
      <dgm:spPr/>
      <dgm:t>
        <a:bodyPr/>
        <a:lstStyle/>
        <a:p>
          <a:pPr algn="l"/>
          <a:r>
            <a:rPr lang="en-GB" sz="3600" b="0" i="0" dirty="0">
              <a:latin typeface="Segoe UI" panose="020B0502040204020203" pitchFamily="34" charset="0"/>
              <a:cs typeface="Segoe UI" panose="020B0502040204020203" pitchFamily="34" charset="0"/>
            </a:rPr>
            <a:t>NBFIs are crucial for financial inclusion in Somaliland.</a:t>
          </a:r>
          <a:endParaRPr lang="en-US" sz="3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F8A49F7-0B24-458E-9442-62B0C60AA672}" type="parTrans" cxnId="{9C2C7025-3BA9-4784-9CB1-1CAF5E6C641B}">
      <dgm:prSet/>
      <dgm:spPr/>
      <dgm:t>
        <a:bodyPr/>
        <a:lstStyle/>
        <a:p>
          <a:pPr algn="l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516DEBE-18E7-4A2E-A201-D01D34B4397E}" type="sibTrans" cxnId="{9C2C7025-3BA9-4784-9CB1-1CAF5E6C641B}">
      <dgm:prSet/>
      <dgm:spPr/>
      <dgm:t>
        <a:bodyPr/>
        <a:lstStyle/>
        <a:p>
          <a:pPr algn="l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72FCB8-FD38-4D84-8004-4AA14762C010}">
      <dgm:prSet custT="1"/>
      <dgm:spPr/>
      <dgm:t>
        <a:bodyPr/>
        <a:lstStyle/>
        <a:p>
          <a:pPr algn="l"/>
          <a:r>
            <a:rPr lang="en-GB" sz="3600" b="0" i="0">
              <a:latin typeface="Segoe UI" panose="020B0502040204020203" pitchFamily="34" charset="0"/>
              <a:cs typeface="Segoe UI" panose="020B0502040204020203" pitchFamily="34" charset="0"/>
            </a:rPr>
            <a:t>Mobile money and MFIs fill gaps left by traditional banks.</a:t>
          </a:r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966E0D-EB2C-473E-96B2-D008F21A2811}" type="parTrans" cxnId="{7CAF4FDF-B385-4807-90A0-62C308E88448}">
      <dgm:prSet/>
      <dgm:spPr/>
      <dgm:t>
        <a:bodyPr/>
        <a:lstStyle/>
        <a:p>
          <a:pPr algn="l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0723865-7820-45A3-AF87-84A24425617B}" type="sibTrans" cxnId="{7CAF4FDF-B385-4807-90A0-62C308E88448}">
      <dgm:prSet/>
      <dgm:spPr/>
      <dgm:t>
        <a:bodyPr/>
        <a:lstStyle/>
        <a:p>
          <a:pPr algn="l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600F355-EECB-43ED-82EB-B8FB59743C2F}">
      <dgm:prSet custT="1"/>
      <dgm:spPr/>
      <dgm:t>
        <a:bodyPr/>
        <a:lstStyle/>
        <a:p>
          <a:pPr algn="l"/>
          <a:r>
            <a:rPr lang="en-GB" sz="3600" b="0" i="0">
              <a:latin typeface="Segoe UI" panose="020B0502040204020203" pitchFamily="34" charset="0"/>
              <a:cs typeface="Segoe UI" panose="020B0502040204020203" pitchFamily="34" charset="0"/>
            </a:rPr>
            <a:t>Challenges remain, but opportunities for growth exist.</a:t>
          </a:r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D6A04D-4457-42C9-AC1C-9D4036E47929}" type="parTrans" cxnId="{D615F5B1-777B-41A2-BD5B-2E241AC151F4}">
      <dgm:prSet/>
      <dgm:spPr/>
      <dgm:t>
        <a:bodyPr/>
        <a:lstStyle/>
        <a:p>
          <a:pPr algn="l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D57017-3955-422F-BD56-A0AB800AD70E}" type="sibTrans" cxnId="{D615F5B1-777B-41A2-BD5B-2E241AC151F4}">
      <dgm:prSet/>
      <dgm:spPr/>
      <dgm:t>
        <a:bodyPr/>
        <a:lstStyle/>
        <a:p>
          <a:pPr algn="l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F127E2-C419-45FB-9E31-EE728B8EBB23}">
      <dgm:prSet custT="1"/>
      <dgm:spPr/>
      <dgm:t>
        <a:bodyPr/>
        <a:lstStyle/>
        <a:p>
          <a:pPr algn="l"/>
          <a:r>
            <a:rPr lang="en-GB" sz="3600" b="1" i="0">
              <a:latin typeface="Segoe UI" panose="020B0502040204020203" pitchFamily="34" charset="0"/>
              <a:cs typeface="Segoe UI" panose="020B0502040204020203" pitchFamily="34" charset="0"/>
            </a:rPr>
            <a:t>Call to Action:</a:t>
          </a:r>
          <a:r>
            <a:rPr lang="en-GB" sz="3600" b="0" i="0">
              <a:latin typeface="Segoe UI" panose="020B0502040204020203" pitchFamily="34" charset="0"/>
              <a:cs typeface="Segoe UI" panose="020B0502040204020203" pitchFamily="34" charset="0"/>
            </a:rPr>
            <a:t> Policymakers, private sector, and donors must collaborate for sustainable financial inclusion.</a:t>
          </a:r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E8B0C07-8128-4286-963C-DD452A1855E6}" type="parTrans" cxnId="{CC526DD4-6347-448A-B840-9C4AD833AD2E}">
      <dgm:prSet/>
      <dgm:spPr/>
      <dgm:t>
        <a:bodyPr/>
        <a:lstStyle/>
        <a:p>
          <a:pPr algn="l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B422FEB-FE2C-4084-AFB4-F177C2258BF6}" type="sibTrans" cxnId="{CC526DD4-6347-448A-B840-9C4AD833AD2E}">
      <dgm:prSet/>
      <dgm:spPr/>
      <dgm:t>
        <a:bodyPr/>
        <a:lstStyle/>
        <a:p>
          <a:pPr algn="l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8B46DE5-BEED-4F62-8603-DDB063DE1FF7}" type="pres">
      <dgm:prSet presAssocID="{B65440D4-D8CC-47CC-920D-6AA5C7F554E9}" presName="root" presStyleCnt="0">
        <dgm:presLayoutVars>
          <dgm:dir/>
          <dgm:resizeHandles val="exact"/>
        </dgm:presLayoutVars>
      </dgm:prSet>
      <dgm:spPr/>
    </dgm:pt>
    <dgm:pt modelId="{B10E9943-3BAF-4E75-A13E-E826DE847E7F}" type="pres">
      <dgm:prSet presAssocID="{B65440D4-D8CC-47CC-920D-6AA5C7F554E9}" presName="container" presStyleCnt="0">
        <dgm:presLayoutVars>
          <dgm:dir/>
          <dgm:resizeHandles val="exact"/>
        </dgm:presLayoutVars>
      </dgm:prSet>
      <dgm:spPr/>
    </dgm:pt>
    <dgm:pt modelId="{2FB634C7-C03F-4C5C-B686-DF3E5A37FFA9}" type="pres">
      <dgm:prSet presAssocID="{5ECC4151-53BD-4BB4-B950-E1C0C3D9BAF9}" presName="compNode" presStyleCnt="0"/>
      <dgm:spPr/>
    </dgm:pt>
    <dgm:pt modelId="{D0C36824-B09F-46FD-9CF8-0090FE54E99D}" type="pres">
      <dgm:prSet presAssocID="{5ECC4151-53BD-4BB4-B950-E1C0C3D9BAF9}" presName="iconBgRect" presStyleLbl="bgShp" presStyleIdx="0" presStyleCnt="4"/>
      <dgm:spPr/>
    </dgm:pt>
    <dgm:pt modelId="{300C549C-7A58-45A0-A1F5-6D883FA0B7D1}" type="pres">
      <dgm:prSet presAssocID="{5ECC4151-53BD-4BB4-B950-E1C0C3D9BA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BB8BA15-A373-4DC6-B266-B0348C76CAAC}" type="pres">
      <dgm:prSet presAssocID="{5ECC4151-53BD-4BB4-B950-E1C0C3D9BAF9}" presName="spaceRect" presStyleCnt="0"/>
      <dgm:spPr/>
    </dgm:pt>
    <dgm:pt modelId="{4524958C-50BB-4EE9-95D3-035EC82590AB}" type="pres">
      <dgm:prSet presAssocID="{5ECC4151-53BD-4BB4-B950-E1C0C3D9BAF9}" presName="textRect" presStyleLbl="revTx" presStyleIdx="0" presStyleCnt="4">
        <dgm:presLayoutVars>
          <dgm:chMax val="1"/>
          <dgm:chPref val="1"/>
        </dgm:presLayoutVars>
      </dgm:prSet>
      <dgm:spPr/>
    </dgm:pt>
    <dgm:pt modelId="{83045922-927D-4852-8572-B404A262F1A3}" type="pres">
      <dgm:prSet presAssocID="{8516DEBE-18E7-4A2E-A201-D01D34B4397E}" presName="sibTrans" presStyleLbl="sibTrans2D1" presStyleIdx="0" presStyleCnt="0"/>
      <dgm:spPr/>
    </dgm:pt>
    <dgm:pt modelId="{95D0DB68-CB1F-4DF3-8469-76DA355F8345}" type="pres">
      <dgm:prSet presAssocID="{1672FCB8-FD38-4D84-8004-4AA14762C010}" presName="compNode" presStyleCnt="0"/>
      <dgm:spPr/>
    </dgm:pt>
    <dgm:pt modelId="{39A1B309-33A1-4A75-B4B9-1A9C4D89A321}" type="pres">
      <dgm:prSet presAssocID="{1672FCB8-FD38-4D84-8004-4AA14762C010}" presName="iconBgRect" presStyleLbl="bgShp" presStyleIdx="1" presStyleCnt="4"/>
      <dgm:spPr/>
    </dgm:pt>
    <dgm:pt modelId="{8477EE94-AA9A-4150-8ABD-6043EC76F0B9}" type="pres">
      <dgm:prSet presAssocID="{1672FCB8-FD38-4D84-8004-4AA14762C0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F6B7D82-E6FA-48BB-89E9-E62A89FE3282}" type="pres">
      <dgm:prSet presAssocID="{1672FCB8-FD38-4D84-8004-4AA14762C010}" presName="spaceRect" presStyleCnt="0"/>
      <dgm:spPr/>
    </dgm:pt>
    <dgm:pt modelId="{458641D6-620F-4B99-9BCA-2D1E42776648}" type="pres">
      <dgm:prSet presAssocID="{1672FCB8-FD38-4D84-8004-4AA14762C010}" presName="textRect" presStyleLbl="revTx" presStyleIdx="1" presStyleCnt="4">
        <dgm:presLayoutVars>
          <dgm:chMax val="1"/>
          <dgm:chPref val="1"/>
        </dgm:presLayoutVars>
      </dgm:prSet>
      <dgm:spPr/>
    </dgm:pt>
    <dgm:pt modelId="{FB8895A0-CC78-4C2E-BE82-7FF5E811DE4E}" type="pres">
      <dgm:prSet presAssocID="{50723865-7820-45A3-AF87-84A24425617B}" presName="sibTrans" presStyleLbl="sibTrans2D1" presStyleIdx="0" presStyleCnt="0"/>
      <dgm:spPr/>
    </dgm:pt>
    <dgm:pt modelId="{EA308F00-AE09-4565-813C-DB2CCE48BE21}" type="pres">
      <dgm:prSet presAssocID="{5600F355-EECB-43ED-82EB-B8FB59743C2F}" presName="compNode" presStyleCnt="0"/>
      <dgm:spPr/>
    </dgm:pt>
    <dgm:pt modelId="{FB54BDD7-E3BB-45EB-9F5A-82EB028601D0}" type="pres">
      <dgm:prSet presAssocID="{5600F355-EECB-43ED-82EB-B8FB59743C2F}" presName="iconBgRect" presStyleLbl="bgShp" presStyleIdx="2" presStyleCnt="4"/>
      <dgm:spPr/>
    </dgm:pt>
    <dgm:pt modelId="{B684FD1B-C1D1-43E7-BE5B-2C2C85ACDE25}" type="pres">
      <dgm:prSet presAssocID="{5600F355-EECB-43ED-82EB-B8FB59743C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49DA503-D293-4740-919F-DFF5D48CA8A3}" type="pres">
      <dgm:prSet presAssocID="{5600F355-EECB-43ED-82EB-B8FB59743C2F}" presName="spaceRect" presStyleCnt="0"/>
      <dgm:spPr/>
    </dgm:pt>
    <dgm:pt modelId="{99827EF0-CB07-433F-9022-01FBEC9844CA}" type="pres">
      <dgm:prSet presAssocID="{5600F355-EECB-43ED-82EB-B8FB59743C2F}" presName="textRect" presStyleLbl="revTx" presStyleIdx="2" presStyleCnt="4">
        <dgm:presLayoutVars>
          <dgm:chMax val="1"/>
          <dgm:chPref val="1"/>
        </dgm:presLayoutVars>
      </dgm:prSet>
      <dgm:spPr/>
    </dgm:pt>
    <dgm:pt modelId="{41FA5DB7-24EC-4CE6-B920-29B37160A749}" type="pres">
      <dgm:prSet presAssocID="{30D57017-3955-422F-BD56-A0AB800AD70E}" presName="sibTrans" presStyleLbl="sibTrans2D1" presStyleIdx="0" presStyleCnt="0"/>
      <dgm:spPr/>
    </dgm:pt>
    <dgm:pt modelId="{1966E724-2B49-4699-97D3-B00AC5EC7375}" type="pres">
      <dgm:prSet presAssocID="{6EF127E2-C419-45FB-9E31-EE728B8EBB23}" presName="compNode" presStyleCnt="0"/>
      <dgm:spPr/>
    </dgm:pt>
    <dgm:pt modelId="{96BD0D8B-E633-4349-9F78-20135D90DFD1}" type="pres">
      <dgm:prSet presAssocID="{6EF127E2-C419-45FB-9E31-EE728B8EBB23}" presName="iconBgRect" presStyleLbl="bgShp" presStyleIdx="3" presStyleCnt="4"/>
      <dgm:spPr/>
    </dgm:pt>
    <dgm:pt modelId="{8FBF1A7E-48FB-482A-9817-20C24E901504}" type="pres">
      <dgm:prSet presAssocID="{6EF127E2-C419-45FB-9E31-EE728B8EBB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27E95A3A-552D-43BA-BC61-2586668A7BFF}" type="pres">
      <dgm:prSet presAssocID="{6EF127E2-C419-45FB-9E31-EE728B8EBB23}" presName="spaceRect" presStyleCnt="0"/>
      <dgm:spPr/>
    </dgm:pt>
    <dgm:pt modelId="{4E7139F7-F56C-43E8-BB50-65628774F4BF}" type="pres">
      <dgm:prSet presAssocID="{6EF127E2-C419-45FB-9E31-EE728B8EBB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988A08-B980-46B7-96E7-820A45A0448E}" type="presOf" srcId="{50723865-7820-45A3-AF87-84A24425617B}" destId="{FB8895A0-CC78-4C2E-BE82-7FF5E811DE4E}" srcOrd="0" destOrd="0" presId="urn:microsoft.com/office/officeart/2018/2/layout/IconCircleList"/>
    <dgm:cxn modelId="{4B261609-7FF4-4F37-9A85-A4507CB4FD2A}" type="presOf" srcId="{B65440D4-D8CC-47CC-920D-6AA5C7F554E9}" destId="{98B46DE5-BEED-4F62-8603-DDB063DE1FF7}" srcOrd="0" destOrd="0" presId="urn:microsoft.com/office/officeart/2018/2/layout/IconCircleList"/>
    <dgm:cxn modelId="{53DF5925-ECB0-4E17-894A-705E9E6DCAFA}" type="presOf" srcId="{8516DEBE-18E7-4A2E-A201-D01D34B4397E}" destId="{83045922-927D-4852-8572-B404A262F1A3}" srcOrd="0" destOrd="0" presId="urn:microsoft.com/office/officeart/2018/2/layout/IconCircleList"/>
    <dgm:cxn modelId="{9C2C7025-3BA9-4784-9CB1-1CAF5E6C641B}" srcId="{B65440D4-D8CC-47CC-920D-6AA5C7F554E9}" destId="{5ECC4151-53BD-4BB4-B950-E1C0C3D9BAF9}" srcOrd="0" destOrd="0" parTransId="{CF8A49F7-0B24-458E-9442-62B0C60AA672}" sibTransId="{8516DEBE-18E7-4A2E-A201-D01D34B4397E}"/>
    <dgm:cxn modelId="{9351D22C-0CDF-44A9-9F44-B6D37D5EFFF4}" type="presOf" srcId="{6EF127E2-C419-45FB-9E31-EE728B8EBB23}" destId="{4E7139F7-F56C-43E8-BB50-65628774F4BF}" srcOrd="0" destOrd="0" presId="urn:microsoft.com/office/officeart/2018/2/layout/IconCircleList"/>
    <dgm:cxn modelId="{D615F5B1-777B-41A2-BD5B-2E241AC151F4}" srcId="{B65440D4-D8CC-47CC-920D-6AA5C7F554E9}" destId="{5600F355-EECB-43ED-82EB-B8FB59743C2F}" srcOrd="2" destOrd="0" parTransId="{7BD6A04D-4457-42C9-AC1C-9D4036E47929}" sibTransId="{30D57017-3955-422F-BD56-A0AB800AD70E}"/>
    <dgm:cxn modelId="{A00979B2-1C0F-443A-8260-788100B22378}" type="presOf" srcId="{30D57017-3955-422F-BD56-A0AB800AD70E}" destId="{41FA5DB7-24EC-4CE6-B920-29B37160A749}" srcOrd="0" destOrd="0" presId="urn:microsoft.com/office/officeart/2018/2/layout/IconCircleList"/>
    <dgm:cxn modelId="{041DE0C1-DD83-461D-A622-C42BB4B6C973}" type="presOf" srcId="{1672FCB8-FD38-4D84-8004-4AA14762C010}" destId="{458641D6-620F-4B99-9BCA-2D1E42776648}" srcOrd="0" destOrd="0" presId="urn:microsoft.com/office/officeart/2018/2/layout/IconCircleList"/>
    <dgm:cxn modelId="{95A0DDC4-CE64-4C48-B318-EACAC668CE12}" type="presOf" srcId="{5600F355-EECB-43ED-82EB-B8FB59743C2F}" destId="{99827EF0-CB07-433F-9022-01FBEC9844CA}" srcOrd="0" destOrd="0" presId="urn:microsoft.com/office/officeart/2018/2/layout/IconCircleList"/>
    <dgm:cxn modelId="{2C2EC6D3-6BD5-4074-B8D9-54F1E6456741}" type="presOf" srcId="{5ECC4151-53BD-4BB4-B950-E1C0C3D9BAF9}" destId="{4524958C-50BB-4EE9-95D3-035EC82590AB}" srcOrd="0" destOrd="0" presId="urn:microsoft.com/office/officeart/2018/2/layout/IconCircleList"/>
    <dgm:cxn modelId="{CC526DD4-6347-448A-B840-9C4AD833AD2E}" srcId="{B65440D4-D8CC-47CC-920D-6AA5C7F554E9}" destId="{6EF127E2-C419-45FB-9E31-EE728B8EBB23}" srcOrd="3" destOrd="0" parTransId="{1E8B0C07-8128-4286-963C-DD452A1855E6}" sibTransId="{8B422FEB-FE2C-4084-AFB4-F177C2258BF6}"/>
    <dgm:cxn modelId="{7CAF4FDF-B385-4807-90A0-62C308E88448}" srcId="{B65440D4-D8CC-47CC-920D-6AA5C7F554E9}" destId="{1672FCB8-FD38-4D84-8004-4AA14762C010}" srcOrd="1" destOrd="0" parTransId="{84966E0D-EB2C-473E-96B2-D008F21A2811}" sibTransId="{50723865-7820-45A3-AF87-84A24425617B}"/>
    <dgm:cxn modelId="{995EEDE0-05F5-42D0-B622-30E7A4D91A17}" type="presParOf" srcId="{98B46DE5-BEED-4F62-8603-DDB063DE1FF7}" destId="{B10E9943-3BAF-4E75-A13E-E826DE847E7F}" srcOrd="0" destOrd="0" presId="urn:microsoft.com/office/officeart/2018/2/layout/IconCircleList"/>
    <dgm:cxn modelId="{EACBD0E1-5354-4428-BCA9-BC16B66F08B1}" type="presParOf" srcId="{B10E9943-3BAF-4E75-A13E-E826DE847E7F}" destId="{2FB634C7-C03F-4C5C-B686-DF3E5A37FFA9}" srcOrd="0" destOrd="0" presId="urn:microsoft.com/office/officeart/2018/2/layout/IconCircleList"/>
    <dgm:cxn modelId="{2E665D51-E93C-4915-BB79-69DE09949DEA}" type="presParOf" srcId="{2FB634C7-C03F-4C5C-B686-DF3E5A37FFA9}" destId="{D0C36824-B09F-46FD-9CF8-0090FE54E99D}" srcOrd="0" destOrd="0" presId="urn:microsoft.com/office/officeart/2018/2/layout/IconCircleList"/>
    <dgm:cxn modelId="{23F8B793-5E99-45E9-9469-9E5DF32F76D1}" type="presParOf" srcId="{2FB634C7-C03F-4C5C-B686-DF3E5A37FFA9}" destId="{300C549C-7A58-45A0-A1F5-6D883FA0B7D1}" srcOrd="1" destOrd="0" presId="urn:microsoft.com/office/officeart/2018/2/layout/IconCircleList"/>
    <dgm:cxn modelId="{1949FC0D-F4EF-4050-A007-C9D0C5729C5A}" type="presParOf" srcId="{2FB634C7-C03F-4C5C-B686-DF3E5A37FFA9}" destId="{7BB8BA15-A373-4DC6-B266-B0348C76CAAC}" srcOrd="2" destOrd="0" presId="urn:microsoft.com/office/officeart/2018/2/layout/IconCircleList"/>
    <dgm:cxn modelId="{78FBF91F-D011-4DE9-AFA4-9BD41175311A}" type="presParOf" srcId="{2FB634C7-C03F-4C5C-B686-DF3E5A37FFA9}" destId="{4524958C-50BB-4EE9-95D3-035EC82590AB}" srcOrd="3" destOrd="0" presId="urn:microsoft.com/office/officeart/2018/2/layout/IconCircleList"/>
    <dgm:cxn modelId="{D9F2810A-17AB-4D39-823D-27B3F02072AF}" type="presParOf" srcId="{B10E9943-3BAF-4E75-A13E-E826DE847E7F}" destId="{83045922-927D-4852-8572-B404A262F1A3}" srcOrd="1" destOrd="0" presId="urn:microsoft.com/office/officeart/2018/2/layout/IconCircleList"/>
    <dgm:cxn modelId="{66E469D7-3E53-4EF4-B1F8-8CB9B1ACD435}" type="presParOf" srcId="{B10E9943-3BAF-4E75-A13E-E826DE847E7F}" destId="{95D0DB68-CB1F-4DF3-8469-76DA355F8345}" srcOrd="2" destOrd="0" presId="urn:microsoft.com/office/officeart/2018/2/layout/IconCircleList"/>
    <dgm:cxn modelId="{191D43A4-436B-4CDB-9DC1-77AE7A22D3B2}" type="presParOf" srcId="{95D0DB68-CB1F-4DF3-8469-76DA355F8345}" destId="{39A1B309-33A1-4A75-B4B9-1A9C4D89A321}" srcOrd="0" destOrd="0" presId="urn:microsoft.com/office/officeart/2018/2/layout/IconCircleList"/>
    <dgm:cxn modelId="{51043493-1F76-44A4-89AC-C7F50B7856B9}" type="presParOf" srcId="{95D0DB68-CB1F-4DF3-8469-76DA355F8345}" destId="{8477EE94-AA9A-4150-8ABD-6043EC76F0B9}" srcOrd="1" destOrd="0" presId="urn:microsoft.com/office/officeart/2018/2/layout/IconCircleList"/>
    <dgm:cxn modelId="{C8B7A196-AD53-4949-A8D4-ACADB0384F39}" type="presParOf" srcId="{95D0DB68-CB1F-4DF3-8469-76DA355F8345}" destId="{AF6B7D82-E6FA-48BB-89E9-E62A89FE3282}" srcOrd="2" destOrd="0" presId="urn:microsoft.com/office/officeart/2018/2/layout/IconCircleList"/>
    <dgm:cxn modelId="{0D9F929F-D31C-4E94-B388-3A8881F1DF5E}" type="presParOf" srcId="{95D0DB68-CB1F-4DF3-8469-76DA355F8345}" destId="{458641D6-620F-4B99-9BCA-2D1E42776648}" srcOrd="3" destOrd="0" presId="urn:microsoft.com/office/officeart/2018/2/layout/IconCircleList"/>
    <dgm:cxn modelId="{018823E0-194B-487B-9A35-6518CCE5C8E5}" type="presParOf" srcId="{B10E9943-3BAF-4E75-A13E-E826DE847E7F}" destId="{FB8895A0-CC78-4C2E-BE82-7FF5E811DE4E}" srcOrd="3" destOrd="0" presId="urn:microsoft.com/office/officeart/2018/2/layout/IconCircleList"/>
    <dgm:cxn modelId="{C452F4A6-7C99-4DA3-9627-B68ADC822B33}" type="presParOf" srcId="{B10E9943-3BAF-4E75-A13E-E826DE847E7F}" destId="{EA308F00-AE09-4565-813C-DB2CCE48BE21}" srcOrd="4" destOrd="0" presId="urn:microsoft.com/office/officeart/2018/2/layout/IconCircleList"/>
    <dgm:cxn modelId="{A0CB6F8B-1CE0-4C7E-9846-64ECE2C9FEE9}" type="presParOf" srcId="{EA308F00-AE09-4565-813C-DB2CCE48BE21}" destId="{FB54BDD7-E3BB-45EB-9F5A-82EB028601D0}" srcOrd="0" destOrd="0" presId="urn:microsoft.com/office/officeart/2018/2/layout/IconCircleList"/>
    <dgm:cxn modelId="{248FC63B-C30D-4158-AC32-D6540FB1FFD1}" type="presParOf" srcId="{EA308F00-AE09-4565-813C-DB2CCE48BE21}" destId="{B684FD1B-C1D1-43E7-BE5B-2C2C85ACDE25}" srcOrd="1" destOrd="0" presId="urn:microsoft.com/office/officeart/2018/2/layout/IconCircleList"/>
    <dgm:cxn modelId="{890EC37B-4B67-4087-BEF1-3F5564A98F83}" type="presParOf" srcId="{EA308F00-AE09-4565-813C-DB2CCE48BE21}" destId="{349DA503-D293-4740-919F-DFF5D48CA8A3}" srcOrd="2" destOrd="0" presId="urn:microsoft.com/office/officeart/2018/2/layout/IconCircleList"/>
    <dgm:cxn modelId="{5F616A98-C4F3-49F9-B198-DCA68E509B51}" type="presParOf" srcId="{EA308F00-AE09-4565-813C-DB2CCE48BE21}" destId="{99827EF0-CB07-433F-9022-01FBEC9844CA}" srcOrd="3" destOrd="0" presId="urn:microsoft.com/office/officeart/2018/2/layout/IconCircleList"/>
    <dgm:cxn modelId="{2047306F-18A5-45AC-BFC9-645D6D4E7294}" type="presParOf" srcId="{B10E9943-3BAF-4E75-A13E-E826DE847E7F}" destId="{41FA5DB7-24EC-4CE6-B920-29B37160A749}" srcOrd="5" destOrd="0" presId="urn:microsoft.com/office/officeart/2018/2/layout/IconCircleList"/>
    <dgm:cxn modelId="{C7976014-4C5B-4534-98AA-5F629DAF9405}" type="presParOf" srcId="{B10E9943-3BAF-4E75-A13E-E826DE847E7F}" destId="{1966E724-2B49-4699-97D3-B00AC5EC7375}" srcOrd="6" destOrd="0" presId="urn:microsoft.com/office/officeart/2018/2/layout/IconCircleList"/>
    <dgm:cxn modelId="{A52C02ED-B13B-4CDA-BE2F-CBE8E845F6FB}" type="presParOf" srcId="{1966E724-2B49-4699-97D3-B00AC5EC7375}" destId="{96BD0D8B-E633-4349-9F78-20135D90DFD1}" srcOrd="0" destOrd="0" presId="urn:microsoft.com/office/officeart/2018/2/layout/IconCircleList"/>
    <dgm:cxn modelId="{01DD7BE4-5883-4F88-AB17-66DFB1B034E5}" type="presParOf" srcId="{1966E724-2B49-4699-97D3-B00AC5EC7375}" destId="{8FBF1A7E-48FB-482A-9817-20C24E901504}" srcOrd="1" destOrd="0" presId="urn:microsoft.com/office/officeart/2018/2/layout/IconCircleList"/>
    <dgm:cxn modelId="{46194922-6C2B-4051-8628-D56D7BA8757E}" type="presParOf" srcId="{1966E724-2B49-4699-97D3-B00AC5EC7375}" destId="{27E95A3A-552D-43BA-BC61-2586668A7BFF}" srcOrd="2" destOrd="0" presId="urn:microsoft.com/office/officeart/2018/2/layout/IconCircleList"/>
    <dgm:cxn modelId="{385955A3-3A87-4901-A961-3E1C46D36087}" type="presParOf" srcId="{1966E724-2B49-4699-97D3-B00AC5EC7375}" destId="{4E7139F7-F56C-43E8-BB50-65628774F4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9CE972-8B20-4C91-818C-14E6B314B44B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487BD7-F7DD-466A-8E3F-279C997E36F2}">
      <dgm:prSet custT="1"/>
      <dgm:spPr/>
      <dgm:t>
        <a:bodyPr/>
        <a:lstStyle/>
        <a:p>
          <a:pPr algn="l"/>
          <a:r>
            <a:rPr lang="en-GB" sz="3600" dirty="0">
              <a:latin typeface="Segoe UI" panose="020B0502040204020203" pitchFamily="34" charset="0"/>
              <a:cs typeface="Segoe UI" panose="020B0502040204020203" pitchFamily="34" charset="0"/>
            </a:rPr>
            <a:t>Financial inclusion is critical for economic growth and poverty reduction.</a:t>
          </a:r>
          <a:endParaRPr lang="en-US" sz="3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FE960A3-CAAF-4DC5-B586-828DFB6A7ACD}" type="parTrans" cxnId="{5E4F447E-F1A4-43F8-B021-7DA17B5D22DD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4859C82-C3BE-43AA-B53C-0A135A469669}" type="sibTrans" cxnId="{5E4F447E-F1A4-43F8-B021-7DA17B5D22DD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A88C94C-415D-42DE-AC6B-D2D41BCF7641}">
      <dgm:prSet custT="1"/>
      <dgm:spPr/>
      <dgm:t>
        <a:bodyPr/>
        <a:lstStyle/>
        <a:p>
          <a:pPr algn="l"/>
          <a:r>
            <a:rPr lang="en-GB" sz="3600" dirty="0">
              <a:latin typeface="Segoe UI" panose="020B0502040204020203" pitchFamily="34" charset="0"/>
              <a:cs typeface="Segoe UI" panose="020B0502040204020203" pitchFamily="34" charset="0"/>
            </a:rPr>
            <a:t>Ensuring access to </a:t>
          </a:r>
          <a:r>
            <a:rPr lang="en-GB" sz="3600" b="1" dirty="0">
              <a:latin typeface="Segoe UI" panose="020B0502040204020203" pitchFamily="34" charset="0"/>
              <a:cs typeface="Segoe UI" panose="020B0502040204020203" pitchFamily="34" charset="0"/>
            </a:rPr>
            <a:t>appropriate financial products </a:t>
          </a:r>
          <a:r>
            <a:rPr lang="en-GB" sz="3600" dirty="0">
              <a:latin typeface="Segoe UI" panose="020B0502040204020203" pitchFamily="34" charset="0"/>
              <a:cs typeface="Segoe UI" panose="020B0502040204020203" pitchFamily="34" charset="0"/>
            </a:rPr>
            <a:t>and services needed by individuals and businesses. </a:t>
          </a:r>
          <a:endParaRPr lang="en-US" sz="3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ED916F5-0194-4B88-9DD0-572466DC220D}" type="parTrans" cxnId="{BEF7012B-F8E1-42DA-A7FB-C7B6F0F83F0C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0102C4-8C6C-4263-9BBB-A64A451505F9}" type="sibTrans" cxnId="{BEF7012B-F8E1-42DA-A7FB-C7B6F0F83F0C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BB87D69-8CD4-43FD-B023-97F9D601627B}">
      <dgm:prSet custT="1"/>
      <dgm:spPr/>
      <dgm:t>
        <a:bodyPr/>
        <a:lstStyle/>
        <a:p>
          <a:pPr algn="l"/>
          <a:r>
            <a:rPr lang="en-GB" sz="3600" dirty="0">
              <a:latin typeface="Segoe UI" panose="020B0502040204020203" pitchFamily="34" charset="0"/>
              <a:cs typeface="Segoe UI" panose="020B0502040204020203" pitchFamily="34" charset="0"/>
            </a:rPr>
            <a:t>Financial inclusion is essential for reducing economic vulnerability, fostering growth, and improving quality of life. </a:t>
          </a:r>
          <a:endParaRPr lang="en-US" sz="3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0F68698-6A77-4510-BC59-3486FD9FF752}" type="parTrans" cxnId="{4709D656-01EC-4D21-9523-C74E4D9D5027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3ACA15F-EE7A-4BA2-B74D-4DE260065BA0}" type="sibTrans" cxnId="{4709D656-01EC-4D21-9523-C74E4D9D5027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EBE644-7B35-F649-93A8-BF431782C9B2}" type="pres">
      <dgm:prSet presAssocID="{519CE972-8B20-4C91-818C-14E6B314B4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66B5FF-133F-7742-9F50-8A36F1A0B6EB}" type="pres">
      <dgm:prSet presAssocID="{1C487BD7-F7DD-466A-8E3F-279C997E36F2}" presName="hierRoot1" presStyleCnt="0"/>
      <dgm:spPr/>
    </dgm:pt>
    <dgm:pt modelId="{1D5DD5C4-F14C-DC44-A8FF-4D8B9C6FD8CD}" type="pres">
      <dgm:prSet presAssocID="{1C487BD7-F7DD-466A-8E3F-279C997E36F2}" presName="composite" presStyleCnt="0"/>
      <dgm:spPr/>
    </dgm:pt>
    <dgm:pt modelId="{5F8C4B12-15EE-D545-99C3-2A768EB42E77}" type="pres">
      <dgm:prSet presAssocID="{1C487BD7-F7DD-466A-8E3F-279C997E36F2}" presName="background" presStyleLbl="node0" presStyleIdx="0" presStyleCnt="3"/>
      <dgm:spPr/>
    </dgm:pt>
    <dgm:pt modelId="{E469FB70-545D-6B48-A25F-C44D1AC58581}" type="pres">
      <dgm:prSet presAssocID="{1C487BD7-F7DD-466A-8E3F-279C997E36F2}" presName="text" presStyleLbl="fgAcc0" presStyleIdx="0" presStyleCnt="3" custScaleX="110417" custScaleY="213976">
        <dgm:presLayoutVars>
          <dgm:chPref val="3"/>
        </dgm:presLayoutVars>
      </dgm:prSet>
      <dgm:spPr/>
    </dgm:pt>
    <dgm:pt modelId="{536F3D51-6028-DA4E-95CB-094BC26C51F2}" type="pres">
      <dgm:prSet presAssocID="{1C487BD7-F7DD-466A-8E3F-279C997E36F2}" presName="hierChild2" presStyleCnt="0"/>
      <dgm:spPr/>
    </dgm:pt>
    <dgm:pt modelId="{9681BA88-D7EB-2947-83F5-6F2C4F7062A6}" type="pres">
      <dgm:prSet presAssocID="{5A88C94C-415D-42DE-AC6B-D2D41BCF7641}" presName="hierRoot1" presStyleCnt="0"/>
      <dgm:spPr/>
    </dgm:pt>
    <dgm:pt modelId="{31E90CE6-0E35-464A-8B45-F82B2517547B}" type="pres">
      <dgm:prSet presAssocID="{5A88C94C-415D-42DE-AC6B-D2D41BCF7641}" presName="composite" presStyleCnt="0"/>
      <dgm:spPr/>
    </dgm:pt>
    <dgm:pt modelId="{C2B78ABC-8B4B-3741-9F5B-9D149D46143C}" type="pres">
      <dgm:prSet presAssocID="{5A88C94C-415D-42DE-AC6B-D2D41BCF7641}" presName="background" presStyleLbl="node0" presStyleIdx="1" presStyleCnt="3"/>
      <dgm:spPr/>
    </dgm:pt>
    <dgm:pt modelId="{07F85019-1F85-DB40-8814-84B60F91EDB4}" type="pres">
      <dgm:prSet presAssocID="{5A88C94C-415D-42DE-AC6B-D2D41BCF7641}" presName="text" presStyleLbl="fgAcc0" presStyleIdx="1" presStyleCnt="3" custScaleX="110417" custScaleY="213976">
        <dgm:presLayoutVars>
          <dgm:chPref val="3"/>
        </dgm:presLayoutVars>
      </dgm:prSet>
      <dgm:spPr/>
    </dgm:pt>
    <dgm:pt modelId="{3845A82D-7222-2846-9ACB-81B0D0C2F421}" type="pres">
      <dgm:prSet presAssocID="{5A88C94C-415D-42DE-AC6B-D2D41BCF7641}" presName="hierChild2" presStyleCnt="0"/>
      <dgm:spPr/>
    </dgm:pt>
    <dgm:pt modelId="{5EA365F7-E168-904A-9A56-6278CB3C6E96}" type="pres">
      <dgm:prSet presAssocID="{EBB87D69-8CD4-43FD-B023-97F9D601627B}" presName="hierRoot1" presStyleCnt="0"/>
      <dgm:spPr/>
    </dgm:pt>
    <dgm:pt modelId="{E42A3893-B320-C04A-817E-7B5BEDD40188}" type="pres">
      <dgm:prSet presAssocID="{EBB87D69-8CD4-43FD-B023-97F9D601627B}" presName="composite" presStyleCnt="0"/>
      <dgm:spPr/>
    </dgm:pt>
    <dgm:pt modelId="{48EA36FA-56B6-994A-8314-BB44A6C35A69}" type="pres">
      <dgm:prSet presAssocID="{EBB87D69-8CD4-43FD-B023-97F9D601627B}" presName="background" presStyleLbl="node0" presStyleIdx="2" presStyleCnt="3"/>
      <dgm:spPr/>
    </dgm:pt>
    <dgm:pt modelId="{FAF411DE-C542-C24B-BDAF-CA0EFA0DEFC0}" type="pres">
      <dgm:prSet presAssocID="{EBB87D69-8CD4-43FD-B023-97F9D601627B}" presName="text" presStyleLbl="fgAcc0" presStyleIdx="2" presStyleCnt="3" custScaleX="110417" custScaleY="213976">
        <dgm:presLayoutVars>
          <dgm:chPref val="3"/>
        </dgm:presLayoutVars>
      </dgm:prSet>
      <dgm:spPr/>
    </dgm:pt>
    <dgm:pt modelId="{78EE63D2-DA85-B344-8631-95F0509ACEA3}" type="pres">
      <dgm:prSet presAssocID="{EBB87D69-8CD4-43FD-B023-97F9D601627B}" presName="hierChild2" presStyleCnt="0"/>
      <dgm:spPr/>
    </dgm:pt>
  </dgm:ptLst>
  <dgm:cxnLst>
    <dgm:cxn modelId="{BEF7012B-F8E1-42DA-A7FB-C7B6F0F83F0C}" srcId="{519CE972-8B20-4C91-818C-14E6B314B44B}" destId="{5A88C94C-415D-42DE-AC6B-D2D41BCF7641}" srcOrd="1" destOrd="0" parTransId="{3ED916F5-0194-4B88-9DD0-572466DC220D}" sibTransId="{160102C4-8C6C-4263-9BBB-A64A451505F9}"/>
    <dgm:cxn modelId="{6F9A3443-F531-4C42-96EC-A08B950CB3F4}" type="presOf" srcId="{EBB87D69-8CD4-43FD-B023-97F9D601627B}" destId="{FAF411DE-C542-C24B-BDAF-CA0EFA0DEFC0}" srcOrd="0" destOrd="0" presId="urn:microsoft.com/office/officeart/2005/8/layout/hierarchy1"/>
    <dgm:cxn modelId="{90B96552-6C33-334C-A613-E50DEEFC5596}" type="presOf" srcId="{519CE972-8B20-4C91-818C-14E6B314B44B}" destId="{3DEBE644-7B35-F649-93A8-BF431782C9B2}" srcOrd="0" destOrd="0" presId="urn:microsoft.com/office/officeart/2005/8/layout/hierarchy1"/>
    <dgm:cxn modelId="{4709D656-01EC-4D21-9523-C74E4D9D5027}" srcId="{519CE972-8B20-4C91-818C-14E6B314B44B}" destId="{EBB87D69-8CD4-43FD-B023-97F9D601627B}" srcOrd="2" destOrd="0" parTransId="{50F68698-6A77-4510-BC59-3486FD9FF752}" sibTransId="{73ACA15F-EE7A-4BA2-B74D-4DE260065BA0}"/>
    <dgm:cxn modelId="{7EBBBD60-550C-FB4B-BF0D-01A7DF10D755}" type="presOf" srcId="{1C487BD7-F7DD-466A-8E3F-279C997E36F2}" destId="{E469FB70-545D-6B48-A25F-C44D1AC58581}" srcOrd="0" destOrd="0" presId="urn:microsoft.com/office/officeart/2005/8/layout/hierarchy1"/>
    <dgm:cxn modelId="{5E4F447E-F1A4-43F8-B021-7DA17B5D22DD}" srcId="{519CE972-8B20-4C91-818C-14E6B314B44B}" destId="{1C487BD7-F7DD-466A-8E3F-279C997E36F2}" srcOrd="0" destOrd="0" parTransId="{9FE960A3-CAAF-4DC5-B586-828DFB6A7ACD}" sibTransId="{F4859C82-C3BE-43AA-B53C-0A135A469669}"/>
    <dgm:cxn modelId="{9FC494A9-CFDF-BD4C-95F9-D0F525FD75CC}" type="presOf" srcId="{5A88C94C-415D-42DE-AC6B-D2D41BCF7641}" destId="{07F85019-1F85-DB40-8814-84B60F91EDB4}" srcOrd="0" destOrd="0" presId="urn:microsoft.com/office/officeart/2005/8/layout/hierarchy1"/>
    <dgm:cxn modelId="{C8B8A888-475B-204A-9C21-657C2F60D761}" type="presParOf" srcId="{3DEBE644-7B35-F649-93A8-BF431782C9B2}" destId="{D666B5FF-133F-7742-9F50-8A36F1A0B6EB}" srcOrd="0" destOrd="0" presId="urn:microsoft.com/office/officeart/2005/8/layout/hierarchy1"/>
    <dgm:cxn modelId="{17701564-C83B-0E44-A9C4-9C2A10818785}" type="presParOf" srcId="{D666B5FF-133F-7742-9F50-8A36F1A0B6EB}" destId="{1D5DD5C4-F14C-DC44-A8FF-4D8B9C6FD8CD}" srcOrd="0" destOrd="0" presId="urn:microsoft.com/office/officeart/2005/8/layout/hierarchy1"/>
    <dgm:cxn modelId="{213D91F0-2F79-8249-9694-853802F8B17F}" type="presParOf" srcId="{1D5DD5C4-F14C-DC44-A8FF-4D8B9C6FD8CD}" destId="{5F8C4B12-15EE-D545-99C3-2A768EB42E77}" srcOrd="0" destOrd="0" presId="urn:microsoft.com/office/officeart/2005/8/layout/hierarchy1"/>
    <dgm:cxn modelId="{EB98B028-910D-2748-BA6D-1A77071AC33F}" type="presParOf" srcId="{1D5DD5C4-F14C-DC44-A8FF-4D8B9C6FD8CD}" destId="{E469FB70-545D-6B48-A25F-C44D1AC58581}" srcOrd="1" destOrd="0" presId="urn:microsoft.com/office/officeart/2005/8/layout/hierarchy1"/>
    <dgm:cxn modelId="{388A7576-D092-0441-8994-930ECBF81D17}" type="presParOf" srcId="{D666B5FF-133F-7742-9F50-8A36F1A0B6EB}" destId="{536F3D51-6028-DA4E-95CB-094BC26C51F2}" srcOrd="1" destOrd="0" presId="urn:microsoft.com/office/officeart/2005/8/layout/hierarchy1"/>
    <dgm:cxn modelId="{D02C1038-5E6A-864C-83BE-C352882650B6}" type="presParOf" srcId="{3DEBE644-7B35-F649-93A8-BF431782C9B2}" destId="{9681BA88-D7EB-2947-83F5-6F2C4F7062A6}" srcOrd="1" destOrd="0" presId="urn:microsoft.com/office/officeart/2005/8/layout/hierarchy1"/>
    <dgm:cxn modelId="{9767DEA0-3077-1545-84CC-56F0CAD2E717}" type="presParOf" srcId="{9681BA88-D7EB-2947-83F5-6F2C4F7062A6}" destId="{31E90CE6-0E35-464A-8B45-F82B2517547B}" srcOrd="0" destOrd="0" presId="urn:microsoft.com/office/officeart/2005/8/layout/hierarchy1"/>
    <dgm:cxn modelId="{3796F42C-1FEE-1746-9168-794EA6A2D7A4}" type="presParOf" srcId="{31E90CE6-0E35-464A-8B45-F82B2517547B}" destId="{C2B78ABC-8B4B-3741-9F5B-9D149D46143C}" srcOrd="0" destOrd="0" presId="urn:microsoft.com/office/officeart/2005/8/layout/hierarchy1"/>
    <dgm:cxn modelId="{B394CEA9-A106-D04A-8FB5-4F8504CC18A5}" type="presParOf" srcId="{31E90CE6-0E35-464A-8B45-F82B2517547B}" destId="{07F85019-1F85-DB40-8814-84B60F91EDB4}" srcOrd="1" destOrd="0" presId="urn:microsoft.com/office/officeart/2005/8/layout/hierarchy1"/>
    <dgm:cxn modelId="{CC21C0CD-0795-4442-85AB-808BECA5A2E0}" type="presParOf" srcId="{9681BA88-D7EB-2947-83F5-6F2C4F7062A6}" destId="{3845A82D-7222-2846-9ACB-81B0D0C2F421}" srcOrd="1" destOrd="0" presId="urn:microsoft.com/office/officeart/2005/8/layout/hierarchy1"/>
    <dgm:cxn modelId="{36ACE56E-A0F6-0F4E-9025-EC3BBB106521}" type="presParOf" srcId="{3DEBE644-7B35-F649-93A8-BF431782C9B2}" destId="{5EA365F7-E168-904A-9A56-6278CB3C6E96}" srcOrd="2" destOrd="0" presId="urn:microsoft.com/office/officeart/2005/8/layout/hierarchy1"/>
    <dgm:cxn modelId="{06CEE2F2-E9FC-CB4D-A096-2B508640B037}" type="presParOf" srcId="{5EA365F7-E168-904A-9A56-6278CB3C6E96}" destId="{E42A3893-B320-C04A-817E-7B5BEDD40188}" srcOrd="0" destOrd="0" presId="urn:microsoft.com/office/officeart/2005/8/layout/hierarchy1"/>
    <dgm:cxn modelId="{FA5BA9AE-D78E-3843-9743-5C14C8DEE3E0}" type="presParOf" srcId="{E42A3893-B320-C04A-817E-7B5BEDD40188}" destId="{48EA36FA-56B6-994A-8314-BB44A6C35A69}" srcOrd="0" destOrd="0" presId="urn:microsoft.com/office/officeart/2005/8/layout/hierarchy1"/>
    <dgm:cxn modelId="{FC7CF2D5-D0DB-3449-A0B6-D26B837E0ED0}" type="presParOf" srcId="{E42A3893-B320-C04A-817E-7B5BEDD40188}" destId="{FAF411DE-C542-C24B-BDAF-CA0EFA0DEFC0}" srcOrd="1" destOrd="0" presId="urn:microsoft.com/office/officeart/2005/8/layout/hierarchy1"/>
    <dgm:cxn modelId="{CE4339F3-CD79-AD40-AF40-9959736EB368}" type="presParOf" srcId="{5EA365F7-E168-904A-9A56-6278CB3C6E96}" destId="{78EE63D2-DA85-B344-8631-95F0509ACE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764E4-7751-4D8A-8929-2C00D0B543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EC00A4-0B30-4420-9F3F-7089C868EB93}">
      <dgm:prSet custT="1"/>
      <dgm:spPr/>
      <dgm:t>
        <a:bodyPr/>
        <a:lstStyle/>
        <a:p>
          <a:pPr algn="just"/>
          <a:r>
            <a:rPr lang="en-GB" sz="3200" dirty="0">
              <a:latin typeface="Segoe UI" panose="020B0502040204020203" pitchFamily="34" charset="0"/>
              <a:cs typeface="Segoe UI" panose="020B0502040204020203" pitchFamily="34" charset="0"/>
            </a:rPr>
            <a:t>Access to affordable and useful financial services (savings, credit, insurance, payments).</a:t>
          </a:r>
          <a:endParaRPr lang="en-US" sz="3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29FAEE-8621-4F09-A258-BB45CCD1E896}" type="parTrans" cxnId="{3E3D9FBF-F059-425A-A228-70751D2F6B40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A3C4F9F-F697-43A3-BF60-F104CF8AD820}" type="sibTrans" cxnId="{3E3D9FBF-F059-425A-A228-70751D2F6B40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CD4CDF-9EC8-44AC-B7D3-3D0E43F3AC1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3200" b="1" dirty="0">
              <a:latin typeface="Segoe UI" panose="020B0502040204020203" pitchFamily="34" charset="0"/>
              <a:cs typeface="Segoe UI" panose="020B0502040204020203" pitchFamily="34" charset="0"/>
            </a:rPr>
            <a:t>Low bank penetration (~15% adult population).</a:t>
          </a:r>
          <a:endParaRPr lang="en-US" sz="32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852383-4E51-4FA9-B858-B95F1C022E04}" type="parTrans" cxnId="{98694A6A-D293-45AE-9561-BF5BBF36C10C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8A0A544-AB5C-4E5C-A291-DEE4FE26700D}" type="sibTrans" cxnId="{98694A6A-D293-45AE-9561-BF5BBF36C10C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81BB6B-79CD-446A-802C-9390115C2BD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3200" b="1" dirty="0">
              <a:latin typeface="Segoe UI" panose="020B0502040204020203" pitchFamily="34" charset="0"/>
              <a:cs typeface="Segoe UI" panose="020B0502040204020203" pitchFamily="34" charset="0"/>
            </a:rPr>
            <a:t>High reliance on informal financial systems (Hawala, community savings).</a:t>
          </a:r>
          <a:endParaRPr lang="en-US" sz="32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97A83BA-6F8A-40EC-BEEF-FA93BD06CB5E}" type="parTrans" cxnId="{08446E08-319D-4FA6-BCB4-791B4E111975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4912156-8265-403F-9553-1D133A7B7538}" type="sibTrans" cxnId="{08446E08-319D-4FA6-BCB4-791B4E111975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39C293-984C-4521-B10C-4C17CE895D1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3200" b="1" dirty="0">
              <a:latin typeface="Segoe UI" panose="020B0502040204020203" pitchFamily="34" charset="0"/>
              <a:cs typeface="Segoe UI" panose="020B0502040204020203" pitchFamily="34" charset="0"/>
            </a:rPr>
            <a:t>Mobile money (e.g., Zaad, </a:t>
          </a:r>
          <a:r>
            <a:rPr lang="en-GB" sz="3200" b="1" dirty="0" err="1">
              <a:latin typeface="Segoe UI" panose="020B0502040204020203" pitchFamily="34" charset="0"/>
              <a:cs typeface="Segoe UI" panose="020B0502040204020203" pitchFamily="34" charset="0"/>
            </a:rPr>
            <a:t>eDahab</a:t>
          </a:r>
          <a:r>
            <a:rPr lang="en-GB" sz="3200" b="1" dirty="0">
              <a:latin typeface="Segoe UI" panose="020B0502040204020203" pitchFamily="34" charset="0"/>
              <a:cs typeface="Segoe UI" panose="020B0502040204020203" pitchFamily="34" charset="0"/>
            </a:rPr>
            <a:t>) driving digital financial services.</a:t>
          </a:r>
          <a:endParaRPr lang="en-US" sz="32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FE8C9D-27D9-43B6-9E04-C80955EBA05E}" type="parTrans" cxnId="{1A4E36C3-3A5E-4BAE-887D-CBFD394A1FD4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186198-3068-4F5F-8403-6056C9619E6C}" type="sibTrans" cxnId="{1A4E36C3-3A5E-4BAE-887D-CBFD394A1FD4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4282FB-9E02-4B69-9A72-0591597BD1A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3200" b="1" dirty="0">
              <a:latin typeface="Segoe UI" panose="020B0502040204020203" pitchFamily="34" charset="0"/>
              <a:cs typeface="Segoe UI" panose="020B0502040204020203" pitchFamily="34" charset="0"/>
            </a:rPr>
            <a:t>MFIs </a:t>
          </a:r>
          <a:r>
            <a:rPr lang="en-GB" sz="2400" b="1" dirty="0">
              <a:latin typeface="Segoe UI" panose="020B0502040204020203" pitchFamily="34" charset="0"/>
              <a:cs typeface="Segoe UI" panose="020B0502040204020203" pitchFamily="34" charset="0"/>
            </a:rPr>
            <a:t>provide</a:t>
          </a:r>
          <a:r>
            <a:rPr lang="en-GB" sz="3200" b="1" dirty="0">
              <a:latin typeface="Segoe UI" panose="020B0502040204020203" pitchFamily="34" charset="0"/>
              <a:cs typeface="Segoe UI" panose="020B0502040204020203" pitchFamily="34" charset="0"/>
            </a:rPr>
            <a:t> financial services to the unbanked and underserved population.</a:t>
          </a:r>
          <a:endParaRPr lang="en-US" sz="32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487952B-EE4F-4ED2-952F-6EEF60B6467E}" type="parTrans" cxnId="{157AD581-68AE-4B9B-9772-A360EE1390CE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EE700D3-C972-4B55-9293-CBCFF64BD8D8}" type="sibTrans" cxnId="{157AD581-68AE-4B9B-9772-A360EE1390CE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6181AD8-A2A1-4D01-A90E-48A74A2FA52A}">
      <dgm:prSet custT="1"/>
      <dgm:spPr/>
      <dgm:t>
        <a:bodyPr/>
        <a:lstStyle/>
        <a:p>
          <a:r>
            <a:rPr lang="en-GB" sz="3600" b="1" dirty="0">
              <a:latin typeface="Segoe UI" panose="020B0502040204020203" pitchFamily="34" charset="0"/>
              <a:cs typeface="Segoe UI" panose="020B0502040204020203" pitchFamily="34" charset="0"/>
            </a:rPr>
            <a:t>Key Indicators in Somaliland:</a:t>
          </a:r>
          <a:endParaRPr lang="en-US" sz="3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BA9EBD1-39E2-4989-B6A1-14BB6A6E4976}" type="sibTrans" cxnId="{02A6D874-0473-43B3-B711-61B43EAE51A1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5CE6E4-5379-480D-A5FC-20AE074C523F}" type="parTrans" cxnId="{02A6D874-0473-43B3-B711-61B43EAE51A1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619877-0C1D-1345-B352-BF0242EB08DD}" type="pres">
      <dgm:prSet presAssocID="{4E8764E4-7751-4D8A-8929-2C00D0B5435C}" presName="linear" presStyleCnt="0">
        <dgm:presLayoutVars>
          <dgm:animLvl val="lvl"/>
          <dgm:resizeHandles val="exact"/>
        </dgm:presLayoutVars>
      </dgm:prSet>
      <dgm:spPr/>
    </dgm:pt>
    <dgm:pt modelId="{BE014218-1198-6946-9A09-8C9AEC4E92F4}" type="pres">
      <dgm:prSet presAssocID="{37EC00A4-0B30-4420-9F3F-7089C868EB93}" presName="parentText" presStyleLbl="node1" presStyleIdx="0" presStyleCnt="6" custLinFactY="-28623" custLinFactNeighborX="-582" custLinFactNeighborY="-100000">
        <dgm:presLayoutVars>
          <dgm:chMax val="0"/>
          <dgm:bulletEnabled val="1"/>
        </dgm:presLayoutVars>
      </dgm:prSet>
      <dgm:spPr/>
    </dgm:pt>
    <dgm:pt modelId="{2C01F8C1-5143-494E-BFB7-93FAAE9C4428}" type="pres">
      <dgm:prSet presAssocID="{FA3C4F9F-F697-43A3-BF60-F104CF8AD820}" presName="spacer" presStyleCnt="0"/>
      <dgm:spPr/>
    </dgm:pt>
    <dgm:pt modelId="{2A935304-BABC-E94D-87E6-5C3D09D4E467}" type="pres">
      <dgm:prSet presAssocID="{E6181AD8-A2A1-4D01-A90E-48A74A2FA5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36853BD-9374-E64E-ABC5-AFD06BAF2E4D}" type="pres">
      <dgm:prSet presAssocID="{2BA9EBD1-39E2-4989-B6A1-14BB6A6E4976}" presName="spacer" presStyleCnt="0"/>
      <dgm:spPr/>
    </dgm:pt>
    <dgm:pt modelId="{06FF86B2-5A1D-164D-95F9-1EFD0A0E1B1C}" type="pres">
      <dgm:prSet presAssocID="{00CD4CDF-9EC8-44AC-B7D3-3D0E43F3AC1C}" presName="parentText" presStyleLbl="node1" presStyleIdx="2" presStyleCnt="6" custLinFactY="12100" custLinFactNeighborY="100000">
        <dgm:presLayoutVars>
          <dgm:chMax val="0"/>
          <dgm:bulletEnabled val="1"/>
        </dgm:presLayoutVars>
      </dgm:prSet>
      <dgm:spPr/>
    </dgm:pt>
    <dgm:pt modelId="{AE12DA46-4F40-5A40-BBB6-EF5BE89118E2}" type="pres">
      <dgm:prSet presAssocID="{78A0A544-AB5C-4E5C-A291-DEE4FE26700D}" presName="spacer" presStyleCnt="0"/>
      <dgm:spPr/>
    </dgm:pt>
    <dgm:pt modelId="{57100D90-B524-E144-BB59-BBB6CBDCCC69}" type="pres">
      <dgm:prSet presAssocID="{6581BB6B-79CD-446A-802C-9390115C2BD7}" presName="parentText" presStyleLbl="node1" presStyleIdx="3" presStyleCnt="6" custLinFactY="17056" custLinFactNeighborY="100000">
        <dgm:presLayoutVars>
          <dgm:chMax val="0"/>
          <dgm:bulletEnabled val="1"/>
        </dgm:presLayoutVars>
      </dgm:prSet>
      <dgm:spPr/>
    </dgm:pt>
    <dgm:pt modelId="{114E78CD-7726-974B-A40C-0DD1FEBFBF04}" type="pres">
      <dgm:prSet presAssocID="{D4912156-8265-403F-9553-1D133A7B7538}" presName="spacer" presStyleCnt="0"/>
      <dgm:spPr/>
    </dgm:pt>
    <dgm:pt modelId="{3F412416-0DFF-9D4D-8E72-54B750CCB6C0}" type="pres">
      <dgm:prSet presAssocID="{9339C293-984C-4521-B10C-4C17CE895D15}" presName="parentText" presStyleLbl="node1" presStyleIdx="4" presStyleCnt="6" custLinFactY="30275" custLinFactNeighborY="100000">
        <dgm:presLayoutVars>
          <dgm:chMax val="0"/>
          <dgm:bulletEnabled val="1"/>
        </dgm:presLayoutVars>
      </dgm:prSet>
      <dgm:spPr/>
    </dgm:pt>
    <dgm:pt modelId="{072098F6-FA29-734D-8016-ADC1D0EBF723}" type="pres">
      <dgm:prSet presAssocID="{36186198-3068-4F5F-8403-6056C9619E6C}" presName="spacer" presStyleCnt="0"/>
      <dgm:spPr/>
    </dgm:pt>
    <dgm:pt modelId="{38230C22-25C9-BA4E-93DA-97D054FA03B2}" type="pres">
      <dgm:prSet presAssocID="{AC4282FB-9E02-4B69-9A72-0591597BD1AE}" presName="parentText" presStyleLbl="node1" presStyleIdx="5" presStyleCnt="6" custLinFactY="80763" custLinFactNeighborY="100000">
        <dgm:presLayoutVars>
          <dgm:chMax val="0"/>
          <dgm:bulletEnabled val="1"/>
        </dgm:presLayoutVars>
      </dgm:prSet>
      <dgm:spPr/>
    </dgm:pt>
  </dgm:ptLst>
  <dgm:cxnLst>
    <dgm:cxn modelId="{08446E08-319D-4FA6-BCB4-791B4E111975}" srcId="{4E8764E4-7751-4D8A-8929-2C00D0B5435C}" destId="{6581BB6B-79CD-446A-802C-9390115C2BD7}" srcOrd="3" destOrd="0" parTransId="{D97A83BA-6F8A-40EC-BEEF-FA93BD06CB5E}" sibTransId="{D4912156-8265-403F-9553-1D133A7B7538}"/>
    <dgm:cxn modelId="{9F11E418-D8E9-7E44-A5FD-29033CE7B972}" type="presOf" srcId="{AC4282FB-9E02-4B69-9A72-0591597BD1AE}" destId="{38230C22-25C9-BA4E-93DA-97D054FA03B2}" srcOrd="0" destOrd="0" presId="urn:microsoft.com/office/officeart/2005/8/layout/vList2"/>
    <dgm:cxn modelId="{392AD53C-8CA4-B34D-97E3-02A9DFE3F628}" type="presOf" srcId="{9339C293-984C-4521-B10C-4C17CE895D15}" destId="{3F412416-0DFF-9D4D-8E72-54B750CCB6C0}" srcOrd="0" destOrd="0" presId="urn:microsoft.com/office/officeart/2005/8/layout/vList2"/>
    <dgm:cxn modelId="{98694A6A-D293-45AE-9561-BF5BBF36C10C}" srcId="{4E8764E4-7751-4D8A-8929-2C00D0B5435C}" destId="{00CD4CDF-9EC8-44AC-B7D3-3D0E43F3AC1C}" srcOrd="2" destOrd="0" parTransId="{14852383-4E51-4FA9-B858-B95F1C022E04}" sibTransId="{78A0A544-AB5C-4E5C-A291-DEE4FE26700D}"/>
    <dgm:cxn modelId="{02A6D874-0473-43B3-B711-61B43EAE51A1}" srcId="{4E8764E4-7751-4D8A-8929-2C00D0B5435C}" destId="{E6181AD8-A2A1-4D01-A90E-48A74A2FA52A}" srcOrd="1" destOrd="0" parTransId="{EA5CE6E4-5379-480D-A5FC-20AE074C523F}" sibTransId="{2BA9EBD1-39E2-4989-B6A1-14BB6A6E4976}"/>
    <dgm:cxn modelId="{157AD581-68AE-4B9B-9772-A360EE1390CE}" srcId="{4E8764E4-7751-4D8A-8929-2C00D0B5435C}" destId="{AC4282FB-9E02-4B69-9A72-0591597BD1AE}" srcOrd="5" destOrd="0" parTransId="{7487952B-EE4F-4ED2-952F-6EEF60B6467E}" sibTransId="{3EE700D3-C972-4B55-9293-CBCFF64BD8D8}"/>
    <dgm:cxn modelId="{5B25C9B2-6CA1-2B4F-A3B6-C46E79538B91}" type="presOf" srcId="{E6181AD8-A2A1-4D01-A90E-48A74A2FA52A}" destId="{2A935304-BABC-E94D-87E6-5C3D09D4E467}" srcOrd="0" destOrd="0" presId="urn:microsoft.com/office/officeart/2005/8/layout/vList2"/>
    <dgm:cxn modelId="{3E3D9FBF-F059-425A-A228-70751D2F6B40}" srcId="{4E8764E4-7751-4D8A-8929-2C00D0B5435C}" destId="{37EC00A4-0B30-4420-9F3F-7089C868EB93}" srcOrd="0" destOrd="0" parTransId="{4729FAEE-8621-4F09-A258-BB45CCD1E896}" sibTransId="{FA3C4F9F-F697-43A3-BF60-F104CF8AD820}"/>
    <dgm:cxn modelId="{1A4E36C3-3A5E-4BAE-887D-CBFD394A1FD4}" srcId="{4E8764E4-7751-4D8A-8929-2C00D0B5435C}" destId="{9339C293-984C-4521-B10C-4C17CE895D15}" srcOrd="4" destOrd="0" parTransId="{FBFE8C9D-27D9-43B6-9E04-C80955EBA05E}" sibTransId="{36186198-3068-4F5F-8403-6056C9619E6C}"/>
    <dgm:cxn modelId="{364F21DA-4C22-004D-8CD0-EBB9C79BD51C}" type="presOf" srcId="{4E8764E4-7751-4D8A-8929-2C00D0B5435C}" destId="{13619877-0C1D-1345-B352-BF0242EB08DD}" srcOrd="0" destOrd="0" presId="urn:microsoft.com/office/officeart/2005/8/layout/vList2"/>
    <dgm:cxn modelId="{404AF7E7-4623-E548-990F-CAB80575432A}" type="presOf" srcId="{6581BB6B-79CD-446A-802C-9390115C2BD7}" destId="{57100D90-B524-E144-BB59-BBB6CBDCCC69}" srcOrd="0" destOrd="0" presId="urn:microsoft.com/office/officeart/2005/8/layout/vList2"/>
    <dgm:cxn modelId="{152DA5F3-C122-094D-A123-1EDD1A625AB5}" type="presOf" srcId="{37EC00A4-0B30-4420-9F3F-7089C868EB93}" destId="{BE014218-1198-6946-9A09-8C9AEC4E92F4}" srcOrd="0" destOrd="0" presId="urn:microsoft.com/office/officeart/2005/8/layout/vList2"/>
    <dgm:cxn modelId="{8AA6F7F4-1222-714B-AE64-4496A4668C70}" type="presOf" srcId="{00CD4CDF-9EC8-44AC-B7D3-3D0E43F3AC1C}" destId="{06FF86B2-5A1D-164D-95F9-1EFD0A0E1B1C}" srcOrd="0" destOrd="0" presId="urn:microsoft.com/office/officeart/2005/8/layout/vList2"/>
    <dgm:cxn modelId="{338DCBC8-E312-3C41-8E6A-CAFE07198066}" type="presParOf" srcId="{13619877-0C1D-1345-B352-BF0242EB08DD}" destId="{BE014218-1198-6946-9A09-8C9AEC4E92F4}" srcOrd="0" destOrd="0" presId="urn:microsoft.com/office/officeart/2005/8/layout/vList2"/>
    <dgm:cxn modelId="{3D08BFBC-2D07-EA48-903B-92C58E696F0A}" type="presParOf" srcId="{13619877-0C1D-1345-B352-BF0242EB08DD}" destId="{2C01F8C1-5143-494E-BFB7-93FAAE9C4428}" srcOrd="1" destOrd="0" presId="urn:microsoft.com/office/officeart/2005/8/layout/vList2"/>
    <dgm:cxn modelId="{6956A91E-FB09-634B-AA79-E80C10F5873B}" type="presParOf" srcId="{13619877-0C1D-1345-B352-BF0242EB08DD}" destId="{2A935304-BABC-E94D-87E6-5C3D09D4E467}" srcOrd="2" destOrd="0" presId="urn:microsoft.com/office/officeart/2005/8/layout/vList2"/>
    <dgm:cxn modelId="{63C3F5AF-8A2B-5E4D-96AD-D06493FEBC78}" type="presParOf" srcId="{13619877-0C1D-1345-B352-BF0242EB08DD}" destId="{C36853BD-9374-E64E-ABC5-AFD06BAF2E4D}" srcOrd="3" destOrd="0" presId="urn:microsoft.com/office/officeart/2005/8/layout/vList2"/>
    <dgm:cxn modelId="{B3562ADB-85FB-2F45-AA6D-4EA0FC4EE9E6}" type="presParOf" srcId="{13619877-0C1D-1345-B352-BF0242EB08DD}" destId="{06FF86B2-5A1D-164D-95F9-1EFD0A0E1B1C}" srcOrd="4" destOrd="0" presId="urn:microsoft.com/office/officeart/2005/8/layout/vList2"/>
    <dgm:cxn modelId="{4FB1FBAB-E9E6-694F-8071-6B14CBE698BD}" type="presParOf" srcId="{13619877-0C1D-1345-B352-BF0242EB08DD}" destId="{AE12DA46-4F40-5A40-BBB6-EF5BE89118E2}" srcOrd="5" destOrd="0" presId="urn:microsoft.com/office/officeart/2005/8/layout/vList2"/>
    <dgm:cxn modelId="{77895F58-85A1-A84F-B1DD-E56583B0999C}" type="presParOf" srcId="{13619877-0C1D-1345-B352-BF0242EB08DD}" destId="{57100D90-B524-E144-BB59-BBB6CBDCCC69}" srcOrd="6" destOrd="0" presId="urn:microsoft.com/office/officeart/2005/8/layout/vList2"/>
    <dgm:cxn modelId="{3A996D76-DADD-C748-9A18-22C82EF7078F}" type="presParOf" srcId="{13619877-0C1D-1345-B352-BF0242EB08DD}" destId="{114E78CD-7726-974B-A40C-0DD1FEBFBF04}" srcOrd="7" destOrd="0" presId="urn:microsoft.com/office/officeart/2005/8/layout/vList2"/>
    <dgm:cxn modelId="{6208686C-B880-6A45-B158-D5A47D544C0F}" type="presParOf" srcId="{13619877-0C1D-1345-B352-BF0242EB08DD}" destId="{3F412416-0DFF-9D4D-8E72-54B750CCB6C0}" srcOrd="8" destOrd="0" presId="urn:microsoft.com/office/officeart/2005/8/layout/vList2"/>
    <dgm:cxn modelId="{13F832E0-9408-5747-B737-BD031E192D21}" type="presParOf" srcId="{13619877-0C1D-1345-B352-BF0242EB08DD}" destId="{072098F6-FA29-734D-8016-ADC1D0EBF723}" srcOrd="9" destOrd="0" presId="urn:microsoft.com/office/officeart/2005/8/layout/vList2"/>
    <dgm:cxn modelId="{91F9C707-3826-2F4B-B73C-8424EB823964}" type="presParOf" srcId="{13619877-0C1D-1345-B352-BF0242EB08DD}" destId="{38230C22-25C9-BA4E-93DA-97D054FA03B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5EE34B-5991-45CD-9F60-FCC1634BA8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AB3EF7-5071-429F-984C-AD30B73E1C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4000" b="1" dirty="0"/>
            <a:t>Microfinance Institutions (MFIs) </a:t>
          </a:r>
          <a:r>
            <a:rPr lang="en-GB" sz="4000" dirty="0"/>
            <a:t>– Provide small loans to entrepreneurs.</a:t>
          </a:r>
          <a:endParaRPr lang="en-US" sz="4000" dirty="0"/>
        </a:p>
      </dgm:t>
    </dgm:pt>
    <dgm:pt modelId="{586735CF-AFB2-4CFD-A339-E0E9DBF1DC62}" type="parTrans" cxnId="{F4057955-7488-4FAB-868B-9F0DA9D2E36F}">
      <dgm:prSet/>
      <dgm:spPr/>
      <dgm:t>
        <a:bodyPr/>
        <a:lstStyle/>
        <a:p>
          <a:endParaRPr lang="en-US" sz="4000"/>
        </a:p>
      </dgm:t>
    </dgm:pt>
    <dgm:pt modelId="{9D9C4B40-974E-4341-94E5-E92CE06142C9}" type="sibTrans" cxnId="{F4057955-7488-4FAB-868B-9F0DA9D2E36F}">
      <dgm:prSet/>
      <dgm:spPr/>
      <dgm:t>
        <a:bodyPr/>
        <a:lstStyle/>
        <a:p>
          <a:pPr>
            <a:lnSpc>
              <a:spcPct val="100000"/>
            </a:lnSpc>
          </a:pPr>
          <a:endParaRPr lang="en-US" sz="4000"/>
        </a:p>
      </dgm:t>
    </dgm:pt>
    <dgm:pt modelId="{C2045B31-52F6-4BD0-A86D-6209C1EA31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4000" b="1" dirty="0"/>
            <a:t>Mobile Money Operators </a:t>
          </a:r>
          <a:r>
            <a:rPr lang="en-GB" sz="4000" dirty="0"/>
            <a:t>– Zaad (Telesom), </a:t>
          </a:r>
          <a:r>
            <a:rPr lang="en-GB" sz="4000" dirty="0" err="1"/>
            <a:t>eDahab</a:t>
          </a:r>
          <a:r>
            <a:rPr lang="en-GB" sz="4000" dirty="0"/>
            <a:t> (Dahabshiil).</a:t>
          </a:r>
          <a:endParaRPr lang="en-US" sz="4000" dirty="0"/>
        </a:p>
      </dgm:t>
    </dgm:pt>
    <dgm:pt modelId="{5EE0C8A0-7BE0-4390-AEF6-1B39A97EDD9F}" type="parTrans" cxnId="{C4F4E6F4-EAC4-41B7-AA43-DA4302E96218}">
      <dgm:prSet/>
      <dgm:spPr/>
      <dgm:t>
        <a:bodyPr/>
        <a:lstStyle/>
        <a:p>
          <a:endParaRPr lang="en-US" sz="4000"/>
        </a:p>
      </dgm:t>
    </dgm:pt>
    <dgm:pt modelId="{B7CA2B0A-E38E-42F9-AF37-D5E77F1A6A8B}" type="sibTrans" cxnId="{C4F4E6F4-EAC4-41B7-AA43-DA4302E96218}">
      <dgm:prSet/>
      <dgm:spPr/>
      <dgm:t>
        <a:bodyPr/>
        <a:lstStyle/>
        <a:p>
          <a:pPr>
            <a:lnSpc>
              <a:spcPct val="100000"/>
            </a:lnSpc>
          </a:pPr>
          <a:endParaRPr lang="en-US" sz="4000"/>
        </a:p>
      </dgm:t>
    </dgm:pt>
    <dgm:pt modelId="{2E6D2C94-742D-4BF4-B604-489B5BBCE0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4000" b="1"/>
            <a:t>Hawala Systems </a:t>
          </a:r>
          <a:r>
            <a:rPr lang="en-GB" sz="4000"/>
            <a:t>– Informal remittance networks.</a:t>
          </a:r>
          <a:endParaRPr lang="en-US" sz="4000"/>
        </a:p>
      </dgm:t>
    </dgm:pt>
    <dgm:pt modelId="{DD412C76-F24D-42D8-8E71-27BD5FB5A801}" type="parTrans" cxnId="{3B18A122-5A5F-423B-9E71-27C49005AE78}">
      <dgm:prSet/>
      <dgm:spPr/>
      <dgm:t>
        <a:bodyPr/>
        <a:lstStyle/>
        <a:p>
          <a:endParaRPr lang="en-US" sz="4000"/>
        </a:p>
      </dgm:t>
    </dgm:pt>
    <dgm:pt modelId="{22E40456-9748-4221-B3B0-BE08CBCB7D70}" type="sibTrans" cxnId="{3B18A122-5A5F-423B-9E71-27C49005AE78}">
      <dgm:prSet/>
      <dgm:spPr/>
      <dgm:t>
        <a:bodyPr/>
        <a:lstStyle/>
        <a:p>
          <a:pPr>
            <a:lnSpc>
              <a:spcPct val="100000"/>
            </a:lnSpc>
          </a:pPr>
          <a:endParaRPr lang="en-US" sz="4000"/>
        </a:p>
      </dgm:t>
    </dgm:pt>
    <dgm:pt modelId="{56C196A6-3953-4DD9-AD39-7562930B83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4000" b="1"/>
            <a:t>Insurance Companies </a:t>
          </a:r>
          <a:r>
            <a:rPr lang="en-GB" sz="4000"/>
            <a:t>– Emerging but limited.</a:t>
          </a:r>
          <a:endParaRPr lang="en-US" sz="4000"/>
        </a:p>
      </dgm:t>
    </dgm:pt>
    <dgm:pt modelId="{98EE6C79-13A8-4129-ADAB-2E32E31A4DC5}" type="parTrans" cxnId="{5AC9DB41-1F38-4F5B-B64D-071D855F665E}">
      <dgm:prSet/>
      <dgm:spPr/>
      <dgm:t>
        <a:bodyPr/>
        <a:lstStyle/>
        <a:p>
          <a:endParaRPr lang="en-US" sz="4000"/>
        </a:p>
      </dgm:t>
    </dgm:pt>
    <dgm:pt modelId="{E1201DD2-DA7A-4027-AFE1-01BD5892E31D}" type="sibTrans" cxnId="{5AC9DB41-1F38-4F5B-B64D-071D855F665E}">
      <dgm:prSet/>
      <dgm:spPr/>
      <dgm:t>
        <a:bodyPr/>
        <a:lstStyle/>
        <a:p>
          <a:pPr>
            <a:lnSpc>
              <a:spcPct val="100000"/>
            </a:lnSpc>
          </a:pPr>
          <a:endParaRPr lang="en-US" sz="4000"/>
        </a:p>
      </dgm:t>
    </dgm:pt>
    <dgm:pt modelId="{ED4A48BC-9C74-4788-87F5-B481B553C1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4000" dirty="0"/>
            <a:t>(NBFIs) play a key role in bridging this gap.</a:t>
          </a:r>
          <a:endParaRPr lang="en-US" sz="4000" dirty="0"/>
        </a:p>
      </dgm:t>
    </dgm:pt>
    <dgm:pt modelId="{F02AD9A9-2836-4669-B2C6-05A80F08483D}" type="parTrans" cxnId="{B6D0990C-AF88-4EE6-9855-6CD83459CB17}">
      <dgm:prSet/>
      <dgm:spPr/>
      <dgm:t>
        <a:bodyPr/>
        <a:lstStyle/>
        <a:p>
          <a:endParaRPr lang="en-US" sz="4000"/>
        </a:p>
      </dgm:t>
    </dgm:pt>
    <dgm:pt modelId="{5DB0C2FA-2DE7-47B7-87E7-9BE0E1825136}" type="sibTrans" cxnId="{B6D0990C-AF88-4EE6-9855-6CD83459CB17}">
      <dgm:prSet/>
      <dgm:spPr/>
      <dgm:t>
        <a:bodyPr/>
        <a:lstStyle/>
        <a:p>
          <a:endParaRPr lang="en-US" sz="4000"/>
        </a:p>
      </dgm:t>
    </dgm:pt>
    <dgm:pt modelId="{238DF46C-BA30-4CE4-8A55-44DA4380FF05}" type="pres">
      <dgm:prSet presAssocID="{575EE34B-5991-45CD-9F60-FCC1634BA8BE}" presName="root" presStyleCnt="0">
        <dgm:presLayoutVars>
          <dgm:dir/>
          <dgm:resizeHandles val="exact"/>
        </dgm:presLayoutVars>
      </dgm:prSet>
      <dgm:spPr/>
    </dgm:pt>
    <dgm:pt modelId="{B0992DE1-2907-46CA-B1AC-EDBE495C4946}" type="pres">
      <dgm:prSet presAssocID="{ED4A48BC-9C74-4788-87F5-B481B553C11D}" presName="compNode" presStyleCnt="0"/>
      <dgm:spPr/>
    </dgm:pt>
    <dgm:pt modelId="{5B54C848-D120-476A-B9A8-3BE9AF2BAF50}" type="pres">
      <dgm:prSet presAssocID="{ED4A48BC-9C74-4788-87F5-B481B553C11D}" presName="bgRect" presStyleLbl="bgShp" presStyleIdx="0" presStyleCnt="5"/>
      <dgm:spPr/>
    </dgm:pt>
    <dgm:pt modelId="{28141000-59BF-46BD-8953-A7329924F115}" type="pres">
      <dgm:prSet presAssocID="{ED4A48BC-9C74-4788-87F5-B481B553C11D}" presName="iconRect" presStyleLbl="node1" presStyleIdx="0" presStyleCnt="5" custScaleX="140692" custScaleY="1172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6DC2286-0400-4266-83C3-923D0AF948A4}" type="pres">
      <dgm:prSet presAssocID="{ED4A48BC-9C74-4788-87F5-B481B553C11D}" presName="spaceRect" presStyleCnt="0"/>
      <dgm:spPr/>
    </dgm:pt>
    <dgm:pt modelId="{CA89EB63-9393-4C8D-977E-197D9FD7F5F0}" type="pres">
      <dgm:prSet presAssocID="{ED4A48BC-9C74-4788-87F5-B481B553C11D}" presName="parTx" presStyleLbl="revTx" presStyleIdx="0" presStyleCnt="5">
        <dgm:presLayoutVars>
          <dgm:chMax val="0"/>
          <dgm:chPref val="0"/>
        </dgm:presLayoutVars>
      </dgm:prSet>
      <dgm:spPr/>
    </dgm:pt>
    <dgm:pt modelId="{EBE0CB95-F356-C240-8288-4BC87C519DF7}" type="pres">
      <dgm:prSet presAssocID="{5DB0C2FA-2DE7-47B7-87E7-9BE0E1825136}" presName="sibTrans" presStyleCnt="0"/>
      <dgm:spPr/>
    </dgm:pt>
    <dgm:pt modelId="{5358ED12-F718-42C8-85A7-33AC890ED9E4}" type="pres">
      <dgm:prSet presAssocID="{DCAB3EF7-5071-429F-984C-AD30B73E1CEA}" presName="compNode" presStyleCnt="0"/>
      <dgm:spPr/>
    </dgm:pt>
    <dgm:pt modelId="{DFEB4E68-813C-42D2-8FA7-980ED1A3E755}" type="pres">
      <dgm:prSet presAssocID="{DCAB3EF7-5071-429F-984C-AD30B73E1CEA}" presName="bgRect" presStyleLbl="bgShp" presStyleIdx="1" presStyleCnt="5"/>
      <dgm:spPr/>
    </dgm:pt>
    <dgm:pt modelId="{25D12352-423F-4EB6-87E9-BCA768879456}" type="pres">
      <dgm:prSet presAssocID="{DCAB3EF7-5071-429F-984C-AD30B73E1CEA}" presName="iconRect" presStyleLbl="node1" presStyleIdx="1" presStyleCnt="5" custScaleX="140692" custScaleY="1172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4388518-3108-4538-8E37-C0349F06F37D}" type="pres">
      <dgm:prSet presAssocID="{DCAB3EF7-5071-429F-984C-AD30B73E1CEA}" presName="spaceRect" presStyleCnt="0"/>
      <dgm:spPr/>
    </dgm:pt>
    <dgm:pt modelId="{50136D51-403D-4F08-BD33-3DE6AF09A5E8}" type="pres">
      <dgm:prSet presAssocID="{DCAB3EF7-5071-429F-984C-AD30B73E1CEA}" presName="parTx" presStyleLbl="revTx" presStyleIdx="1" presStyleCnt="5">
        <dgm:presLayoutVars>
          <dgm:chMax val="0"/>
          <dgm:chPref val="0"/>
        </dgm:presLayoutVars>
      </dgm:prSet>
      <dgm:spPr/>
    </dgm:pt>
    <dgm:pt modelId="{682A6F64-8B86-4B27-B1E9-80906658CB28}" type="pres">
      <dgm:prSet presAssocID="{9D9C4B40-974E-4341-94E5-E92CE06142C9}" presName="sibTrans" presStyleCnt="0"/>
      <dgm:spPr/>
    </dgm:pt>
    <dgm:pt modelId="{9B197BAF-BD3C-4B36-B3C0-70CAD1856033}" type="pres">
      <dgm:prSet presAssocID="{C2045B31-52F6-4BD0-A86D-6209C1EA3177}" presName="compNode" presStyleCnt="0"/>
      <dgm:spPr/>
    </dgm:pt>
    <dgm:pt modelId="{50B55C87-E895-45A0-958D-B11FA84EC95A}" type="pres">
      <dgm:prSet presAssocID="{C2045B31-52F6-4BD0-A86D-6209C1EA3177}" presName="bgRect" presStyleLbl="bgShp" presStyleIdx="2" presStyleCnt="5"/>
      <dgm:spPr/>
    </dgm:pt>
    <dgm:pt modelId="{C54B1302-84C0-4635-96DA-5F6B29573D2D}" type="pres">
      <dgm:prSet presAssocID="{C2045B31-52F6-4BD0-A86D-6209C1EA3177}" presName="iconRect" presStyleLbl="node1" presStyleIdx="2" presStyleCnt="5" custScaleX="140692" custScaleY="1172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0A2EB6D0-E45A-45B5-A534-F8CFA63B0C8A}" type="pres">
      <dgm:prSet presAssocID="{C2045B31-52F6-4BD0-A86D-6209C1EA3177}" presName="spaceRect" presStyleCnt="0"/>
      <dgm:spPr/>
    </dgm:pt>
    <dgm:pt modelId="{DDC2A77D-1D49-430B-8CE5-ADED660D744C}" type="pres">
      <dgm:prSet presAssocID="{C2045B31-52F6-4BD0-A86D-6209C1EA3177}" presName="parTx" presStyleLbl="revTx" presStyleIdx="2" presStyleCnt="5">
        <dgm:presLayoutVars>
          <dgm:chMax val="0"/>
          <dgm:chPref val="0"/>
        </dgm:presLayoutVars>
      </dgm:prSet>
      <dgm:spPr/>
    </dgm:pt>
    <dgm:pt modelId="{D0F966B7-1BF4-43FA-A29B-A2C2E23D76BA}" type="pres">
      <dgm:prSet presAssocID="{B7CA2B0A-E38E-42F9-AF37-D5E77F1A6A8B}" presName="sibTrans" presStyleCnt="0"/>
      <dgm:spPr/>
    </dgm:pt>
    <dgm:pt modelId="{513D537D-3105-4B7E-ADBF-A50E95564591}" type="pres">
      <dgm:prSet presAssocID="{2E6D2C94-742D-4BF4-B604-489B5BBCE0C1}" presName="compNode" presStyleCnt="0"/>
      <dgm:spPr/>
    </dgm:pt>
    <dgm:pt modelId="{B52E78E9-AA52-43F1-81A1-CD857308ED0B}" type="pres">
      <dgm:prSet presAssocID="{2E6D2C94-742D-4BF4-B604-489B5BBCE0C1}" presName="bgRect" presStyleLbl="bgShp" presStyleIdx="3" presStyleCnt="5"/>
      <dgm:spPr/>
    </dgm:pt>
    <dgm:pt modelId="{CB2D2308-76E9-4881-A485-ADEF14508DE8}" type="pres">
      <dgm:prSet presAssocID="{2E6D2C94-742D-4BF4-B604-489B5BBCE0C1}" presName="iconRect" presStyleLbl="node1" presStyleIdx="3" presStyleCnt="5" custScaleX="140692" custScaleY="1172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F34FB7D5-AEEF-457D-9E2A-8E6A68EF2341}" type="pres">
      <dgm:prSet presAssocID="{2E6D2C94-742D-4BF4-B604-489B5BBCE0C1}" presName="spaceRect" presStyleCnt="0"/>
      <dgm:spPr/>
    </dgm:pt>
    <dgm:pt modelId="{4DB6ABA2-C9A5-4ABC-A6D3-EC6C7CA57585}" type="pres">
      <dgm:prSet presAssocID="{2E6D2C94-742D-4BF4-B604-489B5BBCE0C1}" presName="parTx" presStyleLbl="revTx" presStyleIdx="3" presStyleCnt="5">
        <dgm:presLayoutVars>
          <dgm:chMax val="0"/>
          <dgm:chPref val="0"/>
        </dgm:presLayoutVars>
      </dgm:prSet>
      <dgm:spPr/>
    </dgm:pt>
    <dgm:pt modelId="{98CA6D6A-1D8F-4603-BCCC-6650E2AB93EE}" type="pres">
      <dgm:prSet presAssocID="{22E40456-9748-4221-B3B0-BE08CBCB7D70}" presName="sibTrans" presStyleCnt="0"/>
      <dgm:spPr/>
    </dgm:pt>
    <dgm:pt modelId="{8B46C602-F4DA-43DF-81AD-D67E70928193}" type="pres">
      <dgm:prSet presAssocID="{56C196A6-3953-4DD9-AD39-7562930B83F3}" presName="compNode" presStyleCnt="0"/>
      <dgm:spPr/>
    </dgm:pt>
    <dgm:pt modelId="{75968F9F-F891-4CC3-8D9B-34699E16B53C}" type="pres">
      <dgm:prSet presAssocID="{56C196A6-3953-4DD9-AD39-7562930B83F3}" presName="bgRect" presStyleLbl="bgShp" presStyleIdx="4" presStyleCnt="5"/>
      <dgm:spPr/>
    </dgm:pt>
    <dgm:pt modelId="{DD818129-60B0-4D3B-B81D-DA004E835982}" type="pres">
      <dgm:prSet presAssocID="{56C196A6-3953-4DD9-AD39-7562930B83F3}" presName="iconRect" presStyleLbl="node1" presStyleIdx="4" presStyleCnt="5" custScaleX="140692" custScaleY="1172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129EA618-2402-47AB-9954-E06145B8F79C}" type="pres">
      <dgm:prSet presAssocID="{56C196A6-3953-4DD9-AD39-7562930B83F3}" presName="spaceRect" presStyleCnt="0"/>
      <dgm:spPr/>
    </dgm:pt>
    <dgm:pt modelId="{47AC487D-8B3F-42CA-BB86-668F4F6D3B37}" type="pres">
      <dgm:prSet presAssocID="{56C196A6-3953-4DD9-AD39-7562930B83F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6D0990C-AF88-4EE6-9855-6CD83459CB17}" srcId="{575EE34B-5991-45CD-9F60-FCC1634BA8BE}" destId="{ED4A48BC-9C74-4788-87F5-B481B553C11D}" srcOrd="0" destOrd="0" parTransId="{F02AD9A9-2836-4669-B2C6-05A80F08483D}" sibTransId="{5DB0C2FA-2DE7-47B7-87E7-9BE0E1825136}"/>
    <dgm:cxn modelId="{3B18A122-5A5F-423B-9E71-27C49005AE78}" srcId="{575EE34B-5991-45CD-9F60-FCC1634BA8BE}" destId="{2E6D2C94-742D-4BF4-B604-489B5BBCE0C1}" srcOrd="3" destOrd="0" parTransId="{DD412C76-F24D-42D8-8E71-27BD5FB5A801}" sibTransId="{22E40456-9748-4221-B3B0-BE08CBCB7D70}"/>
    <dgm:cxn modelId="{65610A37-2DDC-B24D-88E2-A6E27D0978C4}" type="presOf" srcId="{ED4A48BC-9C74-4788-87F5-B481B553C11D}" destId="{CA89EB63-9393-4C8D-977E-197D9FD7F5F0}" srcOrd="0" destOrd="0" presId="urn:microsoft.com/office/officeart/2018/2/layout/IconVerticalSolidList"/>
    <dgm:cxn modelId="{5AC9DB41-1F38-4F5B-B64D-071D855F665E}" srcId="{575EE34B-5991-45CD-9F60-FCC1634BA8BE}" destId="{56C196A6-3953-4DD9-AD39-7562930B83F3}" srcOrd="4" destOrd="0" parTransId="{98EE6C79-13A8-4129-ADAB-2E32E31A4DC5}" sibTransId="{E1201DD2-DA7A-4027-AFE1-01BD5892E31D}"/>
    <dgm:cxn modelId="{AB8A304F-7AB5-624A-BE94-1B3CFCBD572B}" type="presOf" srcId="{DCAB3EF7-5071-429F-984C-AD30B73E1CEA}" destId="{50136D51-403D-4F08-BD33-3DE6AF09A5E8}" srcOrd="0" destOrd="0" presId="urn:microsoft.com/office/officeart/2018/2/layout/IconVerticalSolidList"/>
    <dgm:cxn modelId="{F4057955-7488-4FAB-868B-9F0DA9D2E36F}" srcId="{575EE34B-5991-45CD-9F60-FCC1634BA8BE}" destId="{DCAB3EF7-5071-429F-984C-AD30B73E1CEA}" srcOrd="1" destOrd="0" parTransId="{586735CF-AFB2-4CFD-A339-E0E9DBF1DC62}" sibTransId="{9D9C4B40-974E-4341-94E5-E92CE06142C9}"/>
    <dgm:cxn modelId="{B60879C1-7A39-8441-AB5B-AD32E9B8C480}" type="presOf" srcId="{575EE34B-5991-45CD-9F60-FCC1634BA8BE}" destId="{238DF46C-BA30-4CE4-8A55-44DA4380FF05}" srcOrd="0" destOrd="0" presId="urn:microsoft.com/office/officeart/2018/2/layout/IconVerticalSolidList"/>
    <dgm:cxn modelId="{028CEBC6-44B8-FD4D-B445-5EF020EB00AC}" type="presOf" srcId="{2E6D2C94-742D-4BF4-B604-489B5BBCE0C1}" destId="{4DB6ABA2-C9A5-4ABC-A6D3-EC6C7CA57585}" srcOrd="0" destOrd="0" presId="urn:microsoft.com/office/officeart/2018/2/layout/IconVerticalSolidList"/>
    <dgm:cxn modelId="{0F4D75D1-F5EC-4D4D-8BAE-1B38BB0B1B0C}" type="presOf" srcId="{C2045B31-52F6-4BD0-A86D-6209C1EA3177}" destId="{DDC2A77D-1D49-430B-8CE5-ADED660D744C}" srcOrd="0" destOrd="0" presId="urn:microsoft.com/office/officeart/2018/2/layout/IconVerticalSolidList"/>
    <dgm:cxn modelId="{C4F4E6F4-EAC4-41B7-AA43-DA4302E96218}" srcId="{575EE34B-5991-45CD-9F60-FCC1634BA8BE}" destId="{C2045B31-52F6-4BD0-A86D-6209C1EA3177}" srcOrd="2" destOrd="0" parTransId="{5EE0C8A0-7BE0-4390-AEF6-1B39A97EDD9F}" sibTransId="{B7CA2B0A-E38E-42F9-AF37-D5E77F1A6A8B}"/>
    <dgm:cxn modelId="{31539EFC-A154-954C-8A11-DFE816B13742}" type="presOf" srcId="{56C196A6-3953-4DD9-AD39-7562930B83F3}" destId="{47AC487D-8B3F-42CA-BB86-668F4F6D3B37}" srcOrd="0" destOrd="0" presId="urn:microsoft.com/office/officeart/2018/2/layout/IconVerticalSolidList"/>
    <dgm:cxn modelId="{9D9C306F-4564-9048-B1E5-63A1784672F4}" type="presParOf" srcId="{238DF46C-BA30-4CE4-8A55-44DA4380FF05}" destId="{B0992DE1-2907-46CA-B1AC-EDBE495C4946}" srcOrd="0" destOrd="0" presId="urn:microsoft.com/office/officeart/2018/2/layout/IconVerticalSolidList"/>
    <dgm:cxn modelId="{D007BE7E-E0EA-DE4D-B711-64962D022B29}" type="presParOf" srcId="{B0992DE1-2907-46CA-B1AC-EDBE495C4946}" destId="{5B54C848-D120-476A-B9A8-3BE9AF2BAF50}" srcOrd="0" destOrd="0" presId="urn:microsoft.com/office/officeart/2018/2/layout/IconVerticalSolidList"/>
    <dgm:cxn modelId="{6DEABC35-80AD-1548-873A-9FDB8FA2A14A}" type="presParOf" srcId="{B0992DE1-2907-46CA-B1AC-EDBE495C4946}" destId="{28141000-59BF-46BD-8953-A7329924F115}" srcOrd="1" destOrd="0" presId="urn:microsoft.com/office/officeart/2018/2/layout/IconVerticalSolidList"/>
    <dgm:cxn modelId="{345CB1E8-BC50-1149-93BE-8B754B29922F}" type="presParOf" srcId="{B0992DE1-2907-46CA-B1AC-EDBE495C4946}" destId="{C6DC2286-0400-4266-83C3-923D0AF948A4}" srcOrd="2" destOrd="0" presId="urn:microsoft.com/office/officeart/2018/2/layout/IconVerticalSolidList"/>
    <dgm:cxn modelId="{C1A061BC-4917-8C4A-A296-562148CCD80F}" type="presParOf" srcId="{B0992DE1-2907-46CA-B1AC-EDBE495C4946}" destId="{CA89EB63-9393-4C8D-977E-197D9FD7F5F0}" srcOrd="3" destOrd="0" presId="urn:microsoft.com/office/officeart/2018/2/layout/IconVerticalSolidList"/>
    <dgm:cxn modelId="{B41DA979-186D-8247-B7ED-364C142A82FC}" type="presParOf" srcId="{238DF46C-BA30-4CE4-8A55-44DA4380FF05}" destId="{EBE0CB95-F356-C240-8288-4BC87C519DF7}" srcOrd="1" destOrd="0" presId="urn:microsoft.com/office/officeart/2018/2/layout/IconVerticalSolidList"/>
    <dgm:cxn modelId="{5E60C85B-A3FF-6B42-95ED-894D4E0BB463}" type="presParOf" srcId="{238DF46C-BA30-4CE4-8A55-44DA4380FF05}" destId="{5358ED12-F718-42C8-85A7-33AC890ED9E4}" srcOrd="2" destOrd="0" presId="urn:microsoft.com/office/officeart/2018/2/layout/IconVerticalSolidList"/>
    <dgm:cxn modelId="{85ACF599-4616-8144-9155-CB407B44665A}" type="presParOf" srcId="{5358ED12-F718-42C8-85A7-33AC890ED9E4}" destId="{DFEB4E68-813C-42D2-8FA7-980ED1A3E755}" srcOrd="0" destOrd="0" presId="urn:microsoft.com/office/officeart/2018/2/layout/IconVerticalSolidList"/>
    <dgm:cxn modelId="{31D0BD55-A1EF-B349-82E3-F38443E203C4}" type="presParOf" srcId="{5358ED12-F718-42C8-85A7-33AC890ED9E4}" destId="{25D12352-423F-4EB6-87E9-BCA768879456}" srcOrd="1" destOrd="0" presId="urn:microsoft.com/office/officeart/2018/2/layout/IconVerticalSolidList"/>
    <dgm:cxn modelId="{E90D3D31-7709-A649-A34C-0AF070C5089C}" type="presParOf" srcId="{5358ED12-F718-42C8-85A7-33AC890ED9E4}" destId="{24388518-3108-4538-8E37-C0349F06F37D}" srcOrd="2" destOrd="0" presId="urn:microsoft.com/office/officeart/2018/2/layout/IconVerticalSolidList"/>
    <dgm:cxn modelId="{3DBA8141-B821-014B-91BD-E7D3EED08F2C}" type="presParOf" srcId="{5358ED12-F718-42C8-85A7-33AC890ED9E4}" destId="{50136D51-403D-4F08-BD33-3DE6AF09A5E8}" srcOrd="3" destOrd="0" presId="urn:microsoft.com/office/officeart/2018/2/layout/IconVerticalSolidList"/>
    <dgm:cxn modelId="{3DA624B5-2A10-794F-A1FB-0AFB91405E9F}" type="presParOf" srcId="{238DF46C-BA30-4CE4-8A55-44DA4380FF05}" destId="{682A6F64-8B86-4B27-B1E9-80906658CB28}" srcOrd="3" destOrd="0" presId="urn:microsoft.com/office/officeart/2018/2/layout/IconVerticalSolidList"/>
    <dgm:cxn modelId="{9504DE6F-1B64-7D4F-8DF4-BB2DD1CBBBD0}" type="presParOf" srcId="{238DF46C-BA30-4CE4-8A55-44DA4380FF05}" destId="{9B197BAF-BD3C-4B36-B3C0-70CAD1856033}" srcOrd="4" destOrd="0" presId="urn:microsoft.com/office/officeart/2018/2/layout/IconVerticalSolidList"/>
    <dgm:cxn modelId="{9B775FC5-3194-A740-BD32-EC27F3E4870F}" type="presParOf" srcId="{9B197BAF-BD3C-4B36-B3C0-70CAD1856033}" destId="{50B55C87-E895-45A0-958D-B11FA84EC95A}" srcOrd="0" destOrd="0" presId="urn:microsoft.com/office/officeart/2018/2/layout/IconVerticalSolidList"/>
    <dgm:cxn modelId="{20A41BCF-3A82-E54C-9AFE-7437DA38AE7E}" type="presParOf" srcId="{9B197BAF-BD3C-4B36-B3C0-70CAD1856033}" destId="{C54B1302-84C0-4635-96DA-5F6B29573D2D}" srcOrd="1" destOrd="0" presId="urn:microsoft.com/office/officeart/2018/2/layout/IconVerticalSolidList"/>
    <dgm:cxn modelId="{BC12D94C-CF4F-5644-8090-27A14FAA7AF1}" type="presParOf" srcId="{9B197BAF-BD3C-4B36-B3C0-70CAD1856033}" destId="{0A2EB6D0-E45A-45B5-A534-F8CFA63B0C8A}" srcOrd="2" destOrd="0" presId="urn:microsoft.com/office/officeart/2018/2/layout/IconVerticalSolidList"/>
    <dgm:cxn modelId="{7668CAB3-2982-BF44-9967-9FA71D6178AD}" type="presParOf" srcId="{9B197BAF-BD3C-4B36-B3C0-70CAD1856033}" destId="{DDC2A77D-1D49-430B-8CE5-ADED660D744C}" srcOrd="3" destOrd="0" presId="urn:microsoft.com/office/officeart/2018/2/layout/IconVerticalSolidList"/>
    <dgm:cxn modelId="{FD9ED72C-95C7-CB40-BB0A-38BB370989F7}" type="presParOf" srcId="{238DF46C-BA30-4CE4-8A55-44DA4380FF05}" destId="{D0F966B7-1BF4-43FA-A29B-A2C2E23D76BA}" srcOrd="5" destOrd="0" presId="urn:microsoft.com/office/officeart/2018/2/layout/IconVerticalSolidList"/>
    <dgm:cxn modelId="{8B3809C6-70B1-1F43-90FC-BFC28921EFC5}" type="presParOf" srcId="{238DF46C-BA30-4CE4-8A55-44DA4380FF05}" destId="{513D537D-3105-4B7E-ADBF-A50E95564591}" srcOrd="6" destOrd="0" presId="urn:microsoft.com/office/officeart/2018/2/layout/IconVerticalSolidList"/>
    <dgm:cxn modelId="{2A78E6E0-5011-CA4A-ABD7-D0D5E68F0971}" type="presParOf" srcId="{513D537D-3105-4B7E-ADBF-A50E95564591}" destId="{B52E78E9-AA52-43F1-81A1-CD857308ED0B}" srcOrd="0" destOrd="0" presId="urn:microsoft.com/office/officeart/2018/2/layout/IconVerticalSolidList"/>
    <dgm:cxn modelId="{78D11F97-F0E8-7D47-BE3F-46F83BCDE82E}" type="presParOf" srcId="{513D537D-3105-4B7E-ADBF-A50E95564591}" destId="{CB2D2308-76E9-4881-A485-ADEF14508DE8}" srcOrd="1" destOrd="0" presId="urn:microsoft.com/office/officeart/2018/2/layout/IconVerticalSolidList"/>
    <dgm:cxn modelId="{1EACA604-D22E-6E4F-8336-E104439F6068}" type="presParOf" srcId="{513D537D-3105-4B7E-ADBF-A50E95564591}" destId="{F34FB7D5-AEEF-457D-9E2A-8E6A68EF2341}" srcOrd="2" destOrd="0" presId="urn:microsoft.com/office/officeart/2018/2/layout/IconVerticalSolidList"/>
    <dgm:cxn modelId="{4FEA9491-3399-2C4E-8D34-FCDF0B3EBADE}" type="presParOf" srcId="{513D537D-3105-4B7E-ADBF-A50E95564591}" destId="{4DB6ABA2-C9A5-4ABC-A6D3-EC6C7CA57585}" srcOrd="3" destOrd="0" presId="urn:microsoft.com/office/officeart/2018/2/layout/IconVerticalSolidList"/>
    <dgm:cxn modelId="{C95E9CCD-669A-9D42-8657-4807DE74B831}" type="presParOf" srcId="{238DF46C-BA30-4CE4-8A55-44DA4380FF05}" destId="{98CA6D6A-1D8F-4603-BCCC-6650E2AB93EE}" srcOrd="7" destOrd="0" presId="urn:microsoft.com/office/officeart/2018/2/layout/IconVerticalSolidList"/>
    <dgm:cxn modelId="{40FC123E-4E39-1948-93E9-013BE10411AA}" type="presParOf" srcId="{238DF46C-BA30-4CE4-8A55-44DA4380FF05}" destId="{8B46C602-F4DA-43DF-81AD-D67E70928193}" srcOrd="8" destOrd="0" presId="urn:microsoft.com/office/officeart/2018/2/layout/IconVerticalSolidList"/>
    <dgm:cxn modelId="{01D2CBF9-A250-DA43-9B33-B67429680A93}" type="presParOf" srcId="{8B46C602-F4DA-43DF-81AD-D67E70928193}" destId="{75968F9F-F891-4CC3-8D9B-34699E16B53C}" srcOrd="0" destOrd="0" presId="urn:microsoft.com/office/officeart/2018/2/layout/IconVerticalSolidList"/>
    <dgm:cxn modelId="{CFB0C4AC-B3AB-1242-B8B6-15F712E2AD5B}" type="presParOf" srcId="{8B46C602-F4DA-43DF-81AD-D67E70928193}" destId="{DD818129-60B0-4D3B-B81D-DA004E835982}" srcOrd="1" destOrd="0" presId="urn:microsoft.com/office/officeart/2018/2/layout/IconVerticalSolidList"/>
    <dgm:cxn modelId="{78A9048E-64B4-A145-B11D-3FEF87C3047F}" type="presParOf" srcId="{8B46C602-F4DA-43DF-81AD-D67E70928193}" destId="{129EA618-2402-47AB-9954-E06145B8F79C}" srcOrd="2" destOrd="0" presId="urn:microsoft.com/office/officeart/2018/2/layout/IconVerticalSolidList"/>
    <dgm:cxn modelId="{827B5B36-69E4-9F42-90B7-375CDDD098D4}" type="presParOf" srcId="{8B46C602-F4DA-43DF-81AD-D67E70928193}" destId="{47AC487D-8B3F-42CA-BB86-668F4F6D3B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F46957-E1BC-412E-9176-67F06A5E7163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054795-E0D4-4F78-A7B2-4E0FCCC1B53C}">
      <dgm:prSet custT="1"/>
      <dgm:spPr/>
      <dgm:t>
        <a:bodyPr/>
        <a:lstStyle/>
        <a:p>
          <a:r>
            <a:rPr lang="en-GB" sz="3600" b="1">
              <a:latin typeface="Segoe UI" panose="020B0502040204020203" pitchFamily="34" charset="0"/>
              <a:cs typeface="Segoe UI" panose="020B0502040204020203" pitchFamily="34" charset="0"/>
            </a:rPr>
            <a:t>Central Bank of Somaliland: </a:t>
          </a:r>
          <a:r>
            <a:rPr lang="en-GB" sz="3600">
              <a:latin typeface="Segoe UI" panose="020B0502040204020203" pitchFamily="34" charset="0"/>
              <a:cs typeface="Segoe UI" panose="020B0502040204020203" pitchFamily="34" charset="0"/>
            </a:rPr>
            <a:t>Provide regulatory  and banking services for the Gov.</a:t>
          </a:r>
          <a:endParaRPr lang="en-US" sz="3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058BF8D-9D1E-41F1-8527-CBCFD4FA5174}" type="parTrans" cxnId="{C32723B2-151A-4676-9E95-361B50FE25EA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F5DFA3B-B03E-4326-9CAE-8F40E3DF0226}" type="sibTrans" cxnId="{C32723B2-151A-4676-9E95-361B50FE25EA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00428FE-1BDF-4FB1-8736-543E70EB35E4}">
      <dgm:prSet custT="1"/>
      <dgm:spPr/>
      <dgm:t>
        <a:bodyPr/>
        <a:lstStyle/>
        <a:p>
          <a:r>
            <a:rPr lang="en-GB" sz="3600" b="1" dirty="0">
              <a:latin typeface="Segoe UI" panose="020B0502040204020203" pitchFamily="34" charset="0"/>
              <a:cs typeface="Segoe UI" panose="020B0502040204020203" pitchFamily="34" charset="0"/>
            </a:rPr>
            <a:t>Limited Banking Infrastructure: </a:t>
          </a:r>
          <a:r>
            <a:rPr lang="en-GB" sz="3600" dirty="0">
              <a:latin typeface="Segoe UI" panose="020B0502040204020203" pitchFamily="34" charset="0"/>
              <a:cs typeface="Segoe UI" panose="020B0502040204020203" pitchFamily="34" charset="0"/>
            </a:rPr>
            <a:t>Few licensed banks, mostly in urban areas.</a:t>
          </a:r>
          <a:endParaRPr lang="en-US" sz="3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6070B0-0B0D-450D-B380-ADFED9FC4ABE}" type="parTrans" cxnId="{FAEADDB1-E520-4F30-A85C-9C4DBC12D6FF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595C209-1EC1-401D-95F3-D363784F3753}" type="sibTrans" cxnId="{FAEADDB1-E520-4F30-A85C-9C4DBC12D6FF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F45274B-739E-41D1-870F-1E008E4BBDEE}">
      <dgm:prSet custT="1"/>
      <dgm:spPr/>
      <dgm:t>
        <a:bodyPr/>
        <a:lstStyle/>
        <a:p>
          <a:r>
            <a:rPr lang="en-GB" sz="3600" b="1" dirty="0">
              <a:latin typeface="Segoe UI" panose="020B0502040204020203" pitchFamily="34" charset="0"/>
              <a:cs typeface="Segoe UI" panose="020B0502040204020203" pitchFamily="34" charset="0"/>
            </a:rPr>
            <a:t>High Remittance Dependency: </a:t>
          </a:r>
          <a:r>
            <a:rPr lang="en-GB" sz="3600" dirty="0">
              <a:latin typeface="Segoe UI" panose="020B0502040204020203" pitchFamily="34" charset="0"/>
              <a:cs typeface="Segoe UI" panose="020B0502040204020203" pitchFamily="34" charset="0"/>
            </a:rPr>
            <a:t>~40% of GDP from diaspora remittances (via hawala).</a:t>
          </a:r>
          <a:endParaRPr lang="en-US" sz="3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0CD0643-A9AD-40D9-8674-18C7DB9E1E2D}" type="parTrans" cxnId="{7C00CE2B-5530-45A7-B876-0AF3A35DECF8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93195AC-7DE5-4388-A1DB-D5954C2079BD}" type="sibTrans" cxnId="{7C00CE2B-5530-45A7-B876-0AF3A35DECF8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77BC7C-97A7-47E2-9429-4E0C3ABBD52F}">
      <dgm:prSet custT="1"/>
      <dgm:spPr/>
      <dgm:t>
        <a:bodyPr/>
        <a:lstStyle/>
        <a:p>
          <a:r>
            <a:rPr lang="en-GB" sz="3600" b="1" dirty="0">
              <a:latin typeface="Segoe UI" panose="020B0502040204020203" pitchFamily="34" charset="0"/>
              <a:cs typeface="Segoe UI" panose="020B0502040204020203" pitchFamily="34" charset="0"/>
            </a:rPr>
            <a:t>Mobile Money Dominance</a:t>
          </a:r>
          <a:r>
            <a:rPr lang="en-GB" sz="3600" dirty="0">
              <a:latin typeface="Segoe UI" panose="020B0502040204020203" pitchFamily="34" charset="0"/>
              <a:cs typeface="Segoe UI" panose="020B0502040204020203" pitchFamily="34" charset="0"/>
            </a:rPr>
            <a:t>: Over 70% of adults use mobile money (World Bank, 2024).</a:t>
          </a:r>
          <a:endParaRPr lang="en-US" sz="3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6E0342-6CFB-4D80-9F0F-E80AC52FD14D}" type="parTrans" cxnId="{16C8BF00-05CE-4F05-8289-F5FD9907DC56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B3BFA78-0052-4310-B2BC-84FE2F5A4C36}" type="sibTrans" cxnId="{16C8BF00-05CE-4F05-8289-F5FD9907DC56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F0A9369-96ED-4355-B262-E8A6889D0B1B}">
      <dgm:prSet custT="1"/>
      <dgm:spPr/>
      <dgm:t>
        <a:bodyPr/>
        <a:lstStyle/>
        <a:p>
          <a:r>
            <a:rPr lang="en-GB" sz="3600" b="1">
              <a:latin typeface="Segoe UI" panose="020B0502040204020203" pitchFamily="34" charset="0"/>
              <a:cs typeface="Segoe UI" panose="020B0502040204020203" pitchFamily="34" charset="0"/>
            </a:rPr>
            <a:t>Insurance Firms</a:t>
          </a:r>
          <a:r>
            <a:rPr lang="en-GB" sz="3600">
              <a:latin typeface="Segoe UI" panose="020B0502040204020203" pitchFamily="34" charset="0"/>
              <a:cs typeface="Segoe UI" panose="020B0502040204020203" pitchFamily="34" charset="0"/>
            </a:rPr>
            <a:t>: Emerging with 8 Registered Firms.</a:t>
          </a:r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CC233A1-D3F8-48F3-B433-37143BB53EA1}" type="parTrans" cxnId="{DB277708-E47D-4193-AD75-08DAE9939BE4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27A3D64-C3C1-403C-82A7-47478AE2AB2F}" type="sibTrans" cxnId="{DB277708-E47D-4193-AD75-08DAE9939BE4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D6E6DC1-386E-45E3-8491-598BE87E0F15}">
      <dgm:prSet custT="1"/>
      <dgm:spPr/>
      <dgm:t>
        <a:bodyPr/>
        <a:lstStyle/>
        <a:p>
          <a:r>
            <a:rPr lang="en-GB" sz="3600" b="1">
              <a:latin typeface="Segoe UI" panose="020B0502040204020203" pitchFamily="34" charset="0"/>
              <a:cs typeface="Segoe UI" panose="020B0502040204020203" pitchFamily="34" charset="0"/>
            </a:rPr>
            <a:t>Payment Infrastructure: </a:t>
          </a:r>
          <a:r>
            <a:rPr lang="en-GB" sz="3600">
              <a:latin typeface="Segoe UI" panose="020B0502040204020203" pitchFamily="34" charset="0"/>
              <a:cs typeface="Segoe UI" panose="020B0502040204020203" pitchFamily="34" charset="0"/>
            </a:rPr>
            <a:t>No formal payment switch or cross border payment infrastructure.</a:t>
          </a:r>
          <a:endParaRPr lang="en-US" sz="3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9AE540-9996-4C1F-9E0F-599B02E3F7FF}" type="parTrans" cxnId="{8E193BB3-CBED-4121-ADBD-78AF3E75FA70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D68D5F-DD08-4EE5-942A-8711A4715B6D}" type="sibTrans" cxnId="{8E193BB3-CBED-4121-ADBD-78AF3E75FA70}">
      <dgm:prSet/>
      <dgm:spPr/>
      <dgm:t>
        <a:bodyPr/>
        <a:lstStyle/>
        <a:p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5D80CD8-924B-5F42-8BEC-5055D5EB9D57}" type="pres">
      <dgm:prSet presAssocID="{A0F46957-E1BC-412E-9176-67F06A5E7163}" presName="vert0" presStyleCnt="0">
        <dgm:presLayoutVars>
          <dgm:dir/>
          <dgm:animOne val="branch"/>
          <dgm:animLvl val="lvl"/>
        </dgm:presLayoutVars>
      </dgm:prSet>
      <dgm:spPr/>
    </dgm:pt>
    <dgm:pt modelId="{97440834-35C2-9F46-9D3B-B91FE86EDFEB}" type="pres">
      <dgm:prSet presAssocID="{BE054795-E0D4-4F78-A7B2-4E0FCCC1B53C}" presName="thickLine" presStyleLbl="alignNode1" presStyleIdx="0" presStyleCnt="6"/>
      <dgm:spPr/>
    </dgm:pt>
    <dgm:pt modelId="{0227F799-6984-344B-BED6-FA8A4B0261D8}" type="pres">
      <dgm:prSet presAssocID="{BE054795-E0D4-4F78-A7B2-4E0FCCC1B53C}" presName="horz1" presStyleCnt="0"/>
      <dgm:spPr/>
    </dgm:pt>
    <dgm:pt modelId="{2F01A999-FAE1-E541-A528-FFB72E4CA661}" type="pres">
      <dgm:prSet presAssocID="{BE054795-E0D4-4F78-A7B2-4E0FCCC1B53C}" presName="tx1" presStyleLbl="revTx" presStyleIdx="0" presStyleCnt="6"/>
      <dgm:spPr/>
    </dgm:pt>
    <dgm:pt modelId="{B83E7443-53B8-A045-B077-70D7EACB2B08}" type="pres">
      <dgm:prSet presAssocID="{BE054795-E0D4-4F78-A7B2-4E0FCCC1B53C}" presName="vert1" presStyleCnt="0"/>
      <dgm:spPr/>
    </dgm:pt>
    <dgm:pt modelId="{3A0D6BD6-E5AA-BF41-AA4C-05F2DA749AA4}" type="pres">
      <dgm:prSet presAssocID="{E00428FE-1BDF-4FB1-8736-543E70EB35E4}" presName="thickLine" presStyleLbl="alignNode1" presStyleIdx="1" presStyleCnt="6"/>
      <dgm:spPr/>
    </dgm:pt>
    <dgm:pt modelId="{90C1F27B-9E43-1045-A1B4-8AD8F2DE11D1}" type="pres">
      <dgm:prSet presAssocID="{E00428FE-1BDF-4FB1-8736-543E70EB35E4}" presName="horz1" presStyleCnt="0"/>
      <dgm:spPr/>
    </dgm:pt>
    <dgm:pt modelId="{7287396A-4EB4-CC44-B937-E67E236C9E6C}" type="pres">
      <dgm:prSet presAssocID="{E00428FE-1BDF-4FB1-8736-543E70EB35E4}" presName="tx1" presStyleLbl="revTx" presStyleIdx="1" presStyleCnt="6"/>
      <dgm:spPr/>
    </dgm:pt>
    <dgm:pt modelId="{DD10BB68-A24A-A943-874E-1C1FCC4266B9}" type="pres">
      <dgm:prSet presAssocID="{E00428FE-1BDF-4FB1-8736-543E70EB35E4}" presName="vert1" presStyleCnt="0"/>
      <dgm:spPr/>
    </dgm:pt>
    <dgm:pt modelId="{79BEFD41-D00A-074C-BBC0-D78FDBF0681A}" type="pres">
      <dgm:prSet presAssocID="{5F45274B-739E-41D1-870F-1E008E4BBDEE}" presName="thickLine" presStyleLbl="alignNode1" presStyleIdx="2" presStyleCnt="6"/>
      <dgm:spPr/>
    </dgm:pt>
    <dgm:pt modelId="{2CC2F10E-EB4D-204C-932A-00A8F5D069C8}" type="pres">
      <dgm:prSet presAssocID="{5F45274B-739E-41D1-870F-1E008E4BBDEE}" presName="horz1" presStyleCnt="0"/>
      <dgm:spPr/>
    </dgm:pt>
    <dgm:pt modelId="{F2F92850-4C6F-5E45-B575-D2027BE6EAC6}" type="pres">
      <dgm:prSet presAssocID="{5F45274B-739E-41D1-870F-1E008E4BBDEE}" presName="tx1" presStyleLbl="revTx" presStyleIdx="2" presStyleCnt="6"/>
      <dgm:spPr/>
    </dgm:pt>
    <dgm:pt modelId="{63907378-590F-4C47-9E37-8EB50C93D42F}" type="pres">
      <dgm:prSet presAssocID="{5F45274B-739E-41D1-870F-1E008E4BBDEE}" presName="vert1" presStyleCnt="0"/>
      <dgm:spPr/>
    </dgm:pt>
    <dgm:pt modelId="{FAD63C19-5D2A-6744-9EE6-1779D679333B}" type="pres">
      <dgm:prSet presAssocID="{9377BC7C-97A7-47E2-9429-4E0C3ABBD52F}" presName="thickLine" presStyleLbl="alignNode1" presStyleIdx="3" presStyleCnt="6"/>
      <dgm:spPr/>
    </dgm:pt>
    <dgm:pt modelId="{220B4CEC-7CD9-3D44-B502-AAC074DBF868}" type="pres">
      <dgm:prSet presAssocID="{9377BC7C-97A7-47E2-9429-4E0C3ABBD52F}" presName="horz1" presStyleCnt="0"/>
      <dgm:spPr/>
    </dgm:pt>
    <dgm:pt modelId="{FD7D6021-A20B-0B4B-A482-32147263AAE7}" type="pres">
      <dgm:prSet presAssocID="{9377BC7C-97A7-47E2-9429-4E0C3ABBD52F}" presName="tx1" presStyleLbl="revTx" presStyleIdx="3" presStyleCnt="6"/>
      <dgm:spPr/>
    </dgm:pt>
    <dgm:pt modelId="{6C119E0D-0163-0B49-A71A-3726E3D0324E}" type="pres">
      <dgm:prSet presAssocID="{9377BC7C-97A7-47E2-9429-4E0C3ABBD52F}" presName="vert1" presStyleCnt="0"/>
      <dgm:spPr/>
    </dgm:pt>
    <dgm:pt modelId="{8C94015D-F622-1047-8A90-173D11B1FA14}" type="pres">
      <dgm:prSet presAssocID="{DF0A9369-96ED-4355-B262-E8A6889D0B1B}" presName="thickLine" presStyleLbl="alignNode1" presStyleIdx="4" presStyleCnt="6"/>
      <dgm:spPr/>
    </dgm:pt>
    <dgm:pt modelId="{892ECD3F-375B-4148-9AC5-DE0C367B8B64}" type="pres">
      <dgm:prSet presAssocID="{DF0A9369-96ED-4355-B262-E8A6889D0B1B}" presName="horz1" presStyleCnt="0"/>
      <dgm:spPr/>
    </dgm:pt>
    <dgm:pt modelId="{E61A13CE-5C4B-F247-B687-634E7425ACFA}" type="pres">
      <dgm:prSet presAssocID="{DF0A9369-96ED-4355-B262-E8A6889D0B1B}" presName="tx1" presStyleLbl="revTx" presStyleIdx="4" presStyleCnt="6"/>
      <dgm:spPr/>
    </dgm:pt>
    <dgm:pt modelId="{6EF3EA6F-E228-9C42-B77B-3C5319653159}" type="pres">
      <dgm:prSet presAssocID="{DF0A9369-96ED-4355-B262-E8A6889D0B1B}" presName="vert1" presStyleCnt="0"/>
      <dgm:spPr/>
    </dgm:pt>
    <dgm:pt modelId="{57B85133-5FFE-7848-BBB9-2B7096D82428}" type="pres">
      <dgm:prSet presAssocID="{4D6E6DC1-386E-45E3-8491-598BE87E0F15}" presName="thickLine" presStyleLbl="alignNode1" presStyleIdx="5" presStyleCnt="6"/>
      <dgm:spPr/>
    </dgm:pt>
    <dgm:pt modelId="{5702953F-0D6E-8B45-9C3C-1582444AA249}" type="pres">
      <dgm:prSet presAssocID="{4D6E6DC1-386E-45E3-8491-598BE87E0F15}" presName="horz1" presStyleCnt="0"/>
      <dgm:spPr/>
    </dgm:pt>
    <dgm:pt modelId="{D24C9342-5952-9C45-8D0B-9CDF3AE13E64}" type="pres">
      <dgm:prSet presAssocID="{4D6E6DC1-386E-45E3-8491-598BE87E0F15}" presName="tx1" presStyleLbl="revTx" presStyleIdx="5" presStyleCnt="6"/>
      <dgm:spPr/>
    </dgm:pt>
    <dgm:pt modelId="{30D56425-B9AB-C84B-B4BB-2A4162B70FC5}" type="pres">
      <dgm:prSet presAssocID="{4D6E6DC1-386E-45E3-8491-598BE87E0F15}" presName="vert1" presStyleCnt="0"/>
      <dgm:spPr/>
    </dgm:pt>
  </dgm:ptLst>
  <dgm:cxnLst>
    <dgm:cxn modelId="{16C8BF00-05CE-4F05-8289-F5FD9907DC56}" srcId="{A0F46957-E1BC-412E-9176-67F06A5E7163}" destId="{9377BC7C-97A7-47E2-9429-4E0C3ABBD52F}" srcOrd="3" destOrd="0" parTransId="{0E6E0342-6CFB-4D80-9F0F-E80AC52FD14D}" sibTransId="{BB3BFA78-0052-4310-B2BC-84FE2F5A4C36}"/>
    <dgm:cxn modelId="{2A795302-BD21-4347-98D9-F362F36FC6FE}" type="presOf" srcId="{9377BC7C-97A7-47E2-9429-4E0C3ABBD52F}" destId="{FD7D6021-A20B-0B4B-A482-32147263AAE7}" srcOrd="0" destOrd="0" presId="urn:microsoft.com/office/officeart/2008/layout/LinedList"/>
    <dgm:cxn modelId="{4020F405-64A9-EC49-9F4A-2FE3C54A19E2}" type="presOf" srcId="{BE054795-E0D4-4F78-A7B2-4E0FCCC1B53C}" destId="{2F01A999-FAE1-E541-A528-FFB72E4CA661}" srcOrd="0" destOrd="0" presId="urn:microsoft.com/office/officeart/2008/layout/LinedList"/>
    <dgm:cxn modelId="{DB277708-E47D-4193-AD75-08DAE9939BE4}" srcId="{A0F46957-E1BC-412E-9176-67F06A5E7163}" destId="{DF0A9369-96ED-4355-B262-E8A6889D0B1B}" srcOrd="4" destOrd="0" parTransId="{7CC233A1-D3F8-48F3-B433-37143BB53EA1}" sibTransId="{927A3D64-C3C1-403C-82A7-47478AE2AB2F}"/>
    <dgm:cxn modelId="{05DA210A-2153-AA42-881F-72BA6D7FDB53}" type="presOf" srcId="{A0F46957-E1BC-412E-9176-67F06A5E7163}" destId="{95D80CD8-924B-5F42-8BEC-5055D5EB9D57}" srcOrd="0" destOrd="0" presId="urn:microsoft.com/office/officeart/2008/layout/LinedList"/>
    <dgm:cxn modelId="{7C00CE2B-5530-45A7-B876-0AF3A35DECF8}" srcId="{A0F46957-E1BC-412E-9176-67F06A5E7163}" destId="{5F45274B-739E-41D1-870F-1E008E4BBDEE}" srcOrd="2" destOrd="0" parTransId="{40CD0643-A9AD-40D9-8674-18C7DB9E1E2D}" sibTransId="{293195AC-7DE5-4388-A1DB-D5954C2079BD}"/>
    <dgm:cxn modelId="{58087942-2BA2-F94B-8D95-2F93245193B7}" type="presOf" srcId="{4D6E6DC1-386E-45E3-8491-598BE87E0F15}" destId="{D24C9342-5952-9C45-8D0B-9CDF3AE13E64}" srcOrd="0" destOrd="0" presId="urn:microsoft.com/office/officeart/2008/layout/LinedList"/>
    <dgm:cxn modelId="{A510555D-1231-3143-9AEC-09030EFF288A}" type="presOf" srcId="{DF0A9369-96ED-4355-B262-E8A6889D0B1B}" destId="{E61A13CE-5C4B-F247-B687-634E7425ACFA}" srcOrd="0" destOrd="0" presId="urn:microsoft.com/office/officeart/2008/layout/LinedList"/>
    <dgm:cxn modelId="{65A67683-040A-0B43-84EB-7094B702351B}" type="presOf" srcId="{E00428FE-1BDF-4FB1-8736-543E70EB35E4}" destId="{7287396A-4EB4-CC44-B937-E67E236C9E6C}" srcOrd="0" destOrd="0" presId="urn:microsoft.com/office/officeart/2008/layout/LinedList"/>
    <dgm:cxn modelId="{FAEADDB1-E520-4F30-A85C-9C4DBC12D6FF}" srcId="{A0F46957-E1BC-412E-9176-67F06A5E7163}" destId="{E00428FE-1BDF-4FB1-8736-543E70EB35E4}" srcOrd="1" destOrd="0" parTransId="{B56070B0-0B0D-450D-B380-ADFED9FC4ABE}" sibTransId="{2595C209-1EC1-401D-95F3-D363784F3753}"/>
    <dgm:cxn modelId="{C32723B2-151A-4676-9E95-361B50FE25EA}" srcId="{A0F46957-E1BC-412E-9176-67F06A5E7163}" destId="{BE054795-E0D4-4F78-A7B2-4E0FCCC1B53C}" srcOrd="0" destOrd="0" parTransId="{9058BF8D-9D1E-41F1-8527-CBCFD4FA5174}" sibTransId="{7F5DFA3B-B03E-4326-9CAE-8F40E3DF0226}"/>
    <dgm:cxn modelId="{8E193BB3-CBED-4121-ADBD-78AF3E75FA70}" srcId="{A0F46957-E1BC-412E-9176-67F06A5E7163}" destId="{4D6E6DC1-386E-45E3-8491-598BE87E0F15}" srcOrd="5" destOrd="0" parTransId="{B99AE540-9996-4C1F-9E0F-599B02E3F7FF}" sibTransId="{E7D68D5F-DD08-4EE5-942A-8711A4715B6D}"/>
    <dgm:cxn modelId="{E25F21FC-14C1-1444-97BE-3F3FB9494F71}" type="presOf" srcId="{5F45274B-739E-41D1-870F-1E008E4BBDEE}" destId="{F2F92850-4C6F-5E45-B575-D2027BE6EAC6}" srcOrd="0" destOrd="0" presId="urn:microsoft.com/office/officeart/2008/layout/LinedList"/>
    <dgm:cxn modelId="{DC078D95-E879-9146-AB7E-705B91174801}" type="presParOf" srcId="{95D80CD8-924B-5F42-8BEC-5055D5EB9D57}" destId="{97440834-35C2-9F46-9D3B-B91FE86EDFEB}" srcOrd="0" destOrd="0" presId="urn:microsoft.com/office/officeart/2008/layout/LinedList"/>
    <dgm:cxn modelId="{2866572F-CAF7-B24E-9514-99D3967702AD}" type="presParOf" srcId="{95D80CD8-924B-5F42-8BEC-5055D5EB9D57}" destId="{0227F799-6984-344B-BED6-FA8A4B0261D8}" srcOrd="1" destOrd="0" presId="urn:microsoft.com/office/officeart/2008/layout/LinedList"/>
    <dgm:cxn modelId="{367698BB-F616-7049-97B7-6C72659BE278}" type="presParOf" srcId="{0227F799-6984-344B-BED6-FA8A4B0261D8}" destId="{2F01A999-FAE1-E541-A528-FFB72E4CA661}" srcOrd="0" destOrd="0" presId="urn:microsoft.com/office/officeart/2008/layout/LinedList"/>
    <dgm:cxn modelId="{13B8F308-68DC-6147-802F-19DAF6A863FE}" type="presParOf" srcId="{0227F799-6984-344B-BED6-FA8A4B0261D8}" destId="{B83E7443-53B8-A045-B077-70D7EACB2B08}" srcOrd="1" destOrd="0" presId="urn:microsoft.com/office/officeart/2008/layout/LinedList"/>
    <dgm:cxn modelId="{5E4172F2-7741-0849-AA63-CA99B18D09FE}" type="presParOf" srcId="{95D80CD8-924B-5F42-8BEC-5055D5EB9D57}" destId="{3A0D6BD6-E5AA-BF41-AA4C-05F2DA749AA4}" srcOrd="2" destOrd="0" presId="urn:microsoft.com/office/officeart/2008/layout/LinedList"/>
    <dgm:cxn modelId="{2A41D29B-920F-124E-8B17-5F6BE7032A37}" type="presParOf" srcId="{95D80CD8-924B-5F42-8BEC-5055D5EB9D57}" destId="{90C1F27B-9E43-1045-A1B4-8AD8F2DE11D1}" srcOrd="3" destOrd="0" presId="urn:microsoft.com/office/officeart/2008/layout/LinedList"/>
    <dgm:cxn modelId="{05154CF4-DCAD-4A43-ACE2-737210287AE6}" type="presParOf" srcId="{90C1F27B-9E43-1045-A1B4-8AD8F2DE11D1}" destId="{7287396A-4EB4-CC44-B937-E67E236C9E6C}" srcOrd="0" destOrd="0" presId="urn:microsoft.com/office/officeart/2008/layout/LinedList"/>
    <dgm:cxn modelId="{9C1E52B3-BFFD-3448-B52F-27D6628DC71B}" type="presParOf" srcId="{90C1F27B-9E43-1045-A1B4-8AD8F2DE11D1}" destId="{DD10BB68-A24A-A943-874E-1C1FCC4266B9}" srcOrd="1" destOrd="0" presId="urn:microsoft.com/office/officeart/2008/layout/LinedList"/>
    <dgm:cxn modelId="{D9187AF7-7C20-4949-A376-BC8794C4CA50}" type="presParOf" srcId="{95D80CD8-924B-5F42-8BEC-5055D5EB9D57}" destId="{79BEFD41-D00A-074C-BBC0-D78FDBF0681A}" srcOrd="4" destOrd="0" presId="urn:microsoft.com/office/officeart/2008/layout/LinedList"/>
    <dgm:cxn modelId="{4A47527C-1C23-8746-8611-39D24F320E8F}" type="presParOf" srcId="{95D80CD8-924B-5F42-8BEC-5055D5EB9D57}" destId="{2CC2F10E-EB4D-204C-932A-00A8F5D069C8}" srcOrd="5" destOrd="0" presId="urn:microsoft.com/office/officeart/2008/layout/LinedList"/>
    <dgm:cxn modelId="{B66BE99F-A12C-7C43-8C29-FFAA650912CC}" type="presParOf" srcId="{2CC2F10E-EB4D-204C-932A-00A8F5D069C8}" destId="{F2F92850-4C6F-5E45-B575-D2027BE6EAC6}" srcOrd="0" destOrd="0" presId="urn:microsoft.com/office/officeart/2008/layout/LinedList"/>
    <dgm:cxn modelId="{071CAA5A-4B56-2D44-8F01-17DF6E0BF899}" type="presParOf" srcId="{2CC2F10E-EB4D-204C-932A-00A8F5D069C8}" destId="{63907378-590F-4C47-9E37-8EB50C93D42F}" srcOrd="1" destOrd="0" presId="urn:microsoft.com/office/officeart/2008/layout/LinedList"/>
    <dgm:cxn modelId="{D33222CA-7B5E-394F-881D-AFC8AFDE90C9}" type="presParOf" srcId="{95D80CD8-924B-5F42-8BEC-5055D5EB9D57}" destId="{FAD63C19-5D2A-6744-9EE6-1779D679333B}" srcOrd="6" destOrd="0" presId="urn:microsoft.com/office/officeart/2008/layout/LinedList"/>
    <dgm:cxn modelId="{467AA6D9-E68C-EB40-9CF6-DEE63F6499DA}" type="presParOf" srcId="{95D80CD8-924B-5F42-8BEC-5055D5EB9D57}" destId="{220B4CEC-7CD9-3D44-B502-AAC074DBF868}" srcOrd="7" destOrd="0" presId="urn:microsoft.com/office/officeart/2008/layout/LinedList"/>
    <dgm:cxn modelId="{98BF3535-BBA0-514F-B5C0-99D9652644C3}" type="presParOf" srcId="{220B4CEC-7CD9-3D44-B502-AAC074DBF868}" destId="{FD7D6021-A20B-0B4B-A482-32147263AAE7}" srcOrd="0" destOrd="0" presId="urn:microsoft.com/office/officeart/2008/layout/LinedList"/>
    <dgm:cxn modelId="{ED86FBAD-9E31-554A-940E-AC35C8EB22C0}" type="presParOf" srcId="{220B4CEC-7CD9-3D44-B502-AAC074DBF868}" destId="{6C119E0D-0163-0B49-A71A-3726E3D0324E}" srcOrd="1" destOrd="0" presId="urn:microsoft.com/office/officeart/2008/layout/LinedList"/>
    <dgm:cxn modelId="{2316F3F2-83C5-3446-A981-DD4662E34C09}" type="presParOf" srcId="{95D80CD8-924B-5F42-8BEC-5055D5EB9D57}" destId="{8C94015D-F622-1047-8A90-173D11B1FA14}" srcOrd="8" destOrd="0" presId="urn:microsoft.com/office/officeart/2008/layout/LinedList"/>
    <dgm:cxn modelId="{D23BF864-D3CA-2449-8649-C9E50EB2888D}" type="presParOf" srcId="{95D80CD8-924B-5F42-8BEC-5055D5EB9D57}" destId="{892ECD3F-375B-4148-9AC5-DE0C367B8B64}" srcOrd="9" destOrd="0" presId="urn:microsoft.com/office/officeart/2008/layout/LinedList"/>
    <dgm:cxn modelId="{58471ACB-6544-034A-A118-C5133C5A309F}" type="presParOf" srcId="{892ECD3F-375B-4148-9AC5-DE0C367B8B64}" destId="{E61A13CE-5C4B-F247-B687-634E7425ACFA}" srcOrd="0" destOrd="0" presId="urn:microsoft.com/office/officeart/2008/layout/LinedList"/>
    <dgm:cxn modelId="{C6EDED6E-AA3B-CB42-9D68-1EEE6D488C3D}" type="presParOf" srcId="{892ECD3F-375B-4148-9AC5-DE0C367B8B64}" destId="{6EF3EA6F-E228-9C42-B77B-3C5319653159}" srcOrd="1" destOrd="0" presId="urn:microsoft.com/office/officeart/2008/layout/LinedList"/>
    <dgm:cxn modelId="{11C5F65F-7C5F-C849-9ADF-6B0E78A1E61E}" type="presParOf" srcId="{95D80CD8-924B-5F42-8BEC-5055D5EB9D57}" destId="{57B85133-5FFE-7848-BBB9-2B7096D82428}" srcOrd="10" destOrd="0" presId="urn:microsoft.com/office/officeart/2008/layout/LinedList"/>
    <dgm:cxn modelId="{2ECA171C-F5B5-CB41-B15D-2CBC9D8B52E9}" type="presParOf" srcId="{95D80CD8-924B-5F42-8BEC-5055D5EB9D57}" destId="{5702953F-0D6E-8B45-9C3C-1582444AA249}" srcOrd="11" destOrd="0" presId="urn:microsoft.com/office/officeart/2008/layout/LinedList"/>
    <dgm:cxn modelId="{204DF4A7-297A-A64E-AD98-02AFD04B625C}" type="presParOf" srcId="{5702953F-0D6E-8B45-9C3C-1582444AA249}" destId="{D24C9342-5952-9C45-8D0B-9CDF3AE13E64}" srcOrd="0" destOrd="0" presId="urn:microsoft.com/office/officeart/2008/layout/LinedList"/>
    <dgm:cxn modelId="{E6BBF7D8-2D4D-804A-A33C-9E1C3905BAAD}" type="presParOf" srcId="{5702953F-0D6E-8B45-9C3C-1582444AA249}" destId="{30D56425-B9AB-C84B-B4BB-2A4162B70F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A9A5C4-A22B-4FEC-B125-F08663C63D6A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3CEE7B-2EA3-4E8A-AFA8-D2B61BA85C34}">
      <dgm:prSet custT="1"/>
      <dgm:spPr/>
      <dgm:t>
        <a:bodyPr/>
        <a:lstStyle/>
        <a:p>
          <a:r>
            <a:rPr lang="en-GB" sz="3200" dirty="0"/>
            <a:t>Mobilization of Assets: Expanding Access to Credit (MFIs, CROs, CCAs)</a:t>
          </a:r>
          <a:endParaRPr lang="en-US" sz="3200" dirty="0"/>
        </a:p>
      </dgm:t>
    </dgm:pt>
    <dgm:pt modelId="{F6512FDF-D116-4D26-A8C4-D8316B60F958}" type="parTrans" cxnId="{CBE9E9F6-06EA-4FF1-ABC0-0CDB0EA288CE}">
      <dgm:prSet/>
      <dgm:spPr/>
      <dgm:t>
        <a:bodyPr/>
        <a:lstStyle/>
        <a:p>
          <a:endParaRPr lang="en-US" sz="2400"/>
        </a:p>
      </dgm:t>
    </dgm:pt>
    <dgm:pt modelId="{416568CD-8F5F-469B-945F-0C34060004ED}" type="sibTrans" cxnId="{CBE9E9F6-06EA-4FF1-ABC0-0CDB0EA288CE}">
      <dgm:prSet/>
      <dgm:spPr/>
      <dgm:t>
        <a:bodyPr/>
        <a:lstStyle/>
        <a:p>
          <a:endParaRPr lang="en-US" sz="2400"/>
        </a:p>
      </dgm:t>
    </dgm:pt>
    <dgm:pt modelId="{28CAD303-FC3B-4C60-B9CC-F1EBF7B28088}">
      <dgm:prSet custT="1"/>
      <dgm:spPr/>
      <dgm:t>
        <a:bodyPr/>
        <a:lstStyle/>
        <a:p>
          <a:r>
            <a:rPr lang="en-GB" sz="3200" dirty="0"/>
            <a:t>Facilitating Digital Payments (Mobile money)</a:t>
          </a:r>
          <a:endParaRPr lang="en-US" sz="3200" dirty="0"/>
        </a:p>
      </dgm:t>
    </dgm:pt>
    <dgm:pt modelId="{D4D0CFB9-6016-4B7C-AC75-F448948C1E47}" type="parTrans" cxnId="{851B988A-3A05-4A08-8576-ADEDBBC80B2E}">
      <dgm:prSet/>
      <dgm:spPr/>
      <dgm:t>
        <a:bodyPr/>
        <a:lstStyle/>
        <a:p>
          <a:endParaRPr lang="en-US" sz="2400"/>
        </a:p>
      </dgm:t>
    </dgm:pt>
    <dgm:pt modelId="{66C7D0F1-313B-42AD-9AE8-758CF2CD6CC8}" type="sibTrans" cxnId="{851B988A-3A05-4A08-8576-ADEDBBC80B2E}">
      <dgm:prSet/>
      <dgm:spPr/>
      <dgm:t>
        <a:bodyPr/>
        <a:lstStyle/>
        <a:p>
          <a:endParaRPr lang="en-US" sz="2400"/>
        </a:p>
      </dgm:t>
    </dgm:pt>
    <dgm:pt modelId="{6CAC09E7-9481-46E3-9EF7-B416E2F47BA0}">
      <dgm:prSet custT="1"/>
      <dgm:spPr/>
      <dgm:t>
        <a:bodyPr/>
        <a:lstStyle/>
        <a:p>
          <a:r>
            <a:rPr lang="en-GB" sz="3200" dirty="0"/>
            <a:t>Enabling Remittances </a:t>
          </a:r>
        </a:p>
        <a:p>
          <a:r>
            <a:rPr lang="en-GB" sz="3200" dirty="0"/>
            <a:t>(Hawalas)</a:t>
          </a:r>
          <a:endParaRPr lang="en-US" sz="3200" dirty="0"/>
        </a:p>
      </dgm:t>
    </dgm:pt>
    <dgm:pt modelId="{BF489728-00E8-4188-A57A-2EAE6E27A654}" type="parTrans" cxnId="{B5793E60-5E05-4AF2-8535-5C68EF4FCADA}">
      <dgm:prSet/>
      <dgm:spPr/>
      <dgm:t>
        <a:bodyPr/>
        <a:lstStyle/>
        <a:p>
          <a:endParaRPr lang="en-US" sz="2400"/>
        </a:p>
      </dgm:t>
    </dgm:pt>
    <dgm:pt modelId="{823C67E2-0CC3-4394-AC20-54FAA8AE4C26}" type="sibTrans" cxnId="{B5793E60-5E05-4AF2-8535-5C68EF4FCADA}">
      <dgm:prSet/>
      <dgm:spPr/>
      <dgm:t>
        <a:bodyPr/>
        <a:lstStyle/>
        <a:p>
          <a:endParaRPr lang="en-US" sz="2400"/>
        </a:p>
      </dgm:t>
    </dgm:pt>
    <dgm:pt modelId="{90A75290-01A3-44B3-9665-D6816313B446}">
      <dgm:prSet custT="1"/>
      <dgm:spPr/>
      <dgm:t>
        <a:bodyPr/>
        <a:lstStyle/>
        <a:p>
          <a:r>
            <a:rPr lang="en-GB" sz="3200"/>
            <a:t>Supporting SMEs &amp; Informal Sector</a:t>
          </a:r>
          <a:endParaRPr lang="en-US" sz="3200"/>
        </a:p>
      </dgm:t>
    </dgm:pt>
    <dgm:pt modelId="{1A5C5725-FEBF-4BA2-983E-FB12D255053D}" type="parTrans" cxnId="{4F5AA885-C101-4901-83EB-CEBB78546556}">
      <dgm:prSet/>
      <dgm:spPr/>
      <dgm:t>
        <a:bodyPr/>
        <a:lstStyle/>
        <a:p>
          <a:endParaRPr lang="en-US" sz="2400"/>
        </a:p>
      </dgm:t>
    </dgm:pt>
    <dgm:pt modelId="{AB00F646-E607-40F4-867E-D80A908E775A}" type="sibTrans" cxnId="{4F5AA885-C101-4901-83EB-CEBB78546556}">
      <dgm:prSet/>
      <dgm:spPr/>
      <dgm:t>
        <a:bodyPr/>
        <a:lstStyle/>
        <a:p>
          <a:endParaRPr lang="en-US" sz="2400"/>
        </a:p>
      </dgm:t>
    </dgm:pt>
    <dgm:pt modelId="{4E32B533-B62C-4750-919B-F34851E6A2F1}">
      <dgm:prSet custT="1"/>
      <dgm:spPr/>
      <dgm:t>
        <a:bodyPr/>
        <a:lstStyle/>
        <a:p>
          <a:r>
            <a:rPr lang="en-GB" sz="3200" dirty="0"/>
            <a:t>Promoting Savings &amp; Insurance Products.</a:t>
          </a:r>
          <a:endParaRPr lang="en-US" sz="3200" dirty="0"/>
        </a:p>
      </dgm:t>
    </dgm:pt>
    <dgm:pt modelId="{3E959BB0-550E-4BBC-A05D-390FD3FDA9FD}" type="parTrans" cxnId="{664F5A4E-AE4C-4C5D-9D27-BEA47007C822}">
      <dgm:prSet/>
      <dgm:spPr/>
      <dgm:t>
        <a:bodyPr/>
        <a:lstStyle/>
        <a:p>
          <a:endParaRPr lang="en-US" sz="2400"/>
        </a:p>
      </dgm:t>
    </dgm:pt>
    <dgm:pt modelId="{22C18FED-F9A5-407F-834D-E3955F855003}" type="sibTrans" cxnId="{664F5A4E-AE4C-4C5D-9D27-BEA47007C822}">
      <dgm:prSet/>
      <dgm:spPr/>
      <dgm:t>
        <a:bodyPr/>
        <a:lstStyle/>
        <a:p>
          <a:endParaRPr lang="en-US" sz="2400"/>
        </a:p>
      </dgm:t>
    </dgm:pt>
    <dgm:pt modelId="{74FBFA85-B248-45C0-8072-35C16F7B2582}" type="pres">
      <dgm:prSet presAssocID="{4DA9A5C4-A22B-4FEC-B125-F08663C63D6A}" presName="root" presStyleCnt="0">
        <dgm:presLayoutVars>
          <dgm:dir/>
          <dgm:resizeHandles val="exact"/>
        </dgm:presLayoutVars>
      </dgm:prSet>
      <dgm:spPr/>
    </dgm:pt>
    <dgm:pt modelId="{A637DB98-F076-4E32-9E3E-8BA5F8CC5EBE}" type="pres">
      <dgm:prSet presAssocID="{4DA9A5C4-A22B-4FEC-B125-F08663C63D6A}" presName="container" presStyleCnt="0">
        <dgm:presLayoutVars>
          <dgm:dir/>
          <dgm:resizeHandles val="exact"/>
        </dgm:presLayoutVars>
      </dgm:prSet>
      <dgm:spPr/>
    </dgm:pt>
    <dgm:pt modelId="{F7FF4ED4-137F-40B8-B6A9-C92C084C6E34}" type="pres">
      <dgm:prSet presAssocID="{173CEE7B-2EA3-4E8A-AFA8-D2B61BA85C34}" presName="compNode" presStyleCnt="0"/>
      <dgm:spPr/>
    </dgm:pt>
    <dgm:pt modelId="{FB88175B-C08B-4D42-8A25-5D54ED733111}" type="pres">
      <dgm:prSet presAssocID="{173CEE7B-2EA3-4E8A-AFA8-D2B61BA85C34}" presName="iconBgRect" presStyleLbl="bgShp" presStyleIdx="0" presStyleCnt="5"/>
      <dgm:spPr/>
    </dgm:pt>
    <dgm:pt modelId="{16E8453C-6EF0-4491-8EDD-CDFFBA56033E}" type="pres">
      <dgm:prSet presAssocID="{173CEE7B-2EA3-4E8A-AFA8-D2B61BA85C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DC93EF2-FE8D-4BB6-98AC-8306378BEF61}" type="pres">
      <dgm:prSet presAssocID="{173CEE7B-2EA3-4E8A-AFA8-D2B61BA85C34}" presName="spaceRect" presStyleCnt="0"/>
      <dgm:spPr/>
    </dgm:pt>
    <dgm:pt modelId="{2FC89DF0-7C5C-4A23-A6C2-17A0390A530A}" type="pres">
      <dgm:prSet presAssocID="{173CEE7B-2EA3-4E8A-AFA8-D2B61BA85C34}" presName="textRect" presStyleLbl="revTx" presStyleIdx="0" presStyleCnt="5" custScaleX="113740">
        <dgm:presLayoutVars>
          <dgm:chMax val="1"/>
          <dgm:chPref val="1"/>
        </dgm:presLayoutVars>
      </dgm:prSet>
      <dgm:spPr/>
    </dgm:pt>
    <dgm:pt modelId="{63AB1A35-D4C1-440F-9F0F-29CE226561AA}" type="pres">
      <dgm:prSet presAssocID="{416568CD-8F5F-469B-945F-0C34060004ED}" presName="sibTrans" presStyleLbl="sibTrans2D1" presStyleIdx="0" presStyleCnt="0"/>
      <dgm:spPr/>
    </dgm:pt>
    <dgm:pt modelId="{84FDBB56-3205-4F1F-B970-880880B5329E}" type="pres">
      <dgm:prSet presAssocID="{28CAD303-FC3B-4C60-B9CC-F1EBF7B28088}" presName="compNode" presStyleCnt="0"/>
      <dgm:spPr/>
    </dgm:pt>
    <dgm:pt modelId="{FEDE9684-F182-4662-A6BE-85AB149EA562}" type="pres">
      <dgm:prSet presAssocID="{28CAD303-FC3B-4C60-B9CC-F1EBF7B28088}" presName="iconBgRect" presStyleLbl="bgShp" presStyleIdx="1" presStyleCnt="5"/>
      <dgm:spPr/>
    </dgm:pt>
    <dgm:pt modelId="{D2F0D7BD-718B-4DF3-884D-13A250517FF4}" type="pres">
      <dgm:prSet presAssocID="{28CAD303-FC3B-4C60-B9CC-F1EBF7B2808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61C25C6-1F12-49EB-BC30-219A0E8AA0C2}" type="pres">
      <dgm:prSet presAssocID="{28CAD303-FC3B-4C60-B9CC-F1EBF7B28088}" presName="spaceRect" presStyleCnt="0"/>
      <dgm:spPr/>
    </dgm:pt>
    <dgm:pt modelId="{88DBA4A2-20C2-45A9-9766-D0965DE727B5}" type="pres">
      <dgm:prSet presAssocID="{28CAD303-FC3B-4C60-B9CC-F1EBF7B28088}" presName="textRect" presStyleLbl="revTx" presStyleIdx="1" presStyleCnt="5">
        <dgm:presLayoutVars>
          <dgm:chMax val="1"/>
          <dgm:chPref val="1"/>
        </dgm:presLayoutVars>
      </dgm:prSet>
      <dgm:spPr/>
    </dgm:pt>
    <dgm:pt modelId="{C683D630-CA17-412B-8333-B70B500EF53E}" type="pres">
      <dgm:prSet presAssocID="{66C7D0F1-313B-42AD-9AE8-758CF2CD6CC8}" presName="sibTrans" presStyleLbl="sibTrans2D1" presStyleIdx="0" presStyleCnt="0"/>
      <dgm:spPr/>
    </dgm:pt>
    <dgm:pt modelId="{0DAF6B59-10BD-4358-AFE3-0D04AC31DB13}" type="pres">
      <dgm:prSet presAssocID="{6CAC09E7-9481-46E3-9EF7-B416E2F47BA0}" presName="compNode" presStyleCnt="0"/>
      <dgm:spPr/>
    </dgm:pt>
    <dgm:pt modelId="{6258DB09-F07E-4880-81DD-AE93D5D9AD23}" type="pres">
      <dgm:prSet presAssocID="{6CAC09E7-9481-46E3-9EF7-B416E2F47BA0}" presName="iconBgRect" presStyleLbl="bgShp" presStyleIdx="2" presStyleCnt="5"/>
      <dgm:spPr/>
    </dgm:pt>
    <dgm:pt modelId="{B962372D-0D1B-41E2-9223-DDC04A4C801C}" type="pres">
      <dgm:prSet presAssocID="{6CAC09E7-9481-46E3-9EF7-B416E2F47B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F601D38-4DC7-48FC-BA1E-2B83B09EFF52}" type="pres">
      <dgm:prSet presAssocID="{6CAC09E7-9481-46E3-9EF7-B416E2F47BA0}" presName="spaceRect" presStyleCnt="0"/>
      <dgm:spPr/>
    </dgm:pt>
    <dgm:pt modelId="{9E143A0A-5911-4F06-9ADB-643B0DD1CCC8}" type="pres">
      <dgm:prSet presAssocID="{6CAC09E7-9481-46E3-9EF7-B416E2F47BA0}" presName="textRect" presStyleLbl="revTx" presStyleIdx="2" presStyleCnt="5">
        <dgm:presLayoutVars>
          <dgm:chMax val="1"/>
          <dgm:chPref val="1"/>
        </dgm:presLayoutVars>
      </dgm:prSet>
      <dgm:spPr/>
    </dgm:pt>
    <dgm:pt modelId="{E1A564C6-4BB6-4377-B9ED-169E5702C7FB}" type="pres">
      <dgm:prSet presAssocID="{823C67E2-0CC3-4394-AC20-54FAA8AE4C26}" presName="sibTrans" presStyleLbl="sibTrans2D1" presStyleIdx="0" presStyleCnt="0"/>
      <dgm:spPr/>
    </dgm:pt>
    <dgm:pt modelId="{D30271E5-D821-497C-B304-CED101BE97A3}" type="pres">
      <dgm:prSet presAssocID="{90A75290-01A3-44B3-9665-D6816313B446}" presName="compNode" presStyleCnt="0"/>
      <dgm:spPr/>
    </dgm:pt>
    <dgm:pt modelId="{80BEE3D1-9103-40C8-91ED-BBA50DCB798E}" type="pres">
      <dgm:prSet presAssocID="{90A75290-01A3-44B3-9665-D6816313B446}" presName="iconBgRect" presStyleLbl="bgShp" presStyleIdx="3" presStyleCnt="5"/>
      <dgm:spPr/>
    </dgm:pt>
    <dgm:pt modelId="{BEF1DA25-8976-4984-83D3-D94B80DA9F24}" type="pres">
      <dgm:prSet presAssocID="{90A75290-01A3-44B3-9665-D6816313B4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E37DC74-45B6-4F35-9786-32F102E38CE6}" type="pres">
      <dgm:prSet presAssocID="{90A75290-01A3-44B3-9665-D6816313B446}" presName="spaceRect" presStyleCnt="0"/>
      <dgm:spPr/>
    </dgm:pt>
    <dgm:pt modelId="{5AA9D01E-DBBE-477E-95BB-B5F447C3B07C}" type="pres">
      <dgm:prSet presAssocID="{90A75290-01A3-44B3-9665-D6816313B446}" presName="textRect" presStyleLbl="revTx" presStyleIdx="3" presStyleCnt="5">
        <dgm:presLayoutVars>
          <dgm:chMax val="1"/>
          <dgm:chPref val="1"/>
        </dgm:presLayoutVars>
      </dgm:prSet>
      <dgm:spPr/>
    </dgm:pt>
    <dgm:pt modelId="{3505254D-F1B2-4CC5-A212-6DAEC658FE58}" type="pres">
      <dgm:prSet presAssocID="{AB00F646-E607-40F4-867E-D80A908E775A}" presName="sibTrans" presStyleLbl="sibTrans2D1" presStyleIdx="0" presStyleCnt="0"/>
      <dgm:spPr/>
    </dgm:pt>
    <dgm:pt modelId="{105F4507-F3AE-4FE2-AEA9-3A962F2A3112}" type="pres">
      <dgm:prSet presAssocID="{4E32B533-B62C-4750-919B-F34851E6A2F1}" presName="compNode" presStyleCnt="0"/>
      <dgm:spPr/>
    </dgm:pt>
    <dgm:pt modelId="{0A1FA9F7-4967-43FD-8B88-225034D490B2}" type="pres">
      <dgm:prSet presAssocID="{4E32B533-B62C-4750-919B-F34851E6A2F1}" presName="iconBgRect" presStyleLbl="bgShp" presStyleIdx="4" presStyleCnt="5"/>
      <dgm:spPr/>
    </dgm:pt>
    <dgm:pt modelId="{C81A9FA9-468E-4D5D-B70D-CFBDA532EE79}" type="pres">
      <dgm:prSet presAssocID="{4E32B533-B62C-4750-919B-F34851E6A2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C5231944-7321-424F-923D-8B7DF495CFD8}" type="pres">
      <dgm:prSet presAssocID="{4E32B533-B62C-4750-919B-F34851E6A2F1}" presName="spaceRect" presStyleCnt="0"/>
      <dgm:spPr/>
    </dgm:pt>
    <dgm:pt modelId="{CA0BA610-2F8B-4759-BF11-DB22A9FA32D7}" type="pres">
      <dgm:prSet presAssocID="{4E32B533-B62C-4750-919B-F34851E6A2F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A83A23D-CC6C-4408-8D12-4CA5ECBA5C80}" type="presOf" srcId="{AB00F646-E607-40F4-867E-D80A908E775A}" destId="{3505254D-F1B2-4CC5-A212-6DAEC658FE58}" srcOrd="0" destOrd="0" presId="urn:microsoft.com/office/officeart/2018/2/layout/IconCircleList"/>
    <dgm:cxn modelId="{D6E70547-2DD4-478C-B7FC-ABBC44C7202F}" type="presOf" srcId="{173CEE7B-2EA3-4E8A-AFA8-D2B61BA85C34}" destId="{2FC89DF0-7C5C-4A23-A6C2-17A0390A530A}" srcOrd="0" destOrd="0" presId="urn:microsoft.com/office/officeart/2018/2/layout/IconCircleList"/>
    <dgm:cxn modelId="{664F5A4E-AE4C-4C5D-9D27-BEA47007C822}" srcId="{4DA9A5C4-A22B-4FEC-B125-F08663C63D6A}" destId="{4E32B533-B62C-4750-919B-F34851E6A2F1}" srcOrd="4" destOrd="0" parTransId="{3E959BB0-550E-4BBC-A05D-390FD3FDA9FD}" sibTransId="{22C18FED-F9A5-407F-834D-E3955F855003}"/>
    <dgm:cxn modelId="{B5793E60-5E05-4AF2-8535-5C68EF4FCADA}" srcId="{4DA9A5C4-A22B-4FEC-B125-F08663C63D6A}" destId="{6CAC09E7-9481-46E3-9EF7-B416E2F47BA0}" srcOrd="2" destOrd="0" parTransId="{BF489728-00E8-4188-A57A-2EAE6E27A654}" sibTransId="{823C67E2-0CC3-4394-AC20-54FAA8AE4C26}"/>
    <dgm:cxn modelId="{DB55A572-7DAC-4512-A35D-CFF2116FCB77}" type="presOf" srcId="{4E32B533-B62C-4750-919B-F34851E6A2F1}" destId="{CA0BA610-2F8B-4759-BF11-DB22A9FA32D7}" srcOrd="0" destOrd="0" presId="urn:microsoft.com/office/officeart/2018/2/layout/IconCircleList"/>
    <dgm:cxn modelId="{4F5AA885-C101-4901-83EB-CEBB78546556}" srcId="{4DA9A5C4-A22B-4FEC-B125-F08663C63D6A}" destId="{90A75290-01A3-44B3-9665-D6816313B446}" srcOrd="3" destOrd="0" parTransId="{1A5C5725-FEBF-4BA2-983E-FB12D255053D}" sibTransId="{AB00F646-E607-40F4-867E-D80A908E775A}"/>
    <dgm:cxn modelId="{851B988A-3A05-4A08-8576-ADEDBBC80B2E}" srcId="{4DA9A5C4-A22B-4FEC-B125-F08663C63D6A}" destId="{28CAD303-FC3B-4C60-B9CC-F1EBF7B28088}" srcOrd="1" destOrd="0" parTransId="{D4D0CFB9-6016-4B7C-AC75-F448948C1E47}" sibTransId="{66C7D0F1-313B-42AD-9AE8-758CF2CD6CC8}"/>
    <dgm:cxn modelId="{3952A98D-7D93-4E7E-9DF5-F8A202274D57}" type="presOf" srcId="{823C67E2-0CC3-4394-AC20-54FAA8AE4C26}" destId="{E1A564C6-4BB6-4377-B9ED-169E5702C7FB}" srcOrd="0" destOrd="0" presId="urn:microsoft.com/office/officeart/2018/2/layout/IconCircleList"/>
    <dgm:cxn modelId="{CB28559A-3A62-45D6-8C9D-6CC2F3924435}" type="presOf" srcId="{416568CD-8F5F-469B-945F-0C34060004ED}" destId="{63AB1A35-D4C1-440F-9F0F-29CE226561AA}" srcOrd="0" destOrd="0" presId="urn:microsoft.com/office/officeart/2018/2/layout/IconCircleList"/>
    <dgm:cxn modelId="{266CD7A9-E78F-433F-A184-376CC255C347}" type="presOf" srcId="{90A75290-01A3-44B3-9665-D6816313B446}" destId="{5AA9D01E-DBBE-477E-95BB-B5F447C3B07C}" srcOrd="0" destOrd="0" presId="urn:microsoft.com/office/officeart/2018/2/layout/IconCircleList"/>
    <dgm:cxn modelId="{C4E4F5AC-D164-4A03-BAE5-2E83EB489586}" type="presOf" srcId="{66C7D0F1-313B-42AD-9AE8-758CF2CD6CC8}" destId="{C683D630-CA17-412B-8333-B70B500EF53E}" srcOrd="0" destOrd="0" presId="urn:microsoft.com/office/officeart/2018/2/layout/IconCircleList"/>
    <dgm:cxn modelId="{8A896EC3-A563-4866-84D6-054E934ED577}" type="presOf" srcId="{6CAC09E7-9481-46E3-9EF7-B416E2F47BA0}" destId="{9E143A0A-5911-4F06-9ADB-643B0DD1CCC8}" srcOrd="0" destOrd="0" presId="urn:microsoft.com/office/officeart/2018/2/layout/IconCircleList"/>
    <dgm:cxn modelId="{32180AEE-F2B2-4A37-9335-DB58AF4EADCA}" type="presOf" srcId="{4DA9A5C4-A22B-4FEC-B125-F08663C63D6A}" destId="{74FBFA85-B248-45C0-8072-35C16F7B2582}" srcOrd="0" destOrd="0" presId="urn:microsoft.com/office/officeart/2018/2/layout/IconCircleList"/>
    <dgm:cxn modelId="{CBE9E9F6-06EA-4FF1-ABC0-0CDB0EA288CE}" srcId="{4DA9A5C4-A22B-4FEC-B125-F08663C63D6A}" destId="{173CEE7B-2EA3-4E8A-AFA8-D2B61BA85C34}" srcOrd="0" destOrd="0" parTransId="{F6512FDF-D116-4D26-A8C4-D8316B60F958}" sibTransId="{416568CD-8F5F-469B-945F-0C34060004ED}"/>
    <dgm:cxn modelId="{3AAD81F7-4BC8-45E8-96A9-4D65ABD3119C}" type="presOf" srcId="{28CAD303-FC3B-4C60-B9CC-F1EBF7B28088}" destId="{88DBA4A2-20C2-45A9-9766-D0965DE727B5}" srcOrd="0" destOrd="0" presId="urn:microsoft.com/office/officeart/2018/2/layout/IconCircleList"/>
    <dgm:cxn modelId="{AC54503D-950B-47A2-993C-988575700816}" type="presParOf" srcId="{74FBFA85-B248-45C0-8072-35C16F7B2582}" destId="{A637DB98-F076-4E32-9E3E-8BA5F8CC5EBE}" srcOrd="0" destOrd="0" presId="urn:microsoft.com/office/officeart/2018/2/layout/IconCircleList"/>
    <dgm:cxn modelId="{540DFC9E-74B5-4AB9-BAB6-F2EF458791EF}" type="presParOf" srcId="{A637DB98-F076-4E32-9E3E-8BA5F8CC5EBE}" destId="{F7FF4ED4-137F-40B8-B6A9-C92C084C6E34}" srcOrd="0" destOrd="0" presId="urn:microsoft.com/office/officeart/2018/2/layout/IconCircleList"/>
    <dgm:cxn modelId="{78CD5D06-F4A0-4866-9539-F9B81A4CD71C}" type="presParOf" srcId="{F7FF4ED4-137F-40B8-B6A9-C92C084C6E34}" destId="{FB88175B-C08B-4D42-8A25-5D54ED733111}" srcOrd="0" destOrd="0" presId="urn:microsoft.com/office/officeart/2018/2/layout/IconCircleList"/>
    <dgm:cxn modelId="{C607F01F-D9C5-4FE9-B21A-6216E134549B}" type="presParOf" srcId="{F7FF4ED4-137F-40B8-B6A9-C92C084C6E34}" destId="{16E8453C-6EF0-4491-8EDD-CDFFBA56033E}" srcOrd="1" destOrd="0" presId="urn:microsoft.com/office/officeart/2018/2/layout/IconCircleList"/>
    <dgm:cxn modelId="{B33B5FD3-7D43-4945-9B17-EBDE404221F4}" type="presParOf" srcId="{F7FF4ED4-137F-40B8-B6A9-C92C084C6E34}" destId="{1DC93EF2-FE8D-4BB6-98AC-8306378BEF61}" srcOrd="2" destOrd="0" presId="urn:microsoft.com/office/officeart/2018/2/layout/IconCircleList"/>
    <dgm:cxn modelId="{7B947DE9-19D2-43F7-B5E2-89AAD591EFF8}" type="presParOf" srcId="{F7FF4ED4-137F-40B8-B6A9-C92C084C6E34}" destId="{2FC89DF0-7C5C-4A23-A6C2-17A0390A530A}" srcOrd="3" destOrd="0" presId="urn:microsoft.com/office/officeart/2018/2/layout/IconCircleList"/>
    <dgm:cxn modelId="{9DB3A3E6-E328-4432-BC49-9B0576BFA999}" type="presParOf" srcId="{A637DB98-F076-4E32-9E3E-8BA5F8CC5EBE}" destId="{63AB1A35-D4C1-440F-9F0F-29CE226561AA}" srcOrd="1" destOrd="0" presId="urn:microsoft.com/office/officeart/2018/2/layout/IconCircleList"/>
    <dgm:cxn modelId="{A639C582-EEC2-4D61-A6CB-E3053AEBF4B1}" type="presParOf" srcId="{A637DB98-F076-4E32-9E3E-8BA5F8CC5EBE}" destId="{84FDBB56-3205-4F1F-B970-880880B5329E}" srcOrd="2" destOrd="0" presId="urn:microsoft.com/office/officeart/2018/2/layout/IconCircleList"/>
    <dgm:cxn modelId="{EEEA0369-2D09-43A7-933F-2C52A2795EAD}" type="presParOf" srcId="{84FDBB56-3205-4F1F-B970-880880B5329E}" destId="{FEDE9684-F182-4662-A6BE-85AB149EA562}" srcOrd="0" destOrd="0" presId="urn:microsoft.com/office/officeart/2018/2/layout/IconCircleList"/>
    <dgm:cxn modelId="{EB467F2C-9FA9-4C27-B05F-9DC1177610CA}" type="presParOf" srcId="{84FDBB56-3205-4F1F-B970-880880B5329E}" destId="{D2F0D7BD-718B-4DF3-884D-13A250517FF4}" srcOrd="1" destOrd="0" presId="urn:microsoft.com/office/officeart/2018/2/layout/IconCircleList"/>
    <dgm:cxn modelId="{701F7639-9390-4861-B5F5-411D3343D692}" type="presParOf" srcId="{84FDBB56-3205-4F1F-B970-880880B5329E}" destId="{F61C25C6-1F12-49EB-BC30-219A0E8AA0C2}" srcOrd="2" destOrd="0" presId="urn:microsoft.com/office/officeart/2018/2/layout/IconCircleList"/>
    <dgm:cxn modelId="{92CC80C4-61EC-47AF-B98A-E59D7EEB8113}" type="presParOf" srcId="{84FDBB56-3205-4F1F-B970-880880B5329E}" destId="{88DBA4A2-20C2-45A9-9766-D0965DE727B5}" srcOrd="3" destOrd="0" presId="urn:microsoft.com/office/officeart/2018/2/layout/IconCircleList"/>
    <dgm:cxn modelId="{266303FC-426A-47AF-8BD2-0328E92BE1D7}" type="presParOf" srcId="{A637DB98-F076-4E32-9E3E-8BA5F8CC5EBE}" destId="{C683D630-CA17-412B-8333-B70B500EF53E}" srcOrd="3" destOrd="0" presId="urn:microsoft.com/office/officeart/2018/2/layout/IconCircleList"/>
    <dgm:cxn modelId="{6BDDEF10-FAF9-445C-BA0F-6A1751C12BA3}" type="presParOf" srcId="{A637DB98-F076-4E32-9E3E-8BA5F8CC5EBE}" destId="{0DAF6B59-10BD-4358-AFE3-0D04AC31DB13}" srcOrd="4" destOrd="0" presId="urn:microsoft.com/office/officeart/2018/2/layout/IconCircleList"/>
    <dgm:cxn modelId="{DDEC49E8-B237-4107-BAFE-A569A6FCF9E3}" type="presParOf" srcId="{0DAF6B59-10BD-4358-AFE3-0D04AC31DB13}" destId="{6258DB09-F07E-4880-81DD-AE93D5D9AD23}" srcOrd="0" destOrd="0" presId="urn:microsoft.com/office/officeart/2018/2/layout/IconCircleList"/>
    <dgm:cxn modelId="{4681F1F9-37CB-4357-8D7F-073A90D22DB1}" type="presParOf" srcId="{0DAF6B59-10BD-4358-AFE3-0D04AC31DB13}" destId="{B962372D-0D1B-41E2-9223-DDC04A4C801C}" srcOrd="1" destOrd="0" presId="urn:microsoft.com/office/officeart/2018/2/layout/IconCircleList"/>
    <dgm:cxn modelId="{A514158A-F6AB-4F8F-ABE0-38A8FD486F07}" type="presParOf" srcId="{0DAF6B59-10BD-4358-AFE3-0D04AC31DB13}" destId="{7F601D38-4DC7-48FC-BA1E-2B83B09EFF52}" srcOrd="2" destOrd="0" presId="urn:microsoft.com/office/officeart/2018/2/layout/IconCircleList"/>
    <dgm:cxn modelId="{A63FDCDB-98D7-48DC-AB85-613ACD31F8E6}" type="presParOf" srcId="{0DAF6B59-10BD-4358-AFE3-0D04AC31DB13}" destId="{9E143A0A-5911-4F06-9ADB-643B0DD1CCC8}" srcOrd="3" destOrd="0" presId="urn:microsoft.com/office/officeart/2018/2/layout/IconCircleList"/>
    <dgm:cxn modelId="{D04AC82A-D3B4-4857-9B23-2BA32257B04E}" type="presParOf" srcId="{A637DB98-F076-4E32-9E3E-8BA5F8CC5EBE}" destId="{E1A564C6-4BB6-4377-B9ED-169E5702C7FB}" srcOrd="5" destOrd="0" presId="urn:microsoft.com/office/officeart/2018/2/layout/IconCircleList"/>
    <dgm:cxn modelId="{5716E099-416E-4341-85F7-7605DBF95CFF}" type="presParOf" srcId="{A637DB98-F076-4E32-9E3E-8BA5F8CC5EBE}" destId="{D30271E5-D821-497C-B304-CED101BE97A3}" srcOrd="6" destOrd="0" presId="urn:microsoft.com/office/officeart/2018/2/layout/IconCircleList"/>
    <dgm:cxn modelId="{CA176AD2-ADFD-48D2-A3E8-DFA43A8634A7}" type="presParOf" srcId="{D30271E5-D821-497C-B304-CED101BE97A3}" destId="{80BEE3D1-9103-40C8-91ED-BBA50DCB798E}" srcOrd="0" destOrd="0" presId="urn:microsoft.com/office/officeart/2018/2/layout/IconCircleList"/>
    <dgm:cxn modelId="{C18F1351-27F6-4010-B98D-709114290A26}" type="presParOf" srcId="{D30271E5-D821-497C-B304-CED101BE97A3}" destId="{BEF1DA25-8976-4984-83D3-D94B80DA9F24}" srcOrd="1" destOrd="0" presId="urn:microsoft.com/office/officeart/2018/2/layout/IconCircleList"/>
    <dgm:cxn modelId="{B0F5D8C4-8EB7-4D25-ABE4-A1DD568AF5DA}" type="presParOf" srcId="{D30271E5-D821-497C-B304-CED101BE97A3}" destId="{FE37DC74-45B6-4F35-9786-32F102E38CE6}" srcOrd="2" destOrd="0" presId="urn:microsoft.com/office/officeart/2018/2/layout/IconCircleList"/>
    <dgm:cxn modelId="{6A2F18D6-561C-4EB4-9E30-47EE4012EB30}" type="presParOf" srcId="{D30271E5-D821-497C-B304-CED101BE97A3}" destId="{5AA9D01E-DBBE-477E-95BB-B5F447C3B07C}" srcOrd="3" destOrd="0" presId="urn:microsoft.com/office/officeart/2018/2/layout/IconCircleList"/>
    <dgm:cxn modelId="{BFC95441-DB5F-4B00-807C-5186C271CC57}" type="presParOf" srcId="{A637DB98-F076-4E32-9E3E-8BA5F8CC5EBE}" destId="{3505254D-F1B2-4CC5-A212-6DAEC658FE58}" srcOrd="7" destOrd="0" presId="urn:microsoft.com/office/officeart/2018/2/layout/IconCircleList"/>
    <dgm:cxn modelId="{870441CF-E352-43B8-A111-07F0089754D3}" type="presParOf" srcId="{A637DB98-F076-4E32-9E3E-8BA5F8CC5EBE}" destId="{105F4507-F3AE-4FE2-AEA9-3A962F2A3112}" srcOrd="8" destOrd="0" presId="urn:microsoft.com/office/officeart/2018/2/layout/IconCircleList"/>
    <dgm:cxn modelId="{C946B650-9D61-41B3-AF38-36FFFEDC550A}" type="presParOf" srcId="{105F4507-F3AE-4FE2-AEA9-3A962F2A3112}" destId="{0A1FA9F7-4967-43FD-8B88-225034D490B2}" srcOrd="0" destOrd="0" presId="urn:microsoft.com/office/officeart/2018/2/layout/IconCircleList"/>
    <dgm:cxn modelId="{E91D319E-C6D9-4B34-9E92-6E3F481C247D}" type="presParOf" srcId="{105F4507-F3AE-4FE2-AEA9-3A962F2A3112}" destId="{C81A9FA9-468E-4D5D-B70D-CFBDA532EE79}" srcOrd="1" destOrd="0" presId="urn:microsoft.com/office/officeart/2018/2/layout/IconCircleList"/>
    <dgm:cxn modelId="{7F003498-7B75-4D06-B911-2D491B9825B0}" type="presParOf" srcId="{105F4507-F3AE-4FE2-AEA9-3A962F2A3112}" destId="{C5231944-7321-424F-923D-8B7DF495CFD8}" srcOrd="2" destOrd="0" presId="urn:microsoft.com/office/officeart/2018/2/layout/IconCircleList"/>
    <dgm:cxn modelId="{0DF1C0B6-A6C2-44F7-9FDB-027D68697325}" type="presParOf" srcId="{105F4507-F3AE-4FE2-AEA9-3A962F2A3112}" destId="{CA0BA610-2F8B-4759-BF11-DB22A9FA32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421DDD-39FF-4624-B061-426DFFC88F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B4EB15-5B00-4E4E-BAAB-08AE8B71634B}">
      <dgm:prSet custT="1"/>
      <dgm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just">
            <a:buNone/>
          </a:pPr>
          <a:r>
            <a:rPr lang="en-GB" sz="3600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Avital community-based financial system that provides an interest-free, trust-based way for Somalis to save and access funds</a:t>
          </a:r>
          <a:endParaRPr lang="en-US" sz="36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578B058E-0A2C-4BB7-88CA-6D5B6F06774A}" type="parTrans" cxnId="{6EB22410-4595-4530-91B6-8CC064979B26}">
      <dgm:prSet/>
      <dgm:spPr/>
      <dgm:t>
        <a:bodyPr/>
        <a:lstStyle/>
        <a:p>
          <a:pPr algn="just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AA12DFC-0A92-4C79-B988-88FE938ACF5A}" type="sibTrans" cxnId="{6EB22410-4595-4530-91B6-8CC064979B26}">
      <dgm:prSet/>
      <dgm:spPr/>
      <dgm:t>
        <a:bodyPr/>
        <a:lstStyle/>
        <a:p>
          <a:pPr algn="just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F012EF-8F94-4ABE-9C25-464210AE7E39}">
      <dgm:prSet custT="1"/>
      <dgm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just">
            <a:buNone/>
          </a:pPr>
          <a:r>
            <a:rPr lang="en-GB" sz="3600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 traditional rotating savings and credit association (ROSCA) commonly practiced in Somaliland and among Somali communities worldwide.</a:t>
          </a:r>
          <a:endParaRPr lang="en-US" sz="36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0DD5D7D0-FBD2-4EE4-A8B5-3E2A7D3D11AD}" type="parTrans" cxnId="{645F3F98-1953-46C6-9B00-79EDD989968C}">
      <dgm:prSet/>
      <dgm:spPr/>
      <dgm:t>
        <a:bodyPr/>
        <a:lstStyle/>
        <a:p>
          <a:pPr algn="just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245AA15-DBB2-4A16-A403-80FF607E9AC2}" type="sibTrans" cxnId="{645F3F98-1953-46C6-9B00-79EDD989968C}">
      <dgm:prSet/>
      <dgm:spPr/>
      <dgm:t>
        <a:bodyPr/>
        <a:lstStyle/>
        <a:p>
          <a:pPr algn="just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9F6B22D-9E19-493C-9BB1-A4BADB4F2620}">
      <dgm:prSet custT="1"/>
      <dgm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just">
            <a:buNone/>
          </a:pPr>
          <a:r>
            <a:rPr lang="en-GB" sz="36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It is a form of informal cooperative finance where a group of individuals pool money together at regular intervals, and each member takes turns receiving the collected sum</a:t>
          </a:r>
          <a:r>
            <a:rPr lang="en-GB" sz="3600" b="0" i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.</a:t>
          </a:r>
          <a:endParaRPr lang="en-US" sz="36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5BDFC3C1-B8FC-4117-BDC3-4911B33BAD63}" type="parTrans" cxnId="{B1672F96-FE7C-4242-8E95-5ECF06AD9911}">
      <dgm:prSet/>
      <dgm:spPr/>
      <dgm:t>
        <a:bodyPr/>
        <a:lstStyle/>
        <a:p>
          <a:pPr algn="just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22B590-0627-473C-9ED3-4661EE3C3160}" type="sibTrans" cxnId="{B1672F96-FE7C-4242-8E95-5ECF06AD9911}">
      <dgm:prSet/>
      <dgm:spPr/>
      <dgm:t>
        <a:bodyPr/>
        <a:lstStyle/>
        <a:p>
          <a:pPr algn="just"/>
          <a:endParaRPr lang="en-US" sz="28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E97E3C9-2201-4B03-ADA3-72A06BFBD52F}" type="pres">
      <dgm:prSet presAssocID="{28421DDD-39FF-4624-B061-426DFFC88FF5}" presName="root" presStyleCnt="0">
        <dgm:presLayoutVars>
          <dgm:dir/>
          <dgm:resizeHandles val="exact"/>
        </dgm:presLayoutVars>
      </dgm:prSet>
      <dgm:spPr/>
    </dgm:pt>
    <dgm:pt modelId="{72F9AAB4-3688-469D-95E7-E12565CEC2FF}" type="pres">
      <dgm:prSet presAssocID="{A5B4EB15-5B00-4E4E-BAAB-08AE8B71634B}" presName="compNode" presStyleCnt="0"/>
      <dgm:spPr/>
    </dgm:pt>
    <dgm:pt modelId="{8AD57DD0-F399-4B25-8482-256843ABDFE1}" type="pres">
      <dgm:prSet presAssocID="{A5B4EB15-5B00-4E4E-BAAB-08AE8B71634B}" presName="bgRect" presStyleLbl="bgShp" presStyleIdx="0" presStyleCnt="3"/>
      <dgm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rgbClr val="E97132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15BE5EA3-7124-4449-A12B-B0FB2D57AC2C}" type="pres">
      <dgm:prSet presAssocID="{A5B4EB15-5B00-4E4E-BAAB-08AE8B71634B}" presName="iconRect" presStyleLbl="node1" presStyleIdx="0" presStyleCnt="3"/>
      <dgm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6B1F5E8C-7237-44D3-AF65-766BB661A48F}" type="pres">
      <dgm:prSet presAssocID="{A5B4EB15-5B00-4E4E-BAAB-08AE8B71634B}" presName="spaceRect" presStyleCnt="0"/>
      <dgm:spPr/>
    </dgm:pt>
    <dgm:pt modelId="{B2EC9DD7-5942-48F9-9605-E1E8B7F25502}" type="pres">
      <dgm:prSet presAssocID="{A5B4EB15-5B00-4E4E-BAAB-08AE8B71634B}" presName="parTx" presStyleLbl="revTx" presStyleIdx="0" presStyleCnt="3">
        <dgm:presLayoutVars>
          <dgm:chMax val="0"/>
          <dgm:chPref val="0"/>
        </dgm:presLayoutVars>
      </dgm:prSet>
      <dgm:spPr/>
    </dgm:pt>
    <dgm:pt modelId="{2C732D49-530E-4EDE-AF3D-A4E50B06F9E6}" type="pres">
      <dgm:prSet presAssocID="{6AA12DFC-0A92-4C79-B988-88FE938ACF5A}" presName="sibTrans" presStyleCnt="0"/>
      <dgm:spPr/>
    </dgm:pt>
    <dgm:pt modelId="{6DA3BC90-894E-43C6-95F4-ABD9CAE483EC}" type="pres">
      <dgm:prSet presAssocID="{3FF012EF-8F94-4ABE-9C25-464210AE7E39}" presName="compNode" presStyleCnt="0"/>
      <dgm:spPr/>
    </dgm:pt>
    <dgm:pt modelId="{A46453A7-0213-4B1A-922C-A4997D06ABA7}" type="pres">
      <dgm:prSet presAssocID="{3FF012EF-8F94-4ABE-9C25-464210AE7E39}" presName="bgRect" presStyleLbl="bgShp" presStyleIdx="1" presStyleCnt="3"/>
      <dgm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rgbClr val="196B24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7EAF7A71-594B-4124-9D59-5130661C40F5}" type="pres">
      <dgm:prSet presAssocID="{3FF012EF-8F94-4ABE-9C25-464210AE7E39}" presName="iconRect" presStyleLbl="node1" presStyleIdx="1" presStyleCnt="3"/>
      <dgm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7DF7D21D-7818-4149-A35F-CB19F3CE8F95}" type="pres">
      <dgm:prSet presAssocID="{3FF012EF-8F94-4ABE-9C25-464210AE7E39}" presName="spaceRect" presStyleCnt="0"/>
      <dgm:spPr/>
    </dgm:pt>
    <dgm:pt modelId="{21527D53-A3FF-48E5-BB5E-34DFFB1BCEBF}" type="pres">
      <dgm:prSet presAssocID="{3FF012EF-8F94-4ABE-9C25-464210AE7E39}" presName="parTx" presStyleLbl="revTx" presStyleIdx="1" presStyleCnt="3">
        <dgm:presLayoutVars>
          <dgm:chMax val="0"/>
          <dgm:chPref val="0"/>
        </dgm:presLayoutVars>
      </dgm:prSet>
      <dgm:spPr/>
    </dgm:pt>
    <dgm:pt modelId="{6FBA2495-B5E1-4AD6-BC7F-75F273D8E7BC}" type="pres">
      <dgm:prSet presAssocID="{A245AA15-DBB2-4A16-A403-80FF607E9AC2}" presName="sibTrans" presStyleCnt="0"/>
      <dgm:spPr/>
    </dgm:pt>
    <dgm:pt modelId="{0F528318-56C7-448F-AB1F-22B82BAF366D}" type="pres">
      <dgm:prSet presAssocID="{D9F6B22D-9E19-493C-9BB1-A4BADB4F2620}" presName="compNode" presStyleCnt="0"/>
      <dgm:spPr/>
    </dgm:pt>
    <dgm:pt modelId="{108171FC-7E24-48E6-8D07-DEE11EB7A28E}" type="pres">
      <dgm:prSet presAssocID="{D9F6B22D-9E19-493C-9BB1-A4BADB4F2620}" presName="bgRect" presStyleLbl="bgShp" presStyleIdx="2" presStyleCnt="3"/>
      <dgm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rgbClr val="0F9ED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58B4FB33-B0AD-4BF3-99AC-B16101FDBCD9}" type="pres">
      <dgm:prSet presAssocID="{D9F6B22D-9E19-493C-9BB1-A4BADB4F2620}" presName="iconRect" presStyleLbl="node1" presStyleIdx="2" presStyleCnt="3"/>
      <dgm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16EB9B-027D-49F8-93C3-BE79837AC163}" type="pres">
      <dgm:prSet presAssocID="{D9F6B22D-9E19-493C-9BB1-A4BADB4F2620}" presName="spaceRect" presStyleCnt="0"/>
      <dgm:spPr/>
    </dgm:pt>
    <dgm:pt modelId="{EDCC05FA-845B-4FC8-91C8-67D9E4EA6DB5}" type="pres">
      <dgm:prSet presAssocID="{D9F6B22D-9E19-493C-9BB1-A4BADB4F26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B22410-4595-4530-91B6-8CC064979B26}" srcId="{28421DDD-39FF-4624-B061-426DFFC88FF5}" destId="{A5B4EB15-5B00-4E4E-BAAB-08AE8B71634B}" srcOrd="0" destOrd="0" parTransId="{578B058E-0A2C-4BB7-88CA-6D5B6F06774A}" sibTransId="{6AA12DFC-0A92-4C79-B988-88FE938ACF5A}"/>
    <dgm:cxn modelId="{E07CD33C-3166-44E4-9A8C-174C504B425E}" type="presOf" srcId="{3FF012EF-8F94-4ABE-9C25-464210AE7E39}" destId="{21527D53-A3FF-48E5-BB5E-34DFFB1BCEBF}" srcOrd="0" destOrd="0" presId="urn:microsoft.com/office/officeart/2018/2/layout/IconVerticalSolidList"/>
    <dgm:cxn modelId="{008E0754-A982-47FB-9238-1001591652FA}" type="presOf" srcId="{A5B4EB15-5B00-4E4E-BAAB-08AE8B71634B}" destId="{B2EC9DD7-5942-48F9-9605-E1E8B7F25502}" srcOrd="0" destOrd="0" presId="urn:microsoft.com/office/officeart/2018/2/layout/IconVerticalSolidList"/>
    <dgm:cxn modelId="{AB630F76-A609-46B0-B853-86F84A329C96}" type="presOf" srcId="{28421DDD-39FF-4624-B061-426DFFC88FF5}" destId="{1E97E3C9-2201-4B03-ADA3-72A06BFBD52F}" srcOrd="0" destOrd="0" presId="urn:microsoft.com/office/officeart/2018/2/layout/IconVerticalSolidList"/>
    <dgm:cxn modelId="{B1672F96-FE7C-4242-8E95-5ECF06AD9911}" srcId="{28421DDD-39FF-4624-B061-426DFFC88FF5}" destId="{D9F6B22D-9E19-493C-9BB1-A4BADB4F2620}" srcOrd="2" destOrd="0" parTransId="{5BDFC3C1-B8FC-4117-BDC3-4911B33BAD63}" sibTransId="{A822B590-0627-473C-9ED3-4661EE3C3160}"/>
    <dgm:cxn modelId="{645F3F98-1953-46C6-9B00-79EDD989968C}" srcId="{28421DDD-39FF-4624-B061-426DFFC88FF5}" destId="{3FF012EF-8F94-4ABE-9C25-464210AE7E39}" srcOrd="1" destOrd="0" parTransId="{0DD5D7D0-FBD2-4EE4-A8B5-3E2A7D3D11AD}" sibTransId="{A245AA15-DBB2-4A16-A403-80FF607E9AC2}"/>
    <dgm:cxn modelId="{7F8033B1-99FC-4DA9-AA78-1CF21BBE5010}" type="presOf" srcId="{D9F6B22D-9E19-493C-9BB1-A4BADB4F2620}" destId="{EDCC05FA-845B-4FC8-91C8-67D9E4EA6DB5}" srcOrd="0" destOrd="0" presId="urn:microsoft.com/office/officeart/2018/2/layout/IconVerticalSolidList"/>
    <dgm:cxn modelId="{C87C6AED-6D0B-4C0B-82B8-8CF65DA05703}" type="presParOf" srcId="{1E97E3C9-2201-4B03-ADA3-72A06BFBD52F}" destId="{72F9AAB4-3688-469D-95E7-E12565CEC2FF}" srcOrd="0" destOrd="0" presId="urn:microsoft.com/office/officeart/2018/2/layout/IconVerticalSolidList"/>
    <dgm:cxn modelId="{DB0F1957-0BBF-4A93-A03A-78247B3806FE}" type="presParOf" srcId="{72F9AAB4-3688-469D-95E7-E12565CEC2FF}" destId="{8AD57DD0-F399-4B25-8482-256843ABDFE1}" srcOrd="0" destOrd="0" presId="urn:microsoft.com/office/officeart/2018/2/layout/IconVerticalSolidList"/>
    <dgm:cxn modelId="{1AB43A67-AEF5-49EB-BBCB-17A05F829F94}" type="presParOf" srcId="{72F9AAB4-3688-469D-95E7-E12565CEC2FF}" destId="{15BE5EA3-7124-4449-A12B-B0FB2D57AC2C}" srcOrd="1" destOrd="0" presId="urn:microsoft.com/office/officeart/2018/2/layout/IconVerticalSolidList"/>
    <dgm:cxn modelId="{AA839431-7991-4326-96B3-A9BB2887ECD2}" type="presParOf" srcId="{72F9AAB4-3688-469D-95E7-E12565CEC2FF}" destId="{6B1F5E8C-7237-44D3-AF65-766BB661A48F}" srcOrd="2" destOrd="0" presId="urn:microsoft.com/office/officeart/2018/2/layout/IconVerticalSolidList"/>
    <dgm:cxn modelId="{CE31FB39-CF51-4263-98B9-BF0515EA0125}" type="presParOf" srcId="{72F9AAB4-3688-469D-95E7-E12565CEC2FF}" destId="{B2EC9DD7-5942-48F9-9605-E1E8B7F25502}" srcOrd="3" destOrd="0" presId="urn:microsoft.com/office/officeart/2018/2/layout/IconVerticalSolidList"/>
    <dgm:cxn modelId="{FA7DBA0C-8593-4FD9-B78D-A1F67278CD6D}" type="presParOf" srcId="{1E97E3C9-2201-4B03-ADA3-72A06BFBD52F}" destId="{2C732D49-530E-4EDE-AF3D-A4E50B06F9E6}" srcOrd="1" destOrd="0" presId="urn:microsoft.com/office/officeart/2018/2/layout/IconVerticalSolidList"/>
    <dgm:cxn modelId="{FCF9A2B8-FA22-43C2-AA45-2B40BE7BF8A9}" type="presParOf" srcId="{1E97E3C9-2201-4B03-ADA3-72A06BFBD52F}" destId="{6DA3BC90-894E-43C6-95F4-ABD9CAE483EC}" srcOrd="2" destOrd="0" presId="urn:microsoft.com/office/officeart/2018/2/layout/IconVerticalSolidList"/>
    <dgm:cxn modelId="{80C80FC9-6035-4F69-A950-1E081EB9EB51}" type="presParOf" srcId="{6DA3BC90-894E-43C6-95F4-ABD9CAE483EC}" destId="{A46453A7-0213-4B1A-922C-A4997D06ABA7}" srcOrd="0" destOrd="0" presId="urn:microsoft.com/office/officeart/2018/2/layout/IconVerticalSolidList"/>
    <dgm:cxn modelId="{F9692683-EE52-489F-B4F6-36388A50DD67}" type="presParOf" srcId="{6DA3BC90-894E-43C6-95F4-ABD9CAE483EC}" destId="{7EAF7A71-594B-4124-9D59-5130661C40F5}" srcOrd="1" destOrd="0" presId="urn:microsoft.com/office/officeart/2018/2/layout/IconVerticalSolidList"/>
    <dgm:cxn modelId="{3A4D0A5B-3E6B-46E6-A4A8-CFFE6AAF09C8}" type="presParOf" srcId="{6DA3BC90-894E-43C6-95F4-ABD9CAE483EC}" destId="{7DF7D21D-7818-4149-A35F-CB19F3CE8F95}" srcOrd="2" destOrd="0" presId="urn:microsoft.com/office/officeart/2018/2/layout/IconVerticalSolidList"/>
    <dgm:cxn modelId="{02978A14-F219-4D58-8ECA-4F1F2FA0B336}" type="presParOf" srcId="{6DA3BC90-894E-43C6-95F4-ABD9CAE483EC}" destId="{21527D53-A3FF-48E5-BB5E-34DFFB1BCEBF}" srcOrd="3" destOrd="0" presId="urn:microsoft.com/office/officeart/2018/2/layout/IconVerticalSolidList"/>
    <dgm:cxn modelId="{B469A23B-D3E0-42CB-9BA5-10CEDE144B42}" type="presParOf" srcId="{1E97E3C9-2201-4B03-ADA3-72A06BFBD52F}" destId="{6FBA2495-B5E1-4AD6-BC7F-75F273D8E7BC}" srcOrd="3" destOrd="0" presId="urn:microsoft.com/office/officeart/2018/2/layout/IconVerticalSolidList"/>
    <dgm:cxn modelId="{98E054F6-E72E-408E-93DF-A82B76F82CEA}" type="presParOf" srcId="{1E97E3C9-2201-4B03-ADA3-72A06BFBD52F}" destId="{0F528318-56C7-448F-AB1F-22B82BAF366D}" srcOrd="4" destOrd="0" presId="urn:microsoft.com/office/officeart/2018/2/layout/IconVerticalSolidList"/>
    <dgm:cxn modelId="{36CFB8A4-3F7A-4DC8-90D6-18CD7F562ACE}" type="presParOf" srcId="{0F528318-56C7-448F-AB1F-22B82BAF366D}" destId="{108171FC-7E24-48E6-8D07-DEE11EB7A28E}" srcOrd="0" destOrd="0" presId="urn:microsoft.com/office/officeart/2018/2/layout/IconVerticalSolidList"/>
    <dgm:cxn modelId="{D5029D4B-8019-4876-85A3-15DDDBBDCC3B}" type="presParOf" srcId="{0F528318-56C7-448F-AB1F-22B82BAF366D}" destId="{58B4FB33-B0AD-4BF3-99AC-B16101FDBCD9}" srcOrd="1" destOrd="0" presId="urn:microsoft.com/office/officeart/2018/2/layout/IconVerticalSolidList"/>
    <dgm:cxn modelId="{CFCE047A-1601-4460-A39B-496D821715BA}" type="presParOf" srcId="{0F528318-56C7-448F-AB1F-22B82BAF366D}" destId="{1F16EB9B-027D-49F8-93C3-BE79837AC163}" srcOrd="2" destOrd="0" presId="urn:microsoft.com/office/officeart/2018/2/layout/IconVerticalSolidList"/>
    <dgm:cxn modelId="{15F39DE7-61AE-41F8-94BF-22EE2248C8C7}" type="presParOf" srcId="{0F528318-56C7-448F-AB1F-22B82BAF366D}" destId="{EDCC05FA-845B-4FC8-91C8-67D9E4EA6D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5158EC-F42E-49A1-AF80-C4E8326C5A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004F91-2A29-4B46-9EDB-7C00BD5B6250}">
      <dgm:prSet custT="1"/>
      <dgm:spPr/>
      <dgm:t>
        <a:bodyPr/>
        <a:lstStyle/>
        <a:p>
          <a:pPr>
            <a:defRPr cap="all"/>
          </a:pPr>
          <a:r>
            <a:rPr lang="en-GB" sz="2400" b="1" dirty="0">
              <a:latin typeface="Segoe UI" panose="020B0502040204020203" pitchFamily="34" charset="0"/>
              <a:cs typeface="Segoe UI" panose="020B0502040204020203" pitchFamily="34" charset="0"/>
            </a:rPr>
            <a:t>Access to Lump Sums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: </a:t>
          </a:r>
        </a:p>
        <a:p>
          <a:pPr>
            <a:defRPr cap="all"/>
          </a:pP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Helps individuals who lack access to formal banking save and access large sums for emergencies, business, or major expenses.</a:t>
          </a:r>
          <a:endParaRPr lang="en-US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5C38D4D-0F3E-44DA-B16A-9AF08C070EFE}" type="parTrans" cxnId="{4CCABB7B-EF22-42F7-9715-EC22171EB94E}">
      <dgm:prSet/>
      <dgm:spPr/>
      <dgm:t>
        <a:bodyPr/>
        <a:lstStyle/>
        <a:p>
          <a:endParaRPr lang="en-US" sz="4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87CB2F1-05A4-4E13-8D82-7BC11225D20F}" type="sibTrans" cxnId="{4CCABB7B-EF22-42F7-9715-EC22171EB94E}">
      <dgm:prSet/>
      <dgm:spPr/>
      <dgm:t>
        <a:bodyPr/>
        <a:lstStyle/>
        <a:p>
          <a:endParaRPr lang="en-US" sz="4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83580B-97B7-400C-8E18-D5B410EB4E08}">
      <dgm:prSet custT="1"/>
      <dgm:spPr/>
      <dgm:t>
        <a:bodyPr/>
        <a:lstStyle/>
        <a:p>
          <a:pPr>
            <a:defRPr cap="all"/>
          </a:pPr>
          <a:r>
            <a:rPr lang="en-GB" sz="2400" b="1" dirty="0">
              <a:latin typeface="Segoe UI" panose="020B0502040204020203" pitchFamily="34" charset="0"/>
              <a:cs typeface="Segoe UI" panose="020B0502040204020203" pitchFamily="34" charset="0"/>
            </a:rPr>
            <a:t>No Interest or Debt</a:t>
          </a: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  <a:p>
          <a:pPr>
            <a:defRPr cap="all"/>
          </a:pP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 Unlike loans, Hagbad does not involve interest payments.</a:t>
          </a:r>
          <a:endParaRPr lang="en-US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1C7A80F-3751-456E-8BFA-FF99AE9E1AB3}" type="parTrans" cxnId="{05FEA9CE-FD10-4F0A-816A-A0497E1D66D4}">
      <dgm:prSet/>
      <dgm:spPr/>
      <dgm:t>
        <a:bodyPr/>
        <a:lstStyle/>
        <a:p>
          <a:endParaRPr lang="en-US" sz="4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423E63E-9354-413E-A6C5-16B839D4FF46}" type="sibTrans" cxnId="{05FEA9CE-FD10-4F0A-816A-A0497E1D66D4}">
      <dgm:prSet/>
      <dgm:spPr/>
      <dgm:t>
        <a:bodyPr/>
        <a:lstStyle/>
        <a:p>
          <a:endParaRPr lang="en-US" sz="4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D51325-99D8-4154-B97E-E16D0864D469}">
      <dgm:prSet custT="1"/>
      <dgm:spPr/>
      <dgm:t>
        <a:bodyPr/>
        <a:lstStyle/>
        <a:p>
          <a:pPr>
            <a:defRPr cap="all"/>
          </a:pPr>
          <a:r>
            <a:rPr lang="en-GB" sz="2400" b="1" dirty="0">
              <a:latin typeface="Segoe UI" panose="020B0502040204020203" pitchFamily="34" charset="0"/>
              <a:cs typeface="Segoe UI" panose="020B0502040204020203" pitchFamily="34" charset="0"/>
            </a:rPr>
            <a:t>Community Trust &amp; Cooperation: </a:t>
          </a:r>
        </a:p>
        <a:p>
          <a:pPr>
            <a:defRPr cap="all"/>
          </a:pP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Strengthens social bonds and mutual support.</a:t>
          </a:r>
          <a:endParaRPr lang="en-US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F8B751F-5B0C-4D93-9EA4-0FD544AE7643}" type="parTrans" cxnId="{DC0DDB36-CC93-48FF-85B1-0E8C6D79AD3E}">
      <dgm:prSet/>
      <dgm:spPr/>
      <dgm:t>
        <a:bodyPr/>
        <a:lstStyle/>
        <a:p>
          <a:endParaRPr lang="en-US" sz="4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FCA642E-8DD2-49D4-85B3-F3D030B15F74}" type="sibTrans" cxnId="{DC0DDB36-CC93-48FF-85B1-0E8C6D79AD3E}">
      <dgm:prSet/>
      <dgm:spPr/>
      <dgm:t>
        <a:bodyPr/>
        <a:lstStyle/>
        <a:p>
          <a:endParaRPr lang="en-US" sz="4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275DFDF-3244-48CE-9CB0-7533C57772BD}">
      <dgm:prSet custT="1"/>
      <dgm:spPr/>
      <dgm:t>
        <a:bodyPr/>
        <a:lstStyle/>
        <a:p>
          <a:pPr>
            <a:defRPr cap="all"/>
          </a:pPr>
          <a:r>
            <a:rPr lang="en-GB" sz="2400" b="1" dirty="0">
              <a:latin typeface="Segoe UI" panose="020B0502040204020203" pitchFamily="34" charset="0"/>
              <a:cs typeface="Segoe UI" panose="020B0502040204020203" pitchFamily="34" charset="0"/>
            </a:rPr>
            <a:t>Financial Discipline: </a:t>
          </a:r>
        </a:p>
        <a:p>
          <a:pPr>
            <a:defRPr cap="all"/>
          </a:pPr>
          <a:r>
            <a:rPr lang="en-GB" sz="2400" dirty="0">
              <a:latin typeface="Segoe UI" panose="020B0502040204020203" pitchFamily="34" charset="0"/>
              <a:cs typeface="Segoe UI" panose="020B0502040204020203" pitchFamily="34" charset="0"/>
            </a:rPr>
            <a:t>Encourages regular savings habits.</a:t>
          </a:r>
          <a:endParaRPr lang="en-US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03E8ECD-8BA1-4D41-9D4D-27F17D6FB747}" type="parTrans" cxnId="{B1FF9938-A552-4211-9C06-FA9F20497DC8}">
      <dgm:prSet/>
      <dgm:spPr/>
      <dgm:t>
        <a:bodyPr/>
        <a:lstStyle/>
        <a:p>
          <a:endParaRPr lang="en-US" sz="4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48873E8-C54F-427D-AA95-D99A798BC872}" type="sibTrans" cxnId="{B1FF9938-A552-4211-9C06-FA9F20497DC8}">
      <dgm:prSet/>
      <dgm:spPr/>
      <dgm:t>
        <a:bodyPr/>
        <a:lstStyle/>
        <a:p>
          <a:endParaRPr lang="en-US" sz="4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D3E869C-4ADD-4F0B-99F9-302901D8C32E}">
      <dgm:prSet custT="1"/>
      <dgm:spPr/>
      <dgm:t>
        <a:bodyPr/>
        <a:lstStyle/>
        <a:p>
          <a:pPr>
            <a:defRPr cap="all"/>
          </a:pPr>
          <a:r>
            <a:rPr lang="en-GB" sz="2400" b="1">
              <a:latin typeface="Segoe UI" panose="020B0502040204020203" pitchFamily="34" charset="0"/>
              <a:cs typeface="Segoe UI" panose="020B0502040204020203" pitchFamily="34" charset="0"/>
            </a:rPr>
            <a:t>Cultural Significance: </a:t>
          </a:r>
          <a:r>
            <a:rPr lang="en-GB" sz="2400">
              <a:latin typeface="Segoe UI" panose="020B0502040204020203" pitchFamily="34" charset="0"/>
              <a:cs typeface="Segoe UI" panose="020B0502040204020203" pitchFamily="34" charset="0"/>
            </a:rPr>
            <a:t>More than just a financial tool – it reinforces community solidarity. </a:t>
          </a:r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CDF456A-3C7F-4E89-970B-35AC2350253E}" type="parTrans" cxnId="{7535037C-3AF9-4146-A9F2-10CCF1E44244}">
      <dgm:prSet/>
      <dgm:spPr/>
      <dgm:t>
        <a:bodyPr/>
        <a:lstStyle/>
        <a:p>
          <a:endParaRPr lang="en-US" sz="4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9679A1-C5F5-493D-B27F-AB048F4445C9}" type="sibTrans" cxnId="{7535037C-3AF9-4146-A9F2-10CCF1E44244}">
      <dgm:prSet/>
      <dgm:spPr/>
      <dgm:t>
        <a:bodyPr/>
        <a:lstStyle/>
        <a:p>
          <a:endParaRPr lang="en-US" sz="4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4E45C1B-9727-4DEF-AEA5-AC25CF39B08E}" type="pres">
      <dgm:prSet presAssocID="{075158EC-F42E-49A1-AF80-C4E8326C5A07}" presName="root" presStyleCnt="0">
        <dgm:presLayoutVars>
          <dgm:dir/>
          <dgm:resizeHandles val="exact"/>
        </dgm:presLayoutVars>
      </dgm:prSet>
      <dgm:spPr/>
    </dgm:pt>
    <dgm:pt modelId="{FBFF5376-6ED9-46AF-BE98-F508593F877D}" type="pres">
      <dgm:prSet presAssocID="{D3004F91-2A29-4B46-9EDB-7C00BD5B6250}" presName="compNode" presStyleCnt="0"/>
      <dgm:spPr/>
    </dgm:pt>
    <dgm:pt modelId="{7D880CCC-B4E1-4C89-B4CA-1919FDD23D71}" type="pres">
      <dgm:prSet presAssocID="{D3004F91-2A29-4B46-9EDB-7C00BD5B6250}" presName="iconBgRect" presStyleLbl="bgShp" presStyleIdx="0" presStyleCnt="5"/>
      <dgm:spPr/>
    </dgm:pt>
    <dgm:pt modelId="{6F67F94E-2E1F-4C33-8F1B-AA7C57571891}" type="pres">
      <dgm:prSet presAssocID="{D3004F91-2A29-4B46-9EDB-7C00BD5B62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BAD9634-516D-4F99-A5C2-754436D70018}" type="pres">
      <dgm:prSet presAssocID="{D3004F91-2A29-4B46-9EDB-7C00BD5B6250}" presName="spaceRect" presStyleCnt="0"/>
      <dgm:spPr/>
    </dgm:pt>
    <dgm:pt modelId="{FF44C8CB-C2C3-4575-8ADC-8B7DE827850D}" type="pres">
      <dgm:prSet presAssocID="{D3004F91-2A29-4B46-9EDB-7C00BD5B6250}" presName="textRect" presStyleLbl="revTx" presStyleIdx="0" presStyleCnt="5">
        <dgm:presLayoutVars>
          <dgm:chMax val="1"/>
          <dgm:chPref val="1"/>
        </dgm:presLayoutVars>
      </dgm:prSet>
      <dgm:spPr/>
    </dgm:pt>
    <dgm:pt modelId="{C392E282-5C82-44FE-A6F4-264C1F395DA2}" type="pres">
      <dgm:prSet presAssocID="{B87CB2F1-05A4-4E13-8D82-7BC11225D20F}" presName="sibTrans" presStyleCnt="0"/>
      <dgm:spPr/>
    </dgm:pt>
    <dgm:pt modelId="{2D851790-7A51-4F9F-8972-DEEF2A88219C}" type="pres">
      <dgm:prSet presAssocID="{EA83580B-97B7-400C-8E18-D5B410EB4E08}" presName="compNode" presStyleCnt="0"/>
      <dgm:spPr/>
    </dgm:pt>
    <dgm:pt modelId="{0CA3401D-AC6D-4F68-94F2-0D1568D2E544}" type="pres">
      <dgm:prSet presAssocID="{EA83580B-97B7-400C-8E18-D5B410EB4E08}" presName="iconBgRect" presStyleLbl="bgShp" presStyleIdx="1" presStyleCnt="5"/>
      <dgm:spPr/>
    </dgm:pt>
    <dgm:pt modelId="{052A417D-A1B1-488C-90F3-1A405108DE76}" type="pres">
      <dgm:prSet presAssocID="{EA83580B-97B7-400C-8E18-D5B410EB4E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C77D328-54A3-486A-A4BF-4FE701540D4F}" type="pres">
      <dgm:prSet presAssocID="{EA83580B-97B7-400C-8E18-D5B410EB4E08}" presName="spaceRect" presStyleCnt="0"/>
      <dgm:spPr/>
    </dgm:pt>
    <dgm:pt modelId="{3135620B-96E8-4BAA-8EFE-426F3269D801}" type="pres">
      <dgm:prSet presAssocID="{EA83580B-97B7-400C-8E18-D5B410EB4E08}" presName="textRect" presStyleLbl="revTx" presStyleIdx="1" presStyleCnt="5">
        <dgm:presLayoutVars>
          <dgm:chMax val="1"/>
          <dgm:chPref val="1"/>
        </dgm:presLayoutVars>
      </dgm:prSet>
      <dgm:spPr/>
    </dgm:pt>
    <dgm:pt modelId="{39D19CE9-F4BC-4A0C-A941-065D15EA2352}" type="pres">
      <dgm:prSet presAssocID="{0423E63E-9354-413E-A6C5-16B839D4FF46}" presName="sibTrans" presStyleCnt="0"/>
      <dgm:spPr/>
    </dgm:pt>
    <dgm:pt modelId="{BBBCAFF6-7EB9-48A7-B433-4F7B969F8F92}" type="pres">
      <dgm:prSet presAssocID="{A4D51325-99D8-4154-B97E-E16D0864D469}" presName="compNode" presStyleCnt="0"/>
      <dgm:spPr/>
    </dgm:pt>
    <dgm:pt modelId="{C7522B2A-7EE4-4896-AFD8-EEE7C7F941AD}" type="pres">
      <dgm:prSet presAssocID="{A4D51325-99D8-4154-B97E-E16D0864D469}" presName="iconBgRect" presStyleLbl="bgShp" presStyleIdx="2" presStyleCnt="5"/>
      <dgm:spPr/>
    </dgm:pt>
    <dgm:pt modelId="{204D98D5-F450-4AE5-B83E-171314CDBDE5}" type="pres">
      <dgm:prSet presAssocID="{A4D51325-99D8-4154-B97E-E16D0864D46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1D95552F-2A44-4B1B-AAAA-A39A94989846}" type="pres">
      <dgm:prSet presAssocID="{A4D51325-99D8-4154-B97E-E16D0864D469}" presName="spaceRect" presStyleCnt="0"/>
      <dgm:spPr/>
    </dgm:pt>
    <dgm:pt modelId="{E8353E68-64DD-4C43-9E12-CF972F51575F}" type="pres">
      <dgm:prSet presAssocID="{A4D51325-99D8-4154-B97E-E16D0864D469}" presName="textRect" presStyleLbl="revTx" presStyleIdx="2" presStyleCnt="5">
        <dgm:presLayoutVars>
          <dgm:chMax val="1"/>
          <dgm:chPref val="1"/>
        </dgm:presLayoutVars>
      </dgm:prSet>
      <dgm:spPr/>
    </dgm:pt>
    <dgm:pt modelId="{A12CAD70-2474-4686-AFDE-6E53E6466344}" type="pres">
      <dgm:prSet presAssocID="{EFCA642E-8DD2-49D4-85B3-F3D030B15F74}" presName="sibTrans" presStyleCnt="0"/>
      <dgm:spPr/>
    </dgm:pt>
    <dgm:pt modelId="{0ECB1691-22EF-44F2-9E23-6D3B9E56789E}" type="pres">
      <dgm:prSet presAssocID="{B275DFDF-3244-48CE-9CB0-7533C57772BD}" presName="compNode" presStyleCnt="0"/>
      <dgm:spPr/>
    </dgm:pt>
    <dgm:pt modelId="{CF9E5989-3D5F-4108-9387-C7966D9DD8B3}" type="pres">
      <dgm:prSet presAssocID="{B275DFDF-3244-48CE-9CB0-7533C57772BD}" presName="iconBgRect" presStyleLbl="bgShp" presStyleIdx="3" presStyleCnt="5"/>
      <dgm:spPr/>
    </dgm:pt>
    <dgm:pt modelId="{38DC2328-0CFB-4152-B9FC-5023A19ADF15}" type="pres">
      <dgm:prSet presAssocID="{B275DFDF-3244-48CE-9CB0-7533C57772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1785509-2DEE-4873-9987-733558C85653}" type="pres">
      <dgm:prSet presAssocID="{B275DFDF-3244-48CE-9CB0-7533C57772BD}" presName="spaceRect" presStyleCnt="0"/>
      <dgm:spPr/>
    </dgm:pt>
    <dgm:pt modelId="{72AA2293-DFA9-443C-B658-AE6AFF3DD7A5}" type="pres">
      <dgm:prSet presAssocID="{B275DFDF-3244-48CE-9CB0-7533C57772BD}" presName="textRect" presStyleLbl="revTx" presStyleIdx="3" presStyleCnt="5">
        <dgm:presLayoutVars>
          <dgm:chMax val="1"/>
          <dgm:chPref val="1"/>
        </dgm:presLayoutVars>
      </dgm:prSet>
      <dgm:spPr/>
    </dgm:pt>
    <dgm:pt modelId="{55B50FC5-DCDF-4B92-900F-BE256BDCAAC4}" type="pres">
      <dgm:prSet presAssocID="{748873E8-C54F-427D-AA95-D99A798BC872}" presName="sibTrans" presStyleCnt="0"/>
      <dgm:spPr/>
    </dgm:pt>
    <dgm:pt modelId="{9539FB14-7B9D-43E8-A71A-5C0F148DA464}" type="pres">
      <dgm:prSet presAssocID="{DD3E869C-4ADD-4F0B-99F9-302901D8C32E}" presName="compNode" presStyleCnt="0"/>
      <dgm:spPr/>
    </dgm:pt>
    <dgm:pt modelId="{B6E9E9AC-60D0-449F-9C24-80C7148B641E}" type="pres">
      <dgm:prSet presAssocID="{DD3E869C-4ADD-4F0B-99F9-302901D8C32E}" presName="iconBgRect" presStyleLbl="bgShp" presStyleIdx="4" presStyleCnt="5"/>
      <dgm:spPr/>
    </dgm:pt>
    <dgm:pt modelId="{A715B293-62F6-4F7B-AE95-CA3B64E74BB7}" type="pres">
      <dgm:prSet presAssocID="{DD3E869C-4ADD-4F0B-99F9-302901D8C3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1E7ED7BE-6739-40B5-A3F4-386DDAC37C0A}" type="pres">
      <dgm:prSet presAssocID="{DD3E869C-4ADD-4F0B-99F9-302901D8C32E}" presName="spaceRect" presStyleCnt="0"/>
      <dgm:spPr/>
    </dgm:pt>
    <dgm:pt modelId="{5171D17B-FAA1-4590-981E-2823C454B179}" type="pres">
      <dgm:prSet presAssocID="{DD3E869C-4ADD-4F0B-99F9-302901D8C32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C0DDB36-CC93-48FF-85B1-0E8C6D79AD3E}" srcId="{075158EC-F42E-49A1-AF80-C4E8326C5A07}" destId="{A4D51325-99D8-4154-B97E-E16D0864D469}" srcOrd="2" destOrd="0" parTransId="{4F8B751F-5B0C-4D93-9EA4-0FD544AE7643}" sibTransId="{EFCA642E-8DD2-49D4-85B3-F3D030B15F74}"/>
    <dgm:cxn modelId="{B1FF9938-A552-4211-9C06-FA9F20497DC8}" srcId="{075158EC-F42E-49A1-AF80-C4E8326C5A07}" destId="{B275DFDF-3244-48CE-9CB0-7533C57772BD}" srcOrd="3" destOrd="0" parTransId="{103E8ECD-8BA1-4D41-9D4D-27F17D6FB747}" sibTransId="{748873E8-C54F-427D-AA95-D99A798BC872}"/>
    <dgm:cxn modelId="{8965B439-01EA-4BCB-96CE-B08448A7BCDE}" type="presOf" srcId="{EA83580B-97B7-400C-8E18-D5B410EB4E08}" destId="{3135620B-96E8-4BAA-8EFE-426F3269D801}" srcOrd="0" destOrd="0" presId="urn:microsoft.com/office/officeart/2018/5/layout/IconCircleLabelList"/>
    <dgm:cxn modelId="{B479B841-4567-4EE3-8653-D11C72247D62}" type="presOf" srcId="{D3004F91-2A29-4B46-9EDB-7C00BD5B6250}" destId="{FF44C8CB-C2C3-4575-8ADC-8B7DE827850D}" srcOrd="0" destOrd="0" presId="urn:microsoft.com/office/officeart/2018/5/layout/IconCircleLabelList"/>
    <dgm:cxn modelId="{B4E60E5E-5FBC-4C00-8723-854BCD08340E}" type="presOf" srcId="{DD3E869C-4ADD-4F0B-99F9-302901D8C32E}" destId="{5171D17B-FAA1-4590-981E-2823C454B179}" srcOrd="0" destOrd="0" presId="urn:microsoft.com/office/officeart/2018/5/layout/IconCircleLabelList"/>
    <dgm:cxn modelId="{BADEF66C-4431-4DA0-986F-6B38411B6AD9}" type="presOf" srcId="{B275DFDF-3244-48CE-9CB0-7533C57772BD}" destId="{72AA2293-DFA9-443C-B658-AE6AFF3DD7A5}" srcOrd="0" destOrd="0" presId="urn:microsoft.com/office/officeart/2018/5/layout/IconCircleLabelList"/>
    <dgm:cxn modelId="{4CCABB7B-EF22-42F7-9715-EC22171EB94E}" srcId="{075158EC-F42E-49A1-AF80-C4E8326C5A07}" destId="{D3004F91-2A29-4B46-9EDB-7C00BD5B6250}" srcOrd="0" destOrd="0" parTransId="{F5C38D4D-0F3E-44DA-B16A-9AF08C070EFE}" sibTransId="{B87CB2F1-05A4-4E13-8D82-7BC11225D20F}"/>
    <dgm:cxn modelId="{7535037C-3AF9-4146-A9F2-10CCF1E44244}" srcId="{075158EC-F42E-49A1-AF80-C4E8326C5A07}" destId="{DD3E869C-4ADD-4F0B-99F9-302901D8C32E}" srcOrd="4" destOrd="0" parTransId="{5CDF456A-3C7F-4E89-970B-35AC2350253E}" sibTransId="{7E9679A1-C5F5-493D-B27F-AB048F4445C9}"/>
    <dgm:cxn modelId="{D1D6E988-4EFF-4C33-840D-8AE6ACE95B47}" type="presOf" srcId="{A4D51325-99D8-4154-B97E-E16D0864D469}" destId="{E8353E68-64DD-4C43-9E12-CF972F51575F}" srcOrd="0" destOrd="0" presId="urn:microsoft.com/office/officeart/2018/5/layout/IconCircleLabelList"/>
    <dgm:cxn modelId="{05FEA9CE-FD10-4F0A-816A-A0497E1D66D4}" srcId="{075158EC-F42E-49A1-AF80-C4E8326C5A07}" destId="{EA83580B-97B7-400C-8E18-D5B410EB4E08}" srcOrd="1" destOrd="0" parTransId="{01C7A80F-3751-456E-8BFA-FF99AE9E1AB3}" sibTransId="{0423E63E-9354-413E-A6C5-16B839D4FF46}"/>
    <dgm:cxn modelId="{5A8961DE-900A-4880-ABE4-368850C8E69D}" type="presOf" srcId="{075158EC-F42E-49A1-AF80-C4E8326C5A07}" destId="{74E45C1B-9727-4DEF-AEA5-AC25CF39B08E}" srcOrd="0" destOrd="0" presId="urn:microsoft.com/office/officeart/2018/5/layout/IconCircleLabelList"/>
    <dgm:cxn modelId="{B6AA3412-0A08-4183-882F-33F30361CA63}" type="presParOf" srcId="{74E45C1B-9727-4DEF-AEA5-AC25CF39B08E}" destId="{FBFF5376-6ED9-46AF-BE98-F508593F877D}" srcOrd="0" destOrd="0" presId="urn:microsoft.com/office/officeart/2018/5/layout/IconCircleLabelList"/>
    <dgm:cxn modelId="{8D76ECD3-F440-4CC1-A655-0AA7114386F1}" type="presParOf" srcId="{FBFF5376-6ED9-46AF-BE98-F508593F877D}" destId="{7D880CCC-B4E1-4C89-B4CA-1919FDD23D71}" srcOrd="0" destOrd="0" presId="urn:microsoft.com/office/officeart/2018/5/layout/IconCircleLabelList"/>
    <dgm:cxn modelId="{3766141F-864E-43CB-B271-A8446BCA4938}" type="presParOf" srcId="{FBFF5376-6ED9-46AF-BE98-F508593F877D}" destId="{6F67F94E-2E1F-4C33-8F1B-AA7C57571891}" srcOrd="1" destOrd="0" presId="urn:microsoft.com/office/officeart/2018/5/layout/IconCircleLabelList"/>
    <dgm:cxn modelId="{A90BF3EF-96D3-4293-AB3D-7586F58D6A7A}" type="presParOf" srcId="{FBFF5376-6ED9-46AF-BE98-F508593F877D}" destId="{BBAD9634-516D-4F99-A5C2-754436D70018}" srcOrd="2" destOrd="0" presId="urn:microsoft.com/office/officeart/2018/5/layout/IconCircleLabelList"/>
    <dgm:cxn modelId="{8C148D42-93E9-4990-8C00-40F3D9DA9BB6}" type="presParOf" srcId="{FBFF5376-6ED9-46AF-BE98-F508593F877D}" destId="{FF44C8CB-C2C3-4575-8ADC-8B7DE827850D}" srcOrd="3" destOrd="0" presId="urn:microsoft.com/office/officeart/2018/5/layout/IconCircleLabelList"/>
    <dgm:cxn modelId="{E5413576-6759-4D2C-8077-8587A6B47E3C}" type="presParOf" srcId="{74E45C1B-9727-4DEF-AEA5-AC25CF39B08E}" destId="{C392E282-5C82-44FE-A6F4-264C1F395DA2}" srcOrd="1" destOrd="0" presId="urn:microsoft.com/office/officeart/2018/5/layout/IconCircleLabelList"/>
    <dgm:cxn modelId="{F2698E1E-FC0B-4E1C-AC17-B95AE206CE46}" type="presParOf" srcId="{74E45C1B-9727-4DEF-AEA5-AC25CF39B08E}" destId="{2D851790-7A51-4F9F-8972-DEEF2A88219C}" srcOrd="2" destOrd="0" presId="urn:microsoft.com/office/officeart/2018/5/layout/IconCircleLabelList"/>
    <dgm:cxn modelId="{621C8035-CBD1-4114-BA8F-338A8B8B5374}" type="presParOf" srcId="{2D851790-7A51-4F9F-8972-DEEF2A88219C}" destId="{0CA3401D-AC6D-4F68-94F2-0D1568D2E544}" srcOrd="0" destOrd="0" presId="urn:microsoft.com/office/officeart/2018/5/layout/IconCircleLabelList"/>
    <dgm:cxn modelId="{ECEC419D-5B3C-48B1-9418-B61F2C1FF407}" type="presParOf" srcId="{2D851790-7A51-4F9F-8972-DEEF2A88219C}" destId="{052A417D-A1B1-488C-90F3-1A405108DE76}" srcOrd="1" destOrd="0" presId="urn:microsoft.com/office/officeart/2018/5/layout/IconCircleLabelList"/>
    <dgm:cxn modelId="{BDCDC48A-70B5-4B8D-A091-F87C74BD2C68}" type="presParOf" srcId="{2D851790-7A51-4F9F-8972-DEEF2A88219C}" destId="{AC77D328-54A3-486A-A4BF-4FE701540D4F}" srcOrd="2" destOrd="0" presId="urn:microsoft.com/office/officeart/2018/5/layout/IconCircleLabelList"/>
    <dgm:cxn modelId="{D44B7698-64FE-499D-AA4F-DB421636E795}" type="presParOf" srcId="{2D851790-7A51-4F9F-8972-DEEF2A88219C}" destId="{3135620B-96E8-4BAA-8EFE-426F3269D801}" srcOrd="3" destOrd="0" presId="urn:microsoft.com/office/officeart/2018/5/layout/IconCircleLabelList"/>
    <dgm:cxn modelId="{224C0AB9-4081-4ED7-9E69-CB3517D815FD}" type="presParOf" srcId="{74E45C1B-9727-4DEF-AEA5-AC25CF39B08E}" destId="{39D19CE9-F4BC-4A0C-A941-065D15EA2352}" srcOrd="3" destOrd="0" presId="urn:microsoft.com/office/officeart/2018/5/layout/IconCircleLabelList"/>
    <dgm:cxn modelId="{B2330EBE-B1A6-4836-913B-B6E9041FAB70}" type="presParOf" srcId="{74E45C1B-9727-4DEF-AEA5-AC25CF39B08E}" destId="{BBBCAFF6-7EB9-48A7-B433-4F7B969F8F92}" srcOrd="4" destOrd="0" presId="urn:microsoft.com/office/officeart/2018/5/layout/IconCircleLabelList"/>
    <dgm:cxn modelId="{1E9A3A8A-0BB9-4E8A-8BF7-3E5656E37413}" type="presParOf" srcId="{BBBCAFF6-7EB9-48A7-B433-4F7B969F8F92}" destId="{C7522B2A-7EE4-4896-AFD8-EEE7C7F941AD}" srcOrd="0" destOrd="0" presId="urn:microsoft.com/office/officeart/2018/5/layout/IconCircleLabelList"/>
    <dgm:cxn modelId="{278CDE98-F4AA-4342-80E7-F854C0D693DA}" type="presParOf" srcId="{BBBCAFF6-7EB9-48A7-B433-4F7B969F8F92}" destId="{204D98D5-F450-4AE5-B83E-171314CDBDE5}" srcOrd="1" destOrd="0" presId="urn:microsoft.com/office/officeart/2018/5/layout/IconCircleLabelList"/>
    <dgm:cxn modelId="{7FAC8BF0-8FAD-4F2B-B6FE-96F14C7507FD}" type="presParOf" srcId="{BBBCAFF6-7EB9-48A7-B433-4F7B969F8F92}" destId="{1D95552F-2A44-4B1B-AAAA-A39A94989846}" srcOrd="2" destOrd="0" presId="urn:microsoft.com/office/officeart/2018/5/layout/IconCircleLabelList"/>
    <dgm:cxn modelId="{96615422-D469-4422-9E28-9C3D67C99A36}" type="presParOf" srcId="{BBBCAFF6-7EB9-48A7-B433-4F7B969F8F92}" destId="{E8353E68-64DD-4C43-9E12-CF972F51575F}" srcOrd="3" destOrd="0" presId="urn:microsoft.com/office/officeart/2018/5/layout/IconCircleLabelList"/>
    <dgm:cxn modelId="{5AA33781-7355-4AD5-A573-A66EF51B6982}" type="presParOf" srcId="{74E45C1B-9727-4DEF-AEA5-AC25CF39B08E}" destId="{A12CAD70-2474-4686-AFDE-6E53E6466344}" srcOrd="5" destOrd="0" presId="urn:microsoft.com/office/officeart/2018/5/layout/IconCircleLabelList"/>
    <dgm:cxn modelId="{137F5870-5265-44AB-8ADE-FE5ECE48112D}" type="presParOf" srcId="{74E45C1B-9727-4DEF-AEA5-AC25CF39B08E}" destId="{0ECB1691-22EF-44F2-9E23-6D3B9E56789E}" srcOrd="6" destOrd="0" presId="urn:microsoft.com/office/officeart/2018/5/layout/IconCircleLabelList"/>
    <dgm:cxn modelId="{868BD978-1295-4E09-9E60-5FC41C3D1BAD}" type="presParOf" srcId="{0ECB1691-22EF-44F2-9E23-6D3B9E56789E}" destId="{CF9E5989-3D5F-4108-9387-C7966D9DD8B3}" srcOrd="0" destOrd="0" presId="urn:microsoft.com/office/officeart/2018/5/layout/IconCircleLabelList"/>
    <dgm:cxn modelId="{A0948E7F-73B3-4299-A32E-A229CB38EC68}" type="presParOf" srcId="{0ECB1691-22EF-44F2-9E23-6D3B9E56789E}" destId="{38DC2328-0CFB-4152-B9FC-5023A19ADF15}" srcOrd="1" destOrd="0" presId="urn:microsoft.com/office/officeart/2018/5/layout/IconCircleLabelList"/>
    <dgm:cxn modelId="{591DBA0A-C170-4E40-8A46-F3B506637712}" type="presParOf" srcId="{0ECB1691-22EF-44F2-9E23-6D3B9E56789E}" destId="{51785509-2DEE-4873-9987-733558C85653}" srcOrd="2" destOrd="0" presId="urn:microsoft.com/office/officeart/2018/5/layout/IconCircleLabelList"/>
    <dgm:cxn modelId="{84F568E3-4FD6-4201-83A1-4CC8E9AC8D9B}" type="presParOf" srcId="{0ECB1691-22EF-44F2-9E23-6D3B9E56789E}" destId="{72AA2293-DFA9-443C-B658-AE6AFF3DD7A5}" srcOrd="3" destOrd="0" presId="urn:microsoft.com/office/officeart/2018/5/layout/IconCircleLabelList"/>
    <dgm:cxn modelId="{91511EE8-AF22-4329-BB3F-CB45E8539E3C}" type="presParOf" srcId="{74E45C1B-9727-4DEF-AEA5-AC25CF39B08E}" destId="{55B50FC5-DCDF-4B92-900F-BE256BDCAAC4}" srcOrd="7" destOrd="0" presId="urn:microsoft.com/office/officeart/2018/5/layout/IconCircleLabelList"/>
    <dgm:cxn modelId="{1700416B-31DD-4646-90A1-7026E8A673AA}" type="presParOf" srcId="{74E45C1B-9727-4DEF-AEA5-AC25CF39B08E}" destId="{9539FB14-7B9D-43E8-A71A-5C0F148DA464}" srcOrd="8" destOrd="0" presId="urn:microsoft.com/office/officeart/2018/5/layout/IconCircleLabelList"/>
    <dgm:cxn modelId="{18C0AE33-56B3-4D92-8DF1-93AE65360CD1}" type="presParOf" srcId="{9539FB14-7B9D-43E8-A71A-5C0F148DA464}" destId="{B6E9E9AC-60D0-449F-9C24-80C7148B641E}" srcOrd="0" destOrd="0" presId="urn:microsoft.com/office/officeart/2018/5/layout/IconCircleLabelList"/>
    <dgm:cxn modelId="{54700959-2812-42F2-B0AD-AFD051C5DE7D}" type="presParOf" srcId="{9539FB14-7B9D-43E8-A71A-5C0F148DA464}" destId="{A715B293-62F6-4F7B-AE95-CA3B64E74BB7}" srcOrd="1" destOrd="0" presId="urn:microsoft.com/office/officeart/2018/5/layout/IconCircleLabelList"/>
    <dgm:cxn modelId="{7E2723D6-6106-46BA-86B4-31D225FA2198}" type="presParOf" srcId="{9539FB14-7B9D-43E8-A71A-5C0F148DA464}" destId="{1E7ED7BE-6739-40B5-A3F4-386DDAC37C0A}" srcOrd="2" destOrd="0" presId="urn:microsoft.com/office/officeart/2018/5/layout/IconCircleLabelList"/>
    <dgm:cxn modelId="{CEB8BE2C-5762-4A86-AEF2-F5C679873E9D}" type="presParOf" srcId="{9539FB14-7B9D-43E8-A71A-5C0F148DA464}" destId="{5171D17B-FAA1-4590-981E-2823C454B1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815AC6-C819-4D2E-A2BA-5DB3BE11DB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83C9E2-FFC6-4CED-A209-C00612F46959}">
      <dgm:prSet custT="1"/>
      <dgm:spPr>
        <a:xfrm>
          <a:off x="0" y="1310"/>
          <a:ext cx="2185565" cy="1343007"/>
        </a:xfrm>
        <a:prstGeom prst="rect">
          <a:avLst/>
        </a:prstGeom>
        <a:solidFill>
          <a:srgbClr val="A02B93">
            <a:hueOff val="0"/>
            <a:satOff val="0"/>
            <a:lumOff val="0"/>
            <a:alphaOff val="0"/>
          </a:srgbClr>
        </a:solidFill>
        <a:ln w="19050" cap="flat" cmpd="sng" algn="ctr">
          <a:solidFill>
            <a:srgbClr val="A02B93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GB" sz="3600" b="1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Default Risk: </a:t>
          </a:r>
          <a:endParaRPr lang="en-US" sz="3600">
            <a:solidFill>
              <a:sysClr val="window" lastClr="FFFFFF"/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0281715E-E0AB-44B5-99BA-135FD8D6B4D6}" type="parTrans" cxnId="{8D09FCDE-0371-45E4-9EB9-C883F1298757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5BFDBEC-1A03-40D4-91B4-AC60A8C919C8}" type="sibTrans" cxnId="{8D09FCDE-0371-45E4-9EB9-C883F1298757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5C69202-6F6C-47D7-9D7D-90AF7200F2F9}">
      <dgm:prSet custT="1"/>
      <dgm:spPr>
        <a:xfrm>
          <a:off x="2185565" y="1310"/>
          <a:ext cx="8742263" cy="1343007"/>
        </a:xfrm>
        <a:prstGeom prst="rect">
          <a:avLst/>
        </a:prstGeom>
        <a:solidFill>
          <a:srgbClr val="A02B93">
            <a:tint val="40000"/>
            <a:alpha val="90000"/>
            <a:hueOff val="0"/>
            <a:satOff val="0"/>
            <a:lumOff val="0"/>
            <a:alphaOff val="0"/>
          </a:srgbClr>
        </a:solidFill>
        <a:ln w="19050" cap="flat" cmpd="sng" algn="ctr">
          <a:solidFill>
            <a:srgbClr val="A02B93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GB" sz="4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If a member fails to contribute after receiving their payout, the system collapses</a:t>
          </a:r>
          <a:r>
            <a:rPr lang="en-GB" sz="3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.</a:t>
          </a:r>
          <a:endParaRPr lang="en-US" sz="3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6D73162B-8174-4F8D-8999-D0884A2329C2}" type="parTrans" cxnId="{1CB77813-DFD2-4C45-AF9A-629A1726777E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B53FCD7-AB7F-4D93-94D9-95F1C8F021A0}" type="sibTrans" cxnId="{1CB77813-DFD2-4C45-AF9A-629A1726777E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183B72D-2750-480F-AD21-442DCFD1782E}">
      <dgm:prSet custT="1"/>
      <dgm:spPr>
        <a:xfrm>
          <a:off x="0" y="1424898"/>
          <a:ext cx="2185565" cy="1343007"/>
        </a:xfrm>
        <a:prstGeom prst="rect">
          <a:avLst/>
        </a:prstGeom>
        <a:solidFill>
          <a:srgbClr val="A02B93">
            <a:hueOff val="-6076075"/>
            <a:satOff val="-413"/>
            <a:lumOff val="981"/>
            <a:alphaOff val="0"/>
          </a:srgbClr>
        </a:solidFill>
        <a:ln w="19050" cap="flat" cmpd="sng" algn="ctr">
          <a:solidFill>
            <a:srgbClr val="A02B93">
              <a:hueOff val="-6076075"/>
              <a:satOff val="-413"/>
              <a:lumOff val="981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GB" sz="3600" b="1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Lack of Legal Protection: </a:t>
          </a:r>
          <a:endParaRPr lang="en-US" sz="3600">
            <a:solidFill>
              <a:sysClr val="window" lastClr="FFFFFF"/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3714F290-DCDD-4069-B2FE-E575C61C9CC0}" type="parTrans" cxnId="{AD5E1CCC-5CCD-4AAB-AA92-6E166BA27C78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64F374A-4E94-417E-874C-872CC195F818}" type="sibTrans" cxnId="{AD5E1CCC-5CCD-4AAB-AA92-6E166BA27C78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17B4498-B120-4FFF-AD48-6ED12B71906C}">
      <dgm:prSet custT="1"/>
      <dgm:spPr>
        <a:xfrm>
          <a:off x="2185565" y="1424898"/>
          <a:ext cx="8742263" cy="1343007"/>
        </a:xfrm>
        <a:prstGeom prst="rect">
          <a:avLst/>
        </a:prstGeom>
        <a:solidFill>
          <a:srgbClr val="A02B93">
            <a:tint val="40000"/>
            <a:alpha val="90000"/>
            <a:hueOff val="-5972333"/>
            <a:satOff val="1333"/>
            <a:lumOff val="200"/>
            <a:alphaOff val="0"/>
          </a:srgbClr>
        </a:solidFill>
        <a:ln w="19050" cap="flat" cmpd="sng" algn="ctr">
          <a:solidFill>
            <a:srgbClr val="A02B93">
              <a:tint val="40000"/>
              <a:alpha val="90000"/>
              <a:hueOff val="-5972333"/>
              <a:satOff val="1333"/>
              <a:lumOff val="20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GB" sz="4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Since it’s informal, disputes are resolved socially rather than legally.</a:t>
          </a:r>
          <a:endParaRPr lang="en-US" sz="4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F3E51467-AB16-4B05-BF66-0720D19D9E4D}" type="parTrans" cxnId="{5E80AB2D-6334-41B0-81EA-B2548EEFBF66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0EC56DE-B0DF-4E1C-BF2D-B115D5C582C3}" type="sibTrans" cxnId="{5E80AB2D-6334-41B0-81EA-B2548EEFBF66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E5DACE-C534-48AD-9C52-86D231D7BFCF}">
      <dgm:prSet custT="1"/>
      <dgm:spPr>
        <a:xfrm>
          <a:off x="0" y="2848486"/>
          <a:ext cx="2185565" cy="1343007"/>
        </a:xfrm>
        <a:prstGeom prst="rect">
          <a:avLst/>
        </a:prstGeom>
        <a:solidFill>
          <a:srgbClr val="A02B93">
            <a:hueOff val="-12152150"/>
            <a:satOff val="-826"/>
            <a:lumOff val="1961"/>
            <a:alphaOff val="0"/>
          </a:srgbClr>
        </a:solidFill>
        <a:ln w="19050" cap="flat" cmpd="sng" algn="ctr">
          <a:solidFill>
            <a:srgbClr val="A02B93">
              <a:hueOff val="-12152150"/>
              <a:satOff val="-826"/>
              <a:lumOff val="1961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GB" sz="3600" b="1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Limited Scalability: </a:t>
          </a:r>
          <a:endParaRPr lang="en-US" sz="3600">
            <a:solidFill>
              <a:sysClr val="window" lastClr="FFFFFF"/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1FB3A5B7-8E47-4CD3-B6C4-86FCD1F9226F}" type="parTrans" cxnId="{CE3B6CC5-F603-4E4E-BB3E-21B7E7CE930A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82092E6-5D1C-4431-BD5C-C3CE1228DA1A}" type="sibTrans" cxnId="{CE3B6CC5-F603-4E4E-BB3E-21B7E7CE930A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C6F505-0104-46EE-B0E3-C1AFDC5A17E1}">
      <dgm:prSet custT="1"/>
      <dgm:spPr>
        <a:xfrm>
          <a:off x="2185565" y="2848486"/>
          <a:ext cx="8742263" cy="1343007"/>
        </a:xfrm>
        <a:prstGeom prst="rect">
          <a:avLst/>
        </a:prstGeom>
        <a:solidFill>
          <a:srgbClr val="A02B93">
            <a:tint val="40000"/>
            <a:alpha val="90000"/>
            <a:hueOff val="-11944666"/>
            <a:satOff val="2667"/>
            <a:lumOff val="401"/>
            <a:alphaOff val="0"/>
          </a:srgbClr>
        </a:solidFill>
        <a:ln w="19050" cap="flat" cmpd="sng" algn="ctr">
          <a:solidFill>
            <a:srgbClr val="A02B93">
              <a:tint val="40000"/>
              <a:alpha val="90000"/>
              <a:hueOff val="-11944666"/>
              <a:satOff val="2667"/>
              <a:lumOff val="401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GB" sz="4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Works best in close-knit communities with high trust levels.</a:t>
          </a:r>
          <a:endParaRPr lang="en-US" sz="4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B84C8750-EFAE-4D04-95AA-36AF91550B64}" type="parTrans" cxnId="{10EE4251-9A6D-4E21-85F7-27BE320E36D4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A9DC86E-A6F8-4920-A3BF-B3E64F7E8EDA}" type="sibTrans" cxnId="{10EE4251-9A6D-4E21-85F7-27BE320E36D4}">
      <dgm:prSet/>
      <dgm:spPr/>
      <dgm:t>
        <a:bodyPr/>
        <a:lstStyle/>
        <a:p>
          <a:endParaRPr lang="en-US" sz="2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464B3FE-0BD4-C94E-8F54-796CB4B23153}" type="pres">
      <dgm:prSet presAssocID="{E1815AC6-C819-4D2E-A2BA-5DB3BE11DB9A}" presName="Name0" presStyleCnt="0">
        <dgm:presLayoutVars>
          <dgm:dir/>
          <dgm:animLvl val="lvl"/>
          <dgm:resizeHandles val="exact"/>
        </dgm:presLayoutVars>
      </dgm:prSet>
      <dgm:spPr/>
    </dgm:pt>
    <dgm:pt modelId="{CB7D2BFC-E31E-CE49-ACC6-76ABDA48541E}" type="pres">
      <dgm:prSet presAssocID="{C883C9E2-FFC6-4CED-A209-C00612F46959}" presName="linNode" presStyleCnt="0"/>
      <dgm:spPr/>
    </dgm:pt>
    <dgm:pt modelId="{D86FF9ED-847E-9640-8E76-3499F5AC9963}" type="pres">
      <dgm:prSet presAssocID="{C883C9E2-FFC6-4CED-A209-C00612F46959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5B82BCB-3E8C-D145-8919-07AF7D3E7691}" type="pres">
      <dgm:prSet presAssocID="{C883C9E2-FFC6-4CED-A209-C00612F46959}" presName="descendantText" presStyleLbl="alignAccFollowNode1" presStyleIdx="0" presStyleCnt="3">
        <dgm:presLayoutVars>
          <dgm:bulletEnabled/>
        </dgm:presLayoutVars>
      </dgm:prSet>
      <dgm:spPr/>
    </dgm:pt>
    <dgm:pt modelId="{6B0E33D2-796B-7445-A4FE-32B7661B3ECD}" type="pres">
      <dgm:prSet presAssocID="{35BFDBEC-1A03-40D4-91B4-AC60A8C919C8}" presName="sp" presStyleCnt="0"/>
      <dgm:spPr/>
    </dgm:pt>
    <dgm:pt modelId="{9E40B423-B5DE-3E4E-9623-233463FF838A}" type="pres">
      <dgm:prSet presAssocID="{2183B72D-2750-480F-AD21-442DCFD1782E}" presName="linNode" presStyleCnt="0"/>
      <dgm:spPr/>
    </dgm:pt>
    <dgm:pt modelId="{06DCDB65-E33E-0342-9C5E-F977D22C4E7F}" type="pres">
      <dgm:prSet presAssocID="{2183B72D-2750-480F-AD21-442DCFD1782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1C85C3B-9DFA-5D4C-850D-0CB01EDFA593}" type="pres">
      <dgm:prSet presAssocID="{2183B72D-2750-480F-AD21-442DCFD1782E}" presName="descendantText" presStyleLbl="alignAccFollowNode1" presStyleIdx="1" presStyleCnt="3">
        <dgm:presLayoutVars>
          <dgm:bulletEnabled/>
        </dgm:presLayoutVars>
      </dgm:prSet>
      <dgm:spPr/>
    </dgm:pt>
    <dgm:pt modelId="{193534A0-91EB-4345-8EF5-3BB13CCD709E}" type="pres">
      <dgm:prSet presAssocID="{864F374A-4E94-417E-874C-872CC195F818}" presName="sp" presStyleCnt="0"/>
      <dgm:spPr/>
    </dgm:pt>
    <dgm:pt modelId="{F211D6EE-27E6-CA4C-BE24-CFB359C5B731}" type="pres">
      <dgm:prSet presAssocID="{D6E5DACE-C534-48AD-9C52-86D231D7BFCF}" presName="linNode" presStyleCnt="0"/>
      <dgm:spPr/>
    </dgm:pt>
    <dgm:pt modelId="{F83CDA5B-DC41-E444-BF82-009E6973F3ED}" type="pres">
      <dgm:prSet presAssocID="{D6E5DACE-C534-48AD-9C52-86D231D7BFC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3F1FAB2-8FCD-584F-8204-282FAD44B3F7}" type="pres">
      <dgm:prSet presAssocID="{D6E5DACE-C534-48AD-9C52-86D231D7BFC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C3B3A13-B27B-954B-931B-B484422A460C}" type="presOf" srcId="{07C6F505-0104-46EE-B0E3-C1AFDC5A17E1}" destId="{D3F1FAB2-8FCD-584F-8204-282FAD44B3F7}" srcOrd="0" destOrd="0" presId="urn:microsoft.com/office/officeart/2016/7/layout/VerticalSolidActionList"/>
    <dgm:cxn modelId="{1CB77813-DFD2-4C45-AF9A-629A1726777E}" srcId="{C883C9E2-FFC6-4CED-A209-C00612F46959}" destId="{75C69202-6F6C-47D7-9D7D-90AF7200F2F9}" srcOrd="0" destOrd="0" parTransId="{6D73162B-8174-4F8D-8999-D0884A2329C2}" sibTransId="{BB53FCD7-AB7F-4D93-94D9-95F1C8F021A0}"/>
    <dgm:cxn modelId="{C054BA1E-2DCE-C542-A648-19F1C2B02674}" type="presOf" srcId="{E17B4498-B120-4FFF-AD48-6ED12B71906C}" destId="{51C85C3B-9DFA-5D4C-850D-0CB01EDFA593}" srcOrd="0" destOrd="0" presId="urn:microsoft.com/office/officeart/2016/7/layout/VerticalSolidActionList"/>
    <dgm:cxn modelId="{5E80AB2D-6334-41B0-81EA-B2548EEFBF66}" srcId="{2183B72D-2750-480F-AD21-442DCFD1782E}" destId="{E17B4498-B120-4FFF-AD48-6ED12B71906C}" srcOrd="0" destOrd="0" parTransId="{F3E51467-AB16-4B05-BF66-0720D19D9E4D}" sibTransId="{20EC56DE-B0DF-4E1C-BF2D-B115D5C582C3}"/>
    <dgm:cxn modelId="{F1B35447-DBD5-BB44-9C3B-7E62F5F7631D}" type="presOf" srcId="{D6E5DACE-C534-48AD-9C52-86D231D7BFCF}" destId="{F83CDA5B-DC41-E444-BF82-009E6973F3ED}" srcOrd="0" destOrd="0" presId="urn:microsoft.com/office/officeart/2016/7/layout/VerticalSolidActionList"/>
    <dgm:cxn modelId="{10EE4251-9A6D-4E21-85F7-27BE320E36D4}" srcId="{D6E5DACE-C534-48AD-9C52-86D231D7BFCF}" destId="{07C6F505-0104-46EE-B0E3-C1AFDC5A17E1}" srcOrd="0" destOrd="0" parTransId="{B84C8750-EFAE-4D04-95AA-36AF91550B64}" sibTransId="{CA9DC86E-A6F8-4920-A3BF-B3E64F7E8EDA}"/>
    <dgm:cxn modelId="{8FBDC968-294F-8F44-8B02-0B5CDAE65FA8}" type="presOf" srcId="{75C69202-6F6C-47D7-9D7D-90AF7200F2F9}" destId="{25B82BCB-3E8C-D145-8919-07AF7D3E7691}" srcOrd="0" destOrd="0" presId="urn:microsoft.com/office/officeart/2016/7/layout/VerticalSolidActionList"/>
    <dgm:cxn modelId="{00588284-4F68-9145-AF50-448A1A0CB762}" type="presOf" srcId="{C883C9E2-FFC6-4CED-A209-C00612F46959}" destId="{D86FF9ED-847E-9640-8E76-3499F5AC9963}" srcOrd="0" destOrd="0" presId="urn:microsoft.com/office/officeart/2016/7/layout/VerticalSolidActionList"/>
    <dgm:cxn modelId="{B7D3BB8E-B10C-5A4D-950C-A247ED83795F}" type="presOf" srcId="{E1815AC6-C819-4D2E-A2BA-5DB3BE11DB9A}" destId="{7464B3FE-0BD4-C94E-8F54-796CB4B23153}" srcOrd="0" destOrd="0" presId="urn:microsoft.com/office/officeart/2016/7/layout/VerticalSolidActionList"/>
    <dgm:cxn modelId="{CE3B6CC5-F603-4E4E-BB3E-21B7E7CE930A}" srcId="{E1815AC6-C819-4D2E-A2BA-5DB3BE11DB9A}" destId="{D6E5DACE-C534-48AD-9C52-86D231D7BFCF}" srcOrd="2" destOrd="0" parTransId="{1FB3A5B7-8E47-4CD3-B6C4-86FCD1F9226F}" sibTransId="{B82092E6-5D1C-4431-BD5C-C3CE1228DA1A}"/>
    <dgm:cxn modelId="{AD5E1CCC-5CCD-4AAB-AA92-6E166BA27C78}" srcId="{E1815AC6-C819-4D2E-A2BA-5DB3BE11DB9A}" destId="{2183B72D-2750-480F-AD21-442DCFD1782E}" srcOrd="1" destOrd="0" parTransId="{3714F290-DCDD-4069-B2FE-E575C61C9CC0}" sibTransId="{864F374A-4E94-417E-874C-872CC195F818}"/>
    <dgm:cxn modelId="{8D09FCDE-0371-45E4-9EB9-C883F1298757}" srcId="{E1815AC6-C819-4D2E-A2BA-5DB3BE11DB9A}" destId="{C883C9E2-FFC6-4CED-A209-C00612F46959}" srcOrd="0" destOrd="0" parTransId="{0281715E-E0AB-44B5-99BA-135FD8D6B4D6}" sibTransId="{35BFDBEC-1A03-40D4-91B4-AC60A8C919C8}"/>
    <dgm:cxn modelId="{38C17FF1-8491-314A-B05D-C7727227208F}" type="presOf" srcId="{2183B72D-2750-480F-AD21-442DCFD1782E}" destId="{06DCDB65-E33E-0342-9C5E-F977D22C4E7F}" srcOrd="0" destOrd="0" presId="urn:microsoft.com/office/officeart/2016/7/layout/VerticalSolidActionList"/>
    <dgm:cxn modelId="{662232ED-8026-164A-A6E3-CDD04482F4C1}" type="presParOf" srcId="{7464B3FE-0BD4-C94E-8F54-796CB4B23153}" destId="{CB7D2BFC-E31E-CE49-ACC6-76ABDA48541E}" srcOrd="0" destOrd="0" presId="urn:microsoft.com/office/officeart/2016/7/layout/VerticalSolidActionList"/>
    <dgm:cxn modelId="{6B0FAB5F-8613-DE4F-9A6E-E62F35E317AF}" type="presParOf" srcId="{CB7D2BFC-E31E-CE49-ACC6-76ABDA48541E}" destId="{D86FF9ED-847E-9640-8E76-3499F5AC9963}" srcOrd="0" destOrd="0" presId="urn:microsoft.com/office/officeart/2016/7/layout/VerticalSolidActionList"/>
    <dgm:cxn modelId="{394F0421-8960-C544-8105-7DD1DA60FDE2}" type="presParOf" srcId="{CB7D2BFC-E31E-CE49-ACC6-76ABDA48541E}" destId="{25B82BCB-3E8C-D145-8919-07AF7D3E7691}" srcOrd="1" destOrd="0" presId="urn:microsoft.com/office/officeart/2016/7/layout/VerticalSolidActionList"/>
    <dgm:cxn modelId="{2824F05D-06DE-114A-B776-5D7AD81A7160}" type="presParOf" srcId="{7464B3FE-0BD4-C94E-8F54-796CB4B23153}" destId="{6B0E33D2-796B-7445-A4FE-32B7661B3ECD}" srcOrd="1" destOrd="0" presId="urn:microsoft.com/office/officeart/2016/7/layout/VerticalSolidActionList"/>
    <dgm:cxn modelId="{27C56EAC-61B3-D54B-9EBD-C0300BDB9770}" type="presParOf" srcId="{7464B3FE-0BD4-C94E-8F54-796CB4B23153}" destId="{9E40B423-B5DE-3E4E-9623-233463FF838A}" srcOrd="2" destOrd="0" presId="urn:microsoft.com/office/officeart/2016/7/layout/VerticalSolidActionList"/>
    <dgm:cxn modelId="{FBC92E7D-6D65-6247-9CDC-B987CD1AB4EC}" type="presParOf" srcId="{9E40B423-B5DE-3E4E-9623-233463FF838A}" destId="{06DCDB65-E33E-0342-9C5E-F977D22C4E7F}" srcOrd="0" destOrd="0" presId="urn:microsoft.com/office/officeart/2016/7/layout/VerticalSolidActionList"/>
    <dgm:cxn modelId="{FAC05BA4-2B05-7D4A-92C4-8FCB519C8178}" type="presParOf" srcId="{9E40B423-B5DE-3E4E-9623-233463FF838A}" destId="{51C85C3B-9DFA-5D4C-850D-0CB01EDFA593}" srcOrd="1" destOrd="0" presId="urn:microsoft.com/office/officeart/2016/7/layout/VerticalSolidActionList"/>
    <dgm:cxn modelId="{72BD8BFE-D230-B54D-96C1-198408EC77FD}" type="presParOf" srcId="{7464B3FE-0BD4-C94E-8F54-796CB4B23153}" destId="{193534A0-91EB-4345-8EF5-3BB13CCD709E}" srcOrd="3" destOrd="0" presId="urn:microsoft.com/office/officeart/2016/7/layout/VerticalSolidActionList"/>
    <dgm:cxn modelId="{CFE3D6C7-0401-F748-B9F5-6A4294A1099A}" type="presParOf" srcId="{7464B3FE-0BD4-C94E-8F54-796CB4B23153}" destId="{F211D6EE-27E6-CA4C-BE24-CFB359C5B731}" srcOrd="4" destOrd="0" presId="urn:microsoft.com/office/officeart/2016/7/layout/VerticalSolidActionList"/>
    <dgm:cxn modelId="{33379727-42D0-3449-9342-805F0B00B1E1}" type="presParOf" srcId="{F211D6EE-27E6-CA4C-BE24-CFB359C5B731}" destId="{F83CDA5B-DC41-E444-BF82-009E6973F3ED}" srcOrd="0" destOrd="0" presId="urn:microsoft.com/office/officeart/2016/7/layout/VerticalSolidActionList"/>
    <dgm:cxn modelId="{92A964BC-A51A-3742-BCEC-67BA2D067127}" type="presParOf" srcId="{F211D6EE-27E6-CA4C-BE24-CFB359C5B731}" destId="{D3F1FAB2-8FCD-584F-8204-282FAD44B3F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E9747-0B17-2643-BA24-6EA96B5E8E12}">
      <dsp:nvSpPr>
        <dsp:cNvPr id="0" name=""/>
        <dsp:cNvSpPr/>
      </dsp:nvSpPr>
      <dsp:spPr>
        <a:xfrm>
          <a:off x="0" y="28564"/>
          <a:ext cx="15773727" cy="1415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Introduction</a:t>
          </a:r>
        </a:p>
      </dsp:txBody>
      <dsp:txXfrm>
        <a:off x="69080" y="97644"/>
        <a:ext cx="15635567" cy="1276954"/>
      </dsp:txXfrm>
    </dsp:sp>
    <dsp:sp modelId="{3EBE2242-011C-DA4E-A644-19B26759E365}">
      <dsp:nvSpPr>
        <dsp:cNvPr id="0" name=""/>
        <dsp:cNvSpPr/>
      </dsp:nvSpPr>
      <dsp:spPr>
        <a:xfrm>
          <a:off x="0" y="1613599"/>
          <a:ext cx="15773727" cy="1415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Financial Inclusion</a:t>
          </a:r>
        </a:p>
      </dsp:txBody>
      <dsp:txXfrm>
        <a:off x="69080" y="1682679"/>
        <a:ext cx="15635567" cy="1276954"/>
      </dsp:txXfrm>
    </dsp:sp>
    <dsp:sp modelId="{3F375450-BA09-8143-90F2-125913F894F5}">
      <dsp:nvSpPr>
        <dsp:cNvPr id="0" name=""/>
        <dsp:cNvSpPr/>
      </dsp:nvSpPr>
      <dsp:spPr>
        <a:xfrm>
          <a:off x="0" y="3198634"/>
          <a:ext cx="15773727" cy="1415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Role of NBFIs in Financial Inclusion</a:t>
          </a:r>
        </a:p>
      </dsp:txBody>
      <dsp:txXfrm>
        <a:off x="69080" y="3267714"/>
        <a:ext cx="15635567" cy="1276954"/>
      </dsp:txXfrm>
    </dsp:sp>
    <dsp:sp modelId="{6B4BF458-EB5D-E94C-8800-F88660F17771}">
      <dsp:nvSpPr>
        <dsp:cNvPr id="0" name=""/>
        <dsp:cNvSpPr/>
      </dsp:nvSpPr>
      <dsp:spPr>
        <a:xfrm>
          <a:off x="0" y="4783669"/>
          <a:ext cx="15773727" cy="1415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Case study Somaliland</a:t>
          </a:r>
        </a:p>
      </dsp:txBody>
      <dsp:txXfrm>
        <a:off x="69080" y="4852749"/>
        <a:ext cx="15635567" cy="12769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4364-F81A-4CA9-9FF0-DB0DFE5273D4}">
      <dsp:nvSpPr>
        <dsp:cNvPr id="0" name=""/>
        <dsp:cNvSpPr/>
      </dsp:nvSpPr>
      <dsp:spPr>
        <a:xfrm>
          <a:off x="0" y="863030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rgbClr val="E9713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FC3D8-E54E-4D70-A29F-DF3D106D1599}">
      <dsp:nvSpPr>
        <dsp:cNvPr id="0" name=""/>
        <dsp:cNvSpPr/>
      </dsp:nvSpPr>
      <dsp:spPr>
        <a:xfrm>
          <a:off x="0" y="1323714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99AFD-2D7D-4887-8DD2-2678F1D46733}">
      <dsp:nvSpPr>
        <dsp:cNvPr id="0" name=""/>
        <dsp:cNvSpPr/>
      </dsp:nvSpPr>
      <dsp:spPr>
        <a:xfrm>
          <a:off x="0" y="3568523"/>
          <a:ext cx="3330671" cy="1990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600" kern="1200" cap="none" dirty="0">
              <a:solidFill>
                <a:srgbClr val="E97132">
                  <a:hueOff val="0"/>
                  <a:satOff val="0"/>
                  <a:lumOff val="0"/>
                  <a:alphaOff val="0"/>
                </a:srgbClr>
              </a:solidFill>
              <a:latin typeface="Aptos" panose="02110004020202020204"/>
              <a:ea typeface="+mn-ea"/>
              <a:cs typeface="+mn-cs"/>
            </a:rPr>
            <a:t>Some Digital Platforms Now Facilitate Hagbad-style Savings In Communities.</a:t>
          </a:r>
          <a:endParaRPr lang="en-US" sz="3600" kern="1200" cap="none" dirty="0">
            <a:solidFill>
              <a:srgbClr val="E97132">
                <a:hueOff val="0"/>
                <a:satOff val="0"/>
                <a:lumOff val="0"/>
                <a:alphaOff val="0"/>
              </a:srgb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3568523"/>
        <a:ext cx="3330671" cy="1990784"/>
      </dsp:txXfrm>
    </dsp:sp>
    <dsp:sp modelId="{9A79A93E-B815-4BEE-BE34-6288C00D7288}">
      <dsp:nvSpPr>
        <dsp:cNvPr id="0" name=""/>
        <dsp:cNvSpPr/>
      </dsp:nvSpPr>
      <dsp:spPr>
        <a:xfrm>
          <a:off x="5090739" y="865459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rgbClr val="196B24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AFE52-8B21-46F6-A772-8081063A5446}">
      <dsp:nvSpPr>
        <dsp:cNvPr id="0" name=""/>
        <dsp:cNvSpPr/>
      </dsp:nvSpPr>
      <dsp:spPr>
        <a:xfrm>
          <a:off x="5551427" y="1326155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4E188-B915-4707-8863-68EFECC6E2E3}">
      <dsp:nvSpPr>
        <dsp:cNvPr id="0" name=""/>
        <dsp:cNvSpPr/>
      </dsp:nvSpPr>
      <dsp:spPr>
        <a:xfrm>
          <a:off x="3840969" y="3298780"/>
          <a:ext cx="5503053" cy="240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3175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tabLst/>
            <a:defRPr cap="all"/>
          </a:pPr>
          <a:r>
            <a:rPr lang="en-GB" sz="3600" kern="1200" cap="none" dirty="0">
              <a:solidFill>
                <a:srgbClr val="196B24">
                  <a:hueOff val="0"/>
                  <a:satOff val="0"/>
                  <a:lumOff val="0"/>
                  <a:alphaOff val="0"/>
                </a:srgbClr>
              </a:solidFill>
              <a:latin typeface="Aptos" panose="02110004020202020204"/>
              <a:ea typeface="+mn-ea"/>
              <a:cs typeface="+mn-cs"/>
            </a:rPr>
            <a:t>Used As A Microfinance Alternative For Small Entrepreneurs.</a:t>
          </a:r>
          <a:endParaRPr lang="en-US" sz="3600" kern="1200" cap="none" dirty="0">
            <a:solidFill>
              <a:srgbClr val="196B24">
                <a:hueOff val="0"/>
                <a:satOff val="0"/>
                <a:lumOff val="0"/>
                <a:alphaOff val="0"/>
              </a:srgbClr>
            </a:solidFill>
            <a:latin typeface="Aptos" panose="02110004020202020204"/>
            <a:ea typeface="+mn-ea"/>
            <a:cs typeface="+mn-cs"/>
          </a:endParaRPr>
        </a:p>
      </dsp:txBody>
      <dsp:txXfrm>
        <a:off x="3840969" y="3298780"/>
        <a:ext cx="5503053" cy="2404067"/>
      </dsp:txXfrm>
    </dsp:sp>
    <dsp:sp modelId="{A41A202E-2790-40EA-A312-4ED4988018F5}">
      <dsp:nvSpPr>
        <dsp:cNvPr id="0" name=""/>
        <dsp:cNvSpPr/>
      </dsp:nvSpPr>
      <dsp:spPr>
        <a:xfrm>
          <a:off x="12886441" y="785972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rgbClr val="0F9ED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049D0-751F-4DB4-9D6C-2B03132E7635}">
      <dsp:nvSpPr>
        <dsp:cNvPr id="0" name=""/>
        <dsp:cNvSpPr/>
      </dsp:nvSpPr>
      <dsp:spPr>
        <a:xfrm>
          <a:off x="13347121" y="1246672"/>
          <a:ext cx="1240312" cy="1240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C88AC-8B5C-4F2A-BE33-8D615A194781}">
      <dsp:nvSpPr>
        <dsp:cNvPr id="0" name=""/>
        <dsp:cNvSpPr/>
      </dsp:nvSpPr>
      <dsp:spPr>
        <a:xfrm>
          <a:off x="11709092" y="3206308"/>
          <a:ext cx="4218480" cy="2632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600" b="1" kern="1200" cap="none" dirty="0" err="1">
              <a:solidFill>
                <a:srgbClr val="0F9ED5">
                  <a:hueOff val="0"/>
                  <a:satOff val="0"/>
                  <a:lumOff val="0"/>
                  <a:alphaOff val="0"/>
                </a:srgbClr>
              </a:solidFill>
              <a:latin typeface="Aptos" panose="02110004020202020204"/>
              <a:ea typeface="+mn-ea"/>
              <a:cs typeface="+mn-cs"/>
            </a:rPr>
            <a:t>Kaydso</a:t>
          </a:r>
          <a:r>
            <a:rPr lang="en-GB" sz="3600" b="1" kern="1200" cap="none" dirty="0">
              <a:solidFill>
                <a:srgbClr val="0F9ED5">
                  <a:hueOff val="0"/>
                  <a:satOff val="0"/>
                  <a:lumOff val="0"/>
                  <a:alphaOff val="0"/>
                </a:srgbClr>
              </a:solidFill>
              <a:latin typeface="Aptos" panose="02110004020202020204"/>
              <a:ea typeface="+mn-ea"/>
              <a:cs typeface="+mn-cs"/>
            </a:rPr>
            <a:t> Service </a:t>
          </a:r>
          <a:r>
            <a:rPr lang="en-GB" sz="3600" kern="1200" cap="none" dirty="0">
              <a:solidFill>
                <a:srgbClr val="0F9ED5">
                  <a:hueOff val="0"/>
                  <a:satOff val="0"/>
                  <a:lumOff val="0"/>
                  <a:alphaOff val="0"/>
                </a:srgbClr>
              </a:solidFill>
              <a:latin typeface="Aptos" panose="02110004020202020204"/>
              <a:ea typeface="+mn-ea"/>
              <a:cs typeface="+mn-cs"/>
            </a:rPr>
            <a:t>Offered By Mobile Money Service Providers</a:t>
          </a:r>
          <a:endParaRPr lang="en-US" sz="3600" kern="1200" cap="none" dirty="0">
            <a:solidFill>
              <a:srgbClr val="0F9ED5">
                <a:hueOff val="0"/>
                <a:satOff val="0"/>
                <a:lumOff val="0"/>
                <a:alphaOff val="0"/>
              </a:srgbClr>
            </a:solidFill>
            <a:latin typeface="Aptos" panose="02110004020202020204"/>
            <a:ea typeface="+mn-ea"/>
            <a:cs typeface="+mn-cs"/>
          </a:endParaRPr>
        </a:p>
      </dsp:txBody>
      <dsp:txXfrm>
        <a:off x="11709092" y="3206308"/>
        <a:ext cx="4218480" cy="26326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7ACF9-8868-4F9E-8B88-B18FE0F1057E}">
      <dsp:nvSpPr>
        <dsp:cNvPr id="0" name=""/>
        <dsp:cNvSpPr/>
      </dsp:nvSpPr>
      <dsp:spPr>
        <a:xfrm>
          <a:off x="0" y="0"/>
          <a:ext cx="17766318" cy="1587515"/>
        </a:xfrm>
        <a:prstGeom prst="roundRect">
          <a:avLst>
            <a:gd name="adj" fmla="val 10000"/>
          </a:avLst>
        </a:prstGeom>
        <a:solidFill>
          <a:srgbClr val="E9713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EBC64-EDB8-4A95-8FF4-225690F6173C}">
      <dsp:nvSpPr>
        <dsp:cNvPr id="0" name=""/>
        <dsp:cNvSpPr/>
      </dsp:nvSpPr>
      <dsp:spPr>
        <a:xfrm>
          <a:off x="480223" y="364644"/>
          <a:ext cx="873133" cy="87313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26B4C-9B5E-41E7-A57F-5B803FBE3E12}">
      <dsp:nvSpPr>
        <dsp:cNvPr id="0" name=""/>
        <dsp:cNvSpPr/>
      </dsp:nvSpPr>
      <dsp:spPr>
        <a:xfrm>
          <a:off x="1833580" y="7453"/>
          <a:ext cx="15932737" cy="1587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12" tIns="168012" rIns="168012" bIns="168012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Zaad (Telesom) &amp; eDahab (Dahabshiil) – Major Platforms.</a:t>
          </a:r>
          <a:endParaRPr lang="en-US" sz="36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833580" y="7453"/>
        <a:ext cx="15932737" cy="1587515"/>
      </dsp:txXfrm>
    </dsp:sp>
    <dsp:sp modelId="{436B9EB2-7AAB-4C27-A079-3AE72A456D41}">
      <dsp:nvSpPr>
        <dsp:cNvPr id="0" name=""/>
        <dsp:cNvSpPr/>
      </dsp:nvSpPr>
      <dsp:spPr>
        <a:xfrm>
          <a:off x="0" y="1991847"/>
          <a:ext cx="17766318" cy="1587515"/>
        </a:xfrm>
        <a:prstGeom prst="roundRect">
          <a:avLst>
            <a:gd name="adj" fmla="val 10000"/>
          </a:avLst>
        </a:prstGeom>
        <a:solidFill>
          <a:srgbClr val="196B24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E22EE-A782-4E17-A2C7-FAEA81C77BF1}">
      <dsp:nvSpPr>
        <dsp:cNvPr id="0" name=""/>
        <dsp:cNvSpPr/>
      </dsp:nvSpPr>
      <dsp:spPr>
        <a:xfrm>
          <a:off x="480223" y="2349038"/>
          <a:ext cx="873133" cy="873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44460-F14A-4498-830D-A7D87C330042}">
      <dsp:nvSpPr>
        <dsp:cNvPr id="0" name=""/>
        <dsp:cNvSpPr/>
      </dsp:nvSpPr>
      <dsp:spPr>
        <a:xfrm>
          <a:off x="1833580" y="1991847"/>
          <a:ext cx="15932737" cy="1587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12" tIns="168012" rIns="168012" bIns="168012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Over 1 million active users.</a:t>
          </a:r>
          <a:endParaRPr lang="en-US" sz="36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833580" y="1991847"/>
        <a:ext cx="15932737" cy="1587515"/>
      </dsp:txXfrm>
    </dsp:sp>
    <dsp:sp modelId="{6791A7F0-A6DB-46CD-BE24-E64FAAD9323E}">
      <dsp:nvSpPr>
        <dsp:cNvPr id="0" name=""/>
        <dsp:cNvSpPr/>
      </dsp:nvSpPr>
      <dsp:spPr>
        <a:xfrm>
          <a:off x="0" y="3976242"/>
          <a:ext cx="17766318" cy="1587515"/>
        </a:xfrm>
        <a:prstGeom prst="roundRect">
          <a:avLst>
            <a:gd name="adj" fmla="val 10000"/>
          </a:avLst>
        </a:prstGeom>
        <a:solidFill>
          <a:srgbClr val="0F9ED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EB0E-26DE-4FEF-A502-E231621CBB4B}">
      <dsp:nvSpPr>
        <dsp:cNvPr id="0" name=""/>
        <dsp:cNvSpPr/>
      </dsp:nvSpPr>
      <dsp:spPr>
        <a:xfrm>
          <a:off x="480223" y="4333433"/>
          <a:ext cx="873133" cy="87313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DFE1E-A8AB-4783-83EC-E30B479FAB10}">
      <dsp:nvSpPr>
        <dsp:cNvPr id="0" name=""/>
        <dsp:cNvSpPr/>
      </dsp:nvSpPr>
      <dsp:spPr>
        <a:xfrm>
          <a:off x="1833580" y="3976242"/>
          <a:ext cx="15932737" cy="1587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12" tIns="168012" rIns="168012" bIns="168012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Used for salaries, bills, and peer-to-peer transfers, P2P, P2B, B2P, Low to Mid Value Government Tax Payments</a:t>
          </a:r>
          <a:endParaRPr lang="en-US" sz="36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833580" y="3976242"/>
        <a:ext cx="15932737" cy="1587515"/>
      </dsp:txXfrm>
    </dsp:sp>
    <dsp:sp modelId="{26AD9160-1D2B-467E-9E07-9AAEF94A476A}">
      <dsp:nvSpPr>
        <dsp:cNvPr id="0" name=""/>
        <dsp:cNvSpPr/>
      </dsp:nvSpPr>
      <dsp:spPr>
        <a:xfrm>
          <a:off x="0" y="5960636"/>
          <a:ext cx="17766318" cy="1587515"/>
        </a:xfrm>
        <a:prstGeom prst="roundRect">
          <a:avLst>
            <a:gd name="adj" fmla="val 10000"/>
          </a:avLst>
        </a:prstGeom>
        <a:solidFill>
          <a:srgbClr val="A02B93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7BB58-FC04-4A08-B7F6-81F51B26B09F}">
      <dsp:nvSpPr>
        <dsp:cNvPr id="0" name=""/>
        <dsp:cNvSpPr/>
      </dsp:nvSpPr>
      <dsp:spPr>
        <a:xfrm>
          <a:off x="480223" y="6317827"/>
          <a:ext cx="873133" cy="873133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93AAA-A8B2-45A1-B637-CA89677980DE}">
      <dsp:nvSpPr>
        <dsp:cNvPr id="0" name=""/>
        <dsp:cNvSpPr/>
      </dsp:nvSpPr>
      <dsp:spPr>
        <a:xfrm>
          <a:off x="1833580" y="5960636"/>
          <a:ext cx="15932737" cy="1587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12" tIns="168012" rIns="168012" bIns="168012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Limited interoperability with banks.</a:t>
          </a:r>
          <a:endParaRPr lang="en-US" sz="36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833580" y="5960636"/>
        <a:ext cx="15932737" cy="1587515"/>
      </dsp:txXfrm>
    </dsp:sp>
    <dsp:sp modelId="{289C4303-F00D-4C02-83DB-CD64DCC69E71}">
      <dsp:nvSpPr>
        <dsp:cNvPr id="0" name=""/>
        <dsp:cNvSpPr/>
      </dsp:nvSpPr>
      <dsp:spPr>
        <a:xfrm>
          <a:off x="0" y="7945031"/>
          <a:ext cx="17766318" cy="1587515"/>
        </a:xfrm>
        <a:prstGeom prst="roundRect">
          <a:avLst>
            <a:gd name="adj" fmla="val 10000"/>
          </a:avLst>
        </a:prstGeom>
        <a:solidFill>
          <a:srgbClr val="4EA72E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92A78-737E-47EF-BF68-43018CB3F33C}">
      <dsp:nvSpPr>
        <dsp:cNvPr id="0" name=""/>
        <dsp:cNvSpPr/>
      </dsp:nvSpPr>
      <dsp:spPr>
        <a:xfrm>
          <a:off x="480223" y="8302222"/>
          <a:ext cx="873133" cy="873133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ABA3B-E43B-46AD-B446-8003C4607587}">
      <dsp:nvSpPr>
        <dsp:cNvPr id="0" name=""/>
        <dsp:cNvSpPr/>
      </dsp:nvSpPr>
      <dsp:spPr>
        <a:xfrm>
          <a:off x="1833580" y="7945031"/>
          <a:ext cx="15932737" cy="1587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12" tIns="168012" rIns="168012" bIns="168012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Impact: Reduced cash dependency, increased financial access for rural populations.</a:t>
          </a:r>
          <a:endParaRPr lang="en-US" sz="36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833580" y="7945031"/>
        <a:ext cx="15932737" cy="15875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5EAE0-C8AB-41D0-902A-F2E1B3F09655}">
      <dsp:nvSpPr>
        <dsp:cNvPr id="0" name=""/>
        <dsp:cNvSpPr/>
      </dsp:nvSpPr>
      <dsp:spPr>
        <a:xfrm>
          <a:off x="964308" y="1169492"/>
          <a:ext cx="2293002" cy="2293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0F5B4-1A32-4686-AD22-1609284E12CF}">
      <dsp:nvSpPr>
        <dsp:cNvPr id="0" name=""/>
        <dsp:cNvSpPr/>
      </dsp:nvSpPr>
      <dsp:spPr>
        <a:xfrm>
          <a:off x="1452981" y="1658164"/>
          <a:ext cx="1315657" cy="1315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C3D51-8533-482C-AC1A-FDEDAB2423FF}">
      <dsp:nvSpPr>
        <dsp:cNvPr id="0" name=""/>
        <dsp:cNvSpPr/>
      </dsp:nvSpPr>
      <dsp:spPr>
        <a:xfrm>
          <a:off x="231299" y="4176709"/>
          <a:ext cx="3759021" cy="1869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Limited Regulatory  </a:t>
          </a:r>
          <a:r>
            <a:rPr lang="en-GB" sz="2800" kern="1200" dirty="0">
              <a:latin typeface="Segoe UI" panose="020B0502040204020203" pitchFamily="34" charset="0"/>
              <a:cs typeface="Segoe UI" panose="020B0502040204020203" pitchFamily="34" charset="0"/>
            </a:rPr>
            <a:t>– Lack of clear NBFI policies.</a:t>
          </a:r>
          <a:endParaRPr lang="en-US" sz="2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1299" y="4176709"/>
        <a:ext cx="3759021" cy="1869772"/>
      </dsp:txXfrm>
    </dsp:sp>
    <dsp:sp modelId="{C73E4FEC-949E-49D7-BFC1-7B0F2223BD11}">
      <dsp:nvSpPr>
        <dsp:cNvPr id="0" name=""/>
        <dsp:cNvSpPr/>
      </dsp:nvSpPr>
      <dsp:spPr>
        <a:xfrm>
          <a:off x="5381158" y="1169492"/>
          <a:ext cx="2293002" cy="22930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E65CD-AA39-4DAA-8774-CA13E41CABF4}">
      <dsp:nvSpPr>
        <dsp:cNvPr id="0" name=""/>
        <dsp:cNvSpPr/>
      </dsp:nvSpPr>
      <dsp:spPr>
        <a:xfrm>
          <a:off x="5869830" y="1658164"/>
          <a:ext cx="1315657" cy="1315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7E520-AAFB-46D3-A267-74E99F8EC1A7}">
      <dsp:nvSpPr>
        <dsp:cNvPr id="0" name=""/>
        <dsp:cNvSpPr/>
      </dsp:nvSpPr>
      <dsp:spPr>
        <a:xfrm>
          <a:off x="4648149" y="4176709"/>
          <a:ext cx="3759021" cy="1869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Limited Financial Literacy –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>
              <a:latin typeface="Segoe UI" panose="020B0502040204020203" pitchFamily="34" charset="0"/>
              <a:cs typeface="Segoe UI" panose="020B0502040204020203" pitchFamily="34" charset="0"/>
            </a:rPr>
            <a:t>Low awareness of formal services.</a:t>
          </a:r>
          <a:endParaRPr lang="en-US" sz="2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48149" y="4176709"/>
        <a:ext cx="3759021" cy="1869772"/>
      </dsp:txXfrm>
    </dsp:sp>
    <dsp:sp modelId="{AD91FE13-3FC0-4035-9CC4-81D75971BF7C}">
      <dsp:nvSpPr>
        <dsp:cNvPr id="0" name=""/>
        <dsp:cNvSpPr/>
      </dsp:nvSpPr>
      <dsp:spPr>
        <a:xfrm>
          <a:off x="9798007" y="1169492"/>
          <a:ext cx="2293002" cy="22930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95F12-F670-4DB2-B838-9F368B88E87B}">
      <dsp:nvSpPr>
        <dsp:cNvPr id="0" name=""/>
        <dsp:cNvSpPr/>
      </dsp:nvSpPr>
      <dsp:spPr>
        <a:xfrm>
          <a:off x="10286680" y="1658164"/>
          <a:ext cx="1315657" cy="1315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5EABE-9989-4292-916A-2AA815286654}">
      <dsp:nvSpPr>
        <dsp:cNvPr id="0" name=""/>
        <dsp:cNvSpPr/>
      </dsp:nvSpPr>
      <dsp:spPr>
        <a:xfrm>
          <a:off x="9064998" y="4176709"/>
          <a:ext cx="3759021" cy="1869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Infrastructure Gaps – </a:t>
          </a:r>
          <a:r>
            <a:rPr lang="en-GB" sz="2800" kern="1200" dirty="0">
              <a:latin typeface="Segoe UI" panose="020B0502040204020203" pitchFamily="34" charset="0"/>
              <a:cs typeface="Segoe UI" panose="020B0502040204020203" pitchFamily="34" charset="0"/>
            </a:rPr>
            <a:t>Poor internet/electricity in rural areas.</a:t>
          </a:r>
          <a:endParaRPr lang="en-US" sz="2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064998" y="4176709"/>
        <a:ext cx="3759021" cy="1869772"/>
      </dsp:txXfrm>
    </dsp:sp>
    <dsp:sp modelId="{76F17970-7130-4C95-AFCC-BED254A12128}">
      <dsp:nvSpPr>
        <dsp:cNvPr id="0" name=""/>
        <dsp:cNvSpPr/>
      </dsp:nvSpPr>
      <dsp:spPr>
        <a:xfrm>
          <a:off x="14214857" y="1169492"/>
          <a:ext cx="2293002" cy="22930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9EED0-33CD-43FC-9B71-0FE5BF5C77C5}">
      <dsp:nvSpPr>
        <dsp:cNvPr id="0" name=""/>
        <dsp:cNvSpPr/>
      </dsp:nvSpPr>
      <dsp:spPr>
        <a:xfrm>
          <a:off x="14703530" y="1658164"/>
          <a:ext cx="1315657" cy="1315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FE77B-8017-4CA1-B653-1CAC28932867}">
      <dsp:nvSpPr>
        <dsp:cNvPr id="0" name=""/>
        <dsp:cNvSpPr/>
      </dsp:nvSpPr>
      <dsp:spPr>
        <a:xfrm>
          <a:off x="13481848" y="4176709"/>
          <a:ext cx="3759021" cy="1869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Trust Issues </a:t>
          </a:r>
          <a:r>
            <a:rPr lang="en-GB" sz="2800" kern="1200" dirty="0">
              <a:latin typeface="Segoe UI" panose="020B0502040204020203" pitchFamily="34" charset="0"/>
              <a:cs typeface="Segoe UI" panose="020B0502040204020203" pitchFamily="34" charset="0"/>
            </a:rPr>
            <a:t>–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>
              <a:latin typeface="Segoe UI" panose="020B0502040204020203" pitchFamily="34" charset="0"/>
              <a:cs typeface="Segoe UI" panose="020B0502040204020203" pitchFamily="34" charset="0"/>
            </a:rPr>
            <a:t>Preference for informal systems (hawala).</a:t>
          </a:r>
          <a:endParaRPr lang="en-US" sz="2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481848" y="4176709"/>
        <a:ext cx="3759021" cy="18697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4EF70-2F75-9E4E-BAEF-A4E954BD730C}">
      <dsp:nvSpPr>
        <dsp:cNvPr id="0" name=""/>
        <dsp:cNvSpPr/>
      </dsp:nvSpPr>
      <dsp:spPr>
        <a:xfrm>
          <a:off x="0" y="0"/>
          <a:ext cx="162960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5F93-24B8-D34A-AA81-E942744AA8E7}">
      <dsp:nvSpPr>
        <dsp:cNvPr id="0" name=""/>
        <dsp:cNvSpPr/>
      </dsp:nvSpPr>
      <dsp:spPr>
        <a:xfrm>
          <a:off x="0" y="0"/>
          <a:ext cx="16296010" cy="1608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i="0" kern="1200">
              <a:latin typeface="Segoe UI" panose="020B0502040204020203" pitchFamily="34" charset="0"/>
              <a:cs typeface="Segoe UI" panose="020B0502040204020203" pitchFamily="34" charset="0"/>
            </a:rPr>
            <a:t>Strong Mobile Money Adoption</a:t>
          </a:r>
          <a:r>
            <a:rPr lang="en-GB" sz="4400" b="0" i="0" kern="1200">
              <a:latin typeface="Segoe UI" panose="020B0502040204020203" pitchFamily="34" charset="0"/>
              <a:cs typeface="Segoe UI" panose="020B0502040204020203" pitchFamily="34" charset="0"/>
            </a:rPr>
            <a:t> – Potential for expansion.</a:t>
          </a:r>
          <a:endParaRPr lang="en-US" sz="4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0"/>
        <a:ext cx="16296010" cy="1608151"/>
      </dsp:txXfrm>
    </dsp:sp>
    <dsp:sp modelId="{ACDC85E7-CDF7-E049-9DD4-64587C37B7D8}">
      <dsp:nvSpPr>
        <dsp:cNvPr id="0" name=""/>
        <dsp:cNvSpPr/>
      </dsp:nvSpPr>
      <dsp:spPr>
        <a:xfrm>
          <a:off x="0" y="1608151"/>
          <a:ext cx="162960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3616A-0DEB-9146-9AF1-522BDE6AC3DD}">
      <dsp:nvSpPr>
        <dsp:cNvPr id="0" name=""/>
        <dsp:cNvSpPr/>
      </dsp:nvSpPr>
      <dsp:spPr>
        <a:xfrm>
          <a:off x="0" y="1608151"/>
          <a:ext cx="16296010" cy="1608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Partnerships with Banks &amp; Fintech</a:t>
          </a:r>
          <a:r>
            <a:rPr lang="en-GB" sz="44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– Enhancing services.</a:t>
          </a:r>
          <a:endParaRPr lang="en-US" sz="4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608151"/>
        <a:ext cx="16296010" cy="1608151"/>
      </dsp:txXfrm>
    </dsp:sp>
    <dsp:sp modelId="{65088954-93B4-6744-AF2A-BBB22B1B8A0F}">
      <dsp:nvSpPr>
        <dsp:cNvPr id="0" name=""/>
        <dsp:cNvSpPr/>
      </dsp:nvSpPr>
      <dsp:spPr>
        <a:xfrm>
          <a:off x="0" y="3216302"/>
          <a:ext cx="162960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8F238-2CB7-D541-8946-7879B7567A83}">
      <dsp:nvSpPr>
        <dsp:cNvPr id="0" name=""/>
        <dsp:cNvSpPr/>
      </dsp:nvSpPr>
      <dsp:spPr>
        <a:xfrm>
          <a:off x="0" y="3216303"/>
          <a:ext cx="16296010" cy="1608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i="0" kern="1200">
              <a:latin typeface="Segoe UI" panose="020B0502040204020203" pitchFamily="34" charset="0"/>
              <a:cs typeface="Segoe UI" panose="020B0502040204020203" pitchFamily="34" charset="0"/>
            </a:rPr>
            <a:t>Government &amp; Donor Support</a:t>
          </a:r>
          <a:r>
            <a:rPr lang="en-GB" sz="4400" b="0" i="0" kern="1200">
              <a:latin typeface="Segoe UI" panose="020B0502040204020203" pitchFamily="34" charset="0"/>
              <a:cs typeface="Segoe UI" panose="020B0502040204020203" pitchFamily="34" charset="0"/>
            </a:rPr>
            <a:t> – Policies to formalize NBFIs.</a:t>
          </a:r>
          <a:endParaRPr lang="en-US" sz="4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216303"/>
        <a:ext cx="16296010" cy="1608151"/>
      </dsp:txXfrm>
    </dsp:sp>
    <dsp:sp modelId="{3F824C01-6BB3-4247-A7FD-152CB0F4143E}">
      <dsp:nvSpPr>
        <dsp:cNvPr id="0" name=""/>
        <dsp:cNvSpPr/>
      </dsp:nvSpPr>
      <dsp:spPr>
        <a:xfrm>
          <a:off x="0" y="4824454"/>
          <a:ext cx="1629601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66A17-F6AF-3049-96F5-468C79814E86}">
      <dsp:nvSpPr>
        <dsp:cNvPr id="0" name=""/>
        <dsp:cNvSpPr/>
      </dsp:nvSpPr>
      <dsp:spPr>
        <a:xfrm>
          <a:off x="0" y="4824454"/>
          <a:ext cx="16296010" cy="1608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i="0" kern="1200">
              <a:latin typeface="Segoe UI" panose="020B0502040204020203" pitchFamily="34" charset="0"/>
              <a:cs typeface="Segoe UI" panose="020B0502040204020203" pitchFamily="34" charset="0"/>
            </a:rPr>
            <a:t>Financial Education Programs</a:t>
          </a:r>
          <a:r>
            <a:rPr lang="en-GB" sz="4400" b="0" i="0" kern="1200">
              <a:latin typeface="Segoe UI" panose="020B0502040204020203" pitchFamily="34" charset="0"/>
              <a:cs typeface="Segoe UI" panose="020B0502040204020203" pitchFamily="34" charset="0"/>
            </a:rPr>
            <a:t> – Building trust in formal service</a:t>
          </a:r>
          <a:endParaRPr lang="en-US" sz="4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824454"/>
        <a:ext cx="16296010" cy="16081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B223-B517-5947-9572-7D998B361C82}">
      <dsp:nvSpPr>
        <dsp:cNvPr id="0" name=""/>
        <dsp:cNvSpPr/>
      </dsp:nvSpPr>
      <dsp:spPr>
        <a:xfrm>
          <a:off x="5031" y="279311"/>
          <a:ext cx="3991630" cy="55882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203" tIns="330200" rIns="311203" bIns="33020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0" kern="1200">
              <a:latin typeface="Segoe UI" panose="020B0502040204020203" pitchFamily="34" charset="0"/>
              <a:cs typeface="Segoe UI" panose="020B0502040204020203" pitchFamily="34" charset="0"/>
            </a:rPr>
            <a:t>Develop Clear NBFI Regulations</a:t>
          </a:r>
          <a:r>
            <a:rPr lang="en-GB" sz="3200" b="0" i="0" kern="1200">
              <a:latin typeface="Segoe UI" panose="020B0502040204020203" pitchFamily="34" charset="0"/>
              <a:cs typeface="Segoe UI" panose="020B0502040204020203" pitchFamily="34" charset="0"/>
            </a:rPr>
            <a:t> – Licensing &amp; supervision.</a:t>
          </a:r>
          <a:endParaRPr lang="en-US" sz="32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031" y="2402859"/>
        <a:ext cx="3991630" cy="3352969"/>
      </dsp:txXfrm>
    </dsp:sp>
    <dsp:sp modelId="{75F6693A-9BC1-C049-8490-264894287740}">
      <dsp:nvSpPr>
        <dsp:cNvPr id="0" name=""/>
        <dsp:cNvSpPr/>
      </dsp:nvSpPr>
      <dsp:spPr>
        <a:xfrm>
          <a:off x="1162604" y="838140"/>
          <a:ext cx="1676484" cy="16764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05" tIns="12700" rIns="130705" bIns="127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>
              <a:latin typeface="Segoe UI" panose="020B0502040204020203" pitchFamily="34" charset="0"/>
              <a:cs typeface="Segoe UI" panose="020B0502040204020203" pitchFamily="34" charset="0"/>
            </a:rPr>
            <a:t>1</a:t>
          </a:r>
        </a:p>
      </dsp:txBody>
      <dsp:txXfrm>
        <a:off x="1408119" y="1083655"/>
        <a:ext cx="1185454" cy="1185454"/>
      </dsp:txXfrm>
    </dsp:sp>
    <dsp:sp modelId="{B9D290BF-6356-4C49-9F31-4BFCC6C13664}">
      <dsp:nvSpPr>
        <dsp:cNvPr id="0" name=""/>
        <dsp:cNvSpPr/>
      </dsp:nvSpPr>
      <dsp:spPr>
        <a:xfrm>
          <a:off x="5031" y="5867522"/>
          <a:ext cx="3991630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CEB27-3A44-4A41-920E-22ABF7469CE5}">
      <dsp:nvSpPr>
        <dsp:cNvPr id="0" name=""/>
        <dsp:cNvSpPr/>
      </dsp:nvSpPr>
      <dsp:spPr>
        <a:xfrm>
          <a:off x="4395824" y="279311"/>
          <a:ext cx="3991630" cy="5588282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203" tIns="330200" rIns="311203" bIns="33020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0" kern="1200">
              <a:latin typeface="Segoe UI" panose="020B0502040204020203" pitchFamily="34" charset="0"/>
              <a:cs typeface="Segoe UI" panose="020B0502040204020203" pitchFamily="34" charset="0"/>
            </a:rPr>
            <a:t>Encourage Digital Financial Services</a:t>
          </a:r>
          <a:r>
            <a:rPr lang="en-GB" sz="3200" b="0" i="0" kern="1200">
              <a:latin typeface="Segoe UI" panose="020B0502040204020203" pitchFamily="34" charset="0"/>
              <a:cs typeface="Segoe UI" panose="020B0502040204020203" pitchFamily="34" charset="0"/>
            </a:rPr>
            <a:t> – Lower transaction costs.</a:t>
          </a:r>
          <a:endParaRPr lang="en-US" sz="32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395824" y="2402859"/>
        <a:ext cx="3991630" cy="3352969"/>
      </dsp:txXfrm>
    </dsp:sp>
    <dsp:sp modelId="{CDE1B533-8F63-394B-BAB7-1C6F8CCBFA88}">
      <dsp:nvSpPr>
        <dsp:cNvPr id="0" name=""/>
        <dsp:cNvSpPr/>
      </dsp:nvSpPr>
      <dsp:spPr>
        <a:xfrm>
          <a:off x="5553397" y="838140"/>
          <a:ext cx="1676484" cy="1676484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05" tIns="12700" rIns="130705" bIns="127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>
              <a:latin typeface="Segoe UI" panose="020B0502040204020203" pitchFamily="34" charset="0"/>
              <a:cs typeface="Segoe UI" panose="020B0502040204020203" pitchFamily="34" charset="0"/>
            </a:rPr>
            <a:t>2</a:t>
          </a:r>
        </a:p>
      </dsp:txBody>
      <dsp:txXfrm>
        <a:off x="5798912" y="1083655"/>
        <a:ext cx="1185454" cy="1185454"/>
      </dsp:txXfrm>
    </dsp:sp>
    <dsp:sp modelId="{1135B591-7F1C-D842-AA25-0EA22A519F0E}">
      <dsp:nvSpPr>
        <dsp:cNvPr id="0" name=""/>
        <dsp:cNvSpPr/>
      </dsp:nvSpPr>
      <dsp:spPr>
        <a:xfrm>
          <a:off x="4395824" y="5867522"/>
          <a:ext cx="3991630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CD09C-ADAF-6343-90E6-130968DCD3B1}">
      <dsp:nvSpPr>
        <dsp:cNvPr id="0" name=""/>
        <dsp:cNvSpPr/>
      </dsp:nvSpPr>
      <dsp:spPr>
        <a:xfrm>
          <a:off x="8786617" y="279311"/>
          <a:ext cx="3991630" cy="5588282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203" tIns="330200" rIns="311203" bIns="33020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Strengthen Consumer Protection</a:t>
          </a:r>
          <a:r>
            <a:rPr lang="en-GB" sz="3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–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Against fraud &amp; exploitation.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786617" y="2402859"/>
        <a:ext cx="3991630" cy="3352969"/>
      </dsp:txXfrm>
    </dsp:sp>
    <dsp:sp modelId="{5A1886B9-F317-744B-9D02-D3E2FD1FFF6F}">
      <dsp:nvSpPr>
        <dsp:cNvPr id="0" name=""/>
        <dsp:cNvSpPr/>
      </dsp:nvSpPr>
      <dsp:spPr>
        <a:xfrm>
          <a:off x="9944190" y="838140"/>
          <a:ext cx="1676484" cy="1676484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05" tIns="12700" rIns="130705" bIns="127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>
              <a:latin typeface="Segoe UI" panose="020B0502040204020203" pitchFamily="34" charset="0"/>
              <a:cs typeface="Segoe UI" panose="020B0502040204020203" pitchFamily="34" charset="0"/>
            </a:rPr>
            <a:t>3</a:t>
          </a:r>
        </a:p>
      </dsp:txBody>
      <dsp:txXfrm>
        <a:off x="10189705" y="1083655"/>
        <a:ext cx="1185454" cy="1185454"/>
      </dsp:txXfrm>
    </dsp:sp>
    <dsp:sp modelId="{C001D6E1-417D-9547-8C74-DAC8BECC3265}">
      <dsp:nvSpPr>
        <dsp:cNvPr id="0" name=""/>
        <dsp:cNvSpPr/>
      </dsp:nvSpPr>
      <dsp:spPr>
        <a:xfrm>
          <a:off x="8786617" y="5867522"/>
          <a:ext cx="3991630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2992C-239C-224E-A818-31CADB0C3EC6}">
      <dsp:nvSpPr>
        <dsp:cNvPr id="0" name=""/>
        <dsp:cNvSpPr/>
      </dsp:nvSpPr>
      <dsp:spPr>
        <a:xfrm>
          <a:off x="13177410" y="279311"/>
          <a:ext cx="3991630" cy="558828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203" tIns="330200" rIns="311203" bIns="33020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i="0" kern="1200" dirty="0">
              <a:latin typeface="Segoe UI" panose="020B0502040204020203" pitchFamily="34" charset="0"/>
              <a:cs typeface="Segoe UI" panose="020B0502040204020203" pitchFamily="34" charset="0"/>
            </a:rPr>
            <a:t>Promote Financial Literacy Campaigns</a:t>
          </a:r>
          <a:r>
            <a:rPr lang="en-GB" sz="3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–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Rural &amp; urban outreach.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177410" y="2402859"/>
        <a:ext cx="3991630" cy="3352969"/>
      </dsp:txXfrm>
    </dsp:sp>
    <dsp:sp modelId="{5A2CE24B-393E-D741-8E93-657CE53F3DC7}">
      <dsp:nvSpPr>
        <dsp:cNvPr id="0" name=""/>
        <dsp:cNvSpPr/>
      </dsp:nvSpPr>
      <dsp:spPr>
        <a:xfrm>
          <a:off x="14334983" y="838140"/>
          <a:ext cx="1676484" cy="1676484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05" tIns="12700" rIns="130705" bIns="127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>
              <a:latin typeface="Segoe UI" panose="020B0502040204020203" pitchFamily="34" charset="0"/>
              <a:cs typeface="Segoe UI" panose="020B0502040204020203" pitchFamily="34" charset="0"/>
            </a:rPr>
            <a:t>4</a:t>
          </a:r>
        </a:p>
      </dsp:txBody>
      <dsp:txXfrm>
        <a:off x="14580498" y="1083655"/>
        <a:ext cx="1185454" cy="1185454"/>
      </dsp:txXfrm>
    </dsp:sp>
    <dsp:sp modelId="{024675A7-9E37-3B41-8B75-D7F485B9ADB7}">
      <dsp:nvSpPr>
        <dsp:cNvPr id="0" name=""/>
        <dsp:cNvSpPr/>
      </dsp:nvSpPr>
      <dsp:spPr>
        <a:xfrm>
          <a:off x="13177410" y="5867522"/>
          <a:ext cx="3991630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36824-B09F-46FD-9CF8-0090FE54E99D}">
      <dsp:nvSpPr>
        <dsp:cNvPr id="0" name=""/>
        <dsp:cNvSpPr/>
      </dsp:nvSpPr>
      <dsp:spPr>
        <a:xfrm>
          <a:off x="342292" y="1063741"/>
          <a:ext cx="2174653" cy="21746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C549C-7A58-45A0-A1F5-6D883FA0B7D1}">
      <dsp:nvSpPr>
        <dsp:cNvPr id="0" name=""/>
        <dsp:cNvSpPr/>
      </dsp:nvSpPr>
      <dsp:spPr>
        <a:xfrm>
          <a:off x="798969" y="1520418"/>
          <a:ext cx="1261298" cy="1261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4958C-50BB-4EE9-95D3-035EC82590AB}">
      <dsp:nvSpPr>
        <dsp:cNvPr id="0" name=""/>
        <dsp:cNvSpPr/>
      </dsp:nvSpPr>
      <dsp:spPr>
        <a:xfrm>
          <a:off x="2982942" y="1063741"/>
          <a:ext cx="5125968" cy="217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NBFIs are crucial for financial inclusion in Somaliland.</a:t>
          </a:r>
          <a:endParaRPr lang="en-US" sz="3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82942" y="1063741"/>
        <a:ext cx="5125968" cy="2174653"/>
      </dsp:txXfrm>
    </dsp:sp>
    <dsp:sp modelId="{39A1B309-33A1-4A75-B4B9-1A9C4D89A321}">
      <dsp:nvSpPr>
        <dsp:cNvPr id="0" name=""/>
        <dsp:cNvSpPr/>
      </dsp:nvSpPr>
      <dsp:spPr>
        <a:xfrm>
          <a:off x="9002072" y="1063741"/>
          <a:ext cx="2174653" cy="21746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7EE94-AA9A-4150-8ABD-6043EC76F0B9}">
      <dsp:nvSpPr>
        <dsp:cNvPr id="0" name=""/>
        <dsp:cNvSpPr/>
      </dsp:nvSpPr>
      <dsp:spPr>
        <a:xfrm>
          <a:off x="9458749" y="1520418"/>
          <a:ext cx="1261298" cy="12612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641D6-620F-4B99-9BCA-2D1E42776648}">
      <dsp:nvSpPr>
        <dsp:cNvPr id="0" name=""/>
        <dsp:cNvSpPr/>
      </dsp:nvSpPr>
      <dsp:spPr>
        <a:xfrm>
          <a:off x="11642722" y="1063741"/>
          <a:ext cx="5125968" cy="217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i="0" kern="1200">
              <a:latin typeface="Segoe UI" panose="020B0502040204020203" pitchFamily="34" charset="0"/>
              <a:cs typeface="Segoe UI" panose="020B0502040204020203" pitchFamily="34" charset="0"/>
            </a:rPr>
            <a:t>Mobile money and MFIs fill gaps left by traditional banks.</a:t>
          </a:r>
          <a:endParaRPr lang="en-US" sz="3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1642722" y="1063741"/>
        <a:ext cx="5125968" cy="2174653"/>
      </dsp:txXfrm>
    </dsp:sp>
    <dsp:sp modelId="{FB54BDD7-E3BB-45EB-9F5A-82EB028601D0}">
      <dsp:nvSpPr>
        <dsp:cNvPr id="0" name=""/>
        <dsp:cNvSpPr/>
      </dsp:nvSpPr>
      <dsp:spPr>
        <a:xfrm>
          <a:off x="342292" y="4564966"/>
          <a:ext cx="2174653" cy="21746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4FD1B-C1D1-43E7-BE5B-2C2C85ACDE25}">
      <dsp:nvSpPr>
        <dsp:cNvPr id="0" name=""/>
        <dsp:cNvSpPr/>
      </dsp:nvSpPr>
      <dsp:spPr>
        <a:xfrm>
          <a:off x="798969" y="5021643"/>
          <a:ext cx="1261298" cy="12612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27EF0-CB07-433F-9022-01FBEC9844CA}">
      <dsp:nvSpPr>
        <dsp:cNvPr id="0" name=""/>
        <dsp:cNvSpPr/>
      </dsp:nvSpPr>
      <dsp:spPr>
        <a:xfrm>
          <a:off x="2982942" y="4564966"/>
          <a:ext cx="5125968" cy="217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i="0" kern="1200">
              <a:latin typeface="Segoe UI" panose="020B0502040204020203" pitchFamily="34" charset="0"/>
              <a:cs typeface="Segoe UI" panose="020B0502040204020203" pitchFamily="34" charset="0"/>
            </a:rPr>
            <a:t>Challenges remain, but opportunities for growth exist.</a:t>
          </a:r>
          <a:endParaRPr lang="en-US" sz="3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82942" y="4564966"/>
        <a:ext cx="5125968" cy="2174653"/>
      </dsp:txXfrm>
    </dsp:sp>
    <dsp:sp modelId="{96BD0D8B-E633-4349-9F78-20135D90DFD1}">
      <dsp:nvSpPr>
        <dsp:cNvPr id="0" name=""/>
        <dsp:cNvSpPr/>
      </dsp:nvSpPr>
      <dsp:spPr>
        <a:xfrm>
          <a:off x="9002072" y="4564966"/>
          <a:ext cx="2174653" cy="21746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F1A7E-48FB-482A-9817-20C24E901504}">
      <dsp:nvSpPr>
        <dsp:cNvPr id="0" name=""/>
        <dsp:cNvSpPr/>
      </dsp:nvSpPr>
      <dsp:spPr>
        <a:xfrm>
          <a:off x="9458749" y="5021643"/>
          <a:ext cx="1261298" cy="12612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139F7-F56C-43E8-BB50-65628774F4BF}">
      <dsp:nvSpPr>
        <dsp:cNvPr id="0" name=""/>
        <dsp:cNvSpPr/>
      </dsp:nvSpPr>
      <dsp:spPr>
        <a:xfrm>
          <a:off x="11642722" y="4564966"/>
          <a:ext cx="5125968" cy="217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i="0" kern="1200">
              <a:latin typeface="Segoe UI" panose="020B0502040204020203" pitchFamily="34" charset="0"/>
              <a:cs typeface="Segoe UI" panose="020B0502040204020203" pitchFamily="34" charset="0"/>
            </a:rPr>
            <a:t>Call to Action:</a:t>
          </a:r>
          <a:r>
            <a:rPr lang="en-GB" sz="3600" b="0" i="0" kern="1200">
              <a:latin typeface="Segoe UI" panose="020B0502040204020203" pitchFamily="34" charset="0"/>
              <a:cs typeface="Segoe UI" panose="020B0502040204020203" pitchFamily="34" charset="0"/>
            </a:rPr>
            <a:t> Policymakers, private sector, and donors must collaborate for sustainable financial inclusion.</a:t>
          </a:r>
          <a:endParaRPr lang="en-US" sz="3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1642722" y="4564966"/>
        <a:ext cx="5125968" cy="2174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C4B12-15EE-D545-99C3-2A768EB42E77}">
      <dsp:nvSpPr>
        <dsp:cNvPr id="0" name=""/>
        <dsp:cNvSpPr/>
      </dsp:nvSpPr>
      <dsp:spPr>
        <a:xfrm>
          <a:off x="4322" y="927338"/>
          <a:ext cx="4953988" cy="6096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69FB70-545D-6B48-A25F-C44D1AC58581}">
      <dsp:nvSpPr>
        <dsp:cNvPr id="0" name=""/>
        <dsp:cNvSpPr/>
      </dsp:nvSpPr>
      <dsp:spPr>
        <a:xfrm>
          <a:off x="502835" y="1400925"/>
          <a:ext cx="4953988" cy="609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Segoe UI" panose="020B0502040204020203" pitchFamily="34" charset="0"/>
              <a:cs typeface="Segoe UI" panose="020B0502040204020203" pitchFamily="34" charset="0"/>
            </a:rPr>
            <a:t>Financial inclusion is critical for economic growth and poverty reduction.</a:t>
          </a:r>
          <a:endParaRPr lang="en-US" sz="3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47932" y="1546022"/>
        <a:ext cx="4663794" cy="5805986"/>
      </dsp:txXfrm>
    </dsp:sp>
    <dsp:sp modelId="{C2B78ABC-8B4B-3741-9F5B-9D149D46143C}">
      <dsp:nvSpPr>
        <dsp:cNvPr id="0" name=""/>
        <dsp:cNvSpPr/>
      </dsp:nvSpPr>
      <dsp:spPr>
        <a:xfrm>
          <a:off x="5955336" y="927338"/>
          <a:ext cx="4953988" cy="6096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F85019-1F85-DB40-8814-84B60F91EDB4}">
      <dsp:nvSpPr>
        <dsp:cNvPr id="0" name=""/>
        <dsp:cNvSpPr/>
      </dsp:nvSpPr>
      <dsp:spPr>
        <a:xfrm>
          <a:off x="6453849" y="1400925"/>
          <a:ext cx="4953988" cy="609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Segoe UI" panose="020B0502040204020203" pitchFamily="34" charset="0"/>
              <a:cs typeface="Segoe UI" panose="020B0502040204020203" pitchFamily="34" charset="0"/>
            </a:rPr>
            <a:t>Ensuring access to </a:t>
          </a:r>
          <a:r>
            <a:rPr lang="en-GB" sz="3600" b="1" kern="1200" dirty="0">
              <a:latin typeface="Segoe UI" panose="020B0502040204020203" pitchFamily="34" charset="0"/>
              <a:cs typeface="Segoe UI" panose="020B0502040204020203" pitchFamily="34" charset="0"/>
            </a:rPr>
            <a:t>appropriate financial products </a:t>
          </a:r>
          <a:r>
            <a:rPr lang="en-GB" sz="3600" kern="1200" dirty="0">
              <a:latin typeface="Segoe UI" panose="020B0502040204020203" pitchFamily="34" charset="0"/>
              <a:cs typeface="Segoe UI" panose="020B0502040204020203" pitchFamily="34" charset="0"/>
            </a:rPr>
            <a:t>and services needed by individuals and businesses. </a:t>
          </a:r>
          <a:endParaRPr lang="en-US" sz="3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598946" y="1546022"/>
        <a:ext cx="4663794" cy="5805986"/>
      </dsp:txXfrm>
    </dsp:sp>
    <dsp:sp modelId="{48EA36FA-56B6-994A-8314-BB44A6C35A69}">
      <dsp:nvSpPr>
        <dsp:cNvPr id="0" name=""/>
        <dsp:cNvSpPr/>
      </dsp:nvSpPr>
      <dsp:spPr>
        <a:xfrm>
          <a:off x="11906351" y="927338"/>
          <a:ext cx="4953988" cy="6096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F411DE-C542-C24B-BDAF-CA0EFA0DEFC0}">
      <dsp:nvSpPr>
        <dsp:cNvPr id="0" name=""/>
        <dsp:cNvSpPr/>
      </dsp:nvSpPr>
      <dsp:spPr>
        <a:xfrm>
          <a:off x="12404864" y="1400925"/>
          <a:ext cx="4953988" cy="6096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Segoe UI" panose="020B0502040204020203" pitchFamily="34" charset="0"/>
              <a:cs typeface="Segoe UI" panose="020B0502040204020203" pitchFamily="34" charset="0"/>
            </a:rPr>
            <a:t>Financial inclusion is essential for reducing economic vulnerability, fostering growth, and improving quality of life. </a:t>
          </a:r>
          <a:endParaRPr lang="en-US" sz="3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2549961" y="1546022"/>
        <a:ext cx="4663794" cy="5805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14218-1198-6946-9A09-8C9AEC4E92F4}">
      <dsp:nvSpPr>
        <dsp:cNvPr id="0" name=""/>
        <dsp:cNvSpPr/>
      </dsp:nvSpPr>
      <dsp:spPr>
        <a:xfrm>
          <a:off x="0" y="0"/>
          <a:ext cx="17314196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latin typeface="Segoe UI" panose="020B0502040204020203" pitchFamily="34" charset="0"/>
              <a:cs typeface="Segoe UI" panose="020B0502040204020203" pitchFamily="34" charset="0"/>
            </a:rPr>
            <a:t>Access to affordable and useful financial services (savings, credit, insurance, payments).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9399" y="59399"/>
        <a:ext cx="17195398" cy="1098002"/>
      </dsp:txXfrm>
    </dsp:sp>
    <dsp:sp modelId="{2A935304-BABC-E94D-87E6-5C3D09D4E467}">
      <dsp:nvSpPr>
        <dsp:cNvPr id="0" name=""/>
        <dsp:cNvSpPr/>
      </dsp:nvSpPr>
      <dsp:spPr>
        <a:xfrm>
          <a:off x="0" y="1706048"/>
          <a:ext cx="17314196" cy="1216800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>
              <a:latin typeface="Segoe UI" panose="020B0502040204020203" pitchFamily="34" charset="0"/>
              <a:cs typeface="Segoe UI" panose="020B0502040204020203" pitchFamily="34" charset="0"/>
            </a:rPr>
            <a:t>Key Indicators in Somaliland:</a:t>
          </a:r>
          <a:endParaRPr lang="en-US" sz="3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9399" y="1765447"/>
        <a:ext cx="17195398" cy="1098002"/>
      </dsp:txXfrm>
    </dsp:sp>
    <dsp:sp modelId="{06FF86B2-5A1D-164D-95F9-1EFD0A0E1B1C}">
      <dsp:nvSpPr>
        <dsp:cNvPr id="0" name=""/>
        <dsp:cNvSpPr/>
      </dsp:nvSpPr>
      <dsp:spPr>
        <a:xfrm>
          <a:off x="0" y="3444480"/>
          <a:ext cx="17314196" cy="121680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Segoe UI" panose="020B0502040204020203" pitchFamily="34" charset="0"/>
              <a:cs typeface="Segoe UI" panose="020B0502040204020203" pitchFamily="34" charset="0"/>
            </a:rPr>
            <a:t>Low bank penetration (~15% adult population).</a:t>
          </a:r>
          <a:endParaRPr lang="en-US" sz="3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9399" y="3503879"/>
        <a:ext cx="17195398" cy="1098002"/>
      </dsp:txXfrm>
    </dsp:sp>
    <dsp:sp modelId="{57100D90-B524-E144-BB59-BBB6CBDCCC69}">
      <dsp:nvSpPr>
        <dsp:cNvPr id="0" name=""/>
        <dsp:cNvSpPr/>
      </dsp:nvSpPr>
      <dsp:spPr>
        <a:xfrm>
          <a:off x="0" y="4908785"/>
          <a:ext cx="17314196" cy="121680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Segoe UI" panose="020B0502040204020203" pitchFamily="34" charset="0"/>
              <a:cs typeface="Segoe UI" panose="020B0502040204020203" pitchFamily="34" charset="0"/>
            </a:rPr>
            <a:t>High reliance on informal financial systems (Hawala, community savings).</a:t>
          </a:r>
          <a:endParaRPr lang="en-US" sz="3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9399" y="4968184"/>
        <a:ext cx="17195398" cy="1098002"/>
      </dsp:txXfrm>
    </dsp:sp>
    <dsp:sp modelId="{3F412416-0DFF-9D4D-8E72-54B750CCB6C0}">
      <dsp:nvSpPr>
        <dsp:cNvPr id="0" name=""/>
        <dsp:cNvSpPr/>
      </dsp:nvSpPr>
      <dsp:spPr>
        <a:xfrm>
          <a:off x="0" y="6473634"/>
          <a:ext cx="17314196" cy="121680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Segoe UI" panose="020B0502040204020203" pitchFamily="34" charset="0"/>
              <a:cs typeface="Segoe UI" panose="020B0502040204020203" pitchFamily="34" charset="0"/>
            </a:rPr>
            <a:t>Mobile money (e.g., Zaad, </a:t>
          </a:r>
          <a:r>
            <a:rPr lang="en-GB" sz="3200" b="1" kern="1200" dirty="0" err="1">
              <a:latin typeface="Segoe UI" panose="020B0502040204020203" pitchFamily="34" charset="0"/>
              <a:cs typeface="Segoe UI" panose="020B0502040204020203" pitchFamily="34" charset="0"/>
            </a:rPr>
            <a:t>eDahab</a:t>
          </a:r>
          <a:r>
            <a:rPr lang="en-GB" sz="3200" b="1" kern="1200" dirty="0">
              <a:latin typeface="Segoe UI" panose="020B0502040204020203" pitchFamily="34" charset="0"/>
              <a:cs typeface="Segoe UI" panose="020B0502040204020203" pitchFamily="34" charset="0"/>
            </a:rPr>
            <a:t>) driving digital financial services.</a:t>
          </a:r>
          <a:endParaRPr lang="en-US" sz="3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9399" y="6533033"/>
        <a:ext cx="17195398" cy="1098002"/>
      </dsp:txXfrm>
    </dsp:sp>
    <dsp:sp modelId="{38230C22-25C9-BA4E-93DA-97D054FA03B2}">
      <dsp:nvSpPr>
        <dsp:cNvPr id="0" name=""/>
        <dsp:cNvSpPr/>
      </dsp:nvSpPr>
      <dsp:spPr>
        <a:xfrm>
          <a:off x="0" y="7624096"/>
          <a:ext cx="17314196" cy="121680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Segoe UI" panose="020B0502040204020203" pitchFamily="34" charset="0"/>
              <a:cs typeface="Segoe UI" panose="020B0502040204020203" pitchFamily="34" charset="0"/>
            </a:rPr>
            <a:t>MFIs </a:t>
          </a:r>
          <a:r>
            <a:rPr lang="en-GB" sz="2400" b="1" kern="1200" dirty="0">
              <a:latin typeface="Segoe UI" panose="020B0502040204020203" pitchFamily="34" charset="0"/>
              <a:cs typeface="Segoe UI" panose="020B0502040204020203" pitchFamily="34" charset="0"/>
            </a:rPr>
            <a:t>provide</a:t>
          </a:r>
          <a:r>
            <a:rPr lang="en-GB" sz="3200" b="1" kern="1200" dirty="0">
              <a:latin typeface="Segoe UI" panose="020B0502040204020203" pitchFamily="34" charset="0"/>
              <a:cs typeface="Segoe UI" panose="020B0502040204020203" pitchFamily="34" charset="0"/>
            </a:rPr>
            <a:t> financial services to the unbanked and underserved population.</a:t>
          </a:r>
          <a:endParaRPr lang="en-US" sz="32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9399" y="7683495"/>
        <a:ext cx="17195398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4C848-D120-476A-B9A8-3BE9AF2BAF50}">
      <dsp:nvSpPr>
        <dsp:cNvPr id="0" name=""/>
        <dsp:cNvSpPr/>
      </dsp:nvSpPr>
      <dsp:spPr>
        <a:xfrm>
          <a:off x="0" y="5896"/>
          <a:ext cx="17632561" cy="12559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41000-59BF-46BD-8953-A7329924F115}">
      <dsp:nvSpPr>
        <dsp:cNvPr id="0" name=""/>
        <dsp:cNvSpPr/>
      </dsp:nvSpPr>
      <dsp:spPr>
        <a:xfrm>
          <a:off x="239383" y="228932"/>
          <a:ext cx="971872" cy="809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9EB63-9393-4C8D-977E-197D9FD7F5F0}">
      <dsp:nvSpPr>
        <dsp:cNvPr id="0" name=""/>
        <dsp:cNvSpPr/>
      </dsp:nvSpPr>
      <dsp:spPr>
        <a:xfrm>
          <a:off x="1450638" y="5896"/>
          <a:ext cx="16181922" cy="125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23" tIns="132923" rIns="132923" bIns="132923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(NBFIs) play a key role in bridging this gap.</a:t>
          </a:r>
          <a:endParaRPr lang="en-US" sz="4000" kern="1200" dirty="0"/>
        </a:p>
      </dsp:txBody>
      <dsp:txXfrm>
        <a:off x="1450638" y="5896"/>
        <a:ext cx="16181922" cy="1255964"/>
      </dsp:txXfrm>
    </dsp:sp>
    <dsp:sp modelId="{DFEB4E68-813C-42D2-8FA7-980ED1A3E755}">
      <dsp:nvSpPr>
        <dsp:cNvPr id="0" name=""/>
        <dsp:cNvSpPr/>
      </dsp:nvSpPr>
      <dsp:spPr>
        <a:xfrm>
          <a:off x="0" y="1575852"/>
          <a:ext cx="17632561" cy="12559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12352-423F-4EB6-87E9-BCA768879456}">
      <dsp:nvSpPr>
        <dsp:cNvPr id="0" name=""/>
        <dsp:cNvSpPr/>
      </dsp:nvSpPr>
      <dsp:spPr>
        <a:xfrm>
          <a:off x="239383" y="1798888"/>
          <a:ext cx="971872" cy="809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36D51-403D-4F08-BD33-3DE6AF09A5E8}">
      <dsp:nvSpPr>
        <dsp:cNvPr id="0" name=""/>
        <dsp:cNvSpPr/>
      </dsp:nvSpPr>
      <dsp:spPr>
        <a:xfrm>
          <a:off x="1450638" y="1575852"/>
          <a:ext cx="16181922" cy="125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23" tIns="132923" rIns="132923" bIns="132923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Microfinance Institutions (MFIs) </a:t>
          </a:r>
          <a:r>
            <a:rPr lang="en-GB" sz="4000" kern="1200" dirty="0"/>
            <a:t>– Provide small loans to entrepreneurs.</a:t>
          </a:r>
          <a:endParaRPr lang="en-US" sz="4000" kern="1200" dirty="0"/>
        </a:p>
      </dsp:txBody>
      <dsp:txXfrm>
        <a:off x="1450638" y="1575852"/>
        <a:ext cx="16181922" cy="1255964"/>
      </dsp:txXfrm>
    </dsp:sp>
    <dsp:sp modelId="{50B55C87-E895-45A0-958D-B11FA84EC95A}">
      <dsp:nvSpPr>
        <dsp:cNvPr id="0" name=""/>
        <dsp:cNvSpPr/>
      </dsp:nvSpPr>
      <dsp:spPr>
        <a:xfrm>
          <a:off x="0" y="3145807"/>
          <a:ext cx="17632561" cy="12559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B1302-84C0-4635-96DA-5F6B29573D2D}">
      <dsp:nvSpPr>
        <dsp:cNvPr id="0" name=""/>
        <dsp:cNvSpPr/>
      </dsp:nvSpPr>
      <dsp:spPr>
        <a:xfrm>
          <a:off x="239383" y="3368844"/>
          <a:ext cx="971872" cy="809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2A77D-1D49-430B-8CE5-ADED660D744C}">
      <dsp:nvSpPr>
        <dsp:cNvPr id="0" name=""/>
        <dsp:cNvSpPr/>
      </dsp:nvSpPr>
      <dsp:spPr>
        <a:xfrm>
          <a:off x="1450638" y="3145807"/>
          <a:ext cx="16181922" cy="125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23" tIns="132923" rIns="132923" bIns="132923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Mobile Money Operators </a:t>
          </a:r>
          <a:r>
            <a:rPr lang="en-GB" sz="4000" kern="1200" dirty="0"/>
            <a:t>– Zaad (Telesom), </a:t>
          </a:r>
          <a:r>
            <a:rPr lang="en-GB" sz="4000" kern="1200" dirty="0" err="1"/>
            <a:t>eDahab</a:t>
          </a:r>
          <a:r>
            <a:rPr lang="en-GB" sz="4000" kern="1200" dirty="0"/>
            <a:t> (Dahabshiil).</a:t>
          </a:r>
          <a:endParaRPr lang="en-US" sz="4000" kern="1200" dirty="0"/>
        </a:p>
      </dsp:txBody>
      <dsp:txXfrm>
        <a:off x="1450638" y="3145807"/>
        <a:ext cx="16181922" cy="1255964"/>
      </dsp:txXfrm>
    </dsp:sp>
    <dsp:sp modelId="{B52E78E9-AA52-43F1-81A1-CD857308ED0B}">
      <dsp:nvSpPr>
        <dsp:cNvPr id="0" name=""/>
        <dsp:cNvSpPr/>
      </dsp:nvSpPr>
      <dsp:spPr>
        <a:xfrm>
          <a:off x="0" y="4715763"/>
          <a:ext cx="17632561" cy="12559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D2308-76E9-4881-A485-ADEF14508DE8}">
      <dsp:nvSpPr>
        <dsp:cNvPr id="0" name=""/>
        <dsp:cNvSpPr/>
      </dsp:nvSpPr>
      <dsp:spPr>
        <a:xfrm>
          <a:off x="239383" y="4938799"/>
          <a:ext cx="971872" cy="809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6ABA2-C9A5-4ABC-A6D3-EC6C7CA57585}">
      <dsp:nvSpPr>
        <dsp:cNvPr id="0" name=""/>
        <dsp:cNvSpPr/>
      </dsp:nvSpPr>
      <dsp:spPr>
        <a:xfrm>
          <a:off x="1450638" y="4715763"/>
          <a:ext cx="16181922" cy="125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23" tIns="132923" rIns="132923" bIns="132923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/>
            <a:t>Hawala Systems </a:t>
          </a:r>
          <a:r>
            <a:rPr lang="en-GB" sz="4000" kern="1200"/>
            <a:t>– Informal remittance networks.</a:t>
          </a:r>
          <a:endParaRPr lang="en-US" sz="4000" kern="1200"/>
        </a:p>
      </dsp:txBody>
      <dsp:txXfrm>
        <a:off x="1450638" y="4715763"/>
        <a:ext cx="16181922" cy="1255964"/>
      </dsp:txXfrm>
    </dsp:sp>
    <dsp:sp modelId="{75968F9F-F891-4CC3-8D9B-34699E16B53C}">
      <dsp:nvSpPr>
        <dsp:cNvPr id="0" name=""/>
        <dsp:cNvSpPr/>
      </dsp:nvSpPr>
      <dsp:spPr>
        <a:xfrm>
          <a:off x="0" y="6285718"/>
          <a:ext cx="17632561" cy="12559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18129-60B0-4D3B-B81D-DA004E835982}">
      <dsp:nvSpPr>
        <dsp:cNvPr id="0" name=""/>
        <dsp:cNvSpPr/>
      </dsp:nvSpPr>
      <dsp:spPr>
        <a:xfrm>
          <a:off x="239383" y="6508755"/>
          <a:ext cx="971872" cy="8098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C487D-8B3F-42CA-BB86-668F4F6D3B37}">
      <dsp:nvSpPr>
        <dsp:cNvPr id="0" name=""/>
        <dsp:cNvSpPr/>
      </dsp:nvSpPr>
      <dsp:spPr>
        <a:xfrm>
          <a:off x="1450638" y="6285718"/>
          <a:ext cx="16181922" cy="1255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23" tIns="132923" rIns="132923" bIns="132923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/>
            <a:t>Insurance Companies </a:t>
          </a:r>
          <a:r>
            <a:rPr lang="en-GB" sz="4000" kern="1200"/>
            <a:t>– Emerging but limited.</a:t>
          </a:r>
          <a:endParaRPr lang="en-US" sz="4000" kern="1200"/>
        </a:p>
      </dsp:txBody>
      <dsp:txXfrm>
        <a:off x="1450638" y="6285718"/>
        <a:ext cx="16181922" cy="1255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40834-35C2-9F46-9D3B-B91FE86EDFEB}">
      <dsp:nvSpPr>
        <dsp:cNvPr id="0" name=""/>
        <dsp:cNvSpPr/>
      </dsp:nvSpPr>
      <dsp:spPr>
        <a:xfrm>
          <a:off x="0" y="4274"/>
          <a:ext cx="175694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01A999-FAE1-E541-A528-FFB72E4CA661}">
      <dsp:nvSpPr>
        <dsp:cNvPr id="0" name=""/>
        <dsp:cNvSpPr/>
      </dsp:nvSpPr>
      <dsp:spPr>
        <a:xfrm>
          <a:off x="0" y="4274"/>
          <a:ext cx="17569472" cy="145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>
              <a:latin typeface="Segoe UI" panose="020B0502040204020203" pitchFamily="34" charset="0"/>
              <a:cs typeface="Segoe UI" panose="020B0502040204020203" pitchFamily="34" charset="0"/>
            </a:rPr>
            <a:t>Central Bank of Somaliland: </a:t>
          </a:r>
          <a:r>
            <a:rPr lang="en-GB" sz="3600" kern="1200">
              <a:latin typeface="Segoe UI" panose="020B0502040204020203" pitchFamily="34" charset="0"/>
              <a:cs typeface="Segoe UI" panose="020B0502040204020203" pitchFamily="34" charset="0"/>
            </a:rPr>
            <a:t>Provide regulatory  and banking services for the Gov.</a:t>
          </a:r>
          <a:endParaRPr lang="en-US" sz="3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274"/>
        <a:ext cx="17569472" cy="1457573"/>
      </dsp:txXfrm>
    </dsp:sp>
    <dsp:sp modelId="{3A0D6BD6-E5AA-BF41-AA4C-05F2DA749AA4}">
      <dsp:nvSpPr>
        <dsp:cNvPr id="0" name=""/>
        <dsp:cNvSpPr/>
      </dsp:nvSpPr>
      <dsp:spPr>
        <a:xfrm>
          <a:off x="0" y="1461847"/>
          <a:ext cx="1756947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87396A-4EB4-CC44-B937-E67E236C9E6C}">
      <dsp:nvSpPr>
        <dsp:cNvPr id="0" name=""/>
        <dsp:cNvSpPr/>
      </dsp:nvSpPr>
      <dsp:spPr>
        <a:xfrm>
          <a:off x="0" y="1461847"/>
          <a:ext cx="17569472" cy="145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>
              <a:latin typeface="Segoe UI" panose="020B0502040204020203" pitchFamily="34" charset="0"/>
              <a:cs typeface="Segoe UI" panose="020B0502040204020203" pitchFamily="34" charset="0"/>
            </a:rPr>
            <a:t>Limited Banking Infrastructure: </a:t>
          </a:r>
          <a:r>
            <a:rPr lang="en-GB" sz="3600" kern="1200" dirty="0">
              <a:latin typeface="Segoe UI" panose="020B0502040204020203" pitchFamily="34" charset="0"/>
              <a:cs typeface="Segoe UI" panose="020B0502040204020203" pitchFamily="34" charset="0"/>
            </a:rPr>
            <a:t>Few licensed banks, mostly in urban areas.</a:t>
          </a:r>
          <a:endParaRPr lang="en-US" sz="3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461847"/>
        <a:ext cx="17569472" cy="1457573"/>
      </dsp:txXfrm>
    </dsp:sp>
    <dsp:sp modelId="{79BEFD41-D00A-074C-BBC0-D78FDBF0681A}">
      <dsp:nvSpPr>
        <dsp:cNvPr id="0" name=""/>
        <dsp:cNvSpPr/>
      </dsp:nvSpPr>
      <dsp:spPr>
        <a:xfrm>
          <a:off x="0" y="2919421"/>
          <a:ext cx="1756947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F92850-4C6F-5E45-B575-D2027BE6EAC6}">
      <dsp:nvSpPr>
        <dsp:cNvPr id="0" name=""/>
        <dsp:cNvSpPr/>
      </dsp:nvSpPr>
      <dsp:spPr>
        <a:xfrm>
          <a:off x="0" y="2919421"/>
          <a:ext cx="17569472" cy="145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>
              <a:latin typeface="Segoe UI" panose="020B0502040204020203" pitchFamily="34" charset="0"/>
              <a:cs typeface="Segoe UI" panose="020B0502040204020203" pitchFamily="34" charset="0"/>
            </a:rPr>
            <a:t>High Remittance Dependency: </a:t>
          </a:r>
          <a:r>
            <a:rPr lang="en-GB" sz="3600" kern="1200" dirty="0">
              <a:latin typeface="Segoe UI" panose="020B0502040204020203" pitchFamily="34" charset="0"/>
              <a:cs typeface="Segoe UI" panose="020B0502040204020203" pitchFamily="34" charset="0"/>
            </a:rPr>
            <a:t>~40% of GDP from diaspora remittances (via hawala).</a:t>
          </a:r>
          <a:endParaRPr lang="en-US" sz="3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919421"/>
        <a:ext cx="17569472" cy="1457573"/>
      </dsp:txXfrm>
    </dsp:sp>
    <dsp:sp modelId="{FAD63C19-5D2A-6744-9EE6-1779D679333B}">
      <dsp:nvSpPr>
        <dsp:cNvPr id="0" name=""/>
        <dsp:cNvSpPr/>
      </dsp:nvSpPr>
      <dsp:spPr>
        <a:xfrm>
          <a:off x="0" y="4376995"/>
          <a:ext cx="1756947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7D6021-A20B-0B4B-A482-32147263AAE7}">
      <dsp:nvSpPr>
        <dsp:cNvPr id="0" name=""/>
        <dsp:cNvSpPr/>
      </dsp:nvSpPr>
      <dsp:spPr>
        <a:xfrm>
          <a:off x="0" y="4376995"/>
          <a:ext cx="17569472" cy="145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>
              <a:latin typeface="Segoe UI" panose="020B0502040204020203" pitchFamily="34" charset="0"/>
              <a:cs typeface="Segoe UI" panose="020B0502040204020203" pitchFamily="34" charset="0"/>
            </a:rPr>
            <a:t>Mobile Money Dominance</a:t>
          </a:r>
          <a:r>
            <a:rPr lang="en-GB" sz="3600" kern="1200" dirty="0">
              <a:latin typeface="Segoe UI" panose="020B0502040204020203" pitchFamily="34" charset="0"/>
              <a:cs typeface="Segoe UI" panose="020B0502040204020203" pitchFamily="34" charset="0"/>
            </a:rPr>
            <a:t>: Over 70% of adults use mobile money (World Bank, 2024).</a:t>
          </a:r>
          <a:endParaRPr lang="en-US" sz="3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376995"/>
        <a:ext cx="17569472" cy="1457573"/>
      </dsp:txXfrm>
    </dsp:sp>
    <dsp:sp modelId="{8C94015D-F622-1047-8A90-173D11B1FA14}">
      <dsp:nvSpPr>
        <dsp:cNvPr id="0" name=""/>
        <dsp:cNvSpPr/>
      </dsp:nvSpPr>
      <dsp:spPr>
        <a:xfrm>
          <a:off x="0" y="5834568"/>
          <a:ext cx="1756947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1A13CE-5C4B-F247-B687-634E7425ACFA}">
      <dsp:nvSpPr>
        <dsp:cNvPr id="0" name=""/>
        <dsp:cNvSpPr/>
      </dsp:nvSpPr>
      <dsp:spPr>
        <a:xfrm>
          <a:off x="0" y="5834568"/>
          <a:ext cx="17569472" cy="145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>
              <a:latin typeface="Segoe UI" panose="020B0502040204020203" pitchFamily="34" charset="0"/>
              <a:cs typeface="Segoe UI" panose="020B0502040204020203" pitchFamily="34" charset="0"/>
            </a:rPr>
            <a:t>Insurance Firms</a:t>
          </a:r>
          <a:r>
            <a:rPr lang="en-GB" sz="3600" kern="1200">
              <a:latin typeface="Segoe UI" panose="020B0502040204020203" pitchFamily="34" charset="0"/>
              <a:cs typeface="Segoe UI" panose="020B0502040204020203" pitchFamily="34" charset="0"/>
            </a:rPr>
            <a:t>: Emerging with 8 Registered Firms.</a:t>
          </a:r>
          <a:endParaRPr lang="en-US" sz="3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5834568"/>
        <a:ext cx="17569472" cy="1457573"/>
      </dsp:txXfrm>
    </dsp:sp>
    <dsp:sp modelId="{57B85133-5FFE-7848-BBB9-2B7096D82428}">
      <dsp:nvSpPr>
        <dsp:cNvPr id="0" name=""/>
        <dsp:cNvSpPr/>
      </dsp:nvSpPr>
      <dsp:spPr>
        <a:xfrm>
          <a:off x="0" y="7292142"/>
          <a:ext cx="1756947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4C9342-5952-9C45-8D0B-9CDF3AE13E64}">
      <dsp:nvSpPr>
        <dsp:cNvPr id="0" name=""/>
        <dsp:cNvSpPr/>
      </dsp:nvSpPr>
      <dsp:spPr>
        <a:xfrm>
          <a:off x="0" y="7292142"/>
          <a:ext cx="17569472" cy="145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>
              <a:latin typeface="Segoe UI" panose="020B0502040204020203" pitchFamily="34" charset="0"/>
              <a:cs typeface="Segoe UI" panose="020B0502040204020203" pitchFamily="34" charset="0"/>
            </a:rPr>
            <a:t>Payment Infrastructure: </a:t>
          </a:r>
          <a:r>
            <a:rPr lang="en-GB" sz="3600" kern="1200">
              <a:latin typeface="Segoe UI" panose="020B0502040204020203" pitchFamily="34" charset="0"/>
              <a:cs typeface="Segoe UI" panose="020B0502040204020203" pitchFamily="34" charset="0"/>
            </a:rPr>
            <a:t>No formal payment switch or cross border payment infrastructure.</a:t>
          </a:r>
          <a:endParaRPr lang="en-US" sz="3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7292142"/>
        <a:ext cx="17569472" cy="1457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8175B-C08B-4D42-8A25-5D54ED733111}">
      <dsp:nvSpPr>
        <dsp:cNvPr id="0" name=""/>
        <dsp:cNvSpPr/>
      </dsp:nvSpPr>
      <dsp:spPr>
        <a:xfrm>
          <a:off x="2665854" y="131395"/>
          <a:ext cx="1797768" cy="179776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8453C-6EF0-4491-8EDD-CDFFBA56033E}">
      <dsp:nvSpPr>
        <dsp:cNvPr id="0" name=""/>
        <dsp:cNvSpPr/>
      </dsp:nvSpPr>
      <dsp:spPr>
        <a:xfrm>
          <a:off x="3043385" y="508927"/>
          <a:ext cx="1042705" cy="1042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9DF0-7C5C-4A23-A6C2-17A0390A530A}">
      <dsp:nvSpPr>
        <dsp:cNvPr id="0" name=""/>
        <dsp:cNvSpPr/>
      </dsp:nvSpPr>
      <dsp:spPr>
        <a:xfrm>
          <a:off x="4557735" y="131395"/>
          <a:ext cx="4819841" cy="179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Mobilization of Assets: Expanding Access to Credit (MFIs, CROs, CCAs)</a:t>
          </a:r>
          <a:endParaRPr lang="en-US" sz="3200" kern="1200" dirty="0"/>
        </a:p>
      </dsp:txBody>
      <dsp:txXfrm>
        <a:off x="4557735" y="131395"/>
        <a:ext cx="4819841" cy="1797768"/>
      </dsp:txXfrm>
    </dsp:sp>
    <dsp:sp modelId="{FEDE9684-F182-4662-A6BE-85AB149EA562}">
      <dsp:nvSpPr>
        <dsp:cNvPr id="0" name=""/>
        <dsp:cNvSpPr/>
      </dsp:nvSpPr>
      <dsp:spPr>
        <a:xfrm>
          <a:off x="10115945" y="131395"/>
          <a:ext cx="1797768" cy="179776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0D7BD-718B-4DF3-884D-13A250517FF4}">
      <dsp:nvSpPr>
        <dsp:cNvPr id="0" name=""/>
        <dsp:cNvSpPr/>
      </dsp:nvSpPr>
      <dsp:spPr>
        <a:xfrm>
          <a:off x="10493477" y="508927"/>
          <a:ext cx="1042705" cy="1042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BA4A2-20C2-45A9-9766-D0965DE727B5}">
      <dsp:nvSpPr>
        <dsp:cNvPr id="0" name=""/>
        <dsp:cNvSpPr/>
      </dsp:nvSpPr>
      <dsp:spPr>
        <a:xfrm>
          <a:off x="12298949" y="131395"/>
          <a:ext cx="4237595" cy="179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Facilitating Digital Payments (Mobile money)</a:t>
          </a:r>
          <a:endParaRPr lang="en-US" sz="3200" kern="1200" dirty="0"/>
        </a:p>
      </dsp:txBody>
      <dsp:txXfrm>
        <a:off x="12298949" y="131395"/>
        <a:ext cx="4237595" cy="1797768"/>
      </dsp:txXfrm>
    </dsp:sp>
    <dsp:sp modelId="{6258DB09-F07E-4880-81DD-AE93D5D9AD23}">
      <dsp:nvSpPr>
        <dsp:cNvPr id="0" name=""/>
        <dsp:cNvSpPr/>
      </dsp:nvSpPr>
      <dsp:spPr>
        <a:xfrm>
          <a:off x="2665854" y="3386037"/>
          <a:ext cx="1797768" cy="179776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2372D-0D1B-41E2-9223-DDC04A4C801C}">
      <dsp:nvSpPr>
        <dsp:cNvPr id="0" name=""/>
        <dsp:cNvSpPr/>
      </dsp:nvSpPr>
      <dsp:spPr>
        <a:xfrm>
          <a:off x="3043385" y="3763568"/>
          <a:ext cx="1042705" cy="1042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43A0A-5911-4F06-9ADB-643B0DD1CCC8}">
      <dsp:nvSpPr>
        <dsp:cNvPr id="0" name=""/>
        <dsp:cNvSpPr/>
      </dsp:nvSpPr>
      <dsp:spPr>
        <a:xfrm>
          <a:off x="4848858" y="3386037"/>
          <a:ext cx="4237595" cy="179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Enabling Remittances 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(Hawalas)</a:t>
          </a:r>
          <a:endParaRPr lang="en-US" sz="3200" kern="1200" dirty="0"/>
        </a:p>
      </dsp:txBody>
      <dsp:txXfrm>
        <a:off x="4848858" y="3386037"/>
        <a:ext cx="4237595" cy="1797768"/>
      </dsp:txXfrm>
    </dsp:sp>
    <dsp:sp modelId="{80BEE3D1-9103-40C8-91ED-BBA50DCB798E}">
      <dsp:nvSpPr>
        <dsp:cNvPr id="0" name=""/>
        <dsp:cNvSpPr/>
      </dsp:nvSpPr>
      <dsp:spPr>
        <a:xfrm>
          <a:off x="9824823" y="3386037"/>
          <a:ext cx="1797768" cy="179776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1DA25-8976-4984-83D3-D94B80DA9F24}">
      <dsp:nvSpPr>
        <dsp:cNvPr id="0" name=""/>
        <dsp:cNvSpPr/>
      </dsp:nvSpPr>
      <dsp:spPr>
        <a:xfrm>
          <a:off x="10202354" y="3763568"/>
          <a:ext cx="1042705" cy="1042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9D01E-DBBE-477E-95BB-B5F447C3B07C}">
      <dsp:nvSpPr>
        <dsp:cNvPr id="0" name=""/>
        <dsp:cNvSpPr/>
      </dsp:nvSpPr>
      <dsp:spPr>
        <a:xfrm>
          <a:off x="12007827" y="3386037"/>
          <a:ext cx="4237595" cy="179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Supporting SMEs &amp; Informal Sector</a:t>
          </a:r>
          <a:endParaRPr lang="en-US" sz="3200" kern="1200"/>
        </a:p>
      </dsp:txBody>
      <dsp:txXfrm>
        <a:off x="12007827" y="3386037"/>
        <a:ext cx="4237595" cy="1797768"/>
      </dsp:txXfrm>
    </dsp:sp>
    <dsp:sp modelId="{0A1FA9F7-4967-43FD-8B88-225034D490B2}">
      <dsp:nvSpPr>
        <dsp:cNvPr id="0" name=""/>
        <dsp:cNvSpPr/>
      </dsp:nvSpPr>
      <dsp:spPr>
        <a:xfrm>
          <a:off x="2665854" y="6640678"/>
          <a:ext cx="1797768" cy="179776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A9FA9-468E-4D5D-B70D-CFBDA532EE79}">
      <dsp:nvSpPr>
        <dsp:cNvPr id="0" name=""/>
        <dsp:cNvSpPr/>
      </dsp:nvSpPr>
      <dsp:spPr>
        <a:xfrm>
          <a:off x="3043385" y="7018209"/>
          <a:ext cx="1042705" cy="10427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BA610-2F8B-4759-BF11-DB22A9FA32D7}">
      <dsp:nvSpPr>
        <dsp:cNvPr id="0" name=""/>
        <dsp:cNvSpPr/>
      </dsp:nvSpPr>
      <dsp:spPr>
        <a:xfrm>
          <a:off x="4848858" y="6640678"/>
          <a:ext cx="4237595" cy="179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Promoting Savings &amp; Insurance Products.</a:t>
          </a:r>
          <a:endParaRPr lang="en-US" sz="3200" kern="1200" dirty="0"/>
        </a:p>
      </dsp:txBody>
      <dsp:txXfrm>
        <a:off x="4848858" y="6640678"/>
        <a:ext cx="4237595" cy="17977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57DD0-F399-4B25-8482-256843ABDFE1}">
      <dsp:nvSpPr>
        <dsp:cNvPr id="0" name=""/>
        <dsp:cNvSpPr/>
      </dsp:nvSpPr>
      <dsp:spPr>
        <a:xfrm>
          <a:off x="0" y="4287"/>
          <a:ext cx="17063353" cy="1887176"/>
        </a:xfrm>
        <a:prstGeom prst="roundRect">
          <a:avLst>
            <a:gd name="adj" fmla="val 10000"/>
          </a:avLst>
        </a:prstGeom>
        <a:solidFill>
          <a:srgbClr val="E9713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E5EA3-7124-4449-A12B-B0FB2D57AC2C}">
      <dsp:nvSpPr>
        <dsp:cNvPr id="0" name=""/>
        <dsp:cNvSpPr/>
      </dsp:nvSpPr>
      <dsp:spPr>
        <a:xfrm>
          <a:off x="570871" y="428902"/>
          <a:ext cx="1038961" cy="1037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9DD7-5942-48F9-9605-E1E8B7F25502}">
      <dsp:nvSpPr>
        <dsp:cNvPr id="0" name=""/>
        <dsp:cNvSpPr/>
      </dsp:nvSpPr>
      <dsp:spPr>
        <a:xfrm>
          <a:off x="2180704" y="4287"/>
          <a:ext cx="14816597" cy="200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209" tIns="212209" rIns="212209" bIns="212209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Avital community-based financial system that provides an interest-free, trust-based way for Somalis to save and access funds</a:t>
          </a:r>
          <a:endParaRPr lang="en-US" sz="36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180704" y="4287"/>
        <a:ext cx="14816597" cy="2005125"/>
      </dsp:txXfrm>
    </dsp:sp>
    <dsp:sp modelId="{A46453A7-0213-4B1A-922C-A4997D06ABA7}">
      <dsp:nvSpPr>
        <dsp:cNvPr id="0" name=""/>
        <dsp:cNvSpPr/>
      </dsp:nvSpPr>
      <dsp:spPr>
        <a:xfrm>
          <a:off x="0" y="2510694"/>
          <a:ext cx="17063353" cy="1887176"/>
        </a:xfrm>
        <a:prstGeom prst="roundRect">
          <a:avLst>
            <a:gd name="adj" fmla="val 10000"/>
          </a:avLst>
        </a:prstGeom>
        <a:solidFill>
          <a:srgbClr val="196B24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F7A71-594B-4124-9D59-5130661C40F5}">
      <dsp:nvSpPr>
        <dsp:cNvPr id="0" name=""/>
        <dsp:cNvSpPr/>
      </dsp:nvSpPr>
      <dsp:spPr>
        <a:xfrm>
          <a:off x="570871" y="2935309"/>
          <a:ext cx="1038961" cy="1037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27D53-A3FF-48E5-BB5E-34DFFB1BCEBF}">
      <dsp:nvSpPr>
        <dsp:cNvPr id="0" name=""/>
        <dsp:cNvSpPr/>
      </dsp:nvSpPr>
      <dsp:spPr>
        <a:xfrm>
          <a:off x="2180704" y="2510694"/>
          <a:ext cx="14816597" cy="200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209" tIns="212209" rIns="212209" bIns="212209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 traditional rotating savings and credit association (ROSCA) commonly practiced in Somaliland and among Somali communities worldwide.</a:t>
          </a:r>
          <a:endParaRPr lang="en-US" sz="36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180704" y="2510694"/>
        <a:ext cx="14816597" cy="2005125"/>
      </dsp:txXfrm>
    </dsp:sp>
    <dsp:sp modelId="{108171FC-7E24-48E6-8D07-DEE11EB7A28E}">
      <dsp:nvSpPr>
        <dsp:cNvPr id="0" name=""/>
        <dsp:cNvSpPr/>
      </dsp:nvSpPr>
      <dsp:spPr>
        <a:xfrm>
          <a:off x="0" y="5017101"/>
          <a:ext cx="17063353" cy="1887176"/>
        </a:xfrm>
        <a:prstGeom prst="roundRect">
          <a:avLst>
            <a:gd name="adj" fmla="val 10000"/>
          </a:avLst>
        </a:prstGeom>
        <a:solidFill>
          <a:srgbClr val="0F9ED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4FB33-B0AD-4BF3-99AC-B16101FDBCD9}">
      <dsp:nvSpPr>
        <dsp:cNvPr id="0" name=""/>
        <dsp:cNvSpPr/>
      </dsp:nvSpPr>
      <dsp:spPr>
        <a:xfrm>
          <a:off x="570871" y="5441716"/>
          <a:ext cx="1038961" cy="1037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C05FA-845B-4FC8-91C8-67D9E4EA6DB5}">
      <dsp:nvSpPr>
        <dsp:cNvPr id="0" name=""/>
        <dsp:cNvSpPr/>
      </dsp:nvSpPr>
      <dsp:spPr>
        <a:xfrm>
          <a:off x="2180704" y="5017101"/>
          <a:ext cx="14816597" cy="200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209" tIns="212209" rIns="212209" bIns="212209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It is a form of informal cooperative finance where a group of individuals pool money together at regular intervals, and each member takes turns receiving the collected sum</a:t>
          </a:r>
          <a:r>
            <a:rPr lang="en-GB" sz="3600" b="0" i="0" kern="120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.</a:t>
          </a:r>
          <a:endParaRPr lang="en-US" sz="3600" kern="120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180704" y="5017101"/>
        <a:ext cx="14816597" cy="20051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80CCC-B4E1-4C89-B4CA-1919FDD23D71}">
      <dsp:nvSpPr>
        <dsp:cNvPr id="0" name=""/>
        <dsp:cNvSpPr/>
      </dsp:nvSpPr>
      <dsp:spPr>
        <a:xfrm>
          <a:off x="1346892" y="1244929"/>
          <a:ext cx="1694406" cy="16944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7F94E-2E1F-4C33-8F1B-AA7C57571891}">
      <dsp:nvSpPr>
        <dsp:cNvPr id="0" name=""/>
        <dsp:cNvSpPr/>
      </dsp:nvSpPr>
      <dsp:spPr>
        <a:xfrm>
          <a:off x="1707995" y="1606032"/>
          <a:ext cx="972200" cy="972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4C8CB-C2C3-4575-8ADC-8B7DE827850D}">
      <dsp:nvSpPr>
        <dsp:cNvPr id="0" name=""/>
        <dsp:cNvSpPr/>
      </dsp:nvSpPr>
      <dsp:spPr>
        <a:xfrm>
          <a:off x="805238" y="3467102"/>
          <a:ext cx="2777716" cy="41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b="1" kern="1200" dirty="0">
              <a:latin typeface="Segoe UI" panose="020B0502040204020203" pitchFamily="34" charset="0"/>
              <a:cs typeface="Segoe UI" panose="020B0502040204020203" pitchFamily="34" charset="0"/>
            </a:rPr>
            <a:t>Access to Lump Sums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: 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Helps individuals who lack access to formal banking save and access large sums for emergencies, business, or major expenses.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05238" y="3467102"/>
        <a:ext cx="2777716" cy="4176562"/>
      </dsp:txXfrm>
    </dsp:sp>
    <dsp:sp modelId="{0CA3401D-AC6D-4F68-94F2-0D1568D2E544}">
      <dsp:nvSpPr>
        <dsp:cNvPr id="0" name=""/>
        <dsp:cNvSpPr/>
      </dsp:nvSpPr>
      <dsp:spPr>
        <a:xfrm>
          <a:off x="4610709" y="1244929"/>
          <a:ext cx="1694406" cy="16944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A417D-A1B1-488C-90F3-1A405108DE76}">
      <dsp:nvSpPr>
        <dsp:cNvPr id="0" name=""/>
        <dsp:cNvSpPr/>
      </dsp:nvSpPr>
      <dsp:spPr>
        <a:xfrm>
          <a:off x="4971812" y="1606032"/>
          <a:ext cx="972200" cy="972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5620B-96E8-4BAA-8EFE-426F3269D801}">
      <dsp:nvSpPr>
        <dsp:cNvPr id="0" name=""/>
        <dsp:cNvSpPr/>
      </dsp:nvSpPr>
      <dsp:spPr>
        <a:xfrm>
          <a:off x="4069054" y="3467102"/>
          <a:ext cx="2777716" cy="41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b="1" kern="1200" dirty="0">
              <a:latin typeface="Segoe UI" panose="020B0502040204020203" pitchFamily="34" charset="0"/>
              <a:cs typeface="Segoe UI" panose="020B0502040204020203" pitchFamily="34" charset="0"/>
            </a:rPr>
            <a:t>No Interest or Debt</a:t>
          </a: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 Unlike loans, Hagbad does not involve interest payments.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69054" y="3467102"/>
        <a:ext cx="2777716" cy="4176562"/>
      </dsp:txXfrm>
    </dsp:sp>
    <dsp:sp modelId="{C7522B2A-7EE4-4896-AFD8-EEE7C7F941AD}">
      <dsp:nvSpPr>
        <dsp:cNvPr id="0" name=""/>
        <dsp:cNvSpPr/>
      </dsp:nvSpPr>
      <dsp:spPr>
        <a:xfrm>
          <a:off x="7874525" y="1244929"/>
          <a:ext cx="1694406" cy="16944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D98D5-F450-4AE5-B83E-171314CDBDE5}">
      <dsp:nvSpPr>
        <dsp:cNvPr id="0" name=""/>
        <dsp:cNvSpPr/>
      </dsp:nvSpPr>
      <dsp:spPr>
        <a:xfrm>
          <a:off x="8235628" y="1606032"/>
          <a:ext cx="972200" cy="972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53E68-64DD-4C43-9E12-CF972F51575F}">
      <dsp:nvSpPr>
        <dsp:cNvPr id="0" name=""/>
        <dsp:cNvSpPr/>
      </dsp:nvSpPr>
      <dsp:spPr>
        <a:xfrm>
          <a:off x="7332870" y="3467102"/>
          <a:ext cx="2777716" cy="41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b="1" kern="1200" dirty="0">
              <a:latin typeface="Segoe UI" panose="020B0502040204020203" pitchFamily="34" charset="0"/>
              <a:cs typeface="Segoe UI" panose="020B0502040204020203" pitchFamily="34" charset="0"/>
            </a:rPr>
            <a:t>Community Trust &amp; Cooperation: 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Strengthens social bonds and mutual support.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332870" y="3467102"/>
        <a:ext cx="2777716" cy="4176562"/>
      </dsp:txXfrm>
    </dsp:sp>
    <dsp:sp modelId="{CF9E5989-3D5F-4108-9387-C7966D9DD8B3}">
      <dsp:nvSpPr>
        <dsp:cNvPr id="0" name=""/>
        <dsp:cNvSpPr/>
      </dsp:nvSpPr>
      <dsp:spPr>
        <a:xfrm>
          <a:off x="11138342" y="1244929"/>
          <a:ext cx="1694406" cy="16944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C2328-0CFB-4152-B9FC-5023A19ADF15}">
      <dsp:nvSpPr>
        <dsp:cNvPr id="0" name=""/>
        <dsp:cNvSpPr/>
      </dsp:nvSpPr>
      <dsp:spPr>
        <a:xfrm>
          <a:off x="11499445" y="1606032"/>
          <a:ext cx="972200" cy="9722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A2293-DFA9-443C-B658-AE6AFF3DD7A5}">
      <dsp:nvSpPr>
        <dsp:cNvPr id="0" name=""/>
        <dsp:cNvSpPr/>
      </dsp:nvSpPr>
      <dsp:spPr>
        <a:xfrm>
          <a:off x="10596687" y="3467102"/>
          <a:ext cx="2777716" cy="41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b="1" kern="1200" dirty="0">
              <a:latin typeface="Segoe UI" panose="020B0502040204020203" pitchFamily="34" charset="0"/>
              <a:cs typeface="Segoe UI" panose="020B0502040204020203" pitchFamily="34" charset="0"/>
            </a:rPr>
            <a:t>Financial Discipline: 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>
              <a:latin typeface="Segoe UI" panose="020B0502040204020203" pitchFamily="34" charset="0"/>
              <a:cs typeface="Segoe UI" panose="020B0502040204020203" pitchFamily="34" charset="0"/>
            </a:rPr>
            <a:t>Encourages regular savings habits.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596687" y="3467102"/>
        <a:ext cx="2777716" cy="4176562"/>
      </dsp:txXfrm>
    </dsp:sp>
    <dsp:sp modelId="{B6E9E9AC-60D0-449F-9C24-80C7148B641E}">
      <dsp:nvSpPr>
        <dsp:cNvPr id="0" name=""/>
        <dsp:cNvSpPr/>
      </dsp:nvSpPr>
      <dsp:spPr>
        <a:xfrm>
          <a:off x="14402158" y="1244929"/>
          <a:ext cx="1694406" cy="16944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5B293-62F6-4F7B-AE95-CA3B64E74BB7}">
      <dsp:nvSpPr>
        <dsp:cNvPr id="0" name=""/>
        <dsp:cNvSpPr/>
      </dsp:nvSpPr>
      <dsp:spPr>
        <a:xfrm>
          <a:off x="14763261" y="1606032"/>
          <a:ext cx="972200" cy="9722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1D17B-FAA1-4590-981E-2823C454B179}">
      <dsp:nvSpPr>
        <dsp:cNvPr id="0" name=""/>
        <dsp:cNvSpPr/>
      </dsp:nvSpPr>
      <dsp:spPr>
        <a:xfrm>
          <a:off x="13860503" y="3467102"/>
          <a:ext cx="2777716" cy="41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b="1" kern="1200">
              <a:latin typeface="Segoe UI" panose="020B0502040204020203" pitchFamily="34" charset="0"/>
              <a:cs typeface="Segoe UI" panose="020B0502040204020203" pitchFamily="34" charset="0"/>
            </a:rPr>
            <a:t>Cultural Significance: </a:t>
          </a:r>
          <a:r>
            <a:rPr lang="en-GB" sz="2400" kern="1200">
              <a:latin typeface="Segoe UI" panose="020B0502040204020203" pitchFamily="34" charset="0"/>
              <a:cs typeface="Segoe UI" panose="020B0502040204020203" pitchFamily="34" charset="0"/>
            </a:rPr>
            <a:t>More than just a financial tool – it reinforces community solidarity. </a:t>
          </a:r>
          <a:endParaRPr lang="en-US" sz="2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860503" y="3467102"/>
        <a:ext cx="2777716" cy="41765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82BCB-3E8C-D145-8919-07AF7D3E7691}">
      <dsp:nvSpPr>
        <dsp:cNvPr id="0" name=""/>
        <dsp:cNvSpPr/>
      </dsp:nvSpPr>
      <dsp:spPr>
        <a:xfrm>
          <a:off x="3511818" y="2186"/>
          <a:ext cx="14047273" cy="2241412"/>
        </a:xfrm>
        <a:prstGeom prst="rect">
          <a:avLst/>
        </a:prstGeom>
        <a:solidFill>
          <a:srgbClr val="A02B93">
            <a:tint val="40000"/>
            <a:alpha val="90000"/>
            <a:hueOff val="0"/>
            <a:satOff val="0"/>
            <a:lumOff val="0"/>
            <a:alphaOff val="0"/>
          </a:srgbClr>
        </a:solidFill>
        <a:ln w="19050" cap="flat" cmpd="sng" algn="ctr">
          <a:solidFill>
            <a:srgbClr val="A02B93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556" tIns="569319" rIns="272556" bIns="569319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If a member fails to contribute after receiving their payout, the system collapses</a:t>
          </a:r>
          <a:r>
            <a:rPr lang="en-GB" sz="32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.</a:t>
          </a:r>
          <a:endParaRPr lang="en-US" sz="3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511818" y="2186"/>
        <a:ext cx="14047273" cy="2241412"/>
      </dsp:txXfrm>
    </dsp:sp>
    <dsp:sp modelId="{D86FF9ED-847E-9640-8E76-3499F5AC9963}">
      <dsp:nvSpPr>
        <dsp:cNvPr id="0" name=""/>
        <dsp:cNvSpPr/>
      </dsp:nvSpPr>
      <dsp:spPr>
        <a:xfrm>
          <a:off x="0" y="2186"/>
          <a:ext cx="3511818" cy="2241412"/>
        </a:xfrm>
        <a:prstGeom prst="rect">
          <a:avLst/>
        </a:prstGeom>
        <a:solidFill>
          <a:srgbClr val="A02B93">
            <a:hueOff val="0"/>
            <a:satOff val="0"/>
            <a:lumOff val="0"/>
            <a:alphaOff val="0"/>
          </a:srgbClr>
        </a:solidFill>
        <a:ln w="19050" cap="flat" cmpd="sng" algn="ctr">
          <a:solidFill>
            <a:srgbClr val="A02B93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34" tIns="221402" rIns="185834" bIns="22140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Default Risk: </a:t>
          </a:r>
          <a:endParaRPr lang="en-US" sz="3600" kern="1200">
            <a:solidFill>
              <a:sysClr val="window" lastClr="FFFFFF"/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0" y="2186"/>
        <a:ext cx="3511818" cy="2241412"/>
      </dsp:txXfrm>
    </dsp:sp>
    <dsp:sp modelId="{51C85C3B-9DFA-5D4C-850D-0CB01EDFA593}">
      <dsp:nvSpPr>
        <dsp:cNvPr id="0" name=""/>
        <dsp:cNvSpPr/>
      </dsp:nvSpPr>
      <dsp:spPr>
        <a:xfrm>
          <a:off x="3511818" y="2378084"/>
          <a:ext cx="14047273" cy="2241412"/>
        </a:xfrm>
        <a:prstGeom prst="rect">
          <a:avLst/>
        </a:prstGeom>
        <a:solidFill>
          <a:srgbClr val="A02B93">
            <a:tint val="40000"/>
            <a:alpha val="90000"/>
            <a:hueOff val="-5972333"/>
            <a:satOff val="1333"/>
            <a:lumOff val="200"/>
            <a:alphaOff val="0"/>
          </a:srgbClr>
        </a:solidFill>
        <a:ln w="19050" cap="flat" cmpd="sng" algn="ctr">
          <a:solidFill>
            <a:srgbClr val="A02B93">
              <a:tint val="40000"/>
              <a:alpha val="90000"/>
              <a:hueOff val="-5972333"/>
              <a:satOff val="1333"/>
              <a:lumOff val="20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556" tIns="569319" rIns="272556" bIns="569319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Since it’s informal, disputes are resolved socially rather than legally.</a:t>
          </a:r>
          <a:endParaRPr lang="en-US" sz="4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511818" y="2378084"/>
        <a:ext cx="14047273" cy="2241412"/>
      </dsp:txXfrm>
    </dsp:sp>
    <dsp:sp modelId="{06DCDB65-E33E-0342-9C5E-F977D22C4E7F}">
      <dsp:nvSpPr>
        <dsp:cNvPr id="0" name=""/>
        <dsp:cNvSpPr/>
      </dsp:nvSpPr>
      <dsp:spPr>
        <a:xfrm>
          <a:off x="0" y="2378084"/>
          <a:ext cx="3511818" cy="2241412"/>
        </a:xfrm>
        <a:prstGeom prst="rect">
          <a:avLst/>
        </a:prstGeom>
        <a:solidFill>
          <a:srgbClr val="A02B93">
            <a:hueOff val="-6076075"/>
            <a:satOff val="-413"/>
            <a:lumOff val="981"/>
            <a:alphaOff val="0"/>
          </a:srgbClr>
        </a:solidFill>
        <a:ln w="19050" cap="flat" cmpd="sng" algn="ctr">
          <a:solidFill>
            <a:srgbClr val="A02B93">
              <a:hueOff val="-6076075"/>
              <a:satOff val="-413"/>
              <a:lumOff val="981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34" tIns="221402" rIns="185834" bIns="22140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Lack of Legal Protection: </a:t>
          </a:r>
          <a:endParaRPr lang="en-US" sz="3600" kern="1200">
            <a:solidFill>
              <a:sysClr val="window" lastClr="FFFFFF"/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0" y="2378084"/>
        <a:ext cx="3511818" cy="2241412"/>
      </dsp:txXfrm>
    </dsp:sp>
    <dsp:sp modelId="{D3F1FAB2-8FCD-584F-8204-282FAD44B3F7}">
      <dsp:nvSpPr>
        <dsp:cNvPr id="0" name=""/>
        <dsp:cNvSpPr/>
      </dsp:nvSpPr>
      <dsp:spPr>
        <a:xfrm>
          <a:off x="3511818" y="4753982"/>
          <a:ext cx="14047273" cy="2241412"/>
        </a:xfrm>
        <a:prstGeom prst="rect">
          <a:avLst/>
        </a:prstGeom>
        <a:solidFill>
          <a:srgbClr val="A02B93">
            <a:tint val="40000"/>
            <a:alpha val="90000"/>
            <a:hueOff val="-11944666"/>
            <a:satOff val="2667"/>
            <a:lumOff val="401"/>
            <a:alphaOff val="0"/>
          </a:srgbClr>
        </a:solidFill>
        <a:ln w="19050" cap="flat" cmpd="sng" algn="ctr">
          <a:solidFill>
            <a:srgbClr val="A02B93">
              <a:tint val="40000"/>
              <a:alpha val="90000"/>
              <a:hueOff val="-11944666"/>
              <a:satOff val="2667"/>
              <a:lumOff val="401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556" tIns="569319" rIns="272556" bIns="569319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Works best in close-knit communities with high trust levels.</a:t>
          </a:r>
          <a:endParaRPr lang="en-US" sz="4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511818" y="4753982"/>
        <a:ext cx="14047273" cy="2241412"/>
      </dsp:txXfrm>
    </dsp:sp>
    <dsp:sp modelId="{F83CDA5B-DC41-E444-BF82-009E6973F3ED}">
      <dsp:nvSpPr>
        <dsp:cNvPr id="0" name=""/>
        <dsp:cNvSpPr/>
      </dsp:nvSpPr>
      <dsp:spPr>
        <a:xfrm>
          <a:off x="0" y="4753982"/>
          <a:ext cx="3511818" cy="2241412"/>
        </a:xfrm>
        <a:prstGeom prst="rect">
          <a:avLst/>
        </a:prstGeom>
        <a:solidFill>
          <a:srgbClr val="A02B93">
            <a:hueOff val="-12152150"/>
            <a:satOff val="-826"/>
            <a:lumOff val="1961"/>
            <a:alphaOff val="0"/>
          </a:srgbClr>
        </a:solidFill>
        <a:ln w="19050" cap="flat" cmpd="sng" algn="ctr">
          <a:solidFill>
            <a:srgbClr val="A02B93">
              <a:hueOff val="-12152150"/>
              <a:satOff val="-826"/>
              <a:lumOff val="1961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834" tIns="221402" rIns="185834" bIns="22140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Limited Scalability: </a:t>
          </a:r>
          <a:endParaRPr lang="en-US" sz="3600" kern="1200">
            <a:solidFill>
              <a:sysClr val="window" lastClr="FFFFFF"/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0" y="4753982"/>
        <a:ext cx="3511818" cy="2241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664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931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039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4A7613BF-2D1B-E5FE-648E-B75A47096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439072" y="655342"/>
            <a:ext cx="24201366" cy="161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720" y="2389387"/>
            <a:ext cx="9213345" cy="5669243"/>
          </a:xfrm>
        </p:spPr>
        <p:txBody>
          <a:bodyPr anchor="b"/>
          <a:lstStyle>
            <a:lvl1pPr algn="l">
              <a:defRPr sz="8999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720" y="8435371"/>
            <a:ext cx="9213345" cy="2310326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685703" indent="0" algn="ctr">
              <a:buNone/>
              <a:defRPr sz="3000"/>
            </a:lvl2pPr>
            <a:lvl3pPr marL="1371406" indent="0" algn="ctr">
              <a:buNone/>
              <a:defRPr sz="2700"/>
            </a:lvl3pPr>
            <a:lvl4pPr marL="2057109" indent="0" algn="ctr">
              <a:buNone/>
              <a:defRPr sz="2400"/>
            </a:lvl4pPr>
            <a:lvl5pPr marL="2742811" indent="0" algn="ctr">
              <a:buNone/>
              <a:defRPr sz="2400"/>
            </a:lvl5pPr>
            <a:lvl6pPr marL="3428514" indent="0" algn="ctr">
              <a:buNone/>
              <a:defRPr sz="2400"/>
            </a:lvl6pPr>
            <a:lvl7pPr marL="4114217" indent="0" algn="ctr">
              <a:buNone/>
              <a:defRPr sz="2400"/>
            </a:lvl7pPr>
            <a:lvl8pPr marL="4799920" indent="0" algn="ctr">
              <a:buNone/>
              <a:defRPr sz="2400"/>
            </a:lvl8pPr>
            <a:lvl9pPr marL="5485622" indent="0" algn="ctr"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>
            <a:spLocks noChangeAspect="1"/>
          </p:cNvSpPr>
          <p:nvPr userDrawn="1"/>
        </p:nvSpPr>
        <p:spPr>
          <a:xfrm>
            <a:off x="13201100" y="1202242"/>
            <a:ext cx="3841125" cy="5122167"/>
          </a:xfrm>
          <a:prstGeom prst="ellipse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>
            <a:spLocks noChangeAspect="1"/>
          </p:cNvSpPr>
          <p:nvPr userDrawn="1"/>
        </p:nvSpPr>
        <p:spPr>
          <a:xfrm>
            <a:off x="15009086" y="8787054"/>
            <a:ext cx="2033139" cy="2711205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64FADD-FB9D-29FE-BD5A-68E5EC6AE612}"/>
              </a:ext>
            </a:extLst>
          </p:cNvPr>
          <p:cNvSpPr/>
          <p:nvPr userDrawn="1"/>
        </p:nvSpPr>
        <p:spPr>
          <a:xfrm>
            <a:off x="11341162" y="3117984"/>
            <a:ext cx="5348358" cy="71320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1976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18288000" cy="6031149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590110" y="-4903094"/>
            <a:ext cx="20352687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18288000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1" y="730251"/>
            <a:ext cx="1372006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9F3036-26A1-ABAD-E244-95C6B44B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3651251"/>
            <a:ext cx="15773400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24E836F0-E3FA-6223-FDC5-C3177A842B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221125" y="901187"/>
            <a:ext cx="1809574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704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7775" y="4191415"/>
            <a:ext cx="15773400" cy="4933537"/>
          </a:xfrm>
        </p:spPr>
        <p:txBody>
          <a:bodyPr anchor="b"/>
          <a:lstStyle>
            <a:lvl1pPr>
              <a:defRPr sz="89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Section</a:t>
            </a:r>
            <a:br>
              <a:rPr lang="en-US" dirty="0"/>
            </a:br>
            <a:r>
              <a:rPr lang="en-US" dirty="0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47775" y="9178927"/>
            <a:ext cx="15773400" cy="2777200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68570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0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1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1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9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62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041" y="-5334572"/>
            <a:ext cx="20115903" cy="13412348"/>
          </a:xfrm>
          <a:prstGeom prst="rect">
            <a:avLst/>
          </a:prstGeom>
        </p:spPr>
      </p:pic>
      <p:pic>
        <p:nvPicPr>
          <p:cNvPr id="4" name="Graphic 14">
            <a:extLst>
              <a:ext uri="{FF2B5EF4-FFF2-40B4-BE49-F238E27FC236}">
                <a16:creationId xmlns:a16="http://schemas.microsoft.com/office/drawing/2014/main" id="{3975784A-A064-093A-067F-5584E33E5B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629838" y="761996"/>
            <a:ext cx="2511227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0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18288000" cy="6031149"/>
          </a:xfrm>
          <a:prstGeom prst="rect">
            <a:avLst/>
          </a:prstGeom>
          <a:gradFill>
            <a:gsLst>
              <a:gs pos="90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590110" y="-4903094"/>
            <a:ext cx="20352687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18288000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730251"/>
            <a:ext cx="1371924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54056B-84AB-14DF-03A8-3F15DA6C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3651251"/>
            <a:ext cx="15773400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3E300E58-D78D-93EB-C2D1-A01B48B299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221125" y="901187"/>
            <a:ext cx="1809574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18288000" cy="6031149"/>
          </a:xfrm>
          <a:prstGeom prst="rect">
            <a:avLst/>
          </a:prstGeom>
          <a:gradFill>
            <a:gsLst>
              <a:gs pos="90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590110" y="-4903094"/>
            <a:ext cx="20352687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18288000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730251"/>
            <a:ext cx="1372006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DFD25C-D422-9773-8C3E-F30E5A35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3651251"/>
            <a:ext cx="15773400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12">
            <a:extLst>
              <a:ext uri="{FF2B5EF4-FFF2-40B4-BE49-F238E27FC236}">
                <a16:creationId xmlns:a16="http://schemas.microsoft.com/office/drawing/2014/main" id="{05A4DA80-E758-DE7D-41F4-15E0858D9E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221125" y="901187"/>
            <a:ext cx="1809574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420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18288000" cy="6031149"/>
          </a:xfrm>
          <a:prstGeom prst="rect">
            <a:avLst/>
          </a:prstGeom>
          <a:gradFill>
            <a:gsLst>
              <a:gs pos="90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590110" y="-4903094"/>
            <a:ext cx="20352687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18288000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9FEDB2-E093-2206-F930-8A55E808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1" y="730251"/>
            <a:ext cx="1372006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1F461A-4351-07E2-2230-AF5254D9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3651251"/>
            <a:ext cx="15773400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652D1F2A-830F-4B7B-543C-3BA4903D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221125" y="901187"/>
            <a:ext cx="1809574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0867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18288000" cy="6031149"/>
          </a:xfrm>
          <a:prstGeom prst="rect">
            <a:avLst/>
          </a:prstGeom>
          <a:gradFill>
            <a:gsLst>
              <a:gs pos="90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590110" y="-4903094"/>
            <a:ext cx="20352687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18288000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1" y="730251"/>
            <a:ext cx="1372006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8F0BDC-58DF-1167-DF00-84C622A9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3651251"/>
            <a:ext cx="15773400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E7D768FA-BF70-CCAD-D02A-55241BF23B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221125" y="901187"/>
            <a:ext cx="1809574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872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2"/>
            <a:ext cx="18288000" cy="6031149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590110" y="-4903094"/>
            <a:ext cx="20352687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15085636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1" y="730251"/>
            <a:ext cx="10878745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0813" y="3929441"/>
            <a:ext cx="5712663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350">
                <a:solidFill>
                  <a:schemeClr val="lt1"/>
                </a:solidFill>
              </a:defRPr>
            </a:lvl1pPr>
          </a:lstStyle>
          <a:p>
            <a:pPr marL="0" lvl="0" algn="ctr" defTabSz="342851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163B6E-7C1E-778A-BFE8-BCDA06AB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4292603"/>
            <a:ext cx="10878745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690681E4-2A40-4210-7FEC-140E57A51B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943683" y="564204"/>
            <a:ext cx="1809792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31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8234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18288000" cy="6031149"/>
          </a:xfrm>
          <a:prstGeom prst="rect">
            <a:avLst/>
          </a:prstGeom>
          <a:gradFill>
            <a:gsLst>
              <a:gs pos="88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590110" y="-4903094"/>
            <a:ext cx="20352687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15085636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1" y="730251"/>
            <a:ext cx="10878745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0813" y="3929441"/>
            <a:ext cx="5712663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350">
                <a:solidFill>
                  <a:schemeClr val="lt1"/>
                </a:solidFill>
              </a:defRPr>
            </a:lvl1pPr>
          </a:lstStyle>
          <a:p>
            <a:pPr marL="0" lvl="0" algn="ctr" defTabSz="34285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A7DF4B-A6ED-A587-02C0-73833950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4292603"/>
            <a:ext cx="10878745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826C3CF9-FF37-28F5-8B74-78C1277483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943683" y="564204"/>
            <a:ext cx="1809792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31532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18288000" cy="6031149"/>
          </a:xfrm>
          <a:prstGeom prst="rect">
            <a:avLst/>
          </a:prstGeom>
          <a:gradFill>
            <a:gsLst>
              <a:gs pos="88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590110" y="-4903094"/>
            <a:ext cx="20352687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15085636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1" y="730251"/>
            <a:ext cx="10878745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0813" y="3929441"/>
            <a:ext cx="5712663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350">
                <a:solidFill>
                  <a:schemeClr val="lt1"/>
                </a:solidFill>
              </a:defRPr>
            </a:lvl1pPr>
          </a:lstStyle>
          <a:p>
            <a:pPr marL="0" lvl="0" algn="ctr" defTabSz="34285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2B85B7-3465-27BF-8DD3-9AFFA019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4292603"/>
            <a:ext cx="10878745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E864098C-9A8C-3D6A-C634-BF7A8C77A1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943683" y="564204"/>
            <a:ext cx="1809792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4866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18288000" cy="6031149"/>
          </a:xfrm>
          <a:prstGeom prst="rect">
            <a:avLst/>
          </a:prstGeom>
          <a:gradFill>
            <a:gsLst>
              <a:gs pos="88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590110" y="-4903094"/>
            <a:ext cx="20352687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15085636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1" y="730251"/>
            <a:ext cx="10878745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0813" y="3929441"/>
            <a:ext cx="5712663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350">
                <a:solidFill>
                  <a:schemeClr val="lt1"/>
                </a:solidFill>
              </a:defRPr>
            </a:lvl1pPr>
          </a:lstStyle>
          <a:p>
            <a:pPr marL="0" lvl="0" algn="ctr" defTabSz="34285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C2E2EB-D299-1DAF-D616-D6E6B5C2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4292603"/>
            <a:ext cx="10878745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2E98BEDD-8503-50FA-C912-40F9FCF62E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943683" y="564204"/>
            <a:ext cx="1809792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43458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18288000" cy="6031149"/>
          </a:xfrm>
          <a:prstGeom prst="rect">
            <a:avLst/>
          </a:prstGeom>
          <a:gradFill>
            <a:gsLst>
              <a:gs pos="88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590110" y="-4903094"/>
            <a:ext cx="20352687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15085636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1" y="730251"/>
            <a:ext cx="10878745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0813" y="3929441"/>
            <a:ext cx="5712663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350">
                <a:solidFill>
                  <a:schemeClr val="lt1"/>
                </a:solidFill>
              </a:defRPr>
            </a:lvl1pPr>
          </a:lstStyle>
          <a:p>
            <a:pPr marL="0" lvl="0" algn="ctr" defTabSz="34285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4ACD9-D5B8-5469-2C70-9378E059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4292603"/>
            <a:ext cx="10878745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0870C4AA-79B6-6963-3EFD-E66CE7D096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943683" y="564204"/>
            <a:ext cx="1809792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97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730251"/>
            <a:ext cx="1372006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91033-4430-3FA2-FF98-0BE1EB68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3651251"/>
            <a:ext cx="15773400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10EB706D-3426-4EC9-8D2F-42050FF81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220908" y="901042"/>
            <a:ext cx="1809792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246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380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083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6740017-A594-BA94-87B4-ACC8EA5DFB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199993" y="3381377"/>
            <a:ext cx="20115903" cy="13412348"/>
          </a:xfrm>
          <a:prstGeom prst="rect">
            <a:avLst/>
          </a:prstGeom>
        </p:spPr>
      </p:pic>
      <p:pic>
        <p:nvPicPr>
          <p:cNvPr id="7" name="Graphic 12">
            <a:extLst>
              <a:ext uri="{FF2B5EF4-FFF2-40B4-BE49-F238E27FC236}">
                <a16:creationId xmlns:a16="http://schemas.microsoft.com/office/drawing/2014/main" id="{8FF43DDB-F371-601E-7EEF-D99A85F6FE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5220908" y="901042"/>
            <a:ext cx="1809792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12">
            <a:extLst>
              <a:ext uri="{FF2B5EF4-FFF2-40B4-BE49-F238E27FC236}">
                <a16:creationId xmlns:a16="http://schemas.microsoft.com/office/drawing/2014/main" id="{AB61848A-513E-7686-DEA3-41B1B5750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220908" y="901042"/>
            <a:ext cx="1809792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47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39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1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668" r:id="rId15"/>
    <p:sldLayoutId id="2147483675" r:id="rId16"/>
    <p:sldLayoutId id="2147483674" r:id="rId17"/>
    <p:sldLayoutId id="2147483673" r:id="rId18"/>
    <p:sldLayoutId id="2147483671" r:id="rId19"/>
    <p:sldLayoutId id="2147483672" r:id="rId20"/>
    <p:sldLayoutId id="2147483677" r:id="rId21"/>
    <p:sldLayoutId id="2147483678" r:id="rId22"/>
    <p:sldLayoutId id="2147483679" r:id="rId23"/>
    <p:sldLayoutId id="2147483662" r:id="rId24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A67C-49E8-EF59-9C08-6C0B8C4AF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719" y="2606623"/>
            <a:ext cx="9213345" cy="4251379"/>
          </a:xfrm>
        </p:spPr>
        <p:txBody>
          <a:bodyPr>
            <a:noAutofit/>
          </a:bodyPr>
          <a:lstStyle/>
          <a:p>
            <a:pPr algn="ctr"/>
            <a:r>
              <a:rPr lang="en-US" sz="5999" dirty="0">
                <a:latin typeface="Andale Mono" panose="020B0509000000000004" pitchFamily="49" charset="0"/>
              </a:rPr>
              <a:t>The Role of NBFIs in Promoting Financial Inclusion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2A94-5FCB-30AB-3561-8EF2FFFED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49" b="1" dirty="0">
                <a:solidFill>
                  <a:schemeClr val="bg1"/>
                </a:solidFill>
                <a:latin typeface="Andale Mono" panose="020B0509000000000004" pitchFamily="49" charset="0"/>
              </a:rPr>
              <a:t>Abdifatah Maygag</a:t>
            </a:r>
          </a:p>
          <a:p>
            <a:pPr algn="ctr">
              <a:lnSpc>
                <a:spcPct val="150000"/>
              </a:lnSpc>
            </a:pPr>
            <a:r>
              <a:rPr lang="en-US" sz="4049" b="1" dirty="0">
                <a:solidFill>
                  <a:schemeClr val="bg1"/>
                </a:solidFill>
                <a:latin typeface="Andale Mono" panose="020B0509000000000004" pitchFamily="49" charset="0"/>
              </a:rPr>
              <a:t>Central Bank of Somaliland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5426-AD9C-11C3-0EFD-B8256A54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6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CB794-5747-5E19-06B3-E01EC814B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7074E7-BE79-BC19-2A64-B174F002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4EA064-06DC-974E-1821-86180586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Hagbad – How It Works</a:t>
            </a: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07D319C9-110C-5AC2-5E2B-3F259B59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87" r="18252" b="-1"/>
          <a:stretch/>
        </p:blipFill>
        <p:spPr>
          <a:xfrm>
            <a:off x="14297218" y="4763385"/>
            <a:ext cx="4114800" cy="7492113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CDDC2A-BB28-E12A-A69E-78CA447FAEBA}"/>
              </a:ext>
            </a:extLst>
          </p:cNvPr>
          <p:cNvSpPr txBox="1">
            <a:spLocks/>
          </p:cNvSpPr>
          <p:nvPr/>
        </p:nvSpPr>
        <p:spPr>
          <a:xfrm>
            <a:off x="48420" y="3891516"/>
            <a:ext cx="14248798" cy="9094233"/>
          </a:xfrm>
          <a:prstGeom prst="rect">
            <a:avLst/>
          </a:prstGeom>
        </p:spPr>
        <p:txBody>
          <a:bodyPr vert="horz" lIns="68571" tIns="34286" rIns="68571" bIns="34286" rtlCol="0" anchor="ctr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01" indent="-499992">
              <a:spcBef>
                <a:spcPts val="2550"/>
              </a:spcBef>
              <a:spcAft>
                <a:spcPts val="900"/>
              </a:spcAft>
              <a:buFont typeface="Menlo Bold" panose="020B0609030804020204" pitchFamily="49" charset="0"/>
              <a:buChar char="➪"/>
            </a:pPr>
            <a:r>
              <a:rPr lang="en-GB" sz="4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Formation: </a:t>
            </a:r>
            <a:r>
              <a:rPr lang="en-GB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group of trusted individuals (usually friends, family, or community members) agree to participate.</a:t>
            </a:r>
          </a:p>
          <a:p>
            <a:pPr marL="523801" indent="-499992">
              <a:spcBef>
                <a:spcPts val="2550"/>
              </a:spcBef>
              <a:spcAft>
                <a:spcPts val="900"/>
              </a:spcAft>
              <a:buFont typeface="Menlo Bold" panose="020B0609030804020204" pitchFamily="49" charset="0"/>
              <a:buChar char="➪"/>
            </a:pPr>
            <a:r>
              <a:rPr lang="en-GB" sz="4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Contributions</a:t>
            </a:r>
            <a:r>
              <a:rPr lang="en-GB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 Members contribute a fixed amount of money at set intervals (Daily, weekly, or monthly).</a:t>
            </a:r>
          </a:p>
          <a:p>
            <a:pPr marL="523801" indent="-499992">
              <a:spcBef>
                <a:spcPts val="2550"/>
              </a:spcBef>
              <a:spcAft>
                <a:spcPts val="900"/>
              </a:spcAft>
              <a:buFont typeface="Menlo Bold" panose="020B0609030804020204" pitchFamily="49" charset="0"/>
              <a:buChar char="➪"/>
            </a:pPr>
            <a:r>
              <a:rPr lang="en-GB" sz="4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Payout Rotation: </a:t>
            </a:r>
            <a:r>
              <a:rPr lang="en-GB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cycle, one member receives the total pooled funds (called the pot or Gacan).</a:t>
            </a:r>
          </a:p>
          <a:p>
            <a:pPr marL="523801" indent="-499992">
              <a:spcBef>
                <a:spcPts val="2550"/>
              </a:spcBef>
              <a:spcAft>
                <a:spcPts val="900"/>
              </a:spcAft>
              <a:buFont typeface="Menlo Bold" panose="020B0609030804020204" pitchFamily="49" charset="0"/>
              <a:buChar char="➪"/>
            </a:pPr>
            <a:r>
              <a:rPr lang="en-GB" sz="4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of Payout: </a:t>
            </a:r>
            <a:r>
              <a:rPr lang="en-GB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order may be decided pre-determined agreement or random selection.</a:t>
            </a:r>
          </a:p>
          <a:p>
            <a:pPr marL="523801" indent="-499992">
              <a:spcBef>
                <a:spcPts val="2550"/>
              </a:spcBef>
              <a:spcAft>
                <a:spcPts val="900"/>
              </a:spcAft>
              <a:buFont typeface="Menlo Bold" panose="020B0609030804020204" pitchFamily="49" charset="0"/>
              <a:buChar char="➪"/>
            </a:pPr>
            <a:r>
              <a:rPr lang="en-GB" sz="4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Completion: </a:t>
            </a:r>
            <a:r>
              <a:rPr lang="en-GB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Cycle continues until all members have received their payout.</a:t>
            </a:r>
          </a:p>
        </p:txBody>
      </p:sp>
    </p:spTree>
    <p:extLst>
      <p:ext uri="{BB962C8B-B14F-4D97-AF65-F5344CB8AC3E}">
        <p14:creationId xmlns:p14="http://schemas.microsoft.com/office/powerpoint/2010/main" val="88619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8B4A4-DE8E-FC80-A789-1BCCDBDBC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4D18F0-0D2C-861A-A2A9-BBA09F0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3F636-C376-A38C-243C-35341385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Hagbad – Purpose and Benefits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113EDD6-B10D-BA00-5D18-12052E437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88085"/>
              </p:ext>
            </p:extLst>
          </p:nvPr>
        </p:nvGraphicFramePr>
        <p:xfrm>
          <a:off x="654407" y="3381377"/>
          <a:ext cx="17443458" cy="8888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59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67C54-174E-9BFD-BD97-A07817841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5C1A5-43B5-8697-F9E0-CD5A7E00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A6650B-6278-9532-F5B3-B20B6CAA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Hagbad – Risk and Challenges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91A2285-F403-B67D-7CAE-F8B9D0F63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493189"/>
              </p:ext>
            </p:extLst>
          </p:nvPr>
        </p:nvGraphicFramePr>
        <p:xfrm>
          <a:off x="318367" y="4250872"/>
          <a:ext cx="17559092" cy="699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05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A45A5-B8D6-DE5B-16AB-B4FB436B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39E9B-B048-964D-B93E-340643D1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92E461-2537-605A-E6DA-E9B4E885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Hagbad – Modern Adaptions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9A7936B-2EE3-2D55-8B83-7E085F945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689041"/>
              </p:ext>
            </p:extLst>
          </p:nvPr>
        </p:nvGraphicFramePr>
        <p:xfrm>
          <a:off x="1679944" y="4250874"/>
          <a:ext cx="15927572" cy="6495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16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FCA5-BE19-8C3F-CAF1-94984EDF4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4C1F6-C2DB-28F5-C8B3-84996C6D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11CDD-09E1-18D5-C555-30A9E266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Case Study – Mobile Money in Somaliland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B10DF6C-8BF3-3AB1-B2C0-DA2D579ED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472943"/>
              </p:ext>
            </p:extLst>
          </p:nvPr>
        </p:nvGraphicFramePr>
        <p:xfrm>
          <a:off x="260841" y="3537828"/>
          <a:ext cx="17766318" cy="9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28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82CF-B13D-59ED-449A-050BE689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6094D2-A66B-A035-F02F-85B36E98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3558EC-1AAF-39F6-0CD9-77EC160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Challenges Facing NBFIs in Somaliland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7C2B500-0FC9-AC60-E32B-898E825A8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977999"/>
              </p:ext>
            </p:extLst>
          </p:nvPr>
        </p:nvGraphicFramePr>
        <p:xfrm>
          <a:off x="220408" y="3827721"/>
          <a:ext cx="17472169" cy="7215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52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DCFE-C434-EE75-D236-F4A2F6EBF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E0711-8B04-59D3-97BA-ABDDCDC4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CF0555-F33F-BCE3-BBEF-A93E59EF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Opportunities for Growth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F8FB239-00CD-CA21-6F18-9570B4AB4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366186"/>
              </p:ext>
            </p:extLst>
          </p:nvPr>
        </p:nvGraphicFramePr>
        <p:xfrm>
          <a:off x="734690" y="5020608"/>
          <a:ext cx="16296010" cy="643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50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DE05-F7D9-EFFF-FB85-97B108DC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C46164-8F89-B520-D022-19E463CB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AB0EB-AC88-A2C2-3EBA-863737DB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Policy Recommendations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282BF25-15DB-9A64-269E-6F84ABE51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780987"/>
              </p:ext>
            </p:extLst>
          </p:nvPr>
        </p:nvGraphicFramePr>
        <p:xfrm>
          <a:off x="482979" y="4898827"/>
          <a:ext cx="17174072" cy="6146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03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036F-A095-D829-D572-A25CDE65D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3D4F6-44C8-3794-76C4-D96C7C29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D52E6-1A69-6D97-FEB9-533F2050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DF5FDB-E764-F91C-BDF2-4206024E1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431826"/>
              </p:ext>
            </p:extLst>
          </p:nvPr>
        </p:nvGraphicFramePr>
        <p:xfrm>
          <a:off x="588508" y="3381377"/>
          <a:ext cx="17110983" cy="7803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97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DEE25-CF78-D2B0-60C9-5C4ADCE5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91E16-BB5D-597A-D543-44376E98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DF6A95-87E2-EFBE-B25E-1DD89578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C8B746-AC31-4EDB-EEEF-E7A5AE002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305402"/>
              </p:ext>
            </p:extLst>
          </p:nvPr>
        </p:nvGraphicFramePr>
        <p:xfrm>
          <a:off x="1257301" y="4911925"/>
          <a:ext cx="15773727" cy="6227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53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CB4A4-1041-7C9B-FFA5-3661CB39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20AF9D7A-5BEE-9245-944A-197F51D542D9}" type="slidenum">
              <a:rPr lang="en-US" smtClean="0"/>
              <a:pPr>
                <a:spcAft>
                  <a:spcPts val="450"/>
                </a:spcAft>
              </a:pPr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316AE9-D552-3A32-01A6-6692EB40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Financial Inclusion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D9CB3A4-AE73-EC65-9EE8-9A31600BA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597452"/>
              </p:ext>
            </p:extLst>
          </p:nvPr>
        </p:nvGraphicFramePr>
        <p:xfrm>
          <a:off x="734692" y="3576385"/>
          <a:ext cx="17363175" cy="842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6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065C1-FCB2-4B7B-FA48-6CA22336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84A9C7-559A-B4F5-E7C9-3CC3F75F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B0B84-B4E0-1624-4C64-F513D54A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Understanding Financial Inclusion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0B6AE7-F182-F21E-F9A2-7D2726C07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429447"/>
              </p:ext>
            </p:extLst>
          </p:nvPr>
        </p:nvGraphicFramePr>
        <p:xfrm>
          <a:off x="486902" y="4257979"/>
          <a:ext cx="17314196" cy="884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32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0519-6233-FBB1-40C3-37034F692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F3799-6575-2BF3-4503-ECC26AA5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744C2F-0413-18B8-42CA-BFD3DD9A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NBFIs in Somaliland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0769CEC7-0777-9FE7-0B07-98DB62200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94762"/>
              </p:ext>
            </p:extLst>
          </p:nvPr>
        </p:nvGraphicFramePr>
        <p:xfrm>
          <a:off x="465305" y="4248490"/>
          <a:ext cx="17632561" cy="7547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01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40EA2-2206-70F2-16C2-EC3E6C2B3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81C9A-8F9D-9F3C-E439-85942635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EE7C1-097F-AFB8-2DB7-AD3384FE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The Financial Landscape in Somaliland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609C5D0-076A-3D6F-7AF9-3CA32B812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239080"/>
              </p:ext>
            </p:extLst>
          </p:nvPr>
        </p:nvGraphicFramePr>
        <p:xfrm>
          <a:off x="529385" y="4323838"/>
          <a:ext cx="17569472" cy="8753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02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8B58C-33F7-D867-5B34-B3582975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BEF25-CFCA-3CC5-C7F2-265CDA75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A89BDA-B66B-15C6-C26A-B5EA1721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10" y="923084"/>
            <a:ext cx="14120227" cy="1988086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Role of NBFIs in Financial Inclusion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D8B966D-A947-BF5C-F7DF-C74F03FE6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559906"/>
              </p:ext>
            </p:extLst>
          </p:nvPr>
        </p:nvGraphicFramePr>
        <p:xfrm>
          <a:off x="-914400" y="4423144"/>
          <a:ext cx="19202400" cy="8569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39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A28BA-ADA9-0641-C588-07D75DC1B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EB88-FD04-A51A-D1A0-9C004496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4406613"/>
            <a:ext cx="15773400" cy="3699671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Hagbad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EF09B-EB9C-BF2D-BADF-03477969E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999" b="1" dirty="0"/>
              <a:t>Community-Based Financial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2B5D-36B7-C107-1A59-31EA386F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20AF9D7A-5BEE-9245-944A-197F51D542D9}" type="slidenum">
              <a:rPr lang="en-US" smtClean="0"/>
              <a:pPr>
                <a:spcAft>
                  <a:spcPts val="45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7473C-7267-4AB2-B809-234414BE5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1E2D5-85CD-556E-432B-FA41D9EF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3585EF-832F-AC28-EDA3-EADF0637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Case Study - Hagbad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C8701A4-4C01-E38E-1EEE-AE327B552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904288"/>
              </p:ext>
            </p:extLst>
          </p:nvPr>
        </p:nvGraphicFramePr>
        <p:xfrm>
          <a:off x="628569" y="4531483"/>
          <a:ext cx="17063353" cy="702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37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6038</TotalTime>
  <Words>929</Words>
  <Application>Microsoft Macintosh PowerPoint</Application>
  <PresentationFormat>Custom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Andale Mono</vt:lpstr>
      <vt:lpstr>Aptos</vt:lpstr>
      <vt:lpstr>Arial</vt:lpstr>
      <vt:lpstr>Calibri</vt:lpstr>
      <vt:lpstr>Calibri Light</vt:lpstr>
      <vt:lpstr>Menlo Bold</vt:lpstr>
      <vt:lpstr>Segoe UI</vt:lpstr>
      <vt:lpstr>Office 2013 - 2022 Theme</vt:lpstr>
      <vt:lpstr>The Role of NBFIs in Promoting Financial Inclusion </vt:lpstr>
      <vt:lpstr>Content</vt:lpstr>
      <vt:lpstr>Financial Inclusion</vt:lpstr>
      <vt:lpstr>Understanding Financial Inclusion</vt:lpstr>
      <vt:lpstr>NBFIs in Somaliland</vt:lpstr>
      <vt:lpstr>The Financial Landscape in Somaliland</vt:lpstr>
      <vt:lpstr>Role of NBFIs in Financial Inclusion</vt:lpstr>
      <vt:lpstr>Hagbad </vt:lpstr>
      <vt:lpstr>Case Study - Hagbad</vt:lpstr>
      <vt:lpstr>Hagbad – How It Works</vt:lpstr>
      <vt:lpstr>Hagbad – Purpose and Benefits</vt:lpstr>
      <vt:lpstr>Hagbad – Risk and Challenges</vt:lpstr>
      <vt:lpstr>Hagbad – Modern Adaptions</vt:lpstr>
      <vt:lpstr>Case Study – Mobile Money in Somaliland</vt:lpstr>
      <vt:lpstr>Challenges Facing NBFIs in Somaliland</vt:lpstr>
      <vt:lpstr>Opportunities for Growth</vt:lpstr>
      <vt:lpstr>Policy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Abdifatah Maygag</cp:lastModifiedBy>
  <cp:revision>34</cp:revision>
  <dcterms:created xsi:type="dcterms:W3CDTF">2020-01-08T21:13:28Z</dcterms:created>
  <dcterms:modified xsi:type="dcterms:W3CDTF">2025-04-12T18:58:26Z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