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2" r:id="rId5"/>
    <p:sldId id="268" r:id="rId6"/>
    <p:sldId id="277" r:id="rId7"/>
    <p:sldId id="278" r:id="rId8"/>
    <p:sldId id="279" r:id="rId9"/>
    <p:sldId id="280" r:id="rId10"/>
    <p:sldId id="281" r:id="rId1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B027E-B442-4991-93B5-272C16B26EC6}" v="8" dt="2020-01-13T14:53:56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/>
    <p:restoredTop sz="96327"/>
  </p:normalViewPr>
  <p:slideViewPr>
    <p:cSldViewPr snapToGrid="0" snapToObjects="1">
      <p:cViewPr varScale="1">
        <p:scale>
          <a:sx n="63" d="100"/>
          <a:sy n="63" d="100"/>
        </p:scale>
        <p:origin x="7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4A7613BF-2D1B-E5FE-648E-B75A470969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253040" y="655341"/>
            <a:ext cx="32272690" cy="161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2389386"/>
            <a:ext cx="12286060" cy="5669243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8435371"/>
            <a:ext cx="12286060" cy="2310326"/>
          </a:xfrm>
        </p:spPr>
        <p:txBody>
          <a:bodyPr/>
          <a:lstStyle>
            <a:lvl1pPr marL="0" indent="0" algn="l">
              <a:buNone/>
              <a:defRPr sz="480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914393" indent="0" algn="ctr">
              <a:buNone/>
              <a:defRPr sz="4001"/>
            </a:lvl2pPr>
            <a:lvl3pPr marL="1828785" indent="0" algn="ctr">
              <a:buNone/>
              <a:defRPr sz="3600"/>
            </a:lvl3pPr>
            <a:lvl4pPr marL="2743178" indent="0" algn="ctr">
              <a:buNone/>
              <a:defRPr sz="3200"/>
            </a:lvl4pPr>
            <a:lvl5pPr marL="3657569" indent="0" algn="ctr">
              <a:buNone/>
              <a:defRPr sz="3200"/>
            </a:lvl5pPr>
            <a:lvl6pPr marL="4571962" indent="0" algn="ctr">
              <a:buNone/>
              <a:defRPr sz="3200"/>
            </a:lvl6pPr>
            <a:lvl7pPr marL="5486354" indent="0" algn="ctr">
              <a:buNone/>
              <a:defRPr sz="3200"/>
            </a:lvl7pPr>
            <a:lvl8pPr marL="6400747" indent="0" algn="ctr">
              <a:buNone/>
              <a:defRPr sz="3200"/>
            </a:lvl8pPr>
            <a:lvl9pPr marL="7315138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4B-A58F-EC4D-AA02-F28EF11FB1FD}"/>
              </a:ext>
            </a:extLst>
          </p:cNvPr>
          <p:cNvSpPr>
            <a:spLocks noChangeAspect="1"/>
          </p:cNvSpPr>
          <p:nvPr userDrawn="1"/>
        </p:nvSpPr>
        <p:spPr>
          <a:xfrm>
            <a:off x="17603758" y="1202241"/>
            <a:ext cx="5122167" cy="5122167"/>
          </a:xfrm>
          <a:prstGeom prst="ellipse">
            <a:avLst/>
          </a:prstGeom>
          <a:noFill/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DB51D0-EFE0-9143-AB1E-054D0CA220CB}"/>
              </a:ext>
            </a:extLst>
          </p:cNvPr>
          <p:cNvSpPr>
            <a:spLocks noChangeAspect="1"/>
          </p:cNvSpPr>
          <p:nvPr userDrawn="1"/>
        </p:nvSpPr>
        <p:spPr>
          <a:xfrm>
            <a:off x="20014720" y="8787053"/>
            <a:ext cx="2711205" cy="2711205"/>
          </a:xfrm>
          <a:prstGeom prst="ellipse">
            <a:avLst/>
          </a:prstGeom>
          <a:noFill/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64FADD-FB9D-29FE-BD5A-68E5EC6AE612}"/>
              </a:ext>
            </a:extLst>
          </p:cNvPr>
          <p:cNvSpPr/>
          <p:nvPr userDrawn="1"/>
        </p:nvSpPr>
        <p:spPr>
          <a:xfrm>
            <a:off x="15123517" y="3117984"/>
            <a:ext cx="7132073" cy="713207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2"/>
            <a:ext cx="24387175" cy="6031149"/>
          </a:xfrm>
          <a:prstGeom prst="rect">
            <a:avLst/>
          </a:prstGeom>
          <a:gradFill>
            <a:gsLst>
              <a:gs pos="90000">
                <a:schemeClr val="accent1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6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9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7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196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163B6E-7C1E-778A-BFE8-BCDA06AB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4292602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690681E4-2A40-4210-7FEC-140E57A51B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531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tx1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6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9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7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196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A7DF4B-A6ED-A587-02C0-73833950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4292602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826C3CF9-FF37-28F5-8B74-78C1277483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3153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4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6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9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7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196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2B85B7-3465-27BF-8DD3-9AFFA019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4292602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E864098C-9A8C-3D6A-C634-BF7A8C77A1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94866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3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6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9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7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196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C2E2EB-D299-1DAF-D616-D6E6B5C2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4292602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2E98BEDD-8503-50FA-C912-40F9FCF62ED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4345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5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6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9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7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196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F4ACD9-D5B8-5469-2C70-9378E059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4292602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0870C4AA-79B6-6963-3EFD-E66CE7D096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19741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3917" y="4191415"/>
            <a:ext cx="21033938" cy="4933537"/>
          </a:xfrm>
        </p:spPr>
        <p:txBody>
          <a:bodyPr anchor="b"/>
          <a:lstStyle>
            <a:lvl1pPr>
              <a:defRPr sz="1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Section</a:t>
            </a:r>
            <a:br>
              <a:rPr lang="en-US" dirty="0"/>
            </a:br>
            <a:r>
              <a:rPr lang="en-US" dirty="0"/>
              <a:t>Title Block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63917" y="9178927"/>
            <a:ext cx="21033938" cy="2777200"/>
          </a:xfrm>
        </p:spPr>
        <p:txBody>
          <a:bodyPr/>
          <a:lstStyle>
            <a:lvl1pPr marL="0" indent="0">
              <a:buNone/>
              <a:defRPr sz="480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914393" indent="0">
              <a:buNone/>
              <a:defRPr sz="4001">
                <a:solidFill>
                  <a:schemeClr val="tx1">
                    <a:tint val="75000"/>
                  </a:schemeClr>
                </a:solidFill>
              </a:defRPr>
            </a:lvl2pPr>
            <a:lvl3pPr marL="182878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7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9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3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74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13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is a Subtitle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50DAE-20D4-E15F-1566-8B21A9138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25599" y="-5334572"/>
            <a:ext cx="26824696" cy="13412348"/>
          </a:xfrm>
          <a:prstGeom prst="rect">
            <a:avLst/>
          </a:prstGeom>
        </p:spPr>
      </p:pic>
      <p:pic>
        <p:nvPicPr>
          <p:cNvPr id="4" name="Graphic 14">
            <a:extLst>
              <a:ext uri="{FF2B5EF4-FFF2-40B4-BE49-F238E27FC236}">
                <a16:creationId xmlns:a16="http://schemas.microsoft.com/office/drawing/2014/main" id="{3975784A-A064-093A-067F-5584E33E5BB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9508990" y="761995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3917" y="4191415"/>
            <a:ext cx="21033938" cy="4933537"/>
          </a:xfrm>
        </p:spPr>
        <p:txBody>
          <a:bodyPr anchor="b"/>
          <a:lstStyle>
            <a:lvl1pPr>
              <a:defRPr sz="12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This is a Section</a:t>
            </a:r>
            <a:br>
              <a:rPr lang="en-US" dirty="0"/>
            </a:br>
            <a:r>
              <a:rPr lang="en-US" dirty="0"/>
              <a:t>Title Block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63917" y="9178927"/>
            <a:ext cx="21033938" cy="2777200"/>
          </a:xfrm>
        </p:spPr>
        <p:txBody>
          <a:bodyPr/>
          <a:lstStyle>
            <a:lvl1pPr marL="0" indent="0">
              <a:buNone/>
              <a:defRPr sz="4801">
                <a:solidFill>
                  <a:schemeClr val="accent2"/>
                </a:solidFill>
              </a:defRPr>
            </a:lvl1pPr>
            <a:lvl2pPr marL="914393" indent="0">
              <a:buNone/>
              <a:defRPr sz="4001">
                <a:solidFill>
                  <a:schemeClr val="tx1">
                    <a:tint val="75000"/>
                  </a:schemeClr>
                </a:solidFill>
              </a:defRPr>
            </a:lvl2pPr>
            <a:lvl3pPr marL="182878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7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9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3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74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13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is a Subtitle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50DAE-20D4-E15F-1566-8B21A9138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625599" y="-5334572"/>
            <a:ext cx="26824696" cy="13412348"/>
          </a:xfrm>
          <a:prstGeom prst="rect">
            <a:avLst/>
          </a:prstGeom>
        </p:spPr>
      </p:pic>
      <p:pic>
        <p:nvPicPr>
          <p:cNvPr id="7" name="Graphic 14">
            <a:extLst>
              <a:ext uri="{FF2B5EF4-FFF2-40B4-BE49-F238E27FC236}">
                <a16:creationId xmlns:a16="http://schemas.microsoft.com/office/drawing/2014/main" id="{199F50A6-D8AB-EDD3-D048-CC0149C4D41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9508990" y="761995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04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20" y="730251"/>
            <a:ext cx="18295802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B91033-4430-3FA2-FF98-0BE1EB68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1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10EB706D-3426-4EC9-8D2F-42050FF81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297187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20" y="730251"/>
            <a:ext cx="18295802" cy="265112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DDA44B-C5A5-A861-3C1A-F9FE7C1922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00199" y="3381377"/>
            <a:ext cx="26824696" cy="13412348"/>
          </a:xfrm>
          <a:prstGeom prst="rect">
            <a:avLst/>
          </a:prstGeom>
        </p:spPr>
      </p:pic>
      <p:pic>
        <p:nvPicPr>
          <p:cNvPr id="3" name="Graphic 12">
            <a:extLst>
              <a:ext uri="{FF2B5EF4-FFF2-40B4-BE49-F238E27FC236}">
                <a16:creationId xmlns:a16="http://schemas.microsoft.com/office/drawing/2014/main" id="{C173B007-63AA-06AC-FD0A-86C2E5FA34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187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80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20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33EA31-F164-3C40-2757-817E81E8BA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600199" y="3381377"/>
            <a:ext cx="26824696" cy="13412348"/>
          </a:xfrm>
          <a:prstGeom prst="rect">
            <a:avLst/>
          </a:prstGeom>
        </p:spPr>
      </p:pic>
      <p:pic>
        <p:nvPicPr>
          <p:cNvPr id="3" name="Graphic 12">
            <a:extLst>
              <a:ext uri="{FF2B5EF4-FFF2-40B4-BE49-F238E27FC236}">
                <a16:creationId xmlns:a16="http://schemas.microsoft.com/office/drawing/2014/main" id="{DA42383B-FA1C-6CAF-89D0-93DDFE54740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187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4191415"/>
            <a:ext cx="21033938" cy="4933537"/>
          </a:xfrm>
        </p:spPr>
        <p:txBody>
          <a:bodyPr anchor="b"/>
          <a:lstStyle>
            <a:lvl1pPr>
              <a:defRPr sz="1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914393" indent="0">
              <a:buNone/>
              <a:defRPr sz="4001">
                <a:solidFill>
                  <a:schemeClr val="tx1">
                    <a:tint val="75000"/>
                  </a:schemeClr>
                </a:solidFill>
              </a:defRPr>
            </a:lvl2pPr>
            <a:lvl3pPr marL="182878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7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9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3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74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13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ECA1D9-3F5E-423F-A198-1CEE1D1363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521521" y="3078501"/>
            <a:ext cx="32272690" cy="16136345"/>
          </a:xfrm>
          <a:prstGeom prst="rect">
            <a:avLst/>
          </a:prstGeom>
        </p:spPr>
      </p:pic>
      <p:pic>
        <p:nvPicPr>
          <p:cNvPr id="8" name="Graphic 14">
            <a:extLst>
              <a:ext uri="{FF2B5EF4-FFF2-40B4-BE49-F238E27FC236}">
                <a16:creationId xmlns:a16="http://schemas.microsoft.com/office/drawing/2014/main" id="{C42B5310-BE2B-52FB-F45F-5B77A792A2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53800" y="735100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89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Graphic 12">
            <a:extLst>
              <a:ext uri="{FF2B5EF4-FFF2-40B4-BE49-F238E27FC236}">
                <a16:creationId xmlns:a16="http://schemas.microsoft.com/office/drawing/2014/main" id="{D3F886B4-D400-EEF6-2E13-56705D9649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297187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87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Graphic 12">
            <a:extLst>
              <a:ext uri="{FF2B5EF4-FFF2-40B4-BE49-F238E27FC236}">
                <a16:creationId xmlns:a16="http://schemas.microsoft.com/office/drawing/2014/main" id="{EC523F9E-BE93-F722-A2A0-C14BB690F6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297187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4191415"/>
            <a:ext cx="21033938" cy="4933537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1">
                <a:solidFill>
                  <a:schemeClr val="accent2"/>
                </a:solidFill>
              </a:defRPr>
            </a:lvl1pPr>
            <a:lvl2pPr marL="914393" indent="0">
              <a:buNone/>
              <a:defRPr sz="4001">
                <a:solidFill>
                  <a:schemeClr val="tx1">
                    <a:tint val="75000"/>
                  </a:schemeClr>
                </a:solidFill>
              </a:defRPr>
            </a:lvl2pPr>
            <a:lvl3pPr marL="182878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7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9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3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74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13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FC1BFA6-B719-2467-F8C3-35A3399626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6521521" y="3078499"/>
            <a:ext cx="32272690" cy="16136344"/>
          </a:xfrm>
          <a:prstGeom prst="rect">
            <a:avLst/>
          </a:prstGeom>
        </p:spPr>
      </p:pic>
      <p:pic>
        <p:nvPicPr>
          <p:cNvPr id="7" name="Graphic 14">
            <a:extLst>
              <a:ext uri="{FF2B5EF4-FFF2-40B4-BE49-F238E27FC236}">
                <a16:creationId xmlns:a16="http://schemas.microsoft.com/office/drawing/2014/main" id="{43348314-4B99-F2B7-8D62-0BD6013CF4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53800" y="735100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2"/>
            <a:ext cx="24387175" cy="6031149"/>
          </a:xfrm>
          <a:prstGeom prst="rect">
            <a:avLst/>
          </a:prstGeom>
          <a:gradFill>
            <a:gsLst>
              <a:gs pos="90000">
                <a:schemeClr val="accent4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6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4708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54056B-84AB-14DF-03A8-3F15DA6C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1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3E300E58-D78D-93EB-C2D1-A01B48B2998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79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2"/>
            <a:ext cx="24387175" cy="6031149"/>
          </a:xfrm>
          <a:prstGeom prst="rect">
            <a:avLst/>
          </a:prstGeom>
          <a:gradFill>
            <a:gsLst>
              <a:gs pos="90000">
                <a:schemeClr val="accent5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6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20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DFD25C-D422-9773-8C3E-F30E5A35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1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Graphic 12">
            <a:extLst>
              <a:ext uri="{FF2B5EF4-FFF2-40B4-BE49-F238E27FC236}">
                <a16:creationId xmlns:a16="http://schemas.microsoft.com/office/drawing/2014/main" id="{05A4DA80-E758-DE7D-41F4-15E0858D9E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79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4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2"/>
            <a:ext cx="24387175" cy="6031149"/>
          </a:xfrm>
          <a:prstGeom prst="rect">
            <a:avLst/>
          </a:prstGeom>
          <a:gradFill>
            <a:gsLst>
              <a:gs pos="90000">
                <a:schemeClr val="accent3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6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9FEDB2-E093-2206-F930-8A55E808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20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1F461A-4351-07E2-2230-AF5254D90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1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652D1F2A-830F-4B7B-543C-3BA4903D10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79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2086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2"/>
            <a:ext cx="24387175" cy="6031149"/>
          </a:xfrm>
          <a:prstGeom prst="rect">
            <a:avLst/>
          </a:prstGeom>
          <a:gradFill>
            <a:gsLst>
              <a:gs pos="90000">
                <a:schemeClr val="accent2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6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DA7624-2BC9-4F20-8B09-5892E231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20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8F0BDC-58DF-1167-DF00-84C622A9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1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E7D768FA-BF70-CCAD-D02A-55241BF23B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79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387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2"/>
            <a:ext cx="24387175" cy="6031149"/>
          </a:xfrm>
          <a:prstGeom prst="rect">
            <a:avLst/>
          </a:prstGeom>
          <a:gradFill>
            <a:gsLst>
              <a:gs pos="90000">
                <a:schemeClr val="tx1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6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DA7624-2BC9-4F20-8B09-5892E231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20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9F3036-26A1-ABAD-E244-95C6B44B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1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24E836F0-E3FA-6223-FDC5-C3177A842B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79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0653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2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6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9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619" y="4292602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7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196"/>
            <a:endParaRPr lang="en-US" dirty="0"/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E6E349AE-98E2-3394-40D9-854EE45919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7096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accent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  <p:sldLayoutId id="2147483663" r:id="rId3"/>
    <p:sldLayoutId id="2147483668" r:id="rId4"/>
    <p:sldLayoutId id="2147483675" r:id="rId5"/>
    <p:sldLayoutId id="2147483674" r:id="rId6"/>
    <p:sldLayoutId id="2147483673" r:id="rId7"/>
    <p:sldLayoutId id="2147483680" r:id="rId8"/>
    <p:sldLayoutId id="2147483682" r:id="rId9"/>
    <p:sldLayoutId id="2147483671" r:id="rId10"/>
    <p:sldLayoutId id="2147483672" r:id="rId11"/>
    <p:sldLayoutId id="2147483677" r:id="rId12"/>
    <p:sldLayoutId id="2147483678" r:id="rId13"/>
    <p:sldLayoutId id="2147483679" r:id="rId14"/>
    <p:sldLayoutId id="2147483669" r:id="rId15"/>
    <p:sldLayoutId id="2147483683" r:id="rId16"/>
    <p:sldLayoutId id="2147483662" r:id="rId17"/>
    <p:sldLayoutId id="2147483676" r:id="rId18"/>
    <p:sldLayoutId id="2147483666" r:id="rId19"/>
    <p:sldLayoutId id="2147483681" r:id="rId20"/>
    <p:sldLayoutId id="2147483667" r:id="rId21"/>
  </p:sldLayoutIdLst>
  <p:hf hdr="0" ftr="0" dt="0"/>
  <p:txStyles>
    <p:titleStyle>
      <a:lvl1pPr algn="l" defTabSz="1828785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96" indent="-457196" algn="l" defTabSz="182878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589" indent="-457196" algn="l" defTabSz="18287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1" kern="1200">
          <a:solidFill>
            <a:schemeClr val="tx1"/>
          </a:solidFill>
          <a:latin typeface="+mn-lt"/>
          <a:ea typeface="+mn-ea"/>
          <a:cs typeface="+mn-cs"/>
        </a:defRPr>
      </a:lvl2pPr>
      <a:lvl3pPr marL="2285980" indent="-457196" algn="l" defTabSz="18287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3pPr>
      <a:lvl4pPr marL="3200373" indent="-457196" algn="l" defTabSz="18287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766" indent="-457196" algn="l" defTabSz="18287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158" indent="-457196" algn="l" defTabSz="18287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551" indent="-457196" algn="l" defTabSz="18287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942" indent="-457196" algn="l" defTabSz="18287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335" indent="-457196" algn="l" defTabSz="18287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93" algn="l" defTabSz="18287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85" algn="l" defTabSz="18287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78" algn="l" defTabSz="18287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69" algn="l" defTabSz="18287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962" algn="l" defTabSz="18287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354" algn="l" defTabSz="18287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747" algn="l" defTabSz="18287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138" algn="l" defTabSz="18287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A67C-49E8-EF59-9C08-6C0B8C4AF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Maintaining a DPG (Mojaloop) &amp; creating value that benefits other DPGs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2A94-5FCB-30AB-3561-8EF2FFFED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848" y="9001838"/>
            <a:ext cx="12721903" cy="23247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Mojaloop Open-Source community event #27 Accra, Ghana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Sam Kummary, MLF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E5426-AD9C-11C3-0EFD-B8256A54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6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AE53-4C04-6EEB-D69B-EDA4CC22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572363-9C3C-7EF9-053E-230B6917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F2CBB-A583-69D0-35FF-F6497840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2991" indent="-1142991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5999" dirty="0"/>
              <a:t>Maintaining a DPG (Mojaloop)</a:t>
            </a:r>
          </a:p>
          <a:p>
            <a:pPr marL="1142991" indent="-1142991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5999" dirty="0"/>
              <a:t>Considerations, Challenges</a:t>
            </a:r>
            <a:endParaRPr lang="en-IN" dirty="0"/>
          </a:p>
          <a:p>
            <a:pPr marL="1142991" indent="-1142991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5999" dirty="0"/>
              <a:t>Creating value, collaboration</a:t>
            </a:r>
          </a:p>
          <a:p>
            <a:pPr marL="1142991" indent="-1142991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5999" dirty="0"/>
              <a:t>Lessons</a:t>
            </a:r>
          </a:p>
        </p:txBody>
      </p:sp>
    </p:spTree>
    <p:extLst>
      <p:ext uri="{BB962C8B-B14F-4D97-AF65-F5344CB8AC3E}">
        <p14:creationId xmlns:p14="http://schemas.microsoft.com/office/powerpoint/2010/main" val="3144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D4C54-EBF3-D381-2601-4579C7EBC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39C9-EAA7-A795-2F51-15DD5E8B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DPG collaboration, advocacy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75E1A-A42C-656D-B06A-1C981B89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6550F-0B75-5152-3287-89623314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2991" indent="-1142991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5999" dirty="0"/>
              <a:t>DPGA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SzPct val="100000"/>
            </a:pPr>
            <a:r>
              <a:rPr lang="en-IN" sz="5201" dirty="0"/>
              <a:t>DPG registry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SzPct val="100000"/>
            </a:pPr>
            <a:r>
              <a:rPr lang="en-IN" sz="5201" dirty="0"/>
              <a:t>Standards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SzPct val="100000"/>
            </a:pPr>
            <a:r>
              <a:rPr lang="en-IN" sz="5201" dirty="0"/>
              <a:t>State of DPG ecosystem reports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5999" dirty="0"/>
              <a:t>UNDP, Open source initiative, GitHub, FSF, Linux, Apache, Mozilla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5999" dirty="0"/>
              <a:t>Co-Develop, OpenG2P, Regional efforts</a:t>
            </a:r>
          </a:p>
        </p:txBody>
      </p:sp>
    </p:spTree>
    <p:extLst>
      <p:ext uri="{BB962C8B-B14F-4D97-AF65-F5344CB8AC3E}">
        <p14:creationId xmlns:p14="http://schemas.microsoft.com/office/powerpoint/2010/main" val="419138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C749D-A6DF-F5CF-35B6-D9D8A8602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E2C3-9B12-EEC3-059C-CAD35F7A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DPG 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A81A0-EF4A-AA09-E174-305009B6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91F0-834C-D660-42CC-E61AFB5C7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2991" indent="-1142991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5999" dirty="0"/>
              <a:t>Adoption</a:t>
            </a:r>
            <a:endParaRPr lang="en-IN" sz="5201" dirty="0"/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5999" dirty="0"/>
              <a:t>Advocacy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5999" b="1" dirty="0">
                <a:solidFill>
                  <a:srgbClr val="7030A0"/>
                </a:solidFill>
              </a:rPr>
              <a:t>Maintenance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5999" dirty="0"/>
              <a:t>Sustainability</a:t>
            </a:r>
          </a:p>
        </p:txBody>
      </p:sp>
    </p:spTree>
    <p:extLst>
      <p:ext uri="{BB962C8B-B14F-4D97-AF65-F5344CB8AC3E}">
        <p14:creationId xmlns:p14="http://schemas.microsoft.com/office/powerpoint/2010/main" val="134994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8ED69-541E-0E31-B0A8-C349DD107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BEE9-3774-0A8A-549E-12B6DF28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DPG maintenance &amp; creating eco-system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60BD2-4FDD-F793-28B9-965B7BC0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01D41-DD25-7B11-77D8-46DF79A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2991" indent="-1142991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4000" dirty="0"/>
              <a:t>Metrics, Standards (API standards, contribution standards, release cycle)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4000" dirty="0"/>
              <a:t>Utilities &amp; tools (Mojaloop TTK, SBOM scripts)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4000" b="1" dirty="0">
                <a:solidFill>
                  <a:srgbClr val="7030A0"/>
                </a:solidFill>
              </a:rPr>
              <a:t>Maintenance</a:t>
            </a:r>
          </a:p>
          <a:p>
            <a:pPr marL="2057393" lvl="1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3202" dirty="0">
                <a:solidFill>
                  <a:schemeClr val="accent4">
                    <a:lumMod val="50000"/>
                  </a:schemeClr>
                </a:solidFill>
              </a:rPr>
              <a:t>Security – </a:t>
            </a:r>
            <a:r>
              <a:rPr lang="en-IN" sz="3202" dirty="0" err="1">
                <a:solidFill>
                  <a:schemeClr val="accent4">
                    <a:lumMod val="50000"/>
                  </a:schemeClr>
                </a:solidFill>
              </a:rPr>
              <a:t>dependabot</a:t>
            </a:r>
            <a:r>
              <a:rPr lang="en-IN" sz="3202" dirty="0">
                <a:solidFill>
                  <a:schemeClr val="accent4">
                    <a:lumMod val="50000"/>
                  </a:schemeClr>
                </a:solidFill>
              </a:rPr>
              <a:t> alerts, vulnerabilities; Securing repositories</a:t>
            </a:r>
          </a:p>
          <a:p>
            <a:pPr marL="2057393" lvl="1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3202" dirty="0">
                <a:solidFill>
                  <a:schemeClr val="accent4">
                    <a:lumMod val="50000"/>
                  </a:schemeClr>
                </a:solidFill>
              </a:rPr>
              <a:t>Licensing issues – contributions, upgrades, ensuring compatibility</a:t>
            </a:r>
          </a:p>
          <a:p>
            <a:pPr marL="2057393" lvl="1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3202" dirty="0">
                <a:solidFill>
                  <a:schemeClr val="accent4">
                    <a:lumMod val="50000"/>
                  </a:schemeClr>
                </a:solidFill>
              </a:rPr>
              <a:t>Version upgrades, Keeping sources, projects Up-to-date, changes in frameworks</a:t>
            </a:r>
          </a:p>
          <a:p>
            <a:pPr marL="2057393" lvl="1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3202" dirty="0">
                <a:solidFill>
                  <a:schemeClr val="accent4">
                    <a:lumMod val="50000"/>
                  </a:schemeClr>
                </a:solidFill>
              </a:rPr>
              <a:t>Documentation, streamlining contributions, contribution standards</a:t>
            </a:r>
          </a:p>
          <a:p>
            <a:pPr marL="2057393" lvl="1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3202" dirty="0">
                <a:solidFill>
                  <a:schemeClr val="accent4">
                    <a:lumMod val="50000"/>
                  </a:schemeClr>
                </a:solidFill>
              </a:rPr>
              <a:t>Addressing technical debt in general</a:t>
            </a:r>
          </a:p>
        </p:txBody>
      </p:sp>
    </p:spTree>
    <p:extLst>
      <p:ext uri="{BB962C8B-B14F-4D97-AF65-F5344CB8AC3E}">
        <p14:creationId xmlns:p14="http://schemas.microsoft.com/office/powerpoint/2010/main" val="139573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04C23-EC1C-55EB-D00F-B3928CB52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F53C-2C6C-8AFB-B406-66C05625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8AA4E-2EB8-B878-4FE1-25FA78403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r>
              <a:rPr lang="en-US" dirty="0"/>
              <a:t>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AF1FC-D174-7B1E-D49D-C7AB72DC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A082-DE11-F7FA-0C47-08F888295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A75C-72B2-DA8E-410F-32915FC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Input, to-follow-up: Notes from the round-table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3766FF-5D47-CA89-7F17-1491F42E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A5D62-1A23-B367-5314-5F4C64B3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2991" indent="-1142991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3200" dirty="0"/>
              <a:t>Independence of utilities, tools – smaller tools to use readily, build around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3200" dirty="0"/>
              <a:t>Make platforms modular – so that modules / parts can be used by others or the host system themselves can use other tools/components / modules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3200" dirty="0"/>
              <a:t>Good documentation – for adoption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3200" dirty="0"/>
              <a:t>Advocacy for tools / DPGs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3200" dirty="0"/>
              <a:t>Product – market – fit ; communication with potential users / adopters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3200" dirty="0"/>
              <a:t>Macro-view / micro-view of the solution; Macro – where do we fit, how better to design solutions for a better fit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3200" dirty="0"/>
              <a:t>Create a DPG license? 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3200" dirty="0"/>
              <a:t>Request foundations such as Linux foundation to make the toolkit open-source / available to other DPGs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3200" dirty="0"/>
              <a:t>Request orgs such as DPGA to create common standards, toolkits; For example, for a DPG wanting to start a GitHub org – standard set of utilities, CI practices, tools for license checks, contribution guidance, tools for metrics might be helpful (A suite of tools can be offered, so that a DPG can just use these for general problems and focus on the actual core problem they’re solving)</a:t>
            </a:r>
          </a:p>
        </p:txBody>
      </p:sp>
    </p:spTree>
    <p:extLst>
      <p:ext uri="{BB962C8B-B14F-4D97-AF65-F5344CB8AC3E}">
        <p14:creationId xmlns:p14="http://schemas.microsoft.com/office/powerpoint/2010/main" val="262438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600130"/>
      </a:dk1>
      <a:lt1>
        <a:srgbClr val="FFFFFF"/>
      </a:lt1>
      <a:dk2>
        <a:srgbClr val="211336"/>
      </a:dk2>
      <a:lt2>
        <a:srgbClr val="FEFFFF"/>
      </a:lt2>
      <a:accent1>
        <a:srgbClr val="201236"/>
      </a:accent1>
      <a:accent2>
        <a:srgbClr val="D00B67"/>
      </a:accent2>
      <a:accent3>
        <a:srgbClr val="A8B700"/>
      </a:accent3>
      <a:accent4>
        <a:srgbClr val="19CAE0"/>
      </a:accent4>
      <a:accent5>
        <a:srgbClr val="FFAA00"/>
      </a:accent5>
      <a:accent6>
        <a:srgbClr val="600130"/>
      </a:accent6>
      <a:hlink>
        <a:srgbClr val="19CAE0"/>
      </a:hlink>
      <a:folHlink>
        <a:srgbClr val="A8B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8392</TotalTime>
  <Words>356</Words>
  <Application>Microsoft Macintosh PowerPoint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Maintaining a DPG (Mojaloop) &amp; creating value that benefits other DPGs</vt:lpstr>
      <vt:lpstr>Agenda</vt:lpstr>
      <vt:lpstr>DPG collaboration, advocacy</vt:lpstr>
      <vt:lpstr>DPG challenges</vt:lpstr>
      <vt:lpstr>DPG maintenance &amp; creating eco-system value</vt:lpstr>
      <vt:lpstr>Discussion</vt:lpstr>
      <vt:lpstr>Input, to-follow-up: Notes from the round-table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Sam Kummary</cp:lastModifiedBy>
  <cp:revision>44</cp:revision>
  <dcterms:created xsi:type="dcterms:W3CDTF">2020-01-08T21:13:28Z</dcterms:created>
  <dcterms:modified xsi:type="dcterms:W3CDTF">2025-04-14T15:53:28Z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