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3716000" cx="24387175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j1ui9UN9XwaIwT8/SXpYhXZTr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6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5acca2e21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295acca2e21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85fe39a8f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2485fe39a8f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9af55d0f0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49af55d0f0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249af55d0f0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5acca2e21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5acca2e21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95acca2e21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2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485fe39a8f_1_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485fe39a8f_1_176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485fe39a8f_1_176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485fe39a8f_1_176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2485fe39a8f_1_17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485fe39a8f_1_17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g2485fe39a8f_1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5fe39a8f_1_166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485fe39a8f_1_166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485fe39a8f_1_166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16" name="Google Shape;116;g2485fe39a8f_1_16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485fe39a8f_1_16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2485fe39a8f_1_166"/>
          <p:cNvSpPr/>
          <p:nvPr/>
        </p:nvSpPr>
        <p:spPr>
          <a:xfrm>
            <a:off x="14216243" y="1588574"/>
            <a:ext cx="4769700" cy="4769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485fe39a8f_1_166"/>
          <p:cNvSpPr/>
          <p:nvPr/>
        </p:nvSpPr>
        <p:spPr>
          <a:xfrm>
            <a:off x="21721648" y="54537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485fe39a8f_1_166"/>
          <p:cNvSpPr/>
          <p:nvPr/>
        </p:nvSpPr>
        <p:spPr>
          <a:xfrm>
            <a:off x="18985797" y="7486550"/>
            <a:ext cx="4890600" cy="48906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2485fe39a8f_1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2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85fe39a8f_1_184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485fe39a8f_1_184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85fe39a8f_1_184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26" name="Google Shape;126;g2485fe39a8f_1_18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485fe39a8f_1_18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2485fe39a8f_1_184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485fe39a8f_1_184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85fe39a8f_1_184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485fe39a8f_1_184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485fe39a8f_1_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485fe39a8f_1_1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485fe39a8f_1_195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485fe39a8f_1_195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2485fe39a8f_1_195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38" name="Google Shape;138;g2485fe39a8f_1_195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485fe39a8f_1_19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2485fe39a8f_1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5fe39a8f_1_203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2485fe39a8f_1_20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2485fe39a8f_1_20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485fe39a8f_1_20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2485fe39a8f_1_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85fe39a8f_1_209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485fe39a8f_1_209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g2485fe39a8f_1_20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485fe39a8f_1_20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2485fe39a8f_1_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09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485fe39a8f_1_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485fe39a8f_1_215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485fe39a8f_1_215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g2485fe39a8f_1_215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485fe39a8f_1_21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2485fe39a8f_1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85fe39a8f_1_222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2485fe39a8f_1_222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g2485fe39a8f_1_222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2485fe39a8f_1_22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485fe39a8f_1_22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2485fe39a8f_1_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85fe39a8f_1_229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2485fe39a8f_1_229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70" name="Google Shape;170;g2485fe39a8f_1_229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g2485fe39a8f_1_229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72" name="Google Shape;172;g2485fe39a8f_1_229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g2485fe39a8f_1_22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2485fe39a8f_1_22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2485fe39a8f_1_2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85fe39a8f_1_238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485fe39a8f_1_2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2485fe39a8f_1_2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g2485fe39a8f_1_2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85fe39a8f_1_24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485fe39a8f_1_24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g2485fe39a8f_1_2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485fe39a8f_1_2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485fe39a8f_1_247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>
              <a:alpha val="8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485fe39a8f_1_247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2485fe39a8f_1_247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0" name="Google Shape;190;g2485fe39a8f_1_24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485fe39a8f_1_24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g2485fe39a8f_1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835854"/>
            <a:ext cx="6148472" cy="195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485fe39a8f_1_247"/>
          <p:cNvSpPr/>
          <p:nvPr/>
        </p:nvSpPr>
        <p:spPr>
          <a:xfrm>
            <a:off x="14216243" y="1588574"/>
            <a:ext cx="4769700" cy="4769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485fe39a8f_1_247"/>
          <p:cNvSpPr/>
          <p:nvPr/>
        </p:nvSpPr>
        <p:spPr>
          <a:xfrm>
            <a:off x="21721648" y="54537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485fe39a8f_1_247"/>
          <p:cNvSpPr/>
          <p:nvPr/>
        </p:nvSpPr>
        <p:spPr>
          <a:xfrm>
            <a:off x="18985797" y="7486550"/>
            <a:ext cx="4890600" cy="48906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85fe39a8f_1_258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485fe39a8f_1_258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g2485fe39a8f_1_25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2485fe39a8f_1_25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g2485fe39a8f_1_2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485fe39a8f_1_2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485fe39a8f_1_264"/>
          <p:cNvSpPr/>
          <p:nvPr/>
        </p:nvSpPr>
        <p:spPr>
          <a:xfrm>
            <a:off x="0" y="564204"/>
            <a:ext cx="24387300" cy="5466900"/>
          </a:xfrm>
          <a:prstGeom prst="rect">
            <a:avLst/>
          </a:prstGeom>
          <a:solidFill>
            <a:schemeClr val="lt1">
              <a:alpha val="7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2485fe39a8f_1_2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2485fe39a8f_1_264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g2485fe39a8f_1_2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485fe39a8f_1_2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g2485fe39a8f_1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85fe39a8f_1_272"/>
          <p:cNvSpPr txBox="1"/>
          <p:nvPr>
            <p:ph type="title"/>
          </p:nvPr>
        </p:nvSpPr>
        <p:spPr>
          <a:xfrm>
            <a:off x="1663917" y="3419477"/>
            <a:ext cx="210339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485fe39a8f_1_272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3" name="Google Shape;213;g2485fe39a8f_1_27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2485fe39a8f_1_27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g2485fe39a8f_1_2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2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2485fe39a8f_1_2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485fe39a8f_1_278"/>
          <p:cNvSpPr txBox="1"/>
          <p:nvPr>
            <p:ph type="title"/>
          </p:nvPr>
        </p:nvSpPr>
        <p:spPr>
          <a:xfrm>
            <a:off x="1663917" y="3419477"/>
            <a:ext cx="210339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485fe39a8f_1_278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0" name="Google Shape;220;g2485fe39a8f_1_27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g2485fe39a8f_1_27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2485fe39a8f_1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4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85fe39a8f_1_285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2485fe39a8f_1_285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g2485fe39a8f_1_285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g2485fe39a8f_1_285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2485fe39a8f_1_28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g2485fe39a8f_1_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85fe39a8f_1_292"/>
          <p:cNvSpPr txBox="1"/>
          <p:nvPr>
            <p:ph type="title"/>
          </p:nvPr>
        </p:nvSpPr>
        <p:spPr>
          <a:xfrm>
            <a:off x="1679795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485fe39a8f_1_292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33" name="Google Shape;233;g2485fe39a8f_1_292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g2485fe39a8f_1_292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35" name="Google Shape;235;g2485fe39a8f_1_292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g2485fe39a8f_1_29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2485fe39a8f_1_29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g2485fe39a8f_1_2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85fe39a8f_1_30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g2485fe39a8f_1_30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2485fe39a8f_1_30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2485fe39a8f_1_3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85fe39a8f_1_30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2485fe39a8f_1_30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g2485fe39a8f_1_3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g2256845e465_0_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256845e465_0_151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156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256845e465_0_151"/>
          <p:cNvSpPr txBox="1"/>
          <p:nvPr>
            <p:ph type="title"/>
          </p:nvPr>
        </p:nvSpPr>
        <p:spPr>
          <a:xfrm>
            <a:off x="1676619" y="730251"/>
            <a:ext cx="1886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7" name="Google Shape;257;g2256845e465_0_151"/>
          <p:cNvSpPr txBox="1"/>
          <p:nvPr>
            <p:ph idx="1" type="body"/>
          </p:nvPr>
        </p:nvSpPr>
        <p:spPr>
          <a:xfrm>
            <a:off x="1676619" y="3651250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58" name="Google Shape;258;g2256845e465_0_151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59" name="Google Shape;259;g2256845e465_0_151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2256845e465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2256845e465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256845e465_0_143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019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256845e465_0_143"/>
          <p:cNvSpPr txBox="1"/>
          <p:nvPr>
            <p:ph type="ctrTitle"/>
          </p:nvPr>
        </p:nvSpPr>
        <p:spPr>
          <a:xfrm>
            <a:off x="1695847" y="4203903"/>
            <a:ext cx="122865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5" name="Google Shape;265;g2256845e465_0_143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66" name="Google Shape;266;g2256845e465_0_143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7" name="Google Shape;267;g2256845e465_0_143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g2256845e465_0_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2256845e465_0_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256845e465_0_159"/>
          <p:cNvSpPr txBox="1"/>
          <p:nvPr>
            <p:ph type="title"/>
          </p:nvPr>
        </p:nvSpPr>
        <p:spPr>
          <a:xfrm>
            <a:off x="1663917" y="3419477"/>
            <a:ext cx="146451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2" name="Google Shape;272;g2256845e465_0_159"/>
          <p:cNvSpPr txBox="1"/>
          <p:nvPr>
            <p:ph idx="1" type="body"/>
          </p:nvPr>
        </p:nvSpPr>
        <p:spPr>
          <a:xfrm>
            <a:off x="1663917" y="9178927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3" name="Google Shape;273;g2256845e465_0_159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74" name="Google Shape;274;g2256845e465_0_159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2256845e465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56845e465_0_166"/>
          <p:cNvSpPr txBox="1"/>
          <p:nvPr>
            <p:ph type="title"/>
          </p:nvPr>
        </p:nvSpPr>
        <p:spPr>
          <a:xfrm>
            <a:off x="1713567" y="0"/>
            <a:ext cx="20918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9pPr>
          </a:lstStyle>
          <a:p/>
        </p:txBody>
      </p:sp>
      <p:sp>
        <p:nvSpPr>
          <p:cNvPr id="278" name="Google Shape;278;g2256845e465_0_166"/>
          <p:cNvSpPr/>
          <p:nvPr>
            <p:ph idx="2" type="pic"/>
          </p:nvPr>
        </p:nvSpPr>
        <p:spPr>
          <a:xfrm>
            <a:off x="1713567" y="1145310"/>
            <a:ext cx="20918700" cy="113607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g2256845e465_0_166"/>
          <p:cNvSpPr txBox="1"/>
          <p:nvPr>
            <p:ph idx="12" type="sldNum"/>
          </p:nvPr>
        </p:nvSpPr>
        <p:spPr>
          <a:xfrm>
            <a:off x="22818523" y="12892442"/>
            <a:ext cx="984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56845e465_0_170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2" name="Google Shape;282;g2256845e465_0_170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3" name="Google Shape;283;g2256845e465_0_170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4" name="Google Shape;284;g2256845e465_0_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56845e465_0_175"/>
          <p:cNvSpPr txBox="1"/>
          <p:nvPr>
            <p:ph type="title"/>
          </p:nvPr>
        </p:nvSpPr>
        <p:spPr>
          <a:xfrm>
            <a:off x="1663917" y="3419477"/>
            <a:ext cx="139371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7" name="Google Shape;287;g2256845e465_0_175"/>
          <p:cNvSpPr txBox="1"/>
          <p:nvPr>
            <p:ph idx="1" type="body"/>
          </p:nvPr>
        </p:nvSpPr>
        <p:spPr>
          <a:xfrm>
            <a:off x="1663917" y="9178927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8" name="Google Shape;288;g2256845e465_0_175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9" name="Google Shape;289;g2256845e465_0_175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g2256845e465_0_1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39" name="Google Shape;39;p35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56845e465_0_181"/>
          <p:cNvSpPr txBox="1"/>
          <p:nvPr>
            <p:ph type="title"/>
          </p:nvPr>
        </p:nvSpPr>
        <p:spPr>
          <a:xfrm>
            <a:off x="1676619" y="730251"/>
            <a:ext cx="19092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3" name="Google Shape;293;g2256845e465_0_181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4" name="Google Shape;294;g2256845e465_0_181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g2256845e465_0_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56845e465_0_186"/>
          <p:cNvSpPr txBox="1"/>
          <p:nvPr>
            <p:ph type="title"/>
          </p:nvPr>
        </p:nvSpPr>
        <p:spPr>
          <a:xfrm>
            <a:off x="1679795" y="730251"/>
            <a:ext cx="190530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8" name="Google Shape;298;g2256845e465_0_186"/>
          <p:cNvSpPr txBox="1"/>
          <p:nvPr>
            <p:ph idx="1" type="body"/>
          </p:nvPr>
        </p:nvSpPr>
        <p:spPr>
          <a:xfrm>
            <a:off x="1679796" y="3362326"/>
            <a:ext cx="10317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99" name="Google Shape;299;g2256845e465_0_186"/>
          <p:cNvSpPr txBox="1"/>
          <p:nvPr>
            <p:ph idx="2" type="body"/>
          </p:nvPr>
        </p:nvSpPr>
        <p:spPr>
          <a:xfrm>
            <a:off x="1679796" y="5010150"/>
            <a:ext cx="10317300" cy="7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0" name="Google Shape;300;g2256845e465_0_186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301" name="Google Shape;301;g2256845e465_0_186"/>
          <p:cNvSpPr txBox="1"/>
          <p:nvPr>
            <p:ph idx="4" type="body"/>
          </p:nvPr>
        </p:nvSpPr>
        <p:spPr>
          <a:xfrm>
            <a:off x="12346007" y="5010150"/>
            <a:ext cx="10367700" cy="7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2" name="Google Shape;302;g2256845e465_0_186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3" name="Google Shape;303;g2256845e465_0_186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g2256845e465_0_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56845e465_0_195"/>
          <p:cNvSpPr/>
          <p:nvPr/>
        </p:nvSpPr>
        <p:spPr>
          <a:xfrm>
            <a:off x="861219" y="3595738"/>
            <a:ext cx="25129800" cy="85320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256845e465_0_195"/>
          <p:cNvSpPr txBox="1"/>
          <p:nvPr>
            <p:ph type="ctrTitle"/>
          </p:nvPr>
        </p:nvSpPr>
        <p:spPr>
          <a:xfrm>
            <a:off x="1695847" y="4203903"/>
            <a:ext cx="12286500" cy="4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08" name="Google Shape;308;g2256845e465_0_195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309" name="Google Shape;309;g2256845e465_0_195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0" name="Google Shape;310;g2256845e465_0_195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g2256845e465_0_195"/>
          <p:cNvSpPr/>
          <p:nvPr/>
        </p:nvSpPr>
        <p:spPr>
          <a:xfrm>
            <a:off x="16183637" y="9013230"/>
            <a:ext cx="32580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256845e465_0_195"/>
          <p:cNvSpPr/>
          <p:nvPr/>
        </p:nvSpPr>
        <p:spPr>
          <a:xfrm>
            <a:off x="21320100" y="4425142"/>
            <a:ext cx="36084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256845e465_0_195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256845e465_0_195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2256845e465_0_1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56845e465_0_206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8" name="Google Shape;318;g2256845e465_0_206"/>
          <p:cNvSpPr txBox="1"/>
          <p:nvPr>
            <p:ph idx="1" type="body"/>
          </p:nvPr>
        </p:nvSpPr>
        <p:spPr>
          <a:xfrm>
            <a:off x="1676619" y="3651250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19" name="Google Shape;319;g2256845e465_0_206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0" name="Google Shape;320;g2256845e465_0_206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g2256845e465_0_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56845e465_0_212"/>
          <p:cNvSpPr txBox="1"/>
          <p:nvPr>
            <p:ph type="title"/>
          </p:nvPr>
        </p:nvSpPr>
        <p:spPr>
          <a:xfrm>
            <a:off x="1676619" y="730251"/>
            <a:ext cx="19260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4" name="Google Shape;324;g2256845e465_0_212"/>
          <p:cNvSpPr txBox="1"/>
          <p:nvPr>
            <p:ph idx="1" type="body"/>
          </p:nvPr>
        </p:nvSpPr>
        <p:spPr>
          <a:xfrm>
            <a:off x="1676618" y="3651250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5" name="Google Shape;325;g2256845e465_0_212"/>
          <p:cNvSpPr txBox="1"/>
          <p:nvPr>
            <p:ph idx="2" type="body"/>
          </p:nvPr>
        </p:nvSpPr>
        <p:spPr>
          <a:xfrm>
            <a:off x="12346008" y="3651250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6" name="Google Shape;326;g2256845e465_0_212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7" name="Google Shape;327;g2256845e465_0_212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g2256845e465_0_2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56845e465_0_219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31" name="Google Shape;331;g2256845e465_0_219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g2256845e465_0_2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56845e465_0_223"/>
          <p:cNvSpPr txBox="1"/>
          <p:nvPr>
            <p:ph type="title"/>
          </p:nvPr>
        </p:nvSpPr>
        <p:spPr>
          <a:xfrm>
            <a:off x="1713567" y="0"/>
            <a:ext cx="209187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500"/>
            </a:lvl9pPr>
          </a:lstStyle>
          <a:p/>
        </p:txBody>
      </p:sp>
      <p:sp>
        <p:nvSpPr>
          <p:cNvPr id="335" name="Google Shape;335;g2256845e465_0_223"/>
          <p:cNvSpPr txBox="1"/>
          <p:nvPr>
            <p:ph idx="12" type="sldNum"/>
          </p:nvPr>
        </p:nvSpPr>
        <p:spPr>
          <a:xfrm>
            <a:off x="22818523" y="12892442"/>
            <a:ext cx="984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g2256845e465_0_223"/>
          <p:cNvSpPr/>
          <p:nvPr>
            <p:ph idx="2" type="pic"/>
          </p:nvPr>
        </p:nvSpPr>
        <p:spPr>
          <a:xfrm>
            <a:off x="1713567" y="1145310"/>
            <a:ext cx="20918700" cy="113607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g2256845e465_0_223"/>
          <p:cNvSpPr txBox="1"/>
          <p:nvPr>
            <p:ph idx="1" type="body"/>
          </p:nvPr>
        </p:nvSpPr>
        <p:spPr>
          <a:xfrm>
            <a:off x="10284443" y="12577798"/>
            <a:ext cx="48774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0850" lvl="3" marL="1828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0850" lvl="4" marL="22860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0850" lvl="5" marL="2743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0850" lvl="6" marL="32004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0850" lvl="7" marL="36576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0850" lvl="8" marL="41148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56845e465_0_228"/>
          <p:cNvSpPr txBox="1"/>
          <p:nvPr>
            <p:ph type="ctrTitle"/>
          </p:nvPr>
        </p:nvSpPr>
        <p:spPr>
          <a:xfrm>
            <a:off x="831330" y="1985533"/>
            <a:ext cx="22724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340" name="Google Shape;340;g2256845e465_0_228"/>
          <p:cNvSpPr txBox="1"/>
          <p:nvPr>
            <p:ph idx="1" type="subTitle"/>
          </p:nvPr>
        </p:nvSpPr>
        <p:spPr>
          <a:xfrm>
            <a:off x="831308" y="7557667"/>
            <a:ext cx="22724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41" name="Google Shape;341;g2256845e465_0_228"/>
          <p:cNvSpPr txBox="1"/>
          <p:nvPr>
            <p:ph idx="12" type="sldNum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6caa47663_0_1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16caa47663_0_1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216caa47663_0_1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g216caa47663_0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32.xml"/><Relationship Id="rId6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5fe39a8f_1_16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485fe39a8f_1_16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2485fe39a8f_1_16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2485fe39a8f_1_16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56845e465_0_138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g2256845e465_0_138"/>
          <p:cNvSpPr txBox="1"/>
          <p:nvPr>
            <p:ph idx="1" type="body"/>
          </p:nvPr>
        </p:nvSpPr>
        <p:spPr>
          <a:xfrm>
            <a:off x="1676619" y="3651250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085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085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g2256845e465_0_138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g2256845e465_0_138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"/>
          <p:cNvSpPr txBox="1"/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200"/>
              <a:t>Mojaloop - MOSIP - G2P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347" name="Google Shape;347;p1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rPr b="1" lang="en-US" sz="3600"/>
              <a:t>PI23 community event, Lusaka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2400"/>
              <a:t>October-November</a:t>
            </a:r>
            <a:r>
              <a:rPr lang="en-US" sz="2400"/>
              <a:t> 2023 - Paul Baker, Paul Makin, Sam Kummary</a:t>
            </a:r>
            <a:endParaRPr sz="2400"/>
          </a:p>
        </p:txBody>
      </p:sp>
      <p:sp>
        <p:nvSpPr>
          <p:cNvPr id="348" name="Google Shape;348;p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5acca2e21_0_111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PI23 Status</a:t>
            </a:r>
            <a:endParaRPr sz="6000"/>
          </a:p>
        </p:txBody>
      </p:sp>
      <p:sp>
        <p:nvSpPr>
          <p:cNvPr id="354" name="Google Shape;354;g295acca2e21_0_11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g295acca2e21_0_111"/>
          <p:cNvSpPr txBox="1"/>
          <p:nvPr/>
        </p:nvSpPr>
        <p:spPr>
          <a:xfrm>
            <a:off x="1676625" y="2868625"/>
            <a:ext cx="204093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Updates: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Finalize f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lows to show high level interactions and entities involved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Reviewing designs for integration - two proposals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high level functions of MOSIP and Mifos to achieve desired integrations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sequence diagrams that show integrating Mojaloop - MOSIP securely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95acca2e21_0_111"/>
          <p:cNvSpPr txBox="1"/>
          <p:nvPr>
            <p:ph idx="1" type="body"/>
          </p:nvPr>
        </p:nvSpPr>
        <p:spPr>
          <a:xfrm>
            <a:off x="1676625" y="7388000"/>
            <a:ext cx="210339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solidFill>
                  <a:schemeClr val="accent1"/>
                </a:solidFill>
              </a:rPr>
              <a:t>Roadmap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AutoNum type="arabicPeriod"/>
            </a:pPr>
            <a:r>
              <a:rPr lang="en-US" sz="3000"/>
              <a:t>Develop PoC for integration with live (test/demo) instances of Mojaloop, MOSIP running and</a:t>
            </a:r>
            <a:endParaRPr sz="3000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Demo!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85fe39a8f_0_151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ML - MOSIP: Customer registers with OpenG2P (legacy)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362" name="Google Shape;362;g2485fe39a8f_0_15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g2485fe39a8f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850" y="3063776"/>
            <a:ext cx="16918641" cy="964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9af55d0f0_3_0"/>
          <p:cNvSpPr txBox="1"/>
          <p:nvPr>
            <p:ph type="title"/>
          </p:nvPr>
        </p:nvSpPr>
        <p:spPr>
          <a:xfrm>
            <a:off x="1676619" y="730251"/>
            <a:ext cx="1886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Mosip POC - </a:t>
            </a:r>
            <a:r>
              <a:rPr lang="en-US" sz="6700"/>
              <a:t>3p account linking pattern</a:t>
            </a:r>
            <a:endParaRPr/>
          </a:p>
        </p:txBody>
      </p:sp>
      <p:sp>
        <p:nvSpPr>
          <p:cNvPr id="370" name="Google Shape;370;g249af55d0f0_3_0"/>
          <p:cNvSpPr txBox="1"/>
          <p:nvPr>
            <p:ph idx="12" type="sldNum"/>
          </p:nvPr>
        </p:nvSpPr>
        <p:spPr>
          <a:xfrm>
            <a:off x="17223443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g249af55d0f0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650" y="3258448"/>
            <a:ext cx="18869700" cy="996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95acca2e21_2_8"/>
          <p:cNvSpPr txBox="1"/>
          <p:nvPr>
            <p:ph idx="12" type="sldNum"/>
          </p:nvPr>
        </p:nvSpPr>
        <p:spPr>
          <a:xfrm>
            <a:off x="18075318" y="13000976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g295acca2e21_2_8"/>
          <p:cNvSpPr/>
          <p:nvPr/>
        </p:nvSpPr>
        <p:spPr>
          <a:xfrm>
            <a:off x="19901000" y="12178725"/>
            <a:ext cx="2449200" cy="1207800"/>
          </a:xfrm>
          <a:prstGeom prst="rect">
            <a:avLst/>
          </a:pr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mojaloop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g295acca2e21_2_8"/>
          <p:cNvSpPr/>
          <p:nvPr/>
        </p:nvSpPr>
        <p:spPr>
          <a:xfrm>
            <a:off x="10214300" y="7393275"/>
            <a:ext cx="4931400" cy="3363300"/>
          </a:xfrm>
          <a:prstGeom prst="rect">
            <a:avLst/>
          </a:prstGeom>
          <a:solidFill>
            <a:srgbClr val="FC44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Nunito"/>
                <a:ea typeface="Nunito"/>
                <a:cs typeface="Nunito"/>
                <a:sym typeface="Nunito"/>
              </a:rPr>
              <a:t>Payment Token Registration</a:t>
            </a:r>
            <a:endParaRPr sz="4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g295acca2e21_2_8"/>
          <p:cNvSpPr/>
          <p:nvPr/>
        </p:nvSpPr>
        <p:spPr>
          <a:xfrm>
            <a:off x="11166350" y="2397100"/>
            <a:ext cx="3027300" cy="1524300"/>
          </a:xfrm>
          <a:prstGeom prst="rect">
            <a:avLst/>
          </a:prstGeom>
          <a:solidFill>
            <a:srgbClr val="001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MOSIP</a:t>
            </a:r>
            <a:endParaRPr sz="4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g295acca2e21_2_8"/>
          <p:cNvSpPr/>
          <p:nvPr/>
        </p:nvSpPr>
        <p:spPr>
          <a:xfrm>
            <a:off x="11975900" y="3788450"/>
            <a:ext cx="1408200" cy="690300"/>
          </a:xfrm>
          <a:prstGeom prst="rect">
            <a:avLst/>
          </a:prstGeom>
          <a:solidFill>
            <a:srgbClr val="FDE7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e-Signet</a:t>
            </a:r>
            <a:endParaRPr sz="21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g295acca2e21_2_8"/>
          <p:cNvSpPr/>
          <p:nvPr/>
        </p:nvSpPr>
        <p:spPr>
          <a:xfrm>
            <a:off x="19901000" y="8184225"/>
            <a:ext cx="2664300" cy="1781400"/>
          </a:xfrm>
          <a:prstGeom prst="rect">
            <a:avLst/>
          </a:prstGeom>
          <a:solidFill>
            <a:srgbClr val="00D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Mifos</a:t>
            </a:r>
            <a:endParaRPr sz="4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3" name="Google Shape;383;g295acca2e21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8487" y="7587966"/>
            <a:ext cx="2170200" cy="310381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295acca2e21_2_8"/>
          <p:cNvSpPr/>
          <p:nvPr/>
        </p:nvSpPr>
        <p:spPr>
          <a:xfrm>
            <a:off x="3483975" y="7523025"/>
            <a:ext cx="3027300" cy="310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Nunito"/>
                <a:ea typeface="Nunito"/>
                <a:cs typeface="Nunito"/>
                <a:sym typeface="Nunito"/>
              </a:rPr>
              <a:t>Beneficiary</a:t>
            </a:r>
            <a:r>
              <a:rPr lang="en-US" sz="3300">
                <a:latin typeface="Nunito"/>
                <a:ea typeface="Nunito"/>
                <a:cs typeface="Nunito"/>
                <a:sym typeface="Nunito"/>
              </a:rPr>
              <a:t> Management System</a:t>
            </a:r>
            <a:endParaRPr sz="3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5" name="Google Shape;385;g295acca2e21_2_8"/>
          <p:cNvCxnSpPr>
            <a:stCxn id="384" idx="3"/>
            <a:endCxn id="379" idx="1"/>
          </p:cNvCxnSpPr>
          <p:nvPr/>
        </p:nvCxnSpPr>
        <p:spPr>
          <a:xfrm>
            <a:off x="6511275" y="9074925"/>
            <a:ext cx="3702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g295acca2e21_2_8"/>
          <p:cNvSpPr txBox="1"/>
          <p:nvPr/>
        </p:nvSpPr>
        <p:spPr>
          <a:xfrm>
            <a:off x="7204858" y="7803525"/>
            <a:ext cx="266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OAuth Login Redirect</a:t>
            </a:r>
            <a:endParaRPr sz="3300"/>
          </a:p>
        </p:txBody>
      </p:sp>
      <p:sp>
        <p:nvSpPr>
          <p:cNvPr id="387" name="Google Shape;387;g295acca2e21_2_8"/>
          <p:cNvSpPr txBox="1"/>
          <p:nvPr/>
        </p:nvSpPr>
        <p:spPr>
          <a:xfrm>
            <a:off x="13045852" y="4915500"/>
            <a:ext cx="645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OAuth Login Redirect</a:t>
            </a:r>
            <a:endParaRPr sz="3300"/>
          </a:p>
        </p:txBody>
      </p:sp>
      <p:sp>
        <p:nvSpPr>
          <p:cNvPr id="388" name="Google Shape;388;g295acca2e21_2_8"/>
          <p:cNvSpPr txBox="1"/>
          <p:nvPr/>
        </p:nvSpPr>
        <p:spPr>
          <a:xfrm>
            <a:off x="16439458" y="7874325"/>
            <a:ext cx="266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OAuth Login Redirect</a:t>
            </a:r>
            <a:endParaRPr sz="3300"/>
          </a:p>
        </p:txBody>
      </p:sp>
      <p:cxnSp>
        <p:nvCxnSpPr>
          <p:cNvPr id="389" name="Google Shape;389;g295acca2e21_2_8"/>
          <p:cNvCxnSpPr>
            <a:stCxn id="379" idx="0"/>
            <a:endCxn id="381" idx="2"/>
          </p:cNvCxnSpPr>
          <p:nvPr/>
        </p:nvCxnSpPr>
        <p:spPr>
          <a:xfrm rot="10800000">
            <a:off x="12680000" y="4478775"/>
            <a:ext cx="0" cy="291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g295acca2e21_2_8"/>
          <p:cNvCxnSpPr>
            <a:stCxn id="379" idx="3"/>
            <a:endCxn id="382" idx="1"/>
          </p:cNvCxnSpPr>
          <p:nvPr/>
        </p:nvCxnSpPr>
        <p:spPr>
          <a:xfrm>
            <a:off x="15145700" y="9074925"/>
            <a:ext cx="4755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g295acca2e21_2_8"/>
          <p:cNvSpPr txBox="1"/>
          <p:nvPr/>
        </p:nvSpPr>
        <p:spPr>
          <a:xfrm>
            <a:off x="11829125" y="5508700"/>
            <a:ext cx="108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2</a:t>
            </a:r>
            <a:endParaRPr sz="3500"/>
          </a:p>
        </p:txBody>
      </p:sp>
      <p:sp>
        <p:nvSpPr>
          <p:cNvPr id="392" name="Google Shape;392;g295acca2e21_2_8"/>
          <p:cNvSpPr txBox="1"/>
          <p:nvPr/>
        </p:nvSpPr>
        <p:spPr>
          <a:xfrm>
            <a:off x="6619200" y="7803525"/>
            <a:ext cx="108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1</a:t>
            </a:r>
            <a:endParaRPr sz="3500"/>
          </a:p>
        </p:txBody>
      </p:sp>
      <p:sp>
        <p:nvSpPr>
          <p:cNvPr id="393" name="Google Shape;393;g295acca2e21_2_8"/>
          <p:cNvSpPr txBox="1"/>
          <p:nvPr/>
        </p:nvSpPr>
        <p:spPr>
          <a:xfrm>
            <a:off x="15682225" y="8216775"/>
            <a:ext cx="108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3</a:t>
            </a:r>
            <a:endParaRPr sz="3500"/>
          </a:p>
        </p:txBody>
      </p:sp>
      <p:cxnSp>
        <p:nvCxnSpPr>
          <p:cNvPr id="394" name="Google Shape;394;g295acca2e21_2_8"/>
          <p:cNvCxnSpPr/>
          <p:nvPr/>
        </p:nvCxnSpPr>
        <p:spPr>
          <a:xfrm flipH="1" rot="10800000">
            <a:off x="15145700" y="9543825"/>
            <a:ext cx="4726800" cy="108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g295acca2e21_2_8"/>
          <p:cNvCxnSpPr>
            <a:endCxn id="378" idx="1"/>
          </p:cNvCxnSpPr>
          <p:nvPr/>
        </p:nvCxnSpPr>
        <p:spPr>
          <a:xfrm>
            <a:off x="15042200" y="10718025"/>
            <a:ext cx="4858800" cy="2064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g295acca2e21_2_8"/>
          <p:cNvSpPr txBox="1"/>
          <p:nvPr/>
        </p:nvSpPr>
        <p:spPr>
          <a:xfrm>
            <a:off x="10914163" y="11102825"/>
            <a:ext cx="58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4</a:t>
            </a:r>
            <a:endParaRPr sz="3500"/>
          </a:p>
        </p:txBody>
      </p:sp>
      <p:cxnSp>
        <p:nvCxnSpPr>
          <p:cNvPr id="397" name="Google Shape;397;g295acca2e21_2_8"/>
          <p:cNvCxnSpPr/>
          <p:nvPr/>
        </p:nvCxnSpPr>
        <p:spPr>
          <a:xfrm flipH="1">
            <a:off x="6518625" y="10329525"/>
            <a:ext cx="3688200" cy="4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g295acca2e21_2_8"/>
          <p:cNvSpPr txBox="1"/>
          <p:nvPr/>
        </p:nvSpPr>
        <p:spPr>
          <a:xfrm>
            <a:off x="11844838" y="10981725"/>
            <a:ext cx="2664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</a:t>
            </a:r>
            <a:r>
              <a:rPr lang="en-US" sz="3500"/>
              <a:t>hoose account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→ Approves</a:t>
            </a:r>
            <a:endParaRPr sz="3500"/>
          </a:p>
        </p:txBody>
      </p:sp>
      <p:sp>
        <p:nvSpPr>
          <p:cNvPr id="399" name="Google Shape;399;g295acca2e21_2_8"/>
          <p:cNvSpPr txBox="1"/>
          <p:nvPr/>
        </p:nvSpPr>
        <p:spPr>
          <a:xfrm>
            <a:off x="16277525" y="10469375"/>
            <a:ext cx="58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5</a:t>
            </a:r>
            <a:endParaRPr sz="3500"/>
          </a:p>
        </p:txBody>
      </p:sp>
      <p:sp>
        <p:nvSpPr>
          <p:cNvPr id="400" name="Google Shape;400;g295acca2e21_2_8"/>
          <p:cNvSpPr txBox="1"/>
          <p:nvPr/>
        </p:nvSpPr>
        <p:spPr>
          <a:xfrm>
            <a:off x="17086825" y="10469375"/>
            <a:ext cx="4082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Register Token</a:t>
            </a:r>
            <a:endParaRPr sz="3500"/>
          </a:p>
        </p:txBody>
      </p:sp>
      <p:cxnSp>
        <p:nvCxnSpPr>
          <p:cNvPr id="401" name="Google Shape;401;g295acca2e21_2_8"/>
          <p:cNvCxnSpPr>
            <a:stCxn id="383" idx="1"/>
            <a:endCxn id="384" idx="1"/>
          </p:cNvCxnSpPr>
          <p:nvPr/>
        </p:nvCxnSpPr>
        <p:spPr>
          <a:xfrm flipH="1" rot="10800000">
            <a:off x="2278687" y="9075072"/>
            <a:ext cx="1205400" cy="6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g295acca2e21_2_8"/>
          <p:cNvSpPr txBox="1"/>
          <p:nvPr/>
        </p:nvSpPr>
        <p:spPr>
          <a:xfrm>
            <a:off x="873075" y="417800"/>
            <a:ext cx="14272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G2P / Beneficiary Management  – Use case</a:t>
            </a:r>
            <a:endParaRPr sz="5200"/>
          </a:p>
        </p:txBody>
      </p:sp>
      <p:sp>
        <p:nvSpPr>
          <p:cNvPr id="403" name="Google Shape;403;g295acca2e21_2_8"/>
          <p:cNvSpPr txBox="1"/>
          <p:nvPr/>
        </p:nvSpPr>
        <p:spPr>
          <a:xfrm>
            <a:off x="6961863" y="10469375"/>
            <a:ext cx="585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5</a:t>
            </a:r>
            <a:endParaRPr sz="3500"/>
          </a:p>
        </p:txBody>
      </p:sp>
      <p:sp>
        <p:nvSpPr>
          <p:cNvPr id="404" name="Google Shape;404;g295acca2e21_2_8"/>
          <p:cNvSpPr txBox="1"/>
          <p:nvPr/>
        </p:nvSpPr>
        <p:spPr>
          <a:xfrm>
            <a:off x="7380576" y="10469375"/>
            <a:ext cx="282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Return token in JWT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