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2" r:id="rId4"/>
  </p:sldMasterIdLst>
  <p:notesMasterIdLst>
    <p:notesMasterId r:id="rId8"/>
  </p:notesMasterIdLst>
  <p:handoutMasterIdLst>
    <p:handoutMasterId r:id="rId9"/>
  </p:handoutMasterIdLst>
  <p:sldIdLst>
    <p:sldId id="357" r:id="rId5"/>
    <p:sldId id="2147475653" r:id="rId6"/>
    <p:sldId id="359" r:id="rId7"/>
  </p:sldIdLst>
  <p:sldSz cx="12192000" cy="6858000"/>
  <p:notesSz cx="6858000" cy="9144000"/>
  <p:embeddedFontLst>
    <p:embeddedFont>
      <p:font typeface="Arial Black" panose="020B0A04020102020204" pitchFamily="34" charset="0"/>
      <p:bold r:id="rId10"/>
    </p:embeddedFont>
    <p:embeddedFont>
      <p:font typeface="Wingdings 3" panose="05040102010807070707" pitchFamily="18" charset="2"/>
      <p:regular r:id="rId11"/>
    </p:embeddedFont>
  </p:embeddedFontLst>
  <p:custDataLst>
    <p:tags r:id="rId12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A78B2D-8A37-D73D-D9AA-45E25358C7DD}" name="Cuiry, Valentin" initials="VC" userId="S::vcuiry@kpmg.fr::6586fbcf-16cd-4a1a-a425-ae396f84aab8" providerId="AD"/>
  <p188:author id="{814AFD8A-54D0-6C13-B5EF-76F4760C5BEC}" name="Genet, Marine" initials="GM" userId="S::mgenet@kpmg.fr::1e299c24-7e02-4f33-a406-b0d4ace04108" providerId="AD"/>
  <p188:author id="{4EA398BD-DC38-3F00-44E9-584BFCD5DCB3}" name="Cardoso, Andreia" initials="CA" userId="S::andreiacardoso1@kpmg.fr::8a1f5095-07b4-4ecc-80e8-b9ad3bcb803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BF9"/>
    <a:srgbClr val="0A3059"/>
    <a:srgbClr val="F2F2F2"/>
    <a:srgbClr val="2272FF"/>
    <a:srgbClr val="F4E521"/>
    <a:srgbClr val="090909"/>
    <a:srgbClr val="00338D"/>
    <a:srgbClr val="F9F9F9"/>
    <a:srgbClr val="364D6E"/>
    <a:srgbClr val="00A3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0E3C48-80CF-4EB8-9E99-5B29CD89C180}" v="4" dt="2025-04-15T09:03:12.858"/>
    <p1510:client id="{9A08B870-208A-4CC8-A13F-86E9D2B30621}" v="24" dt="2025-04-14T23:34:34.4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3041" autoAdjust="0"/>
  </p:normalViewPr>
  <p:slideViewPr>
    <p:cSldViewPr snapToGrid="0">
      <p:cViewPr varScale="1">
        <p:scale>
          <a:sx n="75" d="100"/>
          <a:sy n="75" d="100"/>
        </p:scale>
        <p:origin x="453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nbrahim, Anas" userId="d8a9008e-b9be-49d6-867e-a0bcf45df524" providerId="ADAL" clId="{9A08B870-208A-4CC8-A13F-86E9D2B30621}"/>
    <pc:docChg chg="custSel modSld">
      <pc:chgData name="Benbrahim, Anas" userId="d8a9008e-b9be-49d6-867e-a0bcf45df524" providerId="ADAL" clId="{9A08B870-208A-4CC8-A13F-86E9D2B30621}" dt="2025-04-14T23:34:34.452" v="31"/>
      <pc:docMkLst>
        <pc:docMk/>
      </pc:docMkLst>
      <pc:sldChg chg="modSp mod">
        <pc:chgData name="Benbrahim, Anas" userId="d8a9008e-b9be-49d6-867e-a0bcf45df524" providerId="ADAL" clId="{9A08B870-208A-4CC8-A13F-86E9D2B30621}" dt="2025-04-14T23:30:48.428" v="19" actId="207"/>
        <pc:sldMkLst>
          <pc:docMk/>
          <pc:sldMk cId="2284401830" sldId="359"/>
        </pc:sldMkLst>
        <pc:spChg chg="mod">
          <ac:chgData name="Benbrahim, Anas" userId="d8a9008e-b9be-49d6-867e-a0bcf45df524" providerId="ADAL" clId="{9A08B870-208A-4CC8-A13F-86E9D2B30621}" dt="2025-04-14T23:30:48.409" v="11" actId="207"/>
          <ac:spMkLst>
            <pc:docMk/>
            <pc:sldMk cId="2284401830" sldId="359"/>
            <ac:spMk id="21" creationId="{90AD6211-AFFF-7D24-FE52-64F569F03CAE}"/>
          </ac:spMkLst>
        </pc:spChg>
        <pc:spChg chg="mod">
          <ac:chgData name="Benbrahim, Anas" userId="d8a9008e-b9be-49d6-867e-a0bcf45df524" providerId="ADAL" clId="{9A08B870-208A-4CC8-A13F-86E9D2B30621}" dt="2025-04-14T23:30:48.410" v="12" actId="208"/>
          <ac:spMkLst>
            <pc:docMk/>
            <pc:sldMk cId="2284401830" sldId="359"/>
            <ac:spMk id="22" creationId="{DBB14663-56B1-3641-A8AD-4BAAE6545821}"/>
          </ac:spMkLst>
        </pc:spChg>
        <pc:spChg chg="mod">
          <ac:chgData name="Benbrahim, Anas" userId="d8a9008e-b9be-49d6-867e-a0bcf45df524" providerId="ADAL" clId="{9A08B870-208A-4CC8-A13F-86E9D2B30621}" dt="2025-04-14T23:30:48.416" v="14" actId="207"/>
          <ac:spMkLst>
            <pc:docMk/>
            <pc:sldMk cId="2284401830" sldId="359"/>
            <ac:spMk id="24" creationId="{E841EC7E-6501-28BE-3ECF-767D8897CFE1}"/>
          </ac:spMkLst>
        </pc:spChg>
        <pc:spChg chg="mod">
          <ac:chgData name="Benbrahim, Anas" userId="d8a9008e-b9be-49d6-867e-a0bcf45df524" providerId="ADAL" clId="{9A08B870-208A-4CC8-A13F-86E9D2B30621}" dt="2025-04-14T23:30:48.418" v="15" actId="208"/>
          <ac:spMkLst>
            <pc:docMk/>
            <pc:sldMk cId="2284401830" sldId="359"/>
            <ac:spMk id="25" creationId="{D54ADD2D-0A91-4CBB-EBDD-07A3A346F6B9}"/>
          </ac:spMkLst>
        </pc:spChg>
        <pc:spChg chg="mod">
          <ac:chgData name="Benbrahim, Anas" userId="d8a9008e-b9be-49d6-867e-a0bcf45df524" providerId="ADAL" clId="{9A08B870-208A-4CC8-A13F-86E9D2B30621}" dt="2025-04-14T23:30:48.423" v="17" actId="207"/>
          <ac:spMkLst>
            <pc:docMk/>
            <pc:sldMk cId="2284401830" sldId="359"/>
            <ac:spMk id="27" creationId="{BB09E29F-E17C-C4B1-D19C-8A10AB15560C}"/>
          </ac:spMkLst>
        </pc:spChg>
        <pc:spChg chg="mod">
          <ac:chgData name="Benbrahim, Anas" userId="d8a9008e-b9be-49d6-867e-a0bcf45df524" providerId="ADAL" clId="{9A08B870-208A-4CC8-A13F-86E9D2B30621}" dt="2025-04-14T23:30:48.424" v="18" actId="208"/>
          <ac:spMkLst>
            <pc:docMk/>
            <pc:sldMk cId="2284401830" sldId="359"/>
            <ac:spMk id="28" creationId="{12762EA8-0F09-A0C8-EB63-97339D2325FE}"/>
          </ac:spMkLst>
        </pc:spChg>
        <pc:picChg chg="mod">
          <ac:chgData name="Benbrahim, Anas" userId="d8a9008e-b9be-49d6-867e-a0bcf45df524" providerId="ADAL" clId="{9A08B870-208A-4CC8-A13F-86E9D2B30621}" dt="2025-04-14T23:30:48.414" v="13" actId="207"/>
          <ac:picMkLst>
            <pc:docMk/>
            <pc:sldMk cId="2284401830" sldId="359"/>
            <ac:picMk id="35" creationId="{1656AD37-E417-3290-0130-A630BC6DF73B}"/>
          </ac:picMkLst>
        </pc:picChg>
        <pc:picChg chg="mod">
          <ac:chgData name="Benbrahim, Anas" userId="d8a9008e-b9be-49d6-867e-a0bcf45df524" providerId="ADAL" clId="{9A08B870-208A-4CC8-A13F-86E9D2B30621}" dt="2025-04-14T23:30:48.421" v="16" actId="207"/>
          <ac:picMkLst>
            <pc:docMk/>
            <pc:sldMk cId="2284401830" sldId="359"/>
            <ac:picMk id="36" creationId="{A5773D52-0511-C3C8-412D-9C3E54F86941}"/>
          </ac:picMkLst>
        </pc:picChg>
        <pc:picChg chg="mod">
          <ac:chgData name="Benbrahim, Anas" userId="d8a9008e-b9be-49d6-867e-a0bcf45df524" providerId="ADAL" clId="{9A08B870-208A-4CC8-A13F-86E9D2B30621}" dt="2025-04-14T23:30:48.428" v="19" actId="207"/>
          <ac:picMkLst>
            <pc:docMk/>
            <pc:sldMk cId="2284401830" sldId="359"/>
            <ac:picMk id="37" creationId="{8FE6C549-2DB3-F3E6-628F-069C3FB0D64E}"/>
          </ac:picMkLst>
        </pc:picChg>
      </pc:sldChg>
      <pc:sldChg chg="addSp modSp mod">
        <pc:chgData name="Benbrahim, Anas" userId="d8a9008e-b9be-49d6-867e-a0bcf45df524" providerId="ADAL" clId="{9A08B870-208A-4CC8-A13F-86E9D2B30621}" dt="2025-04-14T23:34:34.452" v="31"/>
        <pc:sldMkLst>
          <pc:docMk/>
          <pc:sldMk cId="3293274385" sldId="2147475653"/>
        </pc:sldMkLst>
        <pc:spChg chg="mod">
          <ac:chgData name="Benbrahim, Anas" userId="d8a9008e-b9be-49d6-867e-a0bcf45df524" providerId="ADAL" clId="{9A08B870-208A-4CC8-A13F-86E9D2B30621}" dt="2025-04-14T23:30:48.383" v="2" actId="207"/>
          <ac:spMkLst>
            <pc:docMk/>
            <pc:sldMk cId="3293274385" sldId="2147475653"/>
            <ac:spMk id="3" creationId="{66BEDF14-D830-E138-F982-AB433D8CB6EE}"/>
          </ac:spMkLst>
        </pc:spChg>
        <pc:spChg chg="mod">
          <ac:chgData name="Benbrahim, Anas" userId="d8a9008e-b9be-49d6-867e-a0bcf45df524" providerId="ADAL" clId="{9A08B870-208A-4CC8-A13F-86E9D2B30621}" dt="2025-04-14T23:30:48.386" v="3" actId="208"/>
          <ac:spMkLst>
            <pc:docMk/>
            <pc:sldMk cId="3293274385" sldId="2147475653"/>
            <ac:spMk id="4" creationId="{8E353C42-30A8-FE30-99E4-5901214BD48D}"/>
          </ac:spMkLst>
        </pc:spChg>
        <pc:spChg chg="mod">
          <ac:chgData name="Benbrahim, Anas" userId="d8a9008e-b9be-49d6-867e-a0bcf45df524" providerId="ADAL" clId="{9A08B870-208A-4CC8-A13F-86E9D2B30621}" dt="2025-04-14T23:30:48.395" v="5" actId="207"/>
          <ac:spMkLst>
            <pc:docMk/>
            <pc:sldMk cId="3293274385" sldId="2147475653"/>
            <ac:spMk id="7" creationId="{0B70C328-59E7-B02F-A7CD-5B00152BA918}"/>
          </ac:spMkLst>
        </pc:spChg>
        <pc:spChg chg="mod">
          <ac:chgData name="Benbrahim, Anas" userId="d8a9008e-b9be-49d6-867e-a0bcf45df524" providerId="ADAL" clId="{9A08B870-208A-4CC8-A13F-86E9D2B30621}" dt="2025-04-14T23:30:48.396" v="6" actId="208"/>
          <ac:spMkLst>
            <pc:docMk/>
            <pc:sldMk cId="3293274385" sldId="2147475653"/>
            <ac:spMk id="8" creationId="{460DCA61-439D-5806-F1EB-B2BFF7A9E4C9}"/>
          </ac:spMkLst>
        </pc:spChg>
        <pc:spChg chg="mod">
          <ac:chgData name="Benbrahim, Anas" userId="d8a9008e-b9be-49d6-867e-a0bcf45df524" providerId="ADAL" clId="{9A08B870-208A-4CC8-A13F-86E9D2B30621}" dt="2025-04-14T23:30:48.401" v="8" actId="207"/>
          <ac:spMkLst>
            <pc:docMk/>
            <pc:sldMk cId="3293274385" sldId="2147475653"/>
            <ac:spMk id="10" creationId="{F65E4223-A168-3BE6-C111-BA91521A26D7}"/>
          </ac:spMkLst>
        </pc:spChg>
        <pc:spChg chg="mod">
          <ac:chgData name="Benbrahim, Anas" userId="d8a9008e-b9be-49d6-867e-a0bcf45df524" providerId="ADAL" clId="{9A08B870-208A-4CC8-A13F-86E9D2B30621}" dt="2025-04-14T23:30:48.403" v="9" actId="208"/>
          <ac:spMkLst>
            <pc:docMk/>
            <pc:sldMk cId="3293274385" sldId="2147475653"/>
            <ac:spMk id="11" creationId="{8423FB42-58E2-A0A4-4B5D-AED248AE72A3}"/>
          </ac:spMkLst>
        </pc:spChg>
        <pc:spChg chg="add mod">
          <ac:chgData name="Benbrahim, Anas" userId="d8a9008e-b9be-49d6-867e-a0bcf45df524" providerId="ADAL" clId="{9A08B870-208A-4CC8-A13F-86E9D2B30621}" dt="2025-04-14T23:34:34.452" v="31"/>
          <ac:spMkLst>
            <pc:docMk/>
            <pc:sldMk cId="3293274385" sldId="2147475653"/>
            <ac:spMk id="13" creationId="{5E362AF3-D0CA-941F-0B6E-0297FC63069C}"/>
          </ac:spMkLst>
        </pc:spChg>
        <pc:spChg chg="mod">
          <ac:chgData name="Benbrahim, Anas" userId="d8a9008e-b9be-49d6-867e-a0bcf45df524" providerId="ADAL" clId="{9A08B870-208A-4CC8-A13F-86E9D2B30621}" dt="2025-04-14T23:32:49.686" v="30" actId="403"/>
          <ac:spMkLst>
            <pc:docMk/>
            <pc:sldMk cId="3293274385" sldId="2147475653"/>
            <ac:spMk id="26" creationId="{08EEDC2A-0754-569C-C52B-6405780BB277}"/>
          </ac:spMkLst>
        </pc:spChg>
        <pc:spChg chg="mod">
          <ac:chgData name="Benbrahim, Anas" userId="d8a9008e-b9be-49d6-867e-a0bcf45df524" providerId="ADAL" clId="{9A08B870-208A-4CC8-A13F-86E9D2B30621}" dt="2025-04-14T23:32:49.686" v="30" actId="403"/>
          <ac:spMkLst>
            <pc:docMk/>
            <pc:sldMk cId="3293274385" sldId="2147475653"/>
            <ac:spMk id="27" creationId="{0DFCD186-FB80-05A1-77E2-22DBE2A5E120}"/>
          </ac:spMkLst>
        </pc:spChg>
        <pc:spChg chg="mod">
          <ac:chgData name="Benbrahim, Anas" userId="d8a9008e-b9be-49d6-867e-a0bcf45df524" providerId="ADAL" clId="{9A08B870-208A-4CC8-A13F-86E9D2B30621}" dt="2025-04-14T23:32:34.743" v="28" actId="113"/>
          <ac:spMkLst>
            <pc:docMk/>
            <pc:sldMk cId="3293274385" sldId="2147475653"/>
            <ac:spMk id="30" creationId="{038DA95A-BAB8-75D9-4FAA-1696B61121EA}"/>
          </ac:spMkLst>
        </pc:spChg>
        <pc:spChg chg="mod">
          <ac:chgData name="Benbrahim, Anas" userId="d8a9008e-b9be-49d6-867e-a0bcf45df524" providerId="ADAL" clId="{9A08B870-208A-4CC8-A13F-86E9D2B30621}" dt="2025-04-14T23:32:49.686" v="30" actId="403"/>
          <ac:spMkLst>
            <pc:docMk/>
            <pc:sldMk cId="3293274385" sldId="2147475653"/>
            <ac:spMk id="55" creationId="{16884901-0CB1-88D2-CC7A-846D57DBDE9F}"/>
          </ac:spMkLst>
        </pc:spChg>
        <pc:spChg chg="mod">
          <ac:chgData name="Benbrahim, Anas" userId="d8a9008e-b9be-49d6-867e-a0bcf45df524" providerId="ADAL" clId="{9A08B870-208A-4CC8-A13F-86E9D2B30621}" dt="2025-04-14T23:32:49.686" v="30" actId="403"/>
          <ac:spMkLst>
            <pc:docMk/>
            <pc:sldMk cId="3293274385" sldId="2147475653"/>
            <ac:spMk id="69" creationId="{6CE00FEB-999D-6091-8B7E-14BB764D9538}"/>
          </ac:spMkLst>
        </pc:spChg>
        <pc:spChg chg="mod">
          <ac:chgData name="Benbrahim, Anas" userId="d8a9008e-b9be-49d6-867e-a0bcf45df524" providerId="ADAL" clId="{9A08B870-208A-4CC8-A13F-86E9D2B30621}" dt="2025-04-14T23:32:49.686" v="30" actId="403"/>
          <ac:spMkLst>
            <pc:docMk/>
            <pc:sldMk cId="3293274385" sldId="2147475653"/>
            <ac:spMk id="231" creationId="{5FA7A6C1-FD75-DD68-9542-B58ED9B0F0A8}"/>
          </ac:spMkLst>
        </pc:spChg>
        <pc:spChg chg="mod">
          <ac:chgData name="Benbrahim, Anas" userId="d8a9008e-b9be-49d6-867e-a0bcf45df524" providerId="ADAL" clId="{9A08B870-208A-4CC8-A13F-86E9D2B30621}" dt="2025-04-14T23:32:49.686" v="30" actId="403"/>
          <ac:spMkLst>
            <pc:docMk/>
            <pc:sldMk cId="3293274385" sldId="2147475653"/>
            <ac:spMk id="251" creationId="{04744021-CBA6-AA19-7402-6ECBC81E8858}"/>
          </ac:spMkLst>
        </pc:spChg>
        <pc:spChg chg="mod">
          <ac:chgData name="Benbrahim, Anas" userId="d8a9008e-b9be-49d6-867e-a0bcf45df524" providerId="ADAL" clId="{9A08B870-208A-4CC8-A13F-86E9D2B30621}" dt="2025-04-14T23:32:49.686" v="30" actId="403"/>
          <ac:spMkLst>
            <pc:docMk/>
            <pc:sldMk cId="3293274385" sldId="2147475653"/>
            <ac:spMk id="267" creationId="{FE72CA3B-87F3-DCAA-D1B2-566A51FD59FB}"/>
          </ac:spMkLst>
        </pc:spChg>
        <pc:spChg chg="mod">
          <ac:chgData name="Benbrahim, Anas" userId="d8a9008e-b9be-49d6-867e-a0bcf45df524" providerId="ADAL" clId="{9A08B870-208A-4CC8-A13F-86E9D2B30621}" dt="2025-04-14T23:32:49.686" v="30" actId="403"/>
          <ac:spMkLst>
            <pc:docMk/>
            <pc:sldMk cId="3293274385" sldId="2147475653"/>
            <ac:spMk id="286" creationId="{FDB68E00-B86A-0A1D-78BC-B6F012325BF0}"/>
          </ac:spMkLst>
        </pc:spChg>
        <pc:spChg chg="mod">
          <ac:chgData name="Benbrahim, Anas" userId="d8a9008e-b9be-49d6-867e-a0bcf45df524" providerId="ADAL" clId="{9A08B870-208A-4CC8-A13F-86E9D2B30621}" dt="2025-04-14T23:32:49.686" v="30" actId="403"/>
          <ac:spMkLst>
            <pc:docMk/>
            <pc:sldMk cId="3293274385" sldId="2147475653"/>
            <ac:spMk id="288" creationId="{1F63AD1E-7A7E-2C4F-8421-F04436D82F5F}"/>
          </ac:spMkLst>
        </pc:spChg>
        <pc:spChg chg="mod">
          <ac:chgData name="Benbrahim, Anas" userId="d8a9008e-b9be-49d6-867e-a0bcf45df524" providerId="ADAL" clId="{9A08B870-208A-4CC8-A13F-86E9D2B30621}" dt="2025-04-14T23:32:49.686" v="30" actId="403"/>
          <ac:spMkLst>
            <pc:docMk/>
            <pc:sldMk cId="3293274385" sldId="2147475653"/>
            <ac:spMk id="297" creationId="{3BD5F952-B45D-AF32-2170-9735331E844A}"/>
          </ac:spMkLst>
        </pc:spChg>
        <pc:picChg chg="mod">
          <ac:chgData name="Benbrahim, Anas" userId="d8a9008e-b9be-49d6-867e-a0bcf45df524" providerId="ADAL" clId="{9A08B870-208A-4CC8-A13F-86E9D2B30621}" dt="2025-04-14T23:30:48.393" v="4" actId="207"/>
          <ac:picMkLst>
            <pc:docMk/>
            <pc:sldMk cId="3293274385" sldId="2147475653"/>
            <ac:picMk id="6" creationId="{8D1DBCEB-E8E8-65E3-BF44-50300DA037E0}"/>
          </ac:picMkLst>
        </pc:picChg>
        <pc:picChg chg="mod">
          <ac:chgData name="Benbrahim, Anas" userId="d8a9008e-b9be-49d6-867e-a0bcf45df524" providerId="ADAL" clId="{9A08B870-208A-4CC8-A13F-86E9D2B30621}" dt="2025-04-14T23:30:48.399" v="7" actId="207"/>
          <ac:picMkLst>
            <pc:docMk/>
            <pc:sldMk cId="3293274385" sldId="2147475653"/>
            <ac:picMk id="9" creationId="{C52969B8-4FA3-0FE4-4875-7CD5341D72C3}"/>
          </ac:picMkLst>
        </pc:picChg>
        <pc:picChg chg="mod">
          <ac:chgData name="Benbrahim, Anas" userId="d8a9008e-b9be-49d6-867e-a0bcf45df524" providerId="ADAL" clId="{9A08B870-208A-4CC8-A13F-86E9D2B30621}" dt="2025-04-14T23:30:48.406" v="10" actId="207"/>
          <ac:picMkLst>
            <pc:docMk/>
            <pc:sldMk cId="3293274385" sldId="2147475653"/>
            <ac:picMk id="12" creationId="{3F524438-5D94-3273-D21E-5FB67A16BDCC}"/>
          </ac:picMkLst>
        </pc:picChg>
        <pc:cxnChg chg="mod">
          <ac:chgData name="Benbrahim, Anas" userId="d8a9008e-b9be-49d6-867e-a0bcf45df524" providerId="ADAL" clId="{9A08B870-208A-4CC8-A13F-86E9D2B30621}" dt="2025-04-14T23:30:48.363" v="1" actId="208"/>
          <ac:cxnSpMkLst>
            <pc:docMk/>
            <pc:sldMk cId="3293274385" sldId="2147475653"/>
            <ac:cxnSpMk id="85" creationId="{FEDC67B7-8F2A-DBC8-62C1-70429F53B411}"/>
          </ac:cxnSpMkLst>
        </pc:cxnChg>
        <pc:cxnChg chg="mod">
          <ac:chgData name="Benbrahim, Anas" userId="d8a9008e-b9be-49d6-867e-a0bcf45df524" providerId="ADAL" clId="{9A08B870-208A-4CC8-A13F-86E9D2B30621}" dt="2025-04-14T23:30:48.359" v="0" actId="208"/>
          <ac:cxnSpMkLst>
            <pc:docMk/>
            <pc:sldMk cId="3293274385" sldId="2147475653"/>
            <ac:cxnSpMk id="89" creationId="{5D06ECB9-3121-99E3-285F-A17B5244BBA1}"/>
          </ac:cxnSpMkLst>
        </pc:cxnChg>
      </pc:sldChg>
    </pc:docChg>
  </pc:docChgLst>
  <pc:docChgLst>
    <pc:chgData name="Petipas, Guillaume" userId="477a9570-cc5d-423f-8f3e-e19ff33b89e3" providerId="ADAL" clId="{5F0E3C48-80CF-4EB8-9E99-5B29CD89C180}"/>
    <pc:docChg chg="undo custSel modSld modMainMaster">
      <pc:chgData name="Petipas, Guillaume" userId="477a9570-cc5d-423f-8f3e-e19ff33b89e3" providerId="ADAL" clId="{5F0E3C48-80CF-4EB8-9E99-5B29CD89C180}" dt="2025-04-15T08:59:53.880" v="255" actId="20577"/>
      <pc:docMkLst>
        <pc:docMk/>
      </pc:docMkLst>
      <pc:sldChg chg="modSp mod">
        <pc:chgData name="Petipas, Guillaume" userId="477a9570-cc5d-423f-8f3e-e19ff33b89e3" providerId="ADAL" clId="{5F0E3C48-80CF-4EB8-9E99-5B29CD89C180}" dt="2025-04-15T08:50:56.006" v="185" actId="20577"/>
        <pc:sldMkLst>
          <pc:docMk/>
          <pc:sldMk cId="3274059285" sldId="357"/>
        </pc:sldMkLst>
        <pc:spChg chg="mod">
          <ac:chgData name="Petipas, Guillaume" userId="477a9570-cc5d-423f-8f3e-e19ff33b89e3" providerId="ADAL" clId="{5F0E3C48-80CF-4EB8-9E99-5B29CD89C180}" dt="2025-04-15T08:50:56.006" v="185" actId="20577"/>
          <ac:spMkLst>
            <pc:docMk/>
            <pc:sldMk cId="3274059285" sldId="357"/>
            <ac:spMk id="3" creationId="{25E88F06-5D3A-660C-9D6C-868B2A289C90}"/>
          </ac:spMkLst>
        </pc:spChg>
        <pc:graphicFrameChg chg="modGraphic">
          <ac:chgData name="Petipas, Guillaume" userId="477a9570-cc5d-423f-8f3e-e19ff33b89e3" providerId="ADAL" clId="{5F0E3C48-80CF-4EB8-9E99-5B29CD89C180}" dt="2025-04-15T08:43:52.291" v="7" actId="20577"/>
          <ac:graphicFrameMkLst>
            <pc:docMk/>
            <pc:sldMk cId="3274059285" sldId="357"/>
            <ac:graphicFrameMk id="5" creationId="{5A68C338-9C10-6A3E-0A03-FB54051FAC90}"/>
          </ac:graphicFrameMkLst>
        </pc:graphicFrameChg>
      </pc:sldChg>
      <pc:sldChg chg="modSp mod">
        <pc:chgData name="Petipas, Guillaume" userId="477a9570-cc5d-423f-8f3e-e19ff33b89e3" providerId="ADAL" clId="{5F0E3C48-80CF-4EB8-9E99-5B29CD89C180}" dt="2025-04-15T08:59:53.880" v="255" actId="20577"/>
        <pc:sldMkLst>
          <pc:docMk/>
          <pc:sldMk cId="2284401830" sldId="359"/>
        </pc:sldMkLst>
        <pc:spChg chg="mod">
          <ac:chgData name="Petipas, Guillaume" userId="477a9570-cc5d-423f-8f3e-e19ff33b89e3" providerId="ADAL" clId="{5F0E3C48-80CF-4EB8-9E99-5B29CD89C180}" dt="2025-04-15T08:50:34.960" v="180" actId="20577"/>
          <ac:spMkLst>
            <pc:docMk/>
            <pc:sldMk cId="2284401830" sldId="359"/>
            <ac:spMk id="3" creationId="{73813084-849D-E8A8-94C1-EE8FEEAD6A48}"/>
          </ac:spMkLst>
        </pc:spChg>
        <pc:spChg chg="mod">
          <ac:chgData name="Petipas, Guillaume" userId="477a9570-cc5d-423f-8f3e-e19ff33b89e3" providerId="ADAL" clId="{5F0E3C48-80CF-4EB8-9E99-5B29CD89C180}" dt="2025-04-15T08:59:53.880" v="255" actId="20577"/>
          <ac:spMkLst>
            <pc:docMk/>
            <pc:sldMk cId="2284401830" sldId="359"/>
            <ac:spMk id="29" creationId="{723C165A-B7E9-EBF4-C69B-FC6B0468EBAA}"/>
          </ac:spMkLst>
        </pc:spChg>
        <pc:spChg chg="mod">
          <ac:chgData name="Petipas, Guillaume" userId="477a9570-cc5d-423f-8f3e-e19ff33b89e3" providerId="ADAL" clId="{5F0E3C48-80CF-4EB8-9E99-5B29CD89C180}" dt="2025-04-15T08:57:06.640" v="247" actId="255"/>
          <ac:spMkLst>
            <pc:docMk/>
            <pc:sldMk cId="2284401830" sldId="359"/>
            <ac:spMk id="30" creationId="{DA3876EE-0B94-B14B-4B0F-CAC429782551}"/>
          </ac:spMkLst>
        </pc:spChg>
        <pc:spChg chg="mod">
          <ac:chgData name="Petipas, Guillaume" userId="477a9570-cc5d-423f-8f3e-e19ff33b89e3" providerId="ADAL" clId="{5F0E3C48-80CF-4EB8-9E99-5B29CD89C180}" dt="2025-04-15T08:57:45.267" v="249" actId="20577"/>
          <ac:spMkLst>
            <pc:docMk/>
            <pc:sldMk cId="2284401830" sldId="359"/>
            <ac:spMk id="34" creationId="{0A7BBD64-800C-E1EA-C9FA-9E05251997C1}"/>
          </ac:spMkLst>
        </pc:spChg>
      </pc:sldChg>
      <pc:sldChg chg="modSp mod">
        <pc:chgData name="Petipas, Guillaume" userId="477a9570-cc5d-423f-8f3e-e19ff33b89e3" providerId="ADAL" clId="{5F0E3C48-80CF-4EB8-9E99-5B29CD89C180}" dt="2025-04-15T08:48:27.507" v="90" actId="20577"/>
        <pc:sldMkLst>
          <pc:docMk/>
          <pc:sldMk cId="3293274385" sldId="2147475653"/>
        </pc:sldMkLst>
        <pc:spChg chg="mod">
          <ac:chgData name="Petipas, Guillaume" userId="477a9570-cc5d-423f-8f3e-e19ff33b89e3" providerId="ADAL" clId="{5F0E3C48-80CF-4EB8-9E99-5B29CD89C180}" dt="2025-04-15T08:48:27.507" v="90" actId="20577"/>
          <ac:spMkLst>
            <pc:docMk/>
            <pc:sldMk cId="3293274385" sldId="2147475653"/>
            <ac:spMk id="13" creationId="{5E362AF3-D0CA-941F-0B6E-0297FC63069C}"/>
          </ac:spMkLst>
        </pc:spChg>
        <pc:spChg chg="mod">
          <ac:chgData name="Petipas, Guillaume" userId="477a9570-cc5d-423f-8f3e-e19ff33b89e3" providerId="ADAL" clId="{5F0E3C48-80CF-4EB8-9E99-5B29CD89C180}" dt="2025-04-15T08:41:59.751" v="0" actId="14100"/>
          <ac:spMkLst>
            <pc:docMk/>
            <pc:sldMk cId="3293274385" sldId="2147475653"/>
            <ac:spMk id="29" creationId="{BE526E4C-D6C8-7CD7-8B95-3FE60C245AF0}"/>
          </ac:spMkLst>
        </pc:spChg>
      </pc:sldChg>
      <pc:sldMasterChg chg="delSp modSp mod">
        <pc:chgData name="Petipas, Guillaume" userId="477a9570-cc5d-423f-8f3e-e19ff33b89e3" providerId="ADAL" clId="{5F0E3C48-80CF-4EB8-9E99-5B29CD89C180}" dt="2025-04-15T08:47:25.303" v="89" actId="1038"/>
        <pc:sldMasterMkLst>
          <pc:docMk/>
          <pc:sldMasterMk cId="1165888478" sldId="2147483662"/>
        </pc:sldMasterMkLst>
        <pc:spChg chg="mod">
          <ac:chgData name="Petipas, Guillaume" userId="477a9570-cc5d-423f-8f3e-e19ff33b89e3" providerId="ADAL" clId="{5F0E3C48-80CF-4EB8-9E99-5B29CD89C180}" dt="2025-04-15T08:47:25.303" v="89" actId="1038"/>
          <ac:spMkLst>
            <pc:docMk/>
            <pc:sldMasterMk cId="1165888478" sldId="2147483662"/>
            <ac:spMk id="3" creationId="{85A423F3-9508-6ED6-D8E3-F23CE4C25036}"/>
          </ac:spMkLst>
        </pc:spChg>
        <pc:spChg chg="mod">
          <ac:chgData name="Petipas, Guillaume" userId="477a9570-cc5d-423f-8f3e-e19ff33b89e3" providerId="ADAL" clId="{5F0E3C48-80CF-4EB8-9E99-5B29CD89C180}" dt="2025-04-15T08:47:25.303" v="89" actId="1038"/>
          <ac:spMkLst>
            <pc:docMk/>
            <pc:sldMasterMk cId="1165888478" sldId="2147483662"/>
            <ac:spMk id="4" creationId="{D09FFC0E-B244-7655-CFA7-80918215DC41}"/>
          </ac:spMkLst>
        </pc:spChg>
        <pc:spChg chg="mod">
          <ac:chgData name="Petipas, Guillaume" userId="477a9570-cc5d-423f-8f3e-e19ff33b89e3" providerId="ADAL" clId="{5F0E3C48-80CF-4EB8-9E99-5B29CD89C180}" dt="2025-04-15T08:45:26.122" v="40" actId="14100"/>
          <ac:spMkLst>
            <pc:docMk/>
            <pc:sldMasterMk cId="1165888478" sldId="2147483662"/>
            <ac:spMk id="8" creationId="{00000000-0000-0000-0000-000000000000}"/>
          </ac:spMkLst>
        </pc:spChg>
        <pc:spChg chg="mod">
          <ac:chgData name="Petipas, Guillaume" userId="477a9570-cc5d-423f-8f3e-e19ff33b89e3" providerId="ADAL" clId="{5F0E3C48-80CF-4EB8-9E99-5B29CD89C180}" dt="2025-04-15T08:44:21.739" v="31" actId="1036"/>
          <ac:spMkLst>
            <pc:docMk/>
            <pc:sldMasterMk cId="1165888478" sldId="2147483662"/>
            <ac:spMk id="26" creationId="{00000000-0000-0000-0000-000000000000}"/>
          </ac:spMkLst>
        </pc:spChg>
        <pc:spChg chg="del">
          <ac:chgData name="Petipas, Guillaume" userId="477a9570-cc5d-423f-8f3e-e19ff33b89e3" providerId="ADAL" clId="{5F0E3C48-80CF-4EB8-9E99-5B29CD89C180}" dt="2025-04-15T08:45:33.473" v="41" actId="478"/>
          <ac:spMkLst>
            <pc:docMk/>
            <pc:sldMasterMk cId="1165888478" sldId="2147483662"/>
            <ac:spMk id="29" creationId="{00000000-0000-0000-0000-000000000000}"/>
          </ac:spMkLst>
        </pc:spChg>
        <pc:cxnChg chg="del">
          <ac:chgData name="Petipas, Guillaume" userId="477a9570-cc5d-423f-8f3e-e19ff33b89e3" providerId="ADAL" clId="{5F0E3C48-80CF-4EB8-9E99-5B29CD89C180}" dt="2025-04-15T08:45:33.473" v="41" actId="478"/>
          <ac:cxnSpMkLst>
            <pc:docMk/>
            <pc:sldMasterMk cId="1165888478" sldId="2147483662"/>
            <ac:cxnSpMk id="17" creationId="{F024B3B3-3138-44BB-8DDD-6BDCEF24DEDC}"/>
          </ac:cxnSpMkLst>
        </pc:cxn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40C8F1B0-02BC-3EAE-4EDD-8326AF993D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AB91D49-A5F2-37EB-AA52-4F32D2F05A1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474FF-D669-4A90-9A45-C674BA417830}" type="datetimeFigureOut">
              <a:rPr lang="fr-FR" smtClean="0"/>
              <a:t>15/04/2025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7A7D65A-89E8-BA93-1115-36ACBB628F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DA1BF6-F013-3AC9-FCF8-76B1144A49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71497-33A4-45F0-8207-FD54BAD043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121853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7C82DD63-DBF8-41C4-BD94-EBB866C8E670}" type="datetimeFigureOut">
              <a:rPr lang="fr-FR" smtClean="0"/>
              <a:pPr/>
              <a:t>15/04/2025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5A6668EE-0E0A-4AA0-A66A-D8C766CEBAF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120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097FA-466C-8A1A-9C02-B49AB55A4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CF62EF9-1A0C-3366-4390-CCBDA1A7F7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009F466-A1B4-53A7-2529-A60C4E9F94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55E955-3220-9D47-257D-EC8B67E2AE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668EE-0E0A-4AA0-A66A-D8C766CEBAF9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471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Les paiements c est complexe a adresser</a:t>
            </a:r>
          </a:p>
          <a:p>
            <a:r>
              <a:rPr lang="fr-FR"/>
              <a:t>Le coté </a:t>
            </a:r>
            <a:r>
              <a:rPr lang="fr-FR" err="1"/>
              <a:t>protériforme</a:t>
            </a:r>
            <a:r>
              <a:rPr lang="fr-FR"/>
              <a:t> s illustre par la carte (reg, </a:t>
            </a:r>
            <a:r>
              <a:rPr lang="fr-FR" err="1"/>
              <a:t>dev,education</a:t>
            </a:r>
            <a:r>
              <a:rPr lang="fr-FR"/>
              <a:t>, fiscale, push </a:t>
            </a:r>
            <a:r>
              <a:rPr lang="fr-FR" err="1"/>
              <a:t>regelementaire</a:t>
            </a:r>
            <a:r>
              <a:rPr lang="fr-FR"/>
              <a:t>, infrastructure)</a:t>
            </a:r>
          </a:p>
          <a:p>
            <a:r>
              <a:rPr lang="fr-FR"/>
              <a:t>Disparité forte entre pays et </a:t>
            </a:r>
            <a:r>
              <a:rPr lang="fr-FR" err="1"/>
              <a:t>regions</a:t>
            </a:r>
            <a:endParaRPr lang="fr-FR"/>
          </a:p>
          <a:p>
            <a:endParaRPr lang="fr-FR"/>
          </a:p>
          <a:p>
            <a:r>
              <a:rPr lang="fr-FR"/>
              <a:t>Path </a:t>
            </a:r>
            <a:r>
              <a:rPr lang="fr-FR" err="1"/>
              <a:t>dependancy</a:t>
            </a:r>
            <a:endParaRPr lang="fr-FR"/>
          </a:p>
          <a:p>
            <a:r>
              <a:rPr lang="fr-FR"/>
              <a:t>Zoom sur l </a:t>
            </a:r>
            <a:r>
              <a:rPr lang="fr-FR" err="1"/>
              <a:t>europe</a:t>
            </a:r>
            <a:r>
              <a:rPr lang="fr-FR"/>
              <a:t> (challenges et drivers)</a:t>
            </a:r>
          </a:p>
          <a:p>
            <a:r>
              <a:rPr lang="fr-FR"/>
              <a:t>Zoom sur l Afrique</a:t>
            </a:r>
          </a:p>
          <a:p>
            <a:r>
              <a:rPr lang="fr-FR"/>
              <a:t>Livre du maitre ( un </a:t>
            </a:r>
            <a:r>
              <a:rPr lang="fr-FR" err="1"/>
              <a:t>strat</a:t>
            </a:r>
            <a:r>
              <a:rPr lang="fr-FR"/>
              <a:t> paiement doit tenir compte du pays et l </a:t>
            </a:r>
            <a:r>
              <a:rPr lang="fr-FR" err="1"/>
              <a:t>ecosystem</a:t>
            </a:r>
            <a:r>
              <a:rPr lang="fr-FR"/>
              <a:t>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D948F-A673-4DC7-A0E9-FA274EAF3634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979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1C8EA-94F8-491B-0A31-4155B5A6A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D78AB36-82B9-8C2B-29B0-8C46F77BB6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F5E7345-2E8A-F390-9338-5F4A0E3F2D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A7DF23-5651-328E-0E94-3A21197F61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6668EE-0E0A-4AA0-A66A-D8C766CEBAF9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973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 3" hidden="1">
            <a:extLst>
              <a:ext uri="{FF2B5EF4-FFF2-40B4-BE49-F238E27FC236}">
                <a16:creationId xmlns:a16="http://schemas.microsoft.com/office/drawing/2014/main" id="{A9228769-1957-4679-A0DD-51EC9EB53A5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65063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631" imgH="631" progId="TCLayout.ActiveDocument.1">
                  <p:embed/>
                </p:oleObj>
              </mc:Choice>
              <mc:Fallback>
                <p:oleObj name="think-cell Slide" r:id="rId3" imgW="631" imgH="631" progId="TCLayout.ActiveDocument.1">
                  <p:embed/>
                  <p:pic>
                    <p:nvPicPr>
                      <p:cNvPr id="4" name="Objet 3" hidden="1">
                        <a:extLst>
                          <a:ext uri="{FF2B5EF4-FFF2-40B4-BE49-F238E27FC236}">
                            <a16:creationId xmlns:a16="http://schemas.microsoft.com/office/drawing/2014/main" id="{A9228769-1957-4679-A0DD-51EC9EB53A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Espace réservé du texte 12">
            <a:extLst>
              <a:ext uri="{FF2B5EF4-FFF2-40B4-BE49-F238E27FC236}">
                <a16:creationId xmlns:a16="http://schemas.microsoft.com/office/drawing/2014/main" id="{1417A1C6-BBFA-23C4-5EBC-DE37D9C1BA3D}"/>
              </a:ext>
            </a:extLst>
          </p:cNvPr>
          <p:cNvSpPr txBox="1">
            <a:spLocks/>
          </p:cNvSpPr>
          <p:nvPr userDrawn="1"/>
        </p:nvSpPr>
        <p:spPr>
          <a:xfrm>
            <a:off x="515938" y="5984875"/>
            <a:ext cx="11160125" cy="36036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1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None/>
              <a:defRPr lang="fr-FR" sz="11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●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5429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Courier New" panose="02070309020205020404" pitchFamily="49" charset="0"/>
              <a:buChar char="o"/>
              <a:defRPr sz="11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719138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8969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074738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-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1257300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spcAft>
                <a:spcPts val="0"/>
              </a:spcAft>
            </a:pPr>
            <a:endParaRPr lang="fr-FR" sz="900"/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49ED9473-E02E-383F-B4DA-E547178D22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939" y="413663"/>
            <a:ext cx="11158294" cy="580887"/>
          </a:xfrm>
          <a:prstGeom prst="rect">
            <a:avLst/>
          </a:prstGeom>
        </p:spPr>
        <p:txBody>
          <a:bodyPr vert="horz" tIns="0" anchor="ctr">
            <a:noAutofit/>
          </a:bodyPr>
          <a:lstStyle>
            <a:lvl1pPr rtl="0">
              <a:lnSpc>
                <a:spcPts val="2500"/>
              </a:lnSpc>
              <a:defRPr sz="2200" b="0" i="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fr-FR"/>
              <a:t>Titre autoportant, avec un « </a:t>
            </a:r>
            <a:r>
              <a:rPr lang="fr-FR" err="1"/>
              <a:t>so</a:t>
            </a:r>
            <a:r>
              <a:rPr lang="fr-FR"/>
              <a:t> </a:t>
            </a:r>
            <a:r>
              <a:rPr lang="fr-FR" err="1"/>
              <a:t>what</a:t>
            </a:r>
            <a:r>
              <a:rPr lang="fr-FR"/>
              <a:t> » </a:t>
            </a:r>
          </a:p>
        </p:txBody>
      </p:sp>
    </p:spTree>
    <p:extLst>
      <p:ext uri="{BB962C8B-B14F-4D97-AF65-F5344CB8AC3E}">
        <p14:creationId xmlns:p14="http://schemas.microsoft.com/office/powerpoint/2010/main" val="29420036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02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 4" hidden="1">
            <a:extLst>
              <a:ext uri="{FF2B5EF4-FFF2-40B4-BE49-F238E27FC236}">
                <a16:creationId xmlns:a16="http://schemas.microsoft.com/office/drawing/2014/main" id="{60B3962B-BECF-468A-9625-852D8086F4B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738893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631" imgH="631" progId="TCLayout.ActiveDocument.1">
                  <p:embed/>
                </p:oleObj>
              </mc:Choice>
              <mc:Fallback>
                <p:oleObj name="think-cell Slide" r:id="rId4" imgW="631" imgH="631" progId="TCLayout.ActiveDocument.1">
                  <p:embed/>
                  <p:pic>
                    <p:nvPicPr>
                      <p:cNvPr id="5" name="Objet 4" hidden="1">
                        <a:extLst>
                          <a:ext uri="{FF2B5EF4-FFF2-40B4-BE49-F238E27FC236}">
                            <a16:creationId xmlns:a16="http://schemas.microsoft.com/office/drawing/2014/main" id="{60B3962B-BECF-468A-9625-852D8086F4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5939" y="313631"/>
            <a:ext cx="11158294" cy="78095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/>
          <a:p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</a:t>
            </a:r>
            <a:r>
              <a:rPr lang="fr-FR" err="1"/>
              <a:t>title</a:t>
            </a:r>
            <a:r>
              <a:rPr lang="fr-FR"/>
              <a:t> style</a:t>
            </a:r>
          </a:p>
        </p:txBody>
      </p:sp>
      <p:sp>
        <p:nvSpPr>
          <p:cNvPr id="26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536275" y="6399505"/>
            <a:ext cx="484029" cy="196893"/>
          </a:xfrm>
          <a:custGeom>
            <a:avLst/>
            <a:gdLst>
              <a:gd name="T0" fmla="*/ 269 w 283"/>
              <a:gd name="T1" fmla="*/ 77 h 114"/>
              <a:gd name="T2" fmla="*/ 222 w 283"/>
              <a:gd name="T3" fmla="*/ 87 h 114"/>
              <a:gd name="T4" fmla="*/ 244 w 283"/>
              <a:gd name="T5" fmla="*/ 60 h 114"/>
              <a:gd name="T6" fmla="*/ 269 w 283"/>
              <a:gd name="T7" fmla="*/ 56 h 114"/>
              <a:gd name="T8" fmla="*/ 222 w 283"/>
              <a:gd name="T9" fmla="*/ 2 h 114"/>
              <a:gd name="T10" fmla="*/ 281 w 283"/>
              <a:gd name="T11" fmla="*/ 87 h 114"/>
              <a:gd name="T12" fmla="*/ 222 w 283"/>
              <a:gd name="T13" fmla="*/ 89 h 114"/>
              <a:gd name="T14" fmla="*/ 246 w 283"/>
              <a:gd name="T15" fmla="*/ 101 h 114"/>
              <a:gd name="T16" fmla="*/ 205 w 283"/>
              <a:gd name="T17" fmla="*/ 82 h 114"/>
              <a:gd name="T18" fmla="*/ 203 w 283"/>
              <a:gd name="T19" fmla="*/ 52 h 114"/>
              <a:gd name="T20" fmla="*/ 154 w 283"/>
              <a:gd name="T21" fmla="*/ 87 h 114"/>
              <a:gd name="T22" fmla="*/ 213 w 283"/>
              <a:gd name="T23" fmla="*/ 53 h 114"/>
              <a:gd name="T24" fmla="*/ 171 w 283"/>
              <a:gd name="T25" fmla="*/ 87 h 114"/>
              <a:gd name="T26" fmla="*/ 180 w 283"/>
              <a:gd name="T27" fmla="*/ 87 h 114"/>
              <a:gd name="T28" fmla="*/ 120 w 283"/>
              <a:gd name="T29" fmla="*/ 87 h 114"/>
              <a:gd name="T30" fmla="*/ 117 w 283"/>
              <a:gd name="T31" fmla="*/ 56 h 114"/>
              <a:gd name="T32" fmla="*/ 86 w 283"/>
              <a:gd name="T33" fmla="*/ 2 h 114"/>
              <a:gd name="T34" fmla="*/ 145 w 283"/>
              <a:gd name="T35" fmla="*/ 52 h 114"/>
              <a:gd name="T36" fmla="*/ 142 w 283"/>
              <a:gd name="T37" fmla="*/ 87 h 114"/>
              <a:gd name="T38" fmla="*/ 93 w 283"/>
              <a:gd name="T39" fmla="*/ 79 h 114"/>
              <a:gd name="T40" fmla="*/ 89 w 283"/>
              <a:gd name="T41" fmla="*/ 79 h 114"/>
              <a:gd name="T42" fmla="*/ 87 w 283"/>
              <a:gd name="T43" fmla="*/ 69 h 114"/>
              <a:gd name="T44" fmla="*/ 95 w 283"/>
              <a:gd name="T45" fmla="*/ 62 h 114"/>
              <a:gd name="T46" fmla="*/ 93 w 283"/>
              <a:gd name="T47" fmla="*/ 79 h 114"/>
              <a:gd name="T48" fmla="*/ 67 w 283"/>
              <a:gd name="T49" fmla="*/ 86 h 114"/>
              <a:gd name="T50" fmla="*/ 37 w 283"/>
              <a:gd name="T51" fmla="*/ 82 h 114"/>
              <a:gd name="T52" fmla="*/ 25 w 283"/>
              <a:gd name="T53" fmla="*/ 77 h 114"/>
              <a:gd name="T54" fmla="*/ 18 w 283"/>
              <a:gd name="T55" fmla="*/ 2 h 114"/>
              <a:gd name="T56" fmla="*/ 76 w 283"/>
              <a:gd name="T57" fmla="*/ 55 h 114"/>
              <a:gd name="T58" fmla="*/ 22 w 283"/>
              <a:gd name="T59" fmla="*/ 87 h 114"/>
              <a:gd name="T60" fmla="*/ 220 w 283"/>
              <a:gd name="T61" fmla="*/ 0 h 114"/>
              <a:gd name="T62" fmla="*/ 215 w 283"/>
              <a:gd name="T63" fmla="*/ 0 h 114"/>
              <a:gd name="T64" fmla="*/ 147 w 283"/>
              <a:gd name="T65" fmla="*/ 52 h 114"/>
              <a:gd name="T66" fmla="*/ 84 w 283"/>
              <a:gd name="T67" fmla="*/ 52 h 114"/>
              <a:gd name="T68" fmla="*/ 16 w 283"/>
              <a:gd name="T69" fmla="*/ 0 h 114"/>
              <a:gd name="T70" fmla="*/ 14 w 283"/>
              <a:gd name="T71" fmla="*/ 113 h 114"/>
              <a:gd name="T72" fmla="*/ 35 w 283"/>
              <a:gd name="T73" fmla="*/ 113 h 114"/>
              <a:gd name="T74" fmla="*/ 66 w 283"/>
              <a:gd name="T75" fmla="*/ 89 h 114"/>
              <a:gd name="T76" fmla="*/ 81 w 283"/>
              <a:gd name="T77" fmla="*/ 89 h 114"/>
              <a:gd name="T78" fmla="*/ 90 w 283"/>
              <a:gd name="T79" fmla="*/ 89 h 114"/>
              <a:gd name="T80" fmla="*/ 112 w 283"/>
              <a:gd name="T81" fmla="*/ 113 h 114"/>
              <a:gd name="T82" fmla="*/ 142 w 283"/>
              <a:gd name="T83" fmla="*/ 89 h 114"/>
              <a:gd name="T84" fmla="*/ 170 w 283"/>
              <a:gd name="T85" fmla="*/ 89 h 114"/>
              <a:gd name="T86" fmla="*/ 190 w 283"/>
              <a:gd name="T87" fmla="*/ 113 h 114"/>
              <a:gd name="T88" fmla="*/ 210 w 283"/>
              <a:gd name="T89" fmla="*/ 108 h 114"/>
              <a:gd name="T90" fmla="*/ 266 w 283"/>
              <a:gd name="T91" fmla="*/ 89 h 114"/>
              <a:gd name="T92" fmla="*/ 220 w 283"/>
              <a:gd name="T93" fmla="*/ 0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283" h="114">
                <a:moveTo>
                  <a:pt x="281" y="87"/>
                </a:moveTo>
                <a:cubicBezTo>
                  <a:pt x="266" y="87"/>
                  <a:pt x="266" y="87"/>
                  <a:pt x="266" y="87"/>
                </a:cubicBezTo>
                <a:cubicBezTo>
                  <a:pt x="269" y="77"/>
                  <a:pt x="269" y="77"/>
                  <a:pt x="269" y="77"/>
                </a:cubicBezTo>
                <a:cubicBezTo>
                  <a:pt x="239" y="77"/>
                  <a:pt x="239" y="77"/>
                  <a:pt x="239" y="77"/>
                </a:cubicBezTo>
                <a:cubicBezTo>
                  <a:pt x="237" y="87"/>
                  <a:pt x="237" y="87"/>
                  <a:pt x="237" y="87"/>
                </a:cubicBezTo>
                <a:cubicBezTo>
                  <a:pt x="222" y="87"/>
                  <a:pt x="222" y="87"/>
                  <a:pt x="222" y="87"/>
                </a:cubicBezTo>
                <a:cubicBezTo>
                  <a:pt x="222" y="85"/>
                  <a:pt x="222" y="85"/>
                  <a:pt x="222" y="85"/>
                </a:cubicBezTo>
                <a:cubicBezTo>
                  <a:pt x="223" y="84"/>
                  <a:pt x="223" y="83"/>
                  <a:pt x="223" y="81"/>
                </a:cubicBezTo>
                <a:cubicBezTo>
                  <a:pt x="226" y="71"/>
                  <a:pt x="233" y="60"/>
                  <a:pt x="244" y="60"/>
                </a:cubicBezTo>
                <a:cubicBezTo>
                  <a:pt x="249" y="60"/>
                  <a:pt x="254" y="62"/>
                  <a:pt x="253" y="69"/>
                </a:cubicBezTo>
                <a:cubicBezTo>
                  <a:pt x="271" y="69"/>
                  <a:pt x="271" y="69"/>
                  <a:pt x="271" y="69"/>
                </a:cubicBezTo>
                <a:cubicBezTo>
                  <a:pt x="272" y="66"/>
                  <a:pt x="273" y="61"/>
                  <a:pt x="269" y="56"/>
                </a:cubicBezTo>
                <a:cubicBezTo>
                  <a:pt x="266" y="51"/>
                  <a:pt x="258" y="48"/>
                  <a:pt x="248" y="48"/>
                </a:cubicBezTo>
                <a:cubicBezTo>
                  <a:pt x="241" y="48"/>
                  <a:pt x="231" y="50"/>
                  <a:pt x="222" y="55"/>
                </a:cubicBezTo>
                <a:cubicBezTo>
                  <a:pt x="222" y="2"/>
                  <a:pt x="222" y="2"/>
                  <a:pt x="222" y="2"/>
                </a:cubicBezTo>
                <a:cubicBezTo>
                  <a:pt x="281" y="2"/>
                  <a:pt x="281" y="2"/>
                  <a:pt x="281" y="2"/>
                </a:cubicBezTo>
                <a:cubicBezTo>
                  <a:pt x="281" y="87"/>
                  <a:pt x="281" y="87"/>
                  <a:pt x="281" y="87"/>
                </a:cubicBezTo>
                <a:cubicBezTo>
                  <a:pt x="281" y="87"/>
                  <a:pt x="281" y="87"/>
                  <a:pt x="281" y="87"/>
                </a:cubicBezTo>
                <a:close/>
                <a:moveTo>
                  <a:pt x="246" y="101"/>
                </a:moveTo>
                <a:cubicBezTo>
                  <a:pt x="243" y="102"/>
                  <a:pt x="240" y="102"/>
                  <a:pt x="237" y="102"/>
                </a:cubicBezTo>
                <a:cubicBezTo>
                  <a:pt x="228" y="102"/>
                  <a:pt x="222" y="98"/>
                  <a:pt x="222" y="89"/>
                </a:cubicBezTo>
                <a:cubicBezTo>
                  <a:pt x="249" y="89"/>
                  <a:pt x="249" y="89"/>
                  <a:pt x="249" y="89"/>
                </a:cubicBezTo>
                <a:cubicBezTo>
                  <a:pt x="246" y="101"/>
                  <a:pt x="246" y="101"/>
                  <a:pt x="246" y="101"/>
                </a:cubicBezTo>
                <a:cubicBezTo>
                  <a:pt x="246" y="101"/>
                  <a:pt x="246" y="101"/>
                  <a:pt x="246" y="101"/>
                </a:cubicBezTo>
                <a:close/>
                <a:moveTo>
                  <a:pt x="213" y="53"/>
                </a:moveTo>
                <a:cubicBezTo>
                  <a:pt x="213" y="65"/>
                  <a:pt x="213" y="65"/>
                  <a:pt x="213" y="65"/>
                </a:cubicBezTo>
                <a:cubicBezTo>
                  <a:pt x="209" y="71"/>
                  <a:pt x="206" y="77"/>
                  <a:pt x="205" y="82"/>
                </a:cubicBezTo>
                <a:cubicBezTo>
                  <a:pt x="204" y="83"/>
                  <a:pt x="204" y="85"/>
                  <a:pt x="204" y="87"/>
                </a:cubicBezTo>
                <a:cubicBezTo>
                  <a:pt x="195" y="87"/>
                  <a:pt x="195" y="87"/>
                  <a:pt x="195" y="87"/>
                </a:cubicBezTo>
                <a:cubicBezTo>
                  <a:pt x="203" y="52"/>
                  <a:pt x="203" y="52"/>
                  <a:pt x="203" y="52"/>
                </a:cubicBezTo>
                <a:cubicBezTo>
                  <a:pt x="178" y="52"/>
                  <a:pt x="178" y="52"/>
                  <a:pt x="178" y="52"/>
                </a:cubicBezTo>
                <a:cubicBezTo>
                  <a:pt x="156" y="87"/>
                  <a:pt x="156" y="87"/>
                  <a:pt x="156" y="87"/>
                </a:cubicBezTo>
                <a:cubicBezTo>
                  <a:pt x="154" y="87"/>
                  <a:pt x="154" y="87"/>
                  <a:pt x="154" y="87"/>
                </a:cubicBezTo>
                <a:cubicBezTo>
                  <a:pt x="154" y="2"/>
                  <a:pt x="154" y="2"/>
                  <a:pt x="154" y="2"/>
                </a:cubicBezTo>
                <a:cubicBezTo>
                  <a:pt x="213" y="2"/>
                  <a:pt x="213" y="2"/>
                  <a:pt x="213" y="2"/>
                </a:cubicBezTo>
                <a:cubicBezTo>
                  <a:pt x="213" y="53"/>
                  <a:pt x="213" y="53"/>
                  <a:pt x="213" y="53"/>
                </a:cubicBezTo>
                <a:cubicBezTo>
                  <a:pt x="213" y="53"/>
                  <a:pt x="213" y="53"/>
                  <a:pt x="213" y="53"/>
                </a:cubicBezTo>
                <a:close/>
                <a:moveTo>
                  <a:pt x="180" y="87"/>
                </a:moveTo>
                <a:cubicBezTo>
                  <a:pt x="171" y="87"/>
                  <a:pt x="171" y="87"/>
                  <a:pt x="171" y="87"/>
                </a:cubicBezTo>
                <a:cubicBezTo>
                  <a:pt x="185" y="66"/>
                  <a:pt x="185" y="66"/>
                  <a:pt x="185" y="66"/>
                </a:cubicBezTo>
                <a:cubicBezTo>
                  <a:pt x="180" y="87"/>
                  <a:pt x="180" y="87"/>
                  <a:pt x="180" y="87"/>
                </a:cubicBezTo>
                <a:cubicBezTo>
                  <a:pt x="180" y="87"/>
                  <a:pt x="180" y="87"/>
                  <a:pt x="180" y="87"/>
                </a:cubicBezTo>
                <a:close/>
                <a:moveTo>
                  <a:pt x="145" y="52"/>
                </a:moveTo>
                <a:cubicBezTo>
                  <a:pt x="130" y="52"/>
                  <a:pt x="130" y="52"/>
                  <a:pt x="130" y="52"/>
                </a:cubicBezTo>
                <a:cubicBezTo>
                  <a:pt x="120" y="87"/>
                  <a:pt x="120" y="87"/>
                  <a:pt x="120" y="87"/>
                </a:cubicBezTo>
                <a:cubicBezTo>
                  <a:pt x="104" y="87"/>
                  <a:pt x="104" y="87"/>
                  <a:pt x="104" y="87"/>
                </a:cubicBezTo>
                <a:cubicBezTo>
                  <a:pt x="112" y="84"/>
                  <a:pt x="117" y="78"/>
                  <a:pt x="119" y="70"/>
                </a:cubicBezTo>
                <a:cubicBezTo>
                  <a:pt x="120" y="64"/>
                  <a:pt x="119" y="59"/>
                  <a:pt x="117" y="56"/>
                </a:cubicBezTo>
                <a:cubicBezTo>
                  <a:pt x="113" y="51"/>
                  <a:pt x="105" y="52"/>
                  <a:pt x="98" y="52"/>
                </a:cubicBezTo>
                <a:cubicBezTo>
                  <a:pt x="97" y="52"/>
                  <a:pt x="86" y="52"/>
                  <a:pt x="86" y="52"/>
                </a:cubicBezTo>
                <a:cubicBezTo>
                  <a:pt x="86" y="2"/>
                  <a:pt x="86" y="2"/>
                  <a:pt x="86" y="2"/>
                </a:cubicBezTo>
                <a:cubicBezTo>
                  <a:pt x="145" y="2"/>
                  <a:pt x="145" y="2"/>
                  <a:pt x="145" y="2"/>
                </a:cubicBezTo>
                <a:cubicBezTo>
                  <a:pt x="145" y="52"/>
                  <a:pt x="145" y="52"/>
                  <a:pt x="145" y="52"/>
                </a:cubicBezTo>
                <a:cubicBezTo>
                  <a:pt x="145" y="52"/>
                  <a:pt x="145" y="52"/>
                  <a:pt x="145" y="52"/>
                </a:cubicBezTo>
                <a:close/>
                <a:moveTo>
                  <a:pt x="135" y="87"/>
                </a:moveTo>
                <a:cubicBezTo>
                  <a:pt x="141" y="65"/>
                  <a:pt x="141" y="65"/>
                  <a:pt x="141" y="65"/>
                </a:cubicBezTo>
                <a:cubicBezTo>
                  <a:pt x="142" y="87"/>
                  <a:pt x="142" y="87"/>
                  <a:pt x="142" y="87"/>
                </a:cubicBezTo>
                <a:cubicBezTo>
                  <a:pt x="135" y="87"/>
                  <a:pt x="135" y="87"/>
                  <a:pt x="135" y="87"/>
                </a:cubicBezTo>
                <a:cubicBezTo>
                  <a:pt x="135" y="87"/>
                  <a:pt x="135" y="87"/>
                  <a:pt x="135" y="87"/>
                </a:cubicBezTo>
                <a:close/>
                <a:moveTo>
                  <a:pt x="93" y="79"/>
                </a:moveTo>
                <a:cubicBezTo>
                  <a:pt x="93" y="79"/>
                  <a:pt x="93" y="79"/>
                  <a:pt x="93" y="79"/>
                </a:cubicBezTo>
                <a:cubicBezTo>
                  <a:pt x="92" y="79"/>
                  <a:pt x="91" y="79"/>
                  <a:pt x="91" y="79"/>
                </a:cubicBezTo>
                <a:cubicBezTo>
                  <a:pt x="90" y="79"/>
                  <a:pt x="89" y="79"/>
                  <a:pt x="89" y="79"/>
                </a:cubicBezTo>
                <a:cubicBezTo>
                  <a:pt x="85" y="79"/>
                  <a:pt x="85" y="79"/>
                  <a:pt x="85" y="79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69"/>
                  <a:pt x="87" y="69"/>
                  <a:pt x="87" y="69"/>
                </a:cubicBezTo>
                <a:cubicBezTo>
                  <a:pt x="89" y="62"/>
                  <a:pt x="89" y="62"/>
                  <a:pt x="89" y="62"/>
                </a:cubicBezTo>
                <a:cubicBezTo>
                  <a:pt x="90" y="62"/>
                  <a:pt x="91" y="62"/>
                  <a:pt x="92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100" y="62"/>
                  <a:pt x="103" y="62"/>
                  <a:pt x="104" y="63"/>
                </a:cubicBezTo>
                <a:cubicBezTo>
                  <a:pt x="105" y="65"/>
                  <a:pt x="105" y="67"/>
                  <a:pt x="104" y="70"/>
                </a:cubicBezTo>
                <a:cubicBezTo>
                  <a:pt x="102" y="75"/>
                  <a:pt x="100" y="78"/>
                  <a:pt x="93" y="79"/>
                </a:cubicBezTo>
                <a:moveTo>
                  <a:pt x="76" y="55"/>
                </a:moveTo>
                <a:cubicBezTo>
                  <a:pt x="75" y="58"/>
                  <a:pt x="75" y="58"/>
                  <a:pt x="75" y="58"/>
                </a:cubicBezTo>
                <a:cubicBezTo>
                  <a:pt x="67" y="86"/>
                  <a:pt x="67" y="86"/>
                  <a:pt x="67" y="86"/>
                </a:cubicBezTo>
                <a:cubicBezTo>
                  <a:pt x="67" y="87"/>
                  <a:pt x="67" y="87"/>
                  <a:pt x="67" y="87"/>
                </a:cubicBezTo>
                <a:cubicBezTo>
                  <a:pt x="39" y="87"/>
                  <a:pt x="39" y="87"/>
                  <a:pt x="39" y="87"/>
                </a:cubicBezTo>
                <a:cubicBezTo>
                  <a:pt x="37" y="82"/>
                  <a:pt x="37" y="82"/>
                  <a:pt x="37" y="82"/>
                </a:cubicBezTo>
                <a:cubicBezTo>
                  <a:pt x="67" y="52"/>
                  <a:pt x="67" y="52"/>
                  <a:pt x="67" y="52"/>
                </a:cubicBezTo>
                <a:cubicBezTo>
                  <a:pt x="48" y="52"/>
                  <a:pt x="48" y="52"/>
                  <a:pt x="48" y="52"/>
                </a:cubicBezTo>
                <a:cubicBezTo>
                  <a:pt x="25" y="77"/>
                  <a:pt x="25" y="77"/>
                  <a:pt x="25" y="77"/>
                </a:cubicBezTo>
                <a:cubicBezTo>
                  <a:pt x="32" y="52"/>
                  <a:pt x="32" y="52"/>
                  <a:pt x="32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18" y="2"/>
                  <a:pt x="18" y="2"/>
                  <a:pt x="18" y="2"/>
                </a:cubicBezTo>
                <a:cubicBezTo>
                  <a:pt x="76" y="2"/>
                  <a:pt x="76" y="2"/>
                  <a:pt x="76" y="2"/>
                </a:cubicBezTo>
                <a:cubicBezTo>
                  <a:pt x="76" y="55"/>
                  <a:pt x="76" y="55"/>
                  <a:pt x="76" y="55"/>
                </a:cubicBezTo>
                <a:cubicBezTo>
                  <a:pt x="76" y="55"/>
                  <a:pt x="76" y="55"/>
                  <a:pt x="76" y="55"/>
                </a:cubicBezTo>
                <a:close/>
                <a:moveTo>
                  <a:pt x="22" y="87"/>
                </a:move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ubicBezTo>
                  <a:pt x="22" y="87"/>
                  <a:pt x="22" y="87"/>
                  <a:pt x="22" y="87"/>
                </a:cubicBezTo>
                <a:close/>
                <a:moveTo>
                  <a:pt x="220" y="0"/>
                </a:moveTo>
                <a:cubicBezTo>
                  <a:pt x="220" y="57"/>
                  <a:pt x="220" y="57"/>
                  <a:pt x="220" y="57"/>
                </a:cubicBezTo>
                <a:cubicBezTo>
                  <a:pt x="218" y="59"/>
                  <a:pt x="216" y="60"/>
                  <a:pt x="215" y="62"/>
                </a:cubicBezTo>
                <a:cubicBezTo>
                  <a:pt x="215" y="0"/>
                  <a:pt x="215" y="0"/>
                  <a:pt x="215" y="0"/>
                </a:cubicBezTo>
                <a:cubicBezTo>
                  <a:pt x="152" y="0"/>
                  <a:pt x="152" y="0"/>
                  <a:pt x="152" y="0"/>
                </a:cubicBezTo>
                <a:cubicBezTo>
                  <a:pt x="152" y="52"/>
                  <a:pt x="152" y="52"/>
                  <a:pt x="152" y="52"/>
                </a:cubicBezTo>
                <a:cubicBezTo>
                  <a:pt x="147" y="52"/>
                  <a:pt x="147" y="52"/>
                  <a:pt x="147" y="52"/>
                </a:cubicBezTo>
                <a:cubicBezTo>
                  <a:pt x="147" y="0"/>
                  <a:pt x="147" y="0"/>
                  <a:pt x="147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84" y="52"/>
                  <a:pt x="84" y="52"/>
                  <a:pt x="84" y="52"/>
                </a:cubicBezTo>
                <a:cubicBezTo>
                  <a:pt x="79" y="52"/>
                  <a:pt x="79" y="52"/>
                  <a:pt x="79" y="52"/>
                </a:cubicBezTo>
                <a:cubicBezTo>
                  <a:pt x="79" y="0"/>
                  <a:pt x="79" y="0"/>
                  <a:pt x="79" y="0"/>
                </a:cubicBezTo>
                <a:cubicBezTo>
                  <a:pt x="16" y="0"/>
                  <a:pt x="16" y="0"/>
                  <a:pt x="16" y="0"/>
                </a:cubicBezTo>
                <a:cubicBezTo>
                  <a:pt x="16" y="59"/>
                  <a:pt x="16" y="59"/>
                  <a:pt x="16" y="59"/>
                </a:cubicBezTo>
                <a:cubicBezTo>
                  <a:pt x="0" y="113"/>
                  <a:pt x="0" y="113"/>
                  <a:pt x="0" y="113"/>
                </a:cubicBezTo>
                <a:cubicBezTo>
                  <a:pt x="14" y="113"/>
                  <a:pt x="14" y="113"/>
                  <a:pt x="14" y="113"/>
                </a:cubicBezTo>
                <a:cubicBezTo>
                  <a:pt x="21" y="89"/>
                  <a:pt x="21" y="89"/>
                  <a:pt x="21" y="89"/>
                </a:cubicBezTo>
                <a:cubicBezTo>
                  <a:pt x="23" y="89"/>
                  <a:pt x="23" y="89"/>
                  <a:pt x="23" y="89"/>
                </a:cubicBezTo>
                <a:cubicBezTo>
                  <a:pt x="35" y="113"/>
                  <a:pt x="35" y="113"/>
                  <a:pt x="35" y="113"/>
                </a:cubicBezTo>
                <a:cubicBezTo>
                  <a:pt x="52" y="113"/>
                  <a:pt x="52" y="113"/>
                  <a:pt x="52" y="113"/>
                </a:cubicBezTo>
                <a:cubicBezTo>
                  <a:pt x="40" y="89"/>
                  <a:pt x="40" y="89"/>
                  <a:pt x="40" y="89"/>
                </a:cubicBezTo>
                <a:cubicBezTo>
                  <a:pt x="66" y="89"/>
                  <a:pt x="66" y="89"/>
                  <a:pt x="66" y="89"/>
                </a:cubicBezTo>
                <a:cubicBezTo>
                  <a:pt x="59" y="113"/>
                  <a:pt x="59" y="113"/>
                  <a:pt x="59" y="113"/>
                </a:cubicBezTo>
                <a:cubicBezTo>
                  <a:pt x="74" y="113"/>
                  <a:pt x="74" y="113"/>
                  <a:pt x="74" y="113"/>
                </a:cubicBezTo>
                <a:cubicBezTo>
                  <a:pt x="81" y="89"/>
                  <a:pt x="81" y="89"/>
                  <a:pt x="81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85" y="89"/>
                  <a:pt x="85" y="89"/>
                  <a:pt x="85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90" y="89"/>
                  <a:pt x="90" y="89"/>
                  <a:pt x="90" y="89"/>
                </a:cubicBezTo>
                <a:cubicBezTo>
                  <a:pt x="119" y="89"/>
                  <a:pt x="119" y="89"/>
                  <a:pt x="119" y="89"/>
                </a:cubicBezTo>
                <a:cubicBezTo>
                  <a:pt x="112" y="113"/>
                  <a:pt x="112" y="113"/>
                  <a:pt x="112" y="113"/>
                </a:cubicBezTo>
                <a:cubicBezTo>
                  <a:pt x="128" y="113"/>
                  <a:pt x="128" y="113"/>
                  <a:pt x="128" y="113"/>
                </a:cubicBezTo>
                <a:cubicBezTo>
                  <a:pt x="135" y="89"/>
                  <a:pt x="135" y="89"/>
                  <a:pt x="135" y="89"/>
                </a:cubicBezTo>
                <a:cubicBezTo>
                  <a:pt x="142" y="89"/>
                  <a:pt x="142" y="89"/>
                  <a:pt x="142" y="89"/>
                </a:cubicBezTo>
                <a:cubicBezTo>
                  <a:pt x="142" y="113"/>
                  <a:pt x="142" y="113"/>
                  <a:pt x="142" y="113"/>
                </a:cubicBezTo>
                <a:cubicBezTo>
                  <a:pt x="155" y="113"/>
                  <a:pt x="155" y="113"/>
                  <a:pt x="155" y="113"/>
                </a:cubicBezTo>
                <a:cubicBezTo>
                  <a:pt x="170" y="89"/>
                  <a:pt x="170" y="89"/>
                  <a:pt x="170" y="89"/>
                </a:cubicBezTo>
                <a:cubicBezTo>
                  <a:pt x="180" y="89"/>
                  <a:pt x="180" y="89"/>
                  <a:pt x="180" y="89"/>
                </a:cubicBezTo>
                <a:cubicBezTo>
                  <a:pt x="175" y="113"/>
                  <a:pt x="175" y="113"/>
                  <a:pt x="175" y="113"/>
                </a:cubicBezTo>
                <a:cubicBezTo>
                  <a:pt x="190" y="113"/>
                  <a:pt x="190" y="113"/>
                  <a:pt x="190" y="113"/>
                </a:cubicBezTo>
                <a:cubicBezTo>
                  <a:pt x="195" y="89"/>
                  <a:pt x="195" y="89"/>
                  <a:pt x="195" y="89"/>
                </a:cubicBezTo>
                <a:cubicBezTo>
                  <a:pt x="204" y="89"/>
                  <a:pt x="204" y="89"/>
                  <a:pt x="204" y="89"/>
                </a:cubicBezTo>
                <a:cubicBezTo>
                  <a:pt x="203" y="96"/>
                  <a:pt x="205" y="103"/>
                  <a:pt x="210" y="108"/>
                </a:cubicBezTo>
                <a:cubicBezTo>
                  <a:pt x="216" y="113"/>
                  <a:pt x="225" y="114"/>
                  <a:pt x="232" y="114"/>
                </a:cubicBezTo>
                <a:cubicBezTo>
                  <a:pt x="241" y="114"/>
                  <a:pt x="251" y="113"/>
                  <a:pt x="260" y="111"/>
                </a:cubicBezTo>
                <a:cubicBezTo>
                  <a:pt x="266" y="89"/>
                  <a:pt x="266" y="89"/>
                  <a:pt x="266" y="89"/>
                </a:cubicBezTo>
                <a:cubicBezTo>
                  <a:pt x="283" y="89"/>
                  <a:pt x="283" y="89"/>
                  <a:pt x="283" y="89"/>
                </a:cubicBezTo>
                <a:cubicBezTo>
                  <a:pt x="283" y="0"/>
                  <a:pt x="283" y="0"/>
                  <a:pt x="283" y="0"/>
                </a:cubicBezTo>
                <a:cubicBezTo>
                  <a:pt x="220" y="0"/>
                  <a:pt x="220" y="0"/>
                  <a:pt x="220" y="0"/>
                </a:cubicBezTo>
                <a:cubicBezTo>
                  <a:pt x="220" y="0"/>
                  <a:pt x="220" y="0"/>
                  <a:pt x="220" y="0"/>
                </a:cubicBezTo>
                <a:close/>
              </a:path>
            </a:pathLst>
          </a:custGeom>
          <a:solidFill>
            <a:srgbClr val="00338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rtl="0"/>
            <a:endParaRPr lang="fr-FR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27765" y="6309461"/>
            <a:ext cx="6479146" cy="39512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600" kern="1200" noProof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© 2025 KPMG ADVISORY, société par actions simplifiée, membre français de l’organisation mondiale KPMG, constituée de cabinets indépendants affiliés à KPMG International Limited,</a:t>
            </a:r>
            <a:br>
              <a:rPr lang="fr-FR" sz="600" kern="1200" noProof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fr-FR" sz="600" kern="1200" noProof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une société de droit anglais (« </a:t>
            </a:r>
            <a:r>
              <a:rPr lang="fr-FR" sz="600" kern="1200" noProof="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private</a:t>
            </a:r>
            <a:r>
              <a:rPr lang="fr-FR" sz="600" kern="1200" noProof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fr-FR" sz="600" kern="1200" noProof="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company</a:t>
            </a:r>
            <a:r>
              <a:rPr lang="fr-FR" sz="600" kern="1200" noProof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fr-FR" sz="600" kern="1200" noProof="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limited</a:t>
            </a:r>
            <a:r>
              <a:rPr lang="fr-FR" sz="600" kern="1200" noProof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 by </a:t>
            </a:r>
            <a:r>
              <a:rPr lang="fr-FR" sz="600" kern="1200" noProof="0" dirty="0" err="1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guarantee</a:t>
            </a:r>
            <a:r>
              <a:rPr lang="fr-FR" sz="600" kern="1200" noProof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 »). Tous droits réservés. Le nom et le logo KPMG sont des marques utilisées sous licence par les cabinet indépendants</a:t>
            </a:r>
            <a:br>
              <a:rPr lang="fr-FR" sz="600" kern="1200" noProof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fr-FR" sz="600" kern="1200" noProof="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membres de l’organisation mondiale KPMG.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3CCB33-29CA-4901-AAC1-BA1B56A4C45F}"/>
              </a:ext>
            </a:extLst>
          </p:cNvPr>
          <p:cNvSpPr/>
          <p:nvPr userDrawn="1"/>
        </p:nvSpPr>
        <p:spPr>
          <a:xfrm>
            <a:off x="336551" y="224848"/>
            <a:ext cx="66356" cy="9585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610" tIns="54610" rIns="54610" bIns="54610" rtlCol="0" anchor="ctr">
            <a:noAutofit/>
          </a:bodyPr>
          <a:lstStyle/>
          <a:p>
            <a:pPr algn="l" rtl="0"/>
            <a:endParaRPr lang="fr-FR" sz="15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9" name="Espace réservé du texte 128">
            <a:extLst>
              <a:ext uri="{FF2B5EF4-FFF2-40B4-BE49-F238E27FC236}">
                <a16:creationId xmlns:a16="http://schemas.microsoft.com/office/drawing/2014/main" id="{34B91C84-391E-1BB3-E071-E1BD6A015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233487"/>
            <a:ext cx="11158295" cy="4937069"/>
          </a:xfrm>
          <a:prstGeom prst="rect">
            <a:avLst/>
          </a:prstGeom>
        </p:spPr>
        <p:txBody>
          <a:bodyPr vert="horz" lIns="0" tIns="72000" rIns="0" bIns="45720" rtlCol="0">
            <a:noAutofit/>
          </a:bodyPr>
          <a:lstStyle/>
          <a:p>
            <a:pPr lvl="1"/>
            <a:r>
              <a:rPr lang="fr-FR"/>
              <a:t>Premier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Troisième niveau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423F3-9508-6ED6-D8E3-F23CE4C25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8823694" y="6309461"/>
            <a:ext cx="1274418" cy="39512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1" kern="12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Guillaume Petipas</a:t>
            </a:r>
            <a:br>
              <a:rPr lang="fr-FR" sz="900" b="1" kern="12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fr-FR" sz="900" b="0" kern="12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gpetipas@kpmg.fr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9FFC0E-B244-7655-CFA7-80918215D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0310810" y="6309461"/>
            <a:ext cx="1348698" cy="39512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1" kern="12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Anas Benbrahim</a:t>
            </a:r>
            <a:br>
              <a:rPr lang="fr-FR" sz="900" b="1" kern="12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</a:br>
            <a:r>
              <a:rPr lang="fr-FR" sz="900" b="0" kern="12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anasbenbrahim@kpmg.fr</a:t>
            </a:r>
          </a:p>
        </p:txBody>
      </p:sp>
    </p:spTree>
    <p:extLst>
      <p:ext uri="{BB962C8B-B14F-4D97-AF65-F5344CB8AC3E}">
        <p14:creationId xmlns:p14="http://schemas.microsoft.com/office/powerpoint/2010/main" val="1165888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sz="22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  <a:sym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FontTx/>
        <a:buNone/>
        <a:defRPr sz="1200" b="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1pPr>
      <a:lvl2pPr marL="0" indent="-86400" algn="l" defTabSz="914400" rtl="0" eaLnBrk="1" latinLnBrk="0" hangingPunct="1">
        <a:lnSpc>
          <a:spcPct val="100000"/>
        </a:lnSpc>
        <a:spcBef>
          <a:spcPts val="400"/>
        </a:spcBef>
        <a:spcAft>
          <a:spcPts val="0"/>
        </a:spcAft>
        <a:buClr>
          <a:schemeClr val="tx2"/>
        </a:buClr>
        <a:buFont typeface="Arial Black" panose="020B0A04020102020204" pitchFamily="34" charset="0"/>
        <a:buChar char="І"/>
        <a:defRPr lang="fr-FR" sz="1200" kern="1200" dirty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2pPr>
      <a:lvl3pPr marL="180000" indent="-86400" algn="l" defTabSz="914400" rtl="0" eaLnBrk="1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tx2"/>
        </a:buClr>
        <a:buFont typeface="Wingdings 3" panose="05040102010807070707" pitchFamily="18" charset="2"/>
        <a:buChar char=""/>
        <a:defRPr lang="fr-FR" sz="12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360000" indent="-108000" algn="l" defTabSz="914400" rtl="0" eaLnBrk="1" latinLnBrk="0" hangingPunct="1">
        <a:lnSpc>
          <a:spcPct val="100000"/>
        </a:lnSpc>
        <a:spcBef>
          <a:spcPts val="20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–"/>
        <a:defRPr sz="12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4pPr>
      <a:lvl5pPr marL="5429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2"/>
        </a:buClr>
        <a:buFont typeface="Courier New" panose="02070309020205020404" pitchFamily="49" charset="0"/>
        <a:buChar char="o"/>
        <a:defRPr sz="1200" kern="1200" baseline="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5pPr>
      <a:lvl6pPr marL="719138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100" kern="1200">
          <a:solidFill>
            <a:schemeClr val="tx1">
              <a:lumMod val="85000"/>
              <a:lumOff val="1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6pPr>
      <a:lvl7pPr marL="8969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7pPr>
      <a:lvl8pPr marL="1074738" indent="-177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-"/>
        <a:defRPr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1257300" indent="-1825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25">
          <p15:clr>
            <a:srgbClr val="F26B43"/>
          </p15:clr>
        </p15:guide>
        <p15:guide id="3" pos="7355">
          <p15:clr>
            <a:srgbClr val="F26B43"/>
          </p15:clr>
        </p15:guide>
        <p15:guide id="4" orient="horz" pos="777" userDrawn="1">
          <p15:clr>
            <a:srgbClr val="F26B43"/>
          </p15:clr>
        </p15:guide>
        <p15:guide id="5" orient="horz" pos="686">
          <p15:clr>
            <a:srgbClr val="F26B43"/>
          </p15:clr>
        </p15:guide>
        <p15:guide id="6" orient="horz" pos="187">
          <p15:clr>
            <a:srgbClr val="F26B43"/>
          </p15:clr>
        </p15:guide>
        <p15:guide id="7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8.png"/><Relationship Id="rId3" Type="http://schemas.openxmlformats.org/officeDocument/2006/relationships/tags" Target="../tags/tag7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sv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10" Type="http://schemas.openxmlformats.org/officeDocument/2006/relationships/image" Target="../media/image5.svg"/><Relationship Id="rId4" Type="http://schemas.openxmlformats.org/officeDocument/2006/relationships/tags" Target="../tags/tag8.xml"/><Relationship Id="rId9" Type="http://schemas.openxmlformats.org/officeDocument/2006/relationships/image" Target="../media/image4.png"/><Relationship Id="rId1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sv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2.emf"/><Relationship Id="rId10" Type="http://schemas.openxmlformats.org/officeDocument/2006/relationships/image" Target="../media/image8.png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7257D-28F1-F9F3-D60B-F1B9FC95D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83EBBC72-2643-34D6-B23E-A72B4EE3D8E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100400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3EBBC72-2643-34D6-B23E-A72B4EE3D8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id="{25E88F06-5D3A-660C-9D6C-868B2A28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Based on our experience, 6 categories of constraints hinder the transition</a:t>
            </a:r>
            <a:br>
              <a:rPr lang="en-US" dirty="0"/>
            </a:br>
            <a:r>
              <a:rPr lang="en-US" dirty="0"/>
              <a:t>to digital payment adoption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5A68C338-9C10-6A3E-0A03-FB54051FA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00889"/>
              </p:ext>
            </p:extLst>
          </p:nvPr>
        </p:nvGraphicFramePr>
        <p:xfrm>
          <a:off x="1065842" y="1141825"/>
          <a:ext cx="9691138" cy="50383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509">
                  <a:extLst>
                    <a:ext uri="{9D8B030D-6E8A-4147-A177-3AD203B41FA5}">
                      <a16:colId xmlns:a16="http://schemas.microsoft.com/office/drawing/2014/main" val="197484786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2928295"/>
                    </a:ext>
                  </a:extLst>
                </a:gridCol>
                <a:gridCol w="8031349">
                  <a:extLst>
                    <a:ext uri="{9D8B030D-6E8A-4147-A177-3AD203B41FA5}">
                      <a16:colId xmlns:a16="http://schemas.microsoft.com/office/drawing/2014/main" val="1497785434"/>
                    </a:ext>
                  </a:extLst>
                </a:gridCol>
              </a:tblGrid>
              <a:tr h="25931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0" kern="120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Categories</a:t>
                      </a:r>
                    </a:p>
                  </a:txBody>
                  <a:tcPr marL="45720" marR="4572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 b="0" noProof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sz="1200" b="0" noProof="0">
                          <a:solidFill>
                            <a:schemeClr val="tx1"/>
                          </a:solidFill>
                        </a:rPr>
                        <a:t>Details</a:t>
                      </a:r>
                    </a:p>
                  </a:txBody>
                  <a:tcPr marL="45720" marR="4572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385615"/>
                  </a:ext>
                </a:extLst>
              </a:tr>
              <a:tr h="129657">
                <a:tc>
                  <a:txBody>
                    <a:bodyPr/>
                    <a:lstStyle/>
                    <a:p>
                      <a:pPr algn="ctr" rtl="0"/>
                      <a:endParaRPr lang="en-US" sz="300" noProof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300" noProof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300" noProof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730620"/>
                  </a:ext>
                </a:extLst>
              </a:tr>
              <a:tr h="7291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noProof="0">
                          <a:solidFill>
                            <a:schemeClr val="bg1"/>
                          </a:solidFill>
                        </a:rPr>
                        <a:t>Governance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64D6E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noProof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0"/>
                        </a:spcAft>
                        <a:buClr>
                          <a:srgbClr val="364D6E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kern="1200" noProof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Lack of interbank collaboration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0"/>
                        </a:spcAft>
                        <a:buClr>
                          <a:srgbClr val="364D6E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kern="1200" noProof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climate and competitive framework 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0"/>
                        </a:spcAft>
                        <a:buClr>
                          <a:srgbClr val="364D6E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kern="1200" noProof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Regulation and legal status of fintechs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023755"/>
                  </a:ext>
                </a:extLst>
              </a:tr>
              <a:tr h="7291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noProof="0">
                          <a:solidFill>
                            <a:schemeClr val="bg1"/>
                          </a:solidFill>
                        </a:rPr>
                        <a:t>Education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C6C9C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noProof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0"/>
                        </a:spcAft>
                        <a:buClr>
                          <a:srgbClr val="4C6C9C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kern="1200" noProof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Financial education and vulnerability to fraud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0"/>
                        </a:spcAft>
                        <a:buClr>
                          <a:srgbClr val="4C6C9C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kern="1200" noProof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Cultural preference for cash and perception of banking services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0"/>
                        </a:spcAft>
                        <a:buClr>
                          <a:srgbClr val="4C6C9C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kern="1200" noProof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Lack of skilled talent for digital payment systems 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488103"/>
                  </a:ext>
                </a:extLst>
              </a:tr>
              <a:tr h="729144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noProof="0">
                          <a:solidFill>
                            <a:schemeClr val="bg1"/>
                          </a:solidFill>
                        </a:rPr>
                        <a:t>Equipment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8DB9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noProof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0"/>
                        </a:spcAft>
                        <a:buClr>
                          <a:srgbClr val="6F8DB9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Payment delays and merchant cash flow issues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0"/>
                        </a:spcAft>
                        <a:buClr>
                          <a:srgbClr val="6F8DB9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High equipment costs (POS, smartphone, data)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0"/>
                        </a:spcAft>
                        <a:buClr>
                          <a:srgbClr val="6F8DB9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Limited access to energy and connectivity 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006752"/>
                  </a:ext>
                </a:extLst>
              </a:tr>
              <a:tr h="729144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noProof="0">
                          <a:solidFill>
                            <a:schemeClr val="bg1"/>
                          </a:solidFill>
                        </a:rPr>
                        <a:t>Interoperability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DB1CF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noProof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0"/>
                        </a:spcAft>
                        <a:buClr>
                          <a:srgbClr val="9DB1CF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Lack of interoperability 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0"/>
                        </a:spcAft>
                        <a:buClr>
                          <a:srgbClr val="9DB1CF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Entry barriers: cost of a USSD number (MNOs and </a:t>
                      </a:r>
                      <a:r>
                        <a:rPr lang="en-US" sz="1100" kern="1200" noProof="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fintechs</a:t>
                      </a:r>
                      <a:r>
                        <a:rPr lang="en-US" sz="11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), high minimum deposit requirements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057331"/>
                  </a:ext>
                </a:extLst>
              </a:tr>
              <a:tr h="729144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noProof="0">
                          <a:solidFill>
                            <a:schemeClr val="bg1"/>
                          </a:solidFill>
                        </a:rPr>
                        <a:t>Ecosystem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2C1D8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noProof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0"/>
                        </a:spcAft>
                        <a:buClr>
                          <a:srgbClr val="B2C1D8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kern="1200" noProof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Lack of change drivers (ecosystems/initiatives encouraging clients to adopt digital payments)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0"/>
                        </a:spcAft>
                        <a:buClr>
                          <a:srgbClr val="B2C1D8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kern="1200" noProof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Low digitalization of key sectors (e.g., logistics, agriculture, education and G2C transactions) 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0"/>
                        </a:spcAft>
                        <a:buClr>
                          <a:srgbClr val="B2C1D8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kern="1200" noProof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Reinforcement initiatives focused on promoting financial inclusion (e.g., national sandbox initiatives, lack of equipment)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1833"/>
                  </a:ext>
                </a:extLst>
              </a:tr>
              <a:tr h="981126">
                <a:tc>
                  <a:txBody>
                    <a:bodyPr/>
                    <a:lstStyle/>
                    <a:p>
                      <a:pPr algn="ctr" rtl="0"/>
                      <a:r>
                        <a:rPr lang="en-US" sz="1200" b="1" noProof="0" dirty="0">
                          <a:solidFill>
                            <a:schemeClr val="bg1"/>
                          </a:solidFill>
                        </a:rPr>
                        <a:t>Distribution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3860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noProof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spcAft>
                          <a:spcPts val="0"/>
                        </a:spcAft>
                        <a:buClr>
                          <a:srgbClr val="13386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Lack of digitalization and structuring of Microfinance institutions, despite their popularity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0"/>
                        </a:spcAft>
                        <a:buClr>
                          <a:srgbClr val="13386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Banking deserts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0"/>
                        </a:spcAft>
                        <a:buClr>
                          <a:srgbClr val="13386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Taxes and fiscal pressure on agents and merchants</a:t>
                      </a:r>
                    </a:p>
                    <a:p>
                      <a:pPr marL="171450" indent="-171450" algn="l" defTabSz="914400" rtl="0" eaLnBrk="1" latinLnBrk="0" hangingPunct="1">
                        <a:spcAft>
                          <a:spcPts val="0"/>
                        </a:spcAft>
                        <a:buClr>
                          <a:srgbClr val="13386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kern="1200" noProof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Poor structuring of activities, treasury and working capital funds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396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4059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E7F2F1A-B7FE-E6F9-891B-1C6736A9FF7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7078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499" imgH="499" progId="TCLayout.ActiveDocument.1">
                  <p:embed/>
                </p:oleObj>
              </mc:Choice>
              <mc:Fallback>
                <p:oleObj name="think-cell Slide" r:id="rId7" imgW="499" imgH="499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E7F2F1A-B7FE-E6F9-891B-1C6736A9FF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0B128FBA-04A0-6D30-8D8B-A981D089547E}"/>
              </a:ext>
            </a:extLst>
          </p:cNvPr>
          <p:cNvCxnSpPr>
            <a:cxnSpLocks/>
          </p:cNvCxnSpPr>
          <p:nvPr/>
        </p:nvCxnSpPr>
        <p:spPr>
          <a:xfrm>
            <a:off x="787380" y="2405071"/>
            <a:ext cx="103716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A48ABA25-F67C-E9B9-9473-CCBA7FB156FA}"/>
              </a:ext>
            </a:extLst>
          </p:cNvPr>
          <p:cNvCxnSpPr>
            <a:cxnSpLocks/>
          </p:cNvCxnSpPr>
          <p:nvPr/>
        </p:nvCxnSpPr>
        <p:spPr>
          <a:xfrm>
            <a:off x="787380" y="5560154"/>
            <a:ext cx="103716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46E4DC87-53E5-09EE-FBCE-7A0896043CAB}"/>
              </a:ext>
            </a:extLst>
          </p:cNvPr>
          <p:cNvCxnSpPr>
            <a:cxnSpLocks/>
          </p:cNvCxnSpPr>
          <p:nvPr/>
        </p:nvCxnSpPr>
        <p:spPr>
          <a:xfrm>
            <a:off x="787380" y="4929139"/>
            <a:ext cx="103716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ABB81F4C-743C-87A6-FBF9-92ED2E224F95}"/>
              </a:ext>
            </a:extLst>
          </p:cNvPr>
          <p:cNvCxnSpPr>
            <a:cxnSpLocks/>
          </p:cNvCxnSpPr>
          <p:nvPr/>
        </p:nvCxnSpPr>
        <p:spPr>
          <a:xfrm>
            <a:off x="787380" y="4298122"/>
            <a:ext cx="103716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781CF8E9-E9EE-89BC-0A60-0CE5D81AA270}"/>
              </a:ext>
            </a:extLst>
          </p:cNvPr>
          <p:cNvCxnSpPr>
            <a:cxnSpLocks/>
          </p:cNvCxnSpPr>
          <p:nvPr/>
        </p:nvCxnSpPr>
        <p:spPr>
          <a:xfrm>
            <a:off x="787380" y="3667105"/>
            <a:ext cx="103716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25DAF76D-CA1A-07D6-C018-C02CA9ECCCB9}"/>
              </a:ext>
            </a:extLst>
          </p:cNvPr>
          <p:cNvCxnSpPr>
            <a:cxnSpLocks/>
          </p:cNvCxnSpPr>
          <p:nvPr/>
        </p:nvCxnSpPr>
        <p:spPr>
          <a:xfrm>
            <a:off x="787380" y="3036088"/>
            <a:ext cx="103716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5D06ECB9-3121-99E3-285F-A17B5244BBA1}"/>
              </a:ext>
            </a:extLst>
          </p:cNvPr>
          <p:cNvCxnSpPr>
            <a:cxnSpLocks/>
          </p:cNvCxnSpPr>
          <p:nvPr/>
        </p:nvCxnSpPr>
        <p:spPr>
          <a:xfrm>
            <a:off x="8048677" y="960854"/>
            <a:ext cx="1232" cy="5170324"/>
          </a:xfrm>
          <a:prstGeom prst="line">
            <a:avLst/>
          </a:prstGeom>
          <a:ln w="3175">
            <a:solidFill>
              <a:srgbClr val="C4A5C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FEDC67B7-8F2A-DBC8-62C1-70429F53B411}"/>
              </a:ext>
            </a:extLst>
          </p:cNvPr>
          <p:cNvCxnSpPr>
            <a:cxnSpLocks/>
          </p:cNvCxnSpPr>
          <p:nvPr/>
        </p:nvCxnSpPr>
        <p:spPr>
          <a:xfrm>
            <a:off x="4938323" y="960854"/>
            <a:ext cx="1232" cy="5170324"/>
          </a:xfrm>
          <a:prstGeom prst="line">
            <a:avLst/>
          </a:prstGeom>
          <a:ln w="3175">
            <a:solidFill>
              <a:srgbClr val="C4A5C8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3AAE08BA-58C9-ED9F-9527-5F9354F5BCB4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777953" y="1787760"/>
            <a:ext cx="0" cy="4382714"/>
          </a:xfrm>
          <a:prstGeom prst="line">
            <a:avLst/>
          </a:prstGeom>
          <a:ln w="38100">
            <a:solidFill>
              <a:srgbClr val="364D6E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8D9014BD-1493-C906-0027-81982F79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We identify 8 key projects to unlock the 3 levers permitting the shift from cash to cashless</a:t>
            </a: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EE0EBC31-E53A-74ED-9880-2B40D1045F47}"/>
              </a:ext>
            </a:extLst>
          </p:cNvPr>
          <p:cNvSpPr txBox="1"/>
          <p:nvPr/>
        </p:nvSpPr>
        <p:spPr>
          <a:xfrm>
            <a:off x="201953" y="2540579"/>
            <a:ext cx="1152000" cy="360000"/>
          </a:xfrm>
          <a:prstGeom prst="rect">
            <a:avLst/>
          </a:prstGeom>
          <a:solidFill>
            <a:srgbClr val="4C6C9C"/>
          </a:solidFill>
          <a:ln w="6350">
            <a:noFill/>
            <a:miter lim="800000"/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b="1" dirty="0">
                <a:solidFill>
                  <a:schemeClr val="bg1"/>
                </a:solidFill>
              </a:rPr>
              <a:t>Education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529701A1-08E4-3140-A0B5-BEEA4636CA12}"/>
              </a:ext>
            </a:extLst>
          </p:cNvPr>
          <p:cNvSpPr txBox="1"/>
          <p:nvPr/>
        </p:nvSpPr>
        <p:spPr>
          <a:xfrm>
            <a:off x="201953" y="5695662"/>
            <a:ext cx="1152000" cy="360000"/>
          </a:xfrm>
          <a:prstGeom prst="rect">
            <a:avLst/>
          </a:prstGeom>
          <a:solidFill>
            <a:srgbClr val="0A3059"/>
          </a:solidFill>
          <a:ln w="6350">
            <a:noFill/>
            <a:miter lim="800000"/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b="1" dirty="0">
                <a:solidFill>
                  <a:schemeClr val="bg1"/>
                </a:solidFill>
              </a:rPr>
              <a:t>Distribution</a:t>
            </a:r>
          </a:p>
        </p:txBody>
      </p:sp>
      <p:sp>
        <p:nvSpPr>
          <p:cNvPr id="122" name="ZoneTexte 121">
            <a:extLst>
              <a:ext uri="{FF2B5EF4-FFF2-40B4-BE49-F238E27FC236}">
                <a16:creationId xmlns:a16="http://schemas.microsoft.com/office/drawing/2014/main" id="{EE15EBCC-889E-EDCA-8C60-54CBB4481666}"/>
              </a:ext>
            </a:extLst>
          </p:cNvPr>
          <p:cNvSpPr txBox="1"/>
          <p:nvPr/>
        </p:nvSpPr>
        <p:spPr>
          <a:xfrm>
            <a:off x="201953" y="3183068"/>
            <a:ext cx="1152000" cy="360000"/>
          </a:xfrm>
          <a:prstGeom prst="rect">
            <a:avLst/>
          </a:prstGeom>
          <a:solidFill>
            <a:srgbClr val="6F8DB9"/>
          </a:solidFill>
          <a:ln w="6350">
            <a:noFill/>
            <a:miter lim="800000"/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b="1" dirty="0">
                <a:solidFill>
                  <a:schemeClr val="bg1"/>
                </a:solidFill>
              </a:rPr>
              <a:t>Equipment</a:t>
            </a:r>
          </a:p>
        </p:txBody>
      </p:sp>
      <p:sp>
        <p:nvSpPr>
          <p:cNvPr id="124" name="ZoneTexte 123">
            <a:extLst>
              <a:ext uri="{FF2B5EF4-FFF2-40B4-BE49-F238E27FC236}">
                <a16:creationId xmlns:a16="http://schemas.microsoft.com/office/drawing/2014/main" id="{9C7D63D5-CC31-53D9-FC05-1030E5DBBEB3}"/>
              </a:ext>
            </a:extLst>
          </p:cNvPr>
          <p:cNvSpPr txBox="1"/>
          <p:nvPr/>
        </p:nvSpPr>
        <p:spPr>
          <a:xfrm>
            <a:off x="201953" y="4748726"/>
            <a:ext cx="1152000" cy="360000"/>
          </a:xfrm>
          <a:prstGeom prst="rect">
            <a:avLst/>
          </a:prstGeom>
          <a:solidFill>
            <a:srgbClr val="C3CFE1"/>
          </a:solidFill>
          <a:ln w="6350">
            <a:noFill/>
            <a:miter lim="800000"/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b="1" dirty="0">
                <a:solidFill>
                  <a:schemeClr val="bg1"/>
                </a:solidFill>
              </a:rPr>
              <a:t>Ecosystem</a:t>
            </a:r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4FA1B82C-2EAC-A35D-E71B-C884798E957D}"/>
              </a:ext>
            </a:extLst>
          </p:cNvPr>
          <p:cNvSpPr txBox="1"/>
          <p:nvPr/>
        </p:nvSpPr>
        <p:spPr>
          <a:xfrm>
            <a:off x="201953" y="3793633"/>
            <a:ext cx="1152000" cy="360000"/>
          </a:xfrm>
          <a:prstGeom prst="rect">
            <a:avLst/>
          </a:prstGeom>
          <a:solidFill>
            <a:srgbClr val="9DB1CF"/>
          </a:solidFill>
          <a:ln w="6350">
            <a:noFill/>
            <a:miter lim="800000"/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b="1" dirty="0">
                <a:solidFill>
                  <a:schemeClr val="bg1"/>
                </a:solidFill>
              </a:rPr>
              <a:t>Interoperability</a:t>
            </a:r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62C6F53D-889A-BE80-BEF3-4ACF22156355}"/>
              </a:ext>
            </a:extLst>
          </p:cNvPr>
          <p:cNvSpPr txBox="1"/>
          <p:nvPr/>
        </p:nvSpPr>
        <p:spPr>
          <a:xfrm>
            <a:off x="201953" y="1909563"/>
            <a:ext cx="1152000" cy="360000"/>
          </a:xfrm>
          <a:prstGeom prst="rect">
            <a:avLst/>
          </a:prstGeom>
          <a:solidFill>
            <a:srgbClr val="364D6E"/>
          </a:solidFill>
          <a:ln w="6350">
            <a:noFill/>
            <a:miter lim="800000"/>
          </a:ln>
        </p:spPr>
        <p:txBody>
          <a:bodyPr vert="horz"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b="1" dirty="0">
                <a:solidFill>
                  <a:schemeClr val="bg1"/>
                </a:solidFill>
              </a:rPr>
              <a:t>Governance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4BC9E8-9EA3-1835-4CD6-D90F4028242C}"/>
              </a:ext>
            </a:extLst>
          </p:cNvPr>
          <p:cNvSpPr/>
          <p:nvPr/>
        </p:nvSpPr>
        <p:spPr>
          <a:xfrm>
            <a:off x="2034103" y="1810563"/>
            <a:ext cx="4904819" cy="558000"/>
          </a:xfrm>
          <a:prstGeom prst="rect">
            <a:avLst/>
          </a:prstGeom>
          <a:gradFill flip="none" rotWithShape="1">
            <a:gsLst>
              <a:gs pos="0">
                <a:srgbClr val="364D6E">
                  <a:shade val="30000"/>
                  <a:satMod val="115000"/>
                </a:srgbClr>
              </a:gs>
              <a:gs pos="50000">
                <a:srgbClr val="364D6E">
                  <a:shade val="67500"/>
                  <a:satMod val="115000"/>
                </a:srgbClr>
              </a:gs>
              <a:gs pos="100000">
                <a:srgbClr val="364D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 cap="sq">
            <a:solidFill>
              <a:srgbClr val="364D6E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b="1" dirty="0">
                <a:solidFill>
                  <a:schemeClr val="bg1"/>
                </a:solidFill>
              </a:rPr>
              <a:t>Payment corporation</a:t>
            </a:r>
          </a:p>
        </p:txBody>
      </p:sp>
      <p:grpSp>
        <p:nvGrpSpPr>
          <p:cNvPr id="217" name="Key11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336051D0-0D04-F451-ED83-39CBD1C65738}"/>
              </a:ext>
            </a:extLst>
          </p:cNvPr>
          <p:cNvGrpSpPr>
            <a:grpSpLocks noChangeAspect="1"/>
          </p:cNvGrpSpPr>
          <p:nvPr/>
        </p:nvGrpSpPr>
        <p:grpSpPr>
          <a:xfrm>
            <a:off x="1908108" y="1975021"/>
            <a:ext cx="252001" cy="229082"/>
            <a:chOff x="7407419" y="2698217"/>
            <a:chExt cx="413417" cy="376855"/>
          </a:xfrm>
          <a:solidFill>
            <a:srgbClr val="364D6E"/>
          </a:solidFill>
        </p:grpSpPr>
        <p:sp>
          <p:nvSpPr>
            <p:cNvPr id="218" name="Freeform 437">
              <a:extLst>
                <a:ext uri="{FF2B5EF4-FFF2-40B4-BE49-F238E27FC236}">
                  <a16:creationId xmlns:a16="http://schemas.microsoft.com/office/drawing/2014/main" id="{3682042B-CE0E-AFDE-43E2-CBEF6E9F7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5221" y="2923205"/>
              <a:ext cx="50622" cy="28124"/>
            </a:xfrm>
            <a:custGeom>
              <a:avLst/>
              <a:gdLst>
                <a:gd name="T0" fmla="*/ 791 w 815"/>
                <a:gd name="T1" fmla="*/ 412 h 412"/>
                <a:gd name="T2" fmla="*/ 692 w 815"/>
                <a:gd name="T3" fmla="*/ 400 h 412"/>
                <a:gd name="T4" fmla="*/ 90 w 815"/>
                <a:gd name="T5" fmla="*/ 224 h 412"/>
                <a:gd name="T6" fmla="*/ 0 w 815"/>
                <a:gd name="T7" fmla="*/ 180 h 412"/>
                <a:gd name="T8" fmla="*/ 87 w 815"/>
                <a:gd name="T9" fmla="*/ 0 h 412"/>
                <a:gd name="T10" fmla="*/ 177 w 815"/>
                <a:gd name="T11" fmla="*/ 43 h 412"/>
                <a:gd name="T12" fmla="*/ 717 w 815"/>
                <a:gd name="T13" fmla="*/ 202 h 412"/>
                <a:gd name="T14" fmla="*/ 815 w 815"/>
                <a:gd name="T15" fmla="*/ 214 h 412"/>
                <a:gd name="T16" fmla="*/ 791 w 815"/>
                <a:gd name="T17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5" h="412">
                  <a:moveTo>
                    <a:pt x="791" y="412"/>
                  </a:moveTo>
                  <a:lnTo>
                    <a:pt x="692" y="400"/>
                  </a:lnTo>
                  <a:cubicBezTo>
                    <a:pt x="482" y="374"/>
                    <a:pt x="279" y="314"/>
                    <a:pt x="90" y="224"/>
                  </a:cubicBezTo>
                  <a:lnTo>
                    <a:pt x="0" y="180"/>
                  </a:lnTo>
                  <a:lnTo>
                    <a:pt x="87" y="0"/>
                  </a:lnTo>
                  <a:lnTo>
                    <a:pt x="177" y="43"/>
                  </a:lnTo>
                  <a:cubicBezTo>
                    <a:pt x="347" y="125"/>
                    <a:pt x="528" y="178"/>
                    <a:pt x="717" y="202"/>
                  </a:cubicBezTo>
                  <a:lnTo>
                    <a:pt x="815" y="214"/>
                  </a:lnTo>
                  <a:lnTo>
                    <a:pt x="791" y="41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Freeform 438">
              <a:extLst>
                <a:ext uri="{FF2B5EF4-FFF2-40B4-BE49-F238E27FC236}">
                  <a16:creationId xmlns:a16="http://schemas.microsoft.com/office/drawing/2014/main" id="{1CEBD88E-767D-D4D8-D713-B912C8414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0219" y="2866958"/>
              <a:ext cx="129368" cy="84371"/>
            </a:xfrm>
            <a:custGeom>
              <a:avLst/>
              <a:gdLst>
                <a:gd name="T0" fmla="*/ 217 w 2012"/>
                <a:gd name="T1" fmla="*/ 1300 h 1300"/>
                <a:gd name="T2" fmla="*/ 97 w 2012"/>
                <a:gd name="T3" fmla="*/ 1297 h 1300"/>
                <a:gd name="T4" fmla="*/ 3 w 2012"/>
                <a:gd name="T5" fmla="*/ 1191 h 1300"/>
                <a:gd name="T6" fmla="*/ 110 w 2012"/>
                <a:gd name="T7" fmla="*/ 1097 h 1300"/>
                <a:gd name="T8" fmla="*/ 1364 w 2012"/>
                <a:gd name="T9" fmla="*/ 668 h 1300"/>
                <a:gd name="T10" fmla="*/ 1807 w 2012"/>
                <a:gd name="T11" fmla="*/ 73 h 1300"/>
                <a:gd name="T12" fmla="*/ 1939 w 2012"/>
                <a:gd name="T13" fmla="*/ 22 h 1300"/>
                <a:gd name="T14" fmla="*/ 1990 w 2012"/>
                <a:gd name="T15" fmla="*/ 155 h 1300"/>
                <a:gd name="T16" fmla="*/ 1496 w 2012"/>
                <a:gd name="T17" fmla="*/ 819 h 1300"/>
                <a:gd name="T18" fmla="*/ 217 w 2012"/>
                <a:gd name="T19" fmla="*/ 1300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2" h="1300">
                  <a:moveTo>
                    <a:pt x="217" y="1300"/>
                  </a:moveTo>
                  <a:cubicBezTo>
                    <a:pt x="177" y="1300"/>
                    <a:pt x="137" y="1299"/>
                    <a:pt x="97" y="1297"/>
                  </a:cubicBezTo>
                  <a:cubicBezTo>
                    <a:pt x="42" y="1293"/>
                    <a:pt x="0" y="1246"/>
                    <a:pt x="3" y="1191"/>
                  </a:cubicBezTo>
                  <a:cubicBezTo>
                    <a:pt x="7" y="1136"/>
                    <a:pt x="54" y="1094"/>
                    <a:pt x="110" y="1097"/>
                  </a:cubicBezTo>
                  <a:cubicBezTo>
                    <a:pt x="571" y="1125"/>
                    <a:pt x="1016" y="973"/>
                    <a:pt x="1364" y="668"/>
                  </a:cubicBezTo>
                  <a:cubicBezTo>
                    <a:pt x="1555" y="502"/>
                    <a:pt x="1704" y="301"/>
                    <a:pt x="1807" y="73"/>
                  </a:cubicBezTo>
                  <a:cubicBezTo>
                    <a:pt x="1830" y="22"/>
                    <a:pt x="1889" y="0"/>
                    <a:pt x="1939" y="22"/>
                  </a:cubicBezTo>
                  <a:cubicBezTo>
                    <a:pt x="1990" y="45"/>
                    <a:pt x="2012" y="104"/>
                    <a:pt x="1990" y="155"/>
                  </a:cubicBezTo>
                  <a:cubicBezTo>
                    <a:pt x="1875" y="410"/>
                    <a:pt x="1709" y="633"/>
                    <a:pt x="1496" y="819"/>
                  </a:cubicBezTo>
                  <a:cubicBezTo>
                    <a:pt x="1138" y="1132"/>
                    <a:pt x="688" y="1300"/>
                    <a:pt x="217" y="1300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2" name="Freeform 439">
              <a:extLst>
                <a:ext uri="{FF2B5EF4-FFF2-40B4-BE49-F238E27FC236}">
                  <a16:creationId xmlns:a16="http://schemas.microsoft.com/office/drawing/2014/main" id="{0AB7320F-19F4-F839-5AA6-ACEA37BCE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3962" y="2841646"/>
              <a:ext cx="14063" cy="14063"/>
            </a:xfrm>
            <a:custGeom>
              <a:avLst/>
              <a:gdLst>
                <a:gd name="T0" fmla="*/ 110 w 230"/>
                <a:gd name="T1" fmla="*/ 210 h 210"/>
                <a:gd name="T2" fmla="*/ 71 w 230"/>
                <a:gd name="T3" fmla="*/ 202 h 210"/>
                <a:gd name="T4" fmla="*/ 12 w 230"/>
                <a:gd name="T5" fmla="*/ 83 h 210"/>
                <a:gd name="T6" fmla="*/ 104 w 230"/>
                <a:gd name="T7" fmla="*/ 3 h 210"/>
                <a:gd name="T8" fmla="*/ 158 w 230"/>
                <a:gd name="T9" fmla="*/ 10 h 210"/>
                <a:gd name="T10" fmla="*/ 214 w 230"/>
                <a:gd name="T11" fmla="*/ 132 h 210"/>
                <a:gd name="T12" fmla="*/ 123 w 230"/>
                <a:gd name="T13" fmla="*/ 209 h 210"/>
                <a:gd name="T14" fmla="*/ 110 w 230"/>
                <a:gd name="T15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0" h="210">
                  <a:moveTo>
                    <a:pt x="110" y="210"/>
                  </a:moveTo>
                  <a:cubicBezTo>
                    <a:pt x="97" y="210"/>
                    <a:pt x="83" y="207"/>
                    <a:pt x="71" y="202"/>
                  </a:cubicBezTo>
                  <a:cubicBezTo>
                    <a:pt x="36" y="187"/>
                    <a:pt x="0" y="148"/>
                    <a:pt x="12" y="83"/>
                  </a:cubicBezTo>
                  <a:cubicBezTo>
                    <a:pt x="21" y="38"/>
                    <a:pt x="59" y="5"/>
                    <a:pt x="104" y="3"/>
                  </a:cubicBezTo>
                  <a:cubicBezTo>
                    <a:pt x="123" y="0"/>
                    <a:pt x="141" y="3"/>
                    <a:pt x="158" y="10"/>
                  </a:cubicBezTo>
                  <a:cubicBezTo>
                    <a:pt x="186" y="23"/>
                    <a:pt x="230" y="62"/>
                    <a:pt x="214" y="132"/>
                  </a:cubicBezTo>
                  <a:cubicBezTo>
                    <a:pt x="204" y="176"/>
                    <a:pt x="166" y="206"/>
                    <a:pt x="123" y="209"/>
                  </a:cubicBezTo>
                  <a:cubicBezTo>
                    <a:pt x="119" y="210"/>
                    <a:pt x="114" y="210"/>
                    <a:pt x="110" y="210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3" name="Freeform 440">
              <a:extLst>
                <a:ext uri="{FF2B5EF4-FFF2-40B4-BE49-F238E27FC236}">
                  <a16:creationId xmlns:a16="http://schemas.microsoft.com/office/drawing/2014/main" id="{5094A4C1-5AEC-239C-F44F-14C295098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724" y="2698217"/>
              <a:ext cx="253112" cy="132181"/>
            </a:xfrm>
            <a:custGeom>
              <a:avLst/>
              <a:gdLst>
                <a:gd name="T0" fmla="*/ 3794 w 3894"/>
                <a:gd name="T1" fmla="*/ 2062 h 2062"/>
                <a:gd name="T2" fmla="*/ 3694 w 3894"/>
                <a:gd name="T3" fmla="*/ 1963 h 2062"/>
                <a:gd name="T4" fmla="*/ 3262 w 3894"/>
                <a:gd name="T5" fmla="*/ 828 h 2062"/>
                <a:gd name="T6" fmla="*/ 2063 w 3894"/>
                <a:gd name="T7" fmla="*/ 235 h 2062"/>
                <a:gd name="T8" fmla="*/ 796 w 3894"/>
                <a:gd name="T9" fmla="*/ 663 h 2062"/>
                <a:gd name="T10" fmla="*/ 203 w 3894"/>
                <a:gd name="T11" fmla="*/ 1846 h 2062"/>
                <a:gd name="T12" fmla="*/ 96 w 3894"/>
                <a:gd name="T13" fmla="*/ 1938 h 2062"/>
                <a:gd name="T14" fmla="*/ 5 w 3894"/>
                <a:gd name="T15" fmla="*/ 1831 h 2062"/>
                <a:gd name="T16" fmla="*/ 665 w 3894"/>
                <a:gd name="T17" fmla="*/ 512 h 2062"/>
                <a:gd name="T18" fmla="*/ 2077 w 3894"/>
                <a:gd name="T19" fmla="*/ 35 h 2062"/>
                <a:gd name="T20" fmla="*/ 3412 w 3894"/>
                <a:gd name="T21" fmla="*/ 697 h 2062"/>
                <a:gd name="T22" fmla="*/ 3894 w 3894"/>
                <a:gd name="T23" fmla="*/ 1961 h 2062"/>
                <a:gd name="T24" fmla="*/ 3795 w 3894"/>
                <a:gd name="T25" fmla="*/ 2062 h 2062"/>
                <a:gd name="T26" fmla="*/ 3794 w 3894"/>
                <a:gd name="T27" fmla="*/ 2062 h 2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94" h="2062">
                  <a:moveTo>
                    <a:pt x="3794" y="2062"/>
                  </a:moveTo>
                  <a:cubicBezTo>
                    <a:pt x="3739" y="2062"/>
                    <a:pt x="3695" y="2018"/>
                    <a:pt x="3694" y="1963"/>
                  </a:cubicBezTo>
                  <a:cubicBezTo>
                    <a:pt x="3690" y="1546"/>
                    <a:pt x="3537" y="1143"/>
                    <a:pt x="3262" y="828"/>
                  </a:cubicBezTo>
                  <a:cubicBezTo>
                    <a:pt x="2955" y="477"/>
                    <a:pt x="2529" y="266"/>
                    <a:pt x="2063" y="235"/>
                  </a:cubicBezTo>
                  <a:cubicBezTo>
                    <a:pt x="1598" y="203"/>
                    <a:pt x="1147" y="355"/>
                    <a:pt x="796" y="663"/>
                  </a:cubicBezTo>
                  <a:cubicBezTo>
                    <a:pt x="449" y="966"/>
                    <a:pt x="238" y="1386"/>
                    <a:pt x="203" y="1846"/>
                  </a:cubicBezTo>
                  <a:cubicBezTo>
                    <a:pt x="200" y="1901"/>
                    <a:pt x="151" y="1942"/>
                    <a:pt x="96" y="1938"/>
                  </a:cubicBezTo>
                  <a:cubicBezTo>
                    <a:pt x="41" y="1934"/>
                    <a:pt x="0" y="1886"/>
                    <a:pt x="5" y="1831"/>
                  </a:cubicBezTo>
                  <a:cubicBezTo>
                    <a:pt x="43" y="1319"/>
                    <a:pt x="278" y="850"/>
                    <a:pt x="665" y="512"/>
                  </a:cubicBezTo>
                  <a:cubicBezTo>
                    <a:pt x="1056" y="170"/>
                    <a:pt x="1558" y="0"/>
                    <a:pt x="2077" y="35"/>
                  </a:cubicBezTo>
                  <a:cubicBezTo>
                    <a:pt x="2596" y="70"/>
                    <a:pt x="3071" y="305"/>
                    <a:pt x="3412" y="697"/>
                  </a:cubicBezTo>
                  <a:cubicBezTo>
                    <a:pt x="3719" y="1047"/>
                    <a:pt x="3890" y="1496"/>
                    <a:pt x="3894" y="1961"/>
                  </a:cubicBezTo>
                  <a:cubicBezTo>
                    <a:pt x="3894" y="2016"/>
                    <a:pt x="3850" y="2062"/>
                    <a:pt x="3795" y="2062"/>
                  </a:cubicBezTo>
                  <a:lnTo>
                    <a:pt x="3794" y="2062"/>
                  </a:ln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4" name="Freeform 441">
              <a:extLst>
                <a:ext uri="{FF2B5EF4-FFF2-40B4-BE49-F238E27FC236}">
                  <a16:creationId xmlns:a16="http://schemas.microsoft.com/office/drawing/2014/main" id="{8DC587BC-CE0F-0C8B-0728-09645875D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724" y="2816336"/>
              <a:ext cx="22499" cy="59060"/>
            </a:xfrm>
            <a:custGeom>
              <a:avLst/>
              <a:gdLst>
                <a:gd name="T0" fmla="*/ 162 w 350"/>
                <a:gd name="T1" fmla="*/ 898 h 898"/>
                <a:gd name="T2" fmla="*/ 128 w 350"/>
                <a:gd name="T3" fmla="*/ 804 h 898"/>
                <a:gd name="T4" fmla="*/ 3 w 350"/>
                <a:gd name="T5" fmla="*/ 100 h 898"/>
                <a:gd name="T6" fmla="*/ 4 w 350"/>
                <a:gd name="T7" fmla="*/ 0 h 898"/>
                <a:gd name="T8" fmla="*/ 204 w 350"/>
                <a:gd name="T9" fmla="*/ 2 h 898"/>
                <a:gd name="T10" fmla="*/ 203 w 350"/>
                <a:gd name="T11" fmla="*/ 102 h 898"/>
                <a:gd name="T12" fmla="*/ 314 w 350"/>
                <a:gd name="T13" fmla="*/ 734 h 898"/>
                <a:gd name="T14" fmla="*/ 350 w 350"/>
                <a:gd name="T15" fmla="*/ 827 h 898"/>
                <a:gd name="T16" fmla="*/ 162 w 350"/>
                <a:gd name="T17" fmla="*/ 898 h 8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0" h="898">
                  <a:moveTo>
                    <a:pt x="162" y="898"/>
                  </a:moveTo>
                  <a:lnTo>
                    <a:pt x="128" y="804"/>
                  </a:lnTo>
                  <a:cubicBezTo>
                    <a:pt x="42" y="579"/>
                    <a:pt x="0" y="342"/>
                    <a:pt x="3" y="100"/>
                  </a:cubicBezTo>
                  <a:lnTo>
                    <a:pt x="4" y="0"/>
                  </a:lnTo>
                  <a:lnTo>
                    <a:pt x="204" y="2"/>
                  </a:lnTo>
                  <a:lnTo>
                    <a:pt x="203" y="102"/>
                  </a:lnTo>
                  <a:cubicBezTo>
                    <a:pt x="201" y="319"/>
                    <a:pt x="238" y="532"/>
                    <a:pt x="314" y="734"/>
                  </a:cubicBezTo>
                  <a:lnTo>
                    <a:pt x="350" y="827"/>
                  </a:lnTo>
                  <a:lnTo>
                    <a:pt x="162" y="898"/>
                  </a:ln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5" name="Freeform 442">
              <a:extLst>
                <a:ext uri="{FF2B5EF4-FFF2-40B4-BE49-F238E27FC236}">
                  <a16:creationId xmlns:a16="http://schemas.microsoft.com/office/drawing/2014/main" id="{972805F8-2CF7-1B7F-0299-5DC2C33D3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7419" y="2852895"/>
              <a:ext cx="241862" cy="222177"/>
            </a:xfrm>
            <a:custGeom>
              <a:avLst/>
              <a:gdLst>
                <a:gd name="T0" fmla="*/ 966 w 3735"/>
                <a:gd name="T1" fmla="*/ 3456 h 3456"/>
                <a:gd name="T2" fmla="*/ 339 w 3735"/>
                <a:gd name="T3" fmla="*/ 3182 h 3456"/>
                <a:gd name="T4" fmla="*/ 41 w 3735"/>
                <a:gd name="T5" fmla="*/ 2465 h 3456"/>
                <a:gd name="T6" fmla="*/ 256 w 3735"/>
                <a:gd name="T7" fmla="*/ 2004 h 3456"/>
                <a:gd name="T8" fmla="*/ 283 w 3735"/>
                <a:gd name="T9" fmla="*/ 1966 h 3456"/>
                <a:gd name="T10" fmla="*/ 2454 w 3735"/>
                <a:gd name="T11" fmla="*/ 65 h 3456"/>
                <a:gd name="T12" fmla="*/ 2529 w 3735"/>
                <a:gd name="T13" fmla="*/ 0 h 3456"/>
                <a:gd name="T14" fmla="*/ 2659 w 3735"/>
                <a:gd name="T15" fmla="*/ 153 h 3456"/>
                <a:gd name="T16" fmla="*/ 2583 w 3735"/>
                <a:gd name="T17" fmla="*/ 217 h 3456"/>
                <a:gd name="T18" fmla="*/ 449 w 3735"/>
                <a:gd name="T19" fmla="*/ 2078 h 3456"/>
                <a:gd name="T20" fmla="*/ 418 w 3735"/>
                <a:gd name="T21" fmla="*/ 2121 h 3456"/>
                <a:gd name="T22" fmla="*/ 474 w 3735"/>
                <a:gd name="T23" fmla="*/ 3035 h 3456"/>
                <a:gd name="T24" fmla="*/ 1307 w 3735"/>
                <a:gd name="T25" fmla="*/ 3152 h 3456"/>
                <a:gd name="T26" fmla="*/ 1356 w 3735"/>
                <a:gd name="T27" fmla="*/ 2693 h 3456"/>
                <a:gd name="T28" fmla="*/ 1457 w 3735"/>
                <a:gd name="T29" fmla="*/ 2604 h 3456"/>
                <a:gd name="T30" fmla="*/ 1877 w 3735"/>
                <a:gd name="T31" fmla="*/ 2609 h 3456"/>
                <a:gd name="T32" fmla="*/ 1911 w 3735"/>
                <a:gd name="T33" fmla="*/ 2184 h 3456"/>
                <a:gd name="T34" fmla="*/ 2018 w 3735"/>
                <a:gd name="T35" fmla="*/ 2092 h 3456"/>
                <a:gd name="T36" fmla="*/ 2491 w 3735"/>
                <a:gd name="T37" fmla="*/ 2122 h 3456"/>
                <a:gd name="T38" fmla="*/ 2559 w 3735"/>
                <a:gd name="T39" fmla="*/ 1664 h 3456"/>
                <a:gd name="T40" fmla="*/ 2668 w 3735"/>
                <a:gd name="T41" fmla="*/ 1580 h 3456"/>
                <a:gd name="T42" fmla="*/ 3095 w 3735"/>
                <a:gd name="T43" fmla="*/ 1621 h 3456"/>
                <a:gd name="T44" fmla="*/ 3608 w 3735"/>
                <a:gd name="T45" fmla="*/ 1201 h 3456"/>
                <a:gd name="T46" fmla="*/ 3735 w 3735"/>
                <a:gd name="T47" fmla="*/ 1356 h 3456"/>
                <a:gd name="T48" fmla="*/ 3190 w 3735"/>
                <a:gd name="T49" fmla="*/ 1802 h 3456"/>
                <a:gd name="T50" fmla="*/ 3117 w 3735"/>
                <a:gd name="T51" fmla="*/ 1824 h 3456"/>
                <a:gd name="T52" fmla="*/ 2744 w 3735"/>
                <a:gd name="T53" fmla="*/ 1788 h 3456"/>
                <a:gd name="T54" fmla="*/ 2675 w 3735"/>
                <a:gd name="T55" fmla="*/ 2242 h 3456"/>
                <a:gd name="T56" fmla="*/ 2570 w 3735"/>
                <a:gd name="T57" fmla="*/ 2327 h 3456"/>
                <a:gd name="T58" fmla="*/ 2103 w 3735"/>
                <a:gd name="T59" fmla="*/ 2298 h 3456"/>
                <a:gd name="T60" fmla="*/ 2069 w 3735"/>
                <a:gd name="T61" fmla="*/ 2718 h 3456"/>
                <a:gd name="T62" fmla="*/ 1968 w 3735"/>
                <a:gd name="T63" fmla="*/ 2810 h 3456"/>
                <a:gd name="T64" fmla="*/ 1546 w 3735"/>
                <a:gd name="T65" fmla="*/ 2805 h 3456"/>
                <a:gd name="T66" fmla="*/ 1501 w 3735"/>
                <a:gd name="T67" fmla="*/ 3216 h 3456"/>
                <a:gd name="T68" fmla="*/ 1468 w 3735"/>
                <a:gd name="T69" fmla="*/ 3281 h 3456"/>
                <a:gd name="T70" fmla="*/ 966 w 3735"/>
                <a:gd name="T71" fmla="*/ 3456 h 3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735" h="3456">
                  <a:moveTo>
                    <a:pt x="966" y="3456"/>
                  </a:moveTo>
                  <a:cubicBezTo>
                    <a:pt x="784" y="3456"/>
                    <a:pt x="566" y="3391"/>
                    <a:pt x="339" y="3182"/>
                  </a:cubicBezTo>
                  <a:cubicBezTo>
                    <a:pt x="101" y="2963"/>
                    <a:pt x="0" y="2722"/>
                    <a:pt x="41" y="2465"/>
                  </a:cubicBezTo>
                  <a:cubicBezTo>
                    <a:pt x="74" y="2258"/>
                    <a:pt x="193" y="2093"/>
                    <a:pt x="256" y="2004"/>
                  </a:cubicBezTo>
                  <a:cubicBezTo>
                    <a:pt x="267" y="1989"/>
                    <a:pt x="276" y="1977"/>
                    <a:pt x="283" y="1966"/>
                  </a:cubicBezTo>
                  <a:cubicBezTo>
                    <a:pt x="378" y="1823"/>
                    <a:pt x="2107" y="357"/>
                    <a:pt x="2454" y="65"/>
                  </a:cubicBezTo>
                  <a:lnTo>
                    <a:pt x="2529" y="0"/>
                  </a:lnTo>
                  <a:lnTo>
                    <a:pt x="2659" y="153"/>
                  </a:lnTo>
                  <a:lnTo>
                    <a:pt x="2583" y="217"/>
                  </a:lnTo>
                  <a:cubicBezTo>
                    <a:pt x="1801" y="878"/>
                    <a:pt x="531" y="1968"/>
                    <a:pt x="449" y="2078"/>
                  </a:cubicBezTo>
                  <a:cubicBezTo>
                    <a:pt x="442" y="2089"/>
                    <a:pt x="431" y="2104"/>
                    <a:pt x="418" y="2121"/>
                  </a:cubicBezTo>
                  <a:cubicBezTo>
                    <a:pt x="225" y="2391"/>
                    <a:pt x="97" y="2689"/>
                    <a:pt x="474" y="3035"/>
                  </a:cubicBezTo>
                  <a:cubicBezTo>
                    <a:pt x="871" y="3399"/>
                    <a:pt x="1207" y="3220"/>
                    <a:pt x="1307" y="3152"/>
                  </a:cubicBezTo>
                  <a:lnTo>
                    <a:pt x="1356" y="2693"/>
                  </a:lnTo>
                  <a:lnTo>
                    <a:pt x="1457" y="2604"/>
                  </a:lnTo>
                  <a:lnTo>
                    <a:pt x="1877" y="2609"/>
                  </a:lnTo>
                  <a:lnTo>
                    <a:pt x="1911" y="2184"/>
                  </a:lnTo>
                  <a:lnTo>
                    <a:pt x="2018" y="2092"/>
                  </a:lnTo>
                  <a:lnTo>
                    <a:pt x="2491" y="2122"/>
                  </a:lnTo>
                  <a:lnTo>
                    <a:pt x="2559" y="1664"/>
                  </a:lnTo>
                  <a:lnTo>
                    <a:pt x="2668" y="1580"/>
                  </a:lnTo>
                  <a:lnTo>
                    <a:pt x="3095" y="1621"/>
                  </a:lnTo>
                  <a:lnTo>
                    <a:pt x="3608" y="1201"/>
                  </a:lnTo>
                  <a:lnTo>
                    <a:pt x="3735" y="1356"/>
                  </a:lnTo>
                  <a:lnTo>
                    <a:pt x="3190" y="1802"/>
                  </a:lnTo>
                  <a:lnTo>
                    <a:pt x="3117" y="1824"/>
                  </a:lnTo>
                  <a:lnTo>
                    <a:pt x="2744" y="1788"/>
                  </a:lnTo>
                  <a:lnTo>
                    <a:pt x="2675" y="2242"/>
                  </a:lnTo>
                  <a:lnTo>
                    <a:pt x="2570" y="2327"/>
                  </a:lnTo>
                  <a:lnTo>
                    <a:pt x="2103" y="2298"/>
                  </a:lnTo>
                  <a:lnTo>
                    <a:pt x="2069" y="2718"/>
                  </a:lnTo>
                  <a:lnTo>
                    <a:pt x="1968" y="2810"/>
                  </a:lnTo>
                  <a:lnTo>
                    <a:pt x="1546" y="2805"/>
                  </a:lnTo>
                  <a:lnTo>
                    <a:pt x="1501" y="3216"/>
                  </a:lnTo>
                  <a:lnTo>
                    <a:pt x="1468" y="3281"/>
                  </a:lnTo>
                  <a:cubicBezTo>
                    <a:pt x="1464" y="3284"/>
                    <a:pt x="1262" y="3456"/>
                    <a:pt x="966" y="345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6" name="Freeform 443">
              <a:extLst>
                <a:ext uri="{FF2B5EF4-FFF2-40B4-BE49-F238E27FC236}">
                  <a16:creationId xmlns:a16="http://schemas.microsoft.com/office/drawing/2014/main" id="{C9E532DA-BF95-2260-DC17-6201251BE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2408" y="2881019"/>
              <a:ext cx="109683" cy="28124"/>
            </a:xfrm>
            <a:custGeom>
              <a:avLst/>
              <a:gdLst>
                <a:gd name="T0" fmla="*/ 951 w 1720"/>
                <a:gd name="T1" fmla="*/ 446 h 446"/>
                <a:gd name="T2" fmla="*/ 86 w 1720"/>
                <a:gd name="T3" fmla="*/ 223 h 446"/>
                <a:gd name="T4" fmla="*/ 0 w 1720"/>
                <a:gd name="T5" fmla="*/ 172 h 446"/>
                <a:gd name="T6" fmla="*/ 102 w 1720"/>
                <a:gd name="T7" fmla="*/ 0 h 446"/>
                <a:gd name="T8" fmla="*/ 188 w 1720"/>
                <a:gd name="T9" fmla="*/ 51 h 446"/>
                <a:gd name="T10" fmla="*/ 1542 w 1720"/>
                <a:gd name="T11" fmla="*/ 110 h 446"/>
                <a:gd name="T12" fmla="*/ 1632 w 1720"/>
                <a:gd name="T13" fmla="*/ 66 h 446"/>
                <a:gd name="T14" fmla="*/ 1720 w 1720"/>
                <a:gd name="T15" fmla="*/ 246 h 446"/>
                <a:gd name="T16" fmla="*/ 1630 w 1720"/>
                <a:gd name="T17" fmla="*/ 290 h 446"/>
                <a:gd name="T18" fmla="*/ 951 w 1720"/>
                <a:gd name="T19" fmla="*/ 446 h 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20" h="446">
                  <a:moveTo>
                    <a:pt x="951" y="446"/>
                  </a:moveTo>
                  <a:cubicBezTo>
                    <a:pt x="472" y="446"/>
                    <a:pt x="107" y="236"/>
                    <a:pt x="86" y="223"/>
                  </a:cubicBezTo>
                  <a:lnTo>
                    <a:pt x="0" y="172"/>
                  </a:lnTo>
                  <a:lnTo>
                    <a:pt x="102" y="0"/>
                  </a:lnTo>
                  <a:lnTo>
                    <a:pt x="188" y="51"/>
                  </a:lnTo>
                  <a:cubicBezTo>
                    <a:pt x="194" y="54"/>
                    <a:pt x="867" y="441"/>
                    <a:pt x="1542" y="110"/>
                  </a:cubicBezTo>
                  <a:lnTo>
                    <a:pt x="1632" y="66"/>
                  </a:lnTo>
                  <a:lnTo>
                    <a:pt x="1720" y="246"/>
                  </a:lnTo>
                  <a:lnTo>
                    <a:pt x="1630" y="290"/>
                  </a:lnTo>
                  <a:cubicBezTo>
                    <a:pt x="1395" y="405"/>
                    <a:pt x="1161" y="446"/>
                    <a:pt x="951" y="446"/>
                  </a:cubicBez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7" name="Freeform 444">
              <a:extLst>
                <a:ext uri="{FF2B5EF4-FFF2-40B4-BE49-F238E27FC236}">
                  <a16:creationId xmlns:a16="http://schemas.microsoft.com/office/drawing/2014/main" id="{A3CBA2FB-09EE-E365-850C-2B7044BD2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50526" y="2866958"/>
              <a:ext cx="19687" cy="16874"/>
            </a:xfrm>
            <a:custGeom>
              <a:avLst/>
              <a:gdLst>
                <a:gd name="T0" fmla="*/ 139 w 304"/>
                <a:gd name="T1" fmla="*/ 282 h 282"/>
                <a:gd name="T2" fmla="*/ 0 w 304"/>
                <a:gd name="T3" fmla="*/ 137 h 282"/>
                <a:gd name="T4" fmla="*/ 73 w 304"/>
                <a:gd name="T5" fmla="*/ 68 h 282"/>
                <a:gd name="T6" fmla="*/ 121 w 304"/>
                <a:gd name="T7" fmla="*/ 40 h 282"/>
                <a:gd name="T8" fmla="*/ 159 w 304"/>
                <a:gd name="T9" fmla="*/ 0 h 282"/>
                <a:gd name="T10" fmla="*/ 304 w 304"/>
                <a:gd name="T11" fmla="*/ 138 h 282"/>
                <a:gd name="T12" fmla="*/ 234 w 304"/>
                <a:gd name="T13" fmla="*/ 210 h 282"/>
                <a:gd name="T14" fmla="*/ 178 w 304"/>
                <a:gd name="T15" fmla="*/ 244 h 282"/>
                <a:gd name="T16" fmla="*/ 139 w 304"/>
                <a:gd name="T17" fmla="*/ 28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4" h="282">
                  <a:moveTo>
                    <a:pt x="139" y="282"/>
                  </a:moveTo>
                  <a:lnTo>
                    <a:pt x="0" y="137"/>
                  </a:lnTo>
                  <a:lnTo>
                    <a:pt x="73" y="68"/>
                  </a:lnTo>
                  <a:cubicBezTo>
                    <a:pt x="89" y="53"/>
                    <a:pt x="105" y="44"/>
                    <a:pt x="121" y="40"/>
                  </a:cubicBezTo>
                  <a:lnTo>
                    <a:pt x="159" y="0"/>
                  </a:lnTo>
                  <a:lnTo>
                    <a:pt x="304" y="138"/>
                  </a:lnTo>
                  <a:lnTo>
                    <a:pt x="234" y="210"/>
                  </a:lnTo>
                  <a:cubicBezTo>
                    <a:pt x="215" y="230"/>
                    <a:pt x="196" y="240"/>
                    <a:pt x="178" y="244"/>
                  </a:cubicBezTo>
                  <a:lnTo>
                    <a:pt x="139" y="28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8" name="Freeform 445">
              <a:extLst>
                <a:ext uri="{FF2B5EF4-FFF2-40B4-BE49-F238E27FC236}">
                  <a16:creationId xmlns:a16="http://schemas.microsoft.com/office/drawing/2014/main" id="{DC31154D-3C57-DF12-5ADA-A4BC63A055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83030" y="2754464"/>
              <a:ext cx="92809" cy="87184"/>
            </a:xfrm>
            <a:custGeom>
              <a:avLst/>
              <a:gdLst>
                <a:gd name="T0" fmla="*/ 671 w 1410"/>
                <a:gd name="T1" fmla="*/ 200 h 1323"/>
                <a:gd name="T2" fmla="*/ 368 w 1410"/>
                <a:gd name="T3" fmla="*/ 314 h 1323"/>
                <a:gd name="T4" fmla="*/ 212 w 1410"/>
                <a:gd name="T5" fmla="*/ 630 h 1323"/>
                <a:gd name="T6" fmla="*/ 325 w 1410"/>
                <a:gd name="T7" fmla="*/ 965 h 1323"/>
                <a:gd name="T8" fmla="*/ 672 w 1410"/>
                <a:gd name="T9" fmla="*/ 1123 h 1323"/>
                <a:gd name="T10" fmla="*/ 976 w 1410"/>
                <a:gd name="T11" fmla="*/ 1009 h 1323"/>
                <a:gd name="T12" fmla="*/ 1019 w 1410"/>
                <a:gd name="T13" fmla="*/ 358 h 1323"/>
                <a:gd name="T14" fmla="*/ 671 w 1410"/>
                <a:gd name="T15" fmla="*/ 200 h 1323"/>
                <a:gd name="T16" fmla="*/ 672 w 1410"/>
                <a:gd name="T17" fmla="*/ 1323 h 1323"/>
                <a:gd name="T18" fmla="*/ 174 w 1410"/>
                <a:gd name="T19" fmla="*/ 1096 h 1323"/>
                <a:gd name="T20" fmla="*/ 12 w 1410"/>
                <a:gd name="T21" fmla="*/ 617 h 1323"/>
                <a:gd name="T22" fmla="*/ 237 w 1410"/>
                <a:gd name="T23" fmla="*/ 163 h 1323"/>
                <a:gd name="T24" fmla="*/ 671 w 1410"/>
                <a:gd name="T25" fmla="*/ 0 h 1323"/>
                <a:gd name="T26" fmla="*/ 1170 w 1410"/>
                <a:gd name="T27" fmla="*/ 226 h 1323"/>
                <a:gd name="T28" fmla="*/ 1107 w 1410"/>
                <a:gd name="T29" fmla="*/ 1159 h 1323"/>
                <a:gd name="T30" fmla="*/ 672 w 1410"/>
                <a:gd name="T31" fmla="*/ 1323 h 13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10" h="1323">
                  <a:moveTo>
                    <a:pt x="671" y="200"/>
                  </a:moveTo>
                  <a:cubicBezTo>
                    <a:pt x="560" y="200"/>
                    <a:pt x="453" y="241"/>
                    <a:pt x="368" y="314"/>
                  </a:cubicBezTo>
                  <a:cubicBezTo>
                    <a:pt x="276" y="395"/>
                    <a:pt x="220" y="507"/>
                    <a:pt x="212" y="630"/>
                  </a:cubicBezTo>
                  <a:cubicBezTo>
                    <a:pt x="203" y="753"/>
                    <a:pt x="244" y="872"/>
                    <a:pt x="325" y="965"/>
                  </a:cubicBezTo>
                  <a:cubicBezTo>
                    <a:pt x="412" y="1065"/>
                    <a:pt x="539" y="1123"/>
                    <a:pt x="672" y="1123"/>
                  </a:cubicBezTo>
                  <a:cubicBezTo>
                    <a:pt x="784" y="1123"/>
                    <a:pt x="891" y="1082"/>
                    <a:pt x="976" y="1009"/>
                  </a:cubicBezTo>
                  <a:cubicBezTo>
                    <a:pt x="1167" y="841"/>
                    <a:pt x="1187" y="549"/>
                    <a:pt x="1019" y="358"/>
                  </a:cubicBezTo>
                  <a:cubicBezTo>
                    <a:pt x="932" y="258"/>
                    <a:pt x="805" y="200"/>
                    <a:pt x="671" y="200"/>
                  </a:cubicBezTo>
                  <a:close/>
                  <a:moveTo>
                    <a:pt x="672" y="1323"/>
                  </a:moveTo>
                  <a:cubicBezTo>
                    <a:pt x="481" y="1323"/>
                    <a:pt x="299" y="1240"/>
                    <a:pt x="174" y="1096"/>
                  </a:cubicBezTo>
                  <a:cubicBezTo>
                    <a:pt x="58" y="963"/>
                    <a:pt x="0" y="793"/>
                    <a:pt x="12" y="617"/>
                  </a:cubicBezTo>
                  <a:cubicBezTo>
                    <a:pt x="24" y="441"/>
                    <a:pt x="104" y="280"/>
                    <a:pt x="237" y="163"/>
                  </a:cubicBezTo>
                  <a:cubicBezTo>
                    <a:pt x="357" y="58"/>
                    <a:pt x="512" y="0"/>
                    <a:pt x="671" y="0"/>
                  </a:cubicBezTo>
                  <a:cubicBezTo>
                    <a:pt x="862" y="0"/>
                    <a:pt x="1044" y="83"/>
                    <a:pt x="1170" y="226"/>
                  </a:cubicBezTo>
                  <a:cubicBezTo>
                    <a:pt x="1410" y="501"/>
                    <a:pt x="1381" y="919"/>
                    <a:pt x="1107" y="1159"/>
                  </a:cubicBezTo>
                  <a:cubicBezTo>
                    <a:pt x="987" y="1265"/>
                    <a:pt x="832" y="1323"/>
                    <a:pt x="672" y="1323"/>
                  </a:cubicBezTo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9" name="Freeform 446">
              <a:extLst>
                <a:ext uri="{FF2B5EF4-FFF2-40B4-BE49-F238E27FC236}">
                  <a16:creationId xmlns:a16="http://schemas.microsoft.com/office/drawing/2014/main" id="{1D31654B-61DE-CA65-37A7-2998EA1F1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1168" y="2982263"/>
              <a:ext cx="50622" cy="44998"/>
            </a:xfrm>
            <a:custGeom>
              <a:avLst/>
              <a:gdLst>
                <a:gd name="T0" fmla="*/ 3 w 18"/>
                <a:gd name="T1" fmla="*/ 16 h 16"/>
                <a:gd name="T2" fmla="*/ 0 w 18"/>
                <a:gd name="T3" fmla="*/ 12 h 16"/>
                <a:gd name="T4" fmla="*/ 15 w 18"/>
                <a:gd name="T5" fmla="*/ 0 h 16"/>
                <a:gd name="T6" fmla="*/ 18 w 18"/>
                <a:gd name="T7" fmla="*/ 3 h 16"/>
                <a:gd name="T8" fmla="*/ 3 w 1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3" y="16"/>
                  </a:moveTo>
                  <a:lnTo>
                    <a:pt x="0" y="12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3" y="16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0" name="Freeform 447">
              <a:extLst>
                <a:ext uri="{FF2B5EF4-FFF2-40B4-BE49-F238E27FC236}">
                  <a16:creationId xmlns:a16="http://schemas.microsoft.com/office/drawing/2014/main" id="{56D49D46-0F4D-6317-0614-81754B523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3039" y="2883832"/>
              <a:ext cx="95620" cy="89995"/>
            </a:xfrm>
            <a:custGeom>
              <a:avLst/>
              <a:gdLst>
                <a:gd name="T0" fmla="*/ 3 w 34"/>
                <a:gd name="T1" fmla="*/ 32 h 32"/>
                <a:gd name="T2" fmla="*/ 0 w 34"/>
                <a:gd name="T3" fmla="*/ 28 h 32"/>
                <a:gd name="T4" fmla="*/ 31 w 34"/>
                <a:gd name="T5" fmla="*/ 0 h 32"/>
                <a:gd name="T6" fmla="*/ 34 w 34"/>
                <a:gd name="T7" fmla="*/ 4 h 32"/>
                <a:gd name="T8" fmla="*/ 3 w 34"/>
                <a:gd name="T9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2">
                  <a:moveTo>
                    <a:pt x="3" y="32"/>
                  </a:moveTo>
                  <a:lnTo>
                    <a:pt x="0" y="28"/>
                  </a:lnTo>
                  <a:lnTo>
                    <a:pt x="31" y="0"/>
                  </a:lnTo>
                  <a:lnTo>
                    <a:pt x="34" y="4"/>
                  </a:lnTo>
                  <a:lnTo>
                    <a:pt x="3" y="32"/>
                  </a:lnTo>
                  <a:close/>
                </a:path>
              </a:pathLst>
            </a:custGeom>
            <a:grpFill/>
            <a:ln w="9525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1" name="Ellipse 230">
            <a:extLst>
              <a:ext uri="{FF2B5EF4-FFF2-40B4-BE49-F238E27FC236}">
                <a16:creationId xmlns:a16="http://schemas.microsoft.com/office/drawing/2014/main" id="{5FA7A6C1-FD75-DD68-9542-B58ED9B0F0A8}"/>
              </a:ext>
            </a:extLst>
          </p:cNvPr>
          <p:cNvSpPr/>
          <p:nvPr/>
        </p:nvSpPr>
        <p:spPr>
          <a:xfrm>
            <a:off x="1800108" y="1856201"/>
            <a:ext cx="468000" cy="466725"/>
          </a:xfrm>
          <a:prstGeom prst="ellipse">
            <a:avLst/>
          </a:prstGeom>
          <a:solidFill>
            <a:srgbClr val="364D6E"/>
          </a:solidFill>
          <a:ln w="28575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b="1" dirty="0">
              <a:solidFill>
                <a:schemeClr val="bg1"/>
              </a:solidFill>
            </a:endParaRPr>
          </a:p>
        </p:txBody>
      </p:sp>
      <p:grpSp>
        <p:nvGrpSpPr>
          <p:cNvPr id="232" name="Groupe 231">
            <a:extLst>
              <a:ext uri="{FF2B5EF4-FFF2-40B4-BE49-F238E27FC236}">
                <a16:creationId xmlns:a16="http://schemas.microsoft.com/office/drawing/2014/main" id="{09B31446-8D24-400A-7252-906F9CB69B2B}"/>
              </a:ext>
            </a:extLst>
          </p:cNvPr>
          <p:cNvGrpSpPr/>
          <p:nvPr/>
        </p:nvGrpSpPr>
        <p:grpSpPr>
          <a:xfrm>
            <a:off x="1897999" y="1929746"/>
            <a:ext cx="251198" cy="248456"/>
            <a:chOff x="1498446" y="5986471"/>
            <a:chExt cx="251198" cy="248456"/>
          </a:xfrm>
        </p:grpSpPr>
        <p:sp>
          <p:nvSpPr>
            <p:cNvPr id="233" name="Freeform 55">
              <a:extLst>
                <a:ext uri="{FF2B5EF4-FFF2-40B4-BE49-F238E27FC236}">
                  <a16:creationId xmlns:a16="http://schemas.microsoft.com/office/drawing/2014/main" id="{43B43FD0-1049-12FA-0143-FE1CC8F8F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446" y="5986471"/>
              <a:ext cx="251198" cy="102339"/>
            </a:xfrm>
            <a:custGeom>
              <a:avLst/>
              <a:gdLst>
                <a:gd name="T0" fmla="*/ 231 w 461"/>
                <a:gd name="T1" fmla="*/ 0 h 180"/>
                <a:gd name="T2" fmla="*/ 0 w 461"/>
                <a:gd name="T3" fmla="*/ 140 h 180"/>
                <a:gd name="T4" fmla="*/ 0 w 461"/>
                <a:gd name="T5" fmla="*/ 156 h 180"/>
                <a:gd name="T6" fmla="*/ 57 w 461"/>
                <a:gd name="T7" fmla="*/ 156 h 180"/>
                <a:gd name="T8" fmla="*/ 57 w 461"/>
                <a:gd name="T9" fmla="*/ 180 h 180"/>
                <a:gd name="T10" fmla="*/ 401 w 461"/>
                <a:gd name="T11" fmla="*/ 180 h 180"/>
                <a:gd name="T12" fmla="*/ 401 w 461"/>
                <a:gd name="T13" fmla="*/ 156 h 180"/>
                <a:gd name="T14" fmla="*/ 461 w 461"/>
                <a:gd name="T15" fmla="*/ 156 h 180"/>
                <a:gd name="T16" fmla="*/ 461 w 461"/>
                <a:gd name="T17" fmla="*/ 140 h 180"/>
                <a:gd name="T18" fmla="*/ 231 w 461"/>
                <a:gd name="T19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1" h="180">
                  <a:moveTo>
                    <a:pt x="231" y="0"/>
                  </a:moveTo>
                  <a:lnTo>
                    <a:pt x="0" y="140"/>
                  </a:lnTo>
                  <a:lnTo>
                    <a:pt x="0" y="156"/>
                  </a:lnTo>
                  <a:lnTo>
                    <a:pt x="57" y="156"/>
                  </a:lnTo>
                  <a:lnTo>
                    <a:pt x="57" y="180"/>
                  </a:lnTo>
                  <a:lnTo>
                    <a:pt x="401" y="180"/>
                  </a:lnTo>
                  <a:lnTo>
                    <a:pt x="401" y="156"/>
                  </a:lnTo>
                  <a:lnTo>
                    <a:pt x="461" y="156"/>
                  </a:lnTo>
                  <a:lnTo>
                    <a:pt x="461" y="140"/>
                  </a:lnTo>
                  <a:lnTo>
                    <a:pt x="231" y="0"/>
                  </a:lnTo>
                  <a:close/>
                </a:path>
              </a:pathLst>
            </a:custGeom>
            <a:noFill/>
            <a:ln w="9525" cap="flat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r"/>
              <a:endParaRPr lang="en-US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234" name="Groupe 233">
              <a:extLst>
                <a:ext uri="{FF2B5EF4-FFF2-40B4-BE49-F238E27FC236}">
                  <a16:creationId xmlns:a16="http://schemas.microsoft.com/office/drawing/2014/main" id="{8555ABFD-0CFE-37C0-2333-674884CF613C}"/>
                </a:ext>
              </a:extLst>
            </p:cNvPr>
            <p:cNvGrpSpPr/>
            <p:nvPr/>
          </p:nvGrpSpPr>
          <p:grpSpPr>
            <a:xfrm>
              <a:off x="1498446" y="6103592"/>
              <a:ext cx="251198" cy="131335"/>
              <a:chOff x="1498446" y="6103592"/>
              <a:chExt cx="251198" cy="131335"/>
            </a:xfrm>
          </p:grpSpPr>
          <p:sp>
            <p:nvSpPr>
              <p:cNvPr id="235" name="Rectangle 56">
                <a:extLst>
                  <a:ext uri="{FF2B5EF4-FFF2-40B4-BE49-F238E27FC236}">
                    <a16:creationId xmlns:a16="http://schemas.microsoft.com/office/drawing/2014/main" id="{1971A94C-826E-8772-5C2D-04D177BD80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9506" y="6103592"/>
                <a:ext cx="27245" cy="88125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z="11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6" name="Rectangle 57">
                <a:extLst>
                  <a:ext uri="{FF2B5EF4-FFF2-40B4-BE49-F238E27FC236}">
                    <a16:creationId xmlns:a16="http://schemas.microsoft.com/office/drawing/2014/main" id="{1D7701F1-1ECF-01E1-7B07-476BE930D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4431" y="6103592"/>
                <a:ext cx="45719" cy="88125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z="11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7" name="Rectangle 58">
                <a:extLst>
                  <a:ext uri="{FF2B5EF4-FFF2-40B4-BE49-F238E27FC236}">
                    <a16:creationId xmlns:a16="http://schemas.microsoft.com/office/drawing/2014/main" id="{09717715-1569-8624-8F6A-609022C06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6850" y="6103592"/>
                <a:ext cx="45719" cy="88125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z="11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8" name="Rectangle 59">
                <a:extLst>
                  <a:ext uri="{FF2B5EF4-FFF2-40B4-BE49-F238E27FC236}">
                    <a16:creationId xmlns:a16="http://schemas.microsoft.com/office/drawing/2014/main" id="{79F00089-CBF4-43A3-516E-772D3B652E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1339" y="6103592"/>
                <a:ext cx="45719" cy="88125"/>
              </a:xfrm>
              <a:prstGeom prst="rect">
                <a:avLst/>
              </a:prstGeom>
              <a:noFill/>
              <a:ln w="9525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z="11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9" name="Freeform 60">
                <a:extLst>
                  <a:ext uri="{FF2B5EF4-FFF2-40B4-BE49-F238E27FC236}">
                    <a16:creationId xmlns:a16="http://schemas.microsoft.com/office/drawing/2014/main" id="{AA674372-03C5-8472-F066-EE82AD593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8446" y="6196834"/>
                <a:ext cx="251198" cy="38093"/>
              </a:xfrm>
              <a:custGeom>
                <a:avLst/>
                <a:gdLst>
                  <a:gd name="T0" fmla="*/ 401 w 461"/>
                  <a:gd name="T1" fmla="*/ 24 h 67"/>
                  <a:gd name="T2" fmla="*/ 401 w 461"/>
                  <a:gd name="T3" fmla="*/ 0 h 67"/>
                  <a:gd name="T4" fmla="*/ 57 w 461"/>
                  <a:gd name="T5" fmla="*/ 0 h 67"/>
                  <a:gd name="T6" fmla="*/ 57 w 461"/>
                  <a:gd name="T7" fmla="*/ 24 h 67"/>
                  <a:gd name="T8" fmla="*/ 0 w 461"/>
                  <a:gd name="T9" fmla="*/ 24 h 67"/>
                  <a:gd name="T10" fmla="*/ 0 w 461"/>
                  <a:gd name="T11" fmla="*/ 67 h 67"/>
                  <a:gd name="T12" fmla="*/ 461 w 461"/>
                  <a:gd name="T13" fmla="*/ 67 h 67"/>
                  <a:gd name="T14" fmla="*/ 461 w 461"/>
                  <a:gd name="T15" fmla="*/ 24 h 67"/>
                  <a:gd name="T16" fmla="*/ 401 w 461"/>
                  <a:gd name="T17" fmla="*/ 24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1" h="67">
                    <a:moveTo>
                      <a:pt x="401" y="24"/>
                    </a:moveTo>
                    <a:lnTo>
                      <a:pt x="401" y="0"/>
                    </a:lnTo>
                    <a:lnTo>
                      <a:pt x="57" y="0"/>
                    </a:lnTo>
                    <a:lnTo>
                      <a:pt x="57" y="24"/>
                    </a:lnTo>
                    <a:lnTo>
                      <a:pt x="0" y="24"/>
                    </a:lnTo>
                    <a:lnTo>
                      <a:pt x="0" y="67"/>
                    </a:lnTo>
                    <a:lnTo>
                      <a:pt x="461" y="67"/>
                    </a:lnTo>
                    <a:lnTo>
                      <a:pt x="461" y="24"/>
                    </a:lnTo>
                    <a:lnTo>
                      <a:pt x="401" y="24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FFFF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algn="r"/>
                <a:endParaRPr lang="en-US" sz="1100" b="1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E526E4C-D6C8-7CD7-8B95-3FE60C245AF0}"/>
              </a:ext>
            </a:extLst>
          </p:cNvPr>
          <p:cNvSpPr/>
          <p:nvPr/>
        </p:nvSpPr>
        <p:spPr>
          <a:xfrm>
            <a:off x="5263936" y="4334630"/>
            <a:ext cx="4616664" cy="558000"/>
          </a:xfrm>
          <a:prstGeom prst="rect">
            <a:avLst/>
          </a:prstGeom>
          <a:solidFill>
            <a:srgbClr val="C3CFE1"/>
          </a:solidFill>
          <a:ln w="6350" cap="sq">
            <a:solidFill>
              <a:srgbClr val="364D6E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b="1" dirty="0">
                <a:solidFill>
                  <a:schemeClr val="bg1"/>
                </a:solidFill>
              </a:rPr>
              <a:t>Government </a:t>
            </a:r>
            <a:br>
              <a:rPr lang="en-US" sz="1100" b="1" dirty="0">
                <a:solidFill>
                  <a:schemeClr val="bg1"/>
                </a:solidFill>
              </a:rPr>
            </a:br>
            <a:r>
              <a:rPr lang="en-US" sz="1100" b="1" dirty="0">
                <a:solidFill>
                  <a:schemeClr val="bg1"/>
                </a:solidFill>
              </a:rPr>
              <a:t>payment platform</a:t>
            </a:r>
          </a:p>
        </p:txBody>
      </p:sp>
      <p:sp>
        <p:nvSpPr>
          <p:cNvPr id="251" name="Ellipse 396">
            <a:extLst>
              <a:ext uri="{FF2B5EF4-FFF2-40B4-BE49-F238E27FC236}">
                <a16:creationId xmlns:a16="http://schemas.microsoft.com/office/drawing/2014/main" id="{04744021-CBA6-AA19-7402-6ECBC81E8858}"/>
              </a:ext>
            </a:extLst>
          </p:cNvPr>
          <p:cNvSpPr/>
          <p:nvPr/>
        </p:nvSpPr>
        <p:spPr>
          <a:xfrm>
            <a:off x="4963452" y="4380268"/>
            <a:ext cx="468000" cy="466725"/>
          </a:xfrm>
          <a:prstGeom prst="ellipse">
            <a:avLst/>
          </a:prstGeom>
          <a:gradFill>
            <a:gsLst>
              <a:gs pos="0">
                <a:srgbClr val="C3CFE1"/>
              </a:gs>
              <a:gs pos="100000">
                <a:srgbClr val="498EDA"/>
              </a:gs>
            </a:gsLst>
            <a:lin ang="5400000" scaled="1"/>
          </a:gradFill>
          <a:ln w="28575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b="1" dirty="0">
              <a:solidFill>
                <a:schemeClr val="bg1"/>
              </a:solidFill>
            </a:endParaRPr>
          </a:p>
        </p:txBody>
      </p:sp>
      <p:grpSp>
        <p:nvGrpSpPr>
          <p:cNvPr id="252" name="Graphique 49">
            <a:extLst>
              <a:ext uri="{FF2B5EF4-FFF2-40B4-BE49-F238E27FC236}">
                <a16:creationId xmlns:a16="http://schemas.microsoft.com/office/drawing/2014/main" id="{1EB15013-1E52-B556-406F-301CC83A2C65}"/>
              </a:ext>
            </a:extLst>
          </p:cNvPr>
          <p:cNvGrpSpPr/>
          <p:nvPr/>
        </p:nvGrpSpPr>
        <p:grpSpPr>
          <a:xfrm>
            <a:off x="5076722" y="4501903"/>
            <a:ext cx="241460" cy="223455"/>
            <a:chOff x="10118236" y="1744873"/>
            <a:chExt cx="476250" cy="543211"/>
          </a:xfrm>
          <a:solidFill>
            <a:schemeClr val="bg1"/>
          </a:solidFill>
        </p:grpSpPr>
        <p:sp>
          <p:nvSpPr>
            <p:cNvPr id="253" name="Forme libre : forme 252">
              <a:extLst>
                <a:ext uri="{FF2B5EF4-FFF2-40B4-BE49-F238E27FC236}">
                  <a16:creationId xmlns:a16="http://schemas.microsoft.com/office/drawing/2014/main" id="{73FA444A-9624-4199-FB58-5E9EDD846359}"/>
                </a:ext>
              </a:extLst>
            </p:cNvPr>
            <p:cNvSpPr/>
            <p:nvPr/>
          </p:nvSpPr>
          <p:spPr>
            <a:xfrm>
              <a:off x="10175386" y="1744873"/>
              <a:ext cx="95250" cy="95250"/>
            </a:xfrm>
            <a:custGeom>
              <a:avLst/>
              <a:gdLst>
                <a:gd name="connsiteX0" fmla="*/ 100013 w 95250"/>
                <a:gd name="connsiteY0" fmla="*/ 0 h 95250"/>
                <a:gd name="connsiteX1" fmla="*/ 0 w 95250"/>
                <a:gd name="connsiteY1" fmla="*/ 0 h 95250"/>
                <a:gd name="connsiteX2" fmla="*/ 0 w 95250"/>
                <a:gd name="connsiteY2" fmla="*/ 100013 h 95250"/>
                <a:gd name="connsiteX3" fmla="*/ 23813 w 95250"/>
                <a:gd name="connsiteY3" fmla="*/ 100013 h 95250"/>
                <a:gd name="connsiteX4" fmla="*/ 23813 w 95250"/>
                <a:gd name="connsiteY4" fmla="*/ 23813 h 95250"/>
                <a:gd name="connsiteX5" fmla="*/ 100013 w 95250"/>
                <a:gd name="connsiteY5" fmla="*/ 23813 h 95250"/>
                <a:gd name="connsiteX6" fmla="*/ 100013 w 95250"/>
                <a:gd name="connsiteY6" fmla="*/ 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95250">
                  <a:moveTo>
                    <a:pt x="100013" y="0"/>
                  </a:moveTo>
                  <a:lnTo>
                    <a:pt x="0" y="0"/>
                  </a:lnTo>
                  <a:lnTo>
                    <a:pt x="0" y="100013"/>
                  </a:lnTo>
                  <a:lnTo>
                    <a:pt x="23813" y="100013"/>
                  </a:lnTo>
                  <a:lnTo>
                    <a:pt x="23813" y="23813"/>
                  </a:lnTo>
                  <a:lnTo>
                    <a:pt x="100013" y="23813"/>
                  </a:lnTo>
                  <a:lnTo>
                    <a:pt x="1000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4" name="Forme libre : forme 253">
              <a:extLst>
                <a:ext uri="{FF2B5EF4-FFF2-40B4-BE49-F238E27FC236}">
                  <a16:creationId xmlns:a16="http://schemas.microsoft.com/office/drawing/2014/main" id="{4BCA014E-0555-B495-99B3-0AA6D686DC4C}"/>
                </a:ext>
              </a:extLst>
            </p:cNvPr>
            <p:cNvSpPr/>
            <p:nvPr/>
          </p:nvSpPr>
          <p:spPr>
            <a:xfrm>
              <a:off x="10175386" y="1935373"/>
              <a:ext cx="95250" cy="95250"/>
            </a:xfrm>
            <a:custGeom>
              <a:avLst/>
              <a:gdLst>
                <a:gd name="connsiteX0" fmla="*/ 100013 w 95250"/>
                <a:gd name="connsiteY0" fmla="*/ 76200 h 95250"/>
                <a:gd name="connsiteX1" fmla="*/ 23813 w 95250"/>
                <a:gd name="connsiteY1" fmla="*/ 76200 h 95250"/>
                <a:gd name="connsiteX2" fmla="*/ 23813 w 95250"/>
                <a:gd name="connsiteY2" fmla="*/ 0 h 95250"/>
                <a:gd name="connsiteX3" fmla="*/ 0 w 95250"/>
                <a:gd name="connsiteY3" fmla="*/ 0 h 95250"/>
                <a:gd name="connsiteX4" fmla="*/ 0 w 95250"/>
                <a:gd name="connsiteY4" fmla="*/ 100013 h 95250"/>
                <a:gd name="connsiteX5" fmla="*/ 100013 w 95250"/>
                <a:gd name="connsiteY5" fmla="*/ 100013 h 95250"/>
                <a:gd name="connsiteX6" fmla="*/ 100013 w 95250"/>
                <a:gd name="connsiteY6" fmla="*/ 762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95250">
                  <a:moveTo>
                    <a:pt x="100013" y="76200"/>
                  </a:moveTo>
                  <a:lnTo>
                    <a:pt x="23813" y="76200"/>
                  </a:lnTo>
                  <a:lnTo>
                    <a:pt x="23813" y="0"/>
                  </a:lnTo>
                  <a:lnTo>
                    <a:pt x="0" y="0"/>
                  </a:lnTo>
                  <a:lnTo>
                    <a:pt x="0" y="100013"/>
                  </a:lnTo>
                  <a:lnTo>
                    <a:pt x="100013" y="100013"/>
                  </a:lnTo>
                  <a:lnTo>
                    <a:pt x="100013" y="762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5" name="Forme libre : forme 254">
              <a:extLst>
                <a:ext uri="{FF2B5EF4-FFF2-40B4-BE49-F238E27FC236}">
                  <a16:creationId xmlns:a16="http://schemas.microsoft.com/office/drawing/2014/main" id="{B48A1F9B-E211-CB91-07EC-9FF453F7A064}"/>
                </a:ext>
              </a:extLst>
            </p:cNvPr>
            <p:cNvSpPr/>
            <p:nvPr/>
          </p:nvSpPr>
          <p:spPr>
            <a:xfrm>
              <a:off x="10461136" y="1935373"/>
              <a:ext cx="95250" cy="95250"/>
            </a:xfrm>
            <a:custGeom>
              <a:avLst/>
              <a:gdLst>
                <a:gd name="connsiteX0" fmla="*/ 0 w 95250"/>
                <a:gd name="connsiteY0" fmla="*/ 100013 h 95250"/>
                <a:gd name="connsiteX1" fmla="*/ 100013 w 95250"/>
                <a:gd name="connsiteY1" fmla="*/ 100013 h 95250"/>
                <a:gd name="connsiteX2" fmla="*/ 100013 w 95250"/>
                <a:gd name="connsiteY2" fmla="*/ 0 h 95250"/>
                <a:gd name="connsiteX3" fmla="*/ 76200 w 95250"/>
                <a:gd name="connsiteY3" fmla="*/ 0 h 95250"/>
                <a:gd name="connsiteX4" fmla="*/ 76200 w 95250"/>
                <a:gd name="connsiteY4" fmla="*/ 76200 h 95250"/>
                <a:gd name="connsiteX5" fmla="*/ 0 w 95250"/>
                <a:gd name="connsiteY5" fmla="*/ 76200 h 95250"/>
                <a:gd name="connsiteX6" fmla="*/ 0 w 95250"/>
                <a:gd name="connsiteY6" fmla="*/ 10001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95250">
                  <a:moveTo>
                    <a:pt x="0" y="100013"/>
                  </a:moveTo>
                  <a:lnTo>
                    <a:pt x="100013" y="100013"/>
                  </a:lnTo>
                  <a:lnTo>
                    <a:pt x="100013" y="0"/>
                  </a:ln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lnTo>
                    <a:pt x="0" y="1000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6" name="Forme libre : forme 255">
              <a:extLst>
                <a:ext uri="{FF2B5EF4-FFF2-40B4-BE49-F238E27FC236}">
                  <a16:creationId xmlns:a16="http://schemas.microsoft.com/office/drawing/2014/main" id="{48F3E0ED-C94B-99CB-2282-C4B75B138D6F}"/>
                </a:ext>
              </a:extLst>
            </p:cNvPr>
            <p:cNvSpPr/>
            <p:nvPr/>
          </p:nvSpPr>
          <p:spPr>
            <a:xfrm>
              <a:off x="10461136" y="1744873"/>
              <a:ext cx="95250" cy="95250"/>
            </a:xfrm>
            <a:custGeom>
              <a:avLst/>
              <a:gdLst>
                <a:gd name="connsiteX0" fmla="*/ 100013 w 95250"/>
                <a:gd name="connsiteY0" fmla="*/ 100013 h 95250"/>
                <a:gd name="connsiteX1" fmla="*/ 100013 w 95250"/>
                <a:gd name="connsiteY1" fmla="*/ 0 h 95250"/>
                <a:gd name="connsiteX2" fmla="*/ 0 w 95250"/>
                <a:gd name="connsiteY2" fmla="*/ 0 h 95250"/>
                <a:gd name="connsiteX3" fmla="*/ 0 w 95250"/>
                <a:gd name="connsiteY3" fmla="*/ 23813 h 95250"/>
                <a:gd name="connsiteX4" fmla="*/ 76200 w 95250"/>
                <a:gd name="connsiteY4" fmla="*/ 23813 h 95250"/>
                <a:gd name="connsiteX5" fmla="*/ 76200 w 95250"/>
                <a:gd name="connsiteY5" fmla="*/ 100013 h 95250"/>
                <a:gd name="connsiteX6" fmla="*/ 100013 w 95250"/>
                <a:gd name="connsiteY6" fmla="*/ 10001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95250">
                  <a:moveTo>
                    <a:pt x="100013" y="100013"/>
                  </a:moveTo>
                  <a:lnTo>
                    <a:pt x="100013" y="0"/>
                  </a:lnTo>
                  <a:lnTo>
                    <a:pt x="0" y="0"/>
                  </a:lnTo>
                  <a:lnTo>
                    <a:pt x="0" y="23813"/>
                  </a:lnTo>
                  <a:lnTo>
                    <a:pt x="76200" y="23813"/>
                  </a:lnTo>
                  <a:lnTo>
                    <a:pt x="76200" y="100013"/>
                  </a:lnTo>
                  <a:lnTo>
                    <a:pt x="100013" y="1000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7" name="Forme libre : forme 256">
              <a:extLst>
                <a:ext uri="{FF2B5EF4-FFF2-40B4-BE49-F238E27FC236}">
                  <a16:creationId xmlns:a16="http://schemas.microsoft.com/office/drawing/2014/main" id="{C13354BC-A626-12FC-A221-E66AB86D986B}"/>
                </a:ext>
              </a:extLst>
            </p:cNvPr>
            <p:cNvSpPr/>
            <p:nvPr/>
          </p:nvSpPr>
          <p:spPr>
            <a:xfrm>
              <a:off x="10156336" y="2088059"/>
              <a:ext cx="438150" cy="200025"/>
            </a:xfrm>
            <a:custGeom>
              <a:avLst/>
              <a:gdLst>
                <a:gd name="connsiteX0" fmla="*/ 0 w 438150"/>
                <a:gd name="connsiteY0" fmla="*/ 204788 h 200025"/>
                <a:gd name="connsiteX1" fmla="*/ 442913 w 438150"/>
                <a:gd name="connsiteY1" fmla="*/ 204788 h 200025"/>
                <a:gd name="connsiteX2" fmla="*/ 442913 w 438150"/>
                <a:gd name="connsiteY2" fmla="*/ 180975 h 200025"/>
                <a:gd name="connsiteX3" fmla="*/ 378143 w 438150"/>
                <a:gd name="connsiteY3" fmla="*/ 180975 h 200025"/>
                <a:gd name="connsiteX4" fmla="*/ 385763 w 438150"/>
                <a:gd name="connsiteY4" fmla="*/ 154781 h 200025"/>
                <a:gd name="connsiteX5" fmla="*/ 385763 w 438150"/>
                <a:gd name="connsiteY5" fmla="*/ 126206 h 200025"/>
                <a:gd name="connsiteX6" fmla="*/ 364331 w 438150"/>
                <a:gd name="connsiteY6" fmla="*/ 104775 h 200025"/>
                <a:gd name="connsiteX7" fmla="*/ 331470 w 438150"/>
                <a:gd name="connsiteY7" fmla="*/ 104775 h 200025"/>
                <a:gd name="connsiteX8" fmla="*/ 367189 w 438150"/>
                <a:gd name="connsiteY8" fmla="*/ 14764 h 200025"/>
                <a:gd name="connsiteX9" fmla="*/ 344996 w 438150"/>
                <a:gd name="connsiteY9" fmla="*/ 6001 h 200025"/>
                <a:gd name="connsiteX10" fmla="*/ 305943 w 438150"/>
                <a:gd name="connsiteY10" fmla="*/ 104775 h 200025"/>
                <a:gd name="connsiteX11" fmla="*/ 265176 w 438150"/>
                <a:gd name="connsiteY11" fmla="*/ 104775 h 200025"/>
                <a:gd name="connsiteX12" fmla="*/ 281750 w 438150"/>
                <a:gd name="connsiteY12" fmla="*/ 62960 h 200025"/>
                <a:gd name="connsiteX13" fmla="*/ 259556 w 438150"/>
                <a:gd name="connsiteY13" fmla="*/ 54102 h 200025"/>
                <a:gd name="connsiteX14" fmla="*/ 239554 w 438150"/>
                <a:gd name="connsiteY14" fmla="*/ 104775 h 200025"/>
                <a:gd name="connsiteX15" fmla="*/ 223647 w 438150"/>
                <a:gd name="connsiteY15" fmla="*/ 104775 h 200025"/>
                <a:gd name="connsiteX16" fmla="*/ 223647 w 438150"/>
                <a:gd name="connsiteY16" fmla="*/ 0 h 200025"/>
                <a:gd name="connsiteX17" fmla="*/ 199835 w 438150"/>
                <a:gd name="connsiteY17" fmla="*/ 0 h 200025"/>
                <a:gd name="connsiteX18" fmla="*/ 199835 w 438150"/>
                <a:gd name="connsiteY18" fmla="*/ 104775 h 200025"/>
                <a:gd name="connsiteX19" fmla="*/ 176213 w 438150"/>
                <a:gd name="connsiteY19" fmla="*/ 104775 h 200025"/>
                <a:gd name="connsiteX20" fmla="*/ 153924 w 438150"/>
                <a:gd name="connsiteY20" fmla="*/ 53340 h 200025"/>
                <a:gd name="connsiteX21" fmla="*/ 132112 w 438150"/>
                <a:gd name="connsiteY21" fmla="*/ 62865 h 200025"/>
                <a:gd name="connsiteX22" fmla="*/ 150304 w 438150"/>
                <a:gd name="connsiteY22" fmla="*/ 104870 h 200025"/>
                <a:gd name="connsiteX23" fmla="*/ 109728 w 438150"/>
                <a:gd name="connsiteY23" fmla="*/ 104870 h 200025"/>
                <a:gd name="connsiteX24" fmla="*/ 69247 w 438150"/>
                <a:gd name="connsiteY24" fmla="*/ 6382 h 200025"/>
                <a:gd name="connsiteX25" fmla="*/ 47244 w 438150"/>
                <a:gd name="connsiteY25" fmla="*/ 15430 h 200025"/>
                <a:gd name="connsiteX26" fmla="*/ 84011 w 438150"/>
                <a:gd name="connsiteY26" fmla="*/ 104870 h 200025"/>
                <a:gd name="connsiteX27" fmla="*/ 59531 w 438150"/>
                <a:gd name="connsiteY27" fmla="*/ 104870 h 200025"/>
                <a:gd name="connsiteX28" fmla="*/ 38100 w 438150"/>
                <a:gd name="connsiteY28" fmla="*/ 126302 h 200025"/>
                <a:gd name="connsiteX29" fmla="*/ 38100 w 438150"/>
                <a:gd name="connsiteY29" fmla="*/ 154877 h 200025"/>
                <a:gd name="connsiteX30" fmla="*/ 45625 w 438150"/>
                <a:gd name="connsiteY30" fmla="*/ 181070 h 200025"/>
                <a:gd name="connsiteX31" fmla="*/ 0 w 438150"/>
                <a:gd name="connsiteY31" fmla="*/ 181070 h 200025"/>
                <a:gd name="connsiteX32" fmla="*/ 361950 w 438150"/>
                <a:gd name="connsiteY32" fmla="*/ 128588 h 200025"/>
                <a:gd name="connsiteX33" fmla="*/ 361950 w 438150"/>
                <a:gd name="connsiteY33" fmla="*/ 154781 h 200025"/>
                <a:gd name="connsiteX34" fmla="*/ 335756 w 438150"/>
                <a:gd name="connsiteY34" fmla="*/ 180975 h 200025"/>
                <a:gd name="connsiteX35" fmla="*/ 88106 w 438150"/>
                <a:gd name="connsiteY35" fmla="*/ 180975 h 200025"/>
                <a:gd name="connsiteX36" fmla="*/ 61913 w 438150"/>
                <a:gd name="connsiteY36" fmla="*/ 154781 h 200025"/>
                <a:gd name="connsiteX37" fmla="*/ 61913 w 438150"/>
                <a:gd name="connsiteY37" fmla="*/ 128588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38150" h="200025">
                  <a:moveTo>
                    <a:pt x="0" y="204788"/>
                  </a:moveTo>
                  <a:lnTo>
                    <a:pt x="442913" y="204788"/>
                  </a:lnTo>
                  <a:lnTo>
                    <a:pt x="442913" y="180975"/>
                  </a:lnTo>
                  <a:lnTo>
                    <a:pt x="378143" y="180975"/>
                  </a:lnTo>
                  <a:cubicBezTo>
                    <a:pt x="383057" y="173117"/>
                    <a:pt x="385694" y="164049"/>
                    <a:pt x="385763" y="154781"/>
                  </a:cubicBezTo>
                  <a:lnTo>
                    <a:pt x="385763" y="126206"/>
                  </a:lnTo>
                  <a:cubicBezTo>
                    <a:pt x="385763" y="114370"/>
                    <a:pt x="376167" y="104775"/>
                    <a:pt x="364331" y="104775"/>
                  </a:cubicBezTo>
                  <a:lnTo>
                    <a:pt x="331470" y="104775"/>
                  </a:lnTo>
                  <a:lnTo>
                    <a:pt x="367189" y="14764"/>
                  </a:lnTo>
                  <a:lnTo>
                    <a:pt x="344996" y="6001"/>
                  </a:lnTo>
                  <a:lnTo>
                    <a:pt x="305943" y="104775"/>
                  </a:lnTo>
                  <a:lnTo>
                    <a:pt x="265176" y="104775"/>
                  </a:lnTo>
                  <a:lnTo>
                    <a:pt x="281750" y="62960"/>
                  </a:lnTo>
                  <a:lnTo>
                    <a:pt x="259556" y="54102"/>
                  </a:lnTo>
                  <a:lnTo>
                    <a:pt x="239554" y="104775"/>
                  </a:lnTo>
                  <a:lnTo>
                    <a:pt x="223647" y="104775"/>
                  </a:lnTo>
                  <a:lnTo>
                    <a:pt x="223647" y="0"/>
                  </a:lnTo>
                  <a:lnTo>
                    <a:pt x="199835" y="0"/>
                  </a:lnTo>
                  <a:lnTo>
                    <a:pt x="199835" y="104775"/>
                  </a:lnTo>
                  <a:lnTo>
                    <a:pt x="176213" y="104775"/>
                  </a:lnTo>
                  <a:lnTo>
                    <a:pt x="153924" y="53340"/>
                  </a:lnTo>
                  <a:lnTo>
                    <a:pt x="132112" y="62865"/>
                  </a:lnTo>
                  <a:lnTo>
                    <a:pt x="150304" y="104870"/>
                  </a:lnTo>
                  <a:lnTo>
                    <a:pt x="109728" y="104870"/>
                  </a:lnTo>
                  <a:lnTo>
                    <a:pt x="69247" y="6382"/>
                  </a:lnTo>
                  <a:lnTo>
                    <a:pt x="47244" y="15430"/>
                  </a:lnTo>
                  <a:lnTo>
                    <a:pt x="84011" y="104870"/>
                  </a:lnTo>
                  <a:lnTo>
                    <a:pt x="59531" y="104870"/>
                  </a:lnTo>
                  <a:cubicBezTo>
                    <a:pt x="47695" y="104870"/>
                    <a:pt x="38100" y="114465"/>
                    <a:pt x="38100" y="126302"/>
                  </a:cubicBezTo>
                  <a:lnTo>
                    <a:pt x="38100" y="154877"/>
                  </a:lnTo>
                  <a:cubicBezTo>
                    <a:pt x="38140" y="164135"/>
                    <a:pt x="40744" y="173202"/>
                    <a:pt x="45625" y="181070"/>
                  </a:cubicBezTo>
                  <a:lnTo>
                    <a:pt x="0" y="181070"/>
                  </a:lnTo>
                  <a:close/>
                  <a:moveTo>
                    <a:pt x="361950" y="128588"/>
                  </a:moveTo>
                  <a:lnTo>
                    <a:pt x="361950" y="154781"/>
                  </a:lnTo>
                  <a:cubicBezTo>
                    <a:pt x="361950" y="169248"/>
                    <a:pt x="350223" y="180975"/>
                    <a:pt x="335756" y="180975"/>
                  </a:cubicBezTo>
                  <a:lnTo>
                    <a:pt x="88106" y="180975"/>
                  </a:lnTo>
                  <a:cubicBezTo>
                    <a:pt x="73640" y="180975"/>
                    <a:pt x="61913" y="169248"/>
                    <a:pt x="61913" y="154781"/>
                  </a:cubicBezTo>
                  <a:lnTo>
                    <a:pt x="61913" y="12858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8" name="Forme libre : forme 257">
              <a:extLst>
                <a:ext uri="{FF2B5EF4-FFF2-40B4-BE49-F238E27FC236}">
                  <a16:creationId xmlns:a16="http://schemas.microsoft.com/office/drawing/2014/main" id="{6BBEAED1-411C-EBCB-E5CB-FE0BC9B0D533}"/>
                </a:ext>
              </a:extLst>
            </p:cNvPr>
            <p:cNvSpPr/>
            <p:nvPr/>
          </p:nvSpPr>
          <p:spPr>
            <a:xfrm>
              <a:off x="10118236" y="2268748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23813 w 19050"/>
                <a:gd name="connsiteY1" fmla="*/ 0 h 19050"/>
                <a:gd name="connsiteX2" fmla="*/ 23813 w 19050"/>
                <a:gd name="connsiteY2" fmla="*/ 23813 h 19050"/>
                <a:gd name="connsiteX3" fmla="*/ 0 w 19050"/>
                <a:gd name="connsiteY3" fmla="*/ 238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23813" y="0"/>
                  </a:lnTo>
                  <a:lnTo>
                    <a:pt x="23813" y="23813"/>
                  </a:lnTo>
                  <a:lnTo>
                    <a:pt x="0" y="238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59" name="Forme libre : forme 258">
              <a:extLst>
                <a:ext uri="{FF2B5EF4-FFF2-40B4-BE49-F238E27FC236}">
                  <a16:creationId xmlns:a16="http://schemas.microsoft.com/office/drawing/2014/main" id="{6516E0F9-BD6D-38DE-AA9A-6D709F980B88}"/>
                </a:ext>
              </a:extLst>
            </p:cNvPr>
            <p:cNvSpPr/>
            <p:nvPr/>
          </p:nvSpPr>
          <p:spPr>
            <a:xfrm>
              <a:off x="10356266" y="2049673"/>
              <a:ext cx="19050" cy="19050"/>
            </a:xfrm>
            <a:custGeom>
              <a:avLst/>
              <a:gdLst>
                <a:gd name="connsiteX0" fmla="*/ 0 w 19050"/>
                <a:gd name="connsiteY0" fmla="*/ 0 h 19050"/>
                <a:gd name="connsiteX1" fmla="*/ 23812 w 19050"/>
                <a:gd name="connsiteY1" fmla="*/ 0 h 19050"/>
                <a:gd name="connsiteX2" fmla="*/ 23812 w 19050"/>
                <a:gd name="connsiteY2" fmla="*/ 23813 h 19050"/>
                <a:gd name="connsiteX3" fmla="*/ 0 w 19050"/>
                <a:gd name="connsiteY3" fmla="*/ 238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" h="19050">
                  <a:moveTo>
                    <a:pt x="0" y="0"/>
                  </a:moveTo>
                  <a:lnTo>
                    <a:pt x="23812" y="0"/>
                  </a:lnTo>
                  <a:lnTo>
                    <a:pt x="23812" y="23813"/>
                  </a:lnTo>
                  <a:lnTo>
                    <a:pt x="0" y="238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0" name="Forme libre : forme 259">
              <a:extLst>
                <a:ext uri="{FF2B5EF4-FFF2-40B4-BE49-F238E27FC236}">
                  <a16:creationId xmlns:a16="http://schemas.microsoft.com/office/drawing/2014/main" id="{ED669109-E1FE-1413-8372-AE90CFCE7423}"/>
                </a:ext>
              </a:extLst>
            </p:cNvPr>
            <p:cNvSpPr/>
            <p:nvPr/>
          </p:nvSpPr>
          <p:spPr>
            <a:xfrm>
              <a:off x="10275954" y="2105356"/>
              <a:ext cx="28575" cy="19050"/>
            </a:xfrm>
            <a:custGeom>
              <a:avLst/>
              <a:gdLst>
                <a:gd name="connsiteX0" fmla="*/ 0 w 28575"/>
                <a:gd name="connsiteY0" fmla="*/ 7627 h 19050"/>
                <a:gd name="connsiteX1" fmla="*/ 22558 w 28575"/>
                <a:gd name="connsiteY1" fmla="*/ 0 h 19050"/>
                <a:gd name="connsiteX2" fmla="*/ 29331 w 28575"/>
                <a:gd name="connsiteY2" fmla="*/ 20032 h 19050"/>
                <a:gd name="connsiteX3" fmla="*/ 6773 w 28575"/>
                <a:gd name="connsiteY3" fmla="*/ 276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7627"/>
                  </a:moveTo>
                  <a:lnTo>
                    <a:pt x="22558" y="0"/>
                  </a:lnTo>
                  <a:lnTo>
                    <a:pt x="29331" y="20032"/>
                  </a:lnTo>
                  <a:lnTo>
                    <a:pt x="6773" y="276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1" name="Forme libre : forme 260">
              <a:extLst>
                <a:ext uri="{FF2B5EF4-FFF2-40B4-BE49-F238E27FC236}">
                  <a16:creationId xmlns:a16="http://schemas.microsoft.com/office/drawing/2014/main" id="{6FEB2555-D69A-76C3-1F88-748F4290528D}"/>
                </a:ext>
              </a:extLst>
            </p:cNvPr>
            <p:cNvSpPr/>
            <p:nvPr/>
          </p:nvSpPr>
          <p:spPr>
            <a:xfrm>
              <a:off x="10189705" y="2057974"/>
              <a:ext cx="28575" cy="19050"/>
            </a:xfrm>
            <a:custGeom>
              <a:avLst/>
              <a:gdLst>
                <a:gd name="connsiteX0" fmla="*/ 0 w 28575"/>
                <a:gd name="connsiteY0" fmla="*/ 8090 h 19050"/>
                <a:gd name="connsiteX1" fmla="*/ 22396 w 28575"/>
                <a:gd name="connsiteY1" fmla="*/ 0 h 19050"/>
                <a:gd name="connsiteX2" fmla="*/ 29450 w 28575"/>
                <a:gd name="connsiteY2" fmla="*/ 19530 h 19050"/>
                <a:gd name="connsiteX3" fmla="*/ 7054 w 28575"/>
                <a:gd name="connsiteY3" fmla="*/ 27619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8090"/>
                  </a:moveTo>
                  <a:lnTo>
                    <a:pt x="22396" y="0"/>
                  </a:lnTo>
                  <a:lnTo>
                    <a:pt x="29450" y="19530"/>
                  </a:lnTo>
                  <a:lnTo>
                    <a:pt x="7054" y="2761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2" name="Forme libre : forme 261">
              <a:extLst>
                <a:ext uri="{FF2B5EF4-FFF2-40B4-BE49-F238E27FC236}">
                  <a16:creationId xmlns:a16="http://schemas.microsoft.com/office/drawing/2014/main" id="{1830E2E7-873C-1384-3E44-C1C86542357E}"/>
                </a:ext>
              </a:extLst>
            </p:cNvPr>
            <p:cNvSpPr/>
            <p:nvPr/>
          </p:nvSpPr>
          <p:spPr>
            <a:xfrm>
              <a:off x="10421913" y="2105442"/>
              <a:ext cx="28575" cy="19050"/>
            </a:xfrm>
            <a:custGeom>
              <a:avLst/>
              <a:gdLst>
                <a:gd name="connsiteX0" fmla="*/ 0 w 28575"/>
                <a:gd name="connsiteY0" fmla="*/ 20031 h 19050"/>
                <a:gd name="connsiteX1" fmla="*/ 6772 w 28575"/>
                <a:gd name="connsiteY1" fmla="*/ 0 h 19050"/>
                <a:gd name="connsiteX2" fmla="*/ 29331 w 28575"/>
                <a:gd name="connsiteY2" fmla="*/ 7627 h 19050"/>
                <a:gd name="connsiteX3" fmla="*/ 22558 w 28575"/>
                <a:gd name="connsiteY3" fmla="*/ 27658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19050">
                  <a:moveTo>
                    <a:pt x="0" y="20031"/>
                  </a:moveTo>
                  <a:lnTo>
                    <a:pt x="6772" y="0"/>
                  </a:lnTo>
                  <a:lnTo>
                    <a:pt x="29331" y="7627"/>
                  </a:lnTo>
                  <a:lnTo>
                    <a:pt x="22558" y="276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3" name="Forme libre : forme 262">
              <a:extLst>
                <a:ext uri="{FF2B5EF4-FFF2-40B4-BE49-F238E27FC236}">
                  <a16:creationId xmlns:a16="http://schemas.microsoft.com/office/drawing/2014/main" id="{CF9B76C9-DE84-0DD3-7ADE-32CF104B3216}"/>
                </a:ext>
              </a:extLst>
            </p:cNvPr>
            <p:cNvSpPr/>
            <p:nvPr/>
          </p:nvSpPr>
          <p:spPr>
            <a:xfrm>
              <a:off x="10506932" y="2057171"/>
              <a:ext cx="28575" cy="28575"/>
            </a:xfrm>
            <a:custGeom>
              <a:avLst/>
              <a:gdLst>
                <a:gd name="connsiteX0" fmla="*/ 0 w 28575"/>
                <a:gd name="connsiteY0" fmla="*/ 20085 h 28575"/>
                <a:gd name="connsiteX1" fmla="*/ 7746 w 28575"/>
                <a:gd name="connsiteY1" fmla="*/ 0 h 28575"/>
                <a:gd name="connsiteX2" fmla="*/ 29963 w 28575"/>
                <a:gd name="connsiteY2" fmla="*/ 8568 h 28575"/>
                <a:gd name="connsiteX3" fmla="*/ 22217 w 28575"/>
                <a:gd name="connsiteY3" fmla="*/ 28653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75" h="28575">
                  <a:moveTo>
                    <a:pt x="0" y="20085"/>
                  </a:moveTo>
                  <a:lnTo>
                    <a:pt x="7746" y="0"/>
                  </a:lnTo>
                  <a:lnTo>
                    <a:pt x="29963" y="8568"/>
                  </a:lnTo>
                  <a:lnTo>
                    <a:pt x="22217" y="286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4" name="Forme libre : forme 263">
              <a:extLst>
                <a:ext uri="{FF2B5EF4-FFF2-40B4-BE49-F238E27FC236}">
                  <a16:creationId xmlns:a16="http://schemas.microsoft.com/office/drawing/2014/main" id="{9146066D-4415-DF4A-35CD-7405994FE5E4}"/>
                </a:ext>
              </a:extLst>
            </p:cNvPr>
            <p:cNvSpPr/>
            <p:nvPr/>
          </p:nvSpPr>
          <p:spPr>
            <a:xfrm>
              <a:off x="10337311" y="2230648"/>
              <a:ext cx="57150" cy="19050"/>
            </a:xfrm>
            <a:custGeom>
              <a:avLst/>
              <a:gdLst>
                <a:gd name="connsiteX0" fmla="*/ 0 w 57150"/>
                <a:gd name="connsiteY0" fmla="*/ 0 h 19050"/>
                <a:gd name="connsiteX1" fmla="*/ 61913 w 57150"/>
                <a:gd name="connsiteY1" fmla="*/ 0 h 19050"/>
                <a:gd name="connsiteX2" fmla="*/ 61913 w 57150"/>
                <a:gd name="connsiteY2" fmla="*/ 23813 h 19050"/>
                <a:gd name="connsiteX3" fmla="*/ 0 w 57150"/>
                <a:gd name="connsiteY3" fmla="*/ 23813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19050">
                  <a:moveTo>
                    <a:pt x="0" y="0"/>
                  </a:moveTo>
                  <a:lnTo>
                    <a:pt x="61913" y="0"/>
                  </a:lnTo>
                  <a:lnTo>
                    <a:pt x="61913" y="23813"/>
                  </a:lnTo>
                  <a:lnTo>
                    <a:pt x="0" y="2381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5" name="Forme libre : forme 264">
              <a:extLst>
                <a:ext uri="{FF2B5EF4-FFF2-40B4-BE49-F238E27FC236}">
                  <a16:creationId xmlns:a16="http://schemas.microsoft.com/office/drawing/2014/main" id="{8835839B-B587-2482-B490-5EA9EFE0C980}"/>
                </a:ext>
              </a:extLst>
            </p:cNvPr>
            <p:cNvSpPr/>
            <p:nvPr/>
          </p:nvSpPr>
          <p:spPr>
            <a:xfrm>
              <a:off x="10318261" y="1782973"/>
              <a:ext cx="95250" cy="114300"/>
            </a:xfrm>
            <a:custGeom>
              <a:avLst/>
              <a:gdLst>
                <a:gd name="connsiteX0" fmla="*/ 100013 w 95250"/>
                <a:gd name="connsiteY0" fmla="*/ 69056 h 114300"/>
                <a:gd name="connsiteX1" fmla="*/ 100013 w 95250"/>
                <a:gd name="connsiteY1" fmla="*/ 50006 h 114300"/>
                <a:gd name="connsiteX2" fmla="*/ 50006 w 95250"/>
                <a:gd name="connsiteY2" fmla="*/ 0 h 114300"/>
                <a:gd name="connsiteX3" fmla="*/ 0 w 95250"/>
                <a:gd name="connsiteY3" fmla="*/ 50006 h 114300"/>
                <a:gd name="connsiteX4" fmla="*/ 0 w 95250"/>
                <a:gd name="connsiteY4" fmla="*/ 69056 h 114300"/>
                <a:gd name="connsiteX5" fmla="*/ 50006 w 95250"/>
                <a:gd name="connsiteY5" fmla="*/ 119063 h 114300"/>
                <a:gd name="connsiteX6" fmla="*/ 100013 w 95250"/>
                <a:gd name="connsiteY6" fmla="*/ 69056 h 114300"/>
                <a:gd name="connsiteX7" fmla="*/ 23813 w 95250"/>
                <a:gd name="connsiteY7" fmla="*/ 69056 h 114300"/>
                <a:gd name="connsiteX8" fmla="*/ 23813 w 95250"/>
                <a:gd name="connsiteY8" fmla="*/ 50006 h 114300"/>
                <a:gd name="connsiteX9" fmla="*/ 50006 w 95250"/>
                <a:gd name="connsiteY9" fmla="*/ 23813 h 114300"/>
                <a:gd name="connsiteX10" fmla="*/ 76200 w 95250"/>
                <a:gd name="connsiteY10" fmla="*/ 50006 h 114300"/>
                <a:gd name="connsiteX11" fmla="*/ 76200 w 95250"/>
                <a:gd name="connsiteY11" fmla="*/ 69056 h 114300"/>
                <a:gd name="connsiteX12" fmla="*/ 50006 w 95250"/>
                <a:gd name="connsiteY12" fmla="*/ 95250 h 114300"/>
                <a:gd name="connsiteX13" fmla="*/ 23813 w 95250"/>
                <a:gd name="connsiteY13" fmla="*/ 69056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14300">
                  <a:moveTo>
                    <a:pt x="100013" y="69056"/>
                  </a:moveTo>
                  <a:lnTo>
                    <a:pt x="100013" y="50006"/>
                  </a:lnTo>
                  <a:cubicBezTo>
                    <a:pt x="100013" y="22388"/>
                    <a:pt x="77624" y="0"/>
                    <a:pt x="50006" y="0"/>
                  </a:cubicBezTo>
                  <a:cubicBezTo>
                    <a:pt x="22388" y="0"/>
                    <a:pt x="0" y="22388"/>
                    <a:pt x="0" y="50006"/>
                  </a:cubicBezTo>
                  <a:lnTo>
                    <a:pt x="0" y="69056"/>
                  </a:lnTo>
                  <a:cubicBezTo>
                    <a:pt x="0" y="96674"/>
                    <a:pt x="22388" y="119063"/>
                    <a:pt x="50006" y="119063"/>
                  </a:cubicBezTo>
                  <a:cubicBezTo>
                    <a:pt x="77624" y="119063"/>
                    <a:pt x="100013" y="96674"/>
                    <a:pt x="100013" y="69056"/>
                  </a:cubicBezTo>
                  <a:close/>
                  <a:moveTo>
                    <a:pt x="23813" y="69056"/>
                  </a:moveTo>
                  <a:lnTo>
                    <a:pt x="23813" y="50006"/>
                  </a:lnTo>
                  <a:cubicBezTo>
                    <a:pt x="23813" y="35540"/>
                    <a:pt x="35540" y="23813"/>
                    <a:pt x="50006" y="23813"/>
                  </a:cubicBezTo>
                  <a:cubicBezTo>
                    <a:pt x="64473" y="23813"/>
                    <a:pt x="76200" y="35540"/>
                    <a:pt x="76200" y="50006"/>
                  </a:cubicBezTo>
                  <a:lnTo>
                    <a:pt x="76200" y="69056"/>
                  </a:lnTo>
                  <a:cubicBezTo>
                    <a:pt x="76200" y="83523"/>
                    <a:pt x="64473" y="95250"/>
                    <a:pt x="50006" y="95250"/>
                  </a:cubicBezTo>
                  <a:cubicBezTo>
                    <a:pt x="35540" y="95250"/>
                    <a:pt x="23813" y="83523"/>
                    <a:pt x="23813" y="690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66" name="Forme libre : forme 265">
              <a:extLst>
                <a:ext uri="{FF2B5EF4-FFF2-40B4-BE49-F238E27FC236}">
                  <a16:creationId xmlns:a16="http://schemas.microsoft.com/office/drawing/2014/main" id="{51D3F395-6EB6-1097-BD0D-E09E821BF65C}"/>
                </a:ext>
              </a:extLst>
            </p:cNvPr>
            <p:cNvSpPr/>
            <p:nvPr/>
          </p:nvSpPr>
          <p:spPr>
            <a:xfrm>
              <a:off x="10289686" y="1916609"/>
              <a:ext cx="152400" cy="76200"/>
            </a:xfrm>
            <a:custGeom>
              <a:avLst/>
              <a:gdLst>
                <a:gd name="connsiteX0" fmla="*/ 0 w 152400"/>
                <a:gd name="connsiteY0" fmla="*/ 68771 h 76200"/>
                <a:gd name="connsiteX1" fmla="*/ 0 w 152400"/>
                <a:gd name="connsiteY1" fmla="*/ 80963 h 76200"/>
                <a:gd name="connsiteX2" fmla="*/ 23813 w 152400"/>
                <a:gd name="connsiteY2" fmla="*/ 80963 h 76200"/>
                <a:gd name="connsiteX3" fmla="*/ 23813 w 152400"/>
                <a:gd name="connsiteY3" fmla="*/ 69056 h 76200"/>
                <a:gd name="connsiteX4" fmla="*/ 78581 w 152400"/>
                <a:gd name="connsiteY4" fmla="*/ 23813 h 76200"/>
                <a:gd name="connsiteX5" fmla="*/ 133350 w 152400"/>
                <a:gd name="connsiteY5" fmla="*/ 69056 h 76200"/>
                <a:gd name="connsiteX6" fmla="*/ 133350 w 152400"/>
                <a:gd name="connsiteY6" fmla="*/ 80963 h 76200"/>
                <a:gd name="connsiteX7" fmla="*/ 157163 w 152400"/>
                <a:gd name="connsiteY7" fmla="*/ 80963 h 76200"/>
                <a:gd name="connsiteX8" fmla="*/ 157163 w 152400"/>
                <a:gd name="connsiteY8" fmla="*/ 69056 h 76200"/>
                <a:gd name="connsiteX9" fmla="*/ 78581 w 152400"/>
                <a:gd name="connsiteY9" fmla="*/ 0 h 76200"/>
                <a:gd name="connsiteX10" fmla="*/ 0 w 152400"/>
                <a:gd name="connsiteY10" fmla="*/ 68771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400" h="76200">
                  <a:moveTo>
                    <a:pt x="0" y="68771"/>
                  </a:moveTo>
                  <a:lnTo>
                    <a:pt x="0" y="80963"/>
                  </a:lnTo>
                  <a:lnTo>
                    <a:pt x="23813" y="80963"/>
                  </a:lnTo>
                  <a:lnTo>
                    <a:pt x="23813" y="69056"/>
                  </a:lnTo>
                  <a:cubicBezTo>
                    <a:pt x="23813" y="44101"/>
                    <a:pt x="48292" y="23813"/>
                    <a:pt x="78581" y="23813"/>
                  </a:cubicBezTo>
                  <a:cubicBezTo>
                    <a:pt x="108871" y="23813"/>
                    <a:pt x="133350" y="44101"/>
                    <a:pt x="133350" y="69056"/>
                  </a:cubicBezTo>
                  <a:lnTo>
                    <a:pt x="133350" y="80963"/>
                  </a:lnTo>
                  <a:lnTo>
                    <a:pt x="157163" y="80963"/>
                  </a:lnTo>
                  <a:lnTo>
                    <a:pt x="157163" y="69056"/>
                  </a:lnTo>
                  <a:cubicBezTo>
                    <a:pt x="157163" y="30956"/>
                    <a:pt x="121825" y="0"/>
                    <a:pt x="78581" y="0"/>
                  </a:cubicBezTo>
                  <a:cubicBezTo>
                    <a:pt x="35338" y="0"/>
                    <a:pt x="0" y="30671"/>
                    <a:pt x="0" y="687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100" b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0DFCD186-FB80-05A1-77E2-22DBE2A5E120}"/>
              </a:ext>
            </a:extLst>
          </p:cNvPr>
          <p:cNvSpPr/>
          <p:nvPr/>
        </p:nvSpPr>
        <p:spPr>
          <a:xfrm>
            <a:off x="8374970" y="4965647"/>
            <a:ext cx="2782828" cy="558000"/>
          </a:xfrm>
          <a:prstGeom prst="rect">
            <a:avLst/>
          </a:prstGeom>
          <a:solidFill>
            <a:srgbClr val="C3CFE1"/>
          </a:solidFill>
          <a:ln w="6350" cap="sq">
            <a:solidFill>
              <a:srgbClr val="364D6E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b="1" dirty="0">
                <a:solidFill>
                  <a:schemeClr val="bg1"/>
                </a:solidFill>
              </a:rPr>
              <a:t>Digitalization hub </a:t>
            </a:r>
            <a:br>
              <a:rPr lang="en-US" sz="1100" b="1" dirty="0">
                <a:solidFill>
                  <a:schemeClr val="bg1"/>
                </a:solidFill>
              </a:rPr>
            </a:br>
            <a:r>
              <a:rPr lang="en-US" sz="1100" b="1" dirty="0">
                <a:solidFill>
                  <a:schemeClr val="bg1"/>
                </a:solidFill>
              </a:rPr>
              <a:t>for microfinance institutions</a:t>
            </a:r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FE72CA3B-87F3-DCAA-D1B2-566A51FD59FB}"/>
              </a:ext>
            </a:extLst>
          </p:cNvPr>
          <p:cNvSpPr/>
          <p:nvPr/>
        </p:nvSpPr>
        <p:spPr>
          <a:xfrm>
            <a:off x="8080567" y="5010647"/>
            <a:ext cx="468000" cy="468000"/>
          </a:xfrm>
          <a:prstGeom prst="ellipse">
            <a:avLst/>
          </a:prstGeom>
          <a:gradFill>
            <a:gsLst>
              <a:gs pos="0">
                <a:srgbClr val="498EDA"/>
              </a:gs>
              <a:gs pos="100000">
                <a:srgbClr val="133860"/>
              </a:gs>
            </a:gsLst>
            <a:lin ang="5400000" scaled="1"/>
          </a:gradFill>
          <a:ln w="28575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b="1" dirty="0">
              <a:solidFill>
                <a:schemeClr val="bg1"/>
              </a:solidFill>
            </a:endParaRPr>
          </a:p>
        </p:txBody>
      </p:sp>
      <p:grpSp>
        <p:nvGrpSpPr>
          <p:cNvPr id="268" name="Groupe 267">
            <a:extLst>
              <a:ext uri="{FF2B5EF4-FFF2-40B4-BE49-F238E27FC236}">
                <a16:creationId xmlns:a16="http://schemas.microsoft.com/office/drawing/2014/main" id="{96213F36-4A81-E8FB-5789-A35F5801C660}"/>
              </a:ext>
            </a:extLst>
          </p:cNvPr>
          <p:cNvGrpSpPr/>
          <p:nvPr/>
        </p:nvGrpSpPr>
        <p:grpSpPr>
          <a:xfrm>
            <a:off x="8166868" y="5084628"/>
            <a:ext cx="295399" cy="320038"/>
            <a:chOff x="1468452" y="5315538"/>
            <a:chExt cx="295399" cy="320038"/>
          </a:xfrm>
        </p:grpSpPr>
        <p:sp>
          <p:nvSpPr>
            <p:cNvPr id="269" name="Freeform 183">
              <a:extLst>
                <a:ext uri="{FF2B5EF4-FFF2-40B4-BE49-F238E27FC236}">
                  <a16:creationId xmlns:a16="http://schemas.microsoft.com/office/drawing/2014/main" id="{4BDEC98C-7A2F-0AAF-9E06-DF4C618F2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0159" y="5600789"/>
              <a:ext cx="291984" cy="32257"/>
            </a:xfrm>
            <a:custGeom>
              <a:avLst/>
              <a:gdLst>
                <a:gd name="T0" fmla="*/ 70 w 1206"/>
                <a:gd name="T1" fmla="*/ 0 h 120"/>
                <a:gd name="T2" fmla="*/ 0 w 1206"/>
                <a:gd name="T3" fmla="*/ 0 h 120"/>
                <a:gd name="T4" fmla="*/ 0 w 1206"/>
                <a:gd name="T5" fmla="*/ 67 h 120"/>
                <a:gd name="T6" fmla="*/ 53 w 1206"/>
                <a:gd name="T7" fmla="*/ 120 h 120"/>
                <a:gd name="T8" fmla="*/ 1153 w 1206"/>
                <a:gd name="T9" fmla="*/ 120 h 120"/>
                <a:gd name="T10" fmla="*/ 1206 w 1206"/>
                <a:gd name="T11" fmla="*/ 67 h 120"/>
                <a:gd name="T12" fmla="*/ 1206 w 1206"/>
                <a:gd name="T13" fmla="*/ 0 h 120"/>
                <a:gd name="T14" fmla="*/ 1136 w 1206"/>
                <a:gd name="T15" fmla="*/ 0 h 120"/>
                <a:gd name="T16" fmla="*/ 690 w 1206"/>
                <a:gd name="T17" fmla="*/ 0 h 120"/>
                <a:gd name="T18" fmla="*/ 690 w 1206"/>
                <a:gd name="T19" fmla="*/ 34 h 120"/>
                <a:gd name="T20" fmla="*/ 516 w 1206"/>
                <a:gd name="T21" fmla="*/ 34 h 120"/>
                <a:gd name="T22" fmla="*/ 516 w 1206"/>
                <a:gd name="T23" fmla="*/ 0 h 120"/>
                <a:gd name="T24" fmla="*/ 70 w 1206"/>
                <a:gd name="T25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06" h="120">
                  <a:moveTo>
                    <a:pt x="70" y="0"/>
                  </a:moveTo>
                  <a:lnTo>
                    <a:pt x="0" y="0"/>
                  </a:lnTo>
                  <a:lnTo>
                    <a:pt x="0" y="67"/>
                  </a:lnTo>
                  <a:cubicBezTo>
                    <a:pt x="0" y="96"/>
                    <a:pt x="24" y="120"/>
                    <a:pt x="53" y="120"/>
                  </a:cubicBezTo>
                  <a:lnTo>
                    <a:pt x="1153" y="120"/>
                  </a:lnTo>
                  <a:cubicBezTo>
                    <a:pt x="1182" y="120"/>
                    <a:pt x="1206" y="96"/>
                    <a:pt x="1206" y="67"/>
                  </a:cubicBezTo>
                  <a:lnTo>
                    <a:pt x="1206" y="0"/>
                  </a:lnTo>
                  <a:lnTo>
                    <a:pt x="1136" y="0"/>
                  </a:lnTo>
                  <a:lnTo>
                    <a:pt x="690" y="0"/>
                  </a:lnTo>
                  <a:lnTo>
                    <a:pt x="690" y="34"/>
                  </a:lnTo>
                  <a:lnTo>
                    <a:pt x="516" y="34"/>
                  </a:lnTo>
                  <a:lnTo>
                    <a:pt x="516" y="0"/>
                  </a:lnTo>
                  <a:lnTo>
                    <a:pt x="70" y="0"/>
                  </a:lnTo>
                  <a:close/>
                </a:path>
              </a:pathLst>
            </a:custGeom>
            <a:noFill/>
            <a:ln w="9525">
              <a:solidFill>
                <a:schemeClr val="l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Freeform 185">
              <a:extLst>
                <a:ext uri="{FF2B5EF4-FFF2-40B4-BE49-F238E27FC236}">
                  <a16:creationId xmlns:a16="http://schemas.microsoft.com/office/drawing/2014/main" id="{A5DCDB94-7D75-C02A-4DDA-41F30D3B0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3701" y="5317435"/>
              <a:ext cx="204901" cy="139780"/>
            </a:xfrm>
            <a:custGeom>
              <a:avLst/>
              <a:gdLst>
                <a:gd name="T0" fmla="*/ 580 w 847"/>
                <a:gd name="T1" fmla="*/ 519 h 519"/>
                <a:gd name="T2" fmla="*/ 690 w 847"/>
                <a:gd name="T3" fmla="*/ 519 h 519"/>
                <a:gd name="T4" fmla="*/ 847 w 847"/>
                <a:gd name="T5" fmla="*/ 362 h 519"/>
                <a:gd name="T6" fmla="*/ 740 w 847"/>
                <a:gd name="T7" fmla="*/ 213 h 519"/>
                <a:gd name="T8" fmla="*/ 742 w 847"/>
                <a:gd name="T9" fmla="*/ 193 h 519"/>
                <a:gd name="T10" fmla="*/ 610 w 847"/>
                <a:gd name="T11" fmla="*/ 61 h 519"/>
                <a:gd name="T12" fmla="*/ 548 w 847"/>
                <a:gd name="T13" fmla="*/ 78 h 519"/>
                <a:gd name="T14" fmla="*/ 390 w 847"/>
                <a:gd name="T15" fmla="*/ 0 h 519"/>
                <a:gd name="T16" fmla="*/ 190 w 847"/>
                <a:gd name="T17" fmla="*/ 178 h 519"/>
                <a:gd name="T18" fmla="*/ 171 w 847"/>
                <a:gd name="T19" fmla="*/ 177 h 519"/>
                <a:gd name="T20" fmla="*/ 0 w 847"/>
                <a:gd name="T21" fmla="*/ 348 h 519"/>
                <a:gd name="T22" fmla="*/ 152 w 847"/>
                <a:gd name="T23" fmla="*/ 518 h 519"/>
                <a:gd name="T24" fmla="*/ 271 w 847"/>
                <a:gd name="T25" fmla="*/ 518 h 519"/>
                <a:gd name="T26" fmla="*/ 580 w 847"/>
                <a:gd name="T27" fmla="*/ 519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7" h="519">
                  <a:moveTo>
                    <a:pt x="580" y="519"/>
                  </a:moveTo>
                  <a:lnTo>
                    <a:pt x="690" y="519"/>
                  </a:lnTo>
                  <a:cubicBezTo>
                    <a:pt x="777" y="519"/>
                    <a:pt x="847" y="448"/>
                    <a:pt x="847" y="362"/>
                  </a:cubicBezTo>
                  <a:cubicBezTo>
                    <a:pt x="847" y="292"/>
                    <a:pt x="802" y="233"/>
                    <a:pt x="740" y="213"/>
                  </a:cubicBezTo>
                  <a:cubicBezTo>
                    <a:pt x="741" y="206"/>
                    <a:pt x="742" y="200"/>
                    <a:pt x="742" y="193"/>
                  </a:cubicBezTo>
                  <a:cubicBezTo>
                    <a:pt x="742" y="120"/>
                    <a:pt x="683" y="61"/>
                    <a:pt x="610" y="61"/>
                  </a:cubicBezTo>
                  <a:cubicBezTo>
                    <a:pt x="588" y="61"/>
                    <a:pt x="567" y="68"/>
                    <a:pt x="548" y="78"/>
                  </a:cubicBezTo>
                  <a:cubicBezTo>
                    <a:pt x="511" y="31"/>
                    <a:pt x="454" y="0"/>
                    <a:pt x="390" y="0"/>
                  </a:cubicBezTo>
                  <a:cubicBezTo>
                    <a:pt x="287" y="0"/>
                    <a:pt x="202" y="78"/>
                    <a:pt x="190" y="178"/>
                  </a:cubicBezTo>
                  <a:cubicBezTo>
                    <a:pt x="184" y="177"/>
                    <a:pt x="178" y="177"/>
                    <a:pt x="171" y="177"/>
                  </a:cubicBezTo>
                  <a:cubicBezTo>
                    <a:pt x="77" y="177"/>
                    <a:pt x="0" y="253"/>
                    <a:pt x="0" y="348"/>
                  </a:cubicBezTo>
                  <a:cubicBezTo>
                    <a:pt x="0" y="436"/>
                    <a:pt x="62" y="519"/>
                    <a:pt x="152" y="518"/>
                  </a:cubicBezTo>
                  <a:lnTo>
                    <a:pt x="271" y="518"/>
                  </a:lnTo>
                  <a:lnTo>
                    <a:pt x="580" y="519"/>
                  </a:lnTo>
                </a:path>
              </a:pathLst>
            </a:custGeom>
            <a:noFill/>
            <a:ln w="9525">
              <a:solidFill>
                <a:schemeClr val="l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Oval 186">
              <a:extLst>
                <a:ext uri="{FF2B5EF4-FFF2-40B4-BE49-F238E27FC236}">
                  <a16:creationId xmlns:a16="http://schemas.microsoft.com/office/drawing/2014/main" id="{1F6DCABF-1CE9-A781-B60A-3C6794F79E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292" y="5547028"/>
              <a:ext cx="45719" cy="21505"/>
            </a:xfrm>
            <a:prstGeom prst="ellipse">
              <a:avLst/>
            </a:prstGeom>
            <a:noFill/>
            <a:ln w="9525">
              <a:solidFill>
                <a:schemeClr val="l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2" name="Oval 187">
              <a:extLst>
                <a:ext uri="{FF2B5EF4-FFF2-40B4-BE49-F238E27FC236}">
                  <a16:creationId xmlns:a16="http://schemas.microsoft.com/office/drawing/2014/main" id="{C2C3AF71-273C-9C66-DE88-9DFF40C0F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292" y="5504019"/>
              <a:ext cx="45719" cy="21505"/>
            </a:xfrm>
            <a:prstGeom prst="ellipse">
              <a:avLst/>
            </a:prstGeom>
            <a:noFill/>
            <a:ln w="9525">
              <a:solidFill>
                <a:schemeClr val="l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3" name="Oval 188">
              <a:extLst>
                <a:ext uri="{FF2B5EF4-FFF2-40B4-BE49-F238E27FC236}">
                  <a16:creationId xmlns:a16="http://schemas.microsoft.com/office/drawing/2014/main" id="{BD474CF9-9436-7BDE-CDCA-9A2DE0586B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475" y="5504019"/>
              <a:ext cx="19352" cy="21505"/>
            </a:xfrm>
            <a:prstGeom prst="ellipse">
              <a:avLst/>
            </a:prstGeom>
            <a:noFill/>
            <a:ln w="9525">
              <a:solidFill>
                <a:schemeClr val="l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Freeform 189">
              <a:extLst>
                <a:ext uri="{FF2B5EF4-FFF2-40B4-BE49-F238E27FC236}">
                  <a16:creationId xmlns:a16="http://schemas.microsoft.com/office/drawing/2014/main" id="{BEC0E126-3049-F08D-8D01-A1274E3A7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6515" y="5441403"/>
              <a:ext cx="39273" cy="75266"/>
            </a:xfrm>
            <a:custGeom>
              <a:avLst/>
              <a:gdLst>
                <a:gd name="T0" fmla="*/ 107 w 164"/>
                <a:gd name="T1" fmla="*/ 280 h 280"/>
                <a:gd name="T2" fmla="*/ 0 w 164"/>
                <a:gd name="T3" fmla="*/ 280 h 280"/>
                <a:gd name="T4" fmla="*/ 0 w 164"/>
                <a:gd name="T5" fmla="*/ 263 h 280"/>
                <a:gd name="T6" fmla="*/ 107 w 164"/>
                <a:gd name="T7" fmla="*/ 263 h 280"/>
                <a:gd name="T8" fmla="*/ 147 w 164"/>
                <a:gd name="T9" fmla="*/ 223 h 280"/>
                <a:gd name="T10" fmla="*/ 147 w 164"/>
                <a:gd name="T11" fmla="*/ 0 h 280"/>
                <a:gd name="T12" fmla="*/ 164 w 164"/>
                <a:gd name="T13" fmla="*/ 0 h 280"/>
                <a:gd name="T14" fmla="*/ 164 w 164"/>
                <a:gd name="T15" fmla="*/ 223 h 280"/>
                <a:gd name="T16" fmla="*/ 107 w 164"/>
                <a:gd name="T17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80">
                  <a:moveTo>
                    <a:pt x="107" y="280"/>
                  </a:moveTo>
                  <a:lnTo>
                    <a:pt x="0" y="280"/>
                  </a:lnTo>
                  <a:lnTo>
                    <a:pt x="0" y="263"/>
                  </a:lnTo>
                  <a:lnTo>
                    <a:pt x="107" y="263"/>
                  </a:lnTo>
                  <a:cubicBezTo>
                    <a:pt x="129" y="263"/>
                    <a:pt x="147" y="245"/>
                    <a:pt x="147" y="223"/>
                  </a:cubicBezTo>
                  <a:lnTo>
                    <a:pt x="147" y="0"/>
                  </a:lnTo>
                  <a:lnTo>
                    <a:pt x="164" y="0"/>
                  </a:lnTo>
                  <a:lnTo>
                    <a:pt x="164" y="223"/>
                  </a:lnTo>
                  <a:cubicBezTo>
                    <a:pt x="164" y="254"/>
                    <a:pt x="138" y="280"/>
                    <a:pt x="107" y="280"/>
                  </a:cubicBezTo>
                  <a:close/>
                </a:path>
              </a:pathLst>
            </a:custGeom>
            <a:noFill/>
            <a:ln w="9525">
              <a:solidFill>
                <a:schemeClr val="l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Freeform 190">
              <a:extLst>
                <a:ext uri="{FF2B5EF4-FFF2-40B4-BE49-F238E27FC236}">
                  <a16:creationId xmlns:a16="http://schemas.microsoft.com/office/drawing/2014/main" id="{D551F153-AC9F-6C25-221F-38CD94604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1709" y="5315538"/>
              <a:ext cx="208885" cy="143575"/>
            </a:xfrm>
            <a:custGeom>
              <a:avLst/>
              <a:gdLst>
                <a:gd name="T0" fmla="*/ 698 w 864"/>
                <a:gd name="T1" fmla="*/ 535 h 535"/>
                <a:gd name="T2" fmla="*/ 588 w 864"/>
                <a:gd name="T3" fmla="*/ 535 h 535"/>
                <a:gd name="T4" fmla="*/ 588 w 864"/>
                <a:gd name="T5" fmla="*/ 518 h 535"/>
                <a:gd name="T6" fmla="*/ 698 w 864"/>
                <a:gd name="T7" fmla="*/ 518 h 535"/>
                <a:gd name="T8" fmla="*/ 847 w 864"/>
                <a:gd name="T9" fmla="*/ 370 h 535"/>
                <a:gd name="T10" fmla="*/ 745 w 864"/>
                <a:gd name="T11" fmla="*/ 228 h 535"/>
                <a:gd name="T12" fmla="*/ 738 w 864"/>
                <a:gd name="T13" fmla="*/ 226 h 535"/>
                <a:gd name="T14" fmla="*/ 740 w 864"/>
                <a:gd name="T15" fmla="*/ 219 h 535"/>
                <a:gd name="T16" fmla="*/ 741 w 864"/>
                <a:gd name="T17" fmla="*/ 201 h 535"/>
                <a:gd name="T18" fmla="*/ 618 w 864"/>
                <a:gd name="T19" fmla="*/ 78 h 535"/>
                <a:gd name="T20" fmla="*/ 560 w 864"/>
                <a:gd name="T21" fmla="*/ 93 h 535"/>
                <a:gd name="T22" fmla="*/ 554 w 864"/>
                <a:gd name="T23" fmla="*/ 96 h 535"/>
                <a:gd name="T24" fmla="*/ 549 w 864"/>
                <a:gd name="T25" fmla="*/ 91 h 535"/>
                <a:gd name="T26" fmla="*/ 398 w 864"/>
                <a:gd name="T27" fmla="*/ 16 h 535"/>
                <a:gd name="T28" fmla="*/ 207 w 864"/>
                <a:gd name="T29" fmla="*/ 187 h 535"/>
                <a:gd name="T30" fmla="*/ 206 w 864"/>
                <a:gd name="T31" fmla="*/ 195 h 535"/>
                <a:gd name="T32" fmla="*/ 198 w 864"/>
                <a:gd name="T33" fmla="*/ 194 h 535"/>
                <a:gd name="T34" fmla="*/ 179 w 864"/>
                <a:gd name="T35" fmla="*/ 193 h 535"/>
                <a:gd name="T36" fmla="*/ 17 w 864"/>
                <a:gd name="T37" fmla="*/ 356 h 535"/>
                <a:gd name="T38" fmla="*/ 66 w 864"/>
                <a:gd name="T39" fmla="*/ 479 h 535"/>
                <a:gd name="T40" fmla="*/ 159 w 864"/>
                <a:gd name="T41" fmla="*/ 517 h 535"/>
                <a:gd name="T42" fmla="*/ 160 w 864"/>
                <a:gd name="T43" fmla="*/ 517 h 535"/>
                <a:gd name="T44" fmla="*/ 279 w 864"/>
                <a:gd name="T45" fmla="*/ 517 h 535"/>
                <a:gd name="T46" fmla="*/ 279 w 864"/>
                <a:gd name="T47" fmla="*/ 534 h 535"/>
                <a:gd name="T48" fmla="*/ 160 w 864"/>
                <a:gd name="T49" fmla="*/ 534 h 535"/>
                <a:gd name="T50" fmla="*/ 54 w 864"/>
                <a:gd name="T51" fmla="*/ 491 h 535"/>
                <a:gd name="T52" fmla="*/ 0 w 864"/>
                <a:gd name="T53" fmla="*/ 356 h 535"/>
                <a:gd name="T54" fmla="*/ 179 w 864"/>
                <a:gd name="T55" fmla="*/ 177 h 535"/>
                <a:gd name="T56" fmla="*/ 191 w 864"/>
                <a:gd name="T57" fmla="*/ 177 h 535"/>
                <a:gd name="T58" fmla="*/ 398 w 864"/>
                <a:gd name="T59" fmla="*/ 0 h 535"/>
                <a:gd name="T60" fmla="*/ 558 w 864"/>
                <a:gd name="T61" fmla="*/ 75 h 535"/>
                <a:gd name="T62" fmla="*/ 618 w 864"/>
                <a:gd name="T63" fmla="*/ 61 h 535"/>
                <a:gd name="T64" fmla="*/ 758 w 864"/>
                <a:gd name="T65" fmla="*/ 201 h 535"/>
                <a:gd name="T66" fmla="*/ 757 w 864"/>
                <a:gd name="T67" fmla="*/ 215 h 535"/>
                <a:gd name="T68" fmla="*/ 864 w 864"/>
                <a:gd name="T69" fmla="*/ 370 h 535"/>
                <a:gd name="T70" fmla="*/ 698 w 864"/>
                <a:gd name="T71" fmla="*/ 535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64" h="535">
                  <a:moveTo>
                    <a:pt x="698" y="535"/>
                  </a:moveTo>
                  <a:lnTo>
                    <a:pt x="588" y="535"/>
                  </a:lnTo>
                  <a:lnTo>
                    <a:pt x="588" y="518"/>
                  </a:lnTo>
                  <a:lnTo>
                    <a:pt x="698" y="518"/>
                  </a:lnTo>
                  <a:cubicBezTo>
                    <a:pt x="780" y="518"/>
                    <a:pt x="847" y="452"/>
                    <a:pt x="847" y="370"/>
                  </a:cubicBezTo>
                  <a:cubicBezTo>
                    <a:pt x="847" y="305"/>
                    <a:pt x="806" y="249"/>
                    <a:pt x="745" y="228"/>
                  </a:cubicBezTo>
                  <a:lnTo>
                    <a:pt x="738" y="226"/>
                  </a:lnTo>
                  <a:lnTo>
                    <a:pt x="740" y="219"/>
                  </a:lnTo>
                  <a:cubicBezTo>
                    <a:pt x="741" y="213"/>
                    <a:pt x="741" y="207"/>
                    <a:pt x="741" y="201"/>
                  </a:cubicBezTo>
                  <a:cubicBezTo>
                    <a:pt x="741" y="133"/>
                    <a:pt x="686" y="78"/>
                    <a:pt x="618" y="78"/>
                  </a:cubicBezTo>
                  <a:cubicBezTo>
                    <a:pt x="598" y="78"/>
                    <a:pt x="579" y="83"/>
                    <a:pt x="560" y="93"/>
                  </a:cubicBezTo>
                  <a:lnTo>
                    <a:pt x="554" y="96"/>
                  </a:lnTo>
                  <a:lnTo>
                    <a:pt x="549" y="91"/>
                  </a:lnTo>
                  <a:cubicBezTo>
                    <a:pt x="513" y="44"/>
                    <a:pt x="457" y="16"/>
                    <a:pt x="398" y="16"/>
                  </a:cubicBezTo>
                  <a:cubicBezTo>
                    <a:pt x="300" y="16"/>
                    <a:pt x="218" y="90"/>
                    <a:pt x="207" y="187"/>
                  </a:cubicBezTo>
                  <a:lnTo>
                    <a:pt x="206" y="195"/>
                  </a:lnTo>
                  <a:lnTo>
                    <a:pt x="198" y="194"/>
                  </a:lnTo>
                  <a:cubicBezTo>
                    <a:pt x="192" y="194"/>
                    <a:pt x="186" y="193"/>
                    <a:pt x="179" y="193"/>
                  </a:cubicBezTo>
                  <a:cubicBezTo>
                    <a:pt x="90" y="193"/>
                    <a:pt x="17" y="266"/>
                    <a:pt x="17" y="356"/>
                  </a:cubicBezTo>
                  <a:cubicBezTo>
                    <a:pt x="17" y="402"/>
                    <a:pt x="35" y="448"/>
                    <a:pt x="66" y="479"/>
                  </a:cubicBezTo>
                  <a:cubicBezTo>
                    <a:pt x="92" y="504"/>
                    <a:pt x="124" y="517"/>
                    <a:pt x="159" y="517"/>
                  </a:cubicBezTo>
                  <a:lnTo>
                    <a:pt x="160" y="517"/>
                  </a:lnTo>
                  <a:lnTo>
                    <a:pt x="279" y="517"/>
                  </a:lnTo>
                  <a:lnTo>
                    <a:pt x="279" y="534"/>
                  </a:lnTo>
                  <a:lnTo>
                    <a:pt x="160" y="534"/>
                  </a:lnTo>
                  <a:cubicBezTo>
                    <a:pt x="120" y="534"/>
                    <a:pt x="84" y="520"/>
                    <a:pt x="54" y="491"/>
                  </a:cubicBezTo>
                  <a:cubicBezTo>
                    <a:pt x="20" y="457"/>
                    <a:pt x="0" y="407"/>
                    <a:pt x="0" y="356"/>
                  </a:cubicBezTo>
                  <a:cubicBezTo>
                    <a:pt x="0" y="257"/>
                    <a:pt x="80" y="177"/>
                    <a:pt x="179" y="177"/>
                  </a:cubicBezTo>
                  <a:cubicBezTo>
                    <a:pt x="183" y="177"/>
                    <a:pt x="187" y="177"/>
                    <a:pt x="191" y="177"/>
                  </a:cubicBezTo>
                  <a:cubicBezTo>
                    <a:pt x="207" y="75"/>
                    <a:pt x="294" y="0"/>
                    <a:pt x="398" y="0"/>
                  </a:cubicBezTo>
                  <a:cubicBezTo>
                    <a:pt x="460" y="0"/>
                    <a:pt x="518" y="27"/>
                    <a:pt x="558" y="75"/>
                  </a:cubicBezTo>
                  <a:cubicBezTo>
                    <a:pt x="578" y="66"/>
                    <a:pt x="598" y="61"/>
                    <a:pt x="618" y="61"/>
                  </a:cubicBezTo>
                  <a:cubicBezTo>
                    <a:pt x="695" y="61"/>
                    <a:pt x="758" y="124"/>
                    <a:pt x="758" y="201"/>
                  </a:cubicBezTo>
                  <a:cubicBezTo>
                    <a:pt x="758" y="206"/>
                    <a:pt x="758" y="210"/>
                    <a:pt x="757" y="215"/>
                  </a:cubicBezTo>
                  <a:cubicBezTo>
                    <a:pt x="821" y="239"/>
                    <a:pt x="864" y="301"/>
                    <a:pt x="864" y="370"/>
                  </a:cubicBezTo>
                  <a:cubicBezTo>
                    <a:pt x="864" y="461"/>
                    <a:pt x="789" y="535"/>
                    <a:pt x="698" y="535"/>
                  </a:cubicBezTo>
                </a:path>
              </a:pathLst>
            </a:custGeom>
            <a:noFill/>
            <a:ln w="9525">
              <a:solidFill>
                <a:schemeClr val="l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Rectangle 191">
              <a:extLst>
                <a:ext uri="{FF2B5EF4-FFF2-40B4-BE49-F238E27FC236}">
                  <a16:creationId xmlns:a16="http://schemas.microsoft.com/office/drawing/2014/main" id="{FCA88499-A0BC-FBD5-ED53-15E2D975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3292" y="5428753"/>
              <a:ext cx="45719" cy="118275"/>
            </a:xfrm>
            <a:prstGeom prst="rect">
              <a:avLst/>
            </a:prstGeom>
            <a:noFill/>
            <a:ln w="9525">
              <a:solidFill>
                <a:schemeClr val="lt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Freeform 192">
              <a:extLst>
                <a:ext uri="{FF2B5EF4-FFF2-40B4-BE49-F238E27FC236}">
                  <a16:creationId xmlns:a16="http://schemas.microsoft.com/office/drawing/2014/main" id="{0C714E44-E393-576F-6C94-703B6BD23FA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3292" y="5545130"/>
              <a:ext cx="45719" cy="25932"/>
            </a:xfrm>
            <a:custGeom>
              <a:avLst/>
              <a:gdLst>
                <a:gd name="T0" fmla="*/ 48 w 96"/>
                <a:gd name="T1" fmla="*/ 17 h 96"/>
                <a:gd name="T2" fmla="*/ 17 w 96"/>
                <a:gd name="T3" fmla="*/ 48 h 96"/>
                <a:gd name="T4" fmla="*/ 48 w 96"/>
                <a:gd name="T5" fmla="*/ 79 h 96"/>
                <a:gd name="T6" fmla="*/ 79 w 96"/>
                <a:gd name="T7" fmla="*/ 48 h 96"/>
                <a:gd name="T8" fmla="*/ 48 w 96"/>
                <a:gd name="T9" fmla="*/ 17 h 96"/>
                <a:gd name="T10" fmla="*/ 48 w 96"/>
                <a:gd name="T11" fmla="*/ 96 h 96"/>
                <a:gd name="T12" fmla="*/ 0 w 96"/>
                <a:gd name="T13" fmla="*/ 48 h 96"/>
                <a:gd name="T14" fmla="*/ 48 w 96"/>
                <a:gd name="T15" fmla="*/ 0 h 96"/>
                <a:gd name="T16" fmla="*/ 96 w 96"/>
                <a:gd name="T17" fmla="*/ 48 h 96"/>
                <a:gd name="T18" fmla="*/ 48 w 96"/>
                <a:gd name="T1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17"/>
                  </a:moveTo>
                  <a:cubicBezTo>
                    <a:pt x="31" y="17"/>
                    <a:pt x="17" y="31"/>
                    <a:pt x="17" y="48"/>
                  </a:cubicBezTo>
                  <a:cubicBezTo>
                    <a:pt x="17" y="65"/>
                    <a:pt x="31" y="79"/>
                    <a:pt x="48" y="79"/>
                  </a:cubicBezTo>
                  <a:cubicBezTo>
                    <a:pt x="65" y="79"/>
                    <a:pt x="79" y="65"/>
                    <a:pt x="79" y="48"/>
                  </a:cubicBezTo>
                  <a:cubicBezTo>
                    <a:pt x="79" y="31"/>
                    <a:pt x="65" y="17"/>
                    <a:pt x="48" y="17"/>
                  </a:cubicBezTo>
                  <a:close/>
                  <a:moveTo>
                    <a:pt x="48" y="96"/>
                  </a:moveTo>
                  <a:cubicBezTo>
                    <a:pt x="21" y="96"/>
                    <a:pt x="0" y="74"/>
                    <a:pt x="0" y="48"/>
                  </a:cubicBezTo>
                  <a:cubicBezTo>
                    <a:pt x="0" y="21"/>
                    <a:pt x="21" y="0"/>
                    <a:pt x="48" y="0"/>
                  </a:cubicBezTo>
                  <a:cubicBezTo>
                    <a:pt x="74" y="0"/>
                    <a:pt x="96" y="21"/>
                    <a:pt x="96" y="48"/>
                  </a:cubicBezTo>
                  <a:cubicBezTo>
                    <a:pt x="96" y="74"/>
                    <a:pt x="74" y="96"/>
                    <a:pt x="48" y="96"/>
                  </a:cubicBezTo>
                  <a:close/>
                </a:path>
              </a:pathLst>
            </a:custGeom>
            <a:noFill/>
            <a:ln w="9525">
              <a:solidFill>
                <a:schemeClr val="l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Freeform 193">
              <a:extLst>
                <a:ext uri="{FF2B5EF4-FFF2-40B4-BE49-F238E27FC236}">
                  <a16:creationId xmlns:a16="http://schemas.microsoft.com/office/drawing/2014/main" id="{0D8C5FD2-4645-C560-B4E7-C9709A6C09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93292" y="5501489"/>
              <a:ext cx="45719" cy="25932"/>
            </a:xfrm>
            <a:custGeom>
              <a:avLst/>
              <a:gdLst>
                <a:gd name="T0" fmla="*/ 48 w 96"/>
                <a:gd name="T1" fmla="*/ 17 h 96"/>
                <a:gd name="T2" fmla="*/ 16 w 96"/>
                <a:gd name="T3" fmla="*/ 48 h 96"/>
                <a:gd name="T4" fmla="*/ 48 w 96"/>
                <a:gd name="T5" fmla="*/ 79 h 96"/>
                <a:gd name="T6" fmla="*/ 79 w 96"/>
                <a:gd name="T7" fmla="*/ 48 h 96"/>
                <a:gd name="T8" fmla="*/ 48 w 96"/>
                <a:gd name="T9" fmla="*/ 17 h 96"/>
                <a:gd name="T10" fmla="*/ 48 w 96"/>
                <a:gd name="T11" fmla="*/ 96 h 96"/>
                <a:gd name="T12" fmla="*/ 0 w 96"/>
                <a:gd name="T13" fmla="*/ 48 h 96"/>
                <a:gd name="T14" fmla="*/ 48 w 96"/>
                <a:gd name="T15" fmla="*/ 0 h 96"/>
                <a:gd name="T16" fmla="*/ 96 w 96"/>
                <a:gd name="T17" fmla="*/ 48 h 96"/>
                <a:gd name="T18" fmla="*/ 48 w 96"/>
                <a:gd name="T1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17"/>
                  </a:moveTo>
                  <a:cubicBezTo>
                    <a:pt x="30" y="17"/>
                    <a:pt x="16" y="31"/>
                    <a:pt x="16" y="48"/>
                  </a:cubicBezTo>
                  <a:cubicBezTo>
                    <a:pt x="16" y="65"/>
                    <a:pt x="30" y="79"/>
                    <a:pt x="48" y="79"/>
                  </a:cubicBezTo>
                  <a:cubicBezTo>
                    <a:pt x="65" y="79"/>
                    <a:pt x="79" y="65"/>
                    <a:pt x="79" y="48"/>
                  </a:cubicBezTo>
                  <a:cubicBezTo>
                    <a:pt x="79" y="31"/>
                    <a:pt x="65" y="17"/>
                    <a:pt x="48" y="17"/>
                  </a:cubicBezTo>
                  <a:close/>
                  <a:moveTo>
                    <a:pt x="48" y="96"/>
                  </a:moveTo>
                  <a:cubicBezTo>
                    <a:pt x="21" y="96"/>
                    <a:pt x="0" y="75"/>
                    <a:pt x="0" y="48"/>
                  </a:cubicBezTo>
                  <a:cubicBezTo>
                    <a:pt x="0" y="22"/>
                    <a:pt x="21" y="0"/>
                    <a:pt x="48" y="0"/>
                  </a:cubicBezTo>
                  <a:cubicBezTo>
                    <a:pt x="74" y="0"/>
                    <a:pt x="96" y="22"/>
                    <a:pt x="96" y="48"/>
                  </a:cubicBezTo>
                  <a:cubicBezTo>
                    <a:pt x="96" y="75"/>
                    <a:pt x="74" y="96"/>
                    <a:pt x="48" y="96"/>
                  </a:cubicBezTo>
                  <a:close/>
                </a:path>
              </a:pathLst>
            </a:custGeom>
            <a:noFill/>
            <a:ln w="9525">
              <a:solidFill>
                <a:schemeClr val="l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Freeform 194">
              <a:extLst>
                <a:ext uri="{FF2B5EF4-FFF2-40B4-BE49-F238E27FC236}">
                  <a16:creationId xmlns:a16="http://schemas.microsoft.com/office/drawing/2014/main" id="{38AF204E-1000-7239-F942-CDFFB4A77F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04483" y="5501489"/>
              <a:ext cx="23336" cy="25932"/>
            </a:xfrm>
            <a:custGeom>
              <a:avLst/>
              <a:gdLst>
                <a:gd name="T0" fmla="*/ 48 w 96"/>
                <a:gd name="T1" fmla="*/ 17 h 96"/>
                <a:gd name="T2" fmla="*/ 17 w 96"/>
                <a:gd name="T3" fmla="*/ 48 h 96"/>
                <a:gd name="T4" fmla="*/ 48 w 96"/>
                <a:gd name="T5" fmla="*/ 79 h 96"/>
                <a:gd name="T6" fmla="*/ 79 w 96"/>
                <a:gd name="T7" fmla="*/ 48 h 96"/>
                <a:gd name="T8" fmla="*/ 48 w 96"/>
                <a:gd name="T9" fmla="*/ 17 h 96"/>
                <a:gd name="T10" fmla="*/ 48 w 96"/>
                <a:gd name="T11" fmla="*/ 96 h 96"/>
                <a:gd name="T12" fmla="*/ 0 w 96"/>
                <a:gd name="T13" fmla="*/ 48 h 96"/>
                <a:gd name="T14" fmla="*/ 48 w 96"/>
                <a:gd name="T15" fmla="*/ 0 h 96"/>
                <a:gd name="T16" fmla="*/ 96 w 96"/>
                <a:gd name="T17" fmla="*/ 48 h 96"/>
                <a:gd name="T18" fmla="*/ 48 w 96"/>
                <a:gd name="T1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17"/>
                  </a:moveTo>
                  <a:cubicBezTo>
                    <a:pt x="31" y="17"/>
                    <a:pt x="17" y="31"/>
                    <a:pt x="17" y="48"/>
                  </a:cubicBezTo>
                  <a:cubicBezTo>
                    <a:pt x="17" y="65"/>
                    <a:pt x="31" y="79"/>
                    <a:pt x="48" y="79"/>
                  </a:cubicBezTo>
                  <a:cubicBezTo>
                    <a:pt x="65" y="79"/>
                    <a:pt x="79" y="65"/>
                    <a:pt x="79" y="48"/>
                  </a:cubicBezTo>
                  <a:cubicBezTo>
                    <a:pt x="79" y="31"/>
                    <a:pt x="65" y="17"/>
                    <a:pt x="48" y="17"/>
                  </a:cubicBezTo>
                  <a:close/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</a:path>
              </a:pathLst>
            </a:custGeom>
            <a:noFill/>
            <a:ln w="9525">
              <a:solidFill>
                <a:schemeClr val="l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Freeform 195">
              <a:extLst>
                <a:ext uri="{FF2B5EF4-FFF2-40B4-BE49-F238E27FC236}">
                  <a16:creationId xmlns:a16="http://schemas.microsoft.com/office/drawing/2014/main" id="{8F99817E-845A-11E5-D3F8-F1834B1EC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235" y="5441403"/>
              <a:ext cx="47832" cy="75266"/>
            </a:xfrm>
            <a:custGeom>
              <a:avLst/>
              <a:gdLst>
                <a:gd name="T0" fmla="*/ 164 w 164"/>
                <a:gd name="T1" fmla="*/ 280 h 280"/>
                <a:gd name="T2" fmla="*/ 57 w 164"/>
                <a:gd name="T3" fmla="*/ 280 h 280"/>
                <a:gd name="T4" fmla="*/ 0 w 164"/>
                <a:gd name="T5" fmla="*/ 223 h 280"/>
                <a:gd name="T6" fmla="*/ 0 w 164"/>
                <a:gd name="T7" fmla="*/ 0 h 280"/>
                <a:gd name="T8" fmla="*/ 17 w 164"/>
                <a:gd name="T9" fmla="*/ 0 h 280"/>
                <a:gd name="T10" fmla="*/ 17 w 164"/>
                <a:gd name="T11" fmla="*/ 223 h 280"/>
                <a:gd name="T12" fmla="*/ 57 w 164"/>
                <a:gd name="T13" fmla="*/ 263 h 280"/>
                <a:gd name="T14" fmla="*/ 164 w 164"/>
                <a:gd name="T15" fmla="*/ 263 h 280"/>
                <a:gd name="T16" fmla="*/ 164 w 164"/>
                <a:gd name="T17" fmla="*/ 280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" h="280">
                  <a:moveTo>
                    <a:pt x="164" y="280"/>
                  </a:moveTo>
                  <a:lnTo>
                    <a:pt x="57" y="280"/>
                  </a:lnTo>
                  <a:cubicBezTo>
                    <a:pt x="26" y="280"/>
                    <a:pt x="0" y="254"/>
                    <a:pt x="0" y="223"/>
                  </a:cubicBezTo>
                  <a:lnTo>
                    <a:pt x="0" y="0"/>
                  </a:lnTo>
                  <a:lnTo>
                    <a:pt x="17" y="0"/>
                  </a:lnTo>
                  <a:lnTo>
                    <a:pt x="17" y="223"/>
                  </a:lnTo>
                  <a:cubicBezTo>
                    <a:pt x="17" y="245"/>
                    <a:pt x="35" y="263"/>
                    <a:pt x="57" y="263"/>
                  </a:cubicBezTo>
                  <a:lnTo>
                    <a:pt x="164" y="263"/>
                  </a:lnTo>
                  <a:lnTo>
                    <a:pt x="164" y="280"/>
                  </a:lnTo>
                  <a:close/>
                </a:path>
              </a:pathLst>
            </a:custGeom>
            <a:noFill/>
            <a:ln w="9525">
              <a:solidFill>
                <a:schemeClr val="l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Freeform 196">
              <a:extLst>
                <a:ext uri="{FF2B5EF4-FFF2-40B4-BE49-F238E27FC236}">
                  <a16:creationId xmlns:a16="http://schemas.microsoft.com/office/drawing/2014/main" id="{3A15780F-531D-3AA7-E789-42D72E7AB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3292" y="5412941"/>
              <a:ext cx="45719" cy="187849"/>
            </a:xfrm>
            <a:custGeom>
              <a:avLst/>
              <a:gdLst>
                <a:gd name="T0" fmla="*/ 67 w 67"/>
                <a:gd name="T1" fmla="*/ 699 h 699"/>
                <a:gd name="T2" fmla="*/ 50 w 67"/>
                <a:gd name="T3" fmla="*/ 699 h 699"/>
                <a:gd name="T4" fmla="*/ 50 w 67"/>
                <a:gd name="T5" fmla="*/ 44 h 699"/>
                <a:gd name="T6" fmla="*/ 22 w 67"/>
                <a:gd name="T7" fmla="*/ 16 h 699"/>
                <a:gd name="T8" fmla="*/ 0 w 67"/>
                <a:gd name="T9" fmla="*/ 16 h 699"/>
                <a:gd name="T10" fmla="*/ 0 w 67"/>
                <a:gd name="T11" fmla="*/ 0 h 699"/>
                <a:gd name="T12" fmla="*/ 22 w 67"/>
                <a:gd name="T13" fmla="*/ 0 h 699"/>
                <a:gd name="T14" fmla="*/ 67 w 67"/>
                <a:gd name="T15" fmla="*/ 44 h 699"/>
                <a:gd name="T16" fmla="*/ 67 w 67"/>
                <a:gd name="T17" fmla="*/ 699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7" h="699">
                  <a:moveTo>
                    <a:pt x="67" y="699"/>
                  </a:moveTo>
                  <a:lnTo>
                    <a:pt x="50" y="699"/>
                  </a:lnTo>
                  <a:lnTo>
                    <a:pt x="50" y="44"/>
                  </a:lnTo>
                  <a:cubicBezTo>
                    <a:pt x="50" y="29"/>
                    <a:pt x="38" y="16"/>
                    <a:pt x="22" y="16"/>
                  </a:cubicBezTo>
                  <a:lnTo>
                    <a:pt x="0" y="16"/>
                  </a:lnTo>
                  <a:lnTo>
                    <a:pt x="0" y="0"/>
                  </a:lnTo>
                  <a:lnTo>
                    <a:pt x="22" y="0"/>
                  </a:lnTo>
                  <a:cubicBezTo>
                    <a:pt x="47" y="0"/>
                    <a:pt x="67" y="20"/>
                    <a:pt x="67" y="44"/>
                  </a:cubicBezTo>
                  <a:lnTo>
                    <a:pt x="67" y="699"/>
                  </a:lnTo>
                  <a:close/>
                </a:path>
              </a:pathLst>
            </a:custGeom>
            <a:noFill/>
            <a:ln w="9525">
              <a:solidFill>
                <a:schemeClr val="l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Freeform 197">
              <a:extLst>
                <a:ext uri="{FF2B5EF4-FFF2-40B4-BE49-F238E27FC236}">
                  <a16:creationId xmlns:a16="http://schemas.microsoft.com/office/drawing/2014/main" id="{2B76EC4E-AFB3-D0A7-A994-08370C726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8183" y="5412941"/>
              <a:ext cx="15937" cy="187849"/>
            </a:xfrm>
            <a:custGeom>
              <a:avLst/>
              <a:gdLst>
                <a:gd name="T0" fmla="*/ 16 w 66"/>
                <a:gd name="T1" fmla="*/ 699 h 699"/>
                <a:gd name="T2" fmla="*/ 0 w 66"/>
                <a:gd name="T3" fmla="*/ 699 h 699"/>
                <a:gd name="T4" fmla="*/ 0 w 66"/>
                <a:gd name="T5" fmla="*/ 44 h 699"/>
                <a:gd name="T6" fmla="*/ 45 w 66"/>
                <a:gd name="T7" fmla="*/ 0 h 699"/>
                <a:gd name="T8" fmla="*/ 66 w 66"/>
                <a:gd name="T9" fmla="*/ 0 h 699"/>
                <a:gd name="T10" fmla="*/ 66 w 66"/>
                <a:gd name="T11" fmla="*/ 16 h 699"/>
                <a:gd name="T12" fmla="*/ 45 w 66"/>
                <a:gd name="T13" fmla="*/ 16 h 699"/>
                <a:gd name="T14" fmla="*/ 16 w 66"/>
                <a:gd name="T15" fmla="*/ 44 h 699"/>
                <a:gd name="T16" fmla="*/ 16 w 66"/>
                <a:gd name="T17" fmla="*/ 699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699">
                  <a:moveTo>
                    <a:pt x="16" y="699"/>
                  </a:moveTo>
                  <a:lnTo>
                    <a:pt x="0" y="699"/>
                  </a:lnTo>
                  <a:lnTo>
                    <a:pt x="0" y="44"/>
                  </a:lnTo>
                  <a:cubicBezTo>
                    <a:pt x="0" y="20"/>
                    <a:pt x="20" y="0"/>
                    <a:pt x="45" y="0"/>
                  </a:cubicBezTo>
                  <a:lnTo>
                    <a:pt x="66" y="0"/>
                  </a:lnTo>
                  <a:lnTo>
                    <a:pt x="66" y="16"/>
                  </a:lnTo>
                  <a:lnTo>
                    <a:pt x="45" y="16"/>
                  </a:lnTo>
                  <a:cubicBezTo>
                    <a:pt x="29" y="16"/>
                    <a:pt x="16" y="29"/>
                    <a:pt x="16" y="44"/>
                  </a:cubicBezTo>
                  <a:lnTo>
                    <a:pt x="16" y="699"/>
                  </a:lnTo>
                  <a:close/>
                </a:path>
              </a:pathLst>
            </a:custGeom>
            <a:noFill/>
            <a:ln w="9525">
              <a:solidFill>
                <a:schemeClr val="l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Freeform 198">
              <a:extLst>
                <a:ext uri="{FF2B5EF4-FFF2-40B4-BE49-F238E27FC236}">
                  <a16:creationId xmlns:a16="http://schemas.microsoft.com/office/drawing/2014/main" id="{386E4950-5162-FBF2-A7DD-DDD4890B8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8452" y="5598892"/>
              <a:ext cx="295399" cy="36684"/>
            </a:xfrm>
            <a:custGeom>
              <a:avLst/>
              <a:gdLst>
                <a:gd name="T0" fmla="*/ 1161 w 1222"/>
                <a:gd name="T1" fmla="*/ 136 h 136"/>
                <a:gd name="T2" fmla="*/ 61 w 1222"/>
                <a:gd name="T3" fmla="*/ 136 h 136"/>
                <a:gd name="T4" fmla="*/ 0 w 1222"/>
                <a:gd name="T5" fmla="*/ 75 h 136"/>
                <a:gd name="T6" fmla="*/ 0 w 1222"/>
                <a:gd name="T7" fmla="*/ 0 h 136"/>
                <a:gd name="T8" fmla="*/ 78 w 1222"/>
                <a:gd name="T9" fmla="*/ 0 h 136"/>
                <a:gd name="T10" fmla="*/ 78 w 1222"/>
                <a:gd name="T11" fmla="*/ 17 h 136"/>
                <a:gd name="T12" fmla="*/ 16 w 1222"/>
                <a:gd name="T13" fmla="*/ 17 h 136"/>
                <a:gd name="T14" fmla="*/ 16 w 1222"/>
                <a:gd name="T15" fmla="*/ 75 h 136"/>
                <a:gd name="T16" fmla="*/ 61 w 1222"/>
                <a:gd name="T17" fmla="*/ 120 h 136"/>
                <a:gd name="T18" fmla="*/ 1161 w 1222"/>
                <a:gd name="T19" fmla="*/ 120 h 136"/>
                <a:gd name="T20" fmla="*/ 1205 w 1222"/>
                <a:gd name="T21" fmla="*/ 75 h 136"/>
                <a:gd name="T22" fmla="*/ 1205 w 1222"/>
                <a:gd name="T23" fmla="*/ 17 h 136"/>
                <a:gd name="T24" fmla="*/ 1144 w 1222"/>
                <a:gd name="T25" fmla="*/ 17 h 136"/>
                <a:gd name="T26" fmla="*/ 1144 w 1222"/>
                <a:gd name="T27" fmla="*/ 0 h 136"/>
                <a:gd name="T28" fmla="*/ 1222 w 1222"/>
                <a:gd name="T29" fmla="*/ 0 h 136"/>
                <a:gd name="T30" fmla="*/ 1222 w 1222"/>
                <a:gd name="T31" fmla="*/ 75 h 136"/>
                <a:gd name="T32" fmla="*/ 1161 w 1222"/>
                <a:gd name="T33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22" h="136">
                  <a:moveTo>
                    <a:pt x="1161" y="136"/>
                  </a:moveTo>
                  <a:lnTo>
                    <a:pt x="61" y="136"/>
                  </a:lnTo>
                  <a:cubicBezTo>
                    <a:pt x="27" y="136"/>
                    <a:pt x="0" y="109"/>
                    <a:pt x="0" y="75"/>
                  </a:cubicBezTo>
                  <a:lnTo>
                    <a:pt x="0" y="0"/>
                  </a:lnTo>
                  <a:lnTo>
                    <a:pt x="78" y="0"/>
                  </a:lnTo>
                  <a:lnTo>
                    <a:pt x="78" y="17"/>
                  </a:lnTo>
                  <a:lnTo>
                    <a:pt x="16" y="17"/>
                  </a:lnTo>
                  <a:lnTo>
                    <a:pt x="16" y="75"/>
                  </a:lnTo>
                  <a:cubicBezTo>
                    <a:pt x="16" y="100"/>
                    <a:pt x="36" y="120"/>
                    <a:pt x="61" y="120"/>
                  </a:cubicBezTo>
                  <a:lnTo>
                    <a:pt x="1161" y="120"/>
                  </a:lnTo>
                  <a:cubicBezTo>
                    <a:pt x="1185" y="120"/>
                    <a:pt x="1205" y="100"/>
                    <a:pt x="1205" y="75"/>
                  </a:cubicBezTo>
                  <a:lnTo>
                    <a:pt x="1205" y="17"/>
                  </a:lnTo>
                  <a:lnTo>
                    <a:pt x="1144" y="17"/>
                  </a:lnTo>
                  <a:lnTo>
                    <a:pt x="1144" y="0"/>
                  </a:lnTo>
                  <a:lnTo>
                    <a:pt x="1222" y="0"/>
                  </a:lnTo>
                  <a:lnTo>
                    <a:pt x="1222" y="75"/>
                  </a:lnTo>
                  <a:cubicBezTo>
                    <a:pt x="1222" y="109"/>
                    <a:pt x="1195" y="136"/>
                    <a:pt x="1161" y="136"/>
                  </a:cubicBezTo>
                  <a:close/>
                </a:path>
              </a:pathLst>
            </a:custGeom>
            <a:noFill/>
            <a:ln w="9525">
              <a:solidFill>
                <a:schemeClr val="l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Freeform 199">
              <a:extLst>
                <a:ext uri="{FF2B5EF4-FFF2-40B4-BE49-F238E27FC236}">
                  <a16:creationId xmlns:a16="http://schemas.microsoft.com/office/drawing/2014/main" id="{9A0ADD9B-940C-AB1E-55E9-F15639EAC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7234" y="5598892"/>
              <a:ext cx="257834" cy="13282"/>
            </a:xfrm>
            <a:custGeom>
              <a:avLst/>
              <a:gdLst>
                <a:gd name="T0" fmla="*/ 267 w 453"/>
                <a:gd name="T1" fmla="*/ 21 h 21"/>
                <a:gd name="T2" fmla="*/ 186 w 453"/>
                <a:gd name="T3" fmla="*/ 21 h 21"/>
                <a:gd name="T4" fmla="*/ 186 w 453"/>
                <a:gd name="T5" fmla="*/ 7 h 21"/>
                <a:gd name="T6" fmla="*/ 0 w 453"/>
                <a:gd name="T7" fmla="*/ 7 h 21"/>
                <a:gd name="T8" fmla="*/ 0 w 453"/>
                <a:gd name="T9" fmla="*/ 0 h 21"/>
                <a:gd name="T10" fmla="*/ 193 w 453"/>
                <a:gd name="T11" fmla="*/ 0 h 21"/>
                <a:gd name="T12" fmla="*/ 193 w 453"/>
                <a:gd name="T13" fmla="*/ 14 h 21"/>
                <a:gd name="T14" fmla="*/ 260 w 453"/>
                <a:gd name="T15" fmla="*/ 14 h 21"/>
                <a:gd name="T16" fmla="*/ 260 w 453"/>
                <a:gd name="T17" fmla="*/ 0 h 21"/>
                <a:gd name="T18" fmla="*/ 453 w 453"/>
                <a:gd name="T19" fmla="*/ 0 h 21"/>
                <a:gd name="T20" fmla="*/ 453 w 453"/>
                <a:gd name="T21" fmla="*/ 7 h 21"/>
                <a:gd name="T22" fmla="*/ 267 w 453"/>
                <a:gd name="T23" fmla="*/ 7 h 21"/>
                <a:gd name="T24" fmla="*/ 267 w 453"/>
                <a:gd name="T25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53" h="21">
                  <a:moveTo>
                    <a:pt x="267" y="21"/>
                  </a:moveTo>
                  <a:lnTo>
                    <a:pt x="186" y="21"/>
                  </a:lnTo>
                  <a:lnTo>
                    <a:pt x="186" y="7"/>
                  </a:lnTo>
                  <a:lnTo>
                    <a:pt x="0" y="7"/>
                  </a:lnTo>
                  <a:lnTo>
                    <a:pt x="0" y="0"/>
                  </a:lnTo>
                  <a:lnTo>
                    <a:pt x="193" y="0"/>
                  </a:lnTo>
                  <a:lnTo>
                    <a:pt x="193" y="14"/>
                  </a:lnTo>
                  <a:lnTo>
                    <a:pt x="260" y="14"/>
                  </a:lnTo>
                  <a:lnTo>
                    <a:pt x="260" y="0"/>
                  </a:lnTo>
                  <a:lnTo>
                    <a:pt x="453" y="0"/>
                  </a:lnTo>
                  <a:lnTo>
                    <a:pt x="453" y="7"/>
                  </a:lnTo>
                  <a:lnTo>
                    <a:pt x="267" y="7"/>
                  </a:lnTo>
                  <a:lnTo>
                    <a:pt x="267" y="21"/>
                  </a:lnTo>
                  <a:close/>
                </a:path>
              </a:pathLst>
            </a:custGeom>
            <a:noFill/>
            <a:ln w="9525">
              <a:solidFill>
                <a:schemeClr val="l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6F72E36-2924-715E-4C50-AF0A89694A58}"/>
              </a:ext>
            </a:extLst>
          </p:cNvPr>
          <p:cNvSpPr/>
          <p:nvPr/>
        </p:nvSpPr>
        <p:spPr>
          <a:xfrm>
            <a:off x="2003367" y="3703615"/>
            <a:ext cx="2886904" cy="558000"/>
          </a:xfrm>
          <a:prstGeom prst="rect">
            <a:avLst/>
          </a:prstGeom>
          <a:solidFill>
            <a:srgbClr val="9DB1CF"/>
          </a:solidFill>
          <a:ln w="6350" cap="sq">
            <a:solidFill>
              <a:srgbClr val="364D6E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b="1" dirty="0">
                <a:solidFill>
                  <a:schemeClr val="bg1"/>
                </a:solidFill>
              </a:rPr>
              <a:t>National QR code standard</a:t>
            </a:r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FDB68E00-B86A-0A1D-78BC-B6F012325BF0}"/>
              </a:ext>
            </a:extLst>
          </p:cNvPr>
          <p:cNvSpPr/>
          <p:nvPr/>
        </p:nvSpPr>
        <p:spPr>
          <a:xfrm>
            <a:off x="1769372" y="3749254"/>
            <a:ext cx="468000" cy="466725"/>
          </a:xfrm>
          <a:prstGeom prst="ellipse">
            <a:avLst/>
          </a:prstGeom>
          <a:gradFill>
            <a:gsLst>
              <a:gs pos="0">
                <a:srgbClr val="9DB1CF"/>
              </a:gs>
              <a:gs pos="100000">
                <a:srgbClr val="C3CFE1"/>
              </a:gs>
            </a:gsLst>
            <a:lin ang="5400000" scaled="1"/>
          </a:gradFill>
          <a:ln w="28575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98" name="QR_code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1A971213-07F6-3BA4-B82C-676BE3BB4277}"/>
              </a:ext>
            </a:extLst>
          </p:cNvPr>
          <p:cNvSpPr>
            <a:spLocks noChangeAspect="1" noEditPoints="1"/>
          </p:cNvSpPr>
          <p:nvPr>
            <p:custDataLst>
              <p:tags r:id="rId3"/>
            </p:custDataLst>
          </p:nvPr>
        </p:nvSpPr>
        <p:spPr bwMode="auto">
          <a:xfrm>
            <a:off x="1905861" y="3856615"/>
            <a:ext cx="251456" cy="252000"/>
          </a:xfrm>
          <a:custGeom>
            <a:avLst/>
            <a:gdLst>
              <a:gd name="T0" fmla="*/ 63 w 200"/>
              <a:gd name="T1" fmla="*/ 13 h 200"/>
              <a:gd name="T2" fmla="*/ 0 w 200"/>
              <a:gd name="T3" fmla="*/ 0 h 200"/>
              <a:gd name="T4" fmla="*/ 25 w 200"/>
              <a:gd name="T5" fmla="*/ 50 h 200"/>
              <a:gd name="T6" fmla="*/ 188 w 200"/>
              <a:gd name="T7" fmla="*/ 63 h 200"/>
              <a:gd name="T8" fmla="*/ 125 w 200"/>
              <a:gd name="T9" fmla="*/ 75 h 200"/>
              <a:gd name="T10" fmla="*/ 175 w 200"/>
              <a:gd name="T11" fmla="*/ 50 h 200"/>
              <a:gd name="T12" fmla="*/ 13 w 200"/>
              <a:gd name="T13" fmla="*/ 188 h 200"/>
              <a:gd name="T14" fmla="*/ 75 w 200"/>
              <a:gd name="T15" fmla="*/ 200 h 200"/>
              <a:gd name="T16" fmla="*/ 50 w 200"/>
              <a:gd name="T17" fmla="*/ 150 h 200"/>
              <a:gd name="T18" fmla="*/ 100 w 200"/>
              <a:gd name="T19" fmla="*/ 0 h 200"/>
              <a:gd name="T20" fmla="*/ 113 w 200"/>
              <a:gd name="T21" fmla="*/ 13 h 200"/>
              <a:gd name="T22" fmla="*/ 100 w 200"/>
              <a:gd name="T23" fmla="*/ 25 h 200"/>
              <a:gd name="T24" fmla="*/ 113 w 200"/>
              <a:gd name="T25" fmla="*/ 38 h 200"/>
              <a:gd name="T26" fmla="*/ 100 w 200"/>
              <a:gd name="T27" fmla="*/ 50 h 200"/>
              <a:gd name="T28" fmla="*/ 113 w 200"/>
              <a:gd name="T29" fmla="*/ 63 h 200"/>
              <a:gd name="T30" fmla="*/ 100 w 200"/>
              <a:gd name="T31" fmla="*/ 75 h 200"/>
              <a:gd name="T32" fmla="*/ 100 w 200"/>
              <a:gd name="T33" fmla="*/ 100 h 200"/>
              <a:gd name="T34" fmla="*/ 113 w 200"/>
              <a:gd name="T35" fmla="*/ 113 h 200"/>
              <a:gd name="T36" fmla="*/ 100 w 200"/>
              <a:gd name="T37" fmla="*/ 125 h 200"/>
              <a:gd name="T38" fmla="*/ 113 w 200"/>
              <a:gd name="T39" fmla="*/ 138 h 200"/>
              <a:gd name="T40" fmla="*/ 100 w 200"/>
              <a:gd name="T41" fmla="*/ 150 h 200"/>
              <a:gd name="T42" fmla="*/ 113 w 200"/>
              <a:gd name="T43" fmla="*/ 163 h 200"/>
              <a:gd name="T44" fmla="*/ 100 w 200"/>
              <a:gd name="T45" fmla="*/ 175 h 200"/>
              <a:gd name="T46" fmla="*/ 113 w 200"/>
              <a:gd name="T47" fmla="*/ 188 h 200"/>
              <a:gd name="T48" fmla="*/ 200 w 200"/>
              <a:gd name="T49" fmla="*/ 100 h 200"/>
              <a:gd name="T50" fmla="*/ 25 w 200"/>
              <a:gd name="T51" fmla="*/ 100 h 200"/>
              <a:gd name="T52" fmla="*/ 38 w 200"/>
              <a:gd name="T53" fmla="*/ 88 h 200"/>
              <a:gd name="T54" fmla="*/ 13 w 200"/>
              <a:gd name="T55" fmla="*/ 88 h 200"/>
              <a:gd name="T56" fmla="*/ 63 w 200"/>
              <a:gd name="T57" fmla="*/ 88 h 200"/>
              <a:gd name="T58" fmla="*/ 75 w 200"/>
              <a:gd name="T59" fmla="*/ 100 h 200"/>
              <a:gd name="T60" fmla="*/ 88 w 200"/>
              <a:gd name="T61" fmla="*/ 88 h 200"/>
              <a:gd name="T62" fmla="*/ 125 w 200"/>
              <a:gd name="T63" fmla="*/ 100 h 200"/>
              <a:gd name="T64" fmla="*/ 138 w 200"/>
              <a:gd name="T65" fmla="*/ 88 h 200"/>
              <a:gd name="T66" fmla="*/ 150 w 200"/>
              <a:gd name="T67" fmla="*/ 100 h 200"/>
              <a:gd name="T68" fmla="*/ 163 w 200"/>
              <a:gd name="T69" fmla="*/ 88 h 200"/>
              <a:gd name="T70" fmla="*/ 175 w 200"/>
              <a:gd name="T71" fmla="*/ 100 h 200"/>
              <a:gd name="T72" fmla="*/ 188 w 200"/>
              <a:gd name="T73" fmla="*/ 88 h 200"/>
              <a:gd name="T74" fmla="*/ 200 w 200"/>
              <a:gd name="T75" fmla="*/ 125 h 200"/>
              <a:gd name="T76" fmla="*/ 125 w 200"/>
              <a:gd name="T77" fmla="*/ 125 h 200"/>
              <a:gd name="T78" fmla="*/ 138 w 200"/>
              <a:gd name="T79" fmla="*/ 113 h 200"/>
              <a:gd name="T80" fmla="*/ 150 w 200"/>
              <a:gd name="T81" fmla="*/ 125 h 200"/>
              <a:gd name="T82" fmla="*/ 175 w 200"/>
              <a:gd name="T83" fmla="*/ 125 h 200"/>
              <a:gd name="T84" fmla="*/ 188 w 200"/>
              <a:gd name="T85" fmla="*/ 113 h 200"/>
              <a:gd name="T86" fmla="*/ 200 w 200"/>
              <a:gd name="T87" fmla="*/ 150 h 200"/>
              <a:gd name="T88" fmla="*/ 125 w 200"/>
              <a:gd name="T89" fmla="*/ 150 h 200"/>
              <a:gd name="T90" fmla="*/ 138 w 200"/>
              <a:gd name="T91" fmla="*/ 138 h 200"/>
              <a:gd name="T92" fmla="*/ 163 w 200"/>
              <a:gd name="T93" fmla="*/ 138 h 200"/>
              <a:gd name="T94" fmla="*/ 175 w 200"/>
              <a:gd name="T95" fmla="*/ 150 h 200"/>
              <a:gd name="T96" fmla="*/ 188 w 200"/>
              <a:gd name="T97" fmla="*/ 138 h 200"/>
              <a:gd name="T98" fmla="*/ 200 w 200"/>
              <a:gd name="T99" fmla="*/ 175 h 200"/>
              <a:gd name="T100" fmla="*/ 138 w 200"/>
              <a:gd name="T101" fmla="*/ 163 h 200"/>
              <a:gd name="T102" fmla="*/ 150 w 200"/>
              <a:gd name="T103" fmla="*/ 175 h 200"/>
              <a:gd name="T104" fmla="*/ 163 w 200"/>
              <a:gd name="T105" fmla="*/ 163 h 200"/>
              <a:gd name="T106" fmla="*/ 175 w 200"/>
              <a:gd name="T107" fmla="*/ 175 h 200"/>
              <a:gd name="T108" fmla="*/ 138 w 200"/>
              <a:gd name="T109" fmla="*/ 188 h 200"/>
              <a:gd name="T110" fmla="*/ 163 w 200"/>
              <a:gd name="T111" fmla="*/ 188 h 200"/>
              <a:gd name="T112" fmla="*/ 188 w 200"/>
              <a:gd name="T113" fmla="*/ 188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00" h="200">
                <a:moveTo>
                  <a:pt x="63" y="13"/>
                </a:moveTo>
                <a:lnTo>
                  <a:pt x="13" y="13"/>
                </a:lnTo>
                <a:lnTo>
                  <a:pt x="13" y="63"/>
                </a:lnTo>
                <a:lnTo>
                  <a:pt x="63" y="63"/>
                </a:lnTo>
                <a:lnTo>
                  <a:pt x="63" y="13"/>
                </a:lnTo>
                <a:close/>
                <a:moveTo>
                  <a:pt x="75" y="0"/>
                </a:moveTo>
                <a:lnTo>
                  <a:pt x="75" y="0"/>
                </a:lnTo>
                <a:lnTo>
                  <a:pt x="75" y="75"/>
                </a:lnTo>
                <a:lnTo>
                  <a:pt x="0" y="75"/>
                </a:lnTo>
                <a:lnTo>
                  <a:pt x="0" y="0"/>
                </a:lnTo>
                <a:lnTo>
                  <a:pt x="75" y="0"/>
                </a:lnTo>
                <a:close/>
                <a:moveTo>
                  <a:pt x="25" y="25"/>
                </a:moveTo>
                <a:lnTo>
                  <a:pt x="50" y="25"/>
                </a:lnTo>
                <a:lnTo>
                  <a:pt x="50" y="50"/>
                </a:lnTo>
                <a:lnTo>
                  <a:pt x="25" y="50"/>
                </a:lnTo>
                <a:lnTo>
                  <a:pt x="25" y="25"/>
                </a:lnTo>
                <a:close/>
                <a:moveTo>
                  <a:pt x="188" y="13"/>
                </a:moveTo>
                <a:lnTo>
                  <a:pt x="138" y="13"/>
                </a:lnTo>
                <a:lnTo>
                  <a:pt x="138" y="63"/>
                </a:lnTo>
                <a:lnTo>
                  <a:pt x="188" y="63"/>
                </a:lnTo>
                <a:lnTo>
                  <a:pt x="188" y="13"/>
                </a:lnTo>
                <a:close/>
                <a:moveTo>
                  <a:pt x="200" y="0"/>
                </a:moveTo>
                <a:lnTo>
                  <a:pt x="200" y="0"/>
                </a:lnTo>
                <a:lnTo>
                  <a:pt x="200" y="75"/>
                </a:lnTo>
                <a:lnTo>
                  <a:pt x="125" y="75"/>
                </a:lnTo>
                <a:lnTo>
                  <a:pt x="125" y="0"/>
                </a:lnTo>
                <a:lnTo>
                  <a:pt x="200" y="0"/>
                </a:lnTo>
                <a:close/>
                <a:moveTo>
                  <a:pt x="150" y="25"/>
                </a:moveTo>
                <a:lnTo>
                  <a:pt x="175" y="25"/>
                </a:lnTo>
                <a:lnTo>
                  <a:pt x="175" y="50"/>
                </a:lnTo>
                <a:lnTo>
                  <a:pt x="150" y="50"/>
                </a:lnTo>
                <a:lnTo>
                  <a:pt x="150" y="25"/>
                </a:lnTo>
                <a:close/>
                <a:moveTo>
                  <a:pt x="63" y="138"/>
                </a:moveTo>
                <a:lnTo>
                  <a:pt x="13" y="138"/>
                </a:lnTo>
                <a:lnTo>
                  <a:pt x="13" y="188"/>
                </a:lnTo>
                <a:lnTo>
                  <a:pt x="63" y="188"/>
                </a:lnTo>
                <a:lnTo>
                  <a:pt x="63" y="138"/>
                </a:lnTo>
                <a:close/>
                <a:moveTo>
                  <a:pt x="75" y="125"/>
                </a:moveTo>
                <a:lnTo>
                  <a:pt x="75" y="125"/>
                </a:lnTo>
                <a:lnTo>
                  <a:pt x="75" y="200"/>
                </a:lnTo>
                <a:lnTo>
                  <a:pt x="0" y="200"/>
                </a:lnTo>
                <a:lnTo>
                  <a:pt x="0" y="125"/>
                </a:lnTo>
                <a:lnTo>
                  <a:pt x="75" y="125"/>
                </a:lnTo>
                <a:close/>
                <a:moveTo>
                  <a:pt x="25" y="150"/>
                </a:moveTo>
                <a:lnTo>
                  <a:pt x="50" y="150"/>
                </a:lnTo>
                <a:lnTo>
                  <a:pt x="50" y="175"/>
                </a:lnTo>
                <a:lnTo>
                  <a:pt x="25" y="175"/>
                </a:lnTo>
                <a:lnTo>
                  <a:pt x="25" y="150"/>
                </a:lnTo>
                <a:close/>
                <a:moveTo>
                  <a:pt x="88" y="0"/>
                </a:moveTo>
                <a:lnTo>
                  <a:pt x="100" y="0"/>
                </a:lnTo>
                <a:lnTo>
                  <a:pt x="100" y="13"/>
                </a:lnTo>
                <a:lnTo>
                  <a:pt x="88" y="13"/>
                </a:lnTo>
                <a:lnTo>
                  <a:pt x="88" y="0"/>
                </a:lnTo>
                <a:close/>
                <a:moveTo>
                  <a:pt x="100" y="13"/>
                </a:moveTo>
                <a:lnTo>
                  <a:pt x="113" y="13"/>
                </a:lnTo>
                <a:lnTo>
                  <a:pt x="113" y="25"/>
                </a:lnTo>
                <a:lnTo>
                  <a:pt x="100" y="25"/>
                </a:lnTo>
                <a:lnTo>
                  <a:pt x="100" y="13"/>
                </a:lnTo>
                <a:close/>
                <a:moveTo>
                  <a:pt x="88" y="25"/>
                </a:moveTo>
                <a:lnTo>
                  <a:pt x="100" y="25"/>
                </a:lnTo>
                <a:lnTo>
                  <a:pt x="100" y="38"/>
                </a:lnTo>
                <a:lnTo>
                  <a:pt x="88" y="38"/>
                </a:lnTo>
                <a:lnTo>
                  <a:pt x="88" y="25"/>
                </a:lnTo>
                <a:close/>
                <a:moveTo>
                  <a:pt x="100" y="38"/>
                </a:moveTo>
                <a:lnTo>
                  <a:pt x="113" y="38"/>
                </a:lnTo>
                <a:lnTo>
                  <a:pt x="113" y="50"/>
                </a:lnTo>
                <a:lnTo>
                  <a:pt x="100" y="50"/>
                </a:lnTo>
                <a:lnTo>
                  <a:pt x="100" y="38"/>
                </a:lnTo>
                <a:close/>
                <a:moveTo>
                  <a:pt x="88" y="50"/>
                </a:moveTo>
                <a:lnTo>
                  <a:pt x="100" y="50"/>
                </a:lnTo>
                <a:lnTo>
                  <a:pt x="100" y="63"/>
                </a:lnTo>
                <a:lnTo>
                  <a:pt x="88" y="63"/>
                </a:lnTo>
                <a:lnTo>
                  <a:pt x="88" y="50"/>
                </a:lnTo>
                <a:close/>
                <a:moveTo>
                  <a:pt x="100" y="63"/>
                </a:moveTo>
                <a:lnTo>
                  <a:pt x="113" y="63"/>
                </a:lnTo>
                <a:lnTo>
                  <a:pt x="113" y="75"/>
                </a:lnTo>
                <a:lnTo>
                  <a:pt x="100" y="75"/>
                </a:lnTo>
                <a:lnTo>
                  <a:pt x="100" y="63"/>
                </a:lnTo>
                <a:close/>
                <a:moveTo>
                  <a:pt x="88" y="75"/>
                </a:moveTo>
                <a:lnTo>
                  <a:pt x="100" y="75"/>
                </a:lnTo>
                <a:lnTo>
                  <a:pt x="100" y="88"/>
                </a:lnTo>
                <a:lnTo>
                  <a:pt x="88" y="88"/>
                </a:lnTo>
                <a:lnTo>
                  <a:pt x="88" y="75"/>
                </a:lnTo>
                <a:close/>
                <a:moveTo>
                  <a:pt x="88" y="100"/>
                </a:moveTo>
                <a:lnTo>
                  <a:pt x="100" y="100"/>
                </a:lnTo>
                <a:lnTo>
                  <a:pt x="100" y="113"/>
                </a:lnTo>
                <a:lnTo>
                  <a:pt x="88" y="113"/>
                </a:lnTo>
                <a:lnTo>
                  <a:pt x="88" y="100"/>
                </a:lnTo>
                <a:close/>
                <a:moveTo>
                  <a:pt x="100" y="113"/>
                </a:moveTo>
                <a:lnTo>
                  <a:pt x="113" y="113"/>
                </a:lnTo>
                <a:lnTo>
                  <a:pt x="113" y="125"/>
                </a:lnTo>
                <a:lnTo>
                  <a:pt x="100" y="125"/>
                </a:lnTo>
                <a:lnTo>
                  <a:pt x="100" y="113"/>
                </a:lnTo>
                <a:close/>
                <a:moveTo>
                  <a:pt x="88" y="125"/>
                </a:moveTo>
                <a:lnTo>
                  <a:pt x="100" y="125"/>
                </a:lnTo>
                <a:lnTo>
                  <a:pt x="100" y="138"/>
                </a:lnTo>
                <a:lnTo>
                  <a:pt x="88" y="138"/>
                </a:lnTo>
                <a:lnTo>
                  <a:pt x="88" y="125"/>
                </a:lnTo>
                <a:close/>
                <a:moveTo>
                  <a:pt x="100" y="138"/>
                </a:moveTo>
                <a:lnTo>
                  <a:pt x="113" y="138"/>
                </a:lnTo>
                <a:lnTo>
                  <a:pt x="113" y="150"/>
                </a:lnTo>
                <a:lnTo>
                  <a:pt x="100" y="150"/>
                </a:lnTo>
                <a:lnTo>
                  <a:pt x="100" y="138"/>
                </a:lnTo>
                <a:close/>
                <a:moveTo>
                  <a:pt x="88" y="150"/>
                </a:moveTo>
                <a:lnTo>
                  <a:pt x="100" y="150"/>
                </a:lnTo>
                <a:lnTo>
                  <a:pt x="100" y="163"/>
                </a:lnTo>
                <a:lnTo>
                  <a:pt x="88" y="163"/>
                </a:lnTo>
                <a:lnTo>
                  <a:pt x="88" y="150"/>
                </a:lnTo>
                <a:close/>
                <a:moveTo>
                  <a:pt x="100" y="163"/>
                </a:moveTo>
                <a:lnTo>
                  <a:pt x="113" y="163"/>
                </a:lnTo>
                <a:lnTo>
                  <a:pt x="113" y="175"/>
                </a:lnTo>
                <a:lnTo>
                  <a:pt x="100" y="175"/>
                </a:lnTo>
                <a:lnTo>
                  <a:pt x="100" y="163"/>
                </a:lnTo>
                <a:close/>
                <a:moveTo>
                  <a:pt x="88" y="175"/>
                </a:moveTo>
                <a:lnTo>
                  <a:pt x="100" y="175"/>
                </a:lnTo>
                <a:lnTo>
                  <a:pt x="100" y="188"/>
                </a:lnTo>
                <a:lnTo>
                  <a:pt x="88" y="188"/>
                </a:lnTo>
                <a:lnTo>
                  <a:pt x="88" y="175"/>
                </a:lnTo>
                <a:close/>
                <a:moveTo>
                  <a:pt x="100" y="188"/>
                </a:moveTo>
                <a:lnTo>
                  <a:pt x="113" y="188"/>
                </a:lnTo>
                <a:lnTo>
                  <a:pt x="113" y="200"/>
                </a:lnTo>
                <a:lnTo>
                  <a:pt x="100" y="200"/>
                </a:lnTo>
                <a:lnTo>
                  <a:pt x="100" y="188"/>
                </a:lnTo>
                <a:close/>
                <a:moveTo>
                  <a:pt x="188" y="100"/>
                </a:moveTo>
                <a:lnTo>
                  <a:pt x="200" y="100"/>
                </a:lnTo>
                <a:lnTo>
                  <a:pt x="200" y="113"/>
                </a:lnTo>
                <a:lnTo>
                  <a:pt x="188" y="113"/>
                </a:lnTo>
                <a:lnTo>
                  <a:pt x="188" y="100"/>
                </a:lnTo>
                <a:close/>
                <a:moveTo>
                  <a:pt x="13" y="100"/>
                </a:moveTo>
                <a:lnTo>
                  <a:pt x="25" y="100"/>
                </a:lnTo>
                <a:lnTo>
                  <a:pt x="25" y="113"/>
                </a:lnTo>
                <a:lnTo>
                  <a:pt x="13" y="113"/>
                </a:lnTo>
                <a:lnTo>
                  <a:pt x="13" y="100"/>
                </a:lnTo>
                <a:close/>
                <a:moveTo>
                  <a:pt x="25" y="88"/>
                </a:moveTo>
                <a:lnTo>
                  <a:pt x="38" y="88"/>
                </a:lnTo>
                <a:lnTo>
                  <a:pt x="38" y="100"/>
                </a:lnTo>
                <a:lnTo>
                  <a:pt x="25" y="100"/>
                </a:lnTo>
                <a:lnTo>
                  <a:pt x="25" y="88"/>
                </a:lnTo>
                <a:close/>
                <a:moveTo>
                  <a:pt x="0" y="88"/>
                </a:moveTo>
                <a:lnTo>
                  <a:pt x="13" y="88"/>
                </a:lnTo>
                <a:lnTo>
                  <a:pt x="13" y="100"/>
                </a:lnTo>
                <a:lnTo>
                  <a:pt x="0" y="100"/>
                </a:lnTo>
                <a:lnTo>
                  <a:pt x="0" y="88"/>
                </a:lnTo>
                <a:close/>
                <a:moveTo>
                  <a:pt x="50" y="88"/>
                </a:moveTo>
                <a:lnTo>
                  <a:pt x="63" y="88"/>
                </a:lnTo>
                <a:lnTo>
                  <a:pt x="63" y="100"/>
                </a:lnTo>
                <a:lnTo>
                  <a:pt x="50" y="100"/>
                </a:lnTo>
                <a:lnTo>
                  <a:pt x="50" y="88"/>
                </a:lnTo>
                <a:close/>
                <a:moveTo>
                  <a:pt x="63" y="100"/>
                </a:moveTo>
                <a:lnTo>
                  <a:pt x="75" y="100"/>
                </a:lnTo>
                <a:lnTo>
                  <a:pt x="75" y="113"/>
                </a:lnTo>
                <a:lnTo>
                  <a:pt x="63" y="113"/>
                </a:lnTo>
                <a:lnTo>
                  <a:pt x="63" y="100"/>
                </a:lnTo>
                <a:close/>
                <a:moveTo>
                  <a:pt x="75" y="88"/>
                </a:moveTo>
                <a:lnTo>
                  <a:pt x="88" y="88"/>
                </a:lnTo>
                <a:lnTo>
                  <a:pt x="88" y="100"/>
                </a:lnTo>
                <a:lnTo>
                  <a:pt x="75" y="100"/>
                </a:lnTo>
                <a:lnTo>
                  <a:pt x="75" y="88"/>
                </a:lnTo>
                <a:close/>
                <a:moveTo>
                  <a:pt x="113" y="100"/>
                </a:moveTo>
                <a:lnTo>
                  <a:pt x="125" y="100"/>
                </a:lnTo>
                <a:lnTo>
                  <a:pt x="125" y="113"/>
                </a:lnTo>
                <a:lnTo>
                  <a:pt x="113" y="113"/>
                </a:lnTo>
                <a:lnTo>
                  <a:pt x="113" y="100"/>
                </a:lnTo>
                <a:close/>
                <a:moveTo>
                  <a:pt x="125" y="88"/>
                </a:moveTo>
                <a:lnTo>
                  <a:pt x="138" y="88"/>
                </a:lnTo>
                <a:lnTo>
                  <a:pt x="138" y="100"/>
                </a:lnTo>
                <a:lnTo>
                  <a:pt x="125" y="100"/>
                </a:lnTo>
                <a:lnTo>
                  <a:pt x="125" y="88"/>
                </a:lnTo>
                <a:close/>
                <a:moveTo>
                  <a:pt x="138" y="100"/>
                </a:moveTo>
                <a:lnTo>
                  <a:pt x="150" y="100"/>
                </a:lnTo>
                <a:lnTo>
                  <a:pt x="150" y="113"/>
                </a:lnTo>
                <a:lnTo>
                  <a:pt x="138" y="113"/>
                </a:lnTo>
                <a:lnTo>
                  <a:pt x="138" y="100"/>
                </a:lnTo>
                <a:close/>
                <a:moveTo>
                  <a:pt x="150" y="88"/>
                </a:moveTo>
                <a:lnTo>
                  <a:pt x="163" y="88"/>
                </a:lnTo>
                <a:lnTo>
                  <a:pt x="163" y="100"/>
                </a:lnTo>
                <a:lnTo>
                  <a:pt x="150" y="100"/>
                </a:lnTo>
                <a:lnTo>
                  <a:pt x="150" y="88"/>
                </a:lnTo>
                <a:close/>
                <a:moveTo>
                  <a:pt x="163" y="100"/>
                </a:moveTo>
                <a:lnTo>
                  <a:pt x="175" y="100"/>
                </a:lnTo>
                <a:lnTo>
                  <a:pt x="175" y="113"/>
                </a:lnTo>
                <a:lnTo>
                  <a:pt x="163" y="113"/>
                </a:lnTo>
                <a:lnTo>
                  <a:pt x="163" y="100"/>
                </a:lnTo>
                <a:close/>
                <a:moveTo>
                  <a:pt x="175" y="88"/>
                </a:moveTo>
                <a:lnTo>
                  <a:pt x="188" y="88"/>
                </a:lnTo>
                <a:lnTo>
                  <a:pt x="188" y="100"/>
                </a:lnTo>
                <a:lnTo>
                  <a:pt x="175" y="100"/>
                </a:lnTo>
                <a:lnTo>
                  <a:pt x="175" y="88"/>
                </a:lnTo>
                <a:close/>
                <a:moveTo>
                  <a:pt x="188" y="125"/>
                </a:moveTo>
                <a:lnTo>
                  <a:pt x="200" y="125"/>
                </a:lnTo>
                <a:lnTo>
                  <a:pt x="200" y="138"/>
                </a:lnTo>
                <a:lnTo>
                  <a:pt x="188" y="138"/>
                </a:lnTo>
                <a:lnTo>
                  <a:pt x="188" y="125"/>
                </a:lnTo>
                <a:close/>
                <a:moveTo>
                  <a:pt x="113" y="125"/>
                </a:moveTo>
                <a:lnTo>
                  <a:pt x="125" y="125"/>
                </a:lnTo>
                <a:lnTo>
                  <a:pt x="125" y="138"/>
                </a:lnTo>
                <a:lnTo>
                  <a:pt x="113" y="138"/>
                </a:lnTo>
                <a:lnTo>
                  <a:pt x="113" y="125"/>
                </a:lnTo>
                <a:close/>
                <a:moveTo>
                  <a:pt x="125" y="113"/>
                </a:moveTo>
                <a:lnTo>
                  <a:pt x="138" y="113"/>
                </a:lnTo>
                <a:lnTo>
                  <a:pt x="138" y="125"/>
                </a:lnTo>
                <a:lnTo>
                  <a:pt x="125" y="125"/>
                </a:lnTo>
                <a:lnTo>
                  <a:pt x="125" y="113"/>
                </a:lnTo>
                <a:close/>
                <a:moveTo>
                  <a:pt x="138" y="125"/>
                </a:moveTo>
                <a:lnTo>
                  <a:pt x="150" y="125"/>
                </a:lnTo>
                <a:lnTo>
                  <a:pt x="150" y="138"/>
                </a:lnTo>
                <a:lnTo>
                  <a:pt x="138" y="138"/>
                </a:lnTo>
                <a:lnTo>
                  <a:pt x="138" y="125"/>
                </a:lnTo>
                <a:close/>
                <a:moveTo>
                  <a:pt x="163" y="125"/>
                </a:moveTo>
                <a:lnTo>
                  <a:pt x="175" y="125"/>
                </a:lnTo>
                <a:lnTo>
                  <a:pt x="175" y="138"/>
                </a:lnTo>
                <a:lnTo>
                  <a:pt x="163" y="138"/>
                </a:lnTo>
                <a:lnTo>
                  <a:pt x="163" y="125"/>
                </a:lnTo>
                <a:close/>
                <a:moveTo>
                  <a:pt x="175" y="113"/>
                </a:moveTo>
                <a:lnTo>
                  <a:pt x="188" y="113"/>
                </a:lnTo>
                <a:lnTo>
                  <a:pt x="188" y="125"/>
                </a:lnTo>
                <a:lnTo>
                  <a:pt x="175" y="125"/>
                </a:lnTo>
                <a:lnTo>
                  <a:pt x="175" y="113"/>
                </a:lnTo>
                <a:close/>
                <a:moveTo>
                  <a:pt x="188" y="150"/>
                </a:moveTo>
                <a:lnTo>
                  <a:pt x="200" y="150"/>
                </a:lnTo>
                <a:lnTo>
                  <a:pt x="200" y="163"/>
                </a:lnTo>
                <a:lnTo>
                  <a:pt x="188" y="163"/>
                </a:lnTo>
                <a:lnTo>
                  <a:pt x="188" y="150"/>
                </a:lnTo>
                <a:close/>
                <a:moveTo>
                  <a:pt x="113" y="150"/>
                </a:moveTo>
                <a:lnTo>
                  <a:pt x="125" y="150"/>
                </a:lnTo>
                <a:lnTo>
                  <a:pt x="125" y="163"/>
                </a:lnTo>
                <a:lnTo>
                  <a:pt x="113" y="163"/>
                </a:lnTo>
                <a:lnTo>
                  <a:pt x="113" y="150"/>
                </a:lnTo>
                <a:close/>
                <a:moveTo>
                  <a:pt x="125" y="138"/>
                </a:moveTo>
                <a:lnTo>
                  <a:pt x="138" y="138"/>
                </a:lnTo>
                <a:lnTo>
                  <a:pt x="138" y="150"/>
                </a:lnTo>
                <a:lnTo>
                  <a:pt x="125" y="150"/>
                </a:lnTo>
                <a:lnTo>
                  <a:pt x="125" y="138"/>
                </a:lnTo>
                <a:close/>
                <a:moveTo>
                  <a:pt x="150" y="138"/>
                </a:moveTo>
                <a:lnTo>
                  <a:pt x="163" y="138"/>
                </a:lnTo>
                <a:lnTo>
                  <a:pt x="163" y="150"/>
                </a:lnTo>
                <a:lnTo>
                  <a:pt x="150" y="150"/>
                </a:lnTo>
                <a:lnTo>
                  <a:pt x="150" y="138"/>
                </a:lnTo>
                <a:close/>
                <a:moveTo>
                  <a:pt x="163" y="150"/>
                </a:moveTo>
                <a:lnTo>
                  <a:pt x="175" y="150"/>
                </a:lnTo>
                <a:lnTo>
                  <a:pt x="175" y="163"/>
                </a:lnTo>
                <a:lnTo>
                  <a:pt x="163" y="163"/>
                </a:lnTo>
                <a:lnTo>
                  <a:pt x="163" y="150"/>
                </a:lnTo>
                <a:close/>
                <a:moveTo>
                  <a:pt x="175" y="138"/>
                </a:moveTo>
                <a:lnTo>
                  <a:pt x="188" y="138"/>
                </a:lnTo>
                <a:lnTo>
                  <a:pt x="188" y="150"/>
                </a:lnTo>
                <a:lnTo>
                  <a:pt x="175" y="150"/>
                </a:lnTo>
                <a:lnTo>
                  <a:pt x="175" y="138"/>
                </a:lnTo>
                <a:close/>
                <a:moveTo>
                  <a:pt x="188" y="175"/>
                </a:moveTo>
                <a:lnTo>
                  <a:pt x="200" y="175"/>
                </a:lnTo>
                <a:lnTo>
                  <a:pt x="200" y="188"/>
                </a:lnTo>
                <a:lnTo>
                  <a:pt x="188" y="188"/>
                </a:lnTo>
                <a:lnTo>
                  <a:pt x="188" y="175"/>
                </a:lnTo>
                <a:close/>
                <a:moveTo>
                  <a:pt x="125" y="163"/>
                </a:moveTo>
                <a:lnTo>
                  <a:pt x="138" y="163"/>
                </a:lnTo>
                <a:lnTo>
                  <a:pt x="138" y="175"/>
                </a:lnTo>
                <a:lnTo>
                  <a:pt x="125" y="175"/>
                </a:lnTo>
                <a:lnTo>
                  <a:pt x="125" y="163"/>
                </a:lnTo>
                <a:close/>
                <a:moveTo>
                  <a:pt x="138" y="175"/>
                </a:moveTo>
                <a:lnTo>
                  <a:pt x="150" y="175"/>
                </a:lnTo>
                <a:lnTo>
                  <a:pt x="150" y="188"/>
                </a:lnTo>
                <a:lnTo>
                  <a:pt x="138" y="188"/>
                </a:lnTo>
                <a:lnTo>
                  <a:pt x="138" y="175"/>
                </a:lnTo>
                <a:close/>
                <a:moveTo>
                  <a:pt x="150" y="163"/>
                </a:moveTo>
                <a:lnTo>
                  <a:pt x="163" y="163"/>
                </a:lnTo>
                <a:lnTo>
                  <a:pt x="163" y="175"/>
                </a:lnTo>
                <a:lnTo>
                  <a:pt x="150" y="175"/>
                </a:lnTo>
                <a:lnTo>
                  <a:pt x="150" y="163"/>
                </a:lnTo>
                <a:close/>
                <a:moveTo>
                  <a:pt x="163" y="175"/>
                </a:moveTo>
                <a:lnTo>
                  <a:pt x="175" y="175"/>
                </a:lnTo>
                <a:lnTo>
                  <a:pt x="175" y="188"/>
                </a:lnTo>
                <a:lnTo>
                  <a:pt x="163" y="188"/>
                </a:lnTo>
                <a:lnTo>
                  <a:pt x="163" y="175"/>
                </a:lnTo>
                <a:close/>
                <a:moveTo>
                  <a:pt x="125" y="188"/>
                </a:moveTo>
                <a:lnTo>
                  <a:pt x="138" y="188"/>
                </a:lnTo>
                <a:lnTo>
                  <a:pt x="138" y="200"/>
                </a:lnTo>
                <a:lnTo>
                  <a:pt x="125" y="200"/>
                </a:lnTo>
                <a:lnTo>
                  <a:pt x="125" y="188"/>
                </a:lnTo>
                <a:close/>
                <a:moveTo>
                  <a:pt x="150" y="188"/>
                </a:moveTo>
                <a:lnTo>
                  <a:pt x="163" y="188"/>
                </a:lnTo>
                <a:lnTo>
                  <a:pt x="163" y="200"/>
                </a:lnTo>
                <a:lnTo>
                  <a:pt x="150" y="200"/>
                </a:lnTo>
                <a:lnTo>
                  <a:pt x="150" y="188"/>
                </a:lnTo>
                <a:close/>
                <a:moveTo>
                  <a:pt x="175" y="188"/>
                </a:moveTo>
                <a:lnTo>
                  <a:pt x="188" y="188"/>
                </a:lnTo>
                <a:lnTo>
                  <a:pt x="188" y="200"/>
                </a:lnTo>
                <a:lnTo>
                  <a:pt x="175" y="200"/>
                </a:lnTo>
                <a:lnTo>
                  <a:pt x="175" y="188"/>
                </a:lnTo>
                <a:close/>
              </a:path>
            </a:pathLst>
          </a:custGeom>
          <a:solidFill>
            <a:schemeClr val="l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8DA95A-BAB8-75D9-4FAA-1696B61121EA}"/>
              </a:ext>
            </a:extLst>
          </p:cNvPr>
          <p:cNvSpPr/>
          <p:nvPr/>
        </p:nvSpPr>
        <p:spPr>
          <a:xfrm>
            <a:off x="5278473" y="5596662"/>
            <a:ext cx="4916019" cy="558000"/>
          </a:xfrm>
          <a:prstGeom prst="rect">
            <a:avLst/>
          </a:prstGeom>
          <a:gradFill flip="none" rotWithShape="1">
            <a:gsLst>
              <a:gs pos="0">
                <a:srgbClr val="133860">
                  <a:shade val="30000"/>
                  <a:satMod val="115000"/>
                </a:srgbClr>
              </a:gs>
              <a:gs pos="50000">
                <a:srgbClr val="133860">
                  <a:shade val="67500"/>
                  <a:satMod val="115000"/>
                </a:srgbClr>
              </a:gs>
              <a:gs pos="100000">
                <a:srgbClr val="133860">
                  <a:shade val="100000"/>
                  <a:satMod val="115000"/>
                </a:srgbClr>
              </a:gs>
            </a:gsLst>
            <a:lin ang="16200000" scaled="1"/>
            <a:tileRect/>
          </a:gradFill>
          <a:ln w="6350" cap="sq">
            <a:solidFill>
              <a:srgbClr val="364D6E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050" b="1" dirty="0">
                <a:solidFill>
                  <a:schemeClr val="bg1"/>
                </a:solidFill>
              </a:rPr>
              <a:t>Structuring of the agent network</a:t>
            </a:r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1F63AD1E-7A7E-2C4F-8421-F04436D82F5F}"/>
              </a:ext>
            </a:extLst>
          </p:cNvPr>
          <p:cNvSpPr/>
          <p:nvPr/>
        </p:nvSpPr>
        <p:spPr>
          <a:xfrm>
            <a:off x="4973841" y="5641662"/>
            <a:ext cx="484261" cy="468000"/>
          </a:xfrm>
          <a:prstGeom prst="ellipse">
            <a:avLst/>
          </a:prstGeom>
          <a:solidFill>
            <a:srgbClr val="133860"/>
          </a:solidFill>
          <a:ln w="28575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b="1" dirty="0">
              <a:solidFill>
                <a:schemeClr val="bg1"/>
              </a:solidFill>
            </a:endParaRPr>
          </a:p>
        </p:txBody>
      </p:sp>
      <p:grpSp>
        <p:nvGrpSpPr>
          <p:cNvPr id="289" name="Teacher6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1A7FC24E-F0A3-53CD-9EBB-5AACF95EEE63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5074566" y="5767663"/>
            <a:ext cx="282811" cy="215999"/>
            <a:chOff x="7040563" y="3119438"/>
            <a:chExt cx="817563" cy="646113"/>
          </a:xfrm>
          <a:solidFill>
            <a:srgbClr val="4C6C9C"/>
          </a:solidFill>
        </p:grpSpPr>
        <p:sp>
          <p:nvSpPr>
            <p:cNvPr id="290" name="Oval 225">
              <a:extLst>
                <a:ext uri="{FF2B5EF4-FFF2-40B4-BE49-F238E27FC236}">
                  <a16:creationId xmlns:a16="http://schemas.microsoft.com/office/drawing/2014/main" id="{5A18589D-C0F1-9213-A6F6-44956523B0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9300" y="3160713"/>
              <a:ext cx="180975" cy="180975"/>
            </a:xfrm>
            <a:prstGeom prst="ellipse">
              <a:avLst/>
            </a:prstGeom>
            <a:grpFill/>
            <a:ln w="12700" cap="flat">
              <a:solidFill>
                <a:schemeClr val="l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Freeform 226">
              <a:extLst>
                <a:ext uri="{FF2B5EF4-FFF2-40B4-BE49-F238E27FC236}">
                  <a16:creationId xmlns:a16="http://schemas.microsoft.com/office/drawing/2014/main" id="{010DA97E-AAAD-4700-3AEF-F4356BD5A7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3373438"/>
              <a:ext cx="300038" cy="392113"/>
            </a:xfrm>
            <a:custGeom>
              <a:avLst/>
              <a:gdLst>
                <a:gd name="T0" fmla="*/ 375 w 401"/>
                <a:gd name="T1" fmla="*/ 23 h 522"/>
                <a:gd name="T2" fmla="*/ 268 w 401"/>
                <a:gd name="T3" fmla="*/ 0 h 522"/>
                <a:gd name="T4" fmla="*/ 201 w 401"/>
                <a:gd name="T5" fmla="*/ 47 h 522"/>
                <a:gd name="T6" fmla="*/ 133 w 401"/>
                <a:gd name="T7" fmla="*/ 1 h 522"/>
                <a:gd name="T8" fmla="*/ 0 w 401"/>
                <a:gd name="T9" fmla="*/ 155 h 522"/>
                <a:gd name="T10" fmla="*/ 0 w 401"/>
                <a:gd name="T11" fmla="*/ 405 h 522"/>
                <a:gd name="T12" fmla="*/ 67 w 401"/>
                <a:gd name="T13" fmla="*/ 464 h 522"/>
                <a:gd name="T14" fmla="*/ 67 w 401"/>
                <a:gd name="T15" fmla="*/ 522 h 522"/>
                <a:gd name="T16" fmla="*/ 401 w 401"/>
                <a:gd name="T1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1" h="522">
                  <a:moveTo>
                    <a:pt x="375" y="23"/>
                  </a:moveTo>
                  <a:cubicBezTo>
                    <a:pt x="352" y="12"/>
                    <a:pt x="300" y="0"/>
                    <a:pt x="268" y="0"/>
                  </a:cubicBezTo>
                  <a:lnTo>
                    <a:pt x="201" y="47"/>
                  </a:lnTo>
                  <a:lnTo>
                    <a:pt x="133" y="1"/>
                  </a:lnTo>
                  <a:cubicBezTo>
                    <a:pt x="46" y="6"/>
                    <a:pt x="0" y="49"/>
                    <a:pt x="0" y="155"/>
                  </a:cubicBezTo>
                  <a:lnTo>
                    <a:pt x="0" y="405"/>
                  </a:lnTo>
                  <a:cubicBezTo>
                    <a:pt x="0" y="438"/>
                    <a:pt x="26" y="464"/>
                    <a:pt x="67" y="464"/>
                  </a:cubicBezTo>
                  <a:lnTo>
                    <a:pt x="67" y="522"/>
                  </a:lnTo>
                  <a:lnTo>
                    <a:pt x="401" y="522"/>
                  </a:lnTo>
                </a:path>
              </a:pathLst>
            </a:custGeom>
            <a:grpFill/>
            <a:ln w="12700" cap="flat">
              <a:solidFill>
                <a:schemeClr val="l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Oval 227">
              <a:extLst>
                <a:ext uri="{FF2B5EF4-FFF2-40B4-BE49-F238E27FC236}">
                  <a16:creationId xmlns:a16="http://schemas.microsoft.com/office/drawing/2014/main" id="{F6AF21D8-797F-A338-A14B-2D5B16350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6825" y="3160713"/>
              <a:ext cx="180975" cy="180975"/>
            </a:xfrm>
            <a:prstGeom prst="ellipse">
              <a:avLst/>
            </a:prstGeom>
            <a:grpFill/>
            <a:ln w="12700" cap="flat">
              <a:solidFill>
                <a:schemeClr val="l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Freeform 228">
              <a:extLst>
                <a:ext uri="{FF2B5EF4-FFF2-40B4-BE49-F238E27FC236}">
                  <a16:creationId xmlns:a16="http://schemas.microsoft.com/office/drawing/2014/main" id="{D801D534-FC26-1DB2-3544-E6D91407A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4438" y="3373438"/>
              <a:ext cx="293688" cy="392113"/>
            </a:xfrm>
            <a:custGeom>
              <a:avLst/>
              <a:gdLst>
                <a:gd name="T0" fmla="*/ 16 w 391"/>
                <a:gd name="T1" fmla="*/ 23 h 522"/>
                <a:gd name="T2" fmla="*/ 123 w 391"/>
                <a:gd name="T3" fmla="*/ 0 h 522"/>
                <a:gd name="T4" fmla="*/ 191 w 391"/>
                <a:gd name="T5" fmla="*/ 47 h 522"/>
                <a:gd name="T6" fmla="*/ 258 w 391"/>
                <a:gd name="T7" fmla="*/ 1 h 522"/>
                <a:gd name="T8" fmla="*/ 391 w 391"/>
                <a:gd name="T9" fmla="*/ 155 h 522"/>
                <a:gd name="T10" fmla="*/ 391 w 391"/>
                <a:gd name="T11" fmla="*/ 405 h 522"/>
                <a:gd name="T12" fmla="*/ 324 w 391"/>
                <a:gd name="T13" fmla="*/ 464 h 522"/>
                <a:gd name="T14" fmla="*/ 324 w 391"/>
                <a:gd name="T15" fmla="*/ 522 h 522"/>
                <a:gd name="T16" fmla="*/ 0 w 391"/>
                <a:gd name="T17" fmla="*/ 522 h 5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522">
                  <a:moveTo>
                    <a:pt x="16" y="23"/>
                  </a:moveTo>
                  <a:cubicBezTo>
                    <a:pt x="39" y="12"/>
                    <a:pt x="91" y="0"/>
                    <a:pt x="123" y="0"/>
                  </a:cubicBezTo>
                  <a:lnTo>
                    <a:pt x="191" y="47"/>
                  </a:lnTo>
                  <a:lnTo>
                    <a:pt x="258" y="1"/>
                  </a:lnTo>
                  <a:cubicBezTo>
                    <a:pt x="345" y="6"/>
                    <a:pt x="391" y="49"/>
                    <a:pt x="391" y="155"/>
                  </a:cubicBezTo>
                  <a:lnTo>
                    <a:pt x="391" y="405"/>
                  </a:lnTo>
                  <a:cubicBezTo>
                    <a:pt x="391" y="438"/>
                    <a:pt x="366" y="464"/>
                    <a:pt x="324" y="464"/>
                  </a:cubicBezTo>
                  <a:lnTo>
                    <a:pt x="324" y="522"/>
                  </a:lnTo>
                  <a:lnTo>
                    <a:pt x="0" y="522"/>
                  </a:lnTo>
                </a:path>
              </a:pathLst>
            </a:custGeom>
            <a:grpFill/>
            <a:ln w="12700" cap="flat">
              <a:solidFill>
                <a:schemeClr val="l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Oval 229">
              <a:extLst>
                <a:ext uri="{FF2B5EF4-FFF2-40B4-BE49-F238E27FC236}">
                  <a16:creationId xmlns:a16="http://schemas.microsoft.com/office/drawing/2014/main" id="{E5BAD98B-B3B5-D9F8-D4E4-55E1093E0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5363" y="3119438"/>
              <a:ext cx="207963" cy="209550"/>
            </a:xfrm>
            <a:prstGeom prst="ellipse">
              <a:avLst/>
            </a:prstGeom>
            <a:grpFill/>
            <a:ln w="12700" cap="flat">
              <a:solidFill>
                <a:schemeClr val="l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Freeform 230">
              <a:extLst>
                <a:ext uri="{FF2B5EF4-FFF2-40B4-BE49-F238E27FC236}">
                  <a16:creationId xmlns:a16="http://schemas.microsoft.com/office/drawing/2014/main" id="{C3C2A25B-7524-584B-1EB9-62D7E1E5C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5988" y="3360738"/>
              <a:ext cx="355600" cy="404813"/>
            </a:xfrm>
            <a:custGeom>
              <a:avLst/>
              <a:gdLst>
                <a:gd name="T0" fmla="*/ 99 w 474"/>
                <a:gd name="T1" fmla="*/ 350 h 540"/>
                <a:gd name="T2" fmla="*/ 99 w 474"/>
                <a:gd name="T3" fmla="*/ 540 h 540"/>
                <a:gd name="T4" fmla="*/ 397 w 474"/>
                <a:gd name="T5" fmla="*/ 540 h 540"/>
                <a:gd name="T6" fmla="*/ 397 w 474"/>
                <a:gd name="T7" fmla="*/ 478 h 540"/>
                <a:gd name="T8" fmla="*/ 470 w 474"/>
                <a:gd name="T9" fmla="*/ 408 h 540"/>
                <a:gd name="T10" fmla="*/ 469 w 474"/>
                <a:gd name="T11" fmla="*/ 145 h 540"/>
                <a:gd name="T12" fmla="*/ 352 w 474"/>
                <a:gd name="T13" fmla="*/ 4 h 540"/>
                <a:gd name="T14" fmla="*/ 321 w 474"/>
                <a:gd name="T15" fmla="*/ 0 h 540"/>
                <a:gd name="T16" fmla="*/ 243 w 474"/>
                <a:gd name="T17" fmla="*/ 59 h 540"/>
                <a:gd name="T18" fmla="*/ 165 w 474"/>
                <a:gd name="T19" fmla="*/ 0 h 540"/>
                <a:gd name="T20" fmla="*/ 144 w 474"/>
                <a:gd name="T21" fmla="*/ 4 h 540"/>
                <a:gd name="T22" fmla="*/ 19 w 474"/>
                <a:gd name="T23" fmla="*/ 183 h 540"/>
                <a:gd name="T24" fmla="*/ 3 w 474"/>
                <a:gd name="T25" fmla="*/ 289 h 540"/>
                <a:gd name="T26" fmla="*/ 68 w 474"/>
                <a:gd name="T27" fmla="*/ 350 h 540"/>
                <a:gd name="T28" fmla="*/ 313 w 474"/>
                <a:gd name="T29" fmla="*/ 351 h 540"/>
                <a:gd name="T30" fmla="*/ 362 w 474"/>
                <a:gd name="T31" fmla="*/ 302 h 540"/>
                <a:gd name="T32" fmla="*/ 315 w 474"/>
                <a:gd name="T33" fmla="*/ 244 h 540"/>
                <a:gd name="T34" fmla="*/ 130 w 474"/>
                <a:gd name="T35" fmla="*/ 240 h 540"/>
                <a:gd name="T36" fmla="*/ 130 w 474"/>
                <a:gd name="T37" fmla="*/ 130 h 540"/>
                <a:gd name="T38" fmla="*/ 143 w 474"/>
                <a:gd name="T39" fmla="*/ 118 h 540"/>
                <a:gd name="T40" fmla="*/ 334 w 474"/>
                <a:gd name="T41" fmla="*/ 118 h 540"/>
                <a:gd name="T42" fmla="*/ 347 w 474"/>
                <a:gd name="T43" fmla="*/ 130 h 540"/>
                <a:gd name="T44" fmla="*/ 347 w 474"/>
                <a:gd name="T45" fmla="*/ 259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74" h="540">
                  <a:moveTo>
                    <a:pt x="99" y="350"/>
                  </a:moveTo>
                  <a:lnTo>
                    <a:pt x="99" y="540"/>
                  </a:lnTo>
                  <a:lnTo>
                    <a:pt x="397" y="540"/>
                  </a:lnTo>
                  <a:lnTo>
                    <a:pt x="397" y="478"/>
                  </a:lnTo>
                  <a:cubicBezTo>
                    <a:pt x="447" y="478"/>
                    <a:pt x="470" y="447"/>
                    <a:pt x="470" y="408"/>
                  </a:cubicBezTo>
                  <a:cubicBezTo>
                    <a:pt x="470" y="357"/>
                    <a:pt x="474" y="193"/>
                    <a:pt x="469" y="145"/>
                  </a:cubicBezTo>
                  <a:cubicBezTo>
                    <a:pt x="460" y="59"/>
                    <a:pt x="428" y="21"/>
                    <a:pt x="352" y="4"/>
                  </a:cubicBezTo>
                  <a:cubicBezTo>
                    <a:pt x="346" y="2"/>
                    <a:pt x="335" y="1"/>
                    <a:pt x="321" y="0"/>
                  </a:cubicBezTo>
                  <a:lnTo>
                    <a:pt x="243" y="59"/>
                  </a:lnTo>
                  <a:lnTo>
                    <a:pt x="165" y="0"/>
                  </a:lnTo>
                  <a:cubicBezTo>
                    <a:pt x="157" y="1"/>
                    <a:pt x="150" y="2"/>
                    <a:pt x="144" y="4"/>
                  </a:cubicBezTo>
                  <a:cubicBezTo>
                    <a:pt x="63" y="21"/>
                    <a:pt x="40" y="76"/>
                    <a:pt x="19" y="183"/>
                  </a:cubicBezTo>
                  <a:cubicBezTo>
                    <a:pt x="16" y="197"/>
                    <a:pt x="5" y="264"/>
                    <a:pt x="3" y="289"/>
                  </a:cubicBezTo>
                  <a:cubicBezTo>
                    <a:pt x="0" y="323"/>
                    <a:pt x="29" y="350"/>
                    <a:pt x="68" y="350"/>
                  </a:cubicBezTo>
                  <a:lnTo>
                    <a:pt x="313" y="351"/>
                  </a:lnTo>
                  <a:cubicBezTo>
                    <a:pt x="343" y="349"/>
                    <a:pt x="359" y="331"/>
                    <a:pt x="362" y="302"/>
                  </a:cubicBezTo>
                  <a:cubicBezTo>
                    <a:pt x="364" y="273"/>
                    <a:pt x="345" y="245"/>
                    <a:pt x="315" y="244"/>
                  </a:cubicBezTo>
                  <a:lnTo>
                    <a:pt x="130" y="240"/>
                  </a:lnTo>
                  <a:lnTo>
                    <a:pt x="130" y="130"/>
                  </a:lnTo>
                  <a:cubicBezTo>
                    <a:pt x="130" y="123"/>
                    <a:pt x="136" y="118"/>
                    <a:pt x="143" y="118"/>
                  </a:cubicBezTo>
                  <a:lnTo>
                    <a:pt x="334" y="118"/>
                  </a:lnTo>
                  <a:cubicBezTo>
                    <a:pt x="341" y="118"/>
                    <a:pt x="347" y="123"/>
                    <a:pt x="347" y="130"/>
                  </a:cubicBezTo>
                  <a:lnTo>
                    <a:pt x="347" y="259"/>
                  </a:lnTo>
                </a:path>
              </a:pathLst>
            </a:custGeom>
            <a:grpFill/>
            <a:ln w="12700" cap="flat">
              <a:solidFill>
                <a:schemeClr val="l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08EEDC2A-0754-569C-C52B-6405780BB277}"/>
              </a:ext>
            </a:extLst>
          </p:cNvPr>
          <p:cNvSpPr/>
          <p:nvPr/>
        </p:nvSpPr>
        <p:spPr>
          <a:xfrm>
            <a:off x="5263936" y="3706098"/>
            <a:ext cx="3023799" cy="558000"/>
          </a:xfrm>
          <a:prstGeom prst="rect">
            <a:avLst/>
          </a:prstGeom>
          <a:solidFill>
            <a:srgbClr val="9DB1CF"/>
          </a:solidFill>
          <a:ln w="6350" cap="sq">
            <a:solidFill>
              <a:srgbClr val="364D6E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b="1" dirty="0">
                <a:solidFill>
                  <a:schemeClr val="bg1"/>
                </a:solidFill>
              </a:rPr>
              <a:t>National interoperability switch</a:t>
            </a:r>
          </a:p>
        </p:txBody>
      </p:sp>
      <p:sp>
        <p:nvSpPr>
          <p:cNvPr id="297" name="Ellipse 296">
            <a:extLst>
              <a:ext uri="{FF2B5EF4-FFF2-40B4-BE49-F238E27FC236}">
                <a16:creationId xmlns:a16="http://schemas.microsoft.com/office/drawing/2014/main" id="{3BD5F952-B45D-AF32-2170-9735331E844A}"/>
              </a:ext>
            </a:extLst>
          </p:cNvPr>
          <p:cNvSpPr/>
          <p:nvPr/>
        </p:nvSpPr>
        <p:spPr>
          <a:xfrm>
            <a:off x="4963452" y="3751736"/>
            <a:ext cx="468000" cy="466725"/>
          </a:xfrm>
          <a:prstGeom prst="ellipse">
            <a:avLst/>
          </a:prstGeom>
          <a:gradFill>
            <a:gsLst>
              <a:gs pos="100000">
                <a:srgbClr val="9DB1CF"/>
              </a:gs>
              <a:gs pos="0">
                <a:srgbClr val="6F8DB9"/>
              </a:gs>
            </a:gsLst>
            <a:lin ang="5400000" scaled="1"/>
          </a:gradFill>
          <a:ln w="28575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b="1" dirty="0">
              <a:solidFill>
                <a:schemeClr val="bg1"/>
              </a:solidFill>
            </a:endParaRPr>
          </a:p>
        </p:txBody>
      </p:sp>
      <p:sp>
        <p:nvSpPr>
          <p:cNvPr id="287" name="Forme libre : forme 286">
            <a:extLst>
              <a:ext uri="{FF2B5EF4-FFF2-40B4-BE49-F238E27FC236}">
                <a16:creationId xmlns:a16="http://schemas.microsoft.com/office/drawing/2014/main" id="{CBADC559-7BDB-DA83-5815-5894576E90FA}"/>
              </a:ext>
            </a:extLst>
          </p:cNvPr>
          <p:cNvSpPr/>
          <p:nvPr/>
        </p:nvSpPr>
        <p:spPr>
          <a:xfrm>
            <a:off x="5071452" y="3859098"/>
            <a:ext cx="252000" cy="252000"/>
          </a:xfrm>
          <a:custGeom>
            <a:avLst/>
            <a:gdLst>
              <a:gd name="connsiteX0" fmla="*/ 538174 w 571500"/>
              <a:gd name="connsiteY0" fmla="*/ 439962 h 542925"/>
              <a:gd name="connsiteX1" fmla="*/ 538174 w 571500"/>
              <a:gd name="connsiteY1" fmla="*/ 364524 h 542925"/>
              <a:gd name="connsiteX2" fmla="*/ 516743 w 571500"/>
              <a:gd name="connsiteY2" fmla="*/ 343093 h 542925"/>
              <a:gd name="connsiteX3" fmla="*/ 469785 w 571500"/>
              <a:gd name="connsiteY3" fmla="*/ 343093 h 542925"/>
              <a:gd name="connsiteX4" fmla="*/ 481024 w 571500"/>
              <a:gd name="connsiteY4" fmla="*/ 278799 h 542925"/>
              <a:gd name="connsiteX5" fmla="*/ 479119 w 571500"/>
              <a:gd name="connsiteY5" fmla="*/ 252606 h 542925"/>
              <a:gd name="connsiteX6" fmla="*/ 474261 w 571500"/>
              <a:gd name="connsiteY6" fmla="*/ 228793 h 542925"/>
              <a:gd name="connsiteX7" fmla="*/ 419969 w 571500"/>
              <a:gd name="connsiteY7" fmla="*/ 138306 h 542925"/>
              <a:gd name="connsiteX8" fmla="*/ 507218 w 571500"/>
              <a:gd name="connsiteY8" fmla="*/ 138306 h 542925"/>
              <a:gd name="connsiteX9" fmla="*/ 528649 w 571500"/>
              <a:gd name="connsiteY9" fmla="*/ 116874 h 542925"/>
              <a:gd name="connsiteX10" fmla="*/ 528649 w 571500"/>
              <a:gd name="connsiteY10" fmla="*/ 98586 h 542925"/>
              <a:gd name="connsiteX11" fmla="*/ 565311 w 571500"/>
              <a:gd name="connsiteY11" fmla="*/ 38112 h 542925"/>
              <a:gd name="connsiteX12" fmla="*/ 504837 w 571500"/>
              <a:gd name="connsiteY12" fmla="*/ 1450 h 542925"/>
              <a:gd name="connsiteX13" fmla="*/ 468175 w 571500"/>
              <a:gd name="connsiteY13" fmla="*/ 61924 h 542925"/>
              <a:gd name="connsiteX14" fmla="*/ 504837 w 571500"/>
              <a:gd name="connsiteY14" fmla="*/ 98586 h 542925"/>
              <a:gd name="connsiteX15" fmla="*/ 504837 w 571500"/>
              <a:gd name="connsiteY15" fmla="*/ 114493 h 542925"/>
              <a:gd name="connsiteX16" fmla="*/ 388727 w 571500"/>
              <a:gd name="connsiteY16" fmla="*/ 114493 h 542925"/>
              <a:gd name="connsiteX17" fmla="*/ 124367 w 571500"/>
              <a:gd name="connsiteY17" fmla="*/ 177213 h 542925"/>
              <a:gd name="connsiteX18" fmla="*/ 116788 w 571500"/>
              <a:gd name="connsiteY18" fmla="*/ 190693 h 542925"/>
              <a:gd name="connsiteX19" fmla="*/ 61924 w 571500"/>
              <a:gd name="connsiteY19" fmla="*/ 190693 h 542925"/>
              <a:gd name="connsiteX20" fmla="*/ 61924 w 571500"/>
              <a:gd name="connsiteY20" fmla="*/ 108111 h 542925"/>
              <a:gd name="connsiteX21" fmla="*/ 98586 w 571500"/>
              <a:gd name="connsiteY21" fmla="*/ 47637 h 542925"/>
              <a:gd name="connsiteX22" fmla="*/ 38112 w 571500"/>
              <a:gd name="connsiteY22" fmla="*/ 10975 h 542925"/>
              <a:gd name="connsiteX23" fmla="*/ 1450 w 571500"/>
              <a:gd name="connsiteY23" fmla="*/ 71449 h 542925"/>
              <a:gd name="connsiteX24" fmla="*/ 38112 w 571500"/>
              <a:gd name="connsiteY24" fmla="*/ 108111 h 542925"/>
              <a:gd name="connsiteX25" fmla="*/ 38112 w 571500"/>
              <a:gd name="connsiteY25" fmla="*/ 193074 h 542925"/>
              <a:gd name="connsiteX26" fmla="*/ 59543 w 571500"/>
              <a:gd name="connsiteY26" fmla="*/ 214506 h 542925"/>
              <a:gd name="connsiteX27" fmla="*/ 106596 w 571500"/>
              <a:gd name="connsiteY27" fmla="*/ 214506 h 542925"/>
              <a:gd name="connsiteX28" fmla="*/ 106596 w 571500"/>
              <a:gd name="connsiteY28" fmla="*/ 343093 h 542925"/>
              <a:gd name="connsiteX29" fmla="*/ 116788 w 571500"/>
              <a:gd name="connsiteY29" fmla="*/ 366906 h 542925"/>
              <a:gd name="connsiteX30" fmla="*/ 190511 w 571500"/>
              <a:gd name="connsiteY30" fmla="*/ 444915 h 542925"/>
              <a:gd name="connsiteX31" fmla="*/ 190512 w 571500"/>
              <a:gd name="connsiteY31" fmla="*/ 485968 h 542925"/>
              <a:gd name="connsiteX32" fmla="*/ 127075 w 571500"/>
              <a:gd name="connsiteY32" fmla="*/ 485968 h 542925"/>
              <a:gd name="connsiteX33" fmla="*/ 66601 w 571500"/>
              <a:gd name="connsiteY33" fmla="*/ 449306 h 542925"/>
              <a:gd name="connsiteX34" fmla="*/ 29939 w 571500"/>
              <a:gd name="connsiteY34" fmla="*/ 509781 h 542925"/>
              <a:gd name="connsiteX35" fmla="*/ 90413 w 571500"/>
              <a:gd name="connsiteY35" fmla="*/ 546443 h 542925"/>
              <a:gd name="connsiteX36" fmla="*/ 127075 w 571500"/>
              <a:gd name="connsiteY36" fmla="*/ 509781 h 542925"/>
              <a:gd name="connsiteX37" fmla="*/ 192893 w 571500"/>
              <a:gd name="connsiteY37" fmla="*/ 509781 h 542925"/>
              <a:gd name="connsiteX38" fmla="*/ 214324 w 571500"/>
              <a:gd name="connsiteY38" fmla="*/ 488349 h 542925"/>
              <a:gd name="connsiteX39" fmla="*/ 214324 w 571500"/>
              <a:gd name="connsiteY39" fmla="*/ 456917 h 542925"/>
              <a:gd name="connsiteX40" fmla="*/ 288143 w 571500"/>
              <a:gd name="connsiteY40" fmla="*/ 471680 h 542925"/>
              <a:gd name="connsiteX41" fmla="*/ 459593 w 571500"/>
              <a:gd name="connsiteY41" fmla="*/ 366905 h 542925"/>
              <a:gd name="connsiteX42" fmla="*/ 514362 w 571500"/>
              <a:gd name="connsiteY42" fmla="*/ 366906 h 542925"/>
              <a:gd name="connsiteX43" fmla="*/ 514362 w 571500"/>
              <a:gd name="connsiteY43" fmla="*/ 439962 h 542925"/>
              <a:gd name="connsiteX44" fmla="*/ 477700 w 571500"/>
              <a:gd name="connsiteY44" fmla="*/ 500437 h 542925"/>
              <a:gd name="connsiteX45" fmla="*/ 538174 w 571500"/>
              <a:gd name="connsiteY45" fmla="*/ 537099 h 542925"/>
              <a:gd name="connsiteX46" fmla="*/ 574836 w 571500"/>
              <a:gd name="connsiteY46" fmla="*/ 476624 h 542925"/>
              <a:gd name="connsiteX47" fmla="*/ 538174 w 571500"/>
              <a:gd name="connsiteY47" fmla="*/ 439962 h 542925"/>
              <a:gd name="connsiteX48" fmla="*/ 490549 w 571500"/>
              <a:gd name="connsiteY48" fmla="*/ 50199 h 542925"/>
              <a:gd name="connsiteX49" fmla="*/ 516743 w 571500"/>
              <a:gd name="connsiteY49" fmla="*/ 24006 h 542925"/>
              <a:gd name="connsiteX50" fmla="*/ 542937 w 571500"/>
              <a:gd name="connsiteY50" fmla="*/ 50199 h 542925"/>
              <a:gd name="connsiteX51" fmla="*/ 516743 w 571500"/>
              <a:gd name="connsiteY51" fmla="*/ 76393 h 542925"/>
              <a:gd name="connsiteX52" fmla="*/ 490549 w 571500"/>
              <a:gd name="connsiteY52" fmla="*/ 50199 h 542925"/>
              <a:gd name="connsiteX53" fmla="*/ 50018 w 571500"/>
              <a:gd name="connsiteY53" fmla="*/ 85918 h 542925"/>
              <a:gd name="connsiteX54" fmla="*/ 23824 w 571500"/>
              <a:gd name="connsiteY54" fmla="*/ 59724 h 542925"/>
              <a:gd name="connsiteX55" fmla="*/ 50018 w 571500"/>
              <a:gd name="connsiteY55" fmla="*/ 33531 h 542925"/>
              <a:gd name="connsiteX56" fmla="*/ 76212 w 571500"/>
              <a:gd name="connsiteY56" fmla="*/ 59724 h 542925"/>
              <a:gd name="connsiteX57" fmla="*/ 50018 w 571500"/>
              <a:gd name="connsiteY57" fmla="*/ 85918 h 542925"/>
              <a:gd name="connsiteX58" fmla="*/ 78593 w 571500"/>
              <a:gd name="connsiteY58" fmla="*/ 524068 h 542925"/>
              <a:gd name="connsiteX59" fmla="*/ 52399 w 571500"/>
              <a:gd name="connsiteY59" fmla="*/ 497874 h 542925"/>
              <a:gd name="connsiteX60" fmla="*/ 78593 w 571500"/>
              <a:gd name="connsiteY60" fmla="*/ 471681 h 542925"/>
              <a:gd name="connsiteX61" fmla="*/ 104787 w 571500"/>
              <a:gd name="connsiteY61" fmla="*/ 497874 h 542925"/>
              <a:gd name="connsiteX62" fmla="*/ 78593 w 571500"/>
              <a:gd name="connsiteY62" fmla="*/ 524068 h 542925"/>
              <a:gd name="connsiteX63" fmla="*/ 288143 w 571500"/>
              <a:gd name="connsiteY63" fmla="*/ 447868 h 542925"/>
              <a:gd name="connsiteX64" fmla="*/ 119074 w 571500"/>
              <a:gd name="connsiteY64" fmla="*/ 278799 h 542925"/>
              <a:gd name="connsiteX65" fmla="*/ 288143 w 571500"/>
              <a:gd name="connsiteY65" fmla="*/ 109731 h 542925"/>
              <a:gd name="connsiteX66" fmla="*/ 457212 w 571500"/>
              <a:gd name="connsiteY66" fmla="*/ 278799 h 542925"/>
              <a:gd name="connsiteX67" fmla="*/ 288143 w 571500"/>
              <a:gd name="connsiteY67" fmla="*/ 447868 h 542925"/>
              <a:gd name="connsiteX68" fmla="*/ 526268 w 571500"/>
              <a:gd name="connsiteY68" fmla="*/ 514543 h 542925"/>
              <a:gd name="connsiteX69" fmla="*/ 500074 w 571500"/>
              <a:gd name="connsiteY69" fmla="*/ 488349 h 542925"/>
              <a:gd name="connsiteX70" fmla="*/ 526268 w 571500"/>
              <a:gd name="connsiteY70" fmla="*/ 462156 h 542925"/>
              <a:gd name="connsiteX71" fmla="*/ 552462 w 571500"/>
              <a:gd name="connsiteY71" fmla="*/ 488349 h 542925"/>
              <a:gd name="connsiteX72" fmla="*/ 526268 w 571500"/>
              <a:gd name="connsiteY72" fmla="*/ 514543 h 542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571500" h="542925">
                <a:moveTo>
                  <a:pt x="538174" y="439962"/>
                </a:moveTo>
                <a:lnTo>
                  <a:pt x="538174" y="364524"/>
                </a:lnTo>
                <a:cubicBezTo>
                  <a:pt x="538174" y="352688"/>
                  <a:pt x="528579" y="343093"/>
                  <a:pt x="516743" y="343093"/>
                </a:cubicBezTo>
                <a:lnTo>
                  <a:pt x="469785" y="343093"/>
                </a:lnTo>
                <a:cubicBezTo>
                  <a:pt x="477180" y="322462"/>
                  <a:pt x="480982" y="300716"/>
                  <a:pt x="481024" y="278799"/>
                </a:cubicBezTo>
                <a:cubicBezTo>
                  <a:pt x="480969" y="270036"/>
                  <a:pt x="480332" y="261285"/>
                  <a:pt x="479119" y="252606"/>
                </a:cubicBezTo>
                <a:lnTo>
                  <a:pt x="474261" y="228793"/>
                </a:lnTo>
                <a:cubicBezTo>
                  <a:pt x="464918" y="194174"/>
                  <a:pt x="446118" y="162841"/>
                  <a:pt x="419969" y="138306"/>
                </a:cubicBezTo>
                <a:lnTo>
                  <a:pt x="507218" y="138306"/>
                </a:lnTo>
                <a:cubicBezTo>
                  <a:pt x="519054" y="138306"/>
                  <a:pt x="528649" y="128711"/>
                  <a:pt x="528649" y="116874"/>
                </a:cubicBezTo>
                <a:lnTo>
                  <a:pt x="528649" y="98586"/>
                </a:lnTo>
                <a:cubicBezTo>
                  <a:pt x="555473" y="92010"/>
                  <a:pt x="571887" y="64935"/>
                  <a:pt x="565311" y="38112"/>
                </a:cubicBezTo>
                <a:cubicBezTo>
                  <a:pt x="558735" y="11288"/>
                  <a:pt x="531660" y="-5126"/>
                  <a:pt x="504837" y="1450"/>
                </a:cubicBezTo>
                <a:cubicBezTo>
                  <a:pt x="478013" y="8025"/>
                  <a:pt x="461599" y="35101"/>
                  <a:pt x="468175" y="61924"/>
                </a:cubicBezTo>
                <a:cubicBezTo>
                  <a:pt x="472611" y="80020"/>
                  <a:pt x="486740" y="94150"/>
                  <a:pt x="504837" y="98586"/>
                </a:cubicBezTo>
                <a:lnTo>
                  <a:pt x="504837" y="114493"/>
                </a:lnTo>
                <a:lnTo>
                  <a:pt x="388727" y="114493"/>
                </a:lnTo>
                <a:cubicBezTo>
                  <a:pt x="298407" y="58812"/>
                  <a:pt x="180049" y="86892"/>
                  <a:pt x="124367" y="177213"/>
                </a:cubicBezTo>
                <a:cubicBezTo>
                  <a:pt x="121661" y="181602"/>
                  <a:pt x="119133" y="186100"/>
                  <a:pt x="116788" y="190693"/>
                </a:cubicBezTo>
                <a:lnTo>
                  <a:pt x="61924" y="190693"/>
                </a:lnTo>
                <a:lnTo>
                  <a:pt x="61924" y="108111"/>
                </a:lnTo>
                <a:cubicBezTo>
                  <a:pt x="88748" y="101535"/>
                  <a:pt x="105162" y="74460"/>
                  <a:pt x="98586" y="47637"/>
                </a:cubicBezTo>
                <a:cubicBezTo>
                  <a:pt x="92010" y="20813"/>
                  <a:pt x="64935" y="4399"/>
                  <a:pt x="38112" y="10975"/>
                </a:cubicBezTo>
                <a:cubicBezTo>
                  <a:pt x="11288" y="17550"/>
                  <a:pt x="-5126" y="44626"/>
                  <a:pt x="1450" y="71449"/>
                </a:cubicBezTo>
                <a:cubicBezTo>
                  <a:pt x="5886" y="89545"/>
                  <a:pt x="20015" y="103675"/>
                  <a:pt x="38112" y="108111"/>
                </a:cubicBezTo>
                <a:lnTo>
                  <a:pt x="38112" y="193074"/>
                </a:lnTo>
                <a:cubicBezTo>
                  <a:pt x="38112" y="204911"/>
                  <a:pt x="47707" y="214506"/>
                  <a:pt x="59543" y="214506"/>
                </a:cubicBezTo>
                <a:lnTo>
                  <a:pt x="106596" y="214506"/>
                </a:lnTo>
                <a:cubicBezTo>
                  <a:pt x="91484" y="256036"/>
                  <a:pt x="91484" y="301562"/>
                  <a:pt x="106596" y="343093"/>
                </a:cubicBezTo>
                <a:lnTo>
                  <a:pt x="116788" y="366906"/>
                </a:lnTo>
                <a:cubicBezTo>
                  <a:pt x="133555" y="399312"/>
                  <a:pt x="159103" y="426346"/>
                  <a:pt x="190511" y="444915"/>
                </a:cubicBezTo>
                <a:lnTo>
                  <a:pt x="190512" y="485968"/>
                </a:lnTo>
                <a:lnTo>
                  <a:pt x="127075" y="485968"/>
                </a:lnTo>
                <a:cubicBezTo>
                  <a:pt x="120499" y="459145"/>
                  <a:pt x="93424" y="442731"/>
                  <a:pt x="66601" y="449306"/>
                </a:cubicBezTo>
                <a:cubicBezTo>
                  <a:pt x="39777" y="455882"/>
                  <a:pt x="23363" y="482957"/>
                  <a:pt x="29939" y="509781"/>
                </a:cubicBezTo>
                <a:cubicBezTo>
                  <a:pt x="36514" y="536604"/>
                  <a:pt x="63589" y="553018"/>
                  <a:pt x="90413" y="546443"/>
                </a:cubicBezTo>
                <a:cubicBezTo>
                  <a:pt x="108509" y="542006"/>
                  <a:pt x="122639" y="527877"/>
                  <a:pt x="127075" y="509781"/>
                </a:cubicBezTo>
                <a:lnTo>
                  <a:pt x="192893" y="509781"/>
                </a:lnTo>
                <a:cubicBezTo>
                  <a:pt x="204729" y="509781"/>
                  <a:pt x="214324" y="500186"/>
                  <a:pt x="214324" y="488349"/>
                </a:cubicBezTo>
                <a:lnTo>
                  <a:pt x="214324" y="456917"/>
                </a:lnTo>
                <a:cubicBezTo>
                  <a:pt x="237703" y="466699"/>
                  <a:pt x="262800" y="471718"/>
                  <a:pt x="288143" y="471680"/>
                </a:cubicBezTo>
                <a:cubicBezTo>
                  <a:pt x="360396" y="471587"/>
                  <a:pt x="426550" y="431160"/>
                  <a:pt x="459593" y="366905"/>
                </a:cubicBezTo>
                <a:lnTo>
                  <a:pt x="514362" y="366906"/>
                </a:lnTo>
                <a:lnTo>
                  <a:pt x="514362" y="439962"/>
                </a:lnTo>
                <a:cubicBezTo>
                  <a:pt x="487538" y="446538"/>
                  <a:pt x="471124" y="473613"/>
                  <a:pt x="477700" y="500437"/>
                </a:cubicBezTo>
                <a:cubicBezTo>
                  <a:pt x="484275" y="527260"/>
                  <a:pt x="511351" y="543674"/>
                  <a:pt x="538174" y="537099"/>
                </a:cubicBezTo>
                <a:cubicBezTo>
                  <a:pt x="564998" y="530523"/>
                  <a:pt x="581412" y="503448"/>
                  <a:pt x="574836" y="476624"/>
                </a:cubicBezTo>
                <a:cubicBezTo>
                  <a:pt x="570400" y="458528"/>
                  <a:pt x="556271" y="444399"/>
                  <a:pt x="538174" y="439962"/>
                </a:cubicBezTo>
                <a:close/>
                <a:moveTo>
                  <a:pt x="490549" y="50199"/>
                </a:moveTo>
                <a:cubicBezTo>
                  <a:pt x="490549" y="35733"/>
                  <a:pt x="502277" y="24006"/>
                  <a:pt x="516743" y="24006"/>
                </a:cubicBezTo>
                <a:cubicBezTo>
                  <a:pt x="531209" y="24006"/>
                  <a:pt x="542937" y="35733"/>
                  <a:pt x="542937" y="50199"/>
                </a:cubicBezTo>
                <a:cubicBezTo>
                  <a:pt x="542937" y="64666"/>
                  <a:pt x="531209" y="76393"/>
                  <a:pt x="516743" y="76393"/>
                </a:cubicBezTo>
                <a:cubicBezTo>
                  <a:pt x="502298" y="76341"/>
                  <a:pt x="490602" y="64644"/>
                  <a:pt x="490549" y="50199"/>
                </a:cubicBezTo>
                <a:close/>
                <a:moveTo>
                  <a:pt x="50018" y="85918"/>
                </a:moveTo>
                <a:cubicBezTo>
                  <a:pt x="35552" y="85918"/>
                  <a:pt x="23824" y="74191"/>
                  <a:pt x="23824" y="59724"/>
                </a:cubicBezTo>
                <a:cubicBezTo>
                  <a:pt x="23824" y="45258"/>
                  <a:pt x="35552" y="33531"/>
                  <a:pt x="50018" y="33531"/>
                </a:cubicBezTo>
                <a:cubicBezTo>
                  <a:pt x="64484" y="33531"/>
                  <a:pt x="76212" y="45258"/>
                  <a:pt x="76212" y="59724"/>
                </a:cubicBezTo>
                <a:cubicBezTo>
                  <a:pt x="76212" y="74191"/>
                  <a:pt x="64484" y="85918"/>
                  <a:pt x="50018" y="85918"/>
                </a:cubicBezTo>
                <a:close/>
                <a:moveTo>
                  <a:pt x="78593" y="524068"/>
                </a:moveTo>
                <a:cubicBezTo>
                  <a:pt x="64127" y="524068"/>
                  <a:pt x="52399" y="512341"/>
                  <a:pt x="52399" y="497874"/>
                </a:cubicBezTo>
                <a:cubicBezTo>
                  <a:pt x="52399" y="483408"/>
                  <a:pt x="64127" y="471681"/>
                  <a:pt x="78593" y="471681"/>
                </a:cubicBezTo>
                <a:cubicBezTo>
                  <a:pt x="93059" y="471681"/>
                  <a:pt x="104787" y="483408"/>
                  <a:pt x="104787" y="497874"/>
                </a:cubicBezTo>
                <a:cubicBezTo>
                  <a:pt x="104787" y="512341"/>
                  <a:pt x="93059" y="524068"/>
                  <a:pt x="78593" y="524068"/>
                </a:cubicBezTo>
                <a:close/>
                <a:moveTo>
                  <a:pt x="288143" y="447868"/>
                </a:moveTo>
                <a:cubicBezTo>
                  <a:pt x="194769" y="447868"/>
                  <a:pt x="119074" y="372173"/>
                  <a:pt x="119074" y="278799"/>
                </a:cubicBezTo>
                <a:cubicBezTo>
                  <a:pt x="119074" y="185425"/>
                  <a:pt x="194769" y="109731"/>
                  <a:pt x="288143" y="109731"/>
                </a:cubicBezTo>
                <a:cubicBezTo>
                  <a:pt x="381517" y="109731"/>
                  <a:pt x="457212" y="185425"/>
                  <a:pt x="457212" y="278799"/>
                </a:cubicBezTo>
                <a:cubicBezTo>
                  <a:pt x="457107" y="372130"/>
                  <a:pt x="381474" y="447763"/>
                  <a:pt x="288143" y="447868"/>
                </a:cubicBezTo>
                <a:close/>
                <a:moveTo>
                  <a:pt x="526268" y="514543"/>
                </a:moveTo>
                <a:cubicBezTo>
                  <a:pt x="511802" y="514543"/>
                  <a:pt x="500074" y="502816"/>
                  <a:pt x="500074" y="488349"/>
                </a:cubicBezTo>
                <a:cubicBezTo>
                  <a:pt x="500074" y="473883"/>
                  <a:pt x="511802" y="462156"/>
                  <a:pt x="526268" y="462156"/>
                </a:cubicBezTo>
                <a:cubicBezTo>
                  <a:pt x="540734" y="462156"/>
                  <a:pt x="552462" y="473883"/>
                  <a:pt x="552462" y="488349"/>
                </a:cubicBezTo>
                <a:cubicBezTo>
                  <a:pt x="552462" y="502816"/>
                  <a:pt x="540734" y="514543"/>
                  <a:pt x="526268" y="514543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1100" b="1" dirty="0">
              <a:solidFill>
                <a:schemeClr val="bg2">
                  <a:lumMod val="25000"/>
                </a:schemeClr>
              </a:solidFill>
              <a:latin typeface="Calibri" panose="020F0502020204030204"/>
            </a:endParaRP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EB52E324-A4E7-E894-1DAE-E3A0ED493830}"/>
              </a:ext>
            </a:extLst>
          </p:cNvPr>
          <p:cNvCxnSpPr>
            <a:cxnSpLocks/>
          </p:cNvCxnSpPr>
          <p:nvPr/>
        </p:nvCxnSpPr>
        <p:spPr>
          <a:xfrm>
            <a:off x="515939" y="1255856"/>
            <a:ext cx="900211" cy="360931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701FBD20-BED5-F662-8823-16E6152F4F0C}"/>
              </a:ext>
            </a:extLst>
          </p:cNvPr>
          <p:cNvSpPr txBox="1"/>
          <p:nvPr/>
        </p:nvSpPr>
        <p:spPr>
          <a:xfrm>
            <a:off x="2153596" y="1193350"/>
            <a:ext cx="540000" cy="23850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b="1" dirty="0">
                <a:solidFill>
                  <a:schemeClr val="bg2">
                    <a:lumMod val="25000"/>
                  </a:schemeClr>
                </a:solidFill>
              </a:rPr>
              <a:t>Lever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B6FCE2FE-598E-CEBB-12D5-53B92128CF91}"/>
              </a:ext>
            </a:extLst>
          </p:cNvPr>
          <p:cNvSpPr txBox="1"/>
          <p:nvPr/>
        </p:nvSpPr>
        <p:spPr>
          <a:xfrm>
            <a:off x="412684" y="1422101"/>
            <a:ext cx="720000" cy="23850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b="1" dirty="0">
                <a:solidFill>
                  <a:schemeClr val="bg2">
                    <a:lumMod val="25000"/>
                  </a:schemeClr>
                </a:solidFill>
              </a:rPr>
              <a:t>Challenges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3D6DEF8-E8BA-3F42-E661-EEB4247A89D1}"/>
              </a:ext>
            </a:extLst>
          </p:cNvPr>
          <p:cNvSpPr/>
          <p:nvPr/>
        </p:nvSpPr>
        <p:spPr>
          <a:xfrm>
            <a:off x="8418531" y="2441579"/>
            <a:ext cx="2768771" cy="558000"/>
          </a:xfrm>
          <a:prstGeom prst="rect">
            <a:avLst/>
          </a:prstGeom>
          <a:solidFill>
            <a:srgbClr val="4C6C9C"/>
          </a:solidFill>
          <a:ln w="6350" cap="sq">
            <a:solidFill>
              <a:srgbClr val="364D6E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b="1" dirty="0">
                <a:solidFill>
                  <a:schemeClr val="bg1"/>
                </a:solidFill>
              </a:rPr>
              <a:t>National awareness </a:t>
            </a:r>
            <a:br>
              <a:rPr lang="en-US" sz="1100" b="1" dirty="0">
                <a:solidFill>
                  <a:schemeClr val="bg1"/>
                </a:solidFill>
              </a:rPr>
            </a:br>
            <a:r>
              <a:rPr lang="en-US" sz="1100" b="1" dirty="0">
                <a:solidFill>
                  <a:schemeClr val="bg1"/>
                </a:solidFill>
              </a:rPr>
              <a:t>and training program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16884901-0CB1-88D2-CC7A-846D57DBDE9F}"/>
              </a:ext>
            </a:extLst>
          </p:cNvPr>
          <p:cNvSpPr/>
          <p:nvPr/>
        </p:nvSpPr>
        <p:spPr>
          <a:xfrm>
            <a:off x="8094017" y="2510087"/>
            <a:ext cx="468000" cy="466725"/>
          </a:xfrm>
          <a:prstGeom prst="ellipse">
            <a:avLst/>
          </a:prstGeom>
          <a:gradFill>
            <a:gsLst>
              <a:gs pos="100000">
                <a:srgbClr val="4C6C9C"/>
              </a:gs>
              <a:gs pos="0">
                <a:srgbClr val="364D6E"/>
              </a:gs>
            </a:gsLst>
            <a:lin ang="5400000" scaled="1"/>
          </a:gradFill>
          <a:ln w="28575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b="1" dirty="0">
              <a:solidFill>
                <a:schemeClr val="bg1"/>
              </a:solidFill>
            </a:endParaRPr>
          </a:p>
        </p:txBody>
      </p:sp>
      <p:grpSp>
        <p:nvGrpSpPr>
          <p:cNvPr id="56" name="Mobile_learning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E0872B01-55E4-A8AF-88B3-99DF1D188758}"/>
              </a:ext>
            </a:extLst>
          </p:cNvPr>
          <p:cNvGrpSpPr>
            <a:grpSpLocks noChangeAspect="1"/>
          </p:cNvGrpSpPr>
          <p:nvPr/>
        </p:nvGrpSpPr>
        <p:grpSpPr>
          <a:xfrm>
            <a:off x="8198528" y="2617449"/>
            <a:ext cx="258980" cy="252000"/>
            <a:chOff x="8186738" y="877888"/>
            <a:chExt cx="588963" cy="573088"/>
          </a:xfrm>
          <a:solidFill>
            <a:srgbClr val="364D6E"/>
          </a:solidFill>
        </p:grpSpPr>
        <p:sp>
          <p:nvSpPr>
            <p:cNvPr id="57" name="Freeform 715">
              <a:extLst>
                <a:ext uri="{FF2B5EF4-FFF2-40B4-BE49-F238E27FC236}">
                  <a16:creationId xmlns:a16="http://schemas.microsoft.com/office/drawing/2014/main" id="{40730197-9635-D7D0-F1AA-B36251891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6738" y="877888"/>
              <a:ext cx="323850" cy="573088"/>
            </a:xfrm>
            <a:custGeom>
              <a:avLst/>
              <a:gdLst>
                <a:gd name="T0" fmla="*/ 637 w 637"/>
                <a:gd name="T1" fmla="*/ 1030 h 1131"/>
                <a:gd name="T2" fmla="*/ 536 w 637"/>
                <a:gd name="T3" fmla="*/ 1131 h 1131"/>
                <a:gd name="T4" fmla="*/ 101 w 637"/>
                <a:gd name="T5" fmla="*/ 1131 h 1131"/>
                <a:gd name="T6" fmla="*/ 0 w 637"/>
                <a:gd name="T7" fmla="*/ 1030 h 1131"/>
                <a:gd name="T8" fmla="*/ 0 w 637"/>
                <a:gd name="T9" fmla="*/ 101 h 1131"/>
                <a:gd name="T10" fmla="*/ 101 w 637"/>
                <a:gd name="T11" fmla="*/ 0 h 1131"/>
                <a:gd name="T12" fmla="*/ 536 w 637"/>
                <a:gd name="T13" fmla="*/ 0 h 1131"/>
                <a:gd name="T14" fmla="*/ 637 w 637"/>
                <a:gd name="T15" fmla="*/ 101 h 1131"/>
                <a:gd name="T16" fmla="*/ 637 w 637"/>
                <a:gd name="T17" fmla="*/ 1030 h 1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7" h="1131">
                  <a:moveTo>
                    <a:pt x="637" y="1030"/>
                  </a:moveTo>
                  <a:cubicBezTo>
                    <a:pt x="637" y="1086"/>
                    <a:pt x="592" y="1131"/>
                    <a:pt x="536" y="1131"/>
                  </a:cubicBezTo>
                  <a:lnTo>
                    <a:pt x="101" y="1131"/>
                  </a:lnTo>
                  <a:cubicBezTo>
                    <a:pt x="46" y="1131"/>
                    <a:pt x="0" y="1086"/>
                    <a:pt x="0" y="1030"/>
                  </a:cubicBezTo>
                  <a:lnTo>
                    <a:pt x="0" y="101"/>
                  </a:lnTo>
                  <a:cubicBezTo>
                    <a:pt x="0" y="45"/>
                    <a:pt x="46" y="0"/>
                    <a:pt x="101" y="0"/>
                  </a:cubicBezTo>
                  <a:lnTo>
                    <a:pt x="536" y="0"/>
                  </a:lnTo>
                  <a:cubicBezTo>
                    <a:pt x="592" y="0"/>
                    <a:pt x="637" y="45"/>
                    <a:pt x="637" y="101"/>
                  </a:cubicBezTo>
                  <a:lnTo>
                    <a:pt x="637" y="1030"/>
                  </a:lnTo>
                  <a:close/>
                </a:path>
              </a:pathLst>
            </a:custGeom>
            <a:grpFill/>
            <a:ln w="9525" cap="rnd">
              <a:solidFill>
                <a:schemeClr val="l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Line 716">
              <a:extLst>
                <a:ext uri="{FF2B5EF4-FFF2-40B4-BE49-F238E27FC236}">
                  <a16:creationId xmlns:a16="http://schemas.microsoft.com/office/drawing/2014/main" id="{F9B9EA57-89C1-66A5-CACA-C7BA4451D3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5313" y="1358901"/>
              <a:ext cx="266700" cy="0"/>
            </a:xfrm>
            <a:prstGeom prst="line">
              <a:avLst/>
            </a:prstGeom>
            <a:grpFill/>
            <a:ln w="9525" cap="flat">
              <a:solidFill>
                <a:schemeClr val="l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Line 717">
              <a:extLst>
                <a:ext uri="{FF2B5EF4-FFF2-40B4-BE49-F238E27FC236}">
                  <a16:creationId xmlns:a16="http://schemas.microsoft.com/office/drawing/2014/main" id="{0C092698-862D-5D50-4AFD-9652AB105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15313" y="952501"/>
              <a:ext cx="266700" cy="0"/>
            </a:xfrm>
            <a:prstGeom prst="line">
              <a:avLst/>
            </a:prstGeom>
            <a:grpFill/>
            <a:ln w="9525" cap="flat">
              <a:solidFill>
                <a:schemeClr val="l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Line 718">
              <a:extLst>
                <a:ext uri="{FF2B5EF4-FFF2-40B4-BE49-F238E27FC236}">
                  <a16:creationId xmlns:a16="http://schemas.microsoft.com/office/drawing/2014/main" id="{5171A2BF-84ED-5320-5A57-6170DF0189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20088" y="1404938"/>
              <a:ext cx="57150" cy="0"/>
            </a:xfrm>
            <a:prstGeom prst="line">
              <a:avLst/>
            </a:prstGeom>
            <a:grpFill/>
            <a:ln w="9525" cap="rnd">
              <a:solidFill>
                <a:schemeClr val="l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 719">
              <a:extLst>
                <a:ext uri="{FF2B5EF4-FFF2-40B4-BE49-F238E27FC236}">
                  <a16:creationId xmlns:a16="http://schemas.microsoft.com/office/drawing/2014/main" id="{F3636F69-ACCE-D200-FC3A-9B09D6B61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7226" y="1025526"/>
              <a:ext cx="468313" cy="214313"/>
            </a:xfrm>
            <a:custGeom>
              <a:avLst/>
              <a:gdLst>
                <a:gd name="T0" fmla="*/ 461 w 922"/>
                <a:gd name="T1" fmla="*/ 0 h 423"/>
                <a:gd name="T2" fmla="*/ 15 w 922"/>
                <a:gd name="T3" fmla="*/ 194 h 423"/>
                <a:gd name="T4" fmla="*/ 15 w 922"/>
                <a:gd name="T5" fmla="*/ 228 h 423"/>
                <a:gd name="T6" fmla="*/ 461 w 922"/>
                <a:gd name="T7" fmla="*/ 423 h 423"/>
                <a:gd name="T8" fmla="*/ 908 w 922"/>
                <a:gd name="T9" fmla="*/ 228 h 423"/>
                <a:gd name="T10" fmla="*/ 908 w 922"/>
                <a:gd name="T11" fmla="*/ 194 h 423"/>
                <a:gd name="T12" fmla="*/ 461 w 922"/>
                <a:gd name="T13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2" h="423">
                  <a:moveTo>
                    <a:pt x="461" y="0"/>
                  </a:moveTo>
                  <a:lnTo>
                    <a:pt x="15" y="194"/>
                  </a:lnTo>
                  <a:cubicBezTo>
                    <a:pt x="0" y="201"/>
                    <a:pt x="0" y="222"/>
                    <a:pt x="15" y="228"/>
                  </a:cubicBezTo>
                  <a:lnTo>
                    <a:pt x="461" y="423"/>
                  </a:lnTo>
                  <a:lnTo>
                    <a:pt x="908" y="228"/>
                  </a:lnTo>
                  <a:cubicBezTo>
                    <a:pt x="922" y="222"/>
                    <a:pt x="922" y="201"/>
                    <a:pt x="908" y="194"/>
                  </a:cubicBezTo>
                  <a:lnTo>
                    <a:pt x="461" y="0"/>
                  </a:lnTo>
                  <a:close/>
                </a:path>
              </a:pathLst>
            </a:custGeom>
            <a:grpFill/>
            <a:ln w="9525">
              <a:solidFill>
                <a:schemeClr val="l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 721">
              <a:extLst>
                <a:ext uri="{FF2B5EF4-FFF2-40B4-BE49-F238E27FC236}">
                  <a16:creationId xmlns:a16="http://schemas.microsoft.com/office/drawing/2014/main" id="{82FF5380-0CE3-4936-5EA4-0C831003270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77226" y="1025526"/>
              <a:ext cx="468313" cy="214313"/>
            </a:xfrm>
            <a:custGeom>
              <a:avLst/>
              <a:gdLst>
                <a:gd name="T0" fmla="*/ 461 w 922"/>
                <a:gd name="T1" fmla="*/ 0 h 423"/>
                <a:gd name="T2" fmla="*/ 15 w 922"/>
                <a:gd name="T3" fmla="*/ 194 h 423"/>
                <a:gd name="T4" fmla="*/ 15 w 922"/>
                <a:gd name="T5" fmla="*/ 228 h 423"/>
                <a:gd name="T6" fmla="*/ 461 w 922"/>
                <a:gd name="T7" fmla="*/ 423 h 423"/>
                <a:gd name="T8" fmla="*/ 908 w 922"/>
                <a:gd name="T9" fmla="*/ 228 h 423"/>
                <a:gd name="T10" fmla="*/ 908 w 922"/>
                <a:gd name="T11" fmla="*/ 194 h 423"/>
                <a:gd name="T12" fmla="*/ 461 w 922"/>
                <a:gd name="T13" fmla="*/ 0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2" h="423">
                  <a:moveTo>
                    <a:pt x="461" y="0"/>
                  </a:moveTo>
                  <a:lnTo>
                    <a:pt x="15" y="194"/>
                  </a:lnTo>
                  <a:cubicBezTo>
                    <a:pt x="0" y="201"/>
                    <a:pt x="0" y="222"/>
                    <a:pt x="15" y="228"/>
                  </a:cubicBezTo>
                  <a:lnTo>
                    <a:pt x="461" y="423"/>
                  </a:lnTo>
                  <a:lnTo>
                    <a:pt x="908" y="228"/>
                  </a:lnTo>
                  <a:cubicBezTo>
                    <a:pt x="922" y="222"/>
                    <a:pt x="922" y="201"/>
                    <a:pt x="908" y="194"/>
                  </a:cubicBezTo>
                  <a:lnTo>
                    <a:pt x="461" y="0"/>
                  </a:lnTo>
                  <a:close/>
                </a:path>
              </a:pathLst>
            </a:custGeom>
            <a:grpFill/>
            <a:ln w="9525" cap="rnd">
              <a:solidFill>
                <a:schemeClr val="l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 722">
              <a:extLst>
                <a:ext uri="{FF2B5EF4-FFF2-40B4-BE49-F238E27FC236}">
                  <a16:creationId xmlns:a16="http://schemas.microsoft.com/office/drawing/2014/main" id="{E33856A4-9B96-280F-4253-BAF265F96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1526" y="1111251"/>
              <a:ext cx="241300" cy="171450"/>
            </a:xfrm>
            <a:custGeom>
              <a:avLst/>
              <a:gdLst>
                <a:gd name="T0" fmla="*/ 238 w 476"/>
                <a:gd name="T1" fmla="*/ 0 h 338"/>
                <a:gd name="T2" fmla="*/ 0 w 476"/>
                <a:gd name="T3" fmla="*/ 85 h 338"/>
                <a:gd name="T4" fmla="*/ 0 w 476"/>
                <a:gd name="T5" fmla="*/ 254 h 338"/>
                <a:gd name="T6" fmla="*/ 238 w 476"/>
                <a:gd name="T7" fmla="*/ 338 h 338"/>
                <a:gd name="T8" fmla="*/ 476 w 476"/>
                <a:gd name="T9" fmla="*/ 254 h 338"/>
                <a:gd name="T10" fmla="*/ 476 w 476"/>
                <a:gd name="T11" fmla="*/ 85 h 338"/>
                <a:gd name="T12" fmla="*/ 238 w 476"/>
                <a:gd name="T13" fmla="*/ 0 h 3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6" h="338">
                  <a:moveTo>
                    <a:pt x="238" y="0"/>
                  </a:moveTo>
                  <a:cubicBezTo>
                    <a:pt x="107" y="0"/>
                    <a:pt x="0" y="38"/>
                    <a:pt x="0" y="85"/>
                  </a:cubicBezTo>
                  <a:lnTo>
                    <a:pt x="0" y="254"/>
                  </a:lnTo>
                  <a:cubicBezTo>
                    <a:pt x="0" y="301"/>
                    <a:pt x="107" y="338"/>
                    <a:pt x="238" y="338"/>
                  </a:cubicBezTo>
                  <a:cubicBezTo>
                    <a:pt x="370" y="338"/>
                    <a:pt x="476" y="301"/>
                    <a:pt x="476" y="254"/>
                  </a:cubicBezTo>
                  <a:lnTo>
                    <a:pt x="476" y="85"/>
                  </a:lnTo>
                  <a:cubicBezTo>
                    <a:pt x="476" y="38"/>
                    <a:pt x="370" y="0"/>
                    <a:pt x="238" y="0"/>
                  </a:cubicBezTo>
                  <a:close/>
                </a:path>
              </a:pathLst>
            </a:custGeom>
            <a:grpFill/>
            <a:ln w="9525">
              <a:solidFill>
                <a:schemeClr val="lt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 724">
              <a:extLst>
                <a:ext uri="{FF2B5EF4-FFF2-40B4-BE49-F238E27FC236}">
                  <a16:creationId xmlns:a16="http://schemas.microsoft.com/office/drawing/2014/main" id="{CBA139B8-E99F-1479-B9E8-CF368C3D9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1526" y="1111251"/>
              <a:ext cx="241300" cy="128588"/>
            </a:xfrm>
            <a:custGeom>
              <a:avLst/>
              <a:gdLst>
                <a:gd name="T0" fmla="*/ 0 w 476"/>
                <a:gd name="T1" fmla="*/ 254 h 254"/>
                <a:gd name="T2" fmla="*/ 0 w 476"/>
                <a:gd name="T3" fmla="*/ 85 h 254"/>
                <a:gd name="T4" fmla="*/ 238 w 476"/>
                <a:gd name="T5" fmla="*/ 0 h 254"/>
                <a:gd name="T6" fmla="*/ 476 w 476"/>
                <a:gd name="T7" fmla="*/ 85 h 254"/>
                <a:gd name="T8" fmla="*/ 476 w 476"/>
                <a:gd name="T9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6" h="254">
                  <a:moveTo>
                    <a:pt x="0" y="254"/>
                  </a:moveTo>
                  <a:lnTo>
                    <a:pt x="0" y="85"/>
                  </a:lnTo>
                  <a:cubicBezTo>
                    <a:pt x="0" y="38"/>
                    <a:pt x="107" y="0"/>
                    <a:pt x="238" y="0"/>
                  </a:cubicBezTo>
                  <a:cubicBezTo>
                    <a:pt x="370" y="0"/>
                    <a:pt x="476" y="38"/>
                    <a:pt x="476" y="85"/>
                  </a:cubicBezTo>
                  <a:lnTo>
                    <a:pt x="476" y="254"/>
                  </a:lnTo>
                </a:path>
              </a:pathLst>
            </a:custGeom>
            <a:grpFill/>
            <a:ln w="9525" cap="rnd">
              <a:solidFill>
                <a:schemeClr val="l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Oval 725">
              <a:extLst>
                <a:ext uri="{FF2B5EF4-FFF2-40B4-BE49-F238E27FC236}">
                  <a16:creationId xmlns:a16="http://schemas.microsoft.com/office/drawing/2014/main" id="{B944A88E-0D36-A409-B1DF-3095A13C8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1526" y="1196976"/>
              <a:ext cx="241300" cy="85725"/>
            </a:xfrm>
            <a:prstGeom prst="ellipse">
              <a:avLst/>
            </a:prstGeom>
            <a:grpFill/>
            <a:ln w="9525" cap="rnd">
              <a:solidFill>
                <a:schemeClr val="l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Line 726">
              <a:extLst>
                <a:ext uri="{FF2B5EF4-FFF2-40B4-BE49-F238E27FC236}">
                  <a16:creationId xmlns:a16="http://schemas.microsoft.com/office/drawing/2014/main" id="{2376D06B-B41F-B4A3-23FA-EA403F8916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43951" y="1131888"/>
              <a:ext cx="0" cy="144463"/>
            </a:xfrm>
            <a:prstGeom prst="line">
              <a:avLst/>
            </a:prstGeom>
            <a:grpFill/>
            <a:ln w="9525" cap="rnd">
              <a:solidFill>
                <a:schemeClr val="l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727">
              <a:extLst>
                <a:ext uri="{FF2B5EF4-FFF2-40B4-BE49-F238E27FC236}">
                  <a16:creationId xmlns:a16="http://schemas.microsoft.com/office/drawing/2014/main" id="{C5F7B48F-A3A6-6687-2839-AA8769805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2201" y="1276351"/>
              <a:ext cx="63500" cy="63500"/>
            </a:xfrm>
            <a:custGeom>
              <a:avLst/>
              <a:gdLst>
                <a:gd name="T0" fmla="*/ 63 w 127"/>
                <a:gd name="T1" fmla="*/ 0 h 126"/>
                <a:gd name="T2" fmla="*/ 0 w 127"/>
                <a:gd name="T3" fmla="*/ 63 h 126"/>
                <a:gd name="T4" fmla="*/ 63 w 127"/>
                <a:gd name="T5" fmla="*/ 126 h 126"/>
                <a:gd name="T6" fmla="*/ 127 w 127"/>
                <a:gd name="T7" fmla="*/ 63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7" h="126">
                  <a:moveTo>
                    <a:pt x="63" y="0"/>
                  </a:moveTo>
                  <a:cubicBezTo>
                    <a:pt x="28" y="0"/>
                    <a:pt x="0" y="28"/>
                    <a:pt x="0" y="63"/>
                  </a:cubicBezTo>
                  <a:cubicBezTo>
                    <a:pt x="0" y="98"/>
                    <a:pt x="28" y="126"/>
                    <a:pt x="63" y="126"/>
                  </a:cubicBezTo>
                  <a:cubicBezTo>
                    <a:pt x="99" y="126"/>
                    <a:pt x="127" y="98"/>
                    <a:pt x="127" y="63"/>
                  </a:cubicBezTo>
                </a:path>
              </a:pathLst>
            </a:custGeom>
            <a:grpFill/>
            <a:ln w="9525" cap="rnd">
              <a:solidFill>
                <a:schemeClr val="lt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E7890B44-2880-A27E-2524-6BD5DDB791B8}"/>
              </a:ext>
            </a:extLst>
          </p:cNvPr>
          <p:cNvSpPr/>
          <p:nvPr/>
        </p:nvSpPr>
        <p:spPr>
          <a:xfrm>
            <a:off x="8427718" y="3072596"/>
            <a:ext cx="2774381" cy="558000"/>
          </a:xfrm>
          <a:prstGeom prst="rect">
            <a:avLst/>
          </a:prstGeom>
          <a:solidFill>
            <a:srgbClr val="6F8DB9"/>
          </a:solidFill>
          <a:ln w="6350" cap="sq">
            <a:solidFill>
              <a:srgbClr val="364D6E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sz="1100" b="1" dirty="0">
                <a:solidFill>
                  <a:schemeClr val="bg1"/>
                </a:solidFill>
              </a:rPr>
              <a:t>Equipping merchants </a:t>
            </a:r>
            <a:br>
              <a:rPr lang="en-US" sz="1100" b="1" dirty="0">
                <a:solidFill>
                  <a:schemeClr val="bg1"/>
                </a:solidFill>
              </a:rPr>
            </a:br>
            <a:r>
              <a:rPr lang="en-US" sz="1100" b="1" dirty="0">
                <a:solidFill>
                  <a:schemeClr val="bg1"/>
                </a:solidFill>
              </a:rPr>
              <a:t>with smartphones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6CE00FEB-999D-6091-8B7E-14BB764D9538}"/>
              </a:ext>
            </a:extLst>
          </p:cNvPr>
          <p:cNvSpPr/>
          <p:nvPr/>
        </p:nvSpPr>
        <p:spPr>
          <a:xfrm>
            <a:off x="8094017" y="3128004"/>
            <a:ext cx="468000" cy="466725"/>
          </a:xfrm>
          <a:prstGeom prst="ellipse">
            <a:avLst/>
          </a:prstGeom>
          <a:gradFill>
            <a:gsLst>
              <a:gs pos="100000">
                <a:srgbClr val="6F8DB9"/>
              </a:gs>
              <a:gs pos="0">
                <a:srgbClr val="4C6C9C"/>
              </a:gs>
            </a:gsLst>
            <a:lin ang="5400000" scaled="1"/>
          </a:gradFill>
          <a:ln w="28575" cap="sq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100" b="1" dirty="0">
              <a:solidFill>
                <a:schemeClr val="bg1"/>
              </a:solidFill>
            </a:endParaRPr>
          </a:p>
        </p:txBody>
      </p:sp>
      <p:grpSp>
        <p:nvGrpSpPr>
          <p:cNvPr id="70" name="Mobile_payment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BDB4EBF2-0007-6856-8D08-68130835E3B9}"/>
              </a:ext>
            </a:extLst>
          </p:cNvPr>
          <p:cNvGrpSpPr>
            <a:grpSpLocks noChangeAspect="1"/>
          </p:cNvGrpSpPr>
          <p:nvPr/>
        </p:nvGrpSpPr>
        <p:grpSpPr>
          <a:xfrm>
            <a:off x="8207406" y="3207596"/>
            <a:ext cx="241223" cy="288000"/>
            <a:chOff x="5156201" y="3908425"/>
            <a:chExt cx="417513" cy="498475"/>
          </a:xfrm>
          <a:solidFill>
            <a:schemeClr val="lt1"/>
          </a:solidFill>
        </p:grpSpPr>
        <p:sp>
          <p:nvSpPr>
            <p:cNvPr id="71" name="Freeform 494">
              <a:extLst>
                <a:ext uri="{FF2B5EF4-FFF2-40B4-BE49-F238E27FC236}">
                  <a16:creationId xmlns:a16="http://schemas.microsoft.com/office/drawing/2014/main" id="{3651D1D1-A815-9946-1C1B-2A27B94C1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201" y="3908425"/>
              <a:ext cx="296863" cy="498475"/>
            </a:xfrm>
            <a:custGeom>
              <a:avLst/>
              <a:gdLst>
                <a:gd name="T0" fmla="*/ 274 w 325"/>
                <a:gd name="T1" fmla="*/ 545 h 545"/>
                <a:gd name="T2" fmla="*/ 52 w 325"/>
                <a:gd name="T3" fmla="*/ 545 h 545"/>
                <a:gd name="T4" fmla="*/ 0 w 325"/>
                <a:gd name="T5" fmla="*/ 494 h 545"/>
                <a:gd name="T6" fmla="*/ 0 w 325"/>
                <a:gd name="T7" fmla="*/ 51 h 545"/>
                <a:gd name="T8" fmla="*/ 52 w 325"/>
                <a:gd name="T9" fmla="*/ 0 h 545"/>
                <a:gd name="T10" fmla="*/ 274 w 325"/>
                <a:gd name="T11" fmla="*/ 0 h 545"/>
                <a:gd name="T12" fmla="*/ 325 w 325"/>
                <a:gd name="T13" fmla="*/ 51 h 545"/>
                <a:gd name="T14" fmla="*/ 325 w 325"/>
                <a:gd name="T15" fmla="*/ 90 h 545"/>
                <a:gd name="T16" fmla="*/ 318 w 325"/>
                <a:gd name="T17" fmla="*/ 98 h 545"/>
                <a:gd name="T18" fmla="*/ 311 w 325"/>
                <a:gd name="T19" fmla="*/ 90 h 545"/>
                <a:gd name="T20" fmla="*/ 311 w 325"/>
                <a:gd name="T21" fmla="*/ 51 h 545"/>
                <a:gd name="T22" fmla="*/ 274 w 325"/>
                <a:gd name="T23" fmla="*/ 14 h 545"/>
                <a:gd name="T24" fmla="*/ 52 w 325"/>
                <a:gd name="T25" fmla="*/ 14 h 545"/>
                <a:gd name="T26" fmla="*/ 15 w 325"/>
                <a:gd name="T27" fmla="*/ 51 h 545"/>
                <a:gd name="T28" fmla="*/ 15 w 325"/>
                <a:gd name="T29" fmla="*/ 494 h 545"/>
                <a:gd name="T30" fmla="*/ 52 w 325"/>
                <a:gd name="T31" fmla="*/ 531 h 545"/>
                <a:gd name="T32" fmla="*/ 274 w 325"/>
                <a:gd name="T33" fmla="*/ 531 h 545"/>
                <a:gd name="T34" fmla="*/ 311 w 325"/>
                <a:gd name="T35" fmla="*/ 494 h 545"/>
                <a:gd name="T36" fmla="*/ 311 w 325"/>
                <a:gd name="T37" fmla="*/ 421 h 545"/>
                <a:gd name="T38" fmla="*/ 318 w 325"/>
                <a:gd name="T39" fmla="*/ 414 h 545"/>
                <a:gd name="T40" fmla="*/ 325 w 325"/>
                <a:gd name="T41" fmla="*/ 421 h 545"/>
                <a:gd name="T42" fmla="*/ 325 w 325"/>
                <a:gd name="T43" fmla="*/ 494 h 545"/>
                <a:gd name="T44" fmla="*/ 274 w 325"/>
                <a:gd name="T45" fmla="*/ 545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5" h="545">
                  <a:moveTo>
                    <a:pt x="274" y="545"/>
                  </a:moveTo>
                  <a:lnTo>
                    <a:pt x="52" y="545"/>
                  </a:lnTo>
                  <a:cubicBezTo>
                    <a:pt x="23" y="545"/>
                    <a:pt x="0" y="522"/>
                    <a:pt x="0" y="494"/>
                  </a:cubicBezTo>
                  <a:lnTo>
                    <a:pt x="0" y="51"/>
                  </a:lnTo>
                  <a:cubicBezTo>
                    <a:pt x="0" y="23"/>
                    <a:pt x="23" y="0"/>
                    <a:pt x="52" y="0"/>
                  </a:cubicBezTo>
                  <a:lnTo>
                    <a:pt x="274" y="0"/>
                  </a:lnTo>
                  <a:cubicBezTo>
                    <a:pt x="302" y="0"/>
                    <a:pt x="325" y="23"/>
                    <a:pt x="325" y="51"/>
                  </a:cubicBezTo>
                  <a:lnTo>
                    <a:pt x="325" y="90"/>
                  </a:lnTo>
                  <a:cubicBezTo>
                    <a:pt x="325" y="94"/>
                    <a:pt x="322" y="98"/>
                    <a:pt x="318" y="98"/>
                  </a:cubicBezTo>
                  <a:cubicBezTo>
                    <a:pt x="314" y="98"/>
                    <a:pt x="311" y="94"/>
                    <a:pt x="311" y="90"/>
                  </a:cubicBezTo>
                  <a:lnTo>
                    <a:pt x="311" y="51"/>
                  </a:lnTo>
                  <a:cubicBezTo>
                    <a:pt x="311" y="31"/>
                    <a:pt x="294" y="14"/>
                    <a:pt x="274" y="14"/>
                  </a:cubicBezTo>
                  <a:lnTo>
                    <a:pt x="52" y="14"/>
                  </a:lnTo>
                  <a:cubicBezTo>
                    <a:pt x="31" y="14"/>
                    <a:pt x="15" y="31"/>
                    <a:pt x="15" y="51"/>
                  </a:cubicBezTo>
                  <a:lnTo>
                    <a:pt x="15" y="494"/>
                  </a:lnTo>
                  <a:cubicBezTo>
                    <a:pt x="15" y="514"/>
                    <a:pt x="31" y="531"/>
                    <a:pt x="52" y="531"/>
                  </a:cubicBezTo>
                  <a:lnTo>
                    <a:pt x="274" y="531"/>
                  </a:lnTo>
                  <a:cubicBezTo>
                    <a:pt x="294" y="531"/>
                    <a:pt x="311" y="514"/>
                    <a:pt x="311" y="494"/>
                  </a:cubicBezTo>
                  <a:lnTo>
                    <a:pt x="311" y="421"/>
                  </a:lnTo>
                  <a:cubicBezTo>
                    <a:pt x="311" y="417"/>
                    <a:pt x="314" y="414"/>
                    <a:pt x="318" y="414"/>
                  </a:cubicBezTo>
                  <a:cubicBezTo>
                    <a:pt x="322" y="414"/>
                    <a:pt x="325" y="417"/>
                    <a:pt x="325" y="421"/>
                  </a:cubicBezTo>
                  <a:lnTo>
                    <a:pt x="325" y="494"/>
                  </a:lnTo>
                  <a:cubicBezTo>
                    <a:pt x="325" y="522"/>
                    <a:pt x="302" y="545"/>
                    <a:pt x="274" y="54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 495">
              <a:extLst>
                <a:ext uri="{FF2B5EF4-FFF2-40B4-BE49-F238E27FC236}">
                  <a16:creationId xmlns:a16="http://schemas.microsoft.com/office/drawing/2014/main" id="{1A11115D-DBAC-2DCB-12F8-9BAF56C13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201" y="4306888"/>
              <a:ext cx="296863" cy="14288"/>
            </a:xfrm>
            <a:custGeom>
              <a:avLst/>
              <a:gdLst>
                <a:gd name="T0" fmla="*/ 318 w 325"/>
                <a:gd name="T1" fmla="*/ 15 h 15"/>
                <a:gd name="T2" fmla="*/ 7 w 325"/>
                <a:gd name="T3" fmla="*/ 15 h 15"/>
                <a:gd name="T4" fmla="*/ 0 w 325"/>
                <a:gd name="T5" fmla="*/ 7 h 15"/>
                <a:gd name="T6" fmla="*/ 7 w 325"/>
                <a:gd name="T7" fmla="*/ 0 h 15"/>
                <a:gd name="T8" fmla="*/ 318 w 325"/>
                <a:gd name="T9" fmla="*/ 0 h 15"/>
                <a:gd name="T10" fmla="*/ 325 w 325"/>
                <a:gd name="T11" fmla="*/ 7 h 15"/>
                <a:gd name="T12" fmla="*/ 318 w 325"/>
                <a:gd name="T13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5" h="15">
                  <a:moveTo>
                    <a:pt x="318" y="15"/>
                  </a:moveTo>
                  <a:lnTo>
                    <a:pt x="7" y="15"/>
                  </a:lnTo>
                  <a:cubicBezTo>
                    <a:pt x="3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lnTo>
                    <a:pt x="318" y="0"/>
                  </a:lnTo>
                  <a:cubicBezTo>
                    <a:pt x="322" y="0"/>
                    <a:pt x="325" y="3"/>
                    <a:pt x="325" y="7"/>
                  </a:cubicBezTo>
                  <a:cubicBezTo>
                    <a:pt x="325" y="11"/>
                    <a:pt x="322" y="15"/>
                    <a:pt x="318" y="1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 496">
              <a:extLst>
                <a:ext uri="{FF2B5EF4-FFF2-40B4-BE49-F238E27FC236}">
                  <a16:creationId xmlns:a16="http://schemas.microsoft.com/office/drawing/2014/main" id="{091CEB2D-BD4A-23A3-A731-F19A413F2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1614" y="3949700"/>
              <a:ext cx="47625" cy="12700"/>
            </a:xfrm>
            <a:custGeom>
              <a:avLst/>
              <a:gdLst>
                <a:gd name="T0" fmla="*/ 44 w 52"/>
                <a:gd name="T1" fmla="*/ 14 h 14"/>
                <a:gd name="T2" fmla="*/ 7 w 52"/>
                <a:gd name="T3" fmla="*/ 14 h 14"/>
                <a:gd name="T4" fmla="*/ 0 w 52"/>
                <a:gd name="T5" fmla="*/ 7 h 14"/>
                <a:gd name="T6" fmla="*/ 7 w 52"/>
                <a:gd name="T7" fmla="*/ 0 h 14"/>
                <a:gd name="T8" fmla="*/ 44 w 52"/>
                <a:gd name="T9" fmla="*/ 0 h 14"/>
                <a:gd name="T10" fmla="*/ 52 w 52"/>
                <a:gd name="T11" fmla="*/ 7 h 14"/>
                <a:gd name="T12" fmla="*/ 44 w 52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14">
                  <a:moveTo>
                    <a:pt x="44" y="14"/>
                  </a:moveTo>
                  <a:lnTo>
                    <a:pt x="7" y="14"/>
                  </a:ln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lnTo>
                    <a:pt x="44" y="0"/>
                  </a:lnTo>
                  <a:cubicBezTo>
                    <a:pt x="48" y="0"/>
                    <a:pt x="52" y="3"/>
                    <a:pt x="52" y="7"/>
                  </a:cubicBezTo>
                  <a:cubicBezTo>
                    <a:pt x="52" y="11"/>
                    <a:pt x="48" y="14"/>
                    <a:pt x="44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 497">
              <a:extLst>
                <a:ext uri="{FF2B5EF4-FFF2-40B4-BE49-F238E27FC236}">
                  <a16:creationId xmlns:a16="http://schemas.microsoft.com/office/drawing/2014/main" id="{0355131F-725B-D2E4-0126-F63473233E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3201" y="4333875"/>
              <a:ext cx="47625" cy="47625"/>
            </a:xfrm>
            <a:custGeom>
              <a:avLst/>
              <a:gdLst>
                <a:gd name="T0" fmla="*/ 26 w 52"/>
                <a:gd name="T1" fmla="*/ 15 h 52"/>
                <a:gd name="T2" fmla="*/ 14 w 52"/>
                <a:gd name="T3" fmla="*/ 26 h 52"/>
                <a:gd name="T4" fmla="*/ 26 w 52"/>
                <a:gd name="T5" fmla="*/ 38 h 52"/>
                <a:gd name="T6" fmla="*/ 37 w 52"/>
                <a:gd name="T7" fmla="*/ 26 h 52"/>
                <a:gd name="T8" fmla="*/ 26 w 52"/>
                <a:gd name="T9" fmla="*/ 15 h 52"/>
                <a:gd name="T10" fmla="*/ 26 w 52"/>
                <a:gd name="T11" fmla="*/ 52 h 52"/>
                <a:gd name="T12" fmla="*/ 0 w 52"/>
                <a:gd name="T13" fmla="*/ 26 h 52"/>
                <a:gd name="T14" fmla="*/ 26 w 52"/>
                <a:gd name="T15" fmla="*/ 0 h 52"/>
                <a:gd name="T16" fmla="*/ 52 w 52"/>
                <a:gd name="T17" fmla="*/ 26 h 52"/>
                <a:gd name="T18" fmla="*/ 26 w 52"/>
                <a:gd name="T19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52">
                  <a:moveTo>
                    <a:pt x="26" y="15"/>
                  </a:moveTo>
                  <a:cubicBezTo>
                    <a:pt x="19" y="15"/>
                    <a:pt x="14" y="20"/>
                    <a:pt x="14" y="26"/>
                  </a:cubicBezTo>
                  <a:cubicBezTo>
                    <a:pt x="14" y="32"/>
                    <a:pt x="19" y="38"/>
                    <a:pt x="26" y="38"/>
                  </a:cubicBezTo>
                  <a:cubicBezTo>
                    <a:pt x="32" y="38"/>
                    <a:pt x="37" y="32"/>
                    <a:pt x="37" y="26"/>
                  </a:cubicBezTo>
                  <a:cubicBezTo>
                    <a:pt x="37" y="20"/>
                    <a:pt x="32" y="15"/>
                    <a:pt x="26" y="15"/>
                  </a:cubicBezTo>
                  <a:close/>
                  <a:moveTo>
                    <a:pt x="26" y="52"/>
                  </a:moveTo>
                  <a:cubicBezTo>
                    <a:pt x="11" y="52"/>
                    <a:pt x="0" y="40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40" y="0"/>
                    <a:pt x="52" y="12"/>
                    <a:pt x="52" y="26"/>
                  </a:cubicBezTo>
                  <a:cubicBezTo>
                    <a:pt x="52" y="40"/>
                    <a:pt x="40" y="52"/>
                    <a:pt x="26" y="5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 498">
              <a:extLst>
                <a:ext uri="{FF2B5EF4-FFF2-40B4-BE49-F238E27FC236}">
                  <a16:creationId xmlns:a16="http://schemas.microsoft.com/office/drawing/2014/main" id="{0E637711-0D5E-E170-EEAA-9A33B29B1B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45114" y="4040188"/>
              <a:ext cx="201613" cy="201613"/>
            </a:xfrm>
            <a:custGeom>
              <a:avLst/>
              <a:gdLst>
                <a:gd name="T0" fmla="*/ 111 w 222"/>
                <a:gd name="T1" fmla="*/ 15 h 221"/>
                <a:gd name="T2" fmla="*/ 15 w 222"/>
                <a:gd name="T3" fmla="*/ 110 h 221"/>
                <a:gd name="T4" fmla="*/ 111 w 222"/>
                <a:gd name="T5" fmla="*/ 206 h 221"/>
                <a:gd name="T6" fmla="*/ 207 w 222"/>
                <a:gd name="T7" fmla="*/ 110 h 221"/>
                <a:gd name="T8" fmla="*/ 111 w 222"/>
                <a:gd name="T9" fmla="*/ 15 h 221"/>
                <a:gd name="T10" fmla="*/ 111 w 222"/>
                <a:gd name="T11" fmla="*/ 221 h 221"/>
                <a:gd name="T12" fmla="*/ 0 w 222"/>
                <a:gd name="T13" fmla="*/ 110 h 221"/>
                <a:gd name="T14" fmla="*/ 111 w 222"/>
                <a:gd name="T15" fmla="*/ 0 h 221"/>
                <a:gd name="T16" fmla="*/ 222 w 222"/>
                <a:gd name="T17" fmla="*/ 110 h 221"/>
                <a:gd name="T18" fmla="*/ 111 w 222"/>
                <a:gd name="T19" fmla="*/ 221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2" h="221">
                  <a:moveTo>
                    <a:pt x="111" y="15"/>
                  </a:moveTo>
                  <a:cubicBezTo>
                    <a:pt x="58" y="15"/>
                    <a:pt x="15" y="58"/>
                    <a:pt x="15" y="110"/>
                  </a:cubicBezTo>
                  <a:cubicBezTo>
                    <a:pt x="15" y="163"/>
                    <a:pt x="58" y="206"/>
                    <a:pt x="111" y="206"/>
                  </a:cubicBezTo>
                  <a:cubicBezTo>
                    <a:pt x="164" y="206"/>
                    <a:pt x="207" y="163"/>
                    <a:pt x="207" y="110"/>
                  </a:cubicBezTo>
                  <a:cubicBezTo>
                    <a:pt x="207" y="58"/>
                    <a:pt x="164" y="15"/>
                    <a:pt x="111" y="15"/>
                  </a:cubicBezTo>
                  <a:close/>
                  <a:moveTo>
                    <a:pt x="111" y="221"/>
                  </a:moveTo>
                  <a:cubicBezTo>
                    <a:pt x="50" y="221"/>
                    <a:pt x="0" y="171"/>
                    <a:pt x="0" y="110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2" y="0"/>
                    <a:pt x="222" y="50"/>
                    <a:pt x="222" y="110"/>
                  </a:cubicBezTo>
                  <a:cubicBezTo>
                    <a:pt x="222" y="171"/>
                    <a:pt x="172" y="221"/>
                    <a:pt x="111" y="22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 499">
              <a:extLst>
                <a:ext uri="{FF2B5EF4-FFF2-40B4-BE49-F238E27FC236}">
                  <a16:creationId xmlns:a16="http://schemas.microsoft.com/office/drawing/2014/main" id="{86457653-D778-16A2-837D-9A4CB1DF8F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18126" y="4013200"/>
              <a:ext cx="255588" cy="255588"/>
            </a:xfrm>
            <a:custGeom>
              <a:avLst/>
              <a:gdLst>
                <a:gd name="T0" fmla="*/ 140 w 280"/>
                <a:gd name="T1" fmla="*/ 15 h 281"/>
                <a:gd name="T2" fmla="*/ 14 w 280"/>
                <a:gd name="T3" fmla="*/ 140 h 281"/>
                <a:gd name="T4" fmla="*/ 140 w 280"/>
                <a:gd name="T5" fmla="*/ 266 h 281"/>
                <a:gd name="T6" fmla="*/ 266 w 280"/>
                <a:gd name="T7" fmla="*/ 140 h 281"/>
                <a:gd name="T8" fmla="*/ 140 w 280"/>
                <a:gd name="T9" fmla="*/ 15 h 281"/>
                <a:gd name="T10" fmla="*/ 140 w 280"/>
                <a:gd name="T11" fmla="*/ 281 h 281"/>
                <a:gd name="T12" fmla="*/ 0 w 280"/>
                <a:gd name="T13" fmla="*/ 140 h 281"/>
                <a:gd name="T14" fmla="*/ 140 w 280"/>
                <a:gd name="T15" fmla="*/ 0 h 281"/>
                <a:gd name="T16" fmla="*/ 280 w 280"/>
                <a:gd name="T17" fmla="*/ 140 h 281"/>
                <a:gd name="T18" fmla="*/ 140 w 280"/>
                <a:gd name="T19" fmla="*/ 28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0" h="281">
                  <a:moveTo>
                    <a:pt x="140" y="15"/>
                  </a:moveTo>
                  <a:cubicBezTo>
                    <a:pt x="71" y="15"/>
                    <a:pt x="14" y="71"/>
                    <a:pt x="14" y="140"/>
                  </a:cubicBezTo>
                  <a:cubicBezTo>
                    <a:pt x="14" y="210"/>
                    <a:pt x="71" y="266"/>
                    <a:pt x="140" y="266"/>
                  </a:cubicBezTo>
                  <a:cubicBezTo>
                    <a:pt x="209" y="266"/>
                    <a:pt x="266" y="210"/>
                    <a:pt x="266" y="140"/>
                  </a:cubicBezTo>
                  <a:cubicBezTo>
                    <a:pt x="266" y="71"/>
                    <a:pt x="209" y="15"/>
                    <a:pt x="140" y="15"/>
                  </a:cubicBezTo>
                  <a:close/>
                  <a:moveTo>
                    <a:pt x="140" y="281"/>
                  </a:moveTo>
                  <a:cubicBezTo>
                    <a:pt x="63" y="281"/>
                    <a:pt x="0" y="218"/>
                    <a:pt x="0" y="140"/>
                  </a:cubicBezTo>
                  <a:cubicBezTo>
                    <a:pt x="0" y="63"/>
                    <a:pt x="63" y="0"/>
                    <a:pt x="140" y="0"/>
                  </a:cubicBezTo>
                  <a:cubicBezTo>
                    <a:pt x="217" y="0"/>
                    <a:pt x="280" y="63"/>
                    <a:pt x="280" y="140"/>
                  </a:cubicBezTo>
                  <a:cubicBezTo>
                    <a:pt x="280" y="218"/>
                    <a:pt x="217" y="281"/>
                    <a:pt x="140" y="281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 500">
              <a:extLst>
                <a:ext uri="{FF2B5EF4-FFF2-40B4-BE49-F238E27FC236}">
                  <a16:creationId xmlns:a16="http://schemas.microsoft.com/office/drawing/2014/main" id="{F4578774-EE1B-2144-E407-A1647115E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3378" y="4097338"/>
              <a:ext cx="65087" cy="87313"/>
            </a:xfrm>
            <a:custGeom>
              <a:avLst/>
              <a:gdLst>
                <a:gd name="T0" fmla="*/ 44 w 72"/>
                <a:gd name="T1" fmla="*/ 95 h 95"/>
                <a:gd name="T2" fmla="*/ 28 w 72"/>
                <a:gd name="T3" fmla="*/ 95 h 95"/>
                <a:gd name="T4" fmla="*/ 0 w 72"/>
                <a:gd name="T5" fmla="*/ 67 h 95"/>
                <a:gd name="T6" fmla="*/ 8 w 72"/>
                <a:gd name="T7" fmla="*/ 60 h 95"/>
                <a:gd name="T8" fmla="*/ 15 w 72"/>
                <a:gd name="T9" fmla="*/ 67 h 95"/>
                <a:gd name="T10" fmla="*/ 28 w 72"/>
                <a:gd name="T11" fmla="*/ 80 h 95"/>
                <a:gd name="T12" fmla="*/ 44 w 72"/>
                <a:gd name="T13" fmla="*/ 80 h 95"/>
                <a:gd name="T14" fmla="*/ 57 w 72"/>
                <a:gd name="T15" fmla="*/ 67 h 95"/>
                <a:gd name="T16" fmla="*/ 44 w 72"/>
                <a:gd name="T17" fmla="*/ 55 h 95"/>
                <a:gd name="T18" fmla="*/ 28 w 72"/>
                <a:gd name="T19" fmla="*/ 55 h 95"/>
                <a:gd name="T20" fmla="*/ 0 w 72"/>
                <a:gd name="T21" fmla="*/ 27 h 95"/>
                <a:gd name="T22" fmla="*/ 28 w 72"/>
                <a:gd name="T23" fmla="*/ 0 h 95"/>
                <a:gd name="T24" fmla="*/ 44 w 72"/>
                <a:gd name="T25" fmla="*/ 0 h 95"/>
                <a:gd name="T26" fmla="*/ 72 w 72"/>
                <a:gd name="T27" fmla="*/ 27 h 95"/>
                <a:gd name="T28" fmla="*/ 64 w 72"/>
                <a:gd name="T29" fmla="*/ 35 h 95"/>
                <a:gd name="T30" fmla="*/ 57 w 72"/>
                <a:gd name="T31" fmla="*/ 27 h 95"/>
                <a:gd name="T32" fmla="*/ 44 w 72"/>
                <a:gd name="T33" fmla="*/ 15 h 95"/>
                <a:gd name="T34" fmla="*/ 28 w 72"/>
                <a:gd name="T35" fmla="*/ 15 h 95"/>
                <a:gd name="T36" fmla="*/ 15 w 72"/>
                <a:gd name="T37" fmla="*/ 27 h 95"/>
                <a:gd name="T38" fmla="*/ 28 w 72"/>
                <a:gd name="T39" fmla="*/ 40 h 95"/>
                <a:gd name="T40" fmla="*/ 44 w 72"/>
                <a:gd name="T41" fmla="*/ 40 h 95"/>
                <a:gd name="T42" fmla="*/ 72 w 72"/>
                <a:gd name="T43" fmla="*/ 67 h 95"/>
                <a:gd name="T44" fmla="*/ 44 w 72"/>
                <a:gd name="T45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2" h="95">
                  <a:moveTo>
                    <a:pt x="44" y="95"/>
                  </a:moveTo>
                  <a:lnTo>
                    <a:pt x="28" y="95"/>
                  </a:lnTo>
                  <a:cubicBezTo>
                    <a:pt x="13" y="95"/>
                    <a:pt x="0" y="82"/>
                    <a:pt x="0" y="67"/>
                  </a:cubicBezTo>
                  <a:cubicBezTo>
                    <a:pt x="0" y="63"/>
                    <a:pt x="4" y="60"/>
                    <a:pt x="8" y="60"/>
                  </a:cubicBezTo>
                  <a:cubicBezTo>
                    <a:pt x="12" y="60"/>
                    <a:pt x="15" y="63"/>
                    <a:pt x="15" y="67"/>
                  </a:cubicBezTo>
                  <a:cubicBezTo>
                    <a:pt x="15" y="74"/>
                    <a:pt x="21" y="80"/>
                    <a:pt x="28" y="80"/>
                  </a:cubicBezTo>
                  <a:lnTo>
                    <a:pt x="44" y="80"/>
                  </a:lnTo>
                  <a:cubicBezTo>
                    <a:pt x="51" y="80"/>
                    <a:pt x="57" y="74"/>
                    <a:pt x="57" y="67"/>
                  </a:cubicBezTo>
                  <a:cubicBezTo>
                    <a:pt x="57" y="60"/>
                    <a:pt x="51" y="55"/>
                    <a:pt x="44" y="55"/>
                  </a:cubicBezTo>
                  <a:lnTo>
                    <a:pt x="28" y="55"/>
                  </a:lnTo>
                  <a:cubicBezTo>
                    <a:pt x="13" y="55"/>
                    <a:pt x="0" y="43"/>
                    <a:pt x="0" y="27"/>
                  </a:cubicBezTo>
                  <a:cubicBezTo>
                    <a:pt x="0" y="12"/>
                    <a:pt x="13" y="0"/>
                    <a:pt x="28" y="0"/>
                  </a:cubicBezTo>
                  <a:lnTo>
                    <a:pt x="44" y="0"/>
                  </a:lnTo>
                  <a:cubicBezTo>
                    <a:pt x="59" y="0"/>
                    <a:pt x="72" y="12"/>
                    <a:pt x="72" y="27"/>
                  </a:cubicBezTo>
                  <a:cubicBezTo>
                    <a:pt x="72" y="32"/>
                    <a:pt x="68" y="35"/>
                    <a:pt x="64" y="35"/>
                  </a:cubicBezTo>
                  <a:cubicBezTo>
                    <a:pt x="60" y="35"/>
                    <a:pt x="57" y="32"/>
                    <a:pt x="57" y="27"/>
                  </a:cubicBezTo>
                  <a:cubicBezTo>
                    <a:pt x="57" y="21"/>
                    <a:pt x="51" y="15"/>
                    <a:pt x="44" y="15"/>
                  </a:cubicBezTo>
                  <a:lnTo>
                    <a:pt x="28" y="15"/>
                  </a:lnTo>
                  <a:cubicBezTo>
                    <a:pt x="21" y="15"/>
                    <a:pt x="15" y="21"/>
                    <a:pt x="15" y="27"/>
                  </a:cubicBezTo>
                  <a:cubicBezTo>
                    <a:pt x="15" y="34"/>
                    <a:pt x="21" y="40"/>
                    <a:pt x="28" y="40"/>
                  </a:cubicBezTo>
                  <a:lnTo>
                    <a:pt x="44" y="40"/>
                  </a:lnTo>
                  <a:cubicBezTo>
                    <a:pt x="59" y="40"/>
                    <a:pt x="72" y="52"/>
                    <a:pt x="72" y="67"/>
                  </a:cubicBezTo>
                  <a:cubicBezTo>
                    <a:pt x="72" y="82"/>
                    <a:pt x="59" y="95"/>
                    <a:pt x="44" y="9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 501">
              <a:extLst>
                <a:ext uri="{FF2B5EF4-FFF2-40B4-BE49-F238E27FC236}">
                  <a16:creationId xmlns:a16="http://schemas.microsoft.com/office/drawing/2014/main" id="{5895CAE3-F900-B502-DF32-CAC1D93EC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364" y="4081463"/>
              <a:ext cx="12700" cy="30163"/>
            </a:xfrm>
            <a:custGeom>
              <a:avLst/>
              <a:gdLst>
                <a:gd name="T0" fmla="*/ 7 w 14"/>
                <a:gd name="T1" fmla="*/ 33 h 33"/>
                <a:gd name="T2" fmla="*/ 0 w 14"/>
                <a:gd name="T3" fmla="*/ 26 h 33"/>
                <a:gd name="T4" fmla="*/ 0 w 14"/>
                <a:gd name="T5" fmla="*/ 7 h 33"/>
                <a:gd name="T6" fmla="*/ 7 w 14"/>
                <a:gd name="T7" fmla="*/ 0 h 33"/>
                <a:gd name="T8" fmla="*/ 14 w 14"/>
                <a:gd name="T9" fmla="*/ 7 h 33"/>
                <a:gd name="T10" fmla="*/ 14 w 14"/>
                <a:gd name="T11" fmla="*/ 26 h 33"/>
                <a:gd name="T12" fmla="*/ 7 w 1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7" y="33"/>
                  </a:moveTo>
                  <a:cubicBezTo>
                    <a:pt x="3" y="33"/>
                    <a:pt x="0" y="30"/>
                    <a:pt x="0" y="26"/>
                  </a:cubicBezTo>
                  <a:lnTo>
                    <a:pt x="0" y="7"/>
                  </a:ln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lnTo>
                    <a:pt x="14" y="26"/>
                  </a:lnTo>
                  <a:cubicBezTo>
                    <a:pt x="14" y="30"/>
                    <a:pt x="11" y="33"/>
                    <a:pt x="7" y="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502">
              <a:extLst>
                <a:ext uri="{FF2B5EF4-FFF2-40B4-BE49-F238E27FC236}">
                  <a16:creationId xmlns:a16="http://schemas.microsoft.com/office/drawing/2014/main" id="{53E7E23B-92A1-2828-7B85-A19380981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0364" y="4170363"/>
              <a:ext cx="12700" cy="30163"/>
            </a:xfrm>
            <a:custGeom>
              <a:avLst/>
              <a:gdLst>
                <a:gd name="T0" fmla="*/ 7 w 14"/>
                <a:gd name="T1" fmla="*/ 33 h 33"/>
                <a:gd name="T2" fmla="*/ 0 w 14"/>
                <a:gd name="T3" fmla="*/ 26 h 33"/>
                <a:gd name="T4" fmla="*/ 0 w 14"/>
                <a:gd name="T5" fmla="*/ 7 h 33"/>
                <a:gd name="T6" fmla="*/ 7 w 14"/>
                <a:gd name="T7" fmla="*/ 0 h 33"/>
                <a:gd name="T8" fmla="*/ 14 w 14"/>
                <a:gd name="T9" fmla="*/ 7 h 33"/>
                <a:gd name="T10" fmla="*/ 14 w 14"/>
                <a:gd name="T11" fmla="*/ 26 h 33"/>
                <a:gd name="T12" fmla="*/ 7 w 14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33">
                  <a:moveTo>
                    <a:pt x="7" y="33"/>
                  </a:moveTo>
                  <a:cubicBezTo>
                    <a:pt x="3" y="33"/>
                    <a:pt x="0" y="30"/>
                    <a:pt x="0" y="26"/>
                  </a:cubicBezTo>
                  <a:lnTo>
                    <a:pt x="0" y="7"/>
                  </a:ln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lnTo>
                    <a:pt x="14" y="26"/>
                  </a:lnTo>
                  <a:cubicBezTo>
                    <a:pt x="14" y="30"/>
                    <a:pt x="11" y="33"/>
                    <a:pt x="7" y="33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6BEDF14-D830-E138-F982-AB433D8CB6EE}"/>
              </a:ext>
            </a:extLst>
          </p:cNvPr>
          <p:cNvSpPr/>
          <p:nvPr/>
        </p:nvSpPr>
        <p:spPr>
          <a:xfrm>
            <a:off x="5139070" y="1202529"/>
            <a:ext cx="2808000" cy="264400"/>
          </a:xfrm>
          <a:prstGeom prst="rect">
            <a:avLst/>
          </a:prstGeom>
          <a:solidFill>
            <a:srgbClr val="C4A5C8"/>
          </a:solidFill>
          <a:ln w="1270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Infrastructure</a:t>
            </a:r>
          </a:p>
        </p:txBody>
      </p:sp>
      <p:sp>
        <p:nvSpPr>
          <p:cNvPr id="4" name="Ellipse 21">
            <a:extLst>
              <a:ext uri="{FF2B5EF4-FFF2-40B4-BE49-F238E27FC236}">
                <a16:creationId xmlns:a16="http://schemas.microsoft.com/office/drawing/2014/main" id="{8E353C42-30A8-FE30-99E4-5901214BD48D}"/>
              </a:ext>
            </a:extLst>
          </p:cNvPr>
          <p:cNvSpPr/>
          <p:nvPr/>
        </p:nvSpPr>
        <p:spPr>
          <a:xfrm>
            <a:off x="5039291" y="1119107"/>
            <a:ext cx="431244" cy="43124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C4A5C8"/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6" name="Graphique 34">
            <a:extLst>
              <a:ext uri="{FF2B5EF4-FFF2-40B4-BE49-F238E27FC236}">
                <a16:creationId xmlns:a16="http://schemas.microsoft.com/office/drawing/2014/main" id="{8D1DBCEB-E8E8-65E3-BF44-50300DA037E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b="15273"/>
          <a:stretch/>
        </p:blipFill>
        <p:spPr>
          <a:xfrm>
            <a:off x="5091547" y="1165102"/>
            <a:ext cx="326732" cy="33974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B70C328-59E7-B02F-A7CD-5B00152BA918}"/>
              </a:ext>
            </a:extLst>
          </p:cNvPr>
          <p:cNvSpPr/>
          <p:nvPr/>
        </p:nvSpPr>
        <p:spPr>
          <a:xfrm>
            <a:off x="2005424" y="1202529"/>
            <a:ext cx="2808000" cy="264400"/>
          </a:xfrm>
          <a:prstGeom prst="rect">
            <a:avLst/>
          </a:prstGeom>
          <a:solidFill>
            <a:srgbClr val="C4A5C8"/>
          </a:solidFill>
          <a:ln w="1270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Regulatory</a:t>
            </a:r>
          </a:p>
        </p:txBody>
      </p:sp>
      <p:sp>
        <p:nvSpPr>
          <p:cNvPr id="8" name="Ellipse 24">
            <a:extLst>
              <a:ext uri="{FF2B5EF4-FFF2-40B4-BE49-F238E27FC236}">
                <a16:creationId xmlns:a16="http://schemas.microsoft.com/office/drawing/2014/main" id="{460DCA61-439D-5806-F1EB-B2BFF7A9E4C9}"/>
              </a:ext>
            </a:extLst>
          </p:cNvPr>
          <p:cNvSpPr/>
          <p:nvPr/>
        </p:nvSpPr>
        <p:spPr>
          <a:xfrm>
            <a:off x="1952054" y="1119107"/>
            <a:ext cx="431244" cy="43124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C4A5C8"/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9" name="Graphique 35">
            <a:extLst>
              <a:ext uri="{FF2B5EF4-FFF2-40B4-BE49-F238E27FC236}">
                <a16:creationId xmlns:a16="http://schemas.microsoft.com/office/drawing/2014/main" id="{C52969B8-4FA3-0FE4-4875-7CD5341D72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14387" b="23137"/>
          <a:stretch/>
        </p:blipFill>
        <p:spPr>
          <a:xfrm>
            <a:off x="1964874" y="1180934"/>
            <a:ext cx="393644" cy="3018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65E4223-A168-3BE6-C111-BA91521A26D7}"/>
              </a:ext>
            </a:extLst>
          </p:cNvPr>
          <p:cNvSpPr/>
          <p:nvPr/>
        </p:nvSpPr>
        <p:spPr>
          <a:xfrm>
            <a:off x="8223531" y="1202529"/>
            <a:ext cx="2808000" cy="264400"/>
          </a:xfrm>
          <a:prstGeom prst="rect">
            <a:avLst/>
          </a:prstGeom>
          <a:solidFill>
            <a:srgbClr val="C4A5C8"/>
          </a:solidFill>
          <a:ln w="1270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O</a:t>
            </a:r>
            <a:r>
              <a:rPr kumimoji="0" lang="en-US" sz="12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</a:rPr>
              <a:t>ffering</a:t>
            </a:r>
          </a:p>
        </p:txBody>
      </p:sp>
      <p:sp>
        <p:nvSpPr>
          <p:cNvPr id="11" name="Ellipse 27">
            <a:extLst>
              <a:ext uri="{FF2B5EF4-FFF2-40B4-BE49-F238E27FC236}">
                <a16:creationId xmlns:a16="http://schemas.microsoft.com/office/drawing/2014/main" id="{8423FB42-58E2-A0A4-4B5D-AED248AE72A3}"/>
              </a:ext>
            </a:extLst>
          </p:cNvPr>
          <p:cNvSpPr/>
          <p:nvPr/>
        </p:nvSpPr>
        <p:spPr>
          <a:xfrm>
            <a:off x="8129449" y="1119107"/>
            <a:ext cx="431244" cy="43124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C4A5C8"/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2" name="Graphique 36">
            <a:extLst>
              <a:ext uri="{FF2B5EF4-FFF2-40B4-BE49-F238E27FC236}">
                <a16:creationId xmlns:a16="http://schemas.microsoft.com/office/drawing/2014/main" id="{3F524438-5D94-3273-D21E-5FB67A16BD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8228" b="19527"/>
          <a:stretch/>
        </p:blipFill>
        <p:spPr>
          <a:xfrm>
            <a:off x="8155465" y="1170595"/>
            <a:ext cx="376734" cy="334025"/>
          </a:xfrm>
          <a:prstGeom prst="rect">
            <a:avLst/>
          </a:prstGeom>
        </p:spPr>
      </p:pic>
      <p:sp>
        <p:nvSpPr>
          <p:cNvPr id="13" name="ZoneTexte 41">
            <a:extLst>
              <a:ext uri="{FF2B5EF4-FFF2-40B4-BE49-F238E27FC236}">
                <a16:creationId xmlns:a16="http://schemas.microsoft.com/office/drawing/2014/main" id="{5E362AF3-D0CA-941F-0B6E-0297FC63069C}"/>
              </a:ext>
            </a:extLst>
          </p:cNvPr>
          <p:cNvSpPr txBox="1"/>
          <p:nvPr/>
        </p:nvSpPr>
        <p:spPr>
          <a:xfrm>
            <a:off x="862684" y="1193350"/>
            <a:ext cx="540000" cy="238504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000" b="1" dirty="0">
                <a:solidFill>
                  <a:schemeClr val="bg2">
                    <a:lumMod val="25000"/>
                  </a:schemeClr>
                </a:solidFill>
              </a:rPr>
              <a:t>Levers</a:t>
            </a:r>
          </a:p>
        </p:txBody>
      </p:sp>
    </p:spTree>
    <p:extLst>
      <p:ext uri="{BB962C8B-B14F-4D97-AF65-F5344CB8AC3E}">
        <p14:creationId xmlns:p14="http://schemas.microsoft.com/office/powerpoint/2010/main" val="3293274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729B3-1CAC-BCEF-4D6B-5E0BC49CD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0FC538D7-1696-1393-470B-8C2C21162D9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702815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15" imgH="416" progId="TCLayout.ActiveDocument.1">
                  <p:embed/>
                </p:oleObj>
              </mc:Choice>
              <mc:Fallback>
                <p:oleObj name="think-cell Slide" r:id="rId4" imgW="415" imgH="41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FC538D7-1696-1393-470B-8C2C21162D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re 2">
            <a:extLst>
              <a:ext uri="{FF2B5EF4-FFF2-40B4-BE49-F238E27FC236}">
                <a16:creationId xmlns:a16="http://schemas.microsoft.com/office/drawing/2014/main" id="{73813084-849D-E8A8-94C1-EE8FEEAD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The required evolutions within these 3 levers depend on each country digital maturity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3C165A-B7E9-EBF4-C69B-FC6B0468EBAA}"/>
              </a:ext>
            </a:extLst>
          </p:cNvPr>
          <p:cNvSpPr txBox="1"/>
          <p:nvPr/>
        </p:nvSpPr>
        <p:spPr>
          <a:xfrm>
            <a:off x="8058385" y="1558591"/>
            <a:ext cx="3384000" cy="3931846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 lIns="91440" tIns="45720" rIns="36000" bIns="45720" anchor="t">
            <a:spAutoFit/>
          </a:bodyPr>
          <a:lstStyle/>
          <a:p>
            <a:pPr marL="86360" marR="0" lvl="0" indent="-8636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Agents network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Develop a structured agency model to expand financial service access in underserved areas</a:t>
            </a:r>
          </a:p>
          <a:p>
            <a:pPr marL="86360" indent="-86360" fontAlgn="base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105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Payment education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Launch a national digital payment &amp; financial literacy campaign to raise awareness and boost user confidence</a:t>
            </a:r>
          </a:p>
          <a:p>
            <a:pPr marL="86360" indent="-86360" fontAlgn="base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105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Affordable smartphones</a:t>
            </a:r>
            <a:r>
              <a:rPr kumimoji="0" lang="en-US" sz="105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Fund and structure a smartphone purchase facilitation program</a:t>
            </a:r>
          </a:p>
          <a:p>
            <a:pPr marL="86360" indent="-86360" fontAlgn="base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105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Financial incentives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Provide monetary benefits like tax deductions or sign-up bonuses to accelerate adoption of digital payments</a:t>
            </a:r>
          </a:p>
          <a:p>
            <a:pPr marL="86360" indent="-86360" fontAlgn="base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50" b="1" u="sng" kern="0" dirty="0">
                <a:solidFill>
                  <a:srgbClr val="000000"/>
                </a:solidFill>
              </a:rPr>
              <a:t>Super-app</a:t>
            </a:r>
            <a:r>
              <a:rPr lang="en-US" sz="1050" b="1" kern="0" dirty="0">
                <a:solidFill>
                  <a:srgbClr val="000000"/>
                </a:solidFill>
              </a:rPr>
              <a:t>: </a:t>
            </a:r>
            <a:r>
              <a:rPr lang="en-US" sz="1050" kern="0" dirty="0">
                <a:solidFill>
                  <a:srgbClr val="000000"/>
                </a:solidFill>
              </a:rPr>
              <a:t>Foster the emergence of </a:t>
            </a:r>
            <a:r>
              <a:rPr lang="en-US" sz="1050" kern="0" dirty="0" err="1">
                <a:solidFill>
                  <a:srgbClr val="000000"/>
                </a:solidFill>
              </a:rPr>
              <a:t>superapp</a:t>
            </a:r>
            <a:r>
              <a:rPr lang="en-US" sz="1050" kern="0" dirty="0">
                <a:solidFill>
                  <a:srgbClr val="000000"/>
                </a:solidFill>
              </a:rPr>
              <a:t> offering services that goes beyond payments (insurance, cabs, food &amp; goods delivery, marketplace 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savings, credit, health, tailored by market needs</a:t>
            </a:r>
            <a:r>
              <a:rPr lang="en-US" sz="1050" kern="0" dirty="0">
                <a:solidFill>
                  <a:srgbClr val="000000"/>
                </a:solidFill>
              </a:rPr>
              <a:t>) and that rely on digital payments for checkout </a:t>
            </a:r>
          </a:p>
          <a:p>
            <a:pPr marL="86360" marR="0" lvl="0" indent="-8636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CBDC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Design and implement a Central Bank Digital Currency to enhance financial inclusion and efficiency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A3876EE-0B94-B14B-4B0F-CAC429782551}"/>
              </a:ext>
            </a:extLst>
          </p:cNvPr>
          <p:cNvSpPr txBox="1"/>
          <p:nvPr/>
        </p:nvSpPr>
        <p:spPr>
          <a:xfrm>
            <a:off x="617563" y="1558591"/>
            <a:ext cx="3384000" cy="4724370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 lIns="91440" tIns="45720" rIns="36000" bIns="45720" anchor="t">
            <a:spAutoFit/>
          </a:bodyPr>
          <a:lstStyle/>
          <a:p>
            <a:pPr marL="86360" marR="0" lvl="0" indent="-8636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Payment body</a:t>
            </a:r>
            <a:r>
              <a:rPr kumimoji="0" lang="en-US" sz="105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Establish a centralized payment body to oversee and own payment initiatives and to drive strategy, innovation, and consumer protection</a:t>
            </a:r>
          </a:p>
          <a:p>
            <a:pPr marL="86360" indent="-8636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105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KYC/e-KYC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: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 Deploy a national identification program for digital services based on a unique digital ID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86360" marR="0" lvl="0" indent="-8636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Fintech regulation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Enforce fair competition through regulation to support a thriving fintech ecosystem (e.g. Open Banking / Open Finance)</a:t>
            </a:r>
            <a:endParaRPr kumimoji="0" lang="en-US" sz="1050" b="1" i="0" u="sng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86360" indent="-86360" fontAlgn="base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105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Standard QR Code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Develop a national QR Code standard to unify mobile payments and enhance interoperability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  <a:p>
            <a:pPr marL="86360" marR="0" lvl="0" indent="-8636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Payment delays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Implement a unified payment settlement schedule to minimize delays for merchants</a:t>
            </a:r>
          </a:p>
          <a:p>
            <a:pPr marL="86360" indent="-86360" fontAlgn="base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kumimoji="0" lang="en-US" sz="105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Salary digitalization</a:t>
            </a:r>
            <a:r>
              <a:rPr kumimoji="0" lang="en-US" sz="105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Roll out the initiative to digitize salary payments</a:t>
            </a:r>
          </a:p>
          <a:p>
            <a:pPr fontAlgn="base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defRPr/>
            </a:pPr>
            <a:endParaRPr lang="en-US" sz="100" b="1" u="sng" kern="0" dirty="0">
              <a:solidFill>
                <a:srgbClr val="000000"/>
              </a:solidFill>
            </a:endParaRPr>
          </a:p>
          <a:p>
            <a:pPr marL="86360" marR="0" lvl="0" indent="-8636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050" b="1" u="sng" kern="0" dirty="0">
                <a:solidFill>
                  <a:srgbClr val="000000"/>
                </a:solidFill>
              </a:rPr>
              <a:t>Cash</a:t>
            </a:r>
            <a:r>
              <a:rPr kumimoji="0" lang="en-US" sz="105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reforms</a:t>
            </a:r>
            <a:r>
              <a:rPr kumimoji="0" lang="en-US" sz="105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endParaRPr lang="en-US" sz="1050" kern="0" noProof="0" dirty="0">
              <a:solidFill>
                <a:srgbClr val="000000"/>
              </a:solidFill>
              <a:cs typeface="Arial"/>
            </a:endParaRPr>
          </a:p>
          <a:p>
            <a:pPr marL="266700" indent="-177800" fontAlgn="base">
              <a:spcAft>
                <a:spcPts val="600"/>
              </a:spcAft>
              <a:buClr>
                <a:schemeClr val="accent5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1050" kern="0" dirty="0">
                <a:solidFill>
                  <a:srgbClr val="000000"/>
                </a:solidFill>
                <a:cs typeface="Arial"/>
              </a:rPr>
              <a:t>Removing high-denomination banknotes to limit cash transactions</a:t>
            </a:r>
          </a:p>
          <a:p>
            <a:pPr marL="266700" marR="0" lvl="0" indent="-177800" defTabSz="914400" eaLnBrk="1" fontAlgn="base" latinLnBrk="0" hangingPunct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/>
              </a:rPr>
              <a:t>Limit cash transaction amount above certain limits for certain uses cases (Home or car buying)</a:t>
            </a: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682A2309-68E1-7218-F0EF-3D74ADBB6CFF}"/>
              </a:ext>
            </a:extLst>
          </p:cNvPr>
          <p:cNvGrpSpPr/>
          <p:nvPr/>
        </p:nvGrpSpPr>
        <p:grpSpPr>
          <a:xfrm>
            <a:off x="4231035" y="1479520"/>
            <a:ext cx="3727345" cy="4078039"/>
            <a:chOff x="4266805" y="2468065"/>
            <a:chExt cx="3682649" cy="3393360"/>
          </a:xfrm>
        </p:grpSpPr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76A674E2-1B15-D1D2-06FE-D3293F7C671D}"/>
                </a:ext>
              </a:extLst>
            </p:cNvPr>
            <p:cNvCxnSpPr/>
            <p:nvPr/>
          </p:nvCxnSpPr>
          <p:spPr>
            <a:xfrm>
              <a:off x="7949454" y="2468065"/>
              <a:ext cx="0" cy="339336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dash"/>
              <a:miter lim="800000"/>
              <a:tailEnd type="none"/>
            </a:ln>
            <a:effectLst/>
          </p:spPr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8CDD952A-291C-B703-B9FF-4D400706CDAD}"/>
                </a:ext>
              </a:extLst>
            </p:cNvPr>
            <p:cNvCxnSpPr/>
            <p:nvPr/>
          </p:nvCxnSpPr>
          <p:spPr>
            <a:xfrm>
              <a:off x="4266805" y="2468065"/>
              <a:ext cx="0" cy="3393360"/>
            </a:xfrm>
            <a:prstGeom prst="line">
              <a:avLst/>
            </a:prstGeom>
            <a:noFill/>
            <a:ln w="9525" cap="flat" cmpd="sng" algn="ctr">
              <a:solidFill>
                <a:srgbClr val="FFFFFF">
                  <a:lumMod val="75000"/>
                </a:srgbClr>
              </a:solidFill>
              <a:prstDash val="dash"/>
              <a:miter lim="800000"/>
              <a:tailEnd type="none"/>
            </a:ln>
            <a:effectLst/>
          </p:spPr>
        </p:cxnSp>
      </p:grpSp>
      <p:sp>
        <p:nvSpPr>
          <p:cNvPr id="34" name="ZoneTexte 33">
            <a:extLst>
              <a:ext uri="{FF2B5EF4-FFF2-40B4-BE49-F238E27FC236}">
                <a16:creationId xmlns:a16="http://schemas.microsoft.com/office/drawing/2014/main" id="{0A7BBD64-800C-E1EA-C9FA-9E05251997C1}"/>
              </a:ext>
            </a:extLst>
          </p:cNvPr>
          <p:cNvSpPr txBox="1"/>
          <p:nvPr/>
        </p:nvSpPr>
        <p:spPr>
          <a:xfrm>
            <a:off x="4379639" y="1558591"/>
            <a:ext cx="3384000" cy="169277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square" lIns="91440" tIns="45720" rIns="36000" bIns="45720" anchor="t">
            <a:spAutoFit/>
          </a:bodyPr>
          <a:lstStyle/>
          <a:p>
            <a:pPr marL="86360" marR="0" lvl="0" indent="-8636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1050" b="1" u="sng" kern="0" dirty="0">
                <a:solidFill>
                  <a:srgbClr val="000000"/>
                </a:solidFill>
                <a:cs typeface="Arial"/>
              </a:rPr>
              <a:t>Interoperability switch</a:t>
            </a:r>
            <a:r>
              <a:rPr lang="en-US" sz="1050" b="1" kern="0" dirty="0">
                <a:solidFill>
                  <a:srgbClr val="000000"/>
                </a:solidFill>
                <a:cs typeface="Arial"/>
              </a:rPr>
              <a:t>: </a:t>
            </a:r>
            <a:r>
              <a:rPr lang="en-US" sz="1050" kern="0" dirty="0">
                <a:solidFill>
                  <a:srgbClr val="000000"/>
                </a:solidFill>
                <a:cs typeface="Arial"/>
              </a:rPr>
              <a:t>Implement a real-time payment infrastructure to enable interoperable transactions across all financial institutions</a:t>
            </a:r>
          </a:p>
          <a:p>
            <a:pPr marL="86360" indent="-86360"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pPr>
            <a:r>
              <a:rPr lang="en-US" sz="1050" b="1" u="sng" kern="0" dirty="0">
                <a:solidFill>
                  <a:srgbClr val="000000"/>
                </a:solidFill>
                <a:cs typeface="Arial"/>
              </a:rPr>
              <a:t>Government digitalization</a:t>
            </a:r>
            <a:r>
              <a:rPr lang="en-US" sz="1050" b="1" kern="0" dirty="0">
                <a:solidFill>
                  <a:srgbClr val="000000"/>
                </a:solidFill>
                <a:cs typeface="Arial"/>
              </a:rPr>
              <a:t>: </a:t>
            </a:r>
            <a:r>
              <a:rPr lang="en-US" sz="1050" kern="0" dirty="0">
                <a:solidFill>
                  <a:srgbClr val="000000"/>
                </a:solidFill>
                <a:cs typeface="Arial"/>
              </a:rPr>
              <a:t>Build the infrastructure digitizing all government financial transactions (inc. tax payments and public services)</a:t>
            </a:r>
          </a:p>
          <a:p>
            <a:pPr marL="86360" marR="0" lvl="0" indent="-8636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5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5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Domestic card scheme</a:t>
            </a:r>
            <a:r>
              <a:rPr kumimoji="0" lang="en-US" sz="1050" b="1" i="0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</a:t>
            </a: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assess the opportunity to launch a local payment card system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AD6211-AFFF-7D24-FE52-64F569F03CAE}"/>
              </a:ext>
            </a:extLst>
          </p:cNvPr>
          <p:cNvSpPr/>
          <p:nvPr/>
        </p:nvSpPr>
        <p:spPr>
          <a:xfrm>
            <a:off x="4493614" y="1202529"/>
            <a:ext cx="3255829" cy="264400"/>
          </a:xfrm>
          <a:prstGeom prst="rect">
            <a:avLst/>
          </a:prstGeom>
          <a:solidFill>
            <a:srgbClr val="C4A5C8"/>
          </a:solidFill>
          <a:ln w="1270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Infrastructure</a:t>
            </a: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BB14663-56B1-3641-A8AD-4BAAE6545821}"/>
              </a:ext>
            </a:extLst>
          </p:cNvPr>
          <p:cNvSpPr/>
          <p:nvPr/>
        </p:nvSpPr>
        <p:spPr>
          <a:xfrm>
            <a:off x="4393835" y="1119107"/>
            <a:ext cx="431244" cy="43124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C4A5C8"/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5" name="Graphique 34">
            <a:extLst>
              <a:ext uri="{FF2B5EF4-FFF2-40B4-BE49-F238E27FC236}">
                <a16:creationId xmlns:a16="http://schemas.microsoft.com/office/drawing/2014/main" id="{1656AD37-E417-3290-0130-A630BC6DF7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15273"/>
          <a:stretch/>
        </p:blipFill>
        <p:spPr>
          <a:xfrm>
            <a:off x="4446091" y="1165102"/>
            <a:ext cx="326732" cy="33974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841EC7E-6501-28BE-3ECF-767D8897CFE1}"/>
              </a:ext>
            </a:extLst>
          </p:cNvPr>
          <p:cNvSpPr/>
          <p:nvPr/>
        </p:nvSpPr>
        <p:spPr>
          <a:xfrm>
            <a:off x="714512" y="1202529"/>
            <a:ext cx="3243472" cy="264400"/>
          </a:xfrm>
          <a:prstGeom prst="rect">
            <a:avLst/>
          </a:prstGeom>
          <a:solidFill>
            <a:srgbClr val="C4A5C8"/>
          </a:solidFill>
          <a:ln w="1270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Regulatory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D54ADD2D-0A91-4CBB-EBDD-07A3A346F6B9}"/>
              </a:ext>
            </a:extLst>
          </p:cNvPr>
          <p:cNvSpPr/>
          <p:nvPr/>
        </p:nvSpPr>
        <p:spPr>
          <a:xfrm>
            <a:off x="661142" y="1119107"/>
            <a:ext cx="431244" cy="43124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C4A5C8"/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6" name="Graphique 35">
            <a:extLst>
              <a:ext uri="{FF2B5EF4-FFF2-40B4-BE49-F238E27FC236}">
                <a16:creationId xmlns:a16="http://schemas.microsoft.com/office/drawing/2014/main" id="{A5773D52-0511-C3C8-412D-9C3E54F869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4387" b="23137"/>
          <a:stretch/>
        </p:blipFill>
        <p:spPr>
          <a:xfrm>
            <a:off x="673962" y="1180934"/>
            <a:ext cx="393644" cy="30182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B09E29F-E17C-C4B1-D19C-8A10AB15560C}"/>
              </a:ext>
            </a:extLst>
          </p:cNvPr>
          <p:cNvSpPr/>
          <p:nvPr/>
        </p:nvSpPr>
        <p:spPr>
          <a:xfrm>
            <a:off x="8177427" y="1202529"/>
            <a:ext cx="3239998" cy="264400"/>
          </a:xfrm>
          <a:prstGeom prst="rect">
            <a:avLst/>
          </a:prstGeom>
          <a:solidFill>
            <a:srgbClr val="C4A5C8"/>
          </a:solidFill>
          <a:ln w="1270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Arial"/>
              </a:rPr>
              <a:t>O</a:t>
            </a: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ffering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2762EA8-0F09-A0C8-EB63-97339D2325FE}"/>
              </a:ext>
            </a:extLst>
          </p:cNvPr>
          <p:cNvSpPr/>
          <p:nvPr/>
        </p:nvSpPr>
        <p:spPr>
          <a:xfrm>
            <a:off x="8083345" y="1119107"/>
            <a:ext cx="431244" cy="431244"/>
          </a:xfrm>
          <a:prstGeom prst="ellipse">
            <a:avLst/>
          </a:prstGeom>
          <a:solidFill>
            <a:srgbClr val="FFFFFF"/>
          </a:solidFill>
          <a:ln w="19050" cap="flat" cmpd="sng" algn="ctr">
            <a:solidFill>
              <a:srgbClr val="C4A5C8"/>
            </a:solidFill>
            <a:prstDash val="solid"/>
            <a:miter lim="800000"/>
          </a:ln>
          <a:effectLst/>
        </p:spPr>
        <p:txBody>
          <a:bodyPr lIns="54610" tIns="54610" rIns="54610" bIns="54610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7" name="Graphique 36">
            <a:extLst>
              <a:ext uri="{FF2B5EF4-FFF2-40B4-BE49-F238E27FC236}">
                <a16:creationId xmlns:a16="http://schemas.microsoft.com/office/drawing/2014/main" id="{8FE6C549-2DB3-F3E6-628F-069C3FB0D6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8228" b="19527"/>
          <a:stretch/>
        </p:blipFill>
        <p:spPr>
          <a:xfrm>
            <a:off x="8109361" y="1170595"/>
            <a:ext cx="376734" cy="3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018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PSLIDEPRINTFACINGPAGESDESIGN" val="1_KPMG_C&amp;O_Widescreen No Kickers"/>
  <p:tag name="UPSLIDEPRINTFACINGPAGESLAYOUT" val="TITLE SLIDE 2 - Right dark vertical image"/>
  <p:tag name="THINKCELLUNDODONOTDELETE" val="0"/>
  <p:tag name="THINKCELLPRESENTATIONDONOTDELETE" val="&lt;?xml version=&quot;1.0&quot; encoding=&quot;UTF-16&quot; standalone=&quot;yes&quot;?&gt;&lt;root reqver=&quot;28224&quot;&gt;&lt;version val=&quot;3559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 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 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2&quot;&gt;&lt;elem m_fUsage=&quot;2.70999999999999996447E+00&quot;&gt;&lt;m_msothmcolidx val=&quot;0&quot;/&gt;&lt;m_rgb r=&quot;4D&quot; g=&quot;4D&quot; b=&quot;4D&quot;/&gt;&lt;/elem&gt;&lt;elem m_fUsage=&quot;1.97559000000000017927E+00&quot;&gt;&lt;m_msothmcolidx val=&quot;0&quot;/&gt;&lt;m_rgb r=&quot;E3&quot; g=&quot;68&quot; b=&quot;77&quot;/&gt;&lt;/elem&gt;&lt;/m_vecMRU&gt;&lt;/m_mruColor&gt;&lt;m_eweekdayFirstOfWeek val=&quot;2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lQKiIhCVqFbsTkORYSBn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KPMG_S&amp;BT">
  <a:themeElements>
    <a:clrScheme name="KPMG">
      <a:dk1>
        <a:srgbClr val="000000"/>
      </a:dk1>
      <a:lt1>
        <a:srgbClr val="FFFFFF"/>
      </a:lt1>
      <a:dk2>
        <a:srgbClr val="00338D"/>
      </a:dk2>
      <a:lt2>
        <a:srgbClr val="F2F2F2"/>
      </a:lt2>
      <a:accent1>
        <a:srgbClr val="00338D"/>
      </a:accent1>
      <a:accent2>
        <a:srgbClr val="D2DBF9"/>
      </a:accent2>
      <a:accent3>
        <a:srgbClr val="B2B2B2"/>
      </a:accent3>
      <a:accent4>
        <a:srgbClr val="F2F2F2"/>
      </a:accent4>
      <a:accent5>
        <a:srgbClr val="6D2077"/>
      </a:accent5>
      <a:accent6>
        <a:srgbClr val="00B8F5"/>
      </a:accent6>
      <a:hlink>
        <a:srgbClr val="00B8F5"/>
      </a:hlink>
      <a:folHlink>
        <a:srgbClr val="00A3A1"/>
      </a:folHlink>
    </a:clrScheme>
    <a:fontScheme name="Custom 49">
      <a:majorFont>
        <a:latin typeface="KPMG Bold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2F2F2"/>
        </a:solidFill>
        <a:ln w="6350">
          <a:noFill/>
          <a:prstDash val="solid"/>
        </a:ln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marL="86400" indent="-86400" algn="l">
          <a:spcBef>
            <a:spcPts val="400"/>
          </a:spcBef>
          <a:buClr>
            <a:schemeClr val="tx2"/>
          </a:buClr>
          <a:buFont typeface="Arial Black" panose="020B0A04020102020204" pitchFamily="34" charset="0"/>
          <a:buChar char="І"/>
          <a:defRPr sz="1200" dirty="0" err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0" tIns="36000" rIns="0" bIns="36000" rtlCol="0">
        <a:noAutofit/>
      </a:bodyPr>
      <a:lstStyle>
        <a:defPPr marL="86400" indent="-86400" algn="l">
          <a:spcBef>
            <a:spcPts val="400"/>
          </a:spcBef>
          <a:buClr>
            <a:schemeClr val="tx2"/>
          </a:buClr>
          <a:buFont typeface="Arial Black" panose="020B0A04020102020204" pitchFamily="34" charset="0"/>
          <a:buChar char="І"/>
          <a:defRPr sz="1200" dirty="0" err="1" smtClean="0"/>
        </a:defPPr>
      </a:lstStyle>
    </a:txDef>
  </a:objectDefaults>
  <a:extraClrSchemeLst/>
  <a:custClrLst>
    <a:custClr name="KPMG Blue">
      <a:srgbClr val="00338D"/>
    </a:custClr>
    <a:custClr name="Medium Blue">
      <a:srgbClr val="005EB8"/>
    </a:custClr>
    <a:custClr name="Light Blue">
      <a:srgbClr val="0091DA"/>
    </a:custClr>
    <a:custClr name="Violet">
      <a:srgbClr val="483698"/>
    </a:custClr>
    <a:custClr name="Purple">
      <a:srgbClr val="470A68"/>
    </a:custClr>
    <a:custClr name="Light Purple">
      <a:srgbClr val="6D2077"/>
    </a:custClr>
    <a:custClr name="Green">
      <a:srgbClr val="00A3A1"/>
    </a:custClr>
    <a:custClr name="Dark Green">
      <a:srgbClr val="009A44"/>
    </a:custClr>
    <a:custClr name="Light Green">
      <a:srgbClr val="43B02A"/>
    </a:custClr>
    <a:custClr name="Yellow">
      <a:srgbClr val="EAAA00"/>
    </a:custClr>
    <a:custClr name="Orange">
      <a:srgbClr val="F68D2E"/>
    </a:custClr>
    <a:custClr name="Red ">
      <a:srgbClr val="BC204B"/>
    </a:custClr>
    <a:custClr name="Pink">
      <a:srgbClr val="C6007E"/>
    </a:custClr>
    <a:custClr name="Dark Brown">
      <a:srgbClr val="753F19"/>
    </a:custClr>
    <a:custClr name="Light Brown">
      <a:srgbClr val="9B642E"/>
    </a:custClr>
    <a:custClr name="Olive">
      <a:srgbClr val="9D9375"/>
    </a:custClr>
    <a:custClr name="Beige">
      <a:srgbClr val="E3BC9F"/>
    </a:custClr>
    <a:custClr name="Light Pink">
      <a:srgbClr val="E36877"/>
    </a:custClr>
  </a:custClrLst>
  <a:extLst>
    <a:ext uri="{05A4C25C-085E-4340-85A3-A5531E510DB2}">
      <thm15:themeFamily xmlns:thm15="http://schemas.microsoft.com/office/thememl/2012/main" name="Presentation2" id="{6F9D073B-8B7E-4CCD-B454-11736666544F}" vid="{CB0E54E2-5236-4DAF-8398-713F6E87C91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C247351-9A4D-425B-8F54-86ED8DDE4783}">
  <we:reference id="657a6b58-fee0-4387-8fad-83746dc3255b" version="2.0.0.0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53C163A4755E4E86439186316AD7B2" ma:contentTypeVersion="21" ma:contentTypeDescription="Create a new document." ma:contentTypeScope="" ma:versionID="c3c48a5f8dc876c48b8537c349ec20df">
  <xsd:schema xmlns:xsd="http://www.w3.org/2001/XMLSchema" xmlns:xs="http://www.w3.org/2001/XMLSchema" xmlns:p="http://schemas.microsoft.com/office/2006/metadata/properties" xmlns:ns2="40385412-b560-45a4-a383-aa331f0f368f" xmlns:ns3="8133d6b4-b3b8-422e-82c9-5519969a7b53" xmlns:ns4="4243d5be-521d-4052-81ca-f0f31ea6f2da" targetNamespace="http://schemas.microsoft.com/office/2006/metadata/properties" ma:root="true" ma:fieldsID="e5b7a26f035b7a0acd41172cca1f4d33" ns2:_="" ns3:_="" ns4:_="">
    <xsd:import namespace="40385412-b560-45a4-a383-aa331f0f368f"/>
    <xsd:import namespace="8133d6b4-b3b8-422e-82c9-5519969a7b53"/>
    <xsd:import namespace="4243d5be-521d-4052-81ca-f0f31ea6f2da"/>
    <xsd:element name="properties">
      <xsd:complexType>
        <xsd:sequence>
          <xsd:element name="documentManagement">
            <xsd:complexType>
              <xsd:all>
                <xsd:element ref="ns2:Capitalisation_x003f_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385412-b560-45a4-a383-aa331f0f368f" elementFormDefault="qualified">
    <xsd:import namespace="http://schemas.microsoft.com/office/2006/documentManagement/types"/>
    <xsd:import namespace="http://schemas.microsoft.com/office/infopath/2007/PartnerControls"/>
    <xsd:element name="Capitalisation_x003f_" ma:index="3" ma:displayName="Capitalisation?" ma:default="0" ma:format="Dropdown" ma:internalName="Capitalisation_x003f_" ma:readOnly="false">
      <xsd:simpleType>
        <xsd:restriction base="dms:Boolean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hidden="true" ma:internalName="MediaServiceAutoTags" ma:readOnly="true">
      <xsd:simpleType>
        <xsd:restriction base="dms:Text"/>
      </xsd:simpleType>
    </xsd:element>
    <xsd:element name="MediaServiceOCR" ma:index="13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hidden="true" ma:internalName="MediaServiceKeyPoints" ma:readOnly="true">
      <xsd:simpleType>
        <xsd:restriction base="dms:Note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883d318-f35c-4577-94aa-4c8e836d27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7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33d6b4-b3b8-422e-82c9-5519969a7b53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43d5be-521d-4052-81ca-f0f31ea6f2da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f3c336d7-9a30-46b4-8c68-345314cfefad}" ma:internalName="TaxCatchAll" ma:readOnly="false" ma:showField="CatchAllData" ma:web="8133d6b4-b3b8-422e-82c9-5519969a7b5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apitalisation_x003f_ xmlns="40385412-b560-45a4-a383-aa331f0f368f">false</Capitalisation_x003f_>
    <lcf76f155ced4ddcb4097134ff3c332f xmlns="40385412-b560-45a4-a383-aa331f0f368f">
      <Terms xmlns="http://schemas.microsoft.com/office/infopath/2007/PartnerControls"/>
    </lcf76f155ced4ddcb4097134ff3c332f>
    <TaxCatchAll xmlns="4243d5be-521d-4052-81ca-f0f31ea6f2da" xsi:nil="true"/>
    <SharedWithUsers xmlns="8133d6b4-b3b8-422e-82c9-5519969a7b53">
      <UserInfo>
        <DisplayName/>
        <AccountId xsi:nil="true"/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C63F5FA-F49A-43DE-A84E-0305648EF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385412-b560-45a4-a383-aa331f0f368f"/>
    <ds:schemaRef ds:uri="8133d6b4-b3b8-422e-82c9-5519969a7b53"/>
    <ds:schemaRef ds:uri="4243d5be-521d-4052-81ca-f0f31ea6f2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4BB51A-E357-4F80-A38E-867C878CC9F2}">
  <ds:schemaRefs>
    <ds:schemaRef ds:uri="4243d5be-521d-4052-81ca-f0f31ea6f2da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40385412-b560-45a4-a383-aa331f0f368f"/>
    <ds:schemaRef ds:uri="http://purl.org/dc/elements/1.1/"/>
    <ds:schemaRef ds:uri="8133d6b4-b3b8-422e-82c9-5519969a7b53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FFFF225-B238-4343-9312-74FB2E77EF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4805</TotalTime>
  <Words>650</Words>
  <Application>Microsoft Office PowerPoint</Application>
  <PresentationFormat>Grand écran</PresentationFormat>
  <Paragraphs>82</Paragraphs>
  <Slides>3</Slides>
  <Notes>3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1" baseType="lpstr">
      <vt:lpstr>Arial</vt:lpstr>
      <vt:lpstr>Arial Black</vt:lpstr>
      <vt:lpstr>Calibri</vt:lpstr>
      <vt:lpstr>Courier New</vt:lpstr>
      <vt:lpstr>Wingdings 3</vt:lpstr>
      <vt:lpstr>Wingdings</vt:lpstr>
      <vt:lpstr>KPMG_S&amp;BT</vt:lpstr>
      <vt:lpstr>think-cell Slide</vt:lpstr>
      <vt:lpstr>Based on our experience, 6 categories of constraints hinder the transition to digital payment adoption</vt:lpstr>
      <vt:lpstr>We identify 8 key projects to unlock the 3 levers permitting the shift from cash to cashless</vt:lpstr>
      <vt:lpstr>The required evolutions within these 3 levers depend on each country digital maturity</vt:lpstr>
    </vt:vector>
  </TitlesOfParts>
  <Company>KPMG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gpetipas@kpmg.fr</dc:creator>
  <cp:lastModifiedBy>Petipas, Guillaume</cp:lastModifiedBy>
  <cp:revision>3</cp:revision>
  <dcterms:created xsi:type="dcterms:W3CDTF">2023-10-24T11:48:19Z</dcterms:created>
  <dcterms:modified xsi:type="dcterms:W3CDTF">2025-04-15T09:03:19Z</dcterms:modified>
  <cp:category>KPMG Public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0x0101000553C163A4755E4E86439186316AD7B2</vt:lpwstr>
  </property>
  <property fmtid="{D5CDD505-2E9C-101B-9397-08002B2CF9AE}" pid="3" name="MediaServiceImageTags">
    <vt:lpwstr/>
  </property>
  <property fmtid="{D5CDD505-2E9C-101B-9397-08002B2CF9AE}" pid="4" name="KISConfidential">
    <vt:lpwstr>KPMG Public</vt:lpwstr>
  </property>
  <property fmtid="{D5CDD505-2E9C-101B-9397-08002B2CF9AE}" pid="5" name="KISConfidentialDesc">
    <vt:lpwstr/>
  </property>
  <property fmtid="{D5CDD505-2E9C-101B-9397-08002B2CF9AE}" pid="6" name="KISConfidentialShow">
    <vt:lpwstr>TRUE</vt:lpwstr>
  </property>
  <property fmtid="{D5CDD505-2E9C-101B-9397-08002B2CF9AE}" pid="7" name="ComplianceAssetId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</Properties>
</file>