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9" r:id="rId5"/>
    <p:sldMasterId id="214748368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D62DDDE-A026-4ED1-831C-93401F157D24}">
  <a:tblStyle styleId="{8D62DDDE-A026-4ED1-831C-93401F157D2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9B63181-404F-4181-B4ED-37352DCC2873}" styleName="Table_1">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0FF"/>
          </a:solidFill>
        </a:fill>
      </a:tcStyle>
    </a:wholeTbl>
    <a:band1H>
      <a:tcTxStyle/>
      <a:tcStyle>
        <a:fill>
          <a:solidFill>
            <a:srgbClr val="CAE0FF"/>
          </a:solidFill>
        </a:fill>
      </a:tcStyle>
    </a:band1H>
    <a:band2H>
      <a:tcTxStyle/>
    </a:band2H>
    <a:band1V>
      <a:tcTxStyle/>
      <a:tcStyle>
        <a:fill>
          <a:solidFill>
            <a:srgbClr val="CAE0FF"/>
          </a:solidFill>
        </a:fill>
      </a:tcStyle>
    </a:band1V>
    <a:band2V>
      <a:tcTxStyle/>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9b287f039_2_149:notes"/>
          <p:cNvSpPr txBox="1"/>
          <p:nvPr>
            <p:ph idx="1" type="body"/>
          </p:nvPr>
        </p:nvSpPr>
        <p:spPr>
          <a:xfrm>
            <a:off x="685800" y="4400550"/>
            <a:ext cx="5486400" cy="3600450"/>
          </a:xfrm>
          <a:prstGeom prst="rect">
            <a:avLst/>
          </a:prstGeom>
          <a:noFill/>
          <a:ln>
            <a:noFill/>
          </a:ln>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201" name="Google Shape;201;g249b287f039_2_149:notes"/>
          <p:cNvSpPr/>
          <p:nvPr>
            <p:ph idx="2" type="sldImg"/>
          </p:nvPr>
        </p:nvSpPr>
        <p:spPr>
          <a:xfrm>
            <a:off x="729609" y="1143000"/>
            <a:ext cx="5398781" cy="3085798"/>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4a06c88e56_0_20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g34a06c88e56_0_207: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7acccc11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47acccc11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47acccc11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47acccc11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833cbe4b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4833cbe4b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4833cbe4b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4833cbe4b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4833cbe4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4833cbe4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34833cbe4b8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34833cbe4b8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833cbe4b8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833cbe4b8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4833cbe4b8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4833cbe4b8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4833cbe4b8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4833cbe4b8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7acccc1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7acccc1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47acccc11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47acccc11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47acccc118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47acccc118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40389edd8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40389edd8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40389edd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40389edd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40389edd89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40389edd8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40389edd89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40389edd89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40389edd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40389edd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47acccc118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47acccc118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4a06c88e56_0_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g34a06c88e56_0_9: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4a06c88e56_0_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g34a06c88e56_0_15: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7acccc118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7acccc118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4a06c88e56_0_2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g34a06c88e56_0_21: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4a06c88e56_0_2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g34a06c88e56_0_29: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g34a06c88e56_0_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g34a06c88e56_0_37: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34a06c88e56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g34a06c88e56_0_45: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g34a06c88e56_0_5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g34a06c88e56_0_53: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34a06c88e56_0_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g34a06c88e56_0_61: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347acccc11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347acccc11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4a06c88e56_0_3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g34a06c88e56_0_397: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a4f21d51e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4a4f21d51e_0_0: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4a06c88e56_0_58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g34a06c88e56_0_589: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7acccc118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47acccc118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4a06c88e56_0_19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g34a06c88e56_0_194: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4a06c88e56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34a06c88e56_0_201:notes"/>
          <p:cNvSpPr/>
          <p:nvPr>
            <p:ph idx="2" type="sldImg"/>
          </p:nvPr>
        </p:nvSpPr>
        <p:spPr>
          <a:xfrm>
            <a:off x="686157" y="1143000"/>
            <a:ext cx="5485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5.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55" name="Shape 55"/>
        <p:cNvGrpSpPr/>
        <p:nvPr/>
      </p:nvGrpSpPr>
      <p:grpSpPr>
        <a:xfrm>
          <a:off x="0" y="0"/>
          <a:ext cx="0" cy="0"/>
          <a:chOff x="0" y="0"/>
          <a:chExt cx="0" cy="0"/>
        </a:xfrm>
      </p:grpSpPr>
      <p:sp>
        <p:nvSpPr>
          <p:cNvPr id="56" name="Google Shape;56;p14"/>
          <p:cNvSpPr/>
          <p:nvPr/>
        </p:nvSpPr>
        <p:spPr>
          <a:xfrm>
            <a:off x="322915" y="1348402"/>
            <a:ext cx="9422489" cy="3199383"/>
          </a:xfrm>
          <a:prstGeom prst="roundRect">
            <a:avLst>
              <a:gd fmla="val 6683" name="adj"/>
            </a:avLst>
          </a:prstGeom>
          <a:solidFill>
            <a:schemeClr val="accen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chemeClr val="lt1"/>
              </a:solidFill>
              <a:latin typeface="Arial"/>
              <a:ea typeface="Arial"/>
              <a:cs typeface="Arial"/>
              <a:sym typeface="Arial"/>
            </a:endParaRPr>
          </a:p>
        </p:txBody>
      </p:sp>
      <p:sp>
        <p:nvSpPr>
          <p:cNvPr id="57" name="Google Shape;57;p14"/>
          <p:cNvSpPr txBox="1"/>
          <p:nvPr>
            <p:ph type="ctrTitle"/>
          </p:nvPr>
        </p:nvSpPr>
        <p:spPr>
          <a:xfrm>
            <a:off x="635860" y="1576464"/>
            <a:ext cx="4606672" cy="16948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lt1"/>
              </a:buClr>
              <a:buSzPts val="4500"/>
              <a:buFont typeface="Arial"/>
              <a:buNone/>
              <a:defRPr b="1" sz="4500">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58" name="Google Shape;58;p14"/>
          <p:cNvSpPr txBox="1"/>
          <p:nvPr>
            <p:ph idx="1" type="subTitle"/>
          </p:nvPr>
        </p:nvSpPr>
        <p:spPr>
          <a:xfrm>
            <a:off x="635860" y="3490795"/>
            <a:ext cx="5378395" cy="866372"/>
          </a:xfrm>
          <a:prstGeom prst="rect">
            <a:avLst/>
          </a:prstGeom>
          <a:noFill/>
          <a:ln>
            <a:noFill/>
          </a:ln>
        </p:spPr>
        <p:txBody>
          <a:bodyPr anchorCtr="0" anchor="t" bIns="17125" lIns="34275" spcFirstLastPara="1" rIns="34275" wrap="square" tIns="17125">
            <a:normAutofit/>
          </a:bodyPr>
          <a:lstStyle>
            <a:lvl1pPr lvl="0" algn="l">
              <a:lnSpc>
                <a:spcPct val="90000"/>
              </a:lnSpc>
              <a:spcBef>
                <a:spcPts val="7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300"/>
              <a:buNone/>
              <a:defRPr sz="13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0" name="Google Shape;60;p14"/>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p:nvPr/>
        </p:nvSpPr>
        <p:spPr>
          <a:xfrm>
            <a:off x="5330397" y="595715"/>
            <a:ext cx="1788350" cy="1788583"/>
          </a:xfrm>
          <a:prstGeom prst="ellipse">
            <a:avLst/>
          </a:prstGeom>
          <a:noFill/>
          <a:ln cap="flat" cmpd="sng" w="14605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62" name="Google Shape;62;p14"/>
          <p:cNvSpPr/>
          <p:nvPr/>
        </p:nvSpPr>
        <p:spPr>
          <a:xfrm>
            <a:off x="8144558" y="2045153"/>
            <a:ext cx="1353054" cy="1353231"/>
          </a:xfrm>
          <a:prstGeom prst="ellipse">
            <a:avLst/>
          </a:prstGeom>
          <a:noFill/>
          <a:ln cap="flat" cmpd="sng" w="15240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63" name="Google Shape;63;p14"/>
          <p:cNvSpPr/>
          <p:nvPr/>
        </p:nvSpPr>
        <p:spPr>
          <a:xfrm>
            <a:off x="7118747" y="2807456"/>
            <a:ext cx="1833702" cy="1833940"/>
          </a:xfrm>
          <a:prstGeom prst="ellipse">
            <a:avLst/>
          </a:prstGeom>
          <a:noFill/>
          <a:ln cap="flat" cmpd="sng" w="15240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pic>
        <p:nvPicPr>
          <p:cNvPr id="64" name="Google Shape;64;p14"/>
          <p:cNvPicPr preferRelativeResize="0"/>
          <p:nvPr/>
        </p:nvPicPr>
        <p:blipFill rotWithShape="1">
          <a:blip r:embed="rId2">
            <a:alphaModFix/>
          </a:blip>
          <a:srcRect b="0" l="0" r="0" t="0"/>
          <a:stretch/>
        </p:blipFill>
        <p:spPr>
          <a:xfrm>
            <a:off x="628650" y="313445"/>
            <a:ext cx="2305376" cy="733529"/>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2">
            <a:alphaModFix/>
          </a:blip>
          <a:srcRect b="0" l="0" r="0" t="0"/>
          <a:stretch/>
        </p:blipFill>
        <p:spPr>
          <a:xfrm>
            <a:off x="595" y="0"/>
            <a:ext cx="9142810" cy="5142830"/>
          </a:xfrm>
          <a:prstGeom prst="rect">
            <a:avLst/>
          </a:prstGeom>
          <a:noFill/>
          <a:ln>
            <a:noFill/>
          </a:ln>
        </p:spPr>
      </p:pic>
      <p:sp>
        <p:nvSpPr>
          <p:cNvPr id="67" name="Google Shape;67;p15"/>
          <p:cNvSpPr/>
          <p:nvPr/>
        </p:nvSpPr>
        <p:spPr>
          <a:xfrm>
            <a:off x="18786" y="211576"/>
            <a:ext cx="9144000" cy="2050104"/>
          </a:xfrm>
          <a:custGeom>
            <a:rect b="b" l="l" r="r" t="t"/>
            <a:pathLst>
              <a:path extrusionOk="0" h="5466945" w="24387176">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2549"/>
            </a:schemeClr>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68" name="Google Shape;68;p15"/>
          <p:cNvSpPr txBox="1"/>
          <p:nvPr>
            <p:ph type="title"/>
          </p:nvPr>
        </p:nvSpPr>
        <p:spPr>
          <a:xfrm>
            <a:off x="628650" y="273844"/>
            <a:ext cx="7075100"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69" name="Google Shape;69;p15"/>
          <p:cNvSpPr txBox="1"/>
          <p:nvPr>
            <p:ph idx="1" type="body"/>
          </p:nvPr>
        </p:nvSpPr>
        <p:spPr>
          <a:xfrm>
            <a:off x="628650" y="1369219"/>
            <a:ext cx="78867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70" name="Google Shape;70;p15"/>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1" name="Google Shape;71;p15"/>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2" name="Google Shape;72;p15"/>
          <p:cNvPicPr preferRelativeResize="0"/>
          <p:nvPr/>
        </p:nvPicPr>
        <p:blipFill rotWithShape="1">
          <a:blip r:embed="rId3">
            <a:alphaModFix/>
          </a:blip>
          <a:srcRect b="0" l="0" r="0" t="0"/>
          <a:stretch/>
        </p:blipFill>
        <p:spPr>
          <a:xfrm>
            <a:off x="8058209" y="273844"/>
            <a:ext cx="914281" cy="94761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2">
    <p:spTree>
      <p:nvGrpSpPr>
        <p:cNvPr id="73" name="Shape 73"/>
        <p:cNvGrpSpPr/>
        <p:nvPr/>
      </p:nvGrpSpPr>
      <p:grpSpPr>
        <a:xfrm>
          <a:off x="0" y="0"/>
          <a:ext cx="0" cy="0"/>
          <a:chOff x="0" y="0"/>
          <a:chExt cx="0" cy="0"/>
        </a:xfrm>
      </p:grpSpPr>
      <p:sp>
        <p:nvSpPr>
          <p:cNvPr id="74" name="Google Shape;74;p16"/>
          <p:cNvSpPr/>
          <p:nvPr/>
        </p:nvSpPr>
        <p:spPr>
          <a:xfrm>
            <a:off x="322915" y="1348402"/>
            <a:ext cx="9422489" cy="3199383"/>
          </a:xfrm>
          <a:prstGeom prst="roundRect">
            <a:avLst>
              <a:gd fmla="val 6683" name="adj"/>
            </a:avLst>
          </a:prstGeom>
          <a:solidFill>
            <a:schemeClr val="accen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chemeClr val="lt1"/>
              </a:solidFill>
              <a:latin typeface="Arial"/>
              <a:ea typeface="Arial"/>
              <a:cs typeface="Arial"/>
              <a:sym typeface="Arial"/>
            </a:endParaRPr>
          </a:p>
        </p:txBody>
      </p:sp>
      <p:sp>
        <p:nvSpPr>
          <p:cNvPr id="75" name="Google Shape;75;p16"/>
          <p:cNvSpPr txBox="1"/>
          <p:nvPr>
            <p:ph type="ctrTitle"/>
          </p:nvPr>
        </p:nvSpPr>
        <p:spPr>
          <a:xfrm>
            <a:off x="635860" y="1576464"/>
            <a:ext cx="4606672" cy="16948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lt1"/>
              </a:buClr>
              <a:buSzPts val="4500"/>
              <a:buFont typeface="Arial"/>
              <a:buNone/>
              <a:defRPr b="1" sz="4500">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6" name="Google Shape;76;p16"/>
          <p:cNvSpPr txBox="1"/>
          <p:nvPr>
            <p:ph idx="1" type="subTitle"/>
          </p:nvPr>
        </p:nvSpPr>
        <p:spPr>
          <a:xfrm>
            <a:off x="635860" y="3490795"/>
            <a:ext cx="5378395" cy="866372"/>
          </a:xfrm>
          <a:prstGeom prst="rect">
            <a:avLst/>
          </a:prstGeom>
          <a:noFill/>
          <a:ln>
            <a:noFill/>
          </a:ln>
        </p:spPr>
        <p:txBody>
          <a:bodyPr anchorCtr="0" anchor="t" bIns="17125" lIns="34275" spcFirstLastPara="1" rIns="34275" wrap="square" tIns="17125">
            <a:normAutofit/>
          </a:bodyPr>
          <a:lstStyle>
            <a:lvl1pPr lvl="0" algn="l">
              <a:lnSpc>
                <a:spcPct val="90000"/>
              </a:lnSpc>
              <a:spcBef>
                <a:spcPts val="7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300"/>
              <a:buNone/>
              <a:defRPr sz="13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77" name="Google Shape;77;p16"/>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78" name="Google Shape;78;p16"/>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79" name="Google Shape;79;p16"/>
          <p:cNvSpPr/>
          <p:nvPr/>
        </p:nvSpPr>
        <p:spPr>
          <a:xfrm>
            <a:off x="6068074" y="3379961"/>
            <a:ext cx="1221467" cy="1221626"/>
          </a:xfrm>
          <a:prstGeom prst="ellipse">
            <a:avLst/>
          </a:prstGeom>
          <a:noFill/>
          <a:ln cap="flat" cmpd="sng" w="14605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80" name="Google Shape;80;p16"/>
          <p:cNvSpPr/>
          <p:nvPr/>
        </p:nvSpPr>
        <p:spPr>
          <a:xfrm>
            <a:off x="7993997" y="1659428"/>
            <a:ext cx="1353054" cy="1353231"/>
          </a:xfrm>
          <a:prstGeom prst="ellipse">
            <a:avLst/>
          </a:prstGeom>
          <a:noFill/>
          <a:ln cap="flat" cmpd="sng" w="15240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81" name="Google Shape;81;p16"/>
          <p:cNvSpPr/>
          <p:nvPr/>
        </p:nvSpPr>
        <p:spPr>
          <a:xfrm>
            <a:off x="6659975" y="1971391"/>
            <a:ext cx="2218779" cy="2219068"/>
          </a:xfrm>
          <a:prstGeom prst="ellipse">
            <a:avLst/>
          </a:prstGeom>
          <a:noFill/>
          <a:ln cap="flat" cmpd="sng" w="15240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82" name="Google Shape;82;p16"/>
          <p:cNvSpPr/>
          <p:nvPr/>
        </p:nvSpPr>
        <p:spPr>
          <a:xfrm>
            <a:off x="6182918" y="131681"/>
            <a:ext cx="2496660" cy="2496985"/>
          </a:xfrm>
          <a:prstGeom prst="ellipse">
            <a:avLst/>
          </a:prstGeom>
          <a:solidFill>
            <a:schemeClr val="lt1"/>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pic>
        <p:nvPicPr>
          <p:cNvPr id="83" name="Google Shape;83;p16"/>
          <p:cNvPicPr preferRelativeResize="0"/>
          <p:nvPr/>
        </p:nvPicPr>
        <p:blipFill rotWithShape="1">
          <a:blip r:embed="rId2">
            <a:alphaModFix/>
          </a:blip>
          <a:srcRect b="0" l="0" r="0" t="0"/>
          <a:stretch/>
        </p:blipFill>
        <p:spPr>
          <a:xfrm>
            <a:off x="6451327" y="340058"/>
            <a:ext cx="1959842" cy="203129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84" name="Shape 84"/>
        <p:cNvGrpSpPr/>
        <p:nvPr/>
      </p:nvGrpSpPr>
      <p:grpSpPr>
        <a:xfrm>
          <a:off x="0" y="0"/>
          <a:ext cx="0" cy="0"/>
          <a:chOff x="0" y="0"/>
          <a:chExt cx="0" cy="0"/>
        </a:xfrm>
      </p:grpSpPr>
      <p:pic>
        <p:nvPicPr>
          <p:cNvPr id="85" name="Google Shape;85;p17"/>
          <p:cNvPicPr preferRelativeResize="0"/>
          <p:nvPr/>
        </p:nvPicPr>
        <p:blipFill rotWithShape="1">
          <a:blip r:embed="rId2">
            <a:alphaModFix/>
          </a:blip>
          <a:srcRect b="0" l="0" r="0" t="0"/>
          <a:stretch/>
        </p:blipFill>
        <p:spPr>
          <a:xfrm>
            <a:off x="595" y="0"/>
            <a:ext cx="9142810" cy="5142830"/>
          </a:xfrm>
          <a:prstGeom prst="rect">
            <a:avLst/>
          </a:prstGeom>
          <a:noFill/>
          <a:ln>
            <a:noFill/>
          </a:ln>
        </p:spPr>
      </p:pic>
      <p:sp>
        <p:nvSpPr>
          <p:cNvPr id="86" name="Google Shape;86;p17"/>
          <p:cNvSpPr/>
          <p:nvPr/>
        </p:nvSpPr>
        <p:spPr>
          <a:xfrm>
            <a:off x="322915" y="1348402"/>
            <a:ext cx="9422489" cy="3199383"/>
          </a:xfrm>
          <a:custGeom>
            <a:rect b="b" l="l" r="r" t="t"/>
            <a:pathLst>
              <a:path extrusionOk="0" h="8531688" w="25129909">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9411"/>
            </a:schemeClr>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chemeClr val="lt1"/>
              </a:solidFill>
              <a:latin typeface="Arial"/>
              <a:ea typeface="Arial"/>
              <a:cs typeface="Arial"/>
              <a:sym typeface="Arial"/>
            </a:endParaRPr>
          </a:p>
        </p:txBody>
      </p:sp>
      <p:sp>
        <p:nvSpPr>
          <p:cNvPr id="87" name="Google Shape;87;p17"/>
          <p:cNvSpPr txBox="1"/>
          <p:nvPr>
            <p:ph type="ctrTitle"/>
          </p:nvPr>
        </p:nvSpPr>
        <p:spPr>
          <a:xfrm>
            <a:off x="635860" y="1576464"/>
            <a:ext cx="4606672" cy="16948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lt1"/>
              </a:buClr>
              <a:buSzPts val="4500"/>
              <a:buFont typeface="Arial"/>
              <a:buNone/>
              <a:defRPr b="1" sz="4500">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88" name="Google Shape;88;p17"/>
          <p:cNvSpPr txBox="1"/>
          <p:nvPr>
            <p:ph idx="1" type="subTitle"/>
          </p:nvPr>
        </p:nvSpPr>
        <p:spPr>
          <a:xfrm>
            <a:off x="635860" y="3490795"/>
            <a:ext cx="5378395" cy="866372"/>
          </a:xfrm>
          <a:prstGeom prst="rect">
            <a:avLst/>
          </a:prstGeom>
          <a:noFill/>
          <a:ln>
            <a:noFill/>
          </a:ln>
        </p:spPr>
        <p:txBody>
          <a:bodyPr anchorCtr="0" anchor="t" bIns="17125" lIns="34275" spcFirstLastPara="1" rIns="34275" wrap="square" tIns="17125">
            <a:normAutofit/>
          </a:bodyPr>
          <a:lstStyle>
            <a:lvl1pPr lvl="0" algn="l">
              <a:lnSpc>
                <a:spcPct val="90000"/>
              </a:lnSpc>
              <a:spcBef>
                <a:spcPts val="7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300"/>
              <a:buNone/>
              <a:defRPr sz="13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9" name="Google Shape;89;p17"/>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0" name="Google Shape;90;p17"/>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1" name="Google Shape;91;p17"/>
          <p:cNvPicPr preferRelativeResize="0"/>
          <p:nvPr/>
        </p:nvPicPr>
        <p:blipFill rotWithShape="1">
          <a:blip r:embed="rId3">
            <a:alphaModFix/>
          </a:blip>
          <a:srcRect b="0" l="0" r="0" t="0"/>
          <a:stretch/>
        </p:blipFill>
        <p:spPr>
          <a:xfrm>
            <a:off x="6451327" y="342520"/>
            <a:ext cx="1959842" cy="203129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92" name="Shape 92"/>
        <p:cNvGrpSpPr/>
        <p:nvPr/>
      </p:nvGrpSpPr>
      <p:grpSpPr>
        <a:xfrm>
          <a:off x="0" y="0"/>
          <a:ext cx="0" cy="0"/>
          <a:chOff x="0" y="0"/>
          <a:chExt cx="0" cy="0"/>
        </a:xfrm>
      </p:grpSpPr>
      <p:sp>
        <p:nvSpPr>
          <p:cNvPr id="93" name="Google Shape;93;p18"/>
          <p:cNvSpPr txBox="1"/>
          <p:nvPr>
            <p:ph type="title"/>
          </p:nvPr>
        </p:nvSpPr>
        <p:spPr>
          <a:xfrm>
            <a:off x="628650" y="273844"/>
            <a:ext cx="7091944"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4" name="Google Shape;94;p18"/>
          <p:cNvSpPr txBox="1"/>
          <p:nvPr>
            <p:ph idx="1" type="body"/>
          </p:nvPr>
        </p:nvSpPr>
        <p:spPr>
          <a:xfrm>
            <a:off x="628650" y="1369219"/>
            <a:ext cx="78867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95" name="Google Shape;95;p18"/>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96" name="Google Shape;96;p18"/>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rotWithShape="1">
          <a:blip r:embed="rId2">
            <a:alphaModFix/>
          </a:blip>
          <a:srcRect b="0" l="0" r="0" t="0"/>
          <a:stretch/>
        </p:blipFill>
        <p:spPr>
          <a:xfrm>
            <a:off x="8058209" y="273844"/>
            <a:ext cx="914281" cy="947614"/>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8" name="Shape 98"/>
        <p:cNvGrpSpPr/>
        <p:nvPr/>
      </p:nvGrpSpPr>
      <p:grpSpPr>
        <a:xfrm>
          <a:off x="0" y="0"/>
          <a:ext cx="0" cy="0"/>
          <a:chOff x="0" y="0"/>
          <a:chExt cx="0" cy="0"/>
        </a:xfrm>
      </p:grpSpPr>
      <p:sp>
        <p:nvSpPr>
          <p:cNvPr id="99" name="Google Shape;99;p19"/>
          <p:cNvSpPr txBox="1"/>
          <p:nvPr>
            <p:ph type="title"/>
          </p:nvPr>
        </p:nvSpPr>
        <p:spPr>
          <a:xfrm>
            <a:off x="623888" y="1282304"/>
            <a:ext cx="5225645" cy="21395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accent1"/>
              </a:buClr>
              <a:buSzPts val="4500"/>
              <a:buFont typeface="Arial"/>
              <a:buNone/>
              <a:defRPr sz="45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0" name="Google Shape;100;p19"/>
          <p:cNvSpPr txBox="1"/>
          <p:nvPr>
            <p:ph idx="1" type="body"/>
          </p:nvPr>
        </p:nvSpPr>
        <p:spPr>
          <a:xfrm>
            <a:off x="623888" y="3442098"/>
            <a:ext cx="7886700" cy="1125140"/>
          </a:xfrm>
          <a:prstGeom prst="rect">
            <a:avLst/>
          </a:prstGeom>
          <a:noFill/>
          <a:ln>
            <a:noFill/>
          </a:ln>
        </p:spPr>
        <p:txBody>
          <a:bodyPr anchorCtr="0" anchor="t" bIns="17125" lIns="34275" spcFirstLastPara="1" rIns="34275" wrap="square" tIns="17125">
            <a:normAutofit/>
          </a:bodyPr>
          <a:lstStyle>
            <a:lvl1pPr indent="-228600" lvl="0" marL="457200" algn="l">
              <a:lnSpc>
                <a:spcPct val="90000"/>
              </a:lnSpc>
              <a:spcBef>
                <a:spcPts val="7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300"/>
              <a:buNone/>
              <a:defRPr sz="13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1" name="Google Shape;101;p19"/>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2" name="Google Shape;102;p19"/>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03" name="Google Shape;103;p19"/>
          <p:cNvPicPr preferRelativeResize="0"/>
          <p:nvPr/>
        </p:nvPicPr>
        <p:blipFill rotWithShape="1">
          <a:blip r:embed="rId2">
            <a:alphaModFix/>
          </a:blip>
          <a:srcRect b="0" l="0" r="0" t="0"/>
          <a:stretch/>
        </p:blipFill>
        <p:spPr>
          <a:xfrm>
            <a:off x="6451327" y="298071"/>
            <a:ext cx="1959842" cy="203129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04" name="Shape 104"/>
        <p:cNvGrpSpPr/>
        <p:nvPr/>
      </p:nvGrpSpPr>
      <p:grpSpPr>
        <a:xfrm>
          <a:off x="0" y="0"/>
          <a:ext cx="0" cy="0"/>
          <a:chOff x="0" y="0"/>
          <a:chExt cx="0" cy="0"/>
        </a:xfrm>
      </p:grpSpPr>
      <p:pic>
        <p:nvPicPr>
          <p:cNvPr id="105" name="Google Shape;105;p20"/>
          <p:cNvPicPr preferRelativeResize="0"/>
          <p:nvPr/>
        </p:nvPicPr>
        <p:blipFill rotWithShape="1">
          <a:blip r:embed="rId2">
            <a:alphaModFix/>
          </a:blip>
          <a:srcRect b="0" l="0" r="0" t="0"/>
          <a:stretch/>
        </p:blipFill>
        <p:spPr>
          <a:xfrm>
            <a:off x="595" y="0"/>
            <a:ext cx="9142810" cy="5142830"/>
          </a:xfrm>
          <a:prstGeom prst="rect">
            <a:avLst/>
          </a:prstGeom>
          <a:noFill/>
          <a:ln>
            <a:noFill/>
          </a:ln>
        </p:spPr>
      </p:pic>
      <p:sp>
        <p:nvSpPr>
          <p:cNvPr id="106" name="Google Shape;106;p20"/>
          <p:cNvSpPr txBox="1"/>
          <p:nvPr>
            <p:ph type="title"/>
          </p:nvPr>
        </p:nvSpPr>
        <p:spPr>
          <a:xfrm>
            <a:off x="623888" y="1282304"/>
            <a:ext cx="5491163" cy="21395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accent1"/>
              </a:buClr>
              <a:buSzPts val="4500"/>
              <a:buFont typeface="Arial"/>
              <a:buNone/>
              <a:defRPr sz="45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7" name="Google Shape;107;p20"/>
          <p:cNvSpPr txBox="1"/>
          <p:nvPr>
            <p:ph idx="1" type="body"/>
          </p:nvPr>
        </p:nvSpPr>
        <p:spPr>
          <a:xfrm>
            <a:off x="623888" y="3442098"/>
            <a:ext cx="7886700" cy="1125140"/>
          </a:xfrm>
          <a:prstGeom prst="rect">
            <a:avLst/>
          </a:prstGeom>
          <a:noFill/>
          <a:ln>
            <a:noFill/>
          </a:ln>
        </p:spPr>
        <p:txBody>
          <a:bodyPr anchorCtr="0" anchor="t" bIns="17125" lIns="34275" spcFirstLastPara="1" rIns="34275" wrap="square" tIns="17125">
            <a:normAutofit/>
          </a:bodyPr>
          <a:lstStyle>
            <a:lvl1pPr indent="-228600" lvl="0" marL="457200" algn="l">
              <a:lnSpc>
                <a:spcPct val="90000"/>
              </a:lnSpc>
              <a:spcBef>
                <a:spcPts val="7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300"/>
              <a:buNone/>
              <a:defRPr sz="13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08" name="Google Shape;108;p20"/>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09" name="Google Shape;109;p20"/>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0" name="Google Shape;110;p20"/>
          <p:cNvPicPr preferRelativeResize="0"/>
          <p:nvPr/>
        </p:nvPicPr>
        <p:blipFill rotWithShape="1">
          <a:blip r:embed="rId3">
            <a:alphaModFix/>
          </a:blip>
          <a:srcRect b="0" l="0" r="0" t="0"/>
          <a:stretch/>
        </p:blipFill>
        <p:spPr>
          <a:xfrm>
            <a:off x="6451327" y="298071"/>
            <a:ext cx="1959842" cy="203129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1" name="Shape 111"/>
        <p:cNvGrpSpPr/>
        <p:nvPr/>
      </p:nvGrpSpPr>
      <p:grpSpPr>
        <a:xfrm>
          <a:off x="0" y="0"/>
          <a:ext cx="0" cy="0"/>
          <a:chOff x="0" y="0"/>
          <a:chExt cx="0" cy="0"/>
        </a:xfrm>
      </p:grpSpPr>
      <p:sp>
        <p:nvSpPr>
          <p:cNvPr id="112" name="Google Shape;112;p21"/>
          <p:cNvSpPr txBox="1"/>
          <p:nvPr>
            <p:ph type="title"/>
          </p:nvPr>
        </p:nvSpPr>
        <p:spPr>
          <a:xfrm>
            <a:off x="628650" y="273844"/>
            <a:ext cx="7222038"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3" name="Google Shape;113;p21"/>
          <p:cNvSpPr txBox="1"/>
          <p:nvPr>
            <p:ph idx="1" type="body"/>
          </p:nvPr>
        </p:nvSpPr>
        <p:spPr>
          <a:xfrm>
            <a:off x="628650" y="1369219"/>
            <a:ext cx="38862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4" name="Google Shape;114;p21"/>
          <p:cNvSpPr txBox="1"/>
          <p:nvPr>
            <p:ph idx="2" type="body"/>
          </p:nvPr>
        </p:nvSpPr>
        <p:spPr>
          <a:xfrm>
            <a:off x="4629150" y="1369219"/>
            <a:ext cx="38862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15" name="Google Shape;115;p21"/>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16" name="Google Shape;116;p21"/>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17" name="Google Shape;117;p21"/>
          <p:cNvPicPr preferRelativeResize="0"/>
          <p:nvPr/>
        </p:nvPicPr>
        <p:blipFill rotWithShape="1">
          <a:blip r:embed="rId2">
            <a:alphaModFix/>
          </a:blip>
          <a:srcRect b="0" l="0" r="0" t="0"/>
          <a:stretch/>
        </p:blipFill>
        <p:spPr>
          <a:xfrm>
            <a:off x="8058209" y="273844"/>
            <a:ext cx="914281" cy="947614"/>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8" name="Shape 118"/>
        <p:cNvGrpSpPr/>
        <p:nvPr/>
      </p:nvGrpSpPr>
      <p:grpSpPr>
        <a:xfrm>
          <a:off x="0" y="0"/>
          <a:ext cx="0" cy="0"/>
          <a:chOff x="0" y="0"/>
          <a:chExt cx="0" cy="0"/>
        </a:xfrm>
      </p:grpSpPr>
      <p:sp>
        <p:nvSpPr>
          <p:cNvPr id="119" name="Google Shape;119;p22"/>
          <p:cNvSpPr txBox="1"/>
          <p:nvPr>
            <p:ph type="title"/>
          </p:nvPr>
        </p:nvSpPr>
        <p:spPr>
          <a:xfrm>
            <a:off x="629841" y="273844"/>
            <a:ext cx="7143879"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20" name="Google Shape;120;p22"/>
          <p:cNvSpPr txBox="1"/>
          <p:nvPr>
            <p:ph idx="1" type="body"/>
          </p:nvPr>
        </p:nvSpPr>
        <p:spPr>
          <a:xfrm>
            <a:off x="629841" y="1260872"/>
            <a:ext cx="3868340" cy="617934"/>
          </a:xfrm>
          <a:prstGeom prst="rect">
            <a:avLst/>
          </a:prstGeom>
          <a:noFill/>
          <a:ln>
            <a:noFill/>
          </a:ln>
        </p:spPr>
        <p:txBody>
          <a:bodyPr anchorCtr="0" anchor="b" bIns="17125" lIns="34275" spcFirstLastPara="1" rIns="34275" wrap="square" tIns="17125">
            <a:norm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300"/>
              <a:buNone/>
              <a:defRPr b="1" sz="13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1" name="Google Shape;121;p22"/>
          <p:cNvSpPr txBox="1"/>
          <p:nvPr>
            <p:ph idx="2" type="body"/>
          </p:nvPr>
        </p:nvSpPr>
        <p:spPr>
          <a:xfrm>
            <a:off x="629841" y="1878806"/>
            <a:ext cx="3868340" cy="2763441"/>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22" name="Google Shape;122;p22"/>
          <p:cNvSpPr txBox="1"/>
          <p:nvPr>
            <p:ph idx="3" type="body"/>
          </p:nvPr>
        </p:nvSpPr>
        <p:spPr>
          <a:xfrm>
            <a:off x="4629150" y="1260872"/>
            <a:ext cx="3887391" cy="617934"/>
          </a:xfrm>
          <a:prstGeom prst="rect">
            <a:avLst/>
          </a:prstGeom>
          <a:noFill/>
          <a:ln>
            <a:noFill/>
          </a:ln>
        </p:spPr>
        <p:txBody>
          <a:bodyPr anchorCtr="0" anchor="b" bIns="17125" lIns="34275" spcFirstLastPara="1" rIns="34275" wrap="square" tIns="17125">
            <a:norm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300"/>
              <a:buNone/>
              <a:defRPr b="1" sz="13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23" name="Google Shape;123;p22"/>
          <p:cNvSpPr txBox="1"/>
          <p:nvPr>
            <p:ph idx="4" type="body"/>
          </p:nvPr>
        </p:nvSpPr>
        <p:spPr>
          <a:xfrm>
            <a:off x="4629150" y="1878806"/>
            <a:ext cx="3887391" cy="2763441"/>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24" name="Google Shape;124;p22"/>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25" name="Google Shape;125;p22"/>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6" name="Google Shape;126;p22"/>
          <p:cNvPicPr preferRelativeResize="0"/>
          <p:nvPr/>
        </p:nvPicPr>
        <p:blipFill rotWithShape="1">
          <a:blip r:embed="rId2">
            <a:alphaModFix/>
          </a:blip>
          <a:srcRect b="0" l="0" r="0" t="0"/>
          <a:stretch/>
        </p:blipFill>
        <p:spPr>
          <a:xfrm>
            <a:off x="8058209" y="273844"/>
            <a:ext cx="914281" cy="947614"/>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7" name="Shape 127"/>
        <p:cNvGrpSpPr/>
        <p:nvPr/>
      </p:nvGrpSpPr>
      <p:grpSpPr>
        <a:xfrm>
          <a:off x="0" y="0"/>
          <a:ext cx="0" cy="0"/>
          <a:chOff x="0" y="0"/>
          <a:chExt cx="0" cy="0"/>
        </a:xfrm>
      </p:grpSpPr>
      <p:sp>
        <p:nvSpPr>
          <p:cNvPr id="128" name="Google Shape;128;p23"/>
          <p:cNvSpPr txBox="1"/>
          <p:nvPr>
            <p:ph type="title"/>
          </p:nvPr>
        </p:nvSpPr>
        <p:spPr>
          <a:xfrm>
            <a:off x="628650" y="273844"/>
            <a:ext cx="7159064"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29" name="Google Shape;129;p23"/>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30" name="Google Shape;130;p23"/>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1" name="Google Shape;131;p23"/>
          <p:cNvPicPr preferRelativeResize="0"/>
          <p:nvPr/>
        </p:nvPicPr>
        <p:blipFill rotWithShape="1">
          <a:blip r:embed="rId2">
            <a:alphaModFix/>
          </a:blip>
          <a:srcRect b="0" l="0" r="0" t="0"/>
          <a:stretch/>
        </p:blipFill>
        <p:spPr>
          <a:xfrm>
            <a:off x="8058209" y="273844"/>
            <a:ext cx="914281" cy="947614"/>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2" name="Shape 132"/>
        <p:cNvGrpSpPr/>
        <p:nvPr/>
      </p:nvGrpSpPr>
      <p:grpSpPr>
        <a:xfrm>
          <a:off x="0" y="0"/>
          <a:ext cx="0" cy="0"/>
          <a:chOff x="0" y="0"/>
          <a:chExt cx="0" cy="0"/>
        </a:xfrm>
      </p:grpSpPr>
      <p:sp>
        <p:nvSpPr>
          <p:cNvPr id="133" name="Google Shape;133;p24"/>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34" name="Google Shape;134;p24"/>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35" name="Google Shape;135;p24"/>
          <p:cNvPicPr preferRelativeResize="0"/>
          <p:nvPr/>
        </p:nvPicPr>
        <p:blipFill rotWithShape="1">
          <a:blip r:embed="rId2">
            <a:alphaModFix/>
          </a:blip>
          <a:srcRect b="0" l="0" r="0" t="0"/>
          <a:stretch/>
        </p:blipFill>
        <p:spPr>
          <a:xfrm>
            <a:off x="8058209" y="273844"/>
            <a:ext cx="914281" cy="947614"/>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2">
    <p:spTree>
      <p:nvGrpSpPr>
        <p:cNvPr id="136" name="Shape 136"/>
        <p:cNvGrpSpPr/>
        <p:nvPr/>
      </p:nvGrpSpPr>
      <p:grpSpPr>
        <a:xfrm>
          <a:off x="0" y="0"/>
          <a:ext cx="0" cy="0"/>
          <a:chOff x="0" y="0"/>
          <a:chExt cx="0" cy="0"/>
        </a:xfrm>
      </p:grpSpPr>
      <p:pic>
        <p:nvPicPr>
          <p:cNvPr id="137" name="Google Shape;137;p25"/>
          <p:cNvPicPr preferRelativeResize="0"/>
          <p:nvPr/>
        </p:nvPicPr>
        <p:blipFill rotWithShape="1">
          <a:blip r:embed="rId2">
            <a:alphaModFix/>
          </a:blip>
          <a:srcRect b="0" l="0" r="0" t="0"/>
          <a:stretch/>
        </p:blipFill>
        <p:spPr>
          <a:xfrm>
            <a:off x="595" y="0"/>
            <a:ext cx="9142810" cy="5142830"/>
          </a:xfrm>
          <a:prstGeom prst="rect">
            <a:avLst/>
          </a:prstGeom>
          <a:noFill/>
          <a:ln>
            <a:noFill/>
          </a:ln>
        </p:spPr>
      </p:pic>
      <p:sp>
        <p:nvSpPr>
          <p:cNvPr id="138" name="Google Shape;138;p25"/>
          <p:cNvSpPr/>
          <p:nvPr/>
        </p:nvSpPr>
        <p:spPr>
          <a:xfrm>
            <a:off x="322915" y="1348402"/>
            <a:ext cx="9422489" cy="3199383"/>
          </a:xfrm>
          <a:prstGeom prst="roundRect">
            <a:avLst>
              <a:gd fmla="val 6683" name="adj"/>
            </a:avLst>
          </a:prstGeom>
          <a:solidFill>
            <a:schemeClr val="accent1">
              <a:alpha val="89411"/>
            </a:schemeClr>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1" i="0" sz="700" u="none" cap="none" strike="noStrike">
              <a:solidFill>
                <a:schemeClr val="lt1"/>
              </a:solidFill>
              <a:latin typeface="Arial"/>
              <a:ea typeface="Arial"/>
              <a:cs typeface="Arial"/>
              <a:sym typeface="Arial"/>
            </a:endParaRPr>
          </a:p>
        </p:txBody>
      </p:sp>
      <p:sp>
        <p:nvSpPr>
          <p:cNvPr id="139" name="Google Shape;139;p25"/>
          <p:cNvSpPr txBox="1"/>
          <p:nvPr>
            <p:ph type="ctrTitle"/>
          </p:nvPr>
        </p:nvSpPr>
        <p:spPr>
          <a:xfrm>
            <a:off x="635860" y="1576464"/>
            <a:ext cx="4606672" cy="16948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lt1"/>
              </a:buClr>
              <a:buSzPts val="4500"/>
              <a:buFont typeface="Arial"/>
              <a:buNone/>
              <a:defRPr b="1" sz="4500">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40" name="Google Shape;140;p25"/>
          <p:cNvSpPr txBox="1"/>
          <p:nvPr>
            <p:ph idx="1" type="subTitle"/>
          </p:nvPr>
        </p:nvSpPr>
        <p:spPr>
          <a:xfrm>
            <a:off x="635860" y="3490795"/>
            <a:ext cx="5378395" cy="866372"/>
          </a:xfrm>
          <a:prstGeom prst="rect">
            <a:avLst/>
          </a:prstGeom>
          <a:noFill/>
          <a:ln>
            <a:noFill/>
          </a:ln>
        </p:spPr>
        <p:txBody>
          <a:bodyPr anchorCtr="0" anchor="t" bIns="17125" lIns="34275" spcFirstLastPara="1" rIns="34275" wrap="square" tIns="17125">
            <a:normAutofit/>
          </a:bodyPr>
          <a:lstStyle>
            <a:lvl1pPr lvl="0" algn="l">
              <a:lnSpc>
                <a:spcPct val="90000"/>
              </a:lnSpc>
              <a:spcBef>
                <a:spcPts val="700"/>
              </a:spcBef>
              <a:spcAft>
                <a:spcPts val="0"/>
              </a:spcAft>
              <a:buClr>
                <a:schemeClr val="lt1"/>
              </a:buClr>
              <a:buSzPts val="1800"/>
              <a:buNone/>
              <a:defRPr sz="1800">
                <a:solidFill>
                  <a:schemeClr val="lt1"/>
                </a:solidFill>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300"/>
              <a:buNone/>
              <a:defRPr sz="13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141" name="Google Shape;141;p25"/>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solidFill>
                  <a:schemeClr val="lt1"/>
                </a:solidFill>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42" name="Google Shape;142;p25"/>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43" name="Google Shape;143;p25"/>
          <p:cNvPicPr preferRelativeResize="0"/>
          <p:nvPr/>
        </p:nvPicPr>
        <p:blipFill rotWithShape="1">
          <a:blip r:embed="rId3">
            <a:alphaModFix/>
          </a:blip>
          <a:srcRect b="0" l="0" r="0" t="0"/>
          <a:stretch/>
        </p:blipFill>
        <p:spPr>
          <a:xfrm>
            <a:off x="628650" y="313445"/>
            <a:ext cx="2305376" cy="733529"/>
          </a:xfrm>
          <a:prstGeom prst="rect">
            <a:avLst/>
          </a:prstGeom>
          <a:noFill/>
          <a:ln>
            <a:noFill/>
          </a:ln>
        </p:spPr>
      </p:pic>
      <p:sp>
        <p:nvSpPr>
          <p:cNvPr id="144" name="Google Shape;144;p25"/>
          <p:cNvSpPr/>
          <p:nvPr/>
        </p:nvSpPr>
        <p:spPr>
          <a:xfrm>
            <a:off x="5330397" y="595715"/>
            <a:ext cx="1788350" cy="1788583"/>
          </a:xfrm>
          <a:prstGeom prst="ellipse">
            <a:avLst/>
          </a:prstGeom>
          <a:noFill/>
          <a:ln cap="flat" cmpd="sng" w="14605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145" name="Google Shape;145;p25"/>
          <p:cNvSpPr/>
          <p:nvPr/>
        </p:nvSpPr>
        <p:spPr>
          <a:xfrm>
            <a:off x="8144558" y="2045153"/>
            <a:ext cx="1353054" cy="1353231"/>
          </a:xfrm>
          <a:prstGeom prst="ellipse">
            <a:avLst/>
          </a:prstGeom>
          <a:noFill/>
          <a:ln cap="flat" cmpd="sng" w="15240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146" name="Google Shape;146;p25"/>
          <p:cNvSpPr/>
          <p:nvPr/>
        </p:nvSpPr>
        <p:spPr>
          <a:xfrm>
            <a:off x="7118747" y="2807456"/>
            <a:ext cx="1833702" cy="1833940"/>
          </a:xfrm>
          <a:prstGeom prst="ellipse">
            <a:avLst/>
          </a:prstGeom>
          <a:noFill/>
          <a:ln cap="flat" cmpd="sng" w="152400">
            <a:solidFill>
              <a:schemeClr val="accent2"/>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2">
    <p:spTree>
      <p:nvGrpSpPr>
        <p:cNvPr id="147" name="Shape 147"/>
        <p:cNvGrpSpPr/>
        <p:nvPr/>
      </p:nvGrpSpPr>
      <p:grpSpPr>
        <a:xfrm>
          <a:off x="0" y="0"/>
          <a:ext cx="0" cy="0"/>
          <a:chOff x="0" y="0"/>
          <a:chExt cx="0" cy="0"/>
        </a:xfrm>
      </p:grpSpPr>
      <p:sp>
        <p:nvSpPr>
          <p:cNvPr id="148" name="Google Shape;148;p26"/>
          <p:cNvSpPr txBox="1"/>
          <p:nvPr>
            <p:ph type="title"/>
          </p:nvPr>
        </p:nvSpPr>
        <p:spPr>
          <a:xfrm>
            <a:off x="628650" y="273844"/>
            <a:ext cx="7886700"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49" name="Google Shape;149;p26"/>
          <p:cNvSpPr txBox="1"/>
          <p:nvPr>
            <p:ph idx="1" type="body"/>
          </p:nvPr>
        </p:nvSpPr>
        <p:spPr>
          <a:xfrm>
            <a:off x="628650" y="1369219"/>
            <a:ext cx="78867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50" name="Google Shape;150;p26"/>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51" name="Google Shape;151;p26"/>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2" name="Google Shape;152;p26"/>
          <p:cNvPicPr preferRelativeResize="0"/>
          <p:nvPr/>
        </p:nvPicPr>
        <p:blipFill rotWithShape="1">
          <a:blip r:embed="rId2">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53" name="Shape 153"/>
        <p:cNvGrpSpPr/>
        <p:nvPr/>
      </p:nvGrpSpPr>
      <p:grpSpPr>
        <a:xfrm>
          <a:off x="0" y="0"/>
          <a:ext cx="0" cy="0"/>
          <a:chOff x="0" y="0"/>
          <a:chExt cx="0" cy="0"/>
        </a:xfrm>
      </p:grpSpPr>
      <p:pic>
        <p:nvPicPr>
          <p:cNvPr id="154" name="Google Shape;154;p27"/>
          <p:cNvPicPr preferRelativeResize="0"/>
          <p:nvPr/>
        </p:nvPicPr>
        <p:blipFill rotWithShape="1">
          <a:blip r:embed="rId2">
            <a:alphaModFix/>
          </a:blip>
          <a:srcRect b="0" l="0" r="0" t="0"/>
          <a:stretch/>
        </p:blipFill>
        <p:spPr>
          <a:xfrm>
            <a:off x="595" y="0"/>
            <a:ext cx="9142810" cy="5142830"/>
          </a:xfrm>
          <a:prstGeom prst="rect">
            <a:avLst/>
          </a:prstGeom>
          <a:noFill/>
          <a:ln>
            <a:noFill/>
          </a:ln>
        </p:spPr>
      </p:pic>
      <p:sp>
        <p:nvSpPr>
          <p:cNvPr id="155" name="Google Shape;155;p27"/>
          <p:cNvSpPr/>
          <p:nvPr/>
        </p:nvSpPr>
        <p:spPr>
          <a:xfrm>
            <a:off x="0" y="211576"/>
            <a:ext cx="9144000" cy="2050104"/>
          </a:xfrm>
          <a:prstGeom prst="rect">
            <a:avLst/>
          </a:prstGeom>
          <a:solidFill>
            <a:schemeClr val="lt1">
              <a:alpha val="72549"/>
            </a:schemeClr>
          </a:solidFill>
          <a:ln>
            <a:noFill/>
          </a:ln>
        </p:spPr>
        <p:txBody>
          <a:bodyPr anchorCtr="0" anchor="ctr" bIns="17125" lIns="34275" spcFirstLastPara="1" rIns="34275" wrap="square" tIns="17125">
            <a:noAutofit/>
          </a:bodyPr>
          <a:lstStyle/>
          <a:p>
            <a:pPr indent="0" lvl="0" marL="0" marR="0" rtl="0" algn="ctr">
              <a:lnSpc>
                <a:spcPct val="100000"/>
              </a:lnSpc>
              <a:spcBef>
                <a:spcPts val="0"/>
              </a:spcBef>
              <a:spcAft>
                <a:spcPts val="0"/>
              </a:spcAft>
              <a:buClr>
                <a:srgbClr val="000000"/>
              </a:buClr>
              <a:buSzPts val="700"/>
              <a:buFont typeface="Arial"/>
              <a:buNone/>
            </a:pPr>
            <a:r>
              <a:t/>
            </a:r>
            <a:endParaRPr b="0" i="0" sz="700" u="none" cap="none" strike="noStrike">
              <a:solidFill>
                <a:schemeClr val="lt1"/>
              </a:solidFill>
              <a:latin typeface="Arial"/>
              <a:ea typeface="Arial"/>
              <a:cs typeface="Arial"/>
              <a:sym typeface="Arial"/>
            </a:endParaRPr>
          </a:p>
        </p:txBody>
      </p:sp>
      <p:sp>
        <p:nvSpPr>
          <p:cNvPr id="156" name="Google Shape;156;p27"/>
          <p:cNvSpPr txBox="1"/>
          <p:nvPr>
            <p:ph type="title"/>
          </p:nvPr>
        </p:nvSpPr>
        <p:spPr>
          <a:xfrm>
            <a:off x="628650" y="273844"/>
            <a:ext cx="7886700"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57" name="Google Shape;157;p27"/>
          <p:cNvSpPr txBox="1"/>
          <p:nvPr>
            <p:ph idx="1" type="body"/>
          </p:nvPr>
        </p:nvSpPr>
        <p:spPr>
          <a:xfrm>
            <a:off x="628650" y="1369219"/>
            <a:ext cx="78867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58" name="Google Shape;158;p27"/>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59" name="Google Shape;159;p27"/>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0" name="Google Shape;160;p27"/>
          <p:cNvPicPr preferRelativeResize="0"/>
          <p:nvPr/>
        </p:nvPicPr>
        <p:blipFill rotWithShape="1">
          <a:blip r:embed="rId3">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61" name="Shape 161"/>
        <p:cNvGrpSpPr/>
        <p:nvPr/>
      </p:nvGrpSpPr>
      <p:grpSpPr>
        <a:xfrm>
          <a:off x="0" y="0"/>
          <a:ext cx="0" cy="0"/>
          <a:chOff x="0" y="0"/>
          <a:chExt cx="0" cy="0"/>
        </a:xfrm>
      </p:grpSpPr>
      <p:sp>
        <p:nvSpPr>
          <p:cNvPr id="162" name="Google Shape;162;p28"/>
          <p:cNvSpPr txBox="1"/>
          <p:nvPr>
            <p:ph type="title"/>
          </p:nvPr>
        </p:nvSpPr>
        <p:spPr>
          <a:xfrm>
            <a:off x="623888" y="1282304"/>
            <a:ext cx="7886700" cy="21395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accent1"/>
              </a:buClr>
              <a:buSzPts val="4500"/>
              <a:buFont typeface="Arial"/>
              <a:buNone/>
              <a:defRPr sz="45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63" name="Google Shape;163;p28"/>
          <p:cNvSpPr txBox="1"/>
          <p:nvPr>
            <p:ph idx="1" type="body"/>
          </p:nvPr>
        </p:nvSpPr>
        <p:spPr>
          <a:xfrm>
            <a:off x="623888" y="3442098"/>
            <a:ext cx="7886700" cy="1125140"/>
          </a:xfrm>
          <a:prstGeom prst="rect">
            <a:avLst/>
          </a:prstGeom>
          <a:noFill/>
          <a:ln>
            <a:noFill/>
          </a:ln>
        </p:spPr>
        <p:txBody>
          <a:bodyPr anchorCtr="0" anchor="t" bIns="17125" lIns="34275" spcFirstLastPara="1" rIns="34275" wrap="square" tIns="17125">
            <a:normAutofit/>
          </a:bodyPr>
          <a:lstStyle>
            <a:lvl1pPr indent="-228600" lvl="0" marL="457200" algn="l">
              <a:lnSpc>
                <a:spcPct val="90000"/>
              </a:lnSpc>
              <a:spcBef>
                <a:spcPts val="7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300"/>
              <a:buNone/>
              <a:defRPr sz="13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64" name="Google Shape;164;p28"/>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65" name="Google Shape;165;p28"/>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6" name="Google Shape;166;p28"/>
          <p:cNvPicPr preferRelativeResize="0"/>
          <p:nvPr/>
        </p:nvPicPr>
        <p:blipFill rotWithShape="1">
          <a:blip r:embed="rId2">
            <a:alphaModFix/>
          </a:blip>
          <a:srcRect b="0" l="0" r="0" t="0"/>
          <a:stretch/>
        </p:blipFill>
        <p:spPr>
          <a:xfrm>
            <a:off x="628650" y="313445"/>
            <a:ext cx="2305376" cy="733529"/>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2">
    <p:spTree>
      <p:nvGrpSpPr>
        <p:cNvPr id="167" name="Shape 167"/>
        <p:cNvGrpSpPr/>
        <p:nvPr/>
      </p:nvGrpSpPr>
      <p:grpSpPr>
        <a:xfrm>
          <a:off x="0" y="0"/>
          <a:ext cx="0" cy="0"/>
          <a:chOff x="0" y="0"/>
          <a:chExt cx="0" cy="0"/>
        </a:xfrm>
      </p:grpSpPr>
      <p:pic>
        <p:nvPicPr>
          <p:cNvPr id="168" name="Google Shape;168;p29"/>
          <p:cNvPicPr preferRelativeResize="0"/>
          <p:nvPr/>
        </p:nvPicPr>
        <p:blipFill rotWithShape="1">
          <a:blip r:embed="rId2">
            <a:alphaModFix/>
          </a:blip>
          <a:srcRect b="0" l="0" r="0" t="0"/>
          <a:stretch/>
        </p:blipFill>
        <p:spPr>
          <a:xfrm>
            <a:off x="595" y="0"/>
            <a:ext cx="9142810" cy="5142830"/>
          </a:xfrm>
          <a:prstGeom prst="rect">
            <a:avLst/>
          </a:prstGeom>
          <a:noFill/>
          <a:ln>
            <a:noFill/>
          </a:ln>
        </p:spPr>
      </p:pic>
      <p:sp>
        <p:nvSpPr>
          <p:cNvPr id="169" name="Google Shape;169;p29"/>
          <p:cNvSpPr txBox="1"/>
          <p:nvPr>
            <p:ph type="title"/>
          </p:nvPr>
        </p:nvSpPr>
        <p:spPr>
          <a:xfrm>
            <a:off x="623888" y="1282304"/>
            <a:ext cx="7886700" cy="2139553"/>
          </a:xfrm>
          <a:prstGeom prst="rect">
            <a:avLst/>
          </a:prstGeom>
          <a:noFill/>
          <a:ln>
            <a:noFill/>
          </a:ln>
        </p:spPr>
        <p:txBody>
          <a:bodyPr anchorCtr="0" anchor="b" bIns="17125" lIns="34275" spcFirstLastPara="1" rIns="34275" wrap="square" tIns="17125">
            <a:normAutofit/>
          </a:bodyPr>
          <a:lstStyle>
            <a:lvl1pPr lvl="0" algn="l">
              <a:lnSpc>
                <a:spcPct val="90000"/>
              </a:lnSpc>
              <a:spcBef>
                <a:spcPts val="0"/>
              </a:spcBef>
              <a:spcAft>
                <a:spcPts val="0"/>
              </a:spcAft>
              <a:buClr>
                <a:schemeClr val="accent1"/>
              </a:buClr>
              <a:buSzPts val="4500"/>
              <a:buFont typeface="Arial"/>
              <a:buNone/>
              <a:defRPr sz="4500"/>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70" name="Google Shape;170;p29"/>
          <p:cNvSpPr txBox="1"/>
          <p:nvPr>
            <p:ph idx="1" type="body"/>
          </p:nvPr>
        </p:nvSpPr>
        <p:spPr>
          <a:xfrm>
            <a:off x="623888" y="3442098"/>
            <a:ext cx="7886700" cy="1125140"/>
          </a:xfrm>
          <a:prstGeom prst="rect">
            <a:avLst/>
          </a:prstGeom>
          <a:noFill/>
          <a:ln>
            <a:noFill/>
          </a:ln>
        </p:spPr>
        <p:txBody>
          <a:bodyPr anchorCtr="0" anchor="t" bIns="17125" lIns="34275" spcFirstLastPara="1" rIns="34275" wrap="square" tIns="17125">
            <a:normAutofit/>
          </a:bodyPr>
          <a:lstStyle>
            <a:lvl1pPr indent="-228600" lvl="0" marL="457200" algn="l">
              <a:lnSpc>
                <a:spcPct val="90000"/>
              </a:lnSpc>
              <a:spcBef>
                <a:spcPts val="7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300"/>
              <a:buNone/>
              <a:defRPr sz="13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171" name="Google Shape;171;p29"/>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72" name="Google Shape;172;p29"/>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3" name="Google Shape;173;p29"/>
          <p:cNvPicPr preferRelativeResize="0"/>
          <p:nvPr/>
        </p:nvPicPr>
        <p:blipFill rotWithShape="1">
          <a:blip r:embed="rId3">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174" name="Shape 174"/>
        <p:cNvGrpSpPr/>
        <p:nvPr/>
      </p:nvGrpSpPr>
      <p:grpSpPr>
        <a:xfrm>
          <a:off x="0" y="0"/>
          <a:ext cx="0" cy="0"/>
          <a:chOff x="0" y="0"/>
          <a:chExt cx="0" cy="0"/>
        </a:xfrm>
      </p:grpSpPr>
      <p:sp>
        <p:nvSpPr>
          <p:cNvPr id="175" name="Google Shape;175;p30"/>
          <p:cNvSpPr txBox="1"/>
          <p:nvPr>
            <p:ph type="title"/>
          </p:nvPr>
        </p:nvSpPr>
        <p:spPr>
          <a:xfrm>
            <a:off x="628650" y="273844"/>
            <a:ext cx="7886700"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76" name="Google Shape;176;p30"/>
          <p:cNvSpPr txBox="1"/>
          <p:nvPr>
            <p:ph idx="1" type="body"/>
          </p:nvPr>
        </p:nvSpPr>
        <p:spPr>
          <a:xfrm>
            <a:off x="628650" y="1369219"/>
            <a:ext cx="38862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77" name="Google Shape;177;p30"/>
          <p:cNvSpPr txBox="1"/>
          <p:nvPr>
            <p:ph idx="2" type="body"/>
          </p:nvPr>
        </p:nvSpPr>
        <p:spPr>
          <a:xfrm>
            <a:off x="4629150" y="1369219"/>
            <a:ext cx="3886200" cy="3263504"/>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78" name="Google Shape;178;p30"/>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79" name="Google Shape;179;p30"/>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0" name="Google Shape;180;p30"/>
          <p:cNvPicPr preferRelativeResize="0"/>
          <p:nvPr/>
        </p:nvPicPr>
        <p:blipFill rotWithShape="1">
          <a:blip r:embed="rId2">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81" name="Shape 181"/>
        <p:cNvGrpSpPr/>
        <p:nvPr/>
      </p:nvGrpSpPr>
      <p:grpSpPr>
        <a:xfrm>
          <a:off x="0" y="0"/>
          <a:ext cx="0" cy="0"/>
          <a:chOff x="0" y="0"/>
          <a:chExt cx="0" cy="0"/>
        </a:xfrm>
      </p:grpSpPr>
      <p:sp>
        <p:nvSpPr>
          <p:cNvPr id="182" name="Google Shape;182;p31"/>
          <p:cNvSpPr txBox="1"/>
          <p:nvPr>
            <p:ph type="title"/>
          </p:nvPr>
        </p:nvSpPr>
        <p:spPr>
          <a:xfrm>
            <a:off x="629841" y="273844"/>
            <a:ext cx="7886700"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83" name="Google Shape;183;p31"/>
          <p:cNvSpPr txBox="1"/>
          <p:nvPr>
            <p:ph idx="1" type="body"/>
          </p:nvPr>
        </p:nvSpPr>
        <p:spPr>
          <a:xfrm>
            <a:off x="629841" y="1260872"/>
            <a:ext cx="3868340" cy="617934"/>
          </a:xfrm>
          <a:prstGeom prst="rect">
            <a:avLst/>
          </a:prstGeom>
          <a:noFill/>
          <a:ln>
            <a:noFill/>
          </a:ln>
        </p:spPr>
        <p:txBody>
          <a:bodyPr anchorCtr="0" anchor="b" bIns="17125" lIns="34275" spcFirstLastPara="1" rIns="34275" wrap="square" tIns="17125">
            <a:norm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300"/>
              <a:buNone/>
              <a:defRPr b="1" sz="13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4" name="Google Shape;184;p31"/>
          <p:cNvSpPr txBox="1"/>
          <p:nvPr>
            <p:ph idx="2" type="body"/>
          </p:nvPr>
        </p:nvSpPr>
        <p:spPr>
          <a:xfrm>
            <a:off x="629841" y="1878806"/>
            <a:ext cx="3868340" cy="2763441"/>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85" name="Google Shape;185;p31"/>
          <p:cNvSpPr txBox="1"/>
          <p:nvPr>
            <p:ph idx="3" type="body"/>
          </p:nvPr>
        </p:nvSpPr>
        <p:spPr>
          <a:xfrm>
            <a:off x="4629150" y="1260872"/>
            <a:ext cx="3887391" cy="617934"/>
          </a:xfrm>
          <a:prstGeom prst="rect">
            <a:avLst/>
          </a:prstGeom>
          <a:noFill/>
          <a:ln>
            <a:noFill/>
          </a:ln>
        </p:spPr>
        <p:txBody>
          <a:bodyPr anchorCtr="0" anchor="b" bIns="17125" lIns="34275" spcFirstLastPara="1" rIns="34275" wrap="square" tIns="17125">
            <a:normAutofit/>
          </a:bodyPr>
          <a:lstStyle>
            <a:lvl1pPr indent="-228600" lvl="0" marL="457200" algn="l">
              <a:lnSpc>
                <a:spcPct val="90000"/>
              </a:lnSpc>
              <a:spcBef>
                <a:spcPts val="7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300"/>
              <a:buNone/>
              <a:defRPr b="1" sz="13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86" name="Google Shape;186;p31"/>
          <p:cNvSpPr txBox="1"/>
          <p:nvPr>
            <p:ph idx="4" type="body"/>
          </p:nvPr>
        </p:nvSpPr>
        <p:spPr>
          <a:xfrm>
            <a:off x="4629150" y="1878806"/>
            <a:ext cx="3887391" cy="2763441"/>
          </a:xfrm>
          <a:prstGeom prst="rect">
            <a:avLst/>
          </a:prstGeom>
          <a:noFill/>
          <a:ln>
            <a:noFill/>
          </a:ln>
        </p:spPr>
        <p:txBody>
          <a:bodyPr anchorCtr="0" anchor="t" bIns="17125" lIns="34275" spcFirstLastPara="1" rIns="34275" wrap="square" tIns="17125">
            <a:normAutofit/>
          </a:bodyPr>
          <a:lstStyle>
            <a:lvl1pPr indent="-273050" lvl="0" marL="457200" algn="l">
              <a:lnSpc>
                <a:spcPct val="90000"/>
              </a:lnSpc>
              <a:spcBef>
                <a:spcPts val="700"/>
              </a:spcBef>
              <a:spcAft>
                <a:spcPts val="0"/>
              </a:spcAft>
              <a:buClr>
                <a:schemeClr val="dk1"/>
              </a:buClr>
              <a:buSzPts val="700"/>
              <a:buChar char="•"/>
              <a:defRPr/>
            </a:lvl1pPr>
            <a:lvl2pPr indent="-273050" lvl="1" marL="914400" algn="l">
              <a:lnSpc>
                <a:spcPct val="90000"/>
              </a:lnSpc>
              <a:spcBef>
                <a:spcPts val="400"/>
              </a:spcBef>
              <a:spcAft>
                <a:spcPts val="0"/>
              </a:spcAft>
              <a:buClr>
                <a:schemeClr val="dk1"/>
              </a:buClr>
              <a:buSzPts val="700"/>
              <a:buChar char="•"/>
              <a:defRPr/>
            </a:lvl2pPr>
            <a:lvl3pPr indent="-273050" lvl="2" marL="1371600" algn="l">
              <a:lnSpc>
                <a:spcPct val="90000"/>
              </a:lnSpc>
              <a:spcBef>
                <a:spcPts val="400"/>
              </a:spcBef>
              <a:spcAft>
                <a:spcPts val="0"/>
              </a:spcAft>
              <a:buClr>
                <a:schemeClr val="dk1"/>
              </a:buClr>
              <a:buSzPts val="700"/>
              <a:buChar char="•"/>
              <a:defRPr/>
            </a:lvl3pPr>
            <a:lvl4pPr indent="-273050" lvl="3" marL="1828800" algn="l">
              <a:lnSpc>
                <a:spcPct val="90000"/>
              </a:lnSpc>
              <a:spcBef>
                <a:spcPts val="400"/>
              </a:spcBef>
              <a:spcAft>
                <a:spcPts val="0"/>
              </a:spcAft>
              <a:buClr>
                <a:schemeClr val="dk1"/>
              </a:buClr>
              <a:buSzPts val="700"/>
              <a:buChar char="•"/>
              <a:defRPr/>
            </a:lvl4pPr>
            <a:lvl5pPr indent="-273050" lvl="4" marL="2286000" algn="l">
              <a:lnSpc>
                <a:spcPct val="90000"/>
              </a:lnSpc>
              <a:spcBef>
                <a:spcPts val="400"/>
              </a:spcBef>
              <a:spcAft>
                <a:spcPts val="0"/>
              </a:spcAft>
              <a:buClr>
                <a:schemeClr val="dk1"/>
              </a:buClr>
              <a:buSzPts val="700"/>
              <a:buChar char="•"/>
              <a:defRPr/>
            </a:lvl5pPr>
            <a:lvl6pPr indent="-273050" lvl="5" marL="2743200" algn="l">
              <a:lnSpc>
                <a:spcPct val="90000"/>
              </a:lnSpc>
              <a:spcBef>
                <a:spcPts val="400"/>
              </a:spcBef>
              <a:spcAft>
                <a:spcPts val="0"/>
              </a:spcAft>
              <a:buClr>
                <a:schemeClr val="dk1"/>
              </a:buClr>
              <a:buSzPts val="700"/>
              <a:buChar char="•"/>
              <a:defRPr/>
            </a:lvl6pPr>
            <a:lvl7pPr indent="-273050" lvl="6" marL="3200400" algn="l">
              <a:lnSpc>
                <a:spcPct val="90000"/>
              </a:lnSpc>
              <a:spcBef>
                <a:spcPts val="400"/>
              </a:spcBef>
              <a:spcAft>
                <a:spcPts val="0"/>
              </a:spcAft>
              <a:buClr>
                <a:schemeClr val="dk1"/>
              </a:buClr>
              <a:buSzPts val="700"/>
              <a:buChar char="•"/>
              <a:defRPr/>
            </a:lvl7pPr>
            <a:lvl8pPr indent="-273050" lvl="7" marL="3657600" algn="l">
              <a:lnSpc>
                <a:spcPct val="90000"/>
              </a:lnSpc>
              <a:spcBef>
                <a:spcPts val="400"/>
              </a:spcBef>
              <a:spcAft>
                <a:spcPts val="0"/>
              </a:spcAft>
              <a:buClr>
                <a:schemeClr val="dk1"/>
              </a:buClr>
              <a:buSzPts val="700"/>
              <a:buChar char="•"/>
              <a:defRPr/>
            </a:lvl8pPr>
            <a:lvl9pPr indent="-273050" lvl="8" marL="4114800" algn="l">
              <a:lnSpc>
                <a:spcPct val="90000"/>
              </a:lnSpc>
              <a:spcBef>
                <a:spcPts val="400"/>
              </a:spcBef>
              <a:spcAft>
                <a:spcPts val="0"/>
              </a:spcAft>
              <a:buClr>
                <a:schemeClr val="dk1"/>
              </a:buClr>
              <a:buSzPts val="700"/>
              <a:buChar char="•"/>
              <a:defRPr/>
            </a:lvl9pPr>
          </a:lstStyle>
          <a:p/>
        </p:txBody>
      </p:sp>
      <p:sp>
        <p:nvSpPr>
          <p:cNvPr id="187" name="Google Shape;187;p31"/>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88" name="Google Shape;188;p31"/>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9" name="Google Shape;189;p31"/>
          <p:cNvPicPr preferRelativeResize="0"/>
          <p:nvPr/>
        </p:nvPicPr>
        <p:blipFill rotWithShape="1">
          <a:blip r:embed="rId2">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90" name="Shape 190"/>
        <p:cNvGrpSpPr/>
        <p:nvPr/>
      </p:nvGrpSpPr>
      <p:grpSpPr>
        <a:xfrm>
          <a:off x="0" y="0"/>
          <a:ext cx="0" cy="0"/>
          <a:chOff x="0" y="0"/>
          <a:chExt cx="0" cy="0"/>
        </a:xfrm>
      </p:grpSpPr>
      <p:sp>
        <p:nvSpPr>
          <p:cNvPr id="191" name="Google Shape;191;p32"/>
          <p:cNvSpPr txBox="1"/>
          <p:nvPr>
            <p:ph type="title"/>
          </p:nvPr>
        </p:nvSpPr>
        <p:spPr>
          <a:xfrm>
            <a:off x="628650" y="273844"/>
            <a:ext cx="7886700" cy="994172"/>
          </a:xfrm>
          <a:prstGeom prst="rect">
            <a:avLst/>
          </a:prstGeom>
          <a:noFill/>
          <a:ln>
            <a:noFill/>
          </a:ln>
        </p:spPr>
        <p:txBody>
          <a:bodyPr anchorCtr="0" anchor="ctr" bIns="17125" lIns="34275" spcFirstLastPara="1" rIns="34275" wrap="square" tIns="17125">
            <a:normAutofit/>
          </a:bodyPr>
          <a:lstStyle>
            <a:lvl1pPr lvl="0" algn="l">
              <a:lnSpc>
                <a:spcPct val="90000"/>
              </a:lnSpc>
              <a:spcBef>
                <a:spcPts val="0"/>
              </a:spcBef>
              <a:spcAft>
                <a:spcPts val="0"/>
              </a:spcAft>
              <a:buClr>
                <a:schemeClr val="accent1"/>
              </a:buClr>
              <a:buSzPts val="7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92" name="Google Shape;192;p32"/>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93" name="Google Shape;193;p32"/>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94" name="Google Shape;194;p32"/>
          <p:cNvPicPr preferRelativeResize="0"/>
          <p:nvPr/>
        </p:nvPicPr>
        <p:blipFill rotWithShape="1">
          <a:blip r:embed="rId2">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5" name="Shape 195"/>
        <p:cNvGrpSpPr/>
        <p:nvPr/>
      </p:nvGrpSpPr>
      <p:grpSpPr>
        <a:xfrm>
          <a:off x="0" y="0"/>
          <a:ext cx="0" cy="0"/>
          <a:chOff x="0" y="0"/>
          <a:chExt cx="0" cy="0"/>
        </a:xfrm>
      </p:grpSpPr>
      <p:sp>
        <p:nvSpPr>
          <p:cNvPr id="196" name="Google Shape;196;p33"/>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algn="ctr">
              <a:lnSpc>
                <a:spcPct val="100000"/>
              </a:lnSpc>
              <a:spcBef>
                <a:spcPts val="0"/>
              </a:spcBef>
              <a:spcAft>
                <a:spcPts val="0"/>
              </a:spcAft>
              <a:buSzPts val="500"/>
              <a:buNone/>
              <a:defRPr/>
            </a:lvl1pPr>
            <a:lvl2pPr lvl="1" algn="l">
              <a:lnSpc>
                <a:spcPct val="100000"/>
              </a:lnSpc>
              <a:spcBef>
                <a:spcPts val="0"/>
              </a:spcBef>
              <a:spcAft>
                <a:spcPts val="0"/>
              </a:spcAft>
              <a:buSzPts val="500"/>
              <a:buNone/>
              <a:defRPr/>
            </a:lvl2pPr>
            <a:lvl3pPr lvl="2" algn="l">
              <a:lnSpc>
                <a:spcPct val="100000"/>
              </a:lnSpc>
              <a:spcBef>
                <a:spcPts val="0"/>
              </a:spcBef>
              <a:spcAft>
                <a:spcPts val="0"/>
              </a:spcAft>
              <a:buSzPts val="500"/>
              <a:buNone/>
              <a:defRPr/>
            </a:lvl3pPr>
            <a:lvl4pPr lvl="3" algn="l">
              <a:lnSpc>
                <a:spcPct val="100000"/>
              </a:lnSpc>
              <a:spcBef>
                <a:spcPts val="0"/>
              </a:spcBef>
              <a:spcAft>
                <a:spcPts val="0"/>
              </a:spcAft>
              <a:buSzPts val="500"/>
              <a:buNone/>
              <a:defRPr/>
            </a:lvl4pPr>
            <a:lvl5pPr lvl="4" algn="l">
              <a:lnSpc>
                <a:spcPct val="100000"/>
              </a:lnSpc>
              <a:spcBef>
                <a:spcPts val="0"/>
              </a:spcBef>
              <a:spcAft>
                <a:spcPts val="0"/>
              </a:spcAft>
              <a:buSzPts val="500"/>
              <a:buNone/>
              <a:defRPr/>
            </a:lvl5pPr>
            <a:lvl6pPr lvl="5" algn="l">
              <a:lnSpc>
                <a:spcPct val="100000"/>
              </a:lnSpc>
              <a:spcBef>
                <a:spcPts val="0"/>
              </a:spcBef>
              <a:spcAft>
                <a:spcPts val="0"/>
              </a:spcAft>
              <a:buSzPts val="500"/>
              <a:buNone/>
              <a:defRPr/>
            </a:lvl6pPr>
            <a:lvl7pPr lvl="6" algn="l">
              <a:lnSpc>
                <a:spcPct val="100000"/>
              </a:lnSpc>
              <a:spcBef>
                <a:spcPts val="0"/>
              </a:spcBef>
              <a:spcAft>
                <a:spcPts val="0"/>
              </a:spcAft>
              <a:buSzPts val="500"/>
              <a:buNone/>
              <a:defRPr/>
            </a:lvl7pPr>
            <a:lvl8pPr lvl="7" algn="l">
              <a:lnSpc>
                <a:spcPct val="100000"/>
              </a:lnSpc>
              <a:spcBef>
                <a:spcPts val="0"/>
              </a:spcBef>
              <a:spcAft>
                <a:spcPts val="0"/>
              </a:spcAft>
              <a:buSzPts val="500"/>
              <a:buNone/>
              <a:defRPr/>
            </a:lvl8pPr>
            <a:lvl9pPr lvl="8" algn="l">
              <a:lnSpc>
                <a:spcPct val="100000"/>
              </a:lnSpc>
              <a:spcBef>
                <a:spcPts val="0"/>
              </a:spcBef>
              <a:spcAft>
                <a:spcPts val="0"/>
              </a:spcAft>
              <a:buSzPts val="500"/>
              <a:buNone/>
              <a:defRPr/>
            </a:lvl9pPr>
          </a:lstStyle>
          <a:p/>
        </p:txBody>
      </p:sp>
      <p:sp>
        <p:nvSpPr>
          <p:cNvPr id="197" name="Google Shape;197;p33"/>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98" name="Google Shape;198;p33"/>
          <p:cNvPicPr preferRelativeResize="0"/>
          <p:nvPr/>
        </p:nvPicPr>
        <p:blipFill rotWithShape="1">
          <a:blip r:embed="rId2">
            <a:alphaModFix/>
          </a:blip>
          <a:srcRect b="0" l="0" r="0" t="0"/>
          <a:stretch/>
        </p:blipFill>
        <p:spPr>
          <a:xfrm>
            <a:off x="628650" y="4733410"/>
            <a:ext cx="1073301" cy="34150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21" Type="http://schemas.openxmlformats.org/officeDocument/2006/relationships/theme" Target="../theme/theme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17125" lIns="34275" spcFirstLastPara="1" rIns="34275" wrap="square" tIns="17125">
            <a:normAutofit/>
          </a:bodyPr>
          <a:lstStyle>
            <a:lvl1pPr lvl="0" marR="0" rtl="0" algn="l">
              <a:lnSpc>
                <a:spcPct val="90000"/>
              </a:lnSpc>
              <a:spcBef>
                <a:spcPts val="0"/>
              </a:spcBef>
              <a:spcAft>
                <a:spcPts val="0"/>
              </a:spcAft>
              <a:buClr>
                <a:schemeClr val="accent1"/>
              </a:buClr>
              <a:buSzPts val="3300"/>
              <a:buFont typeface="Arial"/>
              <a:buNone/>
              <a:defRPr b="1" i="0" sz="33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17125" lIns="34275" spcFirstLastPara="1" rIns="34275" wrap="square" tIns="17125">
            <a:normAutofit/>
          </a:bodyPr>
          <a:lstStyle>
            <a:lvl1pPr indent="-361950" lvl="0" marL="457200" marR="0" rtl="0" algn="l">
              <a:lnSpc>
                <a:spcPct val="90000"/>
              </a:lnSpc>
              <a:spcBef>
                <a:spcPts val="7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1150" lvl="3" marL="18288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4pPr>
            <a:lvl5pPr indent="-311150" lvl="4" marL="22860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5pPr>
            <a:lvl6pPr indent="-311150" lvl="5" marL="27432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6pPr>
            <a:lvl7pPr indent="-311150" lvl="6" marL="32004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lnSpc>
                <a:spcPct val="90000"/>
              </a:lnSpc>
              <a:spcBef>
                <a:spcPts val="4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53" name="Google Shape;53;p13"/>
          <p:cNvSpPr txBox="1"/>
          <p:nvPr>
            <p:ph idx="11" type="ftr"/>
          </p:nvPr>
        </p:nvSpPr>
        <p:spPr>
          <a:xfrm>
            <a:off x="3028950" y="4767263"/>
            <a:ext cx="3086100" cy="273844"/>
          </a:xfrm>
          <a:prstGeom prst="rect">
            <a:avLst/>
          </a:prstGeom>
          <a:noFill/>
          <a:ln>
            <a:noFill/>
          </a:ln>
        </p:spPr>
        <p:txBody>
          <a:bodyPr anchorCtr="0" anchor="ctr" bIns="17125" lIns="34275" spcFirstLastPara="1" rIns="34275" wrap="square" tIns="17125">
            <a:noAutofit/>
          </a:bodyPr>
          <a:lstStyle>
            <a:lvl1pPr lvl="0" marR="0" rtl="0" algn="ctr">
              <a:lnSpc>
                <a:spcPct val="100000"/>
              </a:lnSpc>
              <a:spcBef>
                <a:spcPts val="0"/>
              </a:spcBef>
              <a:spcAft>
                <a:spcPts val="0"/>
              </a:spcAft>
              <a:buClr>
                <a:srgbClr val="000000"/>
              </a:buClr>
              <a:buSzPts val="500"/>
              <a:buFont typeface="Arial"/>
              <a:buNone/>
              <a:defRPr b="0" i="0" sz="900" u="none" cap="none" strike="noStrike">
                <a:solidFill>
                  <a:srgbClr val="005A83"/>
                </a:solidFill>
                <a:latin typeface="Arial"/>
                <a:ea typeface="Arial"/>
                <a:cs typeface="Arial"/>
                <a:sym typeface="Arial"/>
              </a:defRPr>
            </a:lvl1pPr>
            <a:lvl2pPr lvl="1"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500"/>
              <a:buFont typeface="Arial"/>
              <a:buNone/>
              <a:defRPr b="0" i="0" sz="700" u="none" cap="none" strike="noStrike">
                <a:solidFill>
                  <a:schemeClr val="dk1"/>
                </a:solidFill>
                <a:latin typeface="Arial"/>
                <a:ea typeface="Arial"/>
                <a:cs typeface="Arial"/>
                <a:sym typeface="Arial"/>
              </a:defRPr>
            </a:lvl9pPr>
          </a:lstStyle>
          <a:p/>
        </p:txBody>
      </p:sp>
      <p:sp>
        <p:nvSpPr>
          <p:cNvPr id="54" name="Google Shape;54;p13"/>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mojaloop.io/service-provider-directory/" TargetMode="External"/><Relationship Id="rId4" Type="http://schemas.openxmlformats.org/officeDocument/2006/relationships/hyperlink" Target="https://github.com/mojaloop/on-premises-deployment/blob/main/docs/Software%20Deployment%20Recommendations.md#general-recommendations-for-mojaloop-kubernetes-node-pool-configuration"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s://mojaloop.io/service-provider-directory/"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hyperlink" Target="https://github.com/mojaloop/ml-core-test-harnes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hyperlink" Target="https://github.com/mojaloop/mini-loop"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hyperlink" Target="https://github.com/mojaloop/hel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hyperlink" Target="https://github.com/mojaloop/iacv2-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 Id="rId3" Type="http://schemas.openxmlformats.org/officeDocument/2006/relationships/hyperlink" Target="https://infitx-org.github.io/participation-tool-docs/" TargetMode="External"/><Relationship Id="rId4" Type="http://schemas.openxmlformats.org/officeDocument/2006/relationships/hyperlink" Target="https://github.com/pm4ml/connection-manager-api" TargetMode="External"/><Relationship Id="rId5" Type="http://schemas.openxmlformats.org/officeDocument/2006/relationships/hyperlink" Target="https://github.com/mojaloop/sdk-standard-components" TargetMode="External"/><Relationship Id="rId6" Type="http://schemas.openxmlformats.org/officeDocument/2006/relationships/hyperlink" Target="https://github.com/mojaloop/sdk-scheme-adapter" TargetMode="External"/><Relationship Id="rId7" Type="http://schemas.openxmlformats.org/officeDocument/2006/relationships/hyperlink" Target="https://github.com/mojaloop/ml-reference-connectors"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 Id="rId3" Type="http://schemas.openxmlformats.org/officeDocument/2006/relationships/hyperlink" Target="https://infitx-org.github.io/participation-tool-do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 Id="rId3" Type="http://schemas.openxmlformats.org/officeDocument/2006/relationships/hyperlink" Target="https://github.com/pm4ml/connection-manager-api"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 Id="rId3" Type="http://schemas.openxmlformats.org/officeDocument/2006/relationships/hyperlink" Target="https://github.com/mojaloop/sdk-standard-component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 Id="rId3" Type="http://schemas.openxmlformats.org/officeDocument/2006/relationships/hyperlink" Target="https://github.com/mojaloop/sdk-standard-component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6.xml"/><Relationship Id="rId3" Type="http://schemas.openxmlformats.org/officeDocument/2006/relationships/hyperlink" Target="https://github.com/mojaloop/ml-reference-connector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4"/>
          <p:cNvSpPr txBox="1"/>
          <p:nvPr>
            <p:ph type="ctrTitle"/>
          </p:nvPr>
        </p:nvSpPr>
        <p:spPr>
          <a:xfrm>
            <a:off x="635860" y="1582275"/>
            <a:ext cx="5470847" cy="1694853"/>
          </a:xfrm>
          <a:prstGeom prst="rect">
            <a:avLst/>
          </a:prstGeom>
          <a:noFill/>
          <a:ln>
            <a:noFill/>
          </a:ln>
        </p:spPr>
        <p:txBody>
          <a:bodyPr anchorCtr="0" anchor="b" bIns="17125" lIns="34275" spcFirstLastPara="1" rIns="34275" wrap="square" tIns="17125">
            <a:normAutofit fontScale="90000"/>
          </a:bodyPr>
          <a:lstStyle/>
          <a:p>
            <a:pPr indent="0" lvl="0" marL="0" rtl="0" algn="l">
              <a:lnSpc>
                <a:spcPct val="90000"/>
              </a:lnSpc>
              <a:spcBef>
                <a:spcPts val="0"/>
              </a:spcBef>
              <a:spcAft>
                <a:spcPts val="0"/>
              </a:spcAft>
              <a:buClr>
                <a:schemeClr val="lt1"/>
              </a:buClr>
              <a:buSzPct val="100000"/>
              <a:buFont typeface="Arial"/>
              <a:buNone/>
            </a:pPr>
            <a:r>
              <a:rPr lang="en"/>
              <a:t>How do I launch a Mojaloop based payments scheme?</a:t>
            </a:r>
            <a:endParaRPr/>
          </a:p>
        </p:txBody>
      </p:sp>
      <p:sp>
        <p:nvSpPr>
          <p:cNvPr id="204" name="Google Shape;204;p34"/>
          <p:cNvSpPr txBox="1"/>
          <p:nvPr>
            <p:ph idx="1" type="subTitle"/>
          </p:nvPr>
        </p:nvSpPr>
        <p:spPr>
          <a:xfrm>
            <a:off x="635860" y="3490795"/>
            <a:ext cx="5378395" cy="866372"/>
          </a:xfrm>
          <a:prstGeom prst="rect">
            <a:avLst/>
          </a:prstGeom>
          <a:noFill/>
          <a:ln>
            <a:noFill/>
          </a:ln>
        </p:spPr>
        <p:txBody>
          <a:bodyPr anchorCtr="0" anchor="t" bIns="17125" lIns="34275" spcFirstLastPara="1" rIns="34275" wrap="square" tIns="17125">
            <a:normAutofit fontScale="92500" lnSpcReduction="10000"/>
          </a:bodyPr>
          <a:lstStyle/>
          <a:p>
            <a:pPr indent="0" lvl="0" marL="0" rtl="0" algn="l">
              <a:lnSpc>
                <a:spcPct val="90000"/>
              </a:lnSpc>
              <a:spcBef>
                <a:spcPts val="0"/>
              </a:spcBef>
              <a:spcAft>
                <a:spcPts val="0"/>
              </a:spcAft>
              <a:buClr>
                <a:schemeClr val="lt1"/>
              </a:buClr>
              <a:buSzPct val="81818"/>
              <a:buNone/>
            </a:pPr>
            <a:r>
              <a:rPr lang="en" sz="2200"/>
              <a:t>A Product View: </a:t>
            </a:r>
            <a:endParaRPr sz="2200"/>
          </a:p>
          <a:p>
            <a:pPr indent="0" lvl="0" marL="0" rtl="0" algn="l">
              <a:lnSpc>
                <a:spcPct val="90000"/>
              </a:lnSpc>
              <a:spcBef>
                <a:spcPts val="0"/>
              </a:spcBef>
              <a:spcAft>
                <a:spcPts val="0"/>
              </a:spcAft>
              <a:buClr>
                <a:schemeClr val="lt1"/>
              </a:buClr>
              <a:buSzPct val="81818"/>
              <a:buNone/>
            </a:pPr>
            <a:r>
              <a:rPr lang="en" sz="2200"/>
              <a:t>What Does Mojaloop Do, How Do I Get One, and How Do I Onboard Some DFSPs? </a:t>
            </a:r>
            <a:endParaRPr sz="2200"/>
          </a:p>
        </p:txBody>
      </p:sp>
      <p:sp>
        <p:nvSpPr>
          <p:cNvPr id="205" name="Google Shape;205;p34"/>
          <p:cNvSpPr txBox="1"/>
          <p:nvPr>
            <p:ph idx="12" type="sldNum"/>
          </p:nvPr>
        </p:nvSpPr>
        <p:spPr>
          <a:xfrm>
            <a:off x="6457950" y="4767263"/>
            <a:ext cx="2057400" cy="273844"/>
          </a:xfrm>
          <a:prstGeom prst="rect">
            <a:avLst/>
          </a:prstGeom>
          <a:noFill/>
          <a:ln>
            <a:noFill/>
          </a:ln>
        </p:spPr>
        <p:txBody>
          <a:bodyPr anchorCtr="0" anchor="ctr" bIns="17125" lIns="34275" spcFirstLastPara="1" rIns="34275" wrap="square" tIns="17125">
            <a:noAutofit/>
          </a:bodyPr>
          <a:lstStyle/>
          <a:p>
            <a:pPr indent="0" lvl="0" marL="0" rtl="0" algn="r">
              <a:lnSpc>
                <a:spcPct val="100000"/>
              </a:lnSpc>
              <a:spcBef>
                <a:spcPts val="0"/>
              </a:spcBef>
              <a:spcAft>
                <a:spcPts val="0"/>
              </a:spcAft>
              <a:buSzPts val="9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3"/>
          <p:cNvSpPr txBox="1"/>
          <p:nvPr>
            <p:ph type="title"/>
          </p:nvPr>
        </p:nvSpPr>
        <p:spPr>
          <a:xfrm>
            <a:off x="68571" y="68541"/>
            <a:ext cx="8900400" cy="994200"/>
          </a:xfrm>
          <a:prstGeom prst="rect">
            <a:avLst/>
          </a:prstGeom>
          <a:noFill/>
          <a:ln>
            <a:noFill/>
          </a:ln>
        </p:spPr>
        <p:txBody>
          <a:bodyPr anchorCtr="0" anchor="ctr" bIns="17125" lIns="34275" spcFirstLastPara="1" rIns="34275" wrap="square" tIns="17125">
            <a:normAutofit/>
          </a:bodyPr>
          <a:lstStyle/>
          <a:p>
            <a:pPr indent="0" lvl="0" marL="0" rtl="0" algn="ctr">
              <a:lnSpc>
                <a:spcPct val="90000"/>
              </a:lnSpc>
              <a:spcBef>
                <a:spcPts val="0"/>
              </a:spcBef>
              <a:spcAft>
                <a:spcPts val="0"/>
              </a:spcAft>
              <a:buClr>
                <a:schemeClr val="lt1"/>
              </a:buClr>
              <a:buSzPts val="3000"/>
              <a:buFont typeface="Arial"/>
              <a:buNone/>
            </a:pPr>
            <a:r>
              <a:rPr lang="en"/>
              <a:t>Use Case Documentation: Product-Led</a:t>
            </a:r>
            <a:endParaRPr/>
          </a:p>
        </p:txBody>
      </p:sp>
      <p:pic>
        <p:nvPicPr>
          <p:cNvPr descr="A screenshot of a computer&#10;&#10;AI-generated content may be incorrect." id="312" name="Google Shape;312;p43"/>
          <p:cNvPicPr preferRelativeResize="0"/>
          <p:nvPr/>
        </p:nvPicPr>
        <p:blipFill rotWithShape="1">
          <a:blip r:embed="rId3">
            <a:alphaModFix/>
          </a:blip>
          <a:srcRect b="0" l="0" r="0" t="0"/>
          <a:stretch/>
        </p:blipFill>
        <p:spPr>
          <a:xfrm>
            <a:off x="1214867" y="703902"/>
            <a:ext cx="7635341" cy="4660273"/>
          </a:xfrm>
          <a:prstGeom prst="rect">
            <a:avLst/>
          </a:prstGeom>
          <a:noFill/>
          <a:ln>
            <a:noFill/>
          </a:ln>
        </p:spPr>
      </p:pic>
      <p:sp>
        <p:nvSpPr>
          <p:cNvPr id="313" name="Google Shape;313;p43"/>
          <p:cNvSpPr txBox="1"/>
          <p:nvPr/>
        </p:nvSpPr>
        <p:spPr>
          <a:xfrm rot="-5400000">
            <a:off x="-645323" y="1680096"/>
            <a:ext cx="2229600" cy="4041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200">
                <a:solidFill>
                  <a:schemeClr val="dk1"/>
                </a:solidFill>
                <a:latin typeface="Arial"/>
                <a:ea typeface="Arial"/>
                <a:cs typeface="Arial"/>
                <a:sym typeface="Arial"/>
              </a:rPr>
              <a:t>https://docs.mojaloop.io/product/features/use-cases.html</a:t>
            </a:r>
            <a:endParaRPr sz="12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4"/>
          <p:cNvSpPr txBox="1"/>
          <p:nvPr>
            <p:ph type="title"/>
          </p:nvPr>
        </p:nvSpPr>
        <p:spPr>
          <a:xfrm>
            <a:off x="623888" y="1282304"/>
            <a:ext cx="5491200" cy="2139600"/>
          </a:xfrm>
          <a:prstGeom prst="rect">
            <a:avLst/>
          </a:prstGeom>
        </p:spPr>
        <p:txBody>
          <a:bodyPr anchorCtr="0" anchor="b" bIns="17125" lIns="34275" spcFirstLastPara="1" rIns="34275" wrap="square" tIns="17125">
            <a:normAutofit/>
          </a:bodyPr>
          <a:lstStyle/>
          <a:p>
            <a:pPr indent="0" lvl="0" marL="0" rtl="0" algn="l">
              <a:spcBef>
                <a:spcPts val="0"/>
              </a:spcBef>
              <a:spcAft>
                <a:spcPts val="0"/>
              </a:spcAft>
              <a:buNone/>
            </a:pPr>
            <a:r>
              <a:rPr lang="en"/>
              <a:t>Software Deployment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5"/>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Prerequisites</a:t>
            </a:r>
            <a:endParaRPr/>
          </a:p>
        </p:txBody>
      </p:sp>
      <p:sp>
        <p:nvSpPr>
          <p:cNvPr id="324" name="Google Shape;324;p45"/>
          <p:cNvSpPr txBox="1"/>
          <p:nvPr>
            <p:ph idx="1" type="body"/>
          </p:nvPr>
        </p:nvSpPr>
        <p:spPr>
          <a:xfrm>
            <a:off x="628650" y="1369219"/>
            <a:ext cx="7886700" cy="3263400"/>
          </a:xfrm>
          <a:prstGeom prst="rect">
            <a:avLst/>
          </a:prstGeom>
        </p:spPr>
        <p:txBody>
          <a:bodyPr anchorCtr="0" anchor="t" bIns="17125" lIns="34275" spcFirstLastPara="1" rIns="34275" wrap="square" tIns="17125">
            <a:normAutofit lnSpcReduction="10000"/>
          </a:bodyPr>
          <a:lstStyle/>
          <a:p>
            <a:pPr indent="-342900" lvl="0" marL="457200" rtl="0" algn="l">
              <a:lnSpc>
                <a:spcPct val="100000"/>
              </a:lnSpc>
              <a:spcBef>
                <a:spcPts val="700"/>
              </a:spcBef>
              <a:spcAft>
                <a:spcPts val="0"/>
              </a:spcAft>
              <a:buSzPts val="1800"/>
              <a:buChar char="•"/>
            </a:pPr>
            <a:r>
              <a:rPr lang="en" sz="1800"/>
              <a:t>You need somewhere to host the hub software:</a:t>
            </a:r>
            <a:endParaRPr sz="1800"/>
          </a:p>
          <a:p>
            <a:pPr indent="-323850" lvl="1" marL="914400" rtl="0" algn="l">
              <a:lnSpc>
                <a:spcPct val="100000"/>
              </a:lnSpc>
              <a:spcBef>
                <a:spcPts val="0"/>
              </a:spcBef>
              <a:spcAft>
                <a:spcPts val="0"/>
              </a:spcAft>
              <a:buSzPts val="1500"/>
              <a:buChar char="•"/>
            </a:pPr>
            <a:r>
              <a:rPr lang="en" sz="1500"/>
              <a:t>On-premises servers, firewalls, networking in your own or a shared data centre</a:t>
            </a:r>
            <a:endParaRPr sz="1500"/>
          </a:p>
          <a:p>
            <a:pPr indent="-323850" lvl="1" marL="914400" rtl="0" algn="l">
              <a:lnSpc>
                <a:spcPct val="100000"/>
              </a:lnSpc>
              <a:spcBef>
                <a:spcPts val="0"/>
              </a:spcBef>
              <a:spcAft>
                <a:spcPts val="0"/>
              </a:spcAft>
              <a:buSzPts val="1500"/>
              <a:buChar char="•"/>
            </a:pPr>
            <a:r>
              <a:rPr lang="en" sz="1500"/>
              <a:t>Public cloud e.g. AWS, GCP, Azure</a:t>
            </a:r>
            <a:endParaRPr sz="1500"/>
          </a:p>
          <a:p>
            <a:pPr indent="-323850" lvl="1" marL="914400" rtl="0" algn="l">
              <a:lnSpc>
                <a:spcPct val="100000"/>
              </a:lnSpc>
              <a:spcBef>
                <a:spcPts val="0"/>
              </a:spcBef>
              <a:spcAft>
                <a:spcPts val="0"/>
              </a:spcAft>
              <a:buSzPts val="1500"/>
              <a:buChar char="•"/>
            </a:pPr>
            <a:r>
              <a:rPr lang="en" sz="1500"/>
              <a:t>Private cloud e.g. OpenStack, VMWare, Hyper-V</a:t>
            </a:r>
            <a:endParaRPr sz="1500"/>
          </a:p>
          <a:p>
            <a:pPr indent="-323850" lvl="1" marL="914400" rtl="0" algn="l">
              <a:lnSpc>
                <a:spcPct val="100000"/>
              </a:lnSpc>
              <a:spcBef>
                <a:spcPts val="0"/>
              </a:spcBef>
              <a:spcAft>
                <a:spcPts val="0"/>
              </a:spcAft>
              <a:buSzPts val="1500"/>
              <a:buChar char="•"/>
            </a:pPr>
            <a:r>
              <a:rPr lang="en" sz="1500"/>
              <a:t>Hybrid</a:t>
            </a:r>
            <a:endParaRPr sz="1500"/>
          </a:p>
          <a:p>
            <a:pPr indent="0" lvl="0" marL="0" rtl="0" algn="l">
              <a:lnSpc>
                <a:spcPct val="100000"/>
              </a:lnSpc>
              <a:spcBef>
                <a:spcPts val="700"/>
              </a:spcBef>
              <a:spcAft>
                <a:spcPts val="0"/>
              </a:spcAft>
              <a:buNone/>
            </a:pPr>
            <a:r>
              <a:t/>
            </a:r>
            <a:endParaRPr sz="1800"/>
          </a:p>
          <a:p>
            <a:pPr indent="-342900" lvl="0" marL="457200" rtl="0" algn="l">
              <a:lnSpc>
                <a:spcPct val="100000"/>
              </a:lnSpc>
              <a:spcBef>
                <a:spcPts val="700"/>
              </a:spcBef>
              <a:spcAft>
                <a:spcPts val="0"/>
              </a:spcAft>
              <a:buSzPts val="1800"/>
              <a:buChar char="•"/>
            </a:pPr>
            <a:r>
              <a:rPr lang="en" sz="1800"/>
              <a:t>For help figuring this out…</a:t>
            </a:r>
            <a:endParaRPr sz="1800"/>
          </a:p>
          <a:p>
            <a:pPr indent="-323850" lvl="1" marL="914400" rtl="0" algn="l">
              <a:lnSpc>
                <a:spcPct val="100000"/>
              </a:lnSpc>
              <a:spcBef>
                <a:spcPts val="0"/>
              </a:spcBef>
              <a:spcAft>
                <a:spcPts val="0"/>
              </a:spcAft>
              <a:buSzPts val="1500"/>
              <a:buChar char="•"/>
            </a:pPr>
            <a:r>
              <a:rPr lang="en" sz="1500"/>
              <a:t>MLF GTM team guidance</a:t>
            </a:r>
            <a:endParaRPr sz="1500"/>
          </a:p>
          <a:p>
            <a:pPr indent="-323850" lvl="1" marL="914400" rtl="0" algn="l">
              <a:lnSpc>
                <a:spcPct val="100000"/>
              </a:lnSpc>
              <a:spcBef>
                <a:spcPts val="0"/>
              </a:spcBef>
              <a:spcAft>
                <a:spcPts val="0"/>
              </a:spcAft>
              <a:buSzPts val="1500"/>
              <a:buChar char="•"/>
            </a:pPr>
            <a:r>
              <a:rPr lang="en" sz="1500"/>
              <a:t>Mojaloop community members (</a:t>
            </a:r>
            <a:r>
              <a:rPr lang="en" sz="1500" u="sng">
                <a:solidFill>
                  <a:schemeClr val="hlink"/>
                </a:solidFill>
                <a:hlinkClick r:id="rId3"/>
              </a:rPr>
              <a:t>https://mojaloop.io/service-provider-directory/</a:t>
            </a:r>
            <a:r>
              <a:rPr lang="en" sz="1500"/>
              <a:t>)</a:t>
            </a:r>
            <a:endParaRPr sz="1500"/>
          </a:p>
          <a:p>
            <a:pPr indent="-323850" lvl="1" marL="914400" rtl="0" algn="l">
              <a:lnSpc>
                <a:spcPct val="100000"/>
              </a:lnSpc>
              <a:spcBef>
                <a:spcPts val="0"/>
              </a:spcBef>
              <a:spcAft>
                <a:spcPts val="0"/>
              </a:spcAft>
              <a:buSzPts val="1500"/>
              <a:buChar char="•"/>
            </a:pPr>
            <a:r>
              <a:rPr lang="en" sz="1500"/>
              <a:t>Recommendations and guidelines: </a:t>
            </a:r>
            <a:r>
              <a:rPr lang="en" sz="1500" u="sng">
                <a:solidFill>
                  <a:schemeClr val="hlink"/>
                </a:solidFill>
                <a:hlinkClick r:id="rId4"/>
              </a:rPr>
              <a:t>https://github.com/mojaloop/on-premises-deployment/blob/main/docs/Software%20Deployment%20Recommendations.md#general-recommendations-for-mojaloop-kubernetes-node-pool-configuration</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6"/>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Prerequisites</a:t>
            </a:r>
            <a:endParaRPr/>
          </a:p>
        </p:txBody>
      </p:sp>
      <p:sp>
        <p:nvSpPr>
          <p:cNvPr id="330" name="Google Shape;330;p46"/>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lang="en"/>
              <a:t>You need to decide which use-cases you want to operate:</a:t>
            </a:r>
            <a:endParaRPr/>
          </a:p>
          <a:p>
            <a:pPr indent="-342900" lvl="1" marL="914400" rtl="0" algn="l">
              <a:lnSpc>
                <a:spcPct val="100000"/>
              </a:lnSpc>
              <a:spcBef>
                <a:spcPts val="0"/>
              </a:spcBef>
              <a:spcAft>
                <a:spcPts val="0"/>
              </a:spcAft>
              <a:buSzPts val="1800"/>
              <a:buChar char="•"/>
            </a:pPr>
            <a:r>
              <a:rPr lang="en"/>
              <a:t>P2P, B2P, G2P etc…</a:t>
            </a:r>
            <a:endParaRPr/>
          </a:p>
          <a:p>
            <a:pPr indent="-361950" lvl="0" marL="457200" rtl="0" algn="l">
              <a:lnSpc>
                <a:spcPct val="100000"/>
              </a:lnSpc>
              <a:spcBef>
                <a:spcPts val="0"/>
              </a:spcBef>
              <a:spcAft>
                <a:spcPts val="0"/>
              </a:spcAft>
              <a:buSzPts val="2100"/>
              <a:buChar char="•"/>
            </a:pPr>
            <a:r>
              <a:rPr lang="en"/>
              <a:t>You need to decide which account identifier types you want to support:</a:t>
            </a:r>
            <a:endParaRPr/>
          </a:p>
          <a:p>
            <a:pPr indent="-342900" lvl="1" marL="914400" rtl="0" algn="l">
              <a:lnSpc>
                <a:spcPct val="100000"/>
              </a:lnSpc>
              <a:spcBef>
                <a:spcPts val="0"/>
              </a:spcBef>
              <a:spcAft>
                <a:spcPts val="0"/>
              </a:spcAft>
              <a:buSzPts val="1800"/>
              <a:buChar char="•"/>
            </a:pPr>
            <a:r>
              <a:rPr lang="en"/>
              <a:t>MSISDN, Bank Account No., Alias, Merchant ID etc…</a:t>
            </a:r>
            <a:endParaRPr/>
          </a:p>
          <a:p>
            <a:pPr indent="0" lvl="0" marL="0" rtl="0" algn="l">
              <a:lnSpc>
                <a:spcPct val="100000"/>
              </a:lnSpc>
              <a:spcBef>
                <a:spcPts val="700"/>
              </a:spcBef>
              <a:spcAft>
                <a:spcPts val="0"/>
              </a:spcAft>
              <a:buNone/>
            </a:pPr>
            <a:r>
              <a:t/>
            </a:r>
            <a:endParaRPr/>
          </a:p>
          <a:p>
            <a:pPr indent="-361950" lvl="0" marL="457200" rtl="0" algn="l">
              <a:lnSpc>
                <a:spcPct val="100000"/>
              </a:lnSpc>
              <a:spcBef>
                <a:spcPts val="700"/>
              </a:spcBef>
              <a:spcAft>
                <a:spcPts val="0"/>
              </a:spcAft>
              <a:buSzPts val="2100"/>
              <a:buChar char="•"/>
            </a:pPr>
            <a:r>
              <a:rPr lang="en"/>
              <a:t>For help figuring this out…</a:t>
            </a:r>
            <a:endParaRPr/>
          </a:p>
          <a:p>
            <a:pPr indent="-342900" lvl="1" marL="914400" rtl="0" algn="l">
              <a:lnSpc>
                <a:spcPct val="100000"/>
              </a:lnSpc>
              <a:spcBef>
                <a:spcPts val="0"/>
              </a:spcBef>
              <a:spcAft>
                <a:spcPts val="0"/>
              </a:spcAft>
              <a:buSzPts val="1800"/>
              <a:buChar char="•"/>
            </a:pPr>
            <a:r>
              <a:rPr lang="en"/>
              <a:t>MLF GTM and Product teams guidance</a:t>
            </a:r>
            <a:endParaRPr/>
          </a:p>
          <a:p>
            <a:pPr indent="-342900" lvl="1" marL="914400" rtl="0" algn="l">
              <a:lnSpc>
                <a:spcPct val="100000"/>
              </a:lnSpc>
              <a:spcBef>
                <a:spcPts val="0"/>
              </a:spcBef>
              <a:spcAft>
                <a:spcPts val="0"/>
              </a:spcAft>
              <a:buSzPts val="1800"/>
              <a:buChar char="•"/>
            </a:pPr>
            <a:r>
              <a:rPr lang="en"/>
              <a:t>Mojaloop community members (</a:t>
            </a:r>
            <a:r>
              <a:rPr lang="en" u="sng">
                <a:solidFill>
                  <a:schemeClr val="hlink"/>
                </a:solidFill>
                <a:hlinkClick r:id="rId3"/>
              </a:rPr>
              <a:t>https://mojaloop.io/service-provider-directory/</a:t>
            </a: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Software Deployment Tools</a:t>
            </a:r>
            <a:endParaRPr/>
          </a:p>
        </p:txBody>
      </p:sp>
      <p:sp>
        <p:nvSpPr>
          <p:cNvPr id="336" name="Google Shape;336;p47"/>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lang="en"/>
              <a:t>Which components do I need to deploy?</a:t>
            </a:r>
            <a:endParaRPr/>
          </a:p>
          <a:p>
            <a:pPr indent="-342900" lvl="1" marL="914400" rtl="0" algn="l">
              <a:lnSpc>
                <a:spcPct val="100000"/>
              </a:lnSpc>
              <a:spcBef>
                <a:spcPts val="0"/>
              </a:spcBef>
              <a:spcAft>
                <a:spcPts val="0"/>
              </a:spcAft>
              <a:buSzPts val="1800"/>
              <a:buChar char="•"/>
            </a:pPr>
            <a:r>
              <a:rPr lang="en"/>
              <a:t>Mojaloop Core services</a:t>
            </a:r>
            <a:endParaRPr/>
          </a:p>
          <a:p>
            <a:pPr indent="-342900" lvl="1" marL="914400" rtl="0" algn="l">
              <a:lnSpc>
                <a:spcPct val="100000"/>
              </a:lnSpc>
              <a:spcBef>
                <a:spcPts val="0"/>
              </a:spcBef>
              <a:spcAft>
                <a:spcPts val="0"/>
              </a:spcAft>
              <a:buSzPts val="1800"/>
              <a:buChar char="•"/>
            </a:pPr>
            <a:r>
              <a:rPr lang="en"/>
              <a:t>Supporting services</a:t>
            </a:r>
            <a:endParaRPr/>
          </a:p>
          <a:p>
            <a:pPr indent="-323850" lvl="2" marL="1371600" rtl="0" algn="l">
              <a:lnSpc>
                <a:spcPct val="100000"/>
              </a:lnSpc>
              <a:spcBef>
                <a:spcPts val="0"/>
              </a:spcBef>
              <a:spcAft>
                <a:spcPts val="0"/>
              </a:spcAft>
              <a:buSzPts val="1500"/>
              <a:buChar char="•"/>
            </a:pPr>
            <a:r>
              <a:rPr lang="en"/>
              <a:t>Depending on chosen use-cases and identifier types.</a:t>
            </a:r>
            <a:endParaRPr/>
          </a:p>
          <a:p>
            <a:pPr indent="-342900" lvl="1" marL="914400" rtl="0" algn="l">
              <a:lnSpc>
                <a:spcPct val="100000"/>
              </a:lnSpc>
              <a:spcBef>
                <a:spcPts val="0"/>
              </a:spcBef>
              <a:spcAft>
                <a:spcPts val="0"/>
              </a:spcAft>
              <a:buSzPts val="1800"/>
              <a:buChar char="•"/>
            </a:pPr>
            <a:r>
              <a:rPr lang="en"/>
              <a:t>Additional Mojaloop services</a:t>
            </a:r>
            <a:endParaRPr/>
          </a:p>
          <a:p>
            <a:pPr indent="-342900" lvl="1" marL="914400" rtl="0" algn="l">
              <a:lnSpc>
                <a:spcPct val="100000"/>
              </a:lnSpc>
              <a:spcBef>
                <a:spcPts val="0"/>
              </a:spcBef>
              <a:spcAft>
                <a:spcPts val="0"/>
              </a:spcAft>
              <a:buSzPts val="1800"/>
              <a:buChar char="•"/>
            </a:pPr>
            <a:r>
              <a:rPr lang="en"/>
              <a:t>Platform Management services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Software Deployment Tools</a:t>
            </a:r>
            <a:endParaRPr/>
          </a:p>
        </p:txBody>
      </p:sp>
      <p:graphicFrame>
        <p:nvGraphicFramePr>
          <p:cNvPr id="342" name="Google Shape;342;p48"/>
          <p:cNvGraphicFramePr/>
          <p:nvPr/>
        </p:nvGraphicFramePr>
        <p:xfrm>
          <a:off x="628650" y="1268050"/>
          <a:ext cx="3000000" cy="3000000"/>
        </p:xfrm>
        <a:graphic>
          <a:graphicData uri="http://schemas.openxmlformats.org/drawingml/2006/table">
            <a:tbl>
              <a:tblPr>
                <a:noFill/>
                <a:tableStyleId>{8D62DDDE-A026-4ED1-831C-93401F157D24}</a:tableStyleId>
              </a:tblPr>
              <a:tblGrid>
                <a:gridCol w="1614800"/>
                <a:gridCol w="1455150"/>
                <a:gridCol w="1461250"/>
                <a:gridCol w="1350750"/>
                <a:gridCol w="1575300"/>
              </a:tblGrid>
              <a:tr h="381000">
                <a:tc>
                  <a:txBody>
                    <a:bodyPr/>
                    <a:lstStyle/>
                    <a:p>
                      <a:pPr indent="0" lvl="0" marL="0" rtl="0" algn="l">
                        <a:spcBef>
                          <a:spcPts val="0"/>
                        </a:spcBef>
                        <a:spcAft>
                          <a:spcPts val="0"/>
                        </a:spcAft>
                        <a:buClr>
                          <a:schemeClr val="dk1"/>
                        </a:buClr>
                        <a:buSzPts val="1100"/>
                        <a:buFont typeface="Arial"/>
                        <a:buNone/>
                      </a:pPr>
                      <a:r>
                        <a:rPr b="1" lang="en" sz="1200">
                          <a:solidFill>
                            <a:schemeClr val="dk1"/>
                          </a:solidFill>
                        </a:rPr>
                        <a:t>User Type / Operational Scenario</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t>Learning / Evaluation</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t>Feature Development</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t>Testing</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None/>
                      </a:pPr>
                      <a:r>
                        <a:rPr b="1" lang="en" sz="1200"/>
                        <a:t>Production / Live Operation</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b="1" lang="en" sz="1200"/>
                        <a:t>Developer</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Core Test Harness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B6D7A8"/>
                    </a:solidFill>
                  </a:tcPr>
                </a:tc>
                <a:tc>
                  <a:txBody>
                    <a:bodyPr/>
                    <a:lstStyle/>
                    <a:p>
                      <a:pPr indent="0" lvl="0" marL="0" rtl="0" algn="l">
                        <a:spcBef>
                          <a:spcPts val="0"/>
                        </a:spcBef>
                        <a:spcAft>
                          <a:spcPts val="0"/>
                        </a:spcAft>
                        <a:buNone/>
                      </a:pPr>
                      <a:r>
                        <a:rPr lang="en" sz="1200"/>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r>
              <a:tr h="371625">
                <a:tc>
                  <a:txBody>
                    <a:bodyPr/>
                    <a:lstStyle/>
                    <a:p>
                      <a:pPr indent="0" lvl="0" marL="0" rtl="0" algn="l">
                        <a:spcBef>
                          <a:spcPts val="0"/>
                        </a:spcBef>
                        <a:spcAft>
                          <a:spcPts val="0"/>
                        </a:spcAft>
                        <a:buNone/>
                      </a:pPr>
                      <a:r>
                        <a:rPr b="1" lang="en" sz="1200"/>
                        <a:t>Quality Assurance</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Core Test Harness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B6D7A8"/>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r>
              <a:tr h="381000">
                <a:tc>
                  <a:txBody>
                    <a:bodyPr/>
                    <a:lstStyle/>
                    <a:p>
                      <a:pPr indent="0" lvl="0" marL="0" rtl="0" algn="l">
                        <a:spcBef>
                          <a:spcPts val="0"/>
                        </a:spcBef>
                        <a:spcAft>
                          <a:spcPts val="0"/>
                        </a:spcAft>
                        <a:buNone/>
                      </a:pPr>
                      <a:r>
                        <a:rPr b="1" lang="en" sz="1200"/>
                        <a:t>System Integrator</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Core Test Harness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B6D7A8"/>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Mojaloop IaC (Infrastructure as Code)</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D5A6BD"/>
                    </a:solidFill>
                  </a:tcPr>
                </a:tc>
              </a:tr>
              <a:tr h="381000">
                <a:tc>
                  <a:txBody>
                    <a:bodyPr/>
                    <a:lstStyle/>
                    <a:p>
                      <a:pPr indent="0" lvl="0" marL="0" rtl="0" algn="l">
                        <a:spcBef>
                          <a:spcPts val="0"/>
                        </a:spcBef>
                        <a:spcAft>
                          <a:spcPts val="0"/>
                        </a:spcAft>
                        <a:buNone/>
                      </a:pPr>
                      <a:r>
                        <a:rPr b="1" lang="en" sz="1200"/>
                        <a:t>Hub Operator</a:t>
                      </a:r>
                      <a:endParaRPr b="1"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chemeClr val="lt2"/>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Core Test Harness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B6D7A8"/>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Miniloop or HELM charts</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A4C2F4"/>
                    </a:solidFill>
                  </a:tcPr>
                </a:tc>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Mojaloop IaC (Infrastructure as Code)</a:t>
                      </a:r>
                      <a:endParaRPr sz="1200"/>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D5A6BD"/>
                    </a:solidFill>
                  </a:tcPr>
                </a:tc>
              </a:tr>
            </a:tbl>
          </a:graphicData>
        </a:graphic>
      </p:graphicFrame>
      <p:sp>
        <p:nvSpPr>
          <p:cNvPr id="343" name="Google Shape;343;p48"/>
          <p:cNvSpPr txBox="1"/>
          <p:nvPr/>
        </p:nvSpPr>
        <p:spPr>
          <a:xfrm>
            <a:off x="628650" y="4654900"/>
            <a:ext cx="7075200" cy="3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 simplified from full deployment tools feature matrix (see </a:t>
            </a:r>
            <a:r>
              <a:rPr b="1" lang="en" sz="1000">
                <a:solidFill>
                  <a:schemeClr val="dk1"/>
                </a:solidFill>
              </a:rPr>
              <a:t>#ws-deployment-tools</a:t>
            </a:r>
            <a:r>
              <a:rPr lang="en" sz="1000">
                <a:solidFill>
                  <a:schemeClr val="dk1"/>
                </a:solidFill>
              </a:rPr>
              <a:t> on the Mojaloop slack workspace)</a:t>
            </a:r>
            <a:endParaRPr sz="10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Software Deployment Tools</a:t>
            </a:r>
            <a:endParaRPr/>
          </a:p>
        </p:txBody>
      </p:sp>
      <p:sp>
        <p:nvSpPr>
          <p:cNvPr id="349" name="Google Shape;349;p49"/>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Core Test Harness</a:t>
            </a:r>
            <a:endParaRPr b="1"/>
          </a:p>
          <a:p>
            <a:pPr indent="-342900" lvl="1" marL="914400" rtl="0" algn="l">
              <a:lnSpc>
                <a:spcPct val="100000"/>
              </a:lnSpc>
              <a:spcBef>
                <a:spcPts val="0"/>
              </a:spcBef>
              <a:spcAft>
                <a:spcPts val="0"/>
              </a:spcAft>
              <a:buSzPts val="1800"/>
              <a:buChar char="•"/>
            </a:pPr>
            <a:r>
              <a:rPr lang="en"/>
              <a:t>For use by single users to deploy Mojaloop services on a workstation or laptop</a:t>
            </a:r>
            <a:endParaRPr/>
          </a:p>
          <a:p>
            <a:pPr indent="-342900" lvl="1" marL="914400" rtl="0" algn="l">
              <a:lnSpc>
                <a:spcPct val="100000"/>
              </a:lnSpc>
              <a:spcBef>
                <a:spcPts val="0"/>
              </a:spcBef>
              <a:spcAft>
                <a:spcPts val="0"/>
              </a:spcAft>
              <a:buSzPts val="1800"/>
              <a:buChar char="•"/>
            </a:pPr>
            <a:r>
              <a:rPr lang="en"/>
              <a:t>Low resource requirement</a:t>
            </a:r>
            <a:endParaRPr/>
          </a:p>
          <a:p>
            <a:pPr indent="-342900" lvl="1" marL="914400" rtl="0" algn="l">
              <a:lnSpc>
                <a:spcPct val="100000"/>
              </a:lnSpc>
              <a:spcBef>
                <a:spcPts val="0"/>
              </a:spcBef>
              <a:spcAft>
                <a:spcPts val="0"/>
              </a:spcAft>
              <a:buSzPts val="1800"/>
              <a:buChar char="•"/>
            </a:pPr>
            <a:r>
              <a:rPr lang="en"/>
              <a:t>Facilitates learning, feature development and testing</a:t>
            </a:r>
            <a:endParaRPr/>
          </a:p>
          <a:p>
            <a:pPr indent="-342900" lvl="1" marL="914400" rtl="0" algn="l">
              <a:lnSpc>
                <a:spcPct val="100000"/>
              </a:lnSpc>
              <a:spcBef>
                <a:spcPts val="0"/>
              </a:spcBef>
              <a:spcAft>
                <a:spcPts val="0"/>
              </a:spcAft>
              <a:buSzPts val="1800"/>
              <a:buChar char="•"/>
            </a:pPr>
            <a:r>
              <a:rPr lang="en"/>
              <a:t>Does not require Kubernetes</a:t>
            </a:r>
            <a:endParaRPr/>
          </a:p>
          <a:p>
            <a:pPr indent="-342900" lvl="1" marL="914400" rtl="0" algn="l">
              <a:lnSpc>
                <a:spcPct val="100000"/>
              </a:lnSpc>
              <a:spcBef>
                <a:spcPts val="0"/>
              </a:spcBef>
              <a:spcAft>
                <a:spcPts val="0"/>
              </a:spcAft>
              <a:buSzPts val="1800"/>
              <a:buChar char="•"/>
            </a:pPr>
            <a:r>
              <a:rPr lang="en"/>
              <a:t>Manual security configuration is required</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https://github.com/mojaloop/ml-core-test-harness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0"/>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Software Deployment Tools</a:t>
            </a:r>
            <a:endParaRPr/>
          </a:p>
        </p:txBody>
      </p:sp>
      <p:sp>
        <p:nvSpPr>
          <p:cNvPr id="355" name="Google Shape;355;p50"/>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Miniloop</a:t>
            </a:r>
            <a:endParaRPr b="1"/>
          </a:p>
          <a:p>
            <a:pPr indent="-342900" lvl="1" marL="914400" rtl="0" algn="l">
              <a:lnSpc>
                <a:spcPct val="100000"/>
              </a:lnSpc>
              <a:spcBef>
                <a:spcPts val="0"/>
              </a:spcBef>
              <a:spcAft>
                <a:spcPts val="0"/>
              </a:spcAft>
              <a:buSzPts val="1800"/>
              <a:buChar char="•"/>
            </a:pPr>
            <a:r>
              <a:rPr lang="en"/>
              <a:t>For use by single users to deploy Mojaloop services on a workstation or laptop</a:t>
            </a:r>
            <a:endParaRPr/>
          </a:p>
          <a:p>
            <a:pPr indent="-342900" lvl="1" marL="914400" rtl="0" algn="l">
              <a:lnSpc>
                <a:spcPct val="100000"/>
              </a:lnSpc>
              <a:spcBef>
                <a:spcPts val="0"/>
              </a:spcBef>
              <a:spcAft>
                <a:spcPts val="0"/>
              </a:spcAft>
              <a:buSzPts val="1800"/>
              <a:buChar char="•"/>
            </a:pPr>
            <a:r>
              <a:rPr lang="en"/>
              <a:t>Low resource requirement</a:t>
            </a:r>
            <a:endParaRPr/>
          </a:p>
          <a:p>
            <a:pPr indent="-342900" lvl="1" marL="914400" rtl="0" algn="l">
              <a:lnSpc>
                <a:spcPct val="100000"/>
              </a:lnSpc>
              <a:spcBef>
                <a:spcPts val="0"/>
              </a:spcBef>
              <a:spcAft>
                <a:spcPts val="0"/>
              </a:spcAft>
              <a:buSzPts val="1800"/>
              <a:buChar char="•"/>
            </a:pPr>
            <a:r>
              <a:rPr lang="en"/>
              <a:t>Facilitates learning, feature development and testing</a:t>
            </a:r>
            <a:endParaRPr/>
          </a:p>
          <a:p>
            <a:pPr indent="-342900" lvl="1" marL="914400" rtl="0" algn="l">
              <a:lnSpc>
                <a:spcPct val="100000"/>
              </a:lnSpc>
              <a:spcBef>
                <a:spcPts val="0"/>
              </a:spcBef>
              <a:spcAft>
                <a:spcPts val="0"/>
              </a:spcAft>
              <a:buSzPts val="1800"/>
              <a:buChar char="•"/>
            </a:pPr>
            <a:r>
              <a:rPr lang="en"/>
              <a:t>Simplified HELM deployment, requires and installs “developer version” of Kubernetes</a:t>
            </a:r>
            <a:endParaRPr/>
          </a:p>
          <a:p>
            <a:pPr indent="-342900" lvl="1" marL="914400" rtl="0" algn="l">
              <a:lnSpc>
                <a:spcPct val="100000"/>
              </a:lnSpc>
              <a:spcBef>
                <a:spcPts val="0"/>
              </a:spcBef>
              <a:spcAft>
                <a:spcPts val="0"/>
              </a:spcAft>
              <a:buSzPts val="1800"/>
              <a:buChar char="•"/>
            </a:pPr>
            <a:r>
              <a:rPr lang="en"/>
              <a:t>Manual security configuration is required</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https://github.com/mojaloop/mini-loop</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1"/>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Software Deployment Tools</a:t>
            </a:r>
            <a:endParaRPr/>
          </a:p>
        </p:txBody>
      </p:sp>
      <p:sp>
        <p:nvSpPr>
          <p:cNvPr id="361" name="Google Shape;361;p51"/>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55600" lvl="0" marL="457200" rtl="0" algn="l">
              <a:lnSpc>
                <a:spcPct val="100000"/>
              </a:lnSpc>
              <a:spcBef>
                <a:spcPts val="700"/>
              </a:spcBef>
              <a:spcAft>
                <a:spcPts val="0"/>
              </a:spcAft>
              <a:buSzPts val="2000"/>
              <a:buChar char="•"/>
            </a:pPr>
            <a:r>
              <a:rPr b="1" lang="en" sz="2000"/>
              <a:t>HELM Chart(s)</a:t>
            </a:r>
            <a:endParaRPr b="1" sz="2000"/>
          </a:p>
          <a:p>
            <a:pPr indent="-336550" lvl="1" marL="914400" rtl="0" algn="l">
              <a:lnSpc>
                <a:spcPct val="100000"/>
              </a:lnSpc>
              <a:spcBef>
                <a:spcPts val="0"/>
              </a:spcBef>
              <a:spcAft>
                <a:spcPts val="0"/>
              </a:spcAft>
              <a:buSzPts val="1700"/>
              <a:buChar char="•"/>
            </a:pPr>
            <a:r>
              <a:rPr lang="en" sz="1700"/>
              <a:t>Deploys Mojaloop services on machines already running Kubernetes (could be workstation, laptop, own servers, public or private cloud)</a:t>
            </a:r>
            <a:endParaRPr sz="1700"/>
          </a:p>
          <a:p>
            <a:pPr indent="-336550" lvl="1" marL="914400" rtl="0" algn="l">
              <a:lnSpc>
                <a:spcPct val="100000"/>
              </a:lnSpc>
              <a:spcBef>
                <a:spcPts val="0"/>
              </a:spcBef>
              <a:spcAft>
                <a:spcPts val="0"/>
              </a:spcAft>
              <a:buSzPts val="1700"/>
              <a:buChar char="•"/>
            </a:pPr>
            <a:r>
              <a:rPr lang="en" sz="1700"/>
              <a:t>Variable</a:t>
            </a:r>
            <a:r>
              <a:rPr lang="en" sz="1700"/>
              <a:t> resource requirement depending on usage</a:t>
            </a:r>
            <a:endParaRPr sz="1700"/>
          </a:p>
          <a:p>
            <a:pPr indent="-336550" lvl="1" marL="914400" rtl="0" algn="l">
              <a:lnSpc>
                <a:spcPct val="100000"/>
              </a:lnSpc>
              <a:spcBef>
                <a:spcPts val="0"/>
              </a:spcBef>
              <a:spcAft>
                <a:spcPts val="0"/>
              </a:spcAft>
              <a:buSzPts val="1700"/>
              <a:buChar char="•"/>
            </a:pPr>
            <a:r>
              <a:rPr lang="en" sz="1700"/>
              <a:t>Facilitates more complex feature development and more “production like” testing</a:t>
            </a:r>
            <a:endParaRPr sz="1700"/>
          </a:p>
          <a:p>
            <a:pPr indent="-336550" lvl="1" marL="914400" rtl="0" algn="l">
              <a:lnSpc>
                <a:spcPct val="100000"/>
              </a:lnSpc>
              <a:spcBef>
                <a:spcPts val="0"/>
              </a:spcBef>
              <a:spcAft>
                <a:spcPts val="0"/>
              </a:spcAft>
              <a:buSzPts val="1700"/>
              <a:buChar char="•"/>
            </a:pPr>
            <a:r>
              <a:rPr lang="en" sz="1700"/>
              <a:t>Requires a functioning Kubernetes cluster (one or more nodes)</a:t>
            </a:r>
            <a:endParaRPr sz="1700"/>
          </a:p>
          <a:p>
            <a:pPr indent="-336550" lvl="1" marL="914400" rtl="0" algn="l">
              <a:lnSpc>
                <a:spcPct val="100000"/>
              </a:lnSpc>
              <a:spcBef>
                <a:spcPts val="0"/>
              </a:spcBef>
              <a:spcAft>
                <a:spcPts val="0"/>
              </a:spcAft>
              <a:buSzPts val="1700"/>
              <a:buChar char="•"/>
            </a:pPr>
            <a:r>
              <a:rPr lang="en" sz="1700"/>
              <a:t>Manual security configuration is required.</a:t>
            </a:r>
            <a:endParaRPr sz="1700"/>
          </a:p>
          <a:p>
            <a:pPr indent="-336550" lvl="1" marL="914400" rtl="0" algn="l">
              <a:lnSpc>
                <a:spcPct val="100000"/>
              </a:lnSpc>
              <a:spcBef>
                <a:spcPts val="0"/>
              </a:spcBef>
              <a:spcAft>
                <a:spcPts val="0"/>
              </a:spcAft>
              <a:buSzPts val="1700"/>
              <a:buChar char="•"/>
            </a:pPr>
            <a:r>
              <a:rPr i="1" lang="en" sz="1700"/>
              <a:t>May be used for production deployments but requires greater level of your own infrastructure setup, configuration and management effort.</a:t>
            </a:r>
            <a:endParaRPr i="1" sz="1700"/>
          </a:p>
          <a:p>
            <a:pPr indent="-336550" lvl="1" marL="914400" rtl="0" algn="l">
              <a:lnSpc>
                <a:spcPct val="100000"/>
              </a:lnSpc>
              <a:spcBef>
                <a:spcPts val="0"/>
              </a:spcBef>
              <a:spcAft>
                <a:spcPts val="0"/>
              </a:spcAft>
              <a:buSzPts val="1700"/>
              <a:buChar char="•"/>
            </a:pPr>
            <a:r>
              <a:rPr lang="en" sz="1700" u="sng">
                <a:solidFill>
                  <a:schemeClr val="hlink"/>
                </a:solidFill>
                <a:hlinkClick r:id="rId3"/>
              </a:rPr>
              <a:t>https://github.com/mojaloop/helm</a:t>
            </a:r>
            <a:endParaRPr sz="17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Software Deployment Tools</a:t>
            </a:r>
            <a:endParaRPr/>
          </a:p>
        </p:txBody>
      </p:sp>
      <p:sp>
        <p:nvSpPr>
          <p:cNvPr id="367" name="Google Shape;367;p52"/>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IaC (“Infrastructure as Code”)</a:t>
            </a:r>
            <a:endParaRPr b="1"/>
          </a:p>
          <a:p>
            <a:pPr indent="-342900" lvl="1" marL="914400" rtl="0" algn="l">
              <a:lnSpc>
                <a:spcPct val="100000"/>
              </a:lnSpc>
              <a:spcBef>
                <a:spcPts val="0"/>
              </a:spcBef>
              <a:spcAft>
                <a:spcPts val="0"/>
              </a:spcAft>
              <a:buSzPts val="1800"/>
              <a:buChar char="•"/>
            </a:pPr>
            <a:r>
              <a:rPr lang="en"/>
              <a:t>Deploys a complete Mojaloop infrastructure management platform on own servers, </a:t>
            </a:r>
            <a:r>
              <a:rPr lang="en"/>
              <a:t>public, private or hybrid cloud</a:t>
            </a:r>
            <a:endParaRPr/>
          </a:p>
          <a:p>
            <a:pPr indent="-342900" lvl="1" marL="914400" rtl="0" algn="l">
              <a:lnSpc>
                <a:spcPct val="100000"/>
              </a:lnSpc>
              <a:spcBef>
                <a:spcPts val="0"/>
              </a:spcBef>
              <a:spcAft>
                <a:spcPts val="0"/>
              </a:spcAft>
              <a:buSzPts val="1800"/>
              <a:buChar char="•"/>
            </a:pPr>
            <a:r>
              <a:rPr lang="en"/>
              <a:t>Facilitates enterprise wide creation, </a:t>
            </a:r>
            <a:r>
              <a:rPr lang="en"/>
              <a:t>provisioning, management and full lifecycle operation of multiple Mojaloop environments e.g dev, test, production</a:t>
            </a:r>
            <a:endParaRPr/>
          </a:p>
          <a:p>
            <a:pPr indent="-342900" lvl="1" marL="914400" rtl="0" algn="l">
              <a:lnSpc>
                <a:spcPct val="100000"/>
              </a:lnSpc>
              <a:spcBef>
                <a:spcPts val="0"/>
              </a:spcBef>
              <a:spcAft>
                <a:spcPts val="0"/>
              </a:spcAft>
              <a:buSzPts val="1800"/>
              <a:buChar char="•"/>
            </a:pPr>
            <a:r>
              <a:rPr lang="en"/>
              <a:t>Designed for highly secure production operations</a:t>
            </a:r>
            <a:endParaRPr/>
          </a:p>
          <a:p>
            <a:pPr indent="-342900" lvl="1" marL="914400" rtl="0" algn="l">
              <a:lnSpc>
                <a:spcPct val="100000"/>
              </a:lnSpc>
              <a:spcBef>
                <a:spcPts val="0"/>
              </a:spcBef>
              <a:spcAft>
                <a:spcPts val="0"/>
              </a:spcAft>
              <a:buSzPts val="1800"/>
              <a:buChar char="•"/>
            </a:pPr>
            <a:r>
              <a:rPr lang="en"/>
              <a:t>Variable resource requirement depending on usage</a:t>
            </a:r>
            <a:endParaRPr/>
          </a:p>
          <a:p>
            <a:pPr indent="-323850" lvl="2" marL="1371600" rtl="0" algn="l">
              <a:lnSpc>
                <a:spcPct val="100000"/>
              </a:lnSpc>
              <a:spcBef>
                <a:spcPts val="0"/>
              </a:spcBef>
              <a:spcAft>
                <a:spcPts val="0"/>
              </a:spcAft>
              <a:buSzPts val="1500"/>
              <a:buChar char="•"/>
            </a:pPr>
            <a:r>
              <a:rPr lang="en"/>
              <a:t>Horizontal scalability enables scale-up from low cost starting point as throughput increases.</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https://github.com/mojaloop/iacv2-docs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5"/>
          <p:cNvSpPr txBox="1"/>
          <p:nvPr>
            <p:ph type="title"/>
          </p:nvPr>
        </p:nvSpPr>
        <p:spPr>
          <a:xfrm>
            <a:off x="628650" y="273844"/>
            <a:ext cx="70752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Agenda</a:t>
            </a:r>
            <a:endParaRPr/>
          </a:p>
        </p:txBody>
      </p:sp>
      <p:sp>
        <p:nvSpPr>
          <p:cNvPr id="211" name="Google Shape;211;p35"/>
          <p:cNvSpPr txBox="1"/>
          <p:nvPr>
            <p:ph idx="1" type="body"/>
          </p:nvPr>
        </p:nvSpPr>
        <p:spPr>
          <a:xfrm>
            <a:off x="2057400" y="1369225"/>
            <a:ext cx="6458100" cy="3263400"/>
          </a:xfrm>
          <a:prstGeom prst="rect">
            <a:avLst/>
          </a:prstGeom>
        </p:spPr>
        <p:txBody>
          <a:bodyPr anchorCtr="0" anchor="ctr" bIns="17125" lIns="34275" spcFirstLastPara="1" rIns="34275" wrap="square" tIns="17125">
            <a:normAutofit/>
          </a:bodyPr>
          <a:lstStyle/>
          <a:p>
            <a:pPr indent="-317500" lvl="0" marL="457200" rtl="0" algn="l">
              <a:lnSpc>
                <a:spcPct val="150000"/>
              </a:lnSpc>
              <a:spcBef>
                <a:spcPts val="700"/>
              </a:spcBef>
              <a:spcAft>
                <a:spcPts val="0"/>
              </a:spcAft>
              <a:buSzPts val="1400"/>
              <a:buChar char="●"/>
            </a:pPr>
            <a:r>
              <a:rPr lang="en"/>
              <a:t>Elements of a Mojaloop-Based Scheme</a:t>
            </a:r>
            <a:endParaRPr/>
          </a:p>
          <a:p>
            <a:pPr indent="-317500" lvl="0" marL="457200" rtl="0" algn="l">
              <a:lnSpc>
                <a:spcPct val="150000"/>
              </a:lnSpc>
              <a:spcBef>
                <a:spcPts val="0"/>
              </a:spcBef>
              <a:spcAft>
                <a:spcPts val="0"/>
              </a:spcAft>
              <a:buSzPts val="1400"/>
              <a:buChar char="●"/>
            </a:pPr>
            <a:r>
              <a:rPr lang="en"/>
              <a:t>Use-Cases</a:t>
            </a:r>
            <a:endParaRPr/>
          </a:p>
          <a:p>
            <a:pPr indent="-317500" lvl="0" marL="457200" rtl="0" algn="l">
              <a:lnSpc>
                <a:spcPct val="150000"/>
              </a:lnSpc>
              <a:spcBef>
                <a:spcPts val="0"/>
              </a:spcBef>
              <a:spcAft>
                <a:spcPts val="0"/>
              </a:spcAft>
              <a:buSzPts val="1400"/>
              <a:buChar char="●"/>
            </a:pPr>
            <a:r>
              <a:rPr lang="en"/>
              <a:t>Software Deployment </a:t>
            </a:r>
            <a:endParaRPr/>
          </a:p>
          <a:p>
            <a:pPr indent="-317500" lvl="0" marL="457200" rtl="0" algn="l">
              <a:lnSpc>
                <a:spcPct val="150000"/>
              </a:lnSpc>
              <a:spcBef>
                <a:spcPts val="0"/>
              </a:spcBef>
              <a:spcAft>
                <a:spcPts val="0"/>
              </a:spcAft>
              <a:buSzPts val="1400"/>
              <a:buChar char="●"/>
            </a:pPr>
            <a:r>
              <a:rPr lang="en"/>
              <a:t>Participant Onboarding</a:t>
            </a:r>
            <a:endParaRPr/>
          </a:p>
          <a:p>
            <a:pPr indent="-317500" lvl="0" marL="457200" rtl="0" algn="l">
              <a:lnSpc>
                <a:spcPct val="150000"/>
              </a:lnSpc>
              <a:spcBef>
                <a:spcPts val="0"/>
              </a:spcBef>
              <a:spcAft>
                <a:spcPts val="0"/>
              </a:spcAft>
              <a:buSzPts val="1400"/>
              <a:buChar char="●"/>
            </a:pPr>
            <a:r>
              <a:rPr lang="en"/>
              <a:t>Next Steps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3"/>
          <p:cNvSpPr txBox="1"/>
          <p:nvPr>
            <p:ph type="title"/>
          </p:nvPr>
        </p:nvSpPr>
        <p:spPr>
          <a:xfrm>
            <a:off x="623888" y="1282304"/>
            <a:ext cx="5491200" cy="2139600"/>
          </a:xfrm>
          <a:prstGeom prst="rect">
            <a:avLst/>
          </a:prstGeom>
        </p:spPr>
        <p:txBody>
          <a:bodyPr anchorCtr="0" anchor="b" bIns="17125" lIns="34275" spcFirstLastPara="1" rIns="34275" wrap="square" tIns="17125">
            <a:normAutofit/>
          </a:bodyPr>
          <a:lstStyle/>
          <a:p>
            <a:pPr indent="0" lvl="0" marL="0" rtl="0" algn="l">
              <a:spcBef>
                <a:spcPts val="0"/>
              </a:spcBef>
              <a:spcAft>
                <a:spcPts val="0"/>
              </a:spcAft>
              <a:buNone/>
            </a:pPr>
            <a:r>
              <a:rPr lang="en"/>
              <a:t>Participant Onboarding and Lifecycle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4"/>
          <p:cNvSpPr txBox="1"/>
          <p:nvPr>
            <p:ph type="title"/>
          </p:nvPr>
        </p:nvSpPr>
        <p:spPr>
          <a:xfrm>
            <a:off x="628650" y="273844"/>
            <a:ext cx="78867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Participant Onboarding and Lifecycle</a:t>
            </a:r>
            <a:endParaRPr/>
          </a:p>
        </p:txBody>
      </p:sp>
      <p:sp>
        <p:nvSpPr>
          <p:cNvPr id="378" name="Google Shape;378;p54"/>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lang="en"/>
              <a:t>Mojaloop provides a set of open-source documentation and software tools to help DFSPs join and participate in Mojaloop based payment schemes</a:t>
            </a:r>
            <a:endParaRPr/>
          </a:p>
          <a:p>
            <a:pPr indent="-342900" lvl="1" marL="914400" rtl="0" algn="l">
              <a:lnSpc>
                <a:spcPct val="100000"/>
              </a:lnSpc>
              <a:spcBef>
                <a:spcPts val="0"/>
              </a:spcBef>
              <a:spcAft>
                <a:spcPts val="0"/>
              </a:spcAft>
              <a:buSzPts val="1800"/>
              <a:buChar char="•"/>
            </a:pPr>
            <a:r>
              <a:rPr lang="en"/>
              <a:t>Business and technical integration documentation:</a:t>
            </a:r>
            <a:endParaRPr/>
          </a:p>
          <a:p>
            <a:pPr indent="-323850" lvl="2" marL="1371600" rtl="0" algn="l">
              <a:lnSpc>
                <a:spcPct val="100000"/>
              </a:lnSpc>
              <a:spcBef>
                <a:spcPts val="0"/>
              </a:spcBef>
              <a:spcAft>
                <a:spcPts val="0"/>
              </a:spcAft>
              <a:buSzPts val="1500"/>
              <a:buChar char="•"/>
            </a:pPr>
            <a:r>
              <a:rPr lang="en"/>
              <a:t>System Integrator Toolkit: </a:t>
            </a:r>
            <a:r>
              <a:rPr lang="en" u="sng">
                <a:solidFill>
                  <a:schemeClr val="hlink"/>
                </a:solidFill>
                <a:hlinkClick r:id="rId3"/>
              </a:rPr>
              <a:t>https://infitx-org.github.io/participation-tool-docs/</a:t>
            </a:r>
            <a:endParaRPr/>
          </a:p>
          <a:p>
            <a:pPr indent="-342900" lvl="1" marL="914400" rtl="0" algn="l">
              <a:lnSpc>
                <a:spcPct val="100000"/>
              </a:lnSpc>
              <a:spcBef>
                <a:spcPts val="0"/>
              </a:spcBef>
              <a:spcAft>
                <a:spcPts val="0"/>
              </a:spcAft>
              <a:buSzPts val="1800"/>
              <a:buChar char="•"/>
            </a:pPr>
            <a:r>
              <a:rPr lang="en"/>
              <a:t>Participant connection management system (MCM) (</a:t>
            </a:r>
            <a:r>
              <a:rPr lang="en" u="sng">
                <a:solidFill>
                  <a:schemeClr val="hlink"/>
                </a:solidFill>
                <a:hlinkClick r:id="rId4"/>
              </a:rPr>
              <a:t>https://github.com/pm4ml/connection-manager-api</a:t>
            </a:r>
            <a:r>
              <a:rPr lang="en"/>
              <a:t>)</a:t>
            </a:r>
            <a:endParaRPr/>
          </a:p>
          <a:p>
            <a:pPr indent="-342900" lvl="1" marL="914400" rtl="0" algn="l">
              <a:lnSpc>
                <a:spcPct val="100000"/>
              </a:lnSpc>
              <a:spcBef>
                <a:spcPts val="0"/>
              </a:spcBef>
              <a:spcAft>
                <a:spcPts val="0"/>
              </a:spcAft>
              <a:buSzPts val="1800"/>
              <a:buChar char="•"/>
            </a:pPr>
            <a:r>
              <a:rPr lang="en"/>
              <a:t>Integration software:</a:t>
            </a:r>
            <a:endParaRPr/>
          </a:p>
          <a:p>
            <a:pPr indent="-323850" lvl="2" marL="1371600" rtl="0" algn="l">
              <a:lnSpc>
                <a:spcPct val="100000"/>
              </a:lnSpc>
              <a:spcBef>
                <a:spcPts val="0"/>
              </a:spcBef>
              <a:spcAft>
                <a:spcPts val="0"/>
              </a:spcAft>
              <a:buSzPts val="1500"/>
              <a:buChar char="•"/>
            </a:pPr>
            <a:r>
              <a:rPr lang="en"/>
              <a:t>“SDK” code library (</a:t>
            </a:r>
            <a:r>
              <a:rPr lang="en" u="sng">
                <a:solidFill>
                  <a:schemeClr val="hlink"/>
                </a:solidFill>
                <a:hlinkClick r:id="rId5"/>
              </a:rPr>
              <a:t>https://github.com/mojaloop/sdk-standard-components</a:t>
            </a:r>
            <a:r>
              <a:rPr lang="en"/>
              <a:t>)</a:t>
            </a:r>
            <a:endParaRPr/>
          </a:p>
          <a:p>
            <a:pPr indent="-323850" lvl="2" marL="1371600" rtl="0" algn="l">
              <a:lnSpc>
                <a:spcPct val="100000"/>
              </a:lnSpc>
              <a:spcBef>
                <a:spcPts val="0"/>
              </a:spcBef>
              <a:spcAft>
                <a:spcPts val="0"/>
              </a:spcAft>
              <a:buSzPts val="1500"/>
              <a:buChar char="•"/>
            </a:pPr>
            <a:r>
              <a:rPr lang="en"/>
              <a:t>“Mojaloop Connector” (</a:t>
            </a:r>
            <a:r>
              <a:rPr lang="en" u="sng">
                <a:solidFill>
                  <a:schemeClr val="hlink"/>
                </a:solidFill>
                <a:hlinkClick r:id="rId6"/>
              </a:rPr>
              <a:t>https://github.com/mojaloop/sdk-scheme-adapter</a:t>
            </a:r>
            <a:r>
              <a:rPr lang="en"/>
              <a:t>)</a:t>
            </a:r>
            <a:endParaRPr/>
          </a:p>
          <a:p>
            <a:pPr indent="-323850" lvl="2" marL="1371600" rtl="0" algn="l">
              <a:lnSpc>
                <a:spcPct val="100000"/>
              </a:lnSpc>
              <a:spcBef>
                <a:spcPts val="0"/>
              </a:spcBef>
              <a:spcAft>
                <a:spcPts val="0"/>
              </a:spcAft>
              <a:buSzPts val="1500"/>
              <a:buChar char="•"/>
            </a:pPr>
            <a:r>
              <a:rPr lang="en"/>
              <a:t>DFSP back-office connectors (</a:t>
            </a:r>
            <a:r>
              <a:rPr lang="en" u="sng">
                <a:solidFill>
                  <a:schemeClr val="hlink"/>
                </a:solidFill>
                <a:hlinkClick r:id="rId7"/>
              </a:rPr>
              <a:t>https://github.com/mojaloop/ml-reference-connectors</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628650" y="273844"/>
            <a:ext cx="78867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Clr>
                <a:schemeClr val="dk1"/>
              </a:buClr>
              <a:buSzPts val="1100"/>
              <a:buFont typeface="Arial"/>
              <a:buNone/>
            </a:pPr>
            <a:r>
              <a:rPr lang="en"/>
              <a:t>Participant Onboarding and Lifecycle</a:t>
            </a:r>
            <a:endParaRPr/>
          </a:p>
        </p:txBody>
      </p:sp>
      <p:sp>
        <p:nvSpPr>
          <p:cNvPr id="384" name="Google Shape;384;p55"/>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System Integrator (SI) Toolkit</a:t>
            </a:r>
            <a:endParaRPr b="1"/>
          </a:p>
          <a:p>
            <a:pPr indent="-342900" lvl="1" marL="914400" rtl="0" algn="l">
              <a:lnSpc>
                <a:spcPct val="100000"/>
              </a:lnSpc>
              <a:spcBef>
                <a:spcPts val="0"/>
              </a:spcBef>
              <a:spcAft>
                <a:spcPts val="0"/>
              </a:spcAft>
              <a:buSzPts val="1800"/>
              <a:buChar char="•"/>
            </a:pPr>
            <a:r>
              <a:rPr lang="en"/>
              <a:t>Designed for system integrators collaborating with stakeholders in DFSPs, this toolkit provides comprehensive guidance for successful integrations</a:t>
            </a:r>
            <a:r>
              <a:rPr lang="en"/>
              <a:t> with an instant and inclusive payment system powered by Mojaloop</a:t>
            </a:r>
            <a:endParaRPr/>
          </a:p>
          <a:p>
            <a:pPr indent="-342900" lvl="1" marL="914400" rtl="0" algn="l">
              <a:lnSpc>
                <a:spcPct val="100000"/>
              </a:lnSpc>
              <a:spcBef>
                <a:spcPts val="0"/>
              </a:spcBef>
              <a:spcAft>
                <a:spcPts val="0"/>
              </a:spcAft>
              <a:buSzPts val="1800"/>
              <a:buChar char="•"/>
            </a:pPr>
            <a:r>
              <a:rPr lang="en"/>
              <a:t>Step-by-step guidance on both technical and business concerns of joining and operating within a Mojaloop based scheme</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https://infitx-org.github.io/participation-tool-docs/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6"/>
          <p:cNvSpPr txBox="1"/>
          <p:nvPr>
            <p:ph type="title"/>
          </p:nvPr>
        </p:nvSpPr>
        <p:spPr>
          <a:xfrm>
            <a:off x="628650" y="273844"/>
            <a:ext cx="78867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Clr>
                <a:schemeClr val="dk1"/>
              </a:buClr>
              <a:buSzPts val="1100"/>
              <a:buFont typeface="Arial"/>
              <a:buNone/>
            </a:pPr>
            <a:r>
              <a:rPr lang="en"/>
              <a:t>Participant Onboarding and Lifecycle</a:t>
            </a:r>
            <a:endParaRPr/>
          </a:p>
        </p:txBody>
      </p:sp>
      <p:sp>
        <p:nvSpPr>
          <p:cNvPr id="390" name="Google Shape;390;p56"/>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Participant Connection Management System (MCM)</a:t>
            </a:r>
            <a:endParaRPr b="1"/>
          </a:p>
          <a:p>
            <a:pPr indent="-342900" lvl="1" marL="914400" rtl="0" algn="l">
              <a:lnSpc>
                <a:spcPct val="100000"/>
              </a:lnSpc>
              <a:spcBef>
                <a:spcPts val="0"/>
              </a:spcBef>
              <a:spcAft>
                <a:spcPts val="0"/>
              </a:spcAft>
              <a:buSzPts val="1800"/>
              <a:buChar char="•"/>
            </a:pPr>
            <a:r>
              <a:rPr lang="en"/>
              <a:t>“Mojaloop Connection Manager” simplifies the business and technical processes of onboarding and long-term scheme participation for both hub operator and DFSP.</a:t>
            </a:r>
            <a:endParaRPr/>
          </a:p>
          <a:p>
            <a:pPr indent="-342900" lvl="1" marL="914400" rtl="0" algn="l">
              <a:lnSpc>
                <a:spcPct val="100000"/>
              </a:lnSpc>
              <a:spcBef>
                <a:spcPts val="0"/>
              </a:spcBef>
              <a:spcAft>
                <a:spcPts val="0"/>
              </a:spcAft>
              <a:buSzPts val="1800"/>
              <a:buChar char="•"/>
            </a:pPr>
            <a:r>
              <a:rPr lang="en"/>
              <a:t>Secure, “wizard” style technical connection setup and management interfaces.</a:t>
            </a:r>
            <a:endParaRPr/>
          </a:p>
          <a:p>
            <a:pPr indent="-342900" lvl="1" marL="914400" rtl="0" algn="l">
              <a:lnSpc>
                <a:spcPct val="100000"/>
              </a:lnSpc>
              <a:spcBef>
                <a:spcPts val="0"/>
              </a:spcBef>
              <a:spcAft>
                <a:spcPts val="0"/>
              </a:spcAft>
              <a:buSzPts val="1800"/>
              <a:buChar char="•"/>
            </a:pPr>
            <a:r>
              <a:rPr lang="en"/>
              <a:t>Enforces best practices for cyber-security for both hub operator and DFSPs</a:t>
            </a:r>
            <a:endParaRPr/>
          </a:p>
          <a:p>
            <a:pPr indent="-342900" lvl="1" marL="914400" rtl="0" algn="l">
              <a:lnSpc>
                <a:spcPct val="100000"/>
              </a:lnSpc>
              <a:spcBef>
                <a:spcPts val="0"/>
              </a:spcBef>
              <a:spcAft>
                <a:spcPts val="0"/>
              </a:spcAft>
              <a:buSzPts val="1800"/>
              <a:buChar char="•"/>
            </a:pPr>
            <a:r>
              <a:rPr lang="en"/>
              <a:t>Designed to work out-of-the-box with a wide range of other Mojaloop integration technologies</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https://github.com/pm4ml/connection-manager-api</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628650" y="273844"/>
            <a:ext cx="78867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Participant Onboarding and Lifecycle</a:t>
            </a:r>
            <a:endParaRPr/>
          </a:p>
        </p:txBody>
      </p:sp>
      <p:sp>
        <p:nvSpPr>
          <p:cNvPr id="396" name="Google Shape;396;p57"/>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SDK Code Library</a:t>
            </a:r>
            <a:endParaRPr b="1"/>
          </a:p>
          <a:p>
            <a:pPr indent="-342900" lvl="1" marL="914400" rtl="0" algn="l">
              <a:lnSpc>
                <a:spcPct val="100000"/>
              </a:lnSpc>
              <a:spcBef>
                <a:spcPts val="0"/>
              </a:spcBef>
              <a:spcAft>
                <a:spcPts val="0"/>
              </a:spcAft>
              <a:buSzPts val="1800"/>
              <a:buChar char="•"/>
            </a:pPr>
            <a:r>
              <a:rPr lang="en"/>
              <a:t>Off-the-shelf, tried and tested, best practice implementations of the Mojaloop connection security specification</a:t>
            </a:r>
            <a:endParaRPr/>
          </a:p>
          <a:p>
            <a:pPr indent="-342900" lvl="1" marL="914400" rtl="0" algn="l">
              <a:lnSpc>
                <a:spcPct val="100000"/>
              </a:lnSpc>
              <a:spcBef>
                <a:spcPts val="0"/>
              </a:spcBef>
              <a:spcAft>
                <a:spcPts val="0"/>
              </a:spcAft>
              <a:buSzPts val="1800"/>
              <a:buChar char="•"/>
            </a:pPr>
            <a:r>
              <a:rPr lang="en"/>
              <a:t>Off-the-shelf, tried and tested, best practice implementations of the Mojaloop transactional API specification, including all Mojaloop non-repudiation features like end-to-end cryptographic message signing, signature validation and the crypto hash lock.</a:t>
            </a:r>
            <a:endParaRPr/>
          </a:p>
          <a:p>
            <a:pPr indent="-342900" lvl="1" marL="914400" rtl="0" algn="l">
              <a:lnSpc>
                <a:spcPct val="100000"/>
              </a:lnSpc>
              <a:spcBef>
                <a:spcPts val="0"/>
              </a:spcBef>
              <a:spcAft>
                <a:spcPts val="0"/>
              </a:spcAft>
              <a:buSzPts val="1800"/>
              <a:buChar char="•"/>
            </a:pPr>
            <a:r>
              <a:rPr lang="en"/>
              <a:t>Frameworks for building standardised integration solutions</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https://github.com/mojaloop/sdk-standard-components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8"/>
          <p:cNvSpPr txBox="1"/>
          <p:nvPr>
            <p:ph type="title"/>
          </p:nvPr>
        </p:nvSpPr>
        <p:spPr>
          <a:xfrm>
            <a:off x="628650" y="273844"/>
            <a:ext cx="78867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Participant Onboarding and Lifecycle</a:t>
            </a:r>
            <a:endParaRPr/>
          </a:p>
        </p:txBody>
      </p:sp>
      <p:sp>
        <p:nvSpPr>
          <p:cNvPr id="402" name="Google Shape;402;p58"/>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Mojaloop Connector</a:t>
            </a:r>
            <a:endParaRPr b="1"/>
          </a:p>
          <a:p>
            <a:pPr indent="-342900" lvl="1" marL="914400" rtl="0" algn="l">
              <a:lnSpc>
                <a:spcPct val="100000"/>
              </a:lnSpc>
              <a:spcBef>
                <a:spcPts val="0"/>
              </a:spcBef>
              <a:spcAft>
                <a:spcPts val="0"/>
              </a:spcAft>
              <a:buSzPts val="1800"/>
              <a:buChar char="•"/>
            </a:pPr>
            <a:r>
              <a:rPr lang="en"/>
              <a:t>Off-the-shelf, tried and tested, implementation of a secure, scalable DFSP-side Mojaloop API interface which connects DFSP back-office systems to Mojaloop hubs.</a:t>
            </a:r>
            <a:endParaRPr/>
          </a:p>
          <a:p>
            <a:pPr indent="-342900" lvl="1" marL="914400" rtl="0" algn="l">
              <a:lnSpc>
                <a:spcPct val="100000"/>
              </a:lnSpc>
              <a:spcBef>
                <a:spcPts val="0"/>
              </a:spcBef>
              <a:spcAft>
                <a:spcPts val="0"/>
              </a:spcAft>
              <a:buSzPts val="1800"/>
              <a:buChar char="•"/>
            </a:pPr>
            <a:r>
              <a:rPr lang="en"/>
              <a:t>Eliminates much of the time, cost and risk associated with a DFSP building an integration</a:t>
            </a:r>
            <a:endParaRPr/>
          </a:p>
          <a:p>
            <a:pPr indent="-342900" lvl="1" marL="914400" rtl="0" algn="l">
              <a:lnSpc>
                <a:spcPct val="100000"/>
              </a:lnSpc>
              <a:spcBef>
                <a:spcPts val="0"/>
              </a:spcBef>
              <a:spcAft>
                <a:spcPts val="0"/>
              </a:spcAft>
              <a:buSzPts val="1800"/>
              <a:buChar char="•"/>
            </a:pPr>
            <a:r>
              <a:rPr lang="en"/>
              <a:t>Supports all common DFSP scenarios from cheap single-board devices, to large enterprise grade self or cloud hosted IT platforms</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https://github.com/mojaloop/sdk-standard-components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9"/>
          <p:cNvSpPr txBox="1"/>
          <p:nvPr>
            <p:ph type="title"/>
          </p:nvPr>
        </p:nvSpPr>
        <p:spPr>
          <a:xfrm>
            <a:off x="628650" y="273844"/>
            <a:ext cx="7886700" cy="994200"/>
          </a:xfrm>
          <a:prstGeom prst="rect">
            <a:avLst/>
          </a:prstGeom>
        </p:spPr>
        <p:txBody>
          <a:bodyPr anchorCtr="0" anchor="ctr" bIns="17125" lIns="34275" spcFirstLastPara="1" rIns="34275" wrap="square" tIns="17125">
            <a:normAutofit/>
          </a:bodyPr>
          <a:lstStyle/>
          <a:p>
            <a:pPr indent="0" lvl="0" marL="0" rtl="0" algn="l">
              <a:spcBef>
                <a:spcPts val="0"/>
              </a:spcBef>
              <a:spcAft>
                <a:spcPts val="0"/>
              </a:spcAft>
              <a:buNone/>
            </a:pPr>
            <a:r>
              <a:rPr lang="en"/>
              <a:t>Participant Onboarding and Lifecycle</a:t>
            </a:r>
            <a:endParaRPr/>
          </a:p>
        </p:txBody>
      </p:sp>
      <p:sp>
        <p:nvSpPr>
          <p:cNvPr id="408" name="Google Shape;408;p59"/>
          <p:cNvSpPr txBox="1"/>
          <p:nvPr>
            <p:ph idx="1" type="body"/>
          </p:nvPr>
        </p:nvSpPr>
        <p:spPr>
          <a:xfrm>
            <a:off x="628650" y="1369219"/>
            <a:ext cx="7886700" cy="3263400"/>
          </a:xfrm>
          <a:prstGeom prst="rect">
            <a:avLst/>
          </a:prstGeom>
        </p:spPr>
        <p:txBody>
          <a:bodyPr anchorCtr="0" anchor="t" bIns="17125" lIns="34275" spcFirstLastPara="1" rIns="34275" wrap="square" tIns="17125">
            <a:normAutofit/>
          </a:bodyPr>
          <a:lstStyle/>
          <a:p>
            <a:pPr indent="-361950" lvl="0" marL="457200" rtl="0" algn="l">
              <a:lnSpc>
                <a:spcPct val="100000"/>
              </a:lnSpc>
              <a:spcBef>
                <a:spcPts val="700"/>
              </a:spcBef>
              <a:spcAft>
                <a:spcPts val="0"/>
              </a:spcAft>
              <a:buSzPts val="2100"/>
              <a:buChar char="•"/>
            </a:pPr>
            <a:r>
              <a:rPr b="1" lang="en"/>
              <a:t>DFSP Back-Office</a:t>
            </a:r>
            <a:r>
              <a:rPr b="1" lang="en"/>
              <a:t> Connectors</a:t>
            </a:r>
            <a:endParaRPr b="1"/>
          </a:p>
          <a:p>
            <a:pPr indent="-342900" lvl="1" marL="914400" rtl="0" algn="l">
              <a:lnSpc>
                <a:spcPct val="100000"/>
              </a:lnSpc>
              <a:spcBef>
                <a:spcPts val="0"/>
              </a:spcBef>
              <a:spcAft>
                <a:spcPts val="0"/>
              </a:spcAft>
              <a:buSzPts val="1800"/>
              <a:buChar char="•"/>
            </a:pPr>
            <a:r>
              <a:rPr lang="en"/>
              <a:t>Library of o</a:t>
            </a:r>
            <a:r>
              <a:rPr lang="en"/>
              <a:t>ff-the-shelf, tried and tested, implementations of secure, scalable DFSP-side back-office and core banking system interfaces which connect DFSP back-office systems to Mojaloop hubs.</a:t>
            </a:r>
            <a:endParaRPr/>
          </a:p>
          <a:p>
            <a:pPr indent="-342900" lvl="1" marL="914400" rtl="0" algn="l">
              <a:lnSpc>
                <a:spcPct val="100000"/>
              </a:lnSpc>
              <a:spcBef>
                <a:spcPts val="0"/>
              </a:spcBef>
              <a:spcAft>
                <a:spcPts val="0"/>
              </a:spcAft>
              <a:buSzPts val="1800"/>
              <a:buChar char="•"/>
            </a:pPr>
            <a:r>
              <a:rPr lang="en"/>
              <a:t>Eliminates much of the time, cost and risk associated with a DFSP building an integration</a:t>
            </a:r>
            <a:endParaRPr/>
          </a:p>
          <a:p>
            <a:pPr indent="-342900" lvl="1" marL="914400" rtl="0" algn="l">
              <a:lnSpc>
                <a:spcPct val="100000"/>
              </a:lnSpc>
              <a:spcBef>
                <a:spcPts val="0"/>
              </a:spcBef>
              <a:spcAft>
                <a:spcPts val="0"/>
              </a:spcAft>
              <a:buSzPts val="1800"/>
              <a:buChar char="•"/>
            </a:pPr>
            <a:r>
              <a:rPr lang="en"/>
              <a:t>Supports all common DFSP scenarios from cheap single-board devices, to large enterprise grade self or cloud hosted IT platforms</a:t>
            </a:r>
            <a:endParaRPr/>
          </a:p>
          <a:p>
            <a:pPr indent="-342900" lvl="1" marL="914400" rtl="0" algn="l">
              <a:lnSpc>
                <a:spcPct val="100000"/>
              </a:lnSpc>
              <a:spcBef>
                <a:spcPts val="0"/>
              </a:spcBef>
              <a:spcAft>
                <a:spcPts val="0"/>
              </a:spcAft>
              <a:buSzPts val="1800"/>
              <a:buChar char="•"/>
            </a:pPr>
            <a:r>
              <a:rPr lang="en"/>
              <a:t>Template available to bootstrap new integrations</a:t>
            </a:r>
            <a:endParaRPr/>
          </a:p>
          <a:p>
            <a:pPr indent="-342900" lvl="1" marL="914400" rtl="0" algn="l">
              <a:lnSpc>
                <a:spcPct val="100000"/>
              </a:lnSpc>
              <a:spcBef>
                <a:spcPts val="0"/>
              </a:spcBef>
              <a:spcAft>
                <a:spcPts val="0"/>
              </a:spcAft>
              <a:buSzPts val="1800"/>
              <a:buChar char="•"/>
            </a:pPr>
            <a:r>
              <a:rPr lang="en" u="sng">
                <a:solidFill>
                  <a:schemeClr val="hlink"/>
                </a:solidFill>
                <a:hlinkClick r:id="rId3"/>
              </a:rPr>
              <a:t>https://github.com/mojaloop/ml-reference-connectors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0"/>
          <p:cNvSpPr txBox="1"/>
          <p:nvPr>
            <p:ph type="title"/>
          </p:nvPr>
        </p:nvSpPr>
        <p:spPr>
          <a:xfrm>
            <a:off x="623888" y="1282304"/>
            <a:ext cx="5491200" cy="2139600"/>
          </a:xfrm>
          <a:prstGeom prst="rect">
            <a:avLst/>
          </a:prstGeom>
        </p:spPr>
        <p:txBody>
          <a:bodyPr anchorCtr="0" anchor="b" bIns="17125" lIns="34275" spcFirstLastPara="1" rIns="34275" wrap="square" tIns="17125">
            <a:normAutofit/>
          </a:bodyPr>
          <a:lstStyle/>
          <a:p>
            <a:pPr indent="0" lvl="0" marL="0" rtl="0" algn="l">
              <a:spcBef>
                <a:spcPts val="0"/>
              </a:spcBef>
              <a:spcAft>
                <a:spcPts val="0"/>
              </a:spcAft>
              <a:buNone/>
            </a:pPr>
            <a:r>
              <a:rPr lang="en"/>
              <a:t>Next Steps</a:t>
            </a:r>
            <a:endParaRPr/>
          </a:p>
        </p:txBody>
      </p:sp>
      <p:sp>
        <p:nvSpPr>
          <p:cNvPr id="414" name="Google Shape;414;p60"/>
          <p:cNvSpPr txBox="1"/>
          <p:nvPr>
            <p:ph idx="1" type="body"/>
          </p:nvPr>
        </p:nvSpPr>
        <p:spPr>
          <a:xfrm>
            <a:off x="623888" y="3442098"/>
            <a:ext cx="7886700" cy="1125000"/>
          </a:xfrm>
          <a:prstGeom prst="rect">
            <a:avLst/>
          </a:prstGeom>
        </p:spPr>
        <p:txBody>
          <a:bodyPr anchorCtr="0" anchor="t" bIns="17125" lIns="34275" spcFirstLastPara="1" rIns="34275" wrap="square" tIns="17125">
            <a:normAutofit/>
          </a:bodyPr>
          <a:lstStyle/>
          <a:p>
            <a:pPr indent="0" lvl="0" marL="0" rtl="0" algn="l">
              <a:spcBef>
                <a:spcPts val="700"/>
              </a:spcBef>
              <a:spcAft>
                <a:spcPts val="0"/>
              </a:spcAft>
              <a:buNone/>
            </a:pPr>
            <a:r>
              <a:rPr lang="en"/>
              <a:t>It’s not just about the technology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1"/>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20" name="Google Shape;420;p61"/>
          <p:cNvSpPr txBox="1"/>
          <p:nvPr>
            <p:ph type="title"/>
          </p:nvPr>
        </p:nvSpPr>
        <p:spPr>
          <a:xfrm>
            <a:off x="235750" y="272050"/>
            <a:ext cx="6648000" cy="442200"/>
          </a:xfrm>
          <a:prstGeom prst="rect">
            <a:avLst/>
          </a:prstGeom>
          <a:noFill/>
          <a:ln>
            <a:noFill/>
          </a:ln>
        </p:spPr>
        <p:txBody>
          <a:bodyPr anchorCtr="0" anchor="ctr" bIns="17125" lIns="34275" spcFirstLastPara="1" rIns="34275" wrap="square" tIns="17125">
            <a:normAutofit fontScale="90000"/>
          </a:bodyPr>
          <a:lstStyle/>
          <a:p>
            <a:pPr indent="0" lvl="0" marL="0" rtl="0" algn="ctr">
              <a:lnSpc>
                <a:spcPct val="90000"/>
              </a:lnSpc>
              <a:spcBef>
                <a:spcPts val="0"/>
              </a:spcBef>
              <a:spcAft>
                <a:spcPts val="0"/>
              </a:spcAft>
              <a:buClr>
                <a:schemeClr val="lt1"/>
              </a:buClr>
              <a:buSzPct val="90909"/>
              <a:buFont typeface="Arial"/>
              <a:buNone/>
            </a:pPr>
            <a:r>
              <a:rPr lang="en"/>
              <a:t>Phases: The Path to a Live Service</a:t>
            </a:r>
            <a:endParaRPr/>
          </a:p>
        </p:txBody>
      </p:sp>
      <p:graphicFrame>
        <p:nvGraphicFramePr>
          <p:cNvPr id="421" name="Google Shape;421;p61"/>
          <p:cNvGraphicFramePr/>
          <p:nvPr/>
        </p:nvGraphicFramePr>
        <p:xfrm>
          <a:off x="971531" y="891725"/>
          <a:ext cx="3000000" cy="3000000"/>
        </p:xfrm>
        <a:graphic>
          <a:graphicData uri="http://schemas.openxmlformats.org/drawingml/2006/table">
            <a:tbl>
              <a:tblPr bandRow="1" firstRow="1">
                <a:noFill/>
                <a:tableStyleId>{19B63181-404F-4181-B4ED-37352DCC2873}</a:tableStyleId>
              </a:tblPr>
              <a:tblGrid>
                <a:gridCol w="1800225"/>
                <a:gridCol w="1800225"/>
                <a:gridCol w="1800225"/>
                <a:gridCol w="1800225"/>
              </a:tblGrid>
              <a:tr h="451300">
                <a:tc>
                  <a:txBody>
                    <a:bodyPr/>
                    <a:lstStyle/>
                    <a:p>
                      <a:pPr indent="0" lvl="0" marL="0" marR="0" rtl="0" algn="ctr">
                        <a:spcBef>
                          <a:spcPts val="0"/>
                        </a:spcBef>
                        <a:spcAft>
                          <a:spcPts val="0"/>
                        </a:spcAft>
                        <a:buNone/>
                      </a:pPr>
                      <a:r>
                        <a:rPr lang="en" sz="1400"/>
                        <a:t>POC (or UAT)</a:t>
                      </a:r>
                      <a:endParaRPr sz="500"/>
                    </a:p>
                  </a:txBody>
                  <a:tcPr marT="17150" marB="17150" marR="34300" marL="34300"/>
                </a:tc>
                <a:tc>
                  <a:txBody>
                    <a:bodyPr/>
                    <a:lstStyle/>
                    <a:p>
                      <a:pPr indent="0" lvl="0" marL="0" marR="0" rtl="0" algn="ctr">
                        <a:spcBef>
                          <a:spcPts val="0"/>
                        </a:spcBef>
                        <a:spcAft>
                          <a:spcPts val="0"/>
                        </a:spcAft>
                        <a:buNone/>
                      </a:pPr>
                      <a:r>
                        <a:rPr lang="en" sz="1400"/>
                        <a:t>Pilot</a:t>
                      </a:r>
                      <a:endParaRPr sz="500"/>
                    </a:p>
                  </a:txBody>
                  <a:tcPr marT="17150" marB="17150" marR="34300" marL="34300"/>
                </a:tc>
                <a:tc>
                  <a:txBody>
                    <a:bodyPr/>
                    <a:lstStyle/>
                    <a:p>
                      <a:pPr indent="0" lvl="0" marL="0" marR="0" rtl="0" algn="ctr">
                        <a:spcBef>
                          <a:spcPts val="0"/>
                        </a:spcBef>
                        <a:spcAft>
                          <a:spcPts val="0"/>
                        </a:spcAft>
                        <a:buNone/>
                      </a:pPr>
                      <a:r>
                        <a:rPr lang="en" sz="1400"/>
                        <a:t>Full implementation</a:t>
                      </a:r>
                      <a:endParaRPr sz="500"/>
                    </a:p>
                  </a:txBody>
                  <a:tcPr marT="17150" marB="17150" marR="34300" marL="34300"/>
                </a:tc>
                <a:tc>
                  <a:txBody>
                    <a:bodyPr/>
                    <a:lstStyle/>
                    <a:p>
                      <a:pPr indent="0" lvl="0" marL="0" marR="0" rtl="0" algn="ctr">
                        <a:spcBef>
                          <a:spcPts val="0"/>
                        </a:spcBef>
                        <a:spcAft>
                          <a:spcPts val="0"/>
                        </a:spcAft>
                        <a:buNone/>
                      </a:pPr>
                      <a:r>
                        <a:rPr lang="en" sz="1400"/>
                        <a:t>Business as usual</a:t>
                      </a:r>
                      <a:endParaRPr sz="500"/>
                    </a:p>
                  </a:txBody>
                  <a:tcPr marT="17150" marB="17150" marR="34300" marL="34300"/>
                </a:tc>
              </a:tr>
              <a:tr h="1220925">
                <a:tc>
                  <a:txBody>
                    <a:bodyPr/>
                    <a:lstStyle/>
                    <a:p>
                      <a:pPr indent="-215900" lvl="0" marL="215900" marR="0" rtl="0" algn="l">
                        <a:spcBef>
                          <a:spcPts val="0"/>
                        </a:spcBef>
                        <a:spcAft>
                          <a:spcPts val="0"/>
                        </a:spcAft>
                        <a:buClr>
                          <a:schemeClr val="dk1"/>
                        </a:buClr>
                        <a:buSzPts val="1400"/>
                        <a:buFont typeface="Arial"/>
                        <a:buChar char="•"/>
                      </a:pPr>
                      <a:r>
                        <a:rPr lang="en" sz="1400"/>
                        <a:t>No real money</a:t>
                      </a:r>
                      <a:endParaRPr sz="500"/>
                    </a:p>
                    <a:p>
                      <a:pPr indent="-215900" lvl="0" marL="215900" marR="0" rtl="0" algn="l">
                        <a:spcBef>
                          <a:spcPts val="0"/>
                        </a:spcBef>
                        <a:spcAft>
                          <a:spcPts val="0"/>
                        </a:spcAft>
                        <a:buClr>
                          <a:schemeClr val="dk1"/>
                        </a:buClr>
                        <a:buSzPts val="1400"/>
                        <a:buFont typeface="Arial"/>
                        <a:buChar char="•"/>
                      </a:pPr>
                      <a:r>
                        <a:rPr lang="en" sz="1400"/>
                        <a:t>Ideally cloud based</a:t>
                      </a:r>
                      <a:endParaRPr sz="500"/>
                    </a:p>
                    <a:p>
                      <a:pPr indent="-215900" lvl="0" marL="215900" marR="0" rtl="0" algn="l">
                        <a:spcBef>
                          <a:spcPts val="0"/>
                        </a:spcBef>
                        <a:spcAft>
                          <a:spcPts val="0"/>
                        </a:spcAft>
                        <a:buClr>
                          <a:schemeClr val="dk1"/>
                        </a:buClr>
                        <a:buSzPts val="1400"/>
                        <a:buFont typeface="Arial"/>
                        <a:buChar char="•"/>
                      </a:pPr>
                      <a:r>
                        <a:rPr lang="en" sz="1400"/>
                        <a:t>Ideally 1 use case</a:t>
                      </a:r>
                      <a:endParaRPr sz="500"/>
                    </a:p>
                    <a:p>
                      <a:pPr indent="-215900" lvl="0" marL="215900" marR="0" rtl="0" algn="l">
                        <a:spcBef>
                          <a:spcPts val="0"/>
                        </a:spcBef>
                        <a:spcAft>
                          <a:spcPts val="0"/>
                        </a:spcAft>
                        <a:buClr>
                          <a:schemeClr val="dk1"/>
                        </a:buClr>
                        <a:buSzPts val="1400"/>
                        <a:buFont typeface="Arial"/>
                        <a:buChar char="•"/>
                      </a:pPr>
                      <a:r>
                        <a:rPr lang="en" sz="1400"/>
                        <a:t>2-3 DFSP test environments connected</a:t>
                      </a:r>
                      <a:endParaRPr sz="500"/>
                    </a:p>
                    <a:p>
                      <a:pPr indent="-215900" lvl="0" marL="215900" marR="0" rtl="0" algn="l">
                        <a:spcBef>
                          <a:spcPts val="0"/>
                        </a:spcBef>
                        <a:spcAft>
                          <a:spcPts val="0"/>
                        </a:spcAft>
                        <a:buClr>
                          <a:schemeClr val="dk1"/>
                        </a:buClr>
                        <a:buSzPts val="1400"/>
                        <a:buFont typeface="Arial"/>
                        <a:buChar char="•"/>
                      </a:pPr>
                      <a:r>
                        <a:rPr lang="en" sz="1400"/>
                        <a:t>Simulated operations</a:t>
                      </a:r>
                      <a:endParaRPr sz="500"/>
                    </a:p>
                    <a:p>
                      <a:pPr indent="-215900" lvl="0" marL="215900" marR="0" rtl="0" algn="l">
                        <a:spcBef>
                          <a:spcPts val="0"/>
                        </a:spcBef>
                        <a:spcAft>
                          <a:spcPts val="0"/>
                        </a:spcAft>
                        <a:buClr>
                          <a:schemeClr val="dk1"/>
                        </a:buClr>
                        <a:buSzPts val="1400"/>
                        <a:buFont typeface="Arial"/>
                        <a:buChar char="•"/>
                      </a:pPr>
                      <a:r>
                        <a:rPr lang="en" sz="1400"/>
                        <a:t>Happy path only</a:t>
                      </a:r>
                      <a:endParaRPr sz="500"/>
                    </a:p>
                    <a:p>
                      <a:pPr indent="-215900" lvl="0" marL="215900" marR="0" rtl="0" algn="l">
                        <a:spcBef>
                          <a:spcPts val="0"/>
                        </a:spcBef>
                        <a:spcAft>
                          <a:spcPts val="0"/>
                        </a:spcAft>
                        <a:buClr>
                          <a:schemeClr val="dk1"/>
                        </a:buClr>
                        <a:buSzPts val="1400"/>
                        <a:buFont typeface="Arial"/>
                        <a:buChar char="•"/>
                      </a:pPr>
                      <a:r>
                        <a:rPr lang="en" sz="1400"/>
                        <a:t>No regulator approval required</a:t>
                      </a:r>
                      <a:endParaRPr sz="500"/>
                    </a:p>
                    <a:p>
                      <a:pPr indent="-215900" lvl="0" marL="215900" marR="0" rtl="0" algn="l">
                        <a:spcBef>
                          <a:spcPts val="0"/>
                        </a:spcBef>
                        <a:spcAft>
                          <a:spcPts val="0"/>
                        </a:spcAft>
                        <a:buClr>
                          <a:schemeClr val="dk1"/>
                        </a:buClr>
                        <a:buSzPts val="1400"/>
                        <a:buFont typeface="Arial"/>
                        <a:buChar char="•"/>
                      </a:pPr>
                      <a:r>
                        <a:rPr lang="en" sz="1400"/>
                        <a:t>MLF can execute</a:t>
                      </a:r>
                      <a:endParaRPr sz="500"/>
                    </a:p>
                  </a:txBody>
                  <a:tcPr marT="17150" marB="17150" marR="34300" marL="34300"/>
                </a:tc>
                <a:tc>
                  <a:txBody>
                    <a:bodyPr/>
                    <a:lstStyle/>
                    <a:p>
                      <a:pPr indent="-215900" lvl="0" marL="215900" marR="0" rtl="0" algn="l">
                        <a:spcBef>
                          <a:spcPts val="0"/>
                        </a:spcBef>
                        <a:spcAft>
                          <a:spcPts val="0"/>
                        </a:spcAft>
                        <a:buClr>
                          <a:schemeClr val="dk1"/>
                        </a:buClr>
                        <a:buSzPts val="1400"/>
                        <a:buFont typeface="Arial"/>
                        <a:buChar char="•"/>
                      </a:pPr>
                      <a:r>
                        <a:rPr lang="en" sz="1400"/>
                        <a:t>Real money</a:t>
                      </a:r>
                      <a:endParaRPr sz="500"/>
                    </a:p>
                    <a:p>
                      <a:pPr indent="-215900" lvl="0" marL="215900" marR="0" rtl="0" algn="l">
                        <a:spcBef>
                          <a:spcPts val="0"/>
                        </a:spcBef>
                        <a:spcAft>
                          <a:spcPts val="0"/>
                        </a:spcAft>
                        <a:buClr>
                          <a:schemeClr val="dk1"/>
                        </a:buClr>
                        <a:buSzPts val="1400"/>
                        <a:buFont typeface="Arial"/>
                        <a:buChar char="•"/>
                      </a:pPr>
                      <a:r>
                        <a:rPr lang="en" sz="1400"/>
                        <a:t>Limited access to specific customers</a:t>
                      </a:r>
                      <a:endParaRPr sz="500"/>
                    </a:p>
                    <a:p>
                      <a:pPr indent="-215900" lvl="0" marL="215900" marR="0" rtl="0" algn="l">
                        <a:spcBef>
                          <a:spcPts val="0"/>
                        </a:spcBef>
                        <a:spcAft>
                          <a:spcPts val="0"/>
                        </a:spcAft>
                        <a:buClr>
                          <a:schemeClr val="dk1"/>
                        </a:buClr>
                        <a:buSzPts val="1400"/>
                        <a:buFont typeface="Arial"/>
                        <a:buChar char="•"/>
                      </a:pPr>
                      <a:r>
                        <a:rPr lang="en" sz="1400"/>
                        <a:t>Limited number and size of transactions per day based on risk appetite</a:t>
                      </a:r>
                      <a:endParaRPr sz="500"/>
                    </a:p>
                    <a:p>
                      <a:pPr indent="-215900" lvl="0" marL="215900" marR="0" rtl="0" algn="l">
                        <a:spcBef>
                          <a:spcPts val="0"/>
                        </a:spcBef>
                        <a:spcAft>
                          <a:spcPts val="0"/>
                        </a:spcAft>
                        <a:buClr>
                          <a:schemeClr val="dk1"/>
                        </a:buClr>
                        <a:buSzPts val="1400"/>
                        <a:buFont typeface="Arial"/>
                        <a:buChar char="•"/>
                      </a:pPr>
                      <a:r>
                        <a:rPr lang="en" sz="1400"/>
                        <a:t>Manual operations and settlement (i.e. not integrated to Hub Ops and RTGS)</a:t>
                      </a:r>
                      <a:endParaRPr sz="500"/>
                    </a:p>
                    <a:p>
                      <a:pPr indent="-215900" lvl="0" marL="215900" marR="0" rtl="0" algn="l">
                        <a:spcBef>
                          <a:spcPts val="0"/>
                        </a:spcBef>
                        <a:spcAft>
                          <a:spcPts val="0"/>
                        </a:spcAft>
                        <a:buClr>
                          <a:schemeClr val="dk1"/>
                        </a:buClr>
                        <a:buSzPts val="1400"/>
                        <a:buFont typeface="Arial"/>
                        <a:buChar char="•"/>
                      </a:pPr>
                      <a:r>
                        <a:rPr lang="en" sz="1400"/>
                        <a:t>No redundancy</a:t>
                      </a:r>
                      <a:endParaRPr sz="500"/>
                    </a:p>
                    <a:p>
                      <a:pPr indent="-215900" lvl="0" marL="215900" marR="0" rtl="0" algn="l">
                        <a:spcBef>
                          <a:spcPts val="0"/>
                        </a:spcBef>
                        <a:spcAft>
                          <a:spcPts val="0"/>
                        </a:spcAft>
                        <a:buClr>
                          <a:schemeClr val="dk1"/>
                        </a:buClr>
                        <a:buSzPts val="1400"/>
                        <a:buFont typeface="Arial"/>
                        <a:buChar char="•"/>
                      </a:pPr>
                      <a:r>
                        <a:rPr lang="en" sz="1400"/>
                        <a:t>No uptime expectation</a:t>
                      </a:r>
                      <a:endParaRPr sz="500"/>
                    </a:p>
                    <a:p>
                      <a:pPr indent="-127000" lvl="0" marL="215900" marR="0" rtl="0" algn="l">
                        <a:spcBef>
                          <a:spcPts val="0"/>
                        </a:spcBef>
                        <a:spcAft>
                          <a:spcPts val="0"/>
                        </a:spcAft>
                        <a:buClr>
                          <a:schemeClr val="dk1"/>
                        </a:buClr>
                        <a:buSzPts val="1400"/>
                        <a:buFont typeface="Arial"/>
                        <a:buNone/>
                      </a:pPr>
                      <a:r>
                        <a:t/>
                      </a:r>
                      <a:endParaRPr sz="1400"/>
                    </a:p>
                  </a:txBody>
                  <a:tcPr marT="17150" marB="17150" marR="34300" marL="34300"/>
                </a:tc>
                <a:tc>
                  <a:txBody>
                    <a:bodyPr/>
                    <a:lstStyle/>
                    <a:p>
                      <a:pPr indent="-215900" lvl="0" marL="215900" marR="0" rtl="0" algn="l">
                        <a:spcBef>
                          <a:spcPts val="0"/>
                        </a:spcBef>
                        <a:spcAft>
                          <a:spcPts val="0"/>
                        </a:spcAft>
                        <a:buClr>
                          <a:schemeClr val="dk1"/>
                        </a:buClr>
                        <a:buSzPts val="1400"/>
                        <a:buFont typeface="Arial"/>
                        <a:buChar char="•"/>
                      </a:pPr>
                      <a:r>
                        <a:rPr lang="en" sz="1400"/>
                        <a:t>Real money</a:t>
                      </a:r>
                      <a:endParaRPr sz="500"/>
                    </a:p>
                    <a:p>
                      <a:pPr indent="-215900" lvl="0" marL="215900" marR="0" rtl="0" algn="l">
                        <a:spcBef>
                          <a:spcPts val="0"/>
                        </a:spcBef>
                        <a:spcAft>
                          <a:spcPts val="0"/>
                        </a:spcAft>
                        <a:buClr>
                          <a:schemeClr val="dk1"/>
                        </a:buClr>
                        <a:buSzPts val="1400"/>
                        <a:buFont typeface="Arial"/>
                        <a:buChar char="•"/>
                      </a:pPr>
                      <a:r>
                        <a:rPr lang="en" sz="1400"/>
                        <a:t>No limitations on number of DFSPs, and throughput</a:t>
                      </a:r>
                      <a:endParaRPr sz="500"/>
                    </a:p>
                    <a:p>
                      <a:pPr indent="-215900" lvl="0" marL="215900" marR="0" rtl="0" algn="l">
                        <a:spcBef>
                          <a:spcPts val="0"/>
                        </a:spcBef>
                        <a:spcAft>
                          <a:spcPts val="0"/>
                        </a:spcAft>
                        <a:buClr>
                          <a:schemeClr val="dk1"/>
                        </a:buClr>
                        <a:buSzPts val="1400"/>
                        <a:buFont typeface="Arial"/>
                        <a:buChar char="•"/>
                      </a:pPr>
                      <a:r>
                        <a:rPr lang="en" sz="1400"/>
                        <a:t>Ideally multiple use cases</a:t>
                      </a:r>
                      <a:endParaRPr sz="500"/>
                    </a:p>
                    <a:p>
                      <a:pPr indent="-215900" lvl="0" marL="215900" marR="0" rtl="0" algn="l">
                        <a:spcBef>
                          <a:spcPts val="0"/>
                        </a:spcBef>
                        <a:spcAft>
                          <a:spcPts val="0"/>
                        </a:spcAft>
                        <a:buClr>
                          <a:schemeClr val="dk1"/>
                        </a:buClr>
                        <a:buSzPts val="1400"/>
                        <a:buFont typeface="Arial"/>
                        <a:buChar char="•"/>
                      </a:pPr>
                      <a:r>
                        <a:rPr lang="en" sz="1400"/>
                        <a:t>Full redundancy and maximum uptime expectancy</a:t>
                      </a:r>
                      <a:endParaRPr sz="500"/>
                    </a:p>
                    <a:p>
                      <a:pPr indent="-215900" lvl="0" marL="215900" marR="0" rtl="0" algn="l">
                        <a:spcBef>
                          <a:spcPts val="0"/>
                        </a:spcBef>
                        <a:spcAft>
                          <a:spcPts val="0"/>
                        </a:spcAft>
                        <a:buClr>
                          <a:schemeClr val="dk1"/>
                        </a:buClr>
                        <a:buSzPts val="1400"/>
                        <a:buFont typeface="Arial"/>
                        <a:buChar char="•"/>
                      </a:pPr>
                      <a:r>
                        <a:rPr lang="en" sz="1400"/>
                        <a:t>Automated operations and settlement if available</a:t>
                      </a:r>
                      <a:endParaRPr sz="500"/>
                    </a:p>
                    <a:p>
                      <a:pPr indent="-127000" lvl="0" marL="215900" marR="0" rtl="0" algn="l">
                        <a:spcBef>
                          <a:spcPts val="0"/>
                        </a:spcBef>
                        <a:spcAft>
                          <a:spcPts val="0"/>
                        </a:spcAft>
                        <a:buClr>
                          <a:schemeClr val="dk1"/>
                        </a:buClr>
                        <a:buSzPts val="1400"/>
                        <a:buFont typeface="Arial"/>
                        <a:buNone/>
                      </a:pPr>
                      <a:r>
                        <a:t/>
                      </a:r>
                      <a:endParaRPr sz="1400"/>
                    </a:p>
                  </a:txBody>
                  <a:tcPr marT="17150" marB="17150" marR="34300" marL="34300"/>
                </a:tc>
                <a:tc>
                  <a:txBody>
                    <a:bodyPr/>
                    <a:lstStyle/>
                    <a:p>
                      <a:pPr indent="-215900" lvl="0" marL="215900" marR="0" rtl="0" algn="l">
                        <a:spcBef>
                          <a:spcPts val="0"/>
                        </a:spcBef>
                        <a:spcAft>
                          <a:spcPts val="0"/>
                        </a:spcAft>
                        <a:buClr>
                          <a:schemeClr val="dk1"/>
                        </a:buClr>
                        <a:buSzPts val="1400"/>
                        <a:buFont typeface="Arial"/>
                        <a:buChar char="•"/>
                      </a:pPr>
                      <a:r>
                        <a:rPr lang="en" sz="1400"/>
                        <a:t>Adding new use cases</a:t>
                      </a:r>
                      <a:endParaRPr sz="500"/>
                    </a:p>
                    <a:p>
                      <a:pPr indent="-215900" lvl="0" marL="215900" marR="0" rtl="0" algn="l">
                        <a:spcBef>
                          <a:spcPts val="0"/>
                        </a:spcBef>
                        <a:spcAft>
                          <a:spcPts val="0"/>
                        </a:spcAft>
                        <a:buClr>
                          <a:schemeClr val="dk1"/>
                        </a:buClr>
                        <a:buSzPts val="1400"/>
                        <a:buFont typeface="Arial"/>
                        <a:buChar char="•"/>
                      </a:pPr>
                      <a:r>
                        <a:rPr lang="en" sz="1400"/>
                        <a:t>Adding new DFSPs</a:t>
                      </a:r>
                      <a:endParaRPr sz="500"/>
                    </a:p>
                    <a:p>
                      <a:pPr indent="-215900" lvl="0" marL="215900" marR="0" rtl="0" algn="l">
                        <a:spcBef>
                          <a:spcPts val="0"/>
                        </a:spcBef>
                        <a:spcAft>
                          <a:spcPts val="0"/>
                        </a:spcAft>
                        <a:buClr>
                          <a:schemeClr val="dk1"/>
                        </a:buClr>
                        <a:buSzPts val="1400"/>
                        <a:buFont typeface="Arial"/>
                        <a:buChar char="•"/>
                      </a:pPr>
                      <a:r>
                        <a:rPr lang="en" sz="1400"/>
                        <a:t>Maintenance and improvements</a:t>
                      </a:r>
                      <a:endParaRPr sz="500"/>
                    </a:p>
                  </a:txBody>
                  <a:tcPr marT="17150" marB="17150" marR="34300" marL="3430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2"/>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27" name="Google Shape;427;p62"/>
          <p:cNvSpPr txBox="1"/>
          <p:nvPr>
            <p:ph type="title"/>
          </p:nvPr>
        </p:nvSpPr>
        <p:spPr>
          <a:xfrm>
            <a:off x="235650" y="308850"/>
            <a:ext cx="8201700" cy="372900"/>
          </a:xfrm>
          <a:prstGeom prst="rect">
            <a:avLst/>
          </a:prstGeom>
          <a:noFill/>
          <a:ln>
            <a:noFill/>
          </a:ln>
        </p:spPr>
        <p:txBody>
          <a:bodyPr anchorCtr="0" anchor="ctr" bIns="17125" lIns="34275" spcFirstLastPara="1" rIns="34275" wrap="square" tIns="17125">
            <a:normAutofit fontScale="90000"/>
          </a:bodyPr>
          <a:lstStyle/>
          <a:p>
            <a:pPr indent="0" lvl="0" marL="0" rtl="0" algn="ctr">
              <a:lnSpc>
                <a:spcPct val="90000"/>
              </a:lnSpc>
              <a:spcBef>
                <a:spcPts val="0"/>
              </a:spcBef>
              <a:spcAft>
                <a:spcPts val="0"/>
              </a:spcAft>
              <a:buClr>
                <a:schemeClr val="lt1"/>
              </a:buClr>
              <a:buSzPct val="90909"/>
              <a:buFont typeface="Arial"/>
              <a:buNone/>
            </a:pPr>
            <a:r>
              <a:rPr lang="en"/>
              <a:t>Verticals: It’s Not Just About the Technology</a:t>
            </a:r>
            <a:endParaRPr/>
          </a:p>
        </p:txBody>
      </p:sp>
      <p:graphicFrame>
        <p:nvGraphicFramePr>
          <p:cNvPr id="428" name="Google Shape;428;p62"/>
          <p:cNvGraphicFramePr/>
          <p:nvPr/>
        </p:nvGraphicFramePr>
        <p:xfrm>
          <a:off x="524005" y="895350"/>
          <a:ext cx="3000000" cy="3000000"/>
        </p:xfrm>
        <a:graphic>
          <a:graphicData uri="http://schemas.openxmlformats.org/drawingml/2006/table">
            <a:tbl>
              <a:tblPr bandRow="1" firstCol="1">
                <a:noFill/>
                <a:tableStyleId>{19B63181-404F-4181-B4ED-37352DCC2873}</a:tableStyleId>
              </a:tblPr>
              <a:tblGrid>
                <a:gridCol w="1466450"/>
                <a:gridCol w="6076150"/>
              </a:tblGrid>
              <a:tr h="604850">
                <a:tc>
                  <a:txBody>
                    <a:bodyPr/>
                    <a:lstStyle/>
                    <a:p>
                      <a:pPr indent="0" lvl="0" marL="0" marR="0" rtl="0" algn="l">
                        <a:spcBef>
                          <a:spcPts val="0"/>
                        </a:spcBef>
                        <a:spcAft>
                          <a:spcPts val="0"/>
                        </a:spcAft>
                        <a:buNone/>
                      </a:pPr>
                      <a:r>
                        <a:rPr lang="en" sz="1400"/>
                        <a:t>Governance</a:t>
                      </a:r>
                      <a:endParaRPr sz="500"/>
                    </a:p>
                  </a:txBody>
                  <a:tcPr marT="17150" marB="17150" marR="34300" marL="34300"/>
                </a:tc>
                <a:tc>
                  <a:txBody>
                    <a:bodyPr/>
                    <a:lstStyle/>
                    <a:p>
                      <a:pPr indent="0" lvl="0" marL="0" marR="0" rtl="0" algn="l">
                        <a:spcBef>
                          <a:spcPts val="0"/>
                        </a:spcBef>
                        <a:spcAft>
                          <a:spcPts val="0"/>
                        </a:spcAft>
                        <a:buNone/>
                      </a:pPr>
                      <a:r>
                        <a:rPr lang="en" sz="1400"/>
                        <a:t>Includes scheme rules such as pricing, ownership, scheme decision making, business case, policies, project governance</a:t>
                      </a:r>
                      <a:endParaRPr sz="500"/>
                    </a:p>
                  </a:txBody>
                  <a:tcPr marT="17150" marB="17150" marR="34300" marL="34300"/>
                </a:tc>
              </a:tr>
              <a:tr h="604850">
                <a:tc>
                  <a:txBody>
                    <a:bodyPr/>
                    <a:lstStyle/>
                    <a:p>
                      <a:pPr indent="0" lvl="0" marL="0" marR="0" rtl="0" algn="l">
                        <a:spcBef>
                          <a:spcPts val="0"/>
                        </a:spcBef>
                        <a:spcAft>
                          <a:spcPts val="0"/>
                        </a:spcAft>
                        <a:buNone/>
                      </a:pPr>
                      <a:r>
                        <a:rPr lang="en" sz="1400"/>
                        <a:t>Hub Operations</a:t>
                      </a:r>
                      <a:endParaRPr sz="500"/>
                    </a:p>
                  </a:txBody>
                  <a:tcPr marT="17150" marB="17150" marR="34300" marL="34300"/>
                </a:tc>
                <a:tc>
                  <a:txBody>
                    <a:bodyPr/>
                    <a:lstStyle/>
                    <a:p>
                      <a:pPr indent="0" lvl="0" marL="0" marR="0" rtl="0" algn="l">
                        <a:spcBef>
                          <a:spcPts val="0"/>
                        </a:spcBef>
                        <a:spcAft>
                          <a:spcPts val="0"/>
                        </a:spcAft>
                        <a:buNone/>
                      </a:pPr>
                      <a:r>
                        <a:rPr lang="en" sz="1400"/>
                        <a:t>Building the capacity of the hub operations team to operate the Mojaloop platform including both business and technical operations.</a:t>
                      </a:r>
                      <a:endParaRPr sz="500"/>
                    </a:p>
                  </a:txBody>
                  <a:tcPr marT="17150" marB="17150" marR="34300" marL="34300"/>
                </a:tc>
              </a:tr>
              <a:tr h="604850">
                <a:tc>
                  <a:txBody>
                    <a:bodyPr/>
                    <a:lstStyle/>
                    <a:p>
                      <a:pPr indent="0" lvl="0" marL="0" marR="0" rtl="0" algn="l">
                        <a:spcBef>
                          <a:spcPts val="0"/>
                        </a:spcBef>
                        <a:spcAft>
                          <a:spcPts val="0"/>
                        </a:spcAft>
                        <a:buNone/>
                      </a:pPr>
                      <a:r>
                        <a:rPr lang="en" sz="1400"/>
                        <a:t>Support Ecosystem</a:t>
                      </a:r>
                      <a:endParaRPr sz="500"/>
                    </a:p>
                  </a:txBody>
                  <a:tcPr marT="17150" marB="17150" marR="34300" marL="34300"/>
                </a:tc>
                <a:tc>
                  <a:txBody>
                    <a:bodyPr/>
                    <a:lstStyle/>
                    <a:p>
                      <a:pPr indent="0" lvl="0" marL="0" marR="0" rtl="0" algn="l">
                        <a:spcBef>
                          <a:spcPts val="0"/>
                        </a:spcBef>
                        <a:spcAft>
                          <a:spcPts val="0"/>
                        </a:spcAft>
                        <a:buNone/>
                      </a:pPr>
                      <a:r>
                        <a:rPr lang="en" sz="1400"/>
                        <a:t>Connecting adopters to service providers and training service providers and local fintechs. Procurement processes. Connecting adopters to the community and global partners.</a:t>
                      </a:r>
                      <a:endParaRPr sz="500"/>
                    </a:p>
                  </a:txBody>
                  <a:tcPr marT="17150" marB="17150" marR="34300" marL="34300"/>
                </a:tc>
              </a:tr>
              <a:tr h="604850">
                <a:tc>
                  <a:txBody>
                    <a:bodyPr/>
                    <a:lstStyle/>
                    <a:p>
                      <a:pPr indent="0" lvl="0" marL="0" marR="0" rtl="0" algn="l">
                        <a:spcBef>
                          <a:spcPts val="0"/>
                        </a:spcBef>
                        <a:spcAft>
                          <a:spcPts val="0"/>
                        </a:spcAft>
                        <a:buNone/>
                      </a:pPr>
                      <a:r>
                        <a:rPr lang="en" sz="1400"/>
                        <a:t>Product</a:t>
                      </a:r>
                      <a:endParaRPr sz="500"/>
                    </a:p>
                  </a:txBody>
                  <a:tcPr marT="17150" marB="17150" marR="34300" marL="34300"/>
                </a:tc>
                <a:tc>
                  <a:txBody>
                    <a:bodyPr/>
                    <a:lstStyle/>
                    <a:p>
                      <a:pPr indent="0" lvl="0" marL="0" marR="0" rtl="0" algn="l">
                        <a:spcBef>
                          <a:spcPts val="0"/>
                        </a:spcBef>
                        <a:spcAft>
                          <a:spcPts val="0"/>
                        </a:spcAft>
                        <a:buNone/>
                      </a:pPr>
                      <a:r>
                        <a:rPr lang="en" sz="1400"/>
                        <a:t>Defining platform requirements and implementing the Mojaloop platform to those specifications</a:t>
                      </a:r>
                      <a:endParaRPr sz="500"/>
                    </a:p>
                  </a:txBody>
                  <a:tcPr marT="17150" marB="17150" marR="34300" marL="34300"/>
                </a:tc>
              </a:tr>
              <a:tr h="604850">
                <a:tc>
                  <a:txBody>
                    <a:bodyPr/>
                    <a:lstStyle/>
                    <a:p>
                      <a:pPr indent="0" lvl="0" marL="0" marR="0" rtl="0" algn="l">
                        <a:spcBef>
                          <a:spcPts val="0"/>
                        </a:spcBef>
                        <a:spcAft>
                          <a:spcPts val="0"/>
                        </a:spcAft>
                        <a:buNone/>
                      </a:pPr>
                      <a:r>
                        <a:rPr lang="en" sz="1400"/>
                        <a:t>Infrastructure</a:t>
                      </a:r>
                      <a:endParaRPr sz="500"/>
                    </a:p>
                  </a:txBody>
                  <a:tcPr marT="17150" marB="17150" marR="34300" marL="34300"/>
                </a:tc>
                <a:tc>
                  <a:txBody>
                    <a:bodyPr/>
                    <a:lstStyle/>
                    <a:p>
                      <a:pPr indent="0" lvl="0" marL="0" marR="0" rtl="0" algn="l">
                        <a:spcBef>
                          <a:spcPts val="0"/>
                        </a:spcBef>
                        <a:spcAft>
                          <a:spcPts val="0"/>
                        </a:spcAft>
                        <a:buNone/>
                      </a:pPr>
                      <a:r>
                        <a:rPr lang="en" sz="1400"/>
                        <a:t>Defining infrastructure requirements and procuring infrastructure, whether cloud or on premise.</a:t>
                      </a:r>
                      <a:endParaRPr sz="500"/>
                    </a:p>
                  </a:txBody>
                  <a:tcPr marT="17150" marB="17150" marR="34300" marL="34300"/>
                </a:tc>
              </a:tr>
              <a:tr h="604850">
                <a:tc>
                  <a:txBody>
                    <a:bodyPr/>
                    <a:lstStyle/>
                    <a:p>
                      <a:pPr indent="0" lvl="0" marL="0" marR="0" rtl="0" algn="l">
                        <a:spcBef>
                          <a:spcPts val="0"/>
                        </a:spcBef>
                        <a:spcAft>
                          <a:spcPts val="0"/>
                        </a:spcAft>
                        <a:buNone/>
                      </a:pPr>
                      <a:r>
                        <a:rPr lang="en" sz="1400"/>
                        <a:t>Participation</a:t>
                      </a:r>
                      <a:endParaRPr sz="500"/>
                    </a:p>
                  </a:txBody>
                  <a:tcPr marT="17150" marB="17150" marR="34300" marL="34300"/>
                </a:tc>
                <a:tc>
                  <a:txBody>
                    <a:bodyPr/>
                    <a:lstStyle/>
                    <a:p>
                      <a:pPr indent="0" lvl="0" marL="0" marR="0" rtl="0" algn="l">
                        <a:spcBef>
                          <a:spcPts val="0"/>
                        </a:spcBef>
                        <a:spcAft>
                          <a:spcPts val="0"/>
                        </a:spcAft>
                        <a:buNone/>
                      </a:pPr>
                      <a:r>
                        <a:rPr lang="en" sz="1400"/>
                        <a:t>All processes related to engagement, integration, onboarding of DFSPs to be supportive and active participants in the IIPS.</a:t>
                      </a:r>
                      <a:endParaRPr sz="500"/>
                    </a:p>
                  </a:txBody>
                  <a:tcPr marT="17150" marB="17150" marR="34300" marL="3430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623888" y="1282304"/>
            <a:ext cx="5491200" cy="2139600"/>
          </a:xfrm>
          <a:prstGeom prst="rect">
            <a:avLst/>
          </a:prstGeom>
        </p:spPr>
        <p:txBody>
          <a:bodyPr anchorCtr="0" anchor="b" bIns="17125" lIns="34275" spcFirstLastPara="1" rIns="34275" wrap="square" tIns="17125">
            <a:normAutofit/>
          </a:bodyPr>
          <a:lstStyle/>
          <a:p>
            <a:pPr indent="0" lvl="0" marL="0" rtl="0" algn="l">
              <a:spcBef>
                <a:spcPts val="0"/>
              </a:spcBef>
              <a:spcAft>
                <a:spcPts val="0"/>
              </a:spcAft>
              <a:buNone/>
            </a:pPr>
            <a:r>
              <a:rPr lang="en"/>
              <a:t>The Mojaloop Ecosystem</a:t>
            </a:r>
            <a:endParaRPr/>
          </a:p>
        </p:txBody>
      </p:sp>
      <p:sp>
        <p:nvSpPr>
          <p:cNvPr id="217" name="Google Shape;217;p36"/>
          <p:cNvSpPr txBox="1"/>
          <p:nvPr>
            <p:ph idx="1" type="body"/>
          </p:nvPr>
        </p:nvSpPr>
        <p:spPr>
          <a:xfrm>
            <a:off x="623888" y="3442098"/>
            <a:ext cx="7886700" cy="1125000"/>
          </a:xfrm>
          <a:prstGeom prst="rect">
            <a:avLst/>
          </a:prstGeom>
        </p:spPr>
        <p:txBody>
          <a:bodyPr anchorCtr="0" anchor="t" bIns="17125" lIns="34275" spcFirstLastPara="1" rIns="34275" wrap="square" tIns="17125">
            <a:normAutofit/>
          </a:bodyPr>
          <a:lstStyle/>
          <a:p>
            <a:pPr indent="0" lvl="0" marL="0" rtl="0" algn="l">
              <a:spcBef>
                <a:spcPts val="700"/>
              </a:spcBef>
              <a:spcAft>
                <a:spcPts val="0"/>
              </a:spcAft>
              <a:buNone/>
            </a:pPr>
            <a:r>
              <a:rPr lang="en"/>
              <a:t>An introductory glossary for newcomers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3"/>
          <p:cNvSpPr txBox="1"/>
          <p:nvPr>
            <p:ph type="title"/>
          </p:nvPr>
        </p:nvSpPr>
        <p:spPr>
          <a:xfrm>
            <a:off x="228338" y="434017"/>
            <a:ext cx="26529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Governance</a:t>
            </a:r>
            <a:endParaRPr/>
          </a:p>
        </p:txBody>
      </p:sp>
      <p:sp>
        <p:nvSpPr>
          <p:cNvPr id="434" name="Google Shape;434;p63"/>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35" name="Google Shape;435;p63"/>
          <p:cNvSpPr/>
          <p:nvPr/>
        </p:nvSpPr>
        <p:spPr>
          <a:xfrm>
            <a:off x="844151" y="1062039"/>
            <a:ext cx="7019100" cy="1303800"/>
          </a:xfrm>
          <a:prstGeom prst="rect">
            <a:avLst/>
          </a:prstGeom>
          <a:solidFill>
            <a:schemeClr val="accent1"/>
          </a:solidFill>
          <a:ln cap="flat" cmpd="sng" w="12700">
            <a:solidFill>
              <a:srgbClr val="00446B"/>
            </a:solidFill>
            <a:prstDash val="solid"/>
            <a:miter lim="800000"/>
            <a:headEnd len="sm" w="sm" type="none"/>
            <a:tailEnd len="sm" w="sm" type="none"/>
          </a:ln>
        </p:spPr>
        <p:txBody>
          <a:bodyPr anchorCtr="0" anchor="ctr" bIns="17125" lIns="102850" spcFirstLastPara="1" rIns="102850" wrap="square" tIns="17125">
            <a:noAutofit/>
          </a:bodyPr>
          <a:lstStyle/>
          <a:p>
            <a:pPr indent="0" lvl="0" marL="0" marR="0" rtl="0" algn="l">
              <a:spcBef>
                <a:spcPts val="0"/>
              </a:spcBef>
              <a:spcAft>
                <a:spcPts val="0"/>
              </a:spcAft>
              <a:buNone/>
            </a:pPr>
            <a:r>
              <a:rPr b="1" i="0" lang="en" sz="1300" u="none" cap="none" strike="noStrike">
                <a:solidFill>
                  <a:schemeClr val="lt1"/>
                </a:solidFill>
                <a:latin typeface="Arial"/>
                <a:ea typeface="Arial"/>
                <a:cs typeface="Arial"/>
                <a:sym typeface="Arial"/>
              </a:rPr>
              <a:t>Objective:</a:t>
            </a:r>
            <a:r>
              <a:rPr b="0" i="0" lang="en" sz="1300" u="none" cap="none" strike="noStrike">
                <a:solidFill>
                  <a:schemeClr val="lt1"/>
                </a:solidFill>
                <a:latin typeface="Arial"/>
                <a:ea typeface="Arial"/>
                <a:cs typeface="Arial"/>
                <a:sym typeface="Arial"/>
              </a:rPr>
              <a:t> The overall goal of the governance vertical is to set up a digital payments  scheme that causes transformation in the payments ecosystem by facilitating interoperable digital payments for all. This is achieved through both setting up a Level One-aligned scheme and managing the project work effectively to deliver this efficiently for all stakeholders. </a:t>
            </a:r>
            <a:endParaRPr sz="1300">
              <a:solidFill>
                <a:schemeClr val="lt1"/>
              </a:solidFill>
              <a:latin typeface="Arial"/>
              <a:ea typeface="Arial"/>
              <a:cs typeface="Arial"/>
              <a:sym typeface="Arial"/>
            </a:endParaRPr>
          </a:p>
        </p:txBody>
      </p:sp>
      <p:sp>
        <p:nvSpPr>
          <p:cNvPr id="436" name="Google Shape;436;p63"/>
          <p:cNvSpPr txBox="1"/>
          <p:nvPr/>
        </p:nvSpPr>
        <p:spPr>
          <a:xfrm>
            <a:off x="935060" y="2462645"/>
            <a:ext cx="5523000" cy="10350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Scheme Governance</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	Scheme rules including pricing</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Project Governance</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Policy</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Business case for scheme and hub operator</a:t>
            </a:r>
            <a:endParaRPr sz="500"/>
          </a:p>
        </p:txBody>
      </p:sp>
      <p:sp>
        <p:nvSpPr>
          <p:cNvPr id="437" name="Google Shape;437;p63"/>
          <p:cNvSpPr txBox="1"/>
          <p:nvPr/>
        </p:nvSpPr>
        <p:spPr>
          <a:xfrm>
            <a:off x="935060" y="3536016"/>
            <a:ext cx="7019100" cy="8349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We made a conscious decision to include all scheme, policy and business related components in one vertical as generally require similar levels of decision maker involvement from participants and policy makers, similar consultants are hired, and they are interconnected.   The overlaps were so many that separating them seemed arbitrary.</a:t>
            </a:r>
            <a:endParaRPr sz="5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4"/>
          <p:cNvSpPr txBox="1"/>
          <p:nvPr>
            <p:ph type="title"/>
          </p:nvPr>
        </p:nvSpPr>
        <p:spPr>
          <a:xfrm>
            <a:off x="228381" y="411925"/>
            <a:ext cx="40419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Hub Operations</a:t>
            </a:r>
            <a:endParaRPr/>
          </a:p>
        </p:txBody>
      </p:sp>
      <p:sp>
        <p:nvSpPr>
          <p:cNvPr id="443" name="Google Shape;443;p64"/>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44" name="Google Shape;444;p64"/>
          <p:cNvSpPr/>
          <p:nvPr/>
        </p:nvSpPr>
        <p:spPr>
          <a:xfrm>
            <a:off x="844151" y="1062039"/>
            <a:ext cx="7019100" cy="1303800"/>
          </a:xfrm>
          <a:prstGeom prst="rect">
            <a:avLst/>
          </a:prstGeom>
          <a:solidFill>
            <a:schemeClr val="accent1"/>
          </a:solidFill>
          <a:ln cap="flat" cmpd="sng" w="12700">
            <a:solidFill>
              <a:srgbClr val="00446B"/>
            </a:solidFill>
            <a:prstDash val="solid"/>
            <a:miter lim="800000"/>
            <a:headEnd len="sm" w="sm" type="none"/>
            <a:tailEnd len="sm" w="sm" type="none"/>
          </a:ln>
        </p:spPr>
        <p:txBody>
          <a:bodyPr anchorCtr="0" anchor="ctr" bIns="17125" lIns="102850" spcFirstLastPara="1" rIns="102850" wrap="square" tIns="17125">
            <a:noAutofit/>
          </a:bodyPr>
          <a:lstStyle/>
          <a:p>
            <a:pPr indent="0" lvl="0" marL="0" marR="0" rtl="0" algn="l">
              <a:spcBef>
                <a:spcPts val="0"/>
              </a:spcBef>
              <a:spcAft>
                <a:spcPts val="0"/>
              </a:spcAft>
              <a:buNone/>
            </a:pPr>
            <a:r>
              <a:rPr b="1" lang="en" sz="1300">
                <a:solidFill>
                  <a:schemeClr val="lt1"/>
                </a:solidFill>
                <a:latin typeface="Arial"/>
                <a:ea typeface="Arial"/>
                <a:cs typeface="Arial"/>
                <a:sym typeface="Arial"/>
              </a:rPr>
              <a:t>Objective: </a:t>
            </a:r>
            <a:r>
              <a:rPr lang="en" sz="1300">
                <a:solidFill>
                  <a:schemeClr val="lt1"/>
                </a:solidFill>
                <a:latin typeface="Arial"/>
                <a:ea typeface="Arial"/>
                <a:cs typeface="Arial"/>
                <a:sym typeface="Arial"/>
              </a:rPr>
              <a:t>Getting a well-equipped team within an effective team structure is essential both for the project phase, and the ongoing sound administration of a payments switch. This vertical pays attention to both the capacity of the team to deliver on the scheme mandate and objectives, while providing the policy and process frameworks needed to deliver on sound technical and business operations. </a:t>
            </a:r>
            <a:endParaRPr sz="1300">
              <a:solidFill>
                <a:schemeClr val="lt1"/>
              </a:solidFill>
              <a:latin typeface="Arial"/>
              <a:ea typeface="Arial"/>
              <a:cs typeface="Arial"/>
              <a:sym typeface="Arial"/>
            </a:endParaRPr>
          </a:p>
        </p:txBody>
      </p:sp>
      <p:sp>
        <p:nvSpPr>
          <p:cNvPr id="445" name="Google Shape;445;p64"/>
          <p:cNvSpPr txBox="1"/>
          <p:nvPr/>
        </p:nvSpPr>
        <p:spPr>
          <a:xfrm>
            <a:off x="935060" y="2462645"/>
            <a:ext cx="5523000" cy="6348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Staffing and capacity building</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Technical and Business Operations Framework</a:t>
            </a:r>
            <a:endParaRPr sz="500"/>
          </a:p>
          <a:p>
            <a:pPr indent="0" lvl="0" marL="0" marR="0" rtl="0" algn="l">
              <a:spcBef>
                <a:spcPts val="0"/>
              </a:spcBef>
              <a:spcAft>
                <a:spcPts val="0"/>
              </a:spcAft>
              <a:buNone/>
            </a:pPr>
            <a:r>
              <a:t/>
            </a:r>
            <a:endParaRPr sz="1300">
              <a:solidFill>
                <a:schemeClr val="dk1"/>
              </a:solidFill>
              <a:latin typeface="Arial"/>
              <a:ea typeface="Arial"/>
              <a:cs typeface="Arial"/>
              <a:sym typeface="Arial"/>
            </a:endParaRPr>
          </a:p>
        </p:txBody>
      </p:sp>
      <p:sp>
        <p:nvSpPr>
          <p:cNvPr id="446" name="Google Shape;446;p64"/>
          <p:cNvSpPr txBox="1"/>
          <p:nvPr/>
        </p:nvSpPr>
        <p:spPr>
          <a:xfrm>
            <a:off x="935060" y="3536016"/>
            <a:ext cx="7019100" cy="8349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We made a conscious decision to include all scheme, policy and business related components in one vertical as generally require similar levels of decision maker involvement from participants and policy makers, similar consultants are hired, and they are interconnected.   The overlaps were so many that separating them seemed arbitrary.</a:t>
            </a:r>
            <a:endParaRPr sz="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221011" y="316200"/>
            <a:ext cx="50283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Support Ecosystem</a:t>
            </a:r>
            <a:endParaRPr/>
          </a:p>
        </p:txBody>
      </p:sp>
      <p:sp>
        <p:nvSpPr>
          <p:cNvPr id="452" name="Google Shape;452;p65"/>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53" name="Google Shape;453;p65"/>
          <p:cNvSpPr/>
          <p:nvPr/>
        </p:nvSpPr>
        <p:spPr>
          <a:xfrm>
            <a:off x="844151" y="1062039"/>
            <a:ext cx="7019100" cy="1303800"/>
          </a:xfrm>
          <a:prstGeom prst="rect">
            <a:avLst/>
          </a:prstGeom>
          <a:solidFill>
            <a:schemeClr val="accent1"/>
          </a:solidFill>
          <a:ln cap="flat" cmpd="sng" w="12700">
            <a:solidFill>
              <a:srgbClr val="00446B"/>
            </a:solidFill>
            <a:prstDash val="solid"/>
            <a:miter lim="800000"/>
            <a:headEnd len="sm" w="sm" type="none"/>
            <a:tailEnd len="sm" w="sm" type="none"/>
          </a:ln>
        </p:spPr>
        <p:txBody>
          <a:bodyPr anchorCtr="0" anchor="ctr" bIns="17125" lIns="102850" spcFirstLastPara="1" rIns="102850" wrap="square" tIns="17125">
            <a:noAutofit/>
          </a:bodyPr>
          <a:lstStyle/>
          <a:p>
            <a:pPr indent="0" lvl="0" marL="0" marR="0" rtl="0" algn="l">
              <a:spcBef>
                <a:spcPts val="0"/>
              </a:spcBef>
              <a:spcAft>
                <a:spcPts val="0"/>
              </a:spcAft>
              <a:buNone/>
            </a:pPr>
            <a:r>
              <a:rPr b="1" lang="en" sz="1300">
                <a:solidFill>
                  <a:schemeClr val="lt1"/>
                </a:solidFill>
                <a:latin typeface="Arial"/>
                <a:ea typeface="Arial"/>
                <a:cs typeface="Arial"/>
                <a:sym typeface="Arial"/>
              </a:rPr>
              <a:t>Objective:  </a:t>
            </a:r>
            <a:r>
              <a:rPr lang="en" sz="1300">
                <a:solidFill>
                  <a:schemeClr val="lt1"/>
                </a:solidFill>
                <a:latin typeface="Arial"/>
                <a:ea typeface="Arial"/>
                <a:cs typeface="Arial"/>
                <a:sym typeface="Arial"/>
              </a:rPr>
              <a:t>To ensure that adopters have access to the right support at the right time for the deployment, maintenance, iteration and operations of their IIPS.   Primarily accomplished by ensuring adopters and service providers have adequate understanding to communicate needs and requirements through a well informed procurement process.  Enable sovereignty and lowering the cost of operations of the IIPS by enabling local system to provide as much support as desired by the adopter while still aligning with the Mojaloop community.</a:t>
            </a:r>
            <a:endParaRPr sz="1300">
              <a:solidFill>
                <a:schemeClr val="lt1"/>
              </a:solidFill>
              <a:latin typeface="Arial"/>
              <a:ea typeface="Arial"/>
              <a:cs typeface="Arial"/>
              <a:sym typeface="Arial"/>
            </a:endParaRPr>
          </a:p>
        </p:txBody>
      </p:sp>
      <p:sp>
        <p:nvSpPr>
          <p:cNvPr id="454" name="Google Shape;454;p65"/>
          <p:cNvSpPr txBox="1"/>
          <p:nvPr/>
        </p:nvSpPr>
        <p:spPr>
          <a:xfrm>
            <a:off x="935060" y="2462645"/>
            <a:ext cx="5523000" cy="8349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Training local system integrators and fintechs</a:t>
            </a:r>
            <a:endParaRPr sz="1300">
              <a:solidFill>
                <a:schemeClr val="dk1"/>
              </a:solidFill>
              <a:latin typeface="Arial"/>
              <a:ea typeface="Arial"/>
              <a:cs typeface="Arial"/>
              <a:sym typeface="Arial"/>
            </a:endParaRPr>
          </a:p>
          <a:p>
            <a:pPr indent="0" lvl="0" marL="0" marR="0" rtl="0" algn="l">
              <a:spcBef>
                <a:spcPts val="0"/>
              </a:spcBef>
              <a:spcAft>
                <a:spcPts val="0"/>
              </a:spcAft>
              <a:buNone/>
            </a:pPr>
            <a:r>
              <a:rPr lang="en" sz="1300">
                <a:solidFill>
                  <a:schemeClr val="dk1"/>
                </a:solidFill>
                <a:latin typeface="Arial"/>
                <a:ea typeface="Arial"/>
                <a:cs typeface="Arial"/>
                <a:sym typeface="Arial"/>
              </a:rPr>
              <a:t>Facilitating adopter engagement in the community</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Defining a long term support and maintenance model</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Developing and implementing a procurement strategy for all components</a:t>
            </a:r>
            <a:endParaRPr sz="500"/>
          </a:p>
        </p:txBody>
      </p:sp>
      <p:sp>
        <p:nvSpPr>
          <p:cNvPr id="455" name="Google Shape;455;p65"/>
          <p:cNvSpPr txBox="1"/>
          <p:nvPr/>
        </p:nvSpPr>
        <p:spPr>
          <a:xfrm>
            <a:off x="935060" y="3536016"/>
            <a:ext cx="7019100" cy="8349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Sovereignty and local support has become the major selling point for Mojaloop.  It will not be the case everywhere but this vertical will aim to enable sovereignty when possible.  That must be matched with quality support.  However in each case, it should be the country adopter who decides and leads that process and no one else.</a:t>
            </a:r>
            <a:endParaRPr sz="5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243063" y="353017"/>
            <a:ext cx="26529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Product </a:t>
            </a:r>
            <a:endParaRPr/>
          </a:p>
        </p:txBody>
      </p:sp>
      <p:sp>
        <p:nvSpPr>
          <p:cNvPr id="461" name="Google Shape;461;p66"/>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62" name="Google Shape;462;p66"/>
          <p:cNvSpPr/>
          <p:nvPr/>
        </p:nvSpPr>
        <p:spPr>
          <a:xfrm>
            <a:off x="844151" y="1062039"/>
            <a:ext cx="7019100" cy="1303800"/>
          </a:xfrm>
          <a:prstGeom prst="rect">
            <a:avLst/>
          </a:prstGeom>
          <a:solidFill>
            <a:schemeClr val="accent1"/>
          </a:solidFill>
          <a:ln cap="flat" cmpd="sng" w="12700">
            <a:solidFill>
              <a:srgbClr val="00446B"/>
            </a:solidFill>
            <a:prstDash val="solid"/>
            <a:miter lim="800000"/>
            <a:headEnd len="sm" w="sm" type="none"/>
            <a:tailEnd len="sm" w="sm" type="none"/>
          </a:ln>
        </p:spPr>
        <p:txBody>
          <a:bodyPr anchorCtr="0" anchor="ctr" bIns="17125" lIns="102850" spcFirstLastPara="1" rIns="102850" wrap="square" tIns="17125">
            <a:noAutofit/>
          </a:bodyPr>
          <a:lstStyle/>
          <a:p>
            <a:pPr indent="0" lvl="0" marL="0" marR="0" rtl="0" algn="l">
              <a:spcBef>
                <a:spcPts val="0"/>
              </a:spcBef>
              <a:spcAft>
                <a:spcPts val="0"/>
              </a:spcAft>
              <a:buNone/>
            </a:pPr>
            <a:r>
              <a:rPr b="1" lang="en" sz="1300">
                <a:solidFill>
                  <a:schemeClr val="lt1"/>
                </a:solidFill>
                <a:latin typeface="Arial"/>
                <a:ea typeface="Arial"/>
                <a:cs typeface="Arial"/>
                <a:sym typeface="Arial"/>
              </a:rPr>
              <a:t>Objective:  </a:t>
            </a:r>
            <a:r>
              <a:rPr lang="en" sz="1300">
                <a:solidFill>
                  <a:schemeClr val="lt1"/>
                </a:solidFill>
                <a:latin typeface="Arial"/>
                <a:ea typeface="Arial"/>
                <a:cs typeface="Arial"/>
                <a:sym typeface="Arial"/>
              </a:rPr>
              <a:t>The objective of the application vertical is to deploy and operate a Mojaloop OSS product that meets the scheme needs as defined at each phase, while meeting the stability, scalability and performance baselines defined for the environment it’s deployed in.</a:t>
            </a:r>
            <a:endParaRPr sz="1300">
              <a:solidFill>
                <a:schemeClr val="lt1"/>
              </a:solidFill>
              <a:latin typeface="Arial"/>
              <a:ea typeface="Arial"/>
              <a:cs typeface="Arial"/>
              <a:sym typeface="Arial"/>
            </a:endParaRPr>
          </a:p>
        </p:txBody>
      </p:sp>
      <p:sp>
        <p:nvSpPr>
          <p:cNvPr id="463" name="Google Shape;463;p66"/>
          <p:cNvSpPr txBox="1"/>
          <p:nvPr/>
        </p:nvSpPr>
        <p:spPr>
          <a:xfrm>
            <a:off x="935060" y="2462645"/>
            <a:ext cx="5523000" cy="6348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Defining local requirements for the application</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Deployment and maintenance of the platform</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Delivery of required functionality according to local context</a:t>
            </a:r>
            <a:endParaRPr sz="500"/>
          </a:p>
        </p:txBody>
      </p:sp>
      <p:sp>
        <p:nvSpPr>
          <p:cNvPr id="464" name="Google Shape;464;p66"/>
          <p:cNvSpPr txBox="1"/>
          <p:nvPr/>
        </p:nvSpPr>
        <p:spPr>
          <a:xfrm>
            <a:off x="935060" y="3324143"/>
            <a:ext cx="7019100" cy="4347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This section is everything related to the actual Mojaloop application deployment.  It is specifically not related to the end use product or application</a:t>
            </a:r>
            <a:endParaRPr sz="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67"/>
          <p:cNvSpPr txBox="1"/>
          <p:nvPr>
            <p:ph type="title"/>
          </p:nvPr>
        </p:nvSpPr>
        <p:spPr>
          <a:xfrm>
            <a:off x="228363" y="330917"/>
            <a:ext cx="26529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Infrastructure </a:t>
            </a:r>
            <a:endParaRPr/>
          </a:p>
        </p:txBody>
      </p:sp>
      <p:sp>
        <p:nvSpPr>
          <p:cNvPr id="470" name="Google Shape;470;p67"/>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71" name="Google Shape;471;p67"/>
          <p:cNvSpPr/>
          <p:nvPr/>
        </p:nvSpPr>
        <p:spPr>
          <a:xfrm>
            <a:off x="844151" y="1062039"/>
            <a:ext cx="7019100" cy="1303800"/>
          </a:xfrm>
          <a:prstGeom prst="rect">
            <a:avLst/>
          </a:prstGeom>
          <a:solidFill>
            <a:schemeClr val="accent1"/>
          </a:solidFill>
          <a:ln cap="flat" cmpd="sng" w="12700">
            <a:solidFill>
              <a:srgbClr val="00446B"/>
            </a:solidFill>
            <a:prstDash val="solid"/>
            <a:miter lim="800000"/>
            <a:headEnd len="sm" w="sm" type="none"/>
            <a:tailEnd len="sm" w="sm" type="none"/>
          </a:ln>
        </p:spPr>
        <p:txBody>
          <a:bodyPr anchorCtr="0" anchor="ctr" bIns="17125" lIns="102850" spcFirstLastPara="1" rIns="102850" wrap="square" tIns="17125">
            <a:noAutofit/>
          </a:bodyPr>
          <a:lstStyle/>
          <a:p>
            <a:pPr indent="0" lvl="0" marL="0" marR="0" rtl="0" algn="l">
              <a:spcBef>
                <a:spcPts val="0"/>
              </a:spcBef>
              <a:spcAft>
                <a:spcPts val="0"/>
              </a:spcAft>
              <a:buNone/>
            </a:pPr>
            <a:r>
              <a:rPr b="1" lang="en" sz="1300">
                <a:solidFill>
                  <a:schemeClr val="lt1"/>
                </a:solidFill>
                <a:latin typeface="Arial"/>
                <a:ea typeface="Arial"/>
                <a:cs typeface="Arial"/>
                <a:sym typeface="Arial"/>
              </a:rPr>
              <a:t>Objective:  </a:t>
            </a:r>
            <a:r>
              <a:rPr lang="en" sz="1300">
                <a:solidFill>
                  <a:schemeClr val="lt1"/>
                </a:solidFill>
                <a:latin typeface="Arial"/>
                <a:ea typeface="Arial"/>
                <a:cs typeface="Arial"/>
                <a:sym typeface="Arial"/>
              </a:rPr>
              <a:t>A secure infrastructure that provides adequate resources and takes advantage of Mojaloop architecture.  The infrastructure should be cost effective and meet all regulations for data security and sovereignty.</a:t>
            </a:r>
            <a:endParaRPr sz="1300">
              <a:solidFill>
                <a:schemeClr val="lt1"/>
              </a:solidFill>
              <a:latin typeface="Arial"/>
              <a:ea typeface="Arial"/>
              <a:cs typeface="Arial"/>
              <a:sym typeface="Arial"/>
            </a:endParaRPr>
          </a:p>
        </p:txBody>
      </p:sp>
      <p:sp>
        <p:nvSpPr>
          <p:cNvPr id="472" name="Google Shape;472;p67"/>
          <p:cNvSpPr txBox="1"/>
          <p:nvPr/>
        </p:nvSpPr>
        <p:spPr>
          <a:xfrm>
            <a:off x="935060" y="2462645"/>
            <a:ext cx="5523000" cy="6348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Defining local requirements for the application</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Deployment and maintenance of the platform</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Delivery of required functionality according to local context</a:t>
            </a:r>
            <a:endParaRPr sz="500"/>
          </a:p>
        </p:txBody>
      </p:sp>
      <p:sp>
        <p:nvSpPr>
          <p:cNvPr id="473" name="Google Shape;473;p67"/>
          <p:cNvSpPr txBox="1"/>
          <p:nvPr/>
        </p:nvSpPr>
        <p:spPr>
          <a:xfrm>
            <a:off x="935060" y="3324143"/>
            <a:ext cx="7019100" cy="6348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We separated this from the Mojaloop product and application on purpose as it is often a separate procurement process and team to work on it.   Most adopters have a separate infrastructure strategy which encompasses other applications as well.</a:t>
            </a:r>
            <a:endParaRPr sz="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68"/>
          <p:cNvSpPr txBox="1"/>
          <p:nvPr>
            <p:ph type="title"/>
          </p:nvPr>
        </p:nvSpPr>
        <p:spPr>
          <a:xfrm>
            <a:off x="213613" y="345642"/>
            <a:ext cx="26529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Participation </a:t>
            </a:r>
            <a:endParaRPr/>
          </a:p>
        </p:txBody>
      </p:sp>
      <p:sp>
        <p:nvSpPr>
          <p:cNvPr id="479" name="Google Shape;479;p68"/>
          <p:cNvSpPr txBox="1"/>
          <p:nvPr>
            <p:ph idx="12" type="sldNum"/>
          </p:nvPr>
        </p:nvSpPr>
        <p:spPr>
          <a:xfrm>
            <a:off x="2421416" y="1787724"/>
            <a:ext cx="771300" cy="102600"/>
          </a:xfrm>
          <a:prstGeom prst="rect">
            <a:avLst/>
          </a:prstGeom>
          <a:noFill/>
          <a:ln>
            <a:noFill/>
          </a:ln>
        </p:spPr>
        <p:txBody>
          <a:bodyPr anchorCtr="0" anchor="ctr" bIns="17125" lIns="34275" spcFirstLastPara="1" rIns="34275" wrap="square" tIns="17125">
            <a:no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sp>
        <p:nvSpPr>
          <p:cNvPr id="480" name="Google Shape;480;p68"/>
          <p:cNvSpPr/>
          <p:nvPr/>
        </p:nvSpPr>
        <p:spPr>
          <a:xfrm>
            <a:off x="844151" y="1062039"/>
            <a:ext cx="7019100" cy="1303800"/>
          </a:xfrm>
          <a:prstGeom prst="rect">
            <a:avLst/>
          </a:prstGeom>
          <a:solidFill>
            <a:schemeClr val="accent1"/>
          </a:solidFill>
          <a:ln cap="flat" cmpd="sng" w="12700">
            <a:solidFill>
              <a:srgbClr val="00446B"/>
            </a:solidFill>
            <a:prstDash val="solid"/>
            <a:miter lim="800000"/>
            <a:headEnd len="sm" w="sm" type="none"/>
            <a:tailEnd len="sm" w="sm" type="none"/>
          </a:ln>
        </p:spPr>
        <p:txBody>
          <a:bodyPr anchorCtr="0" anchor="ctr" bIns="17125" lIns="102850" spcFirstLastPara="1" rIns="102850" wrap="square" tIns="17125">
            <a:noAutofit/>
          </a:bodyPr>
          <a:lstStyle/>
          <a:p>
            <a:pPr indent="0" lvl="0" marL="0" marR="0" rtl="0" algn="l">
              <a:spcBef>
                <a:spcPts val="0"/>
              </a:spcBef>
              <a:spcAft>
                <a:spcPts val="0"/>
              </a:spcAft>
              <a:buNone/>
            </a:pPr>
            <a:r>
              <a:rPr b="1" lang="en" sz="1300">
                <a:solidFill>
                  <a:schemeClr val="lt1"/>
                </a:solidFill>
                <a:latin typeface="Arial"/>
                <a:ea typeface="Arial"/>
                <a:cs typeface="Arial"/>
                <a:sym typeface="Arial"/>
              </a:rPr>
              <a:t>Objective: </a:t>
            </a:r>
            <a:r>
              <a:rPr lang="en" sz="1300">
                <a:solidFill>
                  <a:schemeClr val="lt1"/>
                </a:solidFill>
                <a:latin typeface="Arial"/>
                <a:ea typeface="Arial"/>
                <a:cs typeface="Arial"/>
                <a:sym typeface="Arial"/>
              </a:rPr>
              <a:t>To deliver on a Mojaloop-based IIPS, the integration process of DFSPs needs to be as seamless and efficient as possible. While complexities are unavoidable, building the right integration model and using the right tools for each DFSP category, based on technology maturity and resource availability, the onboarding journey should minimize resources required while reducing the time from taken to successfully connect a DFSP to the hub</a:t>
            </a:r>
            <a:r>
              <a:rPr b="1" lang="en" sz="1300">
                <a:solidFill>
                  <a:schemeClr val="lt1"/>
                </a:solidFill>
                <a:latin typeface="Arial"/>
                <a:ea typeface="Arial"/>
                <a:cs typeface="Arial"/>
                <a:sym typeface="Arial"/>
              </a:rPr>
              <a:t>. </a:t>
            </a:r>
            <a:endParaRPr sz="1300">
              <a:solidFill>
                <a:schemeClr val="lt1"/>
              </a:solidFill>
              <a:latin typeface="Arial"/>
              <a:ea typeface="Arial"/>
              <a:cs typeface="Arial"/>
              <a:sym typeface="Arial"/>
            </a:endParaRPr>
          </a:p>
        </p:txBody>
      </p:sp>
      <p:sp>
        <p:nvSpPr>
          <p:cNvPr id="481" name="Google Shape;481;p68"/>
          <p:cNvSpPr txBox="1"/>
          <p:nvPr/>
        </p:nvSpPr>
        <p:spPr>
          <a:xfrm>
            <a:off x="935060" y="2462645"/>
            <a:ext cx="5523000" cy="6348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DFSP Engagement</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Integration Tooling and Design</a:t>
            </a:r>
            <a:endParaRPr sz="500"/>
          </a:p>
          <a:p>
            <a:pPr indent="0" lvl="0" marL="0" marR="0" rtl="0" algn="l">
              <a:spcBef>
                <a:spcPts val="0"/>
              </a:spcBef>
              <a:spcAft>
                <a:spcPts val="0"/>
              </a:spcAft>
              <a:buNone/>
            </a:pPr>
            <a:r>
              <a:rPr lang="en" sz="1300">
                <a:solidFill>
                  <a:schemeClr val="dk1"/>
                </a:solidFill>
                <a:latin typeface="Arial"/>
                <a:ea typeface="Arial"/>
                <a:cs typeface="Arial"/>
                <a:sym typeface="Arial"/>
              </a:rPr>
              <a:t>DFSP Onboarding</a:t>
            </a:r>
            <a:endParaRPr sz="500"/>
          </a:p>
        </p:txBody>
      </p:sp>
      <p:sp>
        <p:nvSpPr>
          <p:cNvPr id="482" name="Google Shape;482;p68"/>
          <p:cNvSpPr txBox="1"/>
          <p:nvPr/>
        </p:nvSpPr>
        <p:spPr>
          <a:xfrm>
            <a:off x="935060" y="3324143"/>
            <a:ext cx="7019100" cy="434700"/>
          </a:xfrm>
          <a:prstGeom prst="rect">
            <a:avLst/>
          </a:prstGeom>
          <a:noFill/>
          <a:ln>
            <a:noFill/>
          </a:ln>
        </p:spPr>
        <p:txBody>
          <a:bodyPr anchorCtr="0" anchor="t" bIns="17125" lIns="34275" spcFirstLastPara="1" rIns="34275" wrap="square" tIns="17125">
            <a:spAutoFit/>
          </a:bodyPr>
          <a:lstStyle/>
          <a:p>
            <a:pPr indent="0" lvl="0" marL="0" marR="0" rtl="0" algn="l">
              <a:spcBef>
                <a:spcPts val="0"/>
              </a:spcBef>
              <a:spcAft>
                <a:spcPts val="0"/>
              </a:spcAft>
              <a:buNone/>
            </a:pPr>
            <a:r>
              <a:rPr lang="en" sz="1300">
                <a:solidFill>
                  <a:schemeClr val="dk1"/>
                </a:solidFill>
                <a:latin typeface="Arial"/>
                <a:ea typeface="Arial"/>
                <a:cs typeface="Arial"/>
                <a:sym typeface="Arial"/>
              </a:rPr>
              <a:t>We separated Participation from other sections because it actually touches on scheme rules, business strategy, product design, and hub operations.  </a:t>
            </a:r>
            <a:endParaRPr sz="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9"/>
          <p:cNvSpPr txBox="1"/>
          <p:nvPr>
            <p:ph type="title"/>
          </p:nvPr>
        </p:nvSpPr>
        <p:spPr>
          <a:xfrm>
            <a:off x="623888" y="1282304"/>
            <a:ext cx="5225700" cy="2139600"/>
          </a:xfrm>
          <a:prstGeom prst="rect">
            <a:avLst/>
          </a:prstGeom>
        </p:spPr>
        <p:txBody>
          <a:bodyPr anchorCtr="0" anchor="b" bIns="17125" lIns="34275" spcFirstLastPara="1" rIns="34275" wrap="square" tIns="17125">
            <a:normAutofit/>
          </a:bodyPr>
          <a:lstStyle/>
          <a:p>
            <a:pPr indent="0" lvl="0" marL="0" rtl="0" algn="l">
              <a:spcBef>
                <a:spcPts val="0"/>
              </a:spcBef>
              <a:spcAft>
                <a:spcPts val="0"/>
              </a:spcAft>
              <a:buNone/>
            </a:pPr>
            <a:r>
              <a:rPr lang="en"/>
              <a:t>Thank you</a:t>
            </a:r>
            <a:endParaRPr/>
          </a:p>
        </p:txBody>
      </p:sp>
      <p:sp>
        <p:nvSpPr>
          <p:cNvPr id="488" name="Google Shape;488;p69"/>
          <p:cNvSpPr txBox="1"/>
          <p:nvPr>
            <p:ph idx="1" type="body"/>
          </p:nvPr>
        </p:nvSpPr>
        <p:spPr>
          <a:xfrm>
            <a:off x="623888" y="3442098"/>
            <a:ext cx="7886700" cy="1125000"/>
          </a:xfrm>
          <a:prstGeom prst="rect">
            <a:avLst/>
          </a:prstGeom>
        </p:spPr>
        <p:txBody>
          <a:bodyPr anchorCtr="0" anchor="t" bIns="17125" lIns="34275" spcFirstLastPara="1" rIns="34275" wrap="square" tIns="17125">
            <a:normAutofit/>
          </a:bodyPr>
          <a:lstStyle/>
          <a:p>
            <a:pPr indent="0" lvl="0" marL="0" rtl="0" algn="l">
              <a:spcBef>
                <a:spcPts val="7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7"/>
          <p:cNvSpPr txBox="1"/>
          <p:nvPr>
            <p:ph type="title"/>
          </p:nvPr>
        </p:nvSpPr>
        <p:spPr>
          <a:xfrm>
            <a:off x="628650" y="273844"/>
            <a:ext cx="7075200" cy="994200"/>
          </a:xfrm>
          <a:prstGeom prst="rect">
            <a:avLst/>
          </a:prstGeom>
          <a:noFill/>
          <a:ln>
            <a:noFill/>
          </a:ln>
        </p:spPr>
        <p:txBody>
          <a:bodyPr anchorCtr="0" anchor="ctr" bIns="17125" lIns="34275" spcFirstLastPara="1" rIns="34275" wrap="square" tIns="17125">
            <a:normAutofit/>
          </a:bodyPr>
          <a:lstStyle/>
          <a:p>
            <a:pPr indent="0" lvl="0" marL="0" rtl="0" algn="ctr">
              <a:lnSpc>
                <a:spcPct val="90000"/>
              </a:lnSpc>
              <a:spcBef>
                <a:spcPts val="0"/>
              </a:spcBef>
              <a:spcAft>
                <a:spcPts val="0"/>
              </a:spcAft>
              <a:buClr>
                <a:schemeClr val="lt1"/>
              </a:buClr>
              <a:buSzPts val="3000"/>
              <a:buFont typeface="Arial"/>
              <a:buNone/>
            </a:pPr>
            <a:r>
              <a:rPr lang="en"/>
              <a:t>Core Functions</a:t>
            </a:r>
            <a:endParaRPr/>
          </a:p>
        </p:txBody>
      </p:sp>
      <p:sp>
        <p:nvSpPr>
          <p:cNvPr id="223" name="Google Shape;223;p37"/>
          <p:cNvSpPr/>
          <p:nvPr/>
        </p:nvSpPr>
        <p:spPr>
          <a:xfrm>
            <a:off x="364020" y="1741689"/>
            <a:ext cx="2461200" cy="1934700"/>
          </a:xfrm>
          <a:prstGeom prst="rect">
            <a:avLst/>
          </a:prstGeom>
          <a:no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rPr b="0" i="0" lang="en" sz="1500">
                <a:solidFill>
                  <a:schemeClr val="dk1"/>
                </a:solidFill>
                <a:latin typeface="Arial"/>
                <a:ea typeface="Arial"/>
                <a:cs typeface="Arial"/>
                <a:sym typeface="Arial"/>
              </a:rPr>
              <a:t>Payee address or </a:t>
            </a:r>
            <a:r>
              <a:rPr b="1" i="0" lang="en" sz="1500">
                <a:solidFill>
                  <a:schemeClr val="dk1"/>
                </a:solidFill>
                <a:latin typeface="Arial"/>
                <a:ea typeface="Arial"/>
                <a:cs typeface="Arial"/>
                <a:sym typeface="Arial"/>
              </a:rPr>
              <a:t>alias resolution</a:t>
            </a:r>
            <a:r>
              <a:rPr b="0" i="0" lang="en" sz="1500">
                <a:solidFill>
                  <a:schemeClr val="dk1"/>
                </a:solidFill>
                <a:latin typeface="Arial"/>
                <a:ea typeface="Arial"/>
                <a:cs typeface="Arial"/>
                <a:sym typeface="Arial"/>
              </a:rPr>
              <a:t>, ensuring that the account-holding institution – and thereby the correct payee account - is reliably identified</a:t>
            </a:r>
            <a:endParaRPr sz="1500">
              <a:solidFill>
                <a:schemeClr val="dk1"/>
              </a:solidFill>
              <a:latin typeface="Arial"/>
              <a:ea typeface="Arial"/>
              <a:cs typeface="Arial"/>
              <a:sym typeface="Arial"/>
            </a:endParaRPr>
          </a:p>
        </p:txBody>
      </p:sp>
      <p:sp>
        <p:nvSpPr>
          <p:cNvPr id="224" name="Google Shape;224;p37"/>
          <p:cNvSpPr/>
          <p:nvPr/>
        </p:nvSpPr>
        <p:spPr>
          <a:xfrm>
            <a:off x="3303732" y="1742175"/>
            <a:ext cx="2461200" cy="1934700"/>
          </a:xfrm>
          <a:prstGeom prst="rect">
            <a:avLst/>
          </a:prstGeom>
          <a:no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rPr b="1" i="0" lang="en" sz="1500">
                <a:solidFill>
                  <a:schemeClr val="dk1"/>
                </a:solidFill>
                <a:latin typeface="Arial"/>
                <a:ea typeface="Arial"/>
                <a:cs typeface="Arial"/>
                <a:sym typeface="Arial"/>
              </a:rPr>
              <a:t>Clearing</a:t>
            </a:r>
            <a:r>
              <a:rPr b="0" i="0" lang="en" sz="1500">
                <a:solidFill>
                  <a:schemeClr val="dk1"/>
                </a:solidFill>
                <a:latin typeface="Arial"/>
                <a:ea typeface="Arial"/>
                <a:cs typeface="Arial"/>
                <a:sym typeface="Arial"/>
              </a:rPr>
              <a:t> of payments end to end, with robust measures that remove any element of doubt about the success of a transaction</a:t>
            </a:r>
            <a:endParaRPr sz="1500">
              <a:solidFill>
                <a:schemeClr val="dk1"/>
              </a:solidFill>
              <a:latin typeface="Arial"/>
              <a:ea typeface="Arial"/>
              <a:cs typeface="Arial"/>
              <a:sym typeface="Arial"/>
            </a:endParaRPr>
          </a:p>
        </p:txBody>
      </p:sp>
      <p:sp>
        <p:nvSpPr>
          <p:cNvPr id="225" name="Google Shape;225;p37"/>
          <p:cNvSpPr/>
          <p:nvPr/>
        </p:nvSpPr>
        <p:spPr>
          <a:xfrm>
            <a:off x="6243444" y="1741689"/>
            <a:ext cx="2460600" cy="1934100"/>
          </a:xfrm>
          <a:prstGeom prst="rect">
            <a:avLst/>
          </a:prstGeom>
          <a:noFill/>
          <a:ln>
            <a:noFill/>
          </a:ln>
        </p:spPr>
        <p:txBody>
          <a:bodyPr anchorCtr="0" anchor="ctr" bIns="17125" lIns="34275" spcFirstLastPara="1" rIns="34275" wrap="square" tIns="17125">
            <a:noAutofit/>
          </a:bodyPr>
          <a:lstStyle/>
          <a:p>
            <a:pPr indent="0" lvl="0" marL="0" marR="0" rtl="0" algn="l">
              <a:spcBef>
                <a:spcPts val="0"/>
              </a:spcBef>
              <a:spcAft>
                <a:spcPts val="0"/>
              </a:spcAft>
              <a:buNone/>
            </a:pPr>
            <a:r>
              <a:rPr b="0" i="0" lang="en" sz="1500">
                <a:solidFill>
                  <a:schemeClr val="dk1"/>
                </a:solidFill>
                <a:latin typeface="Arial"/>
                <a:ea typeface="Arial"/>
                <a:cs typeface="Arial"/>
                <a:sym typeface="Arial"/>
              </a:rPr>
              <a:t>Orchestration of </a:t>
            </a:r>
            <a:r>
              <a:rPr b="1" i="0" lang="en" sz="1500">
                <a:solidFill>
                  <a:schemeClr val="dk1"/>
                </a:solidFill>
                <a:latin typeface="Arial"/>
                <a:ea typeface="Arial"/>
                <a:cs typeface="Arial"/>
                <a:sym typeface="Arial"/>
              </a:rPr>
              <a:t>Settlement</a:t>
            </a:r>
            <a:r>
              <a:rPr b="0" i="0" lang="en" sz="1500">
                <a:solidFill>
                  <a:schemeClr val="dk1"/>
                </a:solidFill>
                <a:latin typeface="Arial"/>
                <a:ea typeface="Arial"/>
                <a:cs typeface="Arial"/>
                <a:sym typeface="Arial"/>
              </a:rPr>
              <a:t> of cleared transactions between financial institutions using a model agreed between those institutions, and according to a predefined schedule.</a:t>
            </a:r>
            <a:endParaRPr sz="1500">
              <a:solidFill>
                <a:schemeClr val="dk1"/>
              </a:solidFill>
              <a:latin typeface="Arial"/>
              <a:ea typeface="Arial"/>
              <a:cs typeface="Arial"/>
              <a:sym typeface="Arial"/>
            </a:endParaRPr>
          </a:p>
        </p:txBody>
      </p:sp>
      <p:cxnSp>
        <p:nvCxnSpPr>
          <p:cNvPr id="226" name="Google Shape;226;p37"/>
          <p:cNvCxnSpPr/>
          <p:nvPr/>
        </p:nvCxnSpPr>
        <p:spPr>
          <a:xfrm>
            <a:off x="3037698" y="1597914"/>
            <a:ext cx="0" cy="2187600"/>
          </a:xfrm>
          <a:prstGeom prst="straightConnector1">
            <a:avLst/>
          </a:prstGeom>
          <a:noFill/>
          <a:ln cap="flat" cmpd="sng" w="57150">
            <a:solidFill>
              <a:schemeClr val="accent1"/>
            </a:solidFill>
            <a:prstDash val="solid"/>
            <a:miter lim="800000"/>
            <a:headEnd len="sm" w="sm" type="none"/>
            <a:tailEnd len="sm" w="sm" type="none"/>
          </a:ln>
        </p:spPr>
      </p:cxnSp>
      <p:cxnSp>
        <p:nvCxnSpPr>
          <p:cNvPr id="227" name="Google Shape;227;p37"/>
          <p:cNvCxnSpPr/>
          <p:nvPr/>
        </p:nvCxnSpPr>
        <p:spPr>
          <a:xfrm>
            <a:off x="5967969" y="1597914"/>
            <a:ext cx="0" cy="2187600"/>
          </a:xfrm>
          <a:prstGeom prst="straightConnector1">
            <a:avLst/>
          </a:prstGeom>
          <a:noFill/>
          <a:ln cap="flat" cmpd="sng" w="57150">
            <a:solidFill>
              <a:schemeClr val="accent1"/>
            </a:solidFill>
            <a:prstDash val="solid"/>
            <a:miter lim="800000"/>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8"/>
          <p:cNvSpPr/>
          <p:nvPr/>
        </p:nvSpPr>
        <p:spPr>
          <a:xfrm>
            <a:off x="5770336" y="2075912"/>
            <a:ext cx="2823900" cy="1572900"/>
          </a:xfrm>
          <a:prstGeom prst="roundRect">
            <a:avLst>
              <a:gd fmla="val 16667" name="adj"/>
            </a:avLst>
          </a:prstGeom>
          <a:noFill/>
          <a:ln cap="flat" cmpd="sng" w="12700">
            <a:solidFill>
              <a:srgbClr val="00446B"/>
            </a:solidFill>
            <a:prstDash val="solid"/>
            <a:miter lim="800000"/>
            <a:headEnd len="sm" w="sm" type="none"/>
            <a:tailEnd len="sm" w="sm" type="none"/>
          </a:ln>
        </p:spPr>
        <p:txBody>
          <a:bodyPr anchorCtr="0" anchor="t" bIns="17125" lIns="34275" spcFirstLastPara="1" rIns="34275" wrap="square" tIns="17125">
            <a:noAutofit/>
          </a:bodyPr>
          <a:lstStyle/>
          <a:p>
            <a:pPr indent="0" lvl="0" marL="0" marR="0" rtl="0" algn="ctr">
              <a:spcBef>
                <a:spcPts val="0"/>
              </a:spcBef>
              <a:spcAft>
                <a:spcPts val="0"/>
              </a:spcAft>
              <a:buNone/>
            </a:pPr>
            <a:r>
              <a:rPr b="1" lang="en" sz="1600">
                <a:solidFill>
                  <a:schemeClr val="dk1"/>
                </a:solidFill>
                <a:latin typeface="Arial"/>
                <a:ea typeface="Arial"/>
                <a:cs typeface="Arial"/>
                <a:sym typeface="Arial"/>
              </a:rPr>
              <a:t>DFSP</a:t>
            </a:r>
            <a:endParaRPr sz="500"/>
          </a:p>
        </p:txBody>
      </p:sp>
      <p:sp>
        <p:nvSpPr>
          <p:cNvPr id="233" name="Google Shape;233;p38"/>
          <p:cNvSpPr/>
          <p:nvPr/>
        </p:nvSpPr>
        <p:spPr>
          <a:xfrm>
            <a:off x="505302" y="2075912"/>
            <a:ext cx="2823900" cy="1572900"/>
          </a:xfrm>
          <a:prstGeom prst="roundRect">
            <a:avLst>
              <a:gd fmla="val 16667" name="adj"/>
            </a:avLst>
          </a:prstGeom>
          <a:noFill/>
          <a:ln cap="flat" cmpd="sng" w="12700">
            <a:solidFill>
              <a:srgbClr val="00446B"/>
            </a:solidFill>
            <a:prstDash val="solid"/>
            <a:miter lim="800000"/>
            <a:headEnd len="sm" w="sm" type="none"/>
            <a:tailEnd len="sm" w="sm" type="none"/>
          </a:ln>
        </p:spPr>
        <p:txBody>
          <a:bodyPr anchorCtr="0" anchor="t" bIns="17125" lIns="34275" spcFirstLastPara="1" rIns="34275" wrap="square" tIns="17125">
            <a:noAutofit/>
          </a:bodyPr>
          <a:lstStyle/>
          <a:p>
            <a:pPr indent="0" lvl="0" marL="0" marR="0" rtl="0" algn="ctr">
              <a:spcBef>
                <a:spcPts val="0"/>
              </a:spcBef>
              <a:spcAft>
                <a:spcPts val="0"/>
              </a:spcAft>
              <a:buNone/>
            </a:pPr>
            <a:r>
              <a:rPr b="1" lang="en" sz="1600">
                <a:solidFill>
                  <a:schemeClr val="dk1"/>
                </a:solidFill>
                <a:latin typeface="Arial"/>
                <a:ea typeface="Arial"/>
                <a:cs typeface="Arial"/>
                <a:sym typeface="Arial"/>
              </a:rPr>
              <a:t>DFSP</a:t>
            </a:r>
            <a:endParaRPr sz="500"/>
          </a:p>
        </p:txBody>
      </p:sp>
      <p:sp>
        <p:nvSpPr>
          <p:cNvPr id="234" name="Google Shape;234;p38"/>
          <p:cNvSpPr txBox="1"/>
          <p:nvPr>
            <p:ph type="title"/>
          </p:nvPr>
        </p:nvSpPr>
        <p:spPr>
          <a:xfrm>
            <a:off x="244288" y="255967"/>
            <a:ext cx="26529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Ecosystem</a:t>
            </a:r>
            <a:endParaRPr/>
          </a:p>
        </p:txBody>
      </p:sp>
      <p:sp>
        <p:nvSpPr>
          <p:cNvPr id="235" name="Google Shape;235;p38"/>
          <p:cNvSpPr/>
          <p:nvPr/>
        </p:nvSpPr>
        <p:spPr>
          <a:xfrm>
            <a:off x="3781774" y="2209643"/>
            <a:ext cx="1536000" cy="14883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Mojaloop Hub</a:t>
            </a:r>
            <a:endParaRPr sz="500"/>
          </a:p>
        </p:txBody>
      </p:sp>
      <p:sp>
        <p:nvSpPr>
          <p:cNvPr id="236" name="Google Shape;236;p38"/>
          <p:cNvSpPr/>
          <p:nvPr/>
        </p:nvSpPr>
        <p:spPr>
          <a:xfrm>
            <a:off x="603187" y="2494250"/>
            <a:ext cx="982800" cy="918900"/>
          </a:xfrm>
          <a:prstGeom prst="roundRect">
            <a:avLst>
              <a:gd fmla="val 16667" name="adj"/>
            </a:avLst>
          </a:prstGeom>
          <a:solidFill>
            <a:srgbClr val="AE7B9F"/>
          </a:solidFill>
          <a:ln cap="flat" cmpd="sng" w="12700">
            <a:solidFill>
              <a:srgbClr val="AE7B9F"/>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Back Office</a:t>
            </a:r>
            <a:endParaRPr sz="500"/>
          </a:p>
        </p:txBody>
      </p:sp>
      <p:sp>
        <p:nvSpPr>
          <p:cNvPr id="237" name="Google Shape;237;p38"/>
          <p:cNvSpPr/>
          <p:nvPr/>
        </p:nvSpPr>
        <p:spPr>
          <a:xfrm>
            <a:off x="1896070" y="2494250"/>
            <a:ext cx="1311900" cy="9189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Integration Tools</a:t>
            </a:r>
            <a:endParaRPr sz="500"/>
          </a:p>
        </p:txBody>
      </p:sp>
      <p:sp>
        <p:nvSpPr>
          <p:cNvPr id="238" name="Google Shape;238;p38"/>
          <p:cNvSpPr/>
          <p:nvPr/>
        </p:nvSpPr>
        <p:spPr>
          <a:xfrm>
            <a:off x="7497873" y="2494250"/>
            <a:ext cx="982800" cy="918900"/>
          </a:xfrm>
          <a:prstGeom prst="roundRect">
            <a:avLst>
              <a:gd fmla="val 16667" name="adj"/>
            </a:avLst>
          </a:prstGeom>
          <a:solidFill>
            <a:srgbClr val="AE7B9F"/>
          </a:solidFill>
          <a:ln cap="flat" cmpd="sng" w="12700">
            <a:solidFill>
              <a:srgbClr val="AE7B9F"/>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Back Office</a:t>
            </a:r>
            <a:endParaRPr sz="500"/>
          </a:p>
        </p:txBody>
      </p:sp>
      <p:sp>
        <p:nvSpPr>
          <p:cNvPr id="239" name="Google Shape;239;p38"/>
          <p:cNvSpPr/>
          <p:nvPr/>
        </p:nvSpPr>
        <p:spPr>
          <a:xfrm>
            <a:off x="5919967" y="2494250"/>
            <a:ext cx="1311900" cy="9189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Integration Tools</a:t>
            </a:r>
            <a:endParaRPr sz="500"/>
          </a:p>
        </p:txBody>
      </p:sp>
      <p:cxnSp>
        <p:nvCxnSpPr>
          <p:cNvPr id="240" name="Google Shape;240;p38"/>
          <p:cNvCxnSpPr>
            <a:stCxn id="236" idx="3"/>
            <a:endCxn id="237" idx="1"/>
          </p:cNvCxnSpPr>
          <p:nvPr/>
        </p:nvCxnSpPr>
        <p:spPr>
          <a:xfrm>
            <a:off x="1585987" y="2953700"/>
            <a:ext cx="310200" cy="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41" name="Google Shape;241;p38"/>
          <p:cNvCxnSpPr>
            <a:stCxn id="237" idx="3"/>
            <a:endCxn id="235" idx="1"/>
          </p:cNvCxnSpPr>
          <p:nvPr/>
        </p:nvCxnSpPr>
        <p:spPr>
          <a:xfrm>
            <a:off x="3207970" y="2953700"/>
            <a:ext cx="573900" cy="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42" name="Google Shape;242;p38"/>
          <p:cNvCxnSpPr>
            <a:stCxn id="235" idx="3"/>
            <a:endCxn id="239" idx="1"/>
          </p:cNvCxnSpPr>
          <p:nvPr/>
        </p:nvCxnSpPr>
        <p:spPr>
          <a:xfrm>
            <a:off x="5317774" y="2953793"/>
            <a:ext cx="602100" cy="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43" name="Google Shape;243;p38"/>
          <p:cNvCxnSpPr>
            <a:stCxn id="239" idx="3"/>
            <a:endCxn id="238" idx="1"/>
          </p:cNvCxnSpPr>
          <p:nvPr/>
        </p:nvCxnSpPr>
        <p:spPr>
          <a:xfrm>
            <a:off x="7231867" y="2953700"/>
            <a:ext cx="266100" cy="0"/>
          </a:xfrm>
          <a:prstGeom prst="straightConnector1">
            <a:avLst/>
          </a:prstGeom>
          <a:noFill/>
          <a:ln cap="flat" cmpd="sng" w="19050">
            <a:solidFill>
              <a:schemeClr val="accent1"/>
            </a:solidFill>
            <a:prstDash val="solid"/>
            <a:miter lim="800000"/>
            <a:headEnd len="med" w="med" type="triangle"/>
            <a:tailEnd len="med" w="med" type="triangle"/>
          </a:ln>
        </p:spPr>
      </p:cxnSp>
      <p:sp>
        <p:nvSpPr>
          <p:cNvPr id="244" name="Google Shape;244;p38"/>
          <p:cNvSpPr/>
          <p:nvPr/>
        </p:nvSpPr>
        <p:spPr>
          <a:xfrm>
            <a:off x="4101232" y="1222516"/>
            <a:ext cx="868500" cy="5859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ALS</a:t>
            </a:r>
            <a:endParaRPr sz="500"/>
          </a:p>
        </p:txBody>
      </p:sp>
      <p:sp>
        <p:nvSpPr>
          <p:cNvPr id="245" name="Google Shape;245;p38"/>
          <p:cNvSpPr/>
          <p:nvPr/>
        </p:nvSpPr>
        <p:spPr>
          <a:xfrm>
            <a:off x="3810366" y="628874"/>
            <a:ext cx="610283" cy="408942"/>
          </a:xfrm>
          <a:prstGeom prst="flowChartMagneticDisk">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Oracle</a:t>
            </a:r>
            <a:endParaRPr sz="500"/>
          </a:p>
        </p:txBody>
      </p:sp>
      <p:sp>
        <p:nvSpPr>
          <p:cNvPr id="246" name="Google Shape;246;p38"/>
          <p:cNvSpPr/>
          <p:nvPr/>
        </p:nvSpPr>
        <p:spPr>
          <a:xfrm>
            <a:off x="4678892" y="628874"/>
            <a:ext cx="610283" cy="408942"/>
          </a:xfrm>
          <a:prstGeom prst="flowChartMagneticDisk">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Oracle</a:t>
            </a:r>
            <a:endParaRPr sz="500"/>
          </a:p>
        </p:txBody>
      </p:sp>
      <p:sp>
        <p:nvSpPr>
          <p:cNvPr id="247" name="Google Shape;247;p38"/>
          <p:cNvSpPr/>
          <p:nvPr/>
        </p:nvSpPr>
        <p:spPr>
          <a:xfrm>
            <a:off x="5317766" y="1136386"/>
            <a:ext cx="610283" cy="408942"/>
          </a:xfrm>
          <a:prstGeom prst="flowChartMagneticDisk">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Oracle</a:t>
            </a:r>
            <a:endParaRPr sz="500"/>
          </a:p>
        </p:txBody>
      </p:sp>
      <p:sp>
        <p:nvSpPr>
          <p:cNvPr id="248" name="Google Shape;248;p38"/>
          <p:cNvSpPr/>
          <p:nvPr/>
        </p:nvSpPr>
        <p:spPr>
          <a:xfrm>
            <a:off x="3171492" y="1136386"/>
            <a:ext cx="610283" cy="408942"/>
          </a:xfrm>
          <a:prstGeom prst="flowChartMagneticDisk">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700">
                <a:solidFill>
                  <a:schemeClr val="lt1"/>
                </a:solidFill>
                <a:latin typeface="Arial"/>
                <a:ea typeface="Arial"/>
                <a:cs typeface="Arial"/>
                <a:sym typeface="Arial"/>
              </a:rPr>
              <a:t>Oracle</a:t>
            </a:r>
            <a:endParaRPr sz="500"/>
          </a:p>
        </p:txBody>
      </p:sp>
      <p:cxnSp>
        <p:nvCxnSpPr>
          <p:cNvPr id="249" name="Google Shape;249;p38"/>
          <p:cNvCxnSpPr>
            <a:stCxn id="244" idx="2"/>
            <a:endCxn id="235" idx="0"/>
          </p:cNvCxnSpPr>
          <p:nvPr/>
        </p:nvCxnSpPr>
        <p:spPr>
          <a:xfrm>
            <a:off x="4535482" y="1808416"/>
            <a:ext cx="14400" cy="40110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50" name="Google Shape;250;p38"/>
          <p:cNvCxnSpPr>
            <a:stCxn id="244" idx="3"/>
          </p:cNvCxnSpPr>
          <p:nvPr/>
        </p:nvCxnSpPr>
        <p:spPr>
          <a:xfrm flipH="1" rot="10800000">
            <a:off x="4969732" y="1312666"/>
            <a:ext cx="333600" cy="20280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51" name="Google Shape;251;p38"/>
          <p:cNvCxnSpPr>
            <a:endCxn id="246" idx="3"/>
          </p:cNvCxnSpPr>
          <p:nvPr/>
        </p:nvCxnSpPr>
        <p:spPr>
          <a:xfrm flipH="1" rot="10800000">
            <a:off x="4723933" y="1037817"/>
            <a:ext cx="260100" cy="37170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52" name="Google Shape;252;p38"/>
          <p:cNvCxnSpPr>
            <a:endCxn id="245" idx="3"/>
          </p:cNvCxnSpPr>
          <p:nvPr/>
        </p:nvCxnSpPr>
        <p:spPr>
          <a:xfrm rot="10800000">
            <a:off x="4115507" y="1037817"/>
            <a:ext cx="304200" cy="369300"/>
          </a:xfrm>
          <a:prstGeom prst="straightConnector1">
            <a:avLst/>
          </a:prstGeom>
          <a:noFill/>
          <a:ln cap="flat" cmpd="sng" w="19050">
            <a:solidFill>
              <a:schemeClr val="accent1"/>
            </a:solidFill>
            <a:prstDash val="solid"/>
            <a:miter lim="800000"/>
            <a:headEnd len="med" w="med" type="triangle"/>
            <a:tailEnd len="med" w="med" type="triangle"/>
          </a:ln>
        </p:spPr>
      </p:cxnSp>
      <p:cxnSp>
        <p:nvCxnSpPr>
          <p:cNvPr id="253" name="Google Shape;253;p38"/>
          <p:cNvCxnSpPr>
            <a:stCxn id="244" idx="1"/>
          </p:cNvCxnSpPr>
          <p:nvPr/>
        </p:nvCxnSpPr>
        <p:spPr>
          <a:xfrm rot="10800000">
            <a:off x="3767632" y="1312666"/>
            <a:ext cx="333600" cy="202800"/>
          </a:xfrm>
          <a:prstGeom prst="straightConnector1">
            <a:avLst/>
          </a:prstGeom>
          <a:noFill/>
          <a:ln cap="flat" cmpd="sng" w="19050">
            <a:solidFill>
              <a:schemeClr val="accent1"/>
            </a:solidFill>
            <a:prstDash val="solid"/>
            <a:miter lim="800000"/>
            <a:headEnd len="med" w="med" type="triangle"/>
            <a:tailEnd len="med" w="med" type="triangle"/>
          </a:ln>
        </p:spPr>
      </p:cxnSp>
      <p:sp>
        <p:nvSpPr>
          <p:cNvPr id="254" name="Google Shape;254;p38"/>
          <p:cNvSpPr/>
          <p:nvPr/>
        </p:nvSpPr>
        <p:spPr>
          <a:xfrm>
            <a:off x="6403297" y="762962"/>
            <a:ext cx="1769100" cy="918900"/>
          </a:xfrm>
          <a:prstGeom prst="roundRect">
            <a:avLst>
              <a:gd fmla="val 16667" name="adj"/>
            </a:avLst>
          </a:prstGeom>
          <a:solidFill>
            <a:srgbClr val="869FB2"/>
          </a:solidFill>
          <a:ln cap="flat" cmpd="sng" w="12700">
            <a:solidFill>
              <a:srgbClr val="9A9D90"/>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Settlement Partner</a:t>
            </a:r>
            <a:endParaRPr sz="500"/>
          </a:p>
        </p:txBody>
      </p:sp>
      <p:cxnSp>
        <p:nvCxnSpPr>
          <p:cNvPr id="255" name="Google Shape;255;p38"/>
          <p:cNvCxnSpPr/>
          <p:nvPr/>
        </p:nvCxnSpPr>
        <p:spPr>
          <a:xfrm flipH="1" rot="10800000">
            <a:off x="5289175" y="1628733"/>
            <a:ext cx="1140300" cy="671400"/>
          </a:xfrm>
          <a:prstGeom prst="straightConnector1">
            <a:avLst/>
          </a:prstGeom>
          <a:noFill/>
          <a:ln cap="flat" cmpd="sng" w="19050">
            <a:solidFill>
              <a:schemeClr val="accent1"/>
            </a:solidFill>
            <a:prstDash val="solid"/>
            <a:miter lim="800000"/>
            <a:headEnd len="med" w="med" type="triangle"/>
            <a:tailEnd len="med" w="med" type="triangle"/>
          </a:ln>
        </p:spPr>
      </p:cxnSp>
      <p:sp>
        <p:nvSpPr>
          <p:cNvPr id="256" name="Google Shape;256;p38"/>
          <p:cNvSpPr/>
          <p:nvPr/>
        </p:nvSpPr>
        <p:spPr>
          <a:xfrm>
            <a:off x="4115507" y="4167423"/>
            <a:ext cx="868500" cy="5859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PISP I/F</a:t>
            </a:r>
            <a:endParaRPr sz="500"/>
          </a:p>
        </p:txBody>
      </p:sp>
      <p:cxnSp>
        <p:nvCxnSpPr>
          <p:cNvPr id="257" name="Google Shape;257;p38"/>
          <p:cNvCxnSpPr>
            <a:stCxn id="256" idx="0"/>
            <a:endCxn id="235" idx="2"/>
          </p:cNvCxnSpPr>
          <p:nvPr/>
        </p:nvCxnSpPr>
        <p:spPr>
          <a:xfrm rot="10800000">
            <a:off x="4549757" y="3697923"/>
            <a:ext cx="0" cy="469500"/>
          </a:xfrm>
          <a:prstGeom prst="straightConnector1">
            <a:avLst/>
          </a:prstGeom>
          <a:noFill/>
          <a:ln cap="flat" cmpd="sng" w="19050">
            <a:solidFill>
              <a:schemeClr val="accent1"/>
            </a:solidFill>
            <a:prstDash val="solid"/>
            <a:miter lim="800000"/>
            <a:headEnd len="med" w="med" type="triangle"/>
            <a:tailEnd len="med" w="med" type="triangle"/>
          </a:ln>
        </p:spPr>
      </p:cxnSp>
      <p:sp>
        <p:nvSpPr>
          <p:cNvPr id="258" name="Google Shape;258;p38"/>
          <p:cNvSpPr/>
          <p:nvPr/>
        </p:nvSpPr>
        <p:spPr>
          <a:xfrm>
            <a:off x="5539725" y="3928625"/>
            <a:ext cx="3054600" cy="1063500"/>
          </a:xfrm>
          <a:prstGeom prst="roundRect">
            <a:avLst>
              <a:gd fmla="val 16667" name="adj"/>
            </a:avLst>
          </a:prstGeom>
          <a:noFill/>
          <a:ln cap="flat" cmpd="sng" w="12700">
            <a:solidFill>
              <a:srgbClr val="00446B"/>
            </a:solidFill>
            <a:prstDash val="solid"/>
            <a:miter lim="800000"/>
            <a:headEnd len="sm" w="sm" type="none"/>
            <a:tailEnd len="sm" w="sm" type="none"/>
          </a:ln>
        </p:spPr>
        <p:txBody>
          <a:bodyPr anchorCtr="0" anchor="t" bIns="17125" lIns="34275" spcFirstLastPara="1" rIns="34275" wrap="square" tIns="17125">
            <a:noAutofit/>
          </a:bodyPr>
          <a:lstStyle/>
          <a:p>
            <a:pPr indent="0" lvl="0" marL="0" marR="0" rtl="0" algn="ctr">
              <a:spcBef>
                <a:spcPts val="0"/>
              </a:spcBef>
              <a:spcAft>
                <a:spcPts val="0"/>
              </a:spcAft>
              <a:buNone/>
            </a:pPr>
            <a:r>
              <a:rPr b="1" lang="en" sz="1600">
                <a:solidFill>
                  <a:schemeClr val="dk1"/>
                </a:solidFill>
                <a:latin typeface="Arial"/>
                <a:ea typeface="Arial"/>
                <a:cs typeface="Arial"/>
                <a:sym typeface="Arial"/>
              </a:rPr>
              <a:t>Fintech</a:t>
            </a:r>
            <a:endParaRPr sz="500"/>
          </a:p>
        </p:txBody>
      </p:sp>
      <p:sp>
        <p:nvSpPr>
          <p:cNvPr id="259" name="Google Shape;259;p38"/>
          <p:cNvSpPr/>
          <p:nvPr/>
        </p:nvSpPr>
        <p:spPr>
          <a:xfrm>
            <a:off x="5694136" y="4327331"/>
            <a:ext cx="1311900" cy="5424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latin typeface="Arial"/>
                <a:ea typeface="Arial"/>
                <a:cs typeface="Arial"/>
                <a:sym typeface="Arial"/>
              </a:rPr>
              <a:t>Integration Tools</a:t>
            </a:r>
            <a:endParaRPr sz="500"/>
          </a:p>
        </p:txBody>
      </p:sp>
      <p:sp>
        <p:nvSpPr>
          <p:cNvPr id="260" name="Google Shape;260;p38"/>
          <p:cNvSpPr/>
          <p:nvPr/>
        </p:nvSpPr>
        <p:spPr>
          <a:xfrm>
            <a:off x="7269174" y="4331075"/>
            <a:ext cx="1211400" cy="542400"/>
          </a:xfrm>
          <a:prstGeom prst="roundRect">
            <a:avLst>
              <a:gd fmla="val 16667" name="adj"/>
            </a:avLst>
          </a:prstGeom>
          <a:solidFill>
            <a:srgbClr val="AE7B9F"/>
          </a:solidFill>
          <a:ln cap="flat" cmpd="sng" w="12700">
            <a:solidFill>
              <a:srgbClr val="AE7B9F"/>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600">
                <a:solidFill>
                  <a:schemeClr val="lt1"/>
                </a:solidFill>
              </a:rPr>
              <a:t>Consumer</a:t>
            </a:r>
            <a:r>
              <a:rPr lang="en" sz="1600">
                <a:solidFill>
                  <a:schemeClr val="lt1"/>
                </a:solidFill>
                <a:latin typeface="Arial"/>
                <a:ea typeface="Arial"/>
                <a:cs typeface="Arial"/>
                <a:sym typeface="Arial"/>
              </a:rPr>
              <a:t> Service</a:t>
            </a:r>
            <a:endParaRPr sz="500"/>
          </a:p>
        </p:txBody>
      </p:sp>
      <p:cxnSp>
        <p:nvCxnSpPr>
          <p:cNvPr id="261" name="Google Shape;261;p38"/>
          <p:cNvCxnSpPr>
            <a:stCxn id="259" idx="1"/>
            <a:endCxn id="256" idx="3"/>
          </p:cNvCxnSpPr>
          <p:nvPr/>
        </p:nvCxnSpPr>
        <p:spPr>
          <a:xfrm rot="10800000">
            <a:off x="4984036" y="4460231"/>
            <a:ext cx="710100" cy="138300"/>
          </a:xfrm>
          <a:prstGeom prst="bentConnector3">
            <a:avLst>
              <a:gd fmla="val 50002" name="adj1"/>
            </a:avLst>
          </a:prstGeom>
          <a:noFill/>
          <a:ln cap="flat" cmpd="sng" w="19050">
            <a:solidFill>
              <a:schemeClr val="accent1"/>
            </a:solidFill>
            <a:prstDash val="solid"/>
            <a:miter lim="800000"/>
            <a:headEnd len="med" w="med" type="triangle"/>
            <a:tailEnd len="med" w="med" type="triangle"/>
          </a:ln>
        </p:spPr>
      </p:cxnSp>
      <p:cxnSp>
        <p:nvCxnSpPr>
          <p:cNvPr id="262" name="Google Shape;262;p38"/>
          <p:cNvCxnSpPr>
            <a:stCxn id="259" idx="3"/>
            <a:endCxn id="260" idx="1"/>
          </p:cNvCxnSpPr>
          <p:nvPr/>
        </p:nvCxnSpPr>
        <p:spPr>
          <a:xfrm>
            <a:off x="7006036" y="4598531"/>
            <a:ext cx="263100" cy="3600"/>
          </a:xfrm>
          <a:prstGeom prst="straightConnector1">
            <a:avLst/>
          </a:prstGeom>
          <a:noFill/>
          <a:ln cap="flat" cmpd="sng" w="19050">
            <a:solidFill>
              <a:schemeClr val="accent1"/>
            </a:solidFill>
            <a:prstDash val="solid"/>
            <a:miter lim="800000"/>
            <a:headEnd len="med" w="med" type="triangle"/>
            <a:tailEnd len="med" w="med" type="triangle"/>
          </a:ln>
        </p:spPr>
      </p:cxnSp>
      <p:sp>
        <p:nvSpPr>
          <p:cNvPr id="263" name="Google Shape;263;p38"/>
          <p:cNvSpPr/>
          <p:nvPr/>
        </p:nvSpPr>
        <p:spPr>
          <a:xfrm>
            <a:off x="1196200" y="4081925"/>
            <a:ext cx="982800" cy="6714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100">
                <a:solidFill>
                  <a:schemeClr val="lt1"/>
                </a:solidFill>
              </a:rPr>
              <a:t>Core Connector</a:t>
            </a:r>
            <a:endParaRPr sz="500"/>
          </a:p>
        </p:txBody>
      </p:sp>
      <p:sp>
        <p:nvSpPr>
          <p:cNvPr id="264" name="Google Shape;264;p38"/>
          <p:cNvSpPr/>
          <p:nvPr/>
        </p:nvSpPr>
        <p:spPr>
          <a:xfrm>
            <a:off x="2466000" y="4081925"/>
            <a:ext cx="982800" cy="671400"/>
          </a:xfrm>
          <a:prstGeom prst="roundRect">
            <a:avLst>
              <a:gd fmla="val 16667" name="adj"/>
            </a:avLst>
          </a:prstGeom>
          <a:solidFill>
            <a:srgbClr val="0063A2"/>
          </a:solidFill>
          <a:ln cap="flat" cmpd="sng" w="12700">
            <a:solidFill>
              <a:srgbClr val="00446B"/>
            </a:solidFill>
            <a:prstDash val="solid"/>
            <a:miter lim="800000"/>
            <a:headEnd len="sm" w="sm" type="none"/>
            <a:tailEnd len="sm" w="sm" type="none"/>
          </a:ln>
        </p:spPr>
        <p:txBody>
          <a:bodyPr anchorCtr="0" anchor="ctr" bIns="17125" lIns="34275" spcFirstLastPara="1" rIns="34275" wrap="square" tIns="17125">
            <a:noAutofit/>
          </a:bodyPr>
          <a:lstStyle/>
          <a:p>
            <a:pPr indent="0" lvl="0" marL="0" marR="0" rtl="0" algn="ctr">
              <a:spcBef>
                <a:spcPts val="0"/>
              </a:spcBef>
              <a:spcAft>
                <a:spcPts val="0"/>
              </a:spcAft>
              <a:buNone/>
            </a:pPr>
            <a:r>
              <a:rPr lang="en" sz="1100">
                <a:solidFill>
                  <a:schemeClr val="lt1"/>
                </a:solidFill>
              </a:rPr>
              <a:t>Mojaloop</a:t>
            </a:r>
            <a:r>
              <a:rPr lang="en" sz="1100">
                <a:solidFill>
                  <a:schemeClr val="lt1"/>
                </a:solidFill>
              </a:rPr>
              <a:t> Connector</a:t>
            </a:r>
            <a:endParaRPr sz="500"/>
          </a:p>
        </p:txBody>
      </p:sp>
      <p:cxnSp>
        <p:nvCxnSpPr>
          <p:cNvPr id="265" name="Google Shape;265;p38"/>
          <p:cNvCxnSpPr/>
          <p:nvPr/>
        </p:nvCxnSpPr>
        <p:spPr>
          <a:xfrm flipH="1">
            <a:off x="1250275" y="3396475"/>
            <a:ext cx="674100" cy="665100"/>
          </a:xfrm>
          <a:prstGeom prst="straightConnector1">
            <a:avLst/>
          </a:prstGeom>
          <a:noFill/>
          <a:ln cap="flat" cmpd="sng" w="9525">
            <a:solidFill>
              <a:schemeClr val="dk2"/>
            </a:solidFill>
            <a:prstDash val="solid"/>
            <a:round/>
            <a:headEnd len="med" w="med" type="none"/>
            <a:tailEnd len="med" w="med" type="none"/>
          </a:ln>
        </p:spPr>
      </p:cxnSp>
      <p:cxnSp>
        <p:nvCxnSpPr>
          <p:cNvPr id="266" name="Google Shape;266;p38"/>
          <p:cNvCxnSpPr/>
          <p:nvPr/>
        </p:nvCxnSpPr>
        <p:spPr>
          <a:xfrm>
            <a:off x="3201375" y="3396475"/>
            <a:ext cx="239400" cy="6741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6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type="title"/>
          </p:nvPr>
        </p:nvSpPr>
        <p:spPr>
          <a:xfrm>
            <a:off x="628650" y="273844"/>
            <a:ext cx="7075200" cy="994200"/>
          </a:xfrm>
          <a:prstGeom prst="rect">
            <a:avLst/>
          </a:prstGeom>
          <a:noFill/>
          <a:ln>
            <a:noFill/>
          </a:ln>
        </p:spPr>
        <p:txBody>
          <a:bodyPr anchorCtr="0" anchor="ctr" bIns="17125" lIns="34275" spcFirstLastPara="1" rIns="34275" wrap="square" tIns="17125">
            <a:normAutofit/>
          </a:bodyPr>
          <a:lstStyle/>
          <a:p>
            <a:pPr indent="0" lvl="0" marL="0" rtl="0" algn="l">
              <a:lnSpc>
                <a:spcPct val="90000"/>
              </a:lnSpc>
              <a:spcBef>
                <a:spcPts val="0"/>
              </a:spcBef>
              <a:spcAft>
                <a:spcPts val="0"/>
              </a:spcAft>
              <a:buClr>
                <a:schemeClr val="accent1"/>
              </a:buClr>
              <a:buSzPts val="3300"/>
              <a:buFont typeface="Arial"/>
              <a:buNone/>
            </a:pPr>
            <a:r>
              <a:rPr lang="en"/>
              <a:t>The Three Key Phases of a Mojaloop Transaction</a:t>
            </a:r>
            <a:endParaRPr/>
          </a:p>
        </p:txBody>
      </p:sp>
      <p:sp>
        <p:nvSpPr>
          <p:cNvPr id="272" name="Google Shape;272;p39"/>
          <p:cNvSpPr txBox="1"/>
          <p:nvPr>
            <p:ph idx="12" type="sldNum"/>
          </p:nvPr>
        </p:nvSpPr>
        <p:spPr>
          <a:xfrm>
            <a:off x="6457950" y="4767263"/>
            <a:ext cx="2057400" cy="273900"/>
          </a:xfrm>
          <a:prstGeom prst="rect">
            <a:avLst/>
          </a:prstGeom>
          <a:noFill/>
          <a:ln>
            <a:noFill/>
          </a:ln>
        </p:spPr>
        <p:txBody>
          <a:bodyPr anchorCtr="0" anchor="ctr" bIns="17125" lIns="34275" spcFirstLastPara="1" rIns="34275" wrap="square" tIns="17125">
            <a:normAutofit/>
          </a:bodyPr>
          <a:lstStyle/>
          <a:p>
            <a:pPr indent="0" lvl="0" marL="0" rtl="0" algn="r">
              <a:spcBef>
                <a:spcPts val="0"/>
              </a:spcBef>
              <a:spcAft>
                <a:spcPts val="0"/>
              </a:spcAft>
              <a:buClr>
                <a:srgbClr val="000000"/>
              </a:buClr>
              <a:buSzPts val="900"/>
              <a:buFont typeface="Arial"/>
              <a:buNone/>
            </a:pPr>
            <a:fld id="{00000000-1234-1234-1234-123412341234}" type="slidenum">
              <a:rPr lang="en"/>
              <a:t>‹#›</a:t>
            </a:fld>
            <a:endParaRPr/>
          </a:p>
        </p:txBody>
      </p:sp>
      <p:grpSp>
        <p:nvGrpSpPr>
          <p:cNvPr id="273" name="Google Shape;273;p39"/>
          <p:cNvGrpSpPr/>
          <p:nvPr/>
        </p:nvGrpSpPr>
        <p:grpSpPr>
          <a:xfrm>
            <a:off x="628650" y="1372075"/>
            <a:ext cx="7887713" cy="3257754"/>
            <a:chOff x="0" y="7618"/>
            <a:chExt cx="21033900" cy="8687343"/>
          </a:xfrm>
        </p:grpSpPr>
        <p:sp>
          <p:nvSpPr>
            <p:cNvPr id="274" name="Google Shape;274;p39"/>
            <p:cNvSpPr/>
            <p:nvPr/>
          </p:nvSpPr>
          <p:spPr>
            <a:xfrm>
              <a:off x="0" y="7618"/>
              <a:ext cx="21033900" cy="2510400"/>
            </a:xfrm>
            <a:prstGeom prst="roundRect">
              <a:avLst>
                <a:gd fmla="val 10000" name="adj"/>
              </a:avLst>
            </a:prstGeom>
            <a:solidFill>
              <a:srgbClr val="FECBC8"/>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75" name="Google Shape;275;p39"/>
            <p:cNvSpPr/>
            <p:nvPr/>
          </p:nvSpPr>
          <p:spPr>
            <a:xfrm>
              <a:off x="759408" y="572468"/>
              <a:ext cx="1382100" cy="1380600"/>
            </a:xfrm>
            <a:prstGeom prst="rect">
              <a:avLst/>
            </a:prstGeom>
            <a:blipFill rotWithShape="1">
              <a:blip r:embed="rId3">
                <a:alphaModFix/>
              </a:blip>
              <a:stretch>
                <a:fillRect b="0" l="0" r="0" t="0"/>
              </a:stretch>
            </a:blip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76" name="Google Shape;276;p39"/>
            <p:cNvSpPr/>
            <p:nvPr/>
          </p:nvSpPr>
          <p:spPr>
            <a:xfrm>
              <a:off x="2900909" y="7618"/>
              <a:ext cx="17941500" cy="25128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77" name="Google Shape;277;p39"/>
            <p:cNvSpPr txBox="1"/>
            <p:nvPr/>
          </p:nvSpPr>
          <p:spPr>
            <a:xfrm>
              <a:off x="2900909" y="7618"/>
              <a:ext cx="17941500" cy="2512800"/>
            </a:xfrm>
            <a:prstGeom prst="rect">
              <a:avLst/>
            </a:prstGeom>
            <a:noFill/>
            <a:ln>
              <a:noFill/>
            </a:ln>
          </p:spPr>
          <p:txBody>
            <a:bodyPr anchorCtr="0" anchor="ctr" bIns="99725" lIns="99725" spcFirstLastPara="1" rIns="99725" wrap="square" tIns="99725">
              <a:noAutofit/>
            </a:bodyPr>
            <a:lstStyle/>
            <a:p>
              <a:pPr indent="0" lvl="0" marL="0" marR="0" rtl="0" algn="l">
                <a:lnSpc>
                  <a:spcPct val="90000"/>
                </a:lnSpc>
                <a:spcBef>
                  <a:spcPts val="0"/>
                </a:spcBef>
                <a:spcAft>
                  <a:spcPts val="0"/>
                </a:spcAft>
                <a:buClr>
                  <a:schemeClr val="dk1"/>
                </a:buClr>
                <a:buSzPts val="1800"/>
                <a:buFont typeface="Arial"/>
                <a:buNone/>
              </a:pPr>
              <a:r>
                <a:rPr b="1" i="0" lang="en" sz="1800">
                  <a:solidFill>
                    <a:schemeClr val="dk1"/>
                  </a:solidFill>
                  <a:latin typeface="Arial"/>
                  <a:ea typeface="Arial"/>
                  <a:cs typeface="Arial"/>
                  <a:sym typeface="Arial"/>
                </a:rPr>
                <a:t>Discovery</a:t>
              </a:r>
              <a:r>
                <a:rPr b="1" i="0" lang="en" sz="1500">
                  <a:solidFill>
                    <a:schemeClr val="dk1"/>
                  </a:solidFill>
                  <a:latin typeface="Arial"/>
                  <a:ea typeface="Arial"/>
                  <a:cs typeface="Arial"/>
                  <a:sym typeface="Arial"/>
                </a:rPr>
                <a:t>,</a:t>
              </a:r>
              <a:r>
                <a:rPr b="0" i="0" lang="en" sz="1500">
                  <a:solidFill>
                    <a:schemeClr val="dk1"/>
                  </a:solidFill>
                  <a:latin typeface="Arial"/>
                  <a:ea typeface="Arial"/>
                  <a:cs typeface="Arial"/>
                  <a:sym typeface="Arial"/>
                </a:rPr>
                <a:t> when the Payer's DFSP works with the Mojaloop Hub to determine where the payment should be sent. This phase resolves an alias to a specific Payee DFSP and, in collaboration with that DFSP, an individual account.</a:t>
              </a:r>
              <a:endParaRPr sz="1500">
                <a:solidFill>
                  <a:schemeClr val="dk1"/>
                </a:solidFill>
                <a:latin typeface="Arial"/>
                <a:ea typeface="Arial"/>
                <a:cs typeface="Arial"/>
                <a:sym typeface="Arial"/>
              </a:endParaRPr>
            </a:p>
          </p:txBody>
        </p:sp>
        <p:sp>
          <p:nvSpPr>
            <p:cNvPr id="278" name="Google Shape;278;p39"/>
            <p:cNvSpPr/>
            <p:nvPr/>
          </p:nvSpPr>
          <p:spPr>
            <a:xfrm>
              <a:off x="0" y="3094890"/>
              <a:ext cx="21033900" cy="2510400"/>
            </a:xfrm>
            <a:prstGeom prst="roundRect">
              <a:avLst>
                <a:gd fmla="val 10000" name="adj"/>
              </a:avLst>
            </a:prstGeom>
            <a:solidFill>
              <a:srgbClr val="FECBC8"/>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79" name="Google Shape;279;p39"/>
            <p:cNvSpPr/>
            <p:nvPr/>
          </p:nvSpPr>
          <p:spPr>
            <a:xfrm>
              <a:off x="759408" y="3659739"/>
              <a:ext cx="1382100" cy="1380600"/>
            </a:xfrm>
            <a:prstGeom prst="rect">
              <a:avLst/>
            </a:prstGeom>
            <a:blipFill rotWithShape="1">
              <a:blip r:embed="rId4">
                <a:alphaModFix/>
              </a:blip>
              <a:stretch>
                <a:fillRect b="0" l="0" r="0" t="0"/>
              </a:stretch>
            </a:blip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80" name="Google Shape;280;p39"/>
            <p:cNvSpPr/>
            <p:nvPr/>
          </p:nvSpPr>
          <p:spPr>
            <a:xfrm>
              <a:off x="2900909" y="3094890"/>
              <a:ext cx="17941500" cy="25128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81" name="Google Shape;281;p39"/>
            <p:cNvSpPr txBox="1"/>
            <p:nvPr/>
          </p:nvSpPr>
          <p:spPr>
            <a:xfrm>
              <a:off x="2900909" y="3094890"/>
              <a:ext cx="17941500" cy="2512800"/>
            </a:xfrm>
            <a:prstGeom prst="rect">
              <a:avLst/>
            </a:prstGeom>
            <a:noFill/>
            <a:ln>
              <a:noFill/>
            </a:ln>
          </p:spPr>
          <p:txBody>
            <a:bodyPr anchorCtr="0" anchor="ctr" bIns="99725" lIns="99725" spcFirstLastPara="1" rIns="99725" wrap="square" tIns="99725">
              <a:noAutofit/>
            </a:bodyPr>
            <a:lstStyle/>
            <a:p>
              <a:pPr indent="0" lvl="0" marL="0" marR="0" rtl="0" algn="l">
                <a:lnSpc>
                  <a:spcPct val="90000"/>
                </a:lnSpc>
                <a:spcBef>
                  <a:spcPts val="0"/>
                </a:spcBef>
                <a:spcAft>
                  <a:spcPts val="0"/>
                </a:spcAft>
                <a:buClr>
                  <a:schemeClr val="dk1"/>
                </a:buClr>
                <a:buSzPts val="1800"/>
                <a:buFont typeface="Arial"/>
                <a:buNone/>
              </a:pPr>
              <a:r>
                <a:rPr b="1" i="0" lang="en" sz="1800">
                  <a:solidFill>
                    <a:schemeClr val="dk1"/>
                  </a:solidFill>
                  <a:latin typeface="Arial"/>
                  <a:ea typeface="Arial"/>
                  <a:cs typeface="Arial"/>
                  <a:sym typeface="Arial"/>
                </a:rPr>
                <a:t>Agreement of Terms</a:t>
              </a:r>
              <a:r>
                <a:rPr b="1" i="0" lang="en" sz="1500">
                  <a:solidFill>
                    <a:schemeClr val="dk1"/>
                  </a:solidFill>
                  <a:latin typeface="Arial"/>
                  <a:ea typeface="Arial"/>
                  <a:cs typeface="Arial"/>
                  <a:sym typeface="Arial"/>
                </a:rPr>
                <a:t>, or Quotation,</a:t>
              </a:r>
              <a:r>
                <a:rPr b="0" i="0" lang="en" sz="1500">
                  <a:solidFill>
                    <a:schemeClr val="dk1"/>
                  </a:solidFill>
                  <a:latin typeface="Arial"/>
                  <a:ea typeface="Arial"/>
                  <a:cs typeface="Arial"/>
                  <a:sym typeface="Arial"/>
                </a:rPr>
                <a:t> when the two DFSP parties to the transaction agree that the transaction can go ahead (supporting, for example, restrictions relating to tiered KYC, or accounts which might be disabled for whatever reason), and on what terms (including fees).</a:t>
              </a:r>
              <a:endParaRPr sz="1500">
                <a:solidFill>
                  <a:schemeClr val="dk1"/>
                </a:solidFill>
                <a:latin typeface="Arial"/>
                <a:ea typeface="Arial"/>
                <a:cs typeface="Arial"/>
                <a:sym typeface="Arial"/>
              </a:endParaRPr>
            </a:p>
          </p:txBody>
        </p:sp>
        <p:sp>
          <p:nvSpPr>
            <p:cNvPr id="282" name="Google Shape;282;p39"/>
            <p:cNvSpPr/>
            <p:nvPr/>
          </p:nvSpPr>
          <p:spPr>
            <a:xfrm>
              <a:off x="0" y="6182161"/>
              <a:ext cx="21033900" cy="2510400"/>
            </a:xfrm>
            <a:prstGeom prst="roundRect">
              <a:avLst>
                <a:gd fmla="val 10000" name="adj"/>
              </a:avLst>
            </a:prstGeom>
            <a:solidFill>
              <a:srgbClr val="FECBC8"/>
            </a:solid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83" name="Google Shape;283;p39"/>
            <p:cNvSpPr/>
            <p:nvPr/>
          </p:nvSpPr>
          <p:spPr>
            <a:xfrm>
              <a:off x="759408" y="6747011"/>
              <a:ext cx="1382100" cy="1380600"/>
            </a:xfrm>
            <a:prstGeom prst="rect">
              <a:avLst/>
            </a:prstGeom>
            <a:blipFill rotWithShape="1">
              <a:blip r:embed="rId5">
                <a:alphaModFix/>
              </a:blip>
              <a:stretch>
                <a:fillRect b="0" l="0" r="0" t="0"/>
              </a:stretch>
            </a:blip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84" name="Google Shape;284;p39"/>
            <p:cNvSpPr/>
            <p:nvPr/>
          </p:nvSpPr>
          <p:spPr>
            <a:xfrm>
              <a:off x="2900909" y="6182161"/>
              <a:ext cx="17941500" cy="2512800"/>
            </a:xfrm>
            <a:prstGeom prst="rect">
              <a:avLst/>
            </a:prstGeom>
            <a:noFill/>
            <a:ln>
              <a:noFill/>
            </a:ln>
          </p:spPr>
          <p:txBody>
            <a:bodyPr anchorCtr="0" anchor="ctr" bIns="34275" lIns="34275" spcFirstLastPara="1" rIns="34275" wrap="square" tIns="34275">
              <a:noAutofit/>
            </a:bodyPr>
            <a:lstStyle/>
            <a:p>
              <a:pPr indent="0" lvl="0" marL="0" rtl="0" algn="l">
                <a:spcBef>
                  <a:spcPts val="0"/>
                </a:spcBef>
                <a:spcAft>
                  <a:spcPts val="0"/>
                </a:spcAft>
                <a:buNone/>
              </a:pPr>
              <a:r>
                <a:t/>
              </a:r>
              <a:endParaRPr/>
            </a:p>
          </p:txBody>
        </p:sp>
        <p:sp>
          <p:nvSpPr>
            <p:cNvPr id="285" name="Google Shape;285;p39"/>
            <p:cNvSpPr txBox="1"/>
            <p:nvPr/>
          </p:nvSpPr>
          <p:spPr>
            <a:xfrm>
              <a:off x="2900909" y="6182161"/>
              <a:ext cx="17941500" cy="2512800"/>
            </a:xfrm>
            <a:prstGeom prst="rect">
              <a:avLst/>
            </a:prstGeom>
            <a:noFill/>
            <a:ln>
              <a:noFill/>
            </a:ln>
          </p:spPr>
          <p:txBody>
            <a:bodyPr anchorCtr="0" anchor="ctr" bIns="99725" lIns="99725" spcFirstLastPara="1" rIns="99725" wrap="square" tIns="99725">
              <a:noAutofit/>
            </a:bodyPr>
            <a:lstStyle/>
            <a:p>
              <a:pPr indent="0" lvl="0" marL="0" marR="0" rtl="0" algn="l">
                <a:lnSpc>
                  <a:spcPct val="90000"/>
                </a:lnSpc>
                <a:spcBef>
                  <a:spcPts val="0"/>
                </a:spcBef>
                <a:spcAft>
                  <a:spcPts val="0"/>
                </a:spcAft>
                <a:buClr>
                  <a:schemeClr val="dk1"/>
                </a:buClr>
                <a:buSzPts val="1800"/>
                <a:buFont typeface="Arial"/>
                <a:buNone/>
              </a:pPr>
              <a:r>
                <a:rPr b="1" i="0" lang="en" sz="1800">
                  <a:solidFill>
                    <a:schemeClr val="dk1"/>
                  </a:solidFill>
                  <a:latin typeface="Arial"/>
                  <a:ea typeface="Arial"/>
                  <a:cs typeface="Arial"/>
                  <a:sym typeface="Arial"/>
                </a:rPr>
                <a:t>Transfer</a:t>
              </a:r>
              <a:r>
                <a:rPr b="1" i="0" lang="en" sz="1500">
                  <a:solidFill>
                    <a:schemeClr val="dk1"/>
                  </a:solidFill>
                  <a:latin typeface="Arial"/>
                  <a:ea typeface="Arial"/>
                  <a:cs typeface="Arial"/>
                  <a:sym typeface="Arial"/>
                </a:rPr>
                <a:t>,</a:t>
              </a:r>
              <a:r>
                <a:rPr b="0" i="0" lang="en" sz="1500">
                  <a:solidFill>
                    <a:schemeClr val="dk1"/>
                  </a:solidFill>
                  <a:latin typeface="Arial"/>
                  <a:ea typeface="Arial"/>
                  <a:cs typeface="Arial"/>
                  <a:sym typeface="Arial"/>
                </a:rPr>
                <a:t> when the transaction between the two DFSPs (and by proxy their customers' accounts) is cleared.</a:t>
              </a:r>
              <a:endParaRPr sz="1500">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0"/>
          <p:cNvSpPr txBox="1"/>
          <p:nvPr>
            <p:ph type="title"/>
          </p:nvPr>
        </p:nvSpPr>
        <p:spPr>
          <a:xfrm>
            <a:off x="623888" y="1282304"/>
            <a:ext cx="5491200" cy="2139600"/>
          </a:xfrm>
          <a:prstGeom prst="rect">
            <a:avLst/>
          </a:prstGeom>
        </p:spPr>
        <p:txBody>
          <a:bodyPr anchorCtr="0" anchor="b" bIns="17125" lIns="34275" spcFirstLastPara="1" rIns="34275" wrap="square" tIns="17125">
            <a:normAutofit/>
          </a:bodyPr>
          <a:lstStyle/>
          <a:p>
            <a:pPr indent="0" lvl="0" marL="0" rtl="0" algn="l">
              <a:spcBef>
                <a:spcPts val="0"/>
              </a:spcBef>
              <a:spcAft>
                <a:spcPts val="0"/>
              </a:spcAft>
              <a:buNone/>
            </a:pPr>
            <a:r>
              <a:rPr lang="en"/>
              <a:t>Use Cases</a:t>
            </a:r>
            <a:endParaRPr/>
          </a:p>
        </p:txBody>
      </p:sp>
      <p:sp>
        <p:nvSpPr>
          <p:cNvPr id="291" name="Google Shape;291;p40"/>
          <p:cNvSpPr txBox="1"/>
          <p:nvPr>
            <p:ph idx="1" type="body"/>
          </p:nvPr>
        </p:nvSpPr>
        <p:spPr>
          <a:xfrm>
            <a:off x="623888" y="3442098"/>
            <a:ext cx="7886700" cy="1125000"/>
          </a:xfrm>
          <a:prstGeom prst="rect">
            <a:avLst/>
          </a:prstGeom>
        </p:spPr>
        <p:txBody>
          <a:bodyPr anchorCtr="0" anchor="t" bIns="17125" lIns="34275" spcFirstLastPara="1" rIns="34275" wrap="square" tIns="17125">
            <a:normAutofit/>
          </a:bodyPr>
          <a:lstStyle/>
          <a:p>
            <a:pPr indent="0" lvl="0" marL="0" rtl="0" algn="l">
              <a:spcBef>
                <a:spcPts val="7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1"/>
          <p:cNvSpPr txBox="1"/>
          <p:nvPr>
            <p:ph type="title"/>
          </p:nvPr>
        </p:nvSpPr>
        <p:spPr>
          <a:xfrm>
            <a:off x="250457" y="389825"/>
            <a:ext cx="42627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Base Use Cases</a:t>
            </a:r>
            <a:endParaRPr/>
          </a:p>
        </p:txBody>
      </p:sp>
      <p:sp>
        <p:nvSpPr>
          <p:cNvPr id="297" name="Google Shape;297;p41"/>
          <p:cNvSpPr txBox="1"/>
          <p:nvPr>
            <p:ph idx="1" type="body"/>
          </p:nvPr>
        </p:nvSpPr>
        <p:spPr>
          <a:xfrm>
            <a:off x="628650" y="996578"/>
            <a:ext cx="7886700" cy="2001600"/>
          </a:xfrm>
          <a:prstGeom prst="rect">
            <a:avLst/>
          </a:prstGeom>
          <a:noFill/>
          <a:ln>
            <a:noFill/>
          </a:ln>
        </p:spPr>
        <p:txBody>
          <a:bodyPr anchorCtr="0" anchor="t" bIns="17125" lIns="34275" spcFirstLastPara="1" rIns="34275" wrap="square" tIns="17125">
            <a:noAutofit/>
          </a:bodyPr>
          <a:lstStyle/>
          <a:p>
            <a:pPr indent="0" lvl="0" marL="38100" rtl="0" algn="l">
              <a:lnSpc>
                <a:spcPct val="100000"/>
              </a:lnSpc>
              <a:spcBef>
                <a:spcPts val="0"/>
              </a:spcBef>
              <a:spcAft>
                <a:spcPts val="0"/>
              </a:spcAft>
              <a:buClr>
                <a:srgbClr val="1F2328"/>
              </a:buClr>
              <a:buSzPts val="1800"/>
              <a:buNone/>
            </a:pPr>
            <a:r>
              <a:rPr b="0" i="0" lang="en" sz="1800">
                <a:solidFill>
                  <a:srgbClr val="1F2328"/>
                </a:solidFill>
                <a:latin typeface="Arial"/>
                <a:ea typeface="Arial"/>
                <a:cs typeface="Arial"/>
                <a:sym typeface="Arial"/>
              </a:rPr>
              <a:t>A Mojaloop Hub's core function is the clearing of the transfer of funds between two accounts (account to account, or A2A), each of which is held at a DFSP connected to the Hub, commonly referred to as a push payment. This fundamental A2A </a:t>
            </a:r>
            <a:r>
              <a:rPr lang="en" sz="1800">
                <a:solidFill>
                  <a:srgbClr val="1F2328"/>
                </a:solidFill>
              </a:rPr>
              <a:t>capability</a:t>
            </a:r>
            <a:r>
              <a:rPr b="0" i="0" lang="en" sz="1800">
                <a:solidFill>
                  <a:srgbClr val="1F2328"/>
                </a:solidFill>
                <a:latin typeface="Arial"/>
                <a:ea typeface="Arial"/>
                <a:cs typeface="Arial"/>
                <a:sym typeface="Arial"/>
              </a:rPr>
              <a:t> enables it to support a wide range of use cases.</a:t>
            </a:r>
            <a:endParaRPr/>
          </a:p>
          <a:p>
            <a:pPr indent="0" lvl="0" marL="38100" rtl="0" algn="l">
              <a:lnSpc>
                <a:spcPct val="100000"/>
              </a:lnSpc>
              <a:spcBef>
                <a:spcPts val="700"/>
              </a:spcBef>
              <a:spcAft>
                <a:spcPts val="0"/>
              </a:spcAft>
              <a:buClr>
                <a:schemeClr val="dk1"/>
              </a:buClr>
              <a:buSzPts val="1800"/>
              <a:buNone/>
            </a:pPr>
            <a:r>
              <a:rPr lang="en" sz="1800"/>
              <a:t>This means that, at the most basic level, a Mojaloop Hub directly supports the following use cases:</a:t>
            </a:r>
            <a:endParaRPr/>
          </a:p>
        </p:txBody>
      </p:sp>
      <p:sp>
        <p:nvSpPr>
          <p:cNvPr id="298" name="Google Shape;298;p41"/>
          <p:cNvSpPr txBox="1"/>
          <p:nvPr/>
        </p:nvSpPr>
        <p:spPr>
          <a:xfrm>
            <a:off x="628650" y="3080925"/>
            <a:ext cx="7886700" cy="1686600"/>
          </a:xfrm>
          <a:prstGeom prst="rect">
            <a:avLst/>
          </a:prstGeom>
          <a:noFill/>
          <a:ln>
            <a:noFill/>
          </a:ln>
        </p:spPr>
        <p:txBody>
          <a:bodyPr anchorCtr="0" anchor="t" bIns="17125" lIns="34275" spcFirstLastPara="1" rIns="34275" wrap="square" tIns="17125">
            <a:noAutofit/>
          </a:bodyPr>
          <a:lstStyle/>
          <a:p>
            <a:pPr indent="-266700" lvl="0" marL="304800" marR="0" rtl="0" algn="l">
              <a:lnSpc>
                <a:spcPct val="100000"/>
              </a:lnSpc>
              <a:spcBef>
                <a:spcPts val="0"/>
              </a:spcBef>
              <a:spcAft>
                <a:spcPts val="0"/>
              </a:spcAft>
              <a:buClr>
                <a:schemeClr val="dk1"/>
              </a:buClr>
              <a:buSzPts val="1800"/>
              <a:buFont typeface="Arial"/>
              <a:buChar char="•"/>
            </a:pPr>
            <a:r>
              <a:rPr lang="en" sz="1800">
                <a:solidFill>
                  <a:schemeClr val="dk1"/>
                </a:solidFill>
                <a:latin typeface="Arial"/>
                <a:ea typeface="Arial"/>
                <a:cs typeface="Arial"/>
                <a:sym typeface="Arial"/>
              </a:rPr>
              <a:t>Person to Person (P2P);</a:t>
            </a:r>
            <a:endParaRPr sz="500"/>
          </a:p>
          <a:p>
            <a:pPr indent="-266700" lvl="0" marL="304800" marR="0" rtl="0" algn="l">
              <a:lnSpc>
                <a:spcPct val="100000"/>
              </a:lnSpc>
              <a:spcBef>
                <a:spcPts val="700"/>
              </a:spcBef>
              <a:spcAft>
                <a:spcPts val="0"/>
              </a:spcAft>
              <a:buClr>
                <a:schemeClr val="dk1"/>
              </a:buClr>
              <a:buSzPts val="1800"/>
              <a:buFont typeface="Arial"/>
              <a:buChar char="•"/>
            </a:pPr>
            <a:r>
              <a:rPr lang="en" sz="1800">
                <a:solidFill>
                  <a:schemeClr val="dk1"/>
                </a:solidFill>
                <a:latin typeface="Arial"/>
                <a:ea typeface="Arial"/>
                <a:cs typeface="Arial"/>
                <a:sym typeface="Arial"/>
              </a:rPr>
              <a:t>Person to Business (P2B), including simple forms of merchant payments, both face to face and remote (online);</a:t>
            </a:r>
            <a:endParaRPr sz="500"/>
          </a:p>
          <a:p>
            <a:pPr indent="-266700" lvl="0" marL="304800" marR="0" rtl="0" algn="l">
              <a:lnSpc>
                <a:spcPct val="100000"/>
              </a:lnSpc>
              <a:spcBef>
                <a:spcPts val="700"/>
              </a:spcBef>
              <a:spcAft>
                <a:spcPts val="0"/>
              </a:spcAft>
              <a:buClr>
                <a:schemeClr val="dk1"/>
              </a:buClr>
              <a:buSzPts val="1800"/>
              <a:buFont typeface="Arial"/>
              <a:buChar char="•"/>
            </a:pPr>
            <a:r>
              <a:rPr lang="en" sz="1800">
                <a:solidFill>
                  <a:schemeClr val="dk1"/>
                </a:solidFill>
                <a:latin typeface="Arial"/>
                <a:ea typeface="Arial"/>
                <a:cs typeface="Arial"/>
                <a:sym typeface="Arial"/>
              </a:rPr>
              <a:t>Business to Business (B2B);</a:t>
            </a:r>
            <a:endParaRPr sz="500"/>
          </a:p>
          <a:p>
            <a:pPr indent="-266700" lvl="0" marL="304800" marR="0" rtl="0" algn="l">
              <a:lnSpc>
                <a:spcPct val="100000"/>
              </a:lnSpc>
              <a:spcBef>
                <a:spcPts val="700"/>
              </a:spcBef>
              <a:spcAft>
                <a:spcPts val="0"/>
              </a:spcAft>
              <a:buClr>
                <a:schemeClr val="dk1"/>
              </a:buClr>
              <a:buSzPts val="1800"/>
              <a:buFont typeface="Arial"/>
              <a:buChar char="•"/>
            </a:pPr>
            <a:r>
              <a:rPr lang="en" sz="1800">
                <a:solidFill>
                  <a:schemeClr val="dk1"/>
                </a:solidFill>
                <a:latin typeface="Arial"/>
                <a:ea typeface="Arial"/>
                <a:cs typeface="Arial"/>
                <a:sym typeface="Arial"/>
              </a:rPr>
              <a:t>Business to Government (B2G);</a:t>
            </a:r>
            <a:endParaRPr sz="500"/>
          </a:p>
          <a:p>
            <a:pPr indent="-266700" lvl="0" marL="304800" marR="0" rtl="0" algn="l">
              <a:lnSpc>
                <a:spcPct val="100000"/>
              </a:lnSpc>
              <a:spcBef>
                <a:spcPts val="700"/>
              </a:spcBef>
              <a:spcAft>
                <a:spcPts val="0"/>
              </a:spcAft>
              <a:buClr>
                <a:schemeClr val="dk1"/>
              </a:buClr>
              <a:buSzPts val="1800"/>
              <a:buFont typeface="Arial"/>
              <a:buChar char="•"/>
            </a:pPr>
            <a:r>
              <a:rPr lang="en" sz="1800">
                <a:solidFill>
                  <a:schemeClr val="dk1"/>
                </a:solidFill>
                <a:latin typeface="Arial"/>
                <a:ea typeface="Arial"/>
                <a:cs typeface="Arial"/>
                <a:sym typeface="Arial"/>
              </a:rPr>
              <a:t>Simple forms of Person to Government (P2G) payments</a:t>
            </a:r>
            <a:endParaRPr sz="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2"/>
          <p:cNvSpPr txBox="1"/>
          <p:nvPr>
            <p:ph type="title"/>
          </p:nvPr>
        </p:nvSpPr>
        <p:spPr>
          <a:xfrm>
            <a:off x="235741" y="408825"/>
            <a:ext cx="6252000" cy="372900"/>
          </a:xfrm>
          <a:prstGeom prst="rect">
            <a:avLst/>
          </a:prstGeom>
          <a:noFill/>
          <a:ln>
            <a:noFill/>
          </a:ln>
        </p:spPr>
        <p:txBody>
          <a:bodyPr anchorCtr="0" anchor="ctr" bIns="17125" lIns="34275" spcFirstLastPara="1" rIns="34275" wrap="square" tIns="17125">
            <a:normAutofit fontScale="90000"/>
          </a:bodyPr>
          <a:lstStyle/>
          <a:p>
            <a:pPr indent="0" lvl="0" marL="0" rtl="0" algn="l">
              <a:lnSpc>
                <a:spcPct val="90000"/>
              </a:lnSpc>
              <a:spcBef>
                <a:spcPts val="0"/>
              </a:spcBef>
              <a:spcAft>
                <a:spcPts val="0"/>
              </a:spcAft>
              <a:buClr>
                <a:schemeClr val="accent1"/>
              </a:buClr>
              <a:buSzPct val="100000"/>
              <a:buFont typeface="Arial"/>
              <a:buNone/>
            </a:pPr>
            <a:r>
              <a:rPr lang="en"/>
              <a:t>More Complex Use Cases</a:t>
            </a:r>
            <a:endParaRPr/>
          </a:p>
        </p:txBody>
      </p:sp>
      <p:sp>
        <p:nvSpPr>
          <p:cNvPr id="304" name="Google Shape;304;p42"/>
          <p:cNvSpPr txBox="1"/>
          <p:nvPr>
            <p:ph idx="1" type="body"/>
          </p:nvPr>
        </p:nvSpPr>
        <p:spPr>
          <a:xfrm>
            <a:off x="628650" y="905097"/>
            <a:ext cx="7886700" cy="1603200"/>
          </a:xfrm>
          <a:prstGeom prst="rect">
            <a:avLst/>
          </a:prstGeom>
          <a:noFill/>
          <a:ln>
            <a:noFill/>
          </a:ln>
        </p:spPr>
        <p:txBody>
          <a:bodyPr anchorCtr="0" anchor="t" bIns="17125" lIns="34275" spcFirstLastPara="1" rIns="34275" wrap="square" tIns="17125">
            <a:normAutofit/>
          </a:bodyPr>
          <a:lstStyle/>
          <a:p>
            <a:pPr indent="0" lvl="0" marL="0" rtl="0" algn="l">
              <a:lnSpc>
                <a:spcPct val="100000"/>
              </a:lnSpc>
              <a:spcBef>
                <a:spcPts val="0"/>
              </a:spcBef>
              <a:spcAft>
                <a:spcPts val="0"/>
              </a:spcAft>
              <a:buClr>
                <a:srgbClr val="1F2328"/>
              </a:buClr>
              <a:buSzPts val="2100"/>
              <a:buNone/>
            </a:pPr>
            <a:r>
              <a:rPr b="0" i="0" lang="en" sz="1800">
                <a:solidFill>
                  <a:srgbClr val="1F2328"/>
                </a:solidFill>
                <a:latin typeface="Arial"/>
                <a:ea typeface="Arial"/>
                <a:cs typeface="Arial"/>
                <a:sym typeface="Arial"/>
              </a:rPr>
              <a:t>In addition to the </a:t>
            </a:r>
            <a:r>
              <a:rPr lang="en" sz="1800">
                <a:solidFill>
                  <a:srgbClr val="1F2328"/>
                </a:solidFill>
              </a:rPr>
              <a:t>A2A-based</a:t>
            </a:r>
            <a:r>
              <a:rPr b="0" i="0" lang="en" sz="1800">
                <a:solidFill>
                  <a:srgbClr val="1F2328"/>
                </a:solidFill>
                <a:latin typeface="Arial"/>
                <a:ea typeface="Arial"/>
                <a:cs typeface="Arial"/>
                <a:sym typeface="Arial"/>
              </a:rPr>
              <a:t> use cases, Mojaloop supports more complex use cases, using a </a:t>
            </a:r>
            <a:r>
              <a:rPr lang="en" sz="1800">
                <a:solidFill>
                  <a:srgbClr val="1F2328"/>
                </a:solidFill>
              </a:rPr>
              <a:t>range of different functionalities </a:t>
            </a:r>
            <a:r>
              <a:rPr b="0" i="0" lang="en" sz="1800">
                <a:solidFill>
                  <a:srgbClr val="1F2328"/>
                </a:solidFill>
                <a:latin typeface="Arial"/>
                <a:ea typeface="Arial"/>
                <a:cs typeface="Arial"/>
                <a:sym typeface="Arial"/>
              </a:rPr>
              <a:t>which add additional features and are layered over the top of the core use cases, including:</a:t>
            </a:r>
            <a:endParaRPr sz="1800"/>
          </a:p>
        </p:txBody>
      </p:sp>
      <p:graphicFrame>
        <p:nvGraphicFramePr>
          <p:cNvPr id="305" name="Google Shape;305;p42"/>
          <p:cNvGraphicFramePr/>
          <p:nvPr/>
        </p:nvGraphicFramePr>
        <p:xfrm>
          <a:off x="696100" y="1820800"/>
          <a:ext cx="3000000" cy="3000000"/>
        </p:xfrm>
        <a:graphic>
          <a:graphicData uri="http://schemas.openxmlformats.org/drawingml/2006/table">
            <a:tbl>
              <a:tblPr>
                <a:noFill/>
                <a:tableStyleId>{8D62DDDE-A026-4ED1-831C-93401F157D24}</a:tableStyleId>
              </a:tblPr>
              <a:tblGrid>
                <a:gridCol w="1975325"/>
                <a:gridCol w="5587525"/>
              </a:tblGrid>
              <a:tr h="100000">
                <a:tc>
                  <a:txBody>
                    <a:bodyPr/>
                    <a:lstStyle/>
                    <a:p>
                      <a:pPr indent="0" lvl="0" marL="0" rtl="0" algn="l">
                        <a:spcBef>
                          <a:spcPts val="0"/>
                        </a:spcBef>
                        <a:spcAft>
                          <a:spcPts val="0"/>
                        </a:spcAft>
                        <a:buNone/>
                      </a:pPr>
                      <a:r>
                        <a:rPr b="1" lang="en">
                          <a:solidFill>
                            <a:schemeClr val="lt1"/>
                          </a:solidFill>
                        </a:rPr>
                        <a:t>Functionality</a:t>
                      </a:r>
                      <a:endParaRPr b="1">
                        <a:solidFill>
                          <a:schemeClr val="lt1"/>
                        </a:solidFill>
                      </a:endParaRPr>
                    </a:p>
                  </a:txBody>
                  <a:tcPr marT="91425" marB="91425" marR="91425" marL="91425">
                    <a:solidFill>
                      <a:schemeClr val="accent1"/>
                    </a:solidFill>
                  </a:tcPr>
                </a:tc>
                <a:tc>
                  <a:txBody>
                    <a:bodyPr/>
                    <a:lstStyle/>
                    <a:p>
                      <a:pPr indent="0" lvl="0" marL="0" rtl="0" algn="l">
                        <a:spcBef>
                          <a:spcPts val="0"/>
                        </a:spcBef>
                        <a:spcAft>
                          <a:spcPts val="0"/>
                        </a:spcAft>
                        <a:buNone/>
                      </a:pPr>
                      <a:r>
                        <a:rPr b="1" lang="en">
                          <a:solidFill>
                            <a:schemeClr val="lt1"/>
                          </a:solidFill>
                        </a:rPr>
                        <a:t>Use Cases</a:t>
                      </a:r>
                      <a:endParaRPr b="1">
                        <a:solidFill>
                          <a:schemeClr val="lt1"/>
                        </a:solidFill>
                      </a:endParaRPr>
                    </a:p>
                  </a:txBody>
                  <a:tcPr marT="91425" marB="91425" marR="91425" marL="91425">
                    <a:solidFill>
                      <a:schemeClr val="accent1"/>
                    </a:solidFill>
                  </a:tcPr>
                </a:tc>
              </a:tr>
              <a:tr h="327075">
                <a:tc>
                  <a:txBody>
                    <a:bodyPr/>
                    <a:lstStyle/>
                    <a:p>
                      <a:pPr indent="0" lvl="0" marL="0" rtl="0" algn="l">
                        <a:spcBef>
                          <a:spcPts val="0"/>
                        </a:spcBef>
                        <a:spcAft>
                          <a:spcPts val="0"/>
                        </a:spcAft>
                        <a:buNone/>
                      </a:pPr>
                      <a:r>
                        <a:rPr lang="en"/>
                        <a:t>Request to Pay</a:t>
                      </a:r>
                      <a:endParaRPr/>
                    </a:p>
                  </a:txBody>
                  <a:tcPr marT="91425" marB="91425" marR="91425" marL="91425"/>
                </a:tc>
                <a:tc>
                  <a:txBody>
                    <a:bodyPr/>
                    <a:lstStyle/>
                    <a:p>
                      <a:pPr indent="0" lvl="0" marL="0" rtl="0" algn="l">
                        <a:spcBef>
                          <a:spcPts val="0"/>
                        </a:spcBef>
                        <a:spcAft>
                          <a:spcPts val="0"/>
                        </a:spcAft>
                        <a:buNone/>
                      </a:pPr>
                      <a:r>
                        <a:rPr lang="en"/>
                        <a:t>Merchant payments, billing, collections</a:t>
                      </a:r>
                      <a:endParaRPr/>
                    </a:p>
                  </a:txBody>
                  <a:tcPr marT="91425" marB="91425" marR="91425" marL="91425"/>
                </a:tc>
              </a:tr>
              <a:tr h="307325">
                <a:tc>
                  <a:txBody>
                    <a:bodyPr/>
                    <a:lstStyle/>
                    <a:p>
                      <a:pPr indent="0" lvl="0" marL="0" rtl="0" algn="l">
                        <a:spcBef>
                          <a:spcPts val="0"/>
                        </a:spcBef>
                        <a:spcAft>
                          <a:spcPts val="0"/>
                        </a:spcAft>
                        <a:buNone/>
                      </a:pPr>
                      <a:r>
                        <a:rPr lang="en"/>
                        <a:t>Cash Services</a:t>
                      </a:r>
                      <a:endParaRPr/>
                    </a:p>
                  </a:txBody>
                  <a:tcPr marT="91425" marB="91425" marR="91425" marL="91425"/>
                </a:tc>
                <a:tc>
                  <a:txBody>
                    <a:bodyPr/>
                    <a:lstStyle/>
                    <a:p>
                      <a:pPr indent="0" lvl="0" marL="0" rtl="0" algn="l">
                        <a:spcBef>
                          <a:spcPts val="0"/>
                        </a:spcBef>
                        <a:spcAft>
                          <a:spcPts val="0"/>
                        </a:spcAft>
                        <a:buNone/>
                      </a:pPr>
                      <a:r>
                        <a:rPr lang="en"/>
                        <a:t>Cash in/out, cardless ATM, offline cash</a:t>
                      </a:r>
                      <a:endParaRPr/>
                    </a:p>
                  </a:txBody>
                  <a:tcPr marT="91425" marB="91425" marR="91425" marL="91425"/>
                </a:tc>
              </a:tr>
              <a:tr h="381000">
                <a:tc>
                  <a:txBody>
                    <a:bodyPr/>
                    <a:lstStyle/>
                    <a:p>
                      <a:pPr indent="0" lvl="0" marL="0" rtl="0" algn="l">
                        <a:spcBef>
                          <a:spcPts val="0"/>
                        </a:spcBef>
                        <a:spcAft>
                          <a:spcPts val="0"/>
                        </a:spcAft>
                        <a:buNone/>
                      </a:pPr>
                      <a:r>
                        <a:rPr lang="en"/>
                        <a:t>3PPI/PISP</a:t>
                      </a:r>
                      <a:endParaRPr/>
                    </a:p>
                  </a:txBody>
                  <a:tcPr marT="91425" marB="91425" marR="91425" marL="91425"/>
                </a:tc>
                <a:tc>
                  <a:txBody>
                    <a:bodyPr/>
                    <a:lstStyle/>
                    <a:p>
                      <a:pPr indent="0" lvl="0" marL="0" rtl="0" algn="l">
                        <a:spcBef>
                          <a:spcPts val="0"/>
                        </a:spcBef>
                        <a:spcAft>
                          <a:spcPts val="0"/>
                        </a:spcAft>
                        <a:buNone/>
                      </a:pPr>
                      <a:r>
                        <a:rPr lang="en"/>
                        <a:t>Fintechs, governments, DFSPs and others, offering payments, salary, bulk and other services </a:t>
                      </a:r>
                      <a:r>
                        <a:rPr i="1" lang="en"/>
                        <a:t>independently of DFSPs</a:t>
                      </a:r>
                      <a:endParaRPr i="1"/>
                    </a:p>
                  </a:txBody>
                  <a:tcPr marT="91425" marB="91425" marR="91425" marL="91425"/>
                </a:tc>
              </a:tr>
              <a:tr h="381000">
                <a:tc>
                  <a:txBody>
                    <a:bodyPr/>
                    <a:lstStyle/>
                    <a:p>
                      <a:pPr indent="0" lvl="0" marL="0" rtl="0" algn="l">
                        <a:spcBef>
                          <a:spcPts val="0"/>
                        </a:spcBef>
                        <a:spcAft>
                          <a:spcPts val="0"/>
                        </a:spcAft>
                        <a:buNone/>
                      </a:pPr>
                      <a:r>
                        <a:rPr lang="en"/>
                        <a:t>Bulk Payments</a:t>
                      </a:r>
                      <a:endParaRPr/>
                    </a:p>
                  </a:txBody>
                  <a:tcPr marT="91425" marB="91425" marR="91425" marL="91425"/>
                </a:tc>
                <a:tc>
                  <a:txBody>
                    <a:bodyPr/>
                    <a:lstStyle/>
                    <a:p>
                      <a:pPr indent="0" lvl="0" marL="0" rtl="0" algn="l">
                        <a:spcBef>
                          <a:spcPts val="0"/>
                        </a:spcBef>
                        <a:spcAft>
                          <a:spcPts val="0"/>
                        </a:spcAft>
                        <a:buNone/>
                      </a:pPr>
                      <a:r>
                        <a:rPr lang="en"/>
                        <a:t>Pensions, social payments, salaries</a:t>
                      </a:r>
                      <a:endParaRPr/>
                    </a:p>
                  </a:txBody>
                  <a:tcPr marT="91425" marB="91425" marR="91425" marL="91425"/>
                </a:tc>
              </a:tr>
              <a:tr h="381000">
                <a:tc>
                  <a:txBody>
                    <a:bodyPr/>
                    <a:lstStyle/>
                    <a:p>
                      <a:pPr indent="0" lvl="0" marL="0" rtl="0" algn="l">
                        <a:spcBef>
                          <a:spcPts val="0"/>
                        </a:spcBef>
                        <a:spcAft>
                          <a:spcPts val="0"/>
                        </a:spcAft>
                        <a:buNone/>
                      </a:pPr>
                      <a:r>
                        <a:rPr lang="en"/>
                        <a:t>Cross Border</a:t>
                      </a:r>
                      <a:endParaRPr/>
                    </a:p>
                  </a:txBody>
                  <a:tcPr marT="91425" marB="91425" marR="91425" marL="91425"/>
                </a:tc>
                <a:tc>
                  <a:txBody>
                    <a:bodyPr/>
                    <a:lstStyle/>
                    <a:p>
                      <a:pPr indent="0" lvl="0" marL="0" rtl="0" algn="l">
                        <a:spcBef>
                          <a:spcPts val="0"/>
                        </a:spcBef>
                        <a:spcAft>
                          <a:spcPts val="0"/>
                        </a:spcAft>
                        <a:buNone/>
                      </a:pPr>
                      <a:r>
                        <a:rPr lang="en"/>
                        <a:t>A2A and merchant payments</a:t>
                      </a:r>
                      <a:endParaRPr/>
                    </a:p>
                  </a:txBody>
                  <a:tcPr marT="91425" marB="91425" marR="91425" marL="91425"/>
                </a:tc>
              </a:tr>
            </a:tbl>
          </a:graphicData>
        </a:graphic>
      </p:graphicFrame>
      <p:sp>
        <p:nvSpPr>
          <p:cNvPr id="306" name="Google Shape;306;p42"/>
          <p:cNvSpPr txBox="1"/>
          <p:nvPr>
            <p:ph idx="1" type="body"/>
          </p:nvPr>
        </p:nvSpPr>
        <p:spPr>
          <a:xfrm>
            <a:off x="534175" y="4463373"/>
            <a:ext cx="7886700" cy="523500"/>
          </a:xfrm>
          <a:prstGeom prst="rect">
            <a:avLst/>
          </a:prstGeom>
          <a:noFill/>
          <a:ln>
            <a:noFill/>
          </a:ln>
        </p:spPr>
        <p:txBody>
          <a:bodyPr anchorCtr="0" anchor="t" bIns="17125" lIns="34275" spcFirstLastPara="1" rIns="34275" wrap="square" tIns="17125">
            <a:normAutofit/>
          </a:bodyPr>
          <a:lstStyle/>
          <a:p>
            <a:pPr indent="0" lvl="0" marL="0" rtl="0" algn="l">
              <a:lnSpc>
                <a:spcPct val="80000"/>
              </a:lnSpc>
              <a:spcBef>
                <a:spcPts val="700"/>
              </a:spcBef>
              <a:spcAft>
                <a:spcPts val="0"/>
              </a:spcAft>
              <a:buClr>
                <a:srgbClr val="001E26"/>
              </a:buClr>
              <a:buSzPts val="1942"/>
              <a:buNone/>
            </a:pPr>
            <a:r>
              <a:rPr lang="en" sz="1842">
                <a:solidFill>
                  <a:srgbClr val="001E26"/>
                </a:solidFill>
                <a:latin typeface="Arial"/>
                <a:ea typeface="Arial"/>
                <a:cs typeface="Arial"/>
                <a:sym typeface="Arial"/>
              </a:rPr>
              <a:t>Also supports the implementation of more complex use cases by adopters – for example, in complex P2G or G2P payments</a:t>
            </a:r>
            <a:endParaRPr sz="1842"/>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