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13716000" cx="24387175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Comfortaa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R1JO0sJyp7xUICmkmA/0msFr0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regular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Comfortaa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slide" Target="slides/slide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2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9" name="Google Shape;10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6332accc1_0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96332accc1_0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49a3b2e2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249a3b2e2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96332accc1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296332accc1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56f18d53c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3" name="Google Shape;123;g2256f18d53c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6332accc1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296332accc1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6332accc1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96332accc1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296332accc1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96332accc1_0_1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296332accc1_0_193:notes"/>
          <p:cNvSpPr/>
          <p:nvPr>
            <p:ph idx="2" type="sldImg"/>
          </p:nvPr>
        </p:nvSpPr>
        <p:spPr>
          <a:xfrm>
            <a:off x="685443" y="1143000"/>
            <a:ext cx="5487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6332accc1_0_200:notes"/>
          <p:cNvSpPr/>
          <p:nvPr>
            <p:ph idx="2" type="sldImg"/>
          </p:nvPr>
        </p:nvSpPr>
        <p:spPr>
          <a:xfrm>
            <a:off x="685443" y="1143000"/>
            <a:ext cx="54870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96332accc1_0_2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96332accc1_0_20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96332accc1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96332accc1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296332accc1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96332accc1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296332accc1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296332accc1_0_6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705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g296332accc1_0_1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19" cy="1371421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g296332accc1_0_180"/>
          <p:cNvSpPr/>
          <p:nvPr/>
        </p:nvSpPr>
        <p:spPr>
          <a:xfrm>
            <a:off x="0" y="564204"/>
            <a:ext cx="24387300" cy="5467200"/>
          </a:xfrm>
          <a:prstGeom prst="rect">
            <a:avLst/>
          </a:prstGeom>
          <a:solidFill>
            <a:schemeClr val="lt1">
              <a:alpha val="72550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296332accc1_0_180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g296332accc1_0_180"/>
          <p:cNvSpPr txBox="1"/>
          <p:nvPr>
            <p:ph idx="1" type="body"/>
          </p:nvPr>
        </p:nvSpPr>
        <p:spPr>
          <a:xfrm>
            <a:off x="1676619" y="3651250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4" name="Google Shape;104;g296332accc1_0_180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296332accc1_0_180"/>
          <p:cNvSpPr txBox="1"/>
          <p:nvPr>
            <p:ph idx="12" type="sldNum"/>
          </p:nvPr>
        </p:nvSpPr>
        <p:spPr>
          <a:xfrm>
            <a:off x="17223444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6" name="Google Shape;106;g296332accc1_0_1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019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3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" name="Google Shape;3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39" name="Google Shape;39;p35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35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16caa47663_0_1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g216caa47663_0_1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g216caa47663_0_1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5" name="Google Shape;45;g216caa47663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6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1" name="Google Shape;5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ML: International Payments Addressing</a:t>
            </a:r>
            <a:endParaRPr sz="72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12" name="Google Shape;112;p1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rPr b="1" lang="en-US"/>
              <a:t>PI-23 community event, Lusaka</a:t>
            </a:r>
            <a:endParaRPr b="1" sz="36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3000"/>
              <a:t>October-November</a:t>
            </a:r>
            <a:r>
              <a:rPr lang="en-US" sz="3000"/>
              <a:t> 2023. Paul Makin, Sam Kummary</a:t>
            </a:r>
            <a:endParaRPr sz="3000"/>
          </a:p>
        </p:txBody>
      </p:sp>
      <p:sp>
        <p:nvSpPr>
          <p:cNvPr id="113" name="Google Shape;113;p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96332accc1_0_76"/>
          <p:cNvSpPr txBox="1"/>
          <p:nvPr>
            <p:ph type="title"/>
          </p:nvPr>
        </p:nvSpPr>
        <p:spPr>
          <a:xfrm>
            <a:off x="1694150" y="502325"/>
            <a:ext cx="18869400" cy="11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</a:pPr>
            <a:r>
              <a:rPr lang="en-US" sz="4800">
                <a:solidFill>
                  <a:schemeClr val="accent6"/>
                </a:solidFill>
              </a:rPr>
              <a:t>Lookup</a:t>
            </a:r>
            <a:r>
              <a:rPr lang="en-US" sz="4800"/>
              <a:t>: user experience</a:t>
            </a:r>
            <a:endParaRPr sz="4800">
              <a:solidFill>
                <a:schemeClr val="accent6"/>
              </a:solidFill>
            </a:endParaRPr>
          </a:p>
        </p:txBody>
      </p:sp>
      <p:sp>
        <p:nvSpPr>
          <p:cNvPr id="238" name="Google Shape;238;g296332accc1_0_7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g296332accc1_0_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5250" y="3073400"/>
            <a:ext cx="19507200" cy="96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49a3b2e294_0_0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800"/>
              <a:t>PASS </a:t>
            </a:r>
            <a:r>
              <a:rPr lang="en-US" sz="5800">
                <a:solidFill>
                  <a:schemeClr val="accent6"/>
                </a:solidFill>
              </a:rPr>
              <a:t>PoC</a:t>
            </a:r>
            <a:r>
              <a:rPr lang="en-US" sz="5800"/>
              <a:t> participation</a:t>
            </a:r>
            <a:endParaRPr sz="5800">
              <a:solidFill>
                <a:schemeClr val="accent6"/>
              </a:solidFill>
            </a:endParaRPr>
          </a:p>
        </p:txBody>
      </p:sp>
      <p:sp>
        <p:nvSpPr>
          <p:cNvPr id="245" name="Google Shape;245;g249a3b2e294_0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g249a3b2e294_0_0"/>
          <p:cNvSpPr txBox="1"/>
          <p:nvPr/>
        </p:nvSpPr>
        <p:spPr>
          <a:xfrm>
            <a:off x="1676625" y="4281975"/>
            <a:ext cx="205656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Phase-1 PoC</a:t>
            </a:r>
            <a:endParaRPr sz="4800">
              <a:solidFill>
                <a:schemeClr val="dk1"/>
              </a:solidFill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Yellow pepper platform chosen as PASS system</a:t>
            </a:r>
            <a:endParaRPr sz="4800">
              <a:solidFill>
                <a:schemeClr val="dk1"/>
              </a:solidFill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Participation requested by various entities such as switch platforms, directories</a:t>
            </a:r>
            <a:endParaRPr sz="4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96332accc1_0_0"/>
          <p:cNvSpPr txBox="1"/>
          <p:nvPr/>
        </p:nvSpPr>
        <p:spPr>
          <a:xfrm>
            <a:off x="1676625" y="3848350"/>
            <a:ext cx="20565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Overview of the (</a:t>
            </a:r>
            <a:r>
              <a:rPr i="1" lang="en-US" sz="4800">
                <a:solidFill>
                  <a:schemeClr val="dk1"/>
                </a:solidFill>
              </a:rPr>
              <a:t>strategic</a:t>
            </a:r>
            <a:r>
              <a:rPr lang="en-US" sz="4800">
                <a:solidFill>
                  <a:schemeClr val="dk1"/>
                </a:solidFill>
              </a:rPr>
              <a:t>) workstream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Compliance PoC with PASS update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400" lvl="0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AutoNum type="arabicPeriod"/>
            </a:pPr>
            <a:r>
              <a:rPr lang="en-US" sz="4800">
                <a:solidFill>
                  <a:schemeClr val="dk1"/>
                </a:solidFill>
              </a:rPr>
              <a:t>PASS PoC by UNCDF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96332accc1_0_0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800"/>
              <a:t>Agenda</a:t>
            </a:r>
            <a:endParaRPr sz="5800">
              <a:solidFill>
                <a:schemeClr val="accent6"/>
              </a:solidFill>
            </a:endParaRPr>
          </a:p>
        </p:txBody>
      </p:sp>
      <p:sp>
        <p:nvSpPr>
          <p:cNvPr id="120" name="Google Shape;120;g296332accc1_0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56f18d53c_0_2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000"/>
              <a:t>International Payments Addressing (IPA) PASS: Overview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126" name="Google Shape;126;g2256f18d53c_0_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7" name="Google Shape;127;g2256f18d53c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19963" y="3192151"/>
            <a:ext cx="14182725" cy="812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2256f18d53c_0_2"/>
          <p:cNvSpPr txBox="1"/>
          <p:nvPr>
            <p:ph idx="1" type="body"/>
          </p:nvPr>
        </p:nvSpPr>
        <p:spPr>
          <a:xfrm>
            <a:off x="11990825" y="12195800"/>
            <a:ext cx="10822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400">
                <a:solidFill>
                  <a:schemeClr val="accent1"/>
                </a:solidFill>
              </a:rPr>
              <a:t>Credit: Draft white paper by Arunjay K, UNCDF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96332accc1_0_7"/>
          <p:cNvSpPr txBox="1"/>
          <p:nvPr/>
        </p:nvSpPr>
        <p:spPr>
          <a:xfrm>
            <a:off x="1439900" y="3623525"/>
            <a:ext cx="20565600" cy="7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Proxy Addressing System service, Directory of Proxy directories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Connects multiple local, regional and global proxy directories (vLEI) that store proxies (email, phone #s)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Payer initiates (PSP) with recipients info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PSPs to choose optimal path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Maintain an audit log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Alias - tying to PII, payment credentials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Advantages (interoperable directory, enhanced UX, efficiency, assurance)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AutoNum type="arabicPeriod"/>
            </a:pPr>
            <a:r>
              <a:rPr b="0" i="0" lang="en-US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requirements (multiple proxy support, uniqueness, resolve duplication, Trust in PSPs, costs, audit trail, data exchange formats, System trust (secure, verifiable), vLEIs, Optimal route, recipient &amp; PSP validity</a:t>
            </a:r>
            <a:endParaRPr b="0" i="0" sz="3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296332accc1_0_7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800">
                <a:solidFill>
                  <a:schemeClr val="accent6"/>
                </a:solidFill>
              </a:rPr>
              <a:t>PASS</a:t>
            </a:r>
            <a:r>
              <a:rPr lang="en-US" sz="5800"/>
              <a:t> overview</a:t>
            </a:r>
            <a:endParaRPr sz="5800">
              <a:solidFill>
                <a:schemeClr val="accent6"/>
              </a:solidFill>
            </a:endParaRPr>
          </a:p>
        </p:txBody>
      </p:sp>
      <p:sp>
        <p:nvSpPr>
          <p:cNvPr id="135" name="Google Shape;135;g296332accc1_0_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6332accc1_0_13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 sz="7200"/>
              <a:t>G20 Tech Sprint Tech update</a:t>
            </a:r>
            <a:endParaRPr/>
          </a:p>
        </p:txBody>
      </p:sp>
      <p:sp>
        <p:nvSpPr>
          <p:cNvPr id="142" name="Google Shape;142;g296332accc1_0_1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g296332accc1_0_13"/>
          <p:cNvSpPr txBox="1"/>
          <p:nvPr/>
        </p:nvSpPr>
        <p:spPr>
          <a:xfrm>
            <a:off x="17914671" y="10619304"/>
            <a:ext cx="3303600" cy="4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5258"/>
              </a:buClr>
              <a:buSzPts val="2400"/>
              <a:buFont typeface="Arial"/>
              <a:buNone/>
            </a:pPr>
            <a:r>
              <a:rPr b="0" lang="en-US" sz="2400" u="none">
                <a:solidFill>
                  <a:srgbClr val="FF5258"/>
                </a:solidFill>
                <a:latin typeface="Arial"/>
                <a:ea typeface="Arial"/>
                <a:cs typeface="Arial"/>
                <a:sym typeface="Arial"/>
              </a:rPr>
              <a:t>In collaboration with:</a:t>
            </a:r>
            <a:endParaRPr/>
          </a:p>
        </p:txBody>
      </p:sp>
      <p:pic>
        <p:nvPicPr>
          <p:cNvPr descr="A blue and orange logo&#10;&#10;Description automatically generated" id="144" name="Google Shape;144;g296332accc1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1622" y="11154299"/>
            <a:ext cx="1769972" cy="602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yellow logo on a black background&#10;&#10;Description automatically generated" id="145" name="Google Shape;145;g296332accc1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89830" y="11756723"/>
            <a:ext cx="2129587" cy="682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g296332accc1_0_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61919" y="11756724"/>
            <a:ext cx="934276" cy="938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296332accc1_0_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691616" y="10619298"/>
            <a:ext cx="3490414" cy="1672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60098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96332accc1_0_193"/>
          <p:cNvSpPr txBox="1"/>
          <p:nvPr>
            <p:ph idx="1" type="body"/>
          </p:nvPr>
        </p:nvSpPr>
        <p:spPr>
          <a:xfrm>
            <a:off x="1676618" y="7625838"/>
            <a:ext cx="20643300" cy="51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</a:pPr>
            <a:r>
              <a:rPr lang="en-US">
                <a:solidFill>
                  <a:schemeClr val="accent5"/>
                </a:solidFill>
              </a:rPr>
              <a:t>The solution</a:t>
            </a: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proposes to provide a </a:t>
            </a:r>
            <a:r>
              <a:rPr b="1" lang="en-US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compliance history of checks </a:t>
            </a: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performed on recipients receiving cross-border payments. The solution </a:t>
            </a:r>
            <a:r>
              <a:rPr b="1" lang="en-US">
                <a:solidFill>
                  <a:schemeClr val="accent5"/>
                </a:solidFill>
              </a:rPr>
              <a:t>reduces</a:t>
            </a:r>
            <a:r>
              <a:rPr lang="en-US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 the risk of paying a recipient related to money laundering, terrorist financing or potential sanctions evasion. Additionally, it helps process false positives and transactions faster.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96332accc1_0_193"/>
          <p:cNvSpPr txBox="1"/>
          <p:nvPr>
            <p:ph type="title"/>
          </p:nvPr>
        </p:nvSpPr>
        <p:spPr>
          <a:xfrm>
            <a:off x="1676618" y="1409702"/>
            <a:ext cx="11636100" cy="51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600"/>
              <a:buFont typeface="Arial"/>
              <a:buNone/>
            </a:pPr>
            <a:r>
              <a:rPr b="1" lang="en-US" sz="17600">
                <a:latin typeface="Arial"/>
                <a:ea typeface="Arial"/>
                <a:cs typeface="Arial"/>
                <a:sym typeface="Arial"/>
              </a:rPr>
              <a:t>Our solution</a:t>
            </a:r>
            <a:endParaRPr/>
          </a:p>
        </p:txBody>
      </p:sp>
      <p:pic>
        <p:nvPicPr>
          <p:cNvPr descr="Afbeelding met tekst, illustratie&#10;&#10;Automatisch gegenereerde beschrijving" id="154" name="Google Shape;154;g296332accc1_0_1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471499" y="1921364"/>
            <a:ext cx="2754189" cy="416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296332accc1_0_193"/>
          <p:cNvSpPr/>
          <p:nvPr/>
        </p:nvSpPr>
        <p:spPr>
          <a:xfrm>
            <a:off x="21288330" y="-3389718"/>
            <a:ext cx="7719900" cy="7719000"/>
          </a:xfrm>
          <a:prstGeom prst="ellipse">
            <a:avLst/>
          </a:prstGeom>
          <a:solidFill>
            <a:srgbClr val="FF5258"/>
          </a:solidFill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96332accc1_0_200"/>
          <p:cNvSpPr/>
          <p:nvPr/>
        </p:nvSpPr>
        <p:spPr>
          <a:xfrm>
            <a:off x="0" y="2"/>
            <a:ext cx="24387300" cy="3572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296332accc1_0_200"/>
          <p:cNvSpPr txBox="1"/>
          <p:nvPr>
            <p:ph type="title"/>
          </p:nvPr>
        </p:nvSpPr>
        <p:spPr>
          <a:xfrm>
            <a:off x="1573823" y="261174"/>
            <a:ext cx="17461200" cy="331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8"/>
              </a:buClr>
              <a:buSzPts val="10800"/>
              <a:buFont typeface="Arial"/>
              <a:buNone/>
            </a:pPr>
            <a:r>
              <a:rPr b="1" lang="en-US" sz="10800">
                <a:solidFill>
                  <a:srgbClr val="060098"/>
                </a:solidFill>
                <a:latin typeface="Arial"/>
                <a:ea typeface="Arial"/>
                <a:cs typeface="Arial"/>
                <a:sym typeface="Arial"/>
              </a:rPr>
              <a:t>How it works</a:t>
            </a:r>
            <a:endParaRPr/>
          </a:p>
        </p:txBody>
      </p:sp>
      <p:sp>
        <p:nvSpPr>
          <p:cNvPr id="163" name="Google Shape;163;g296332accc1_0_200"/>
          <p:cNvSpPr/>
          <p:nvPr/>
        </p:nvSpPr>
        <p:spPr>
          <a:xfrm>
            <a:off x="4596034" y="4471062"/>
            <a:ext cx="2185500" cy="2185200"/>
          </a:xfrm>
          <a:prstGeom prst="ellipse">
            <a:avLst/>
          </a:prstGeom>
          <a:solidFill>
            <a:srgbClr val="FF5258"/>
          </a:solidFill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296332accc1_0_200"/>
          <p:cNvSpPr/>
          <p:nvPr/>
        </p:nvSpPr>
        <p:spPr>
          <a:xfrm>
            <a:off x="4649201" y="7575766"/>
            <a:ext cx="2185500" cy="2185200"/>
          </a:xfrm>
          <a:prstGeom prst="ellipse">
            <a:avLst/>
          </a:prstGeom>
          <a:solidFill>
            <a:srgbClr val="FF5258"/>
          </a:solidFill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296332accc1_0_200"/>
          <p:cNvSpPr/>
          <p:nvPr/>
        </p:nvSpPr>
        <p:spPr>
          <a:xfrm>
            <a:off x="4649201" y="10680470"/>
            <a:ext cx="2185500" cy="2185200"/>
          </a:xfrm>
          <a:prstGeom prst="ellipse">
            <a:avLst/>
          </a:prstGeom>
          <a:solidFill>
            <a:srgbClr val="FF5258"/>
          </a:solidFill>
          <a:ln>
            <a:noFill/>
          </a:ln>
        </p:spPr>
        <p:txBody>
          <a:bodyPr anchorCtr="0" anchor="ctr" bIns="91400" lIns="182875" spcFirstLastPara="1" rIns="182875" wrap="square" tIns="914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296332accc1_0_200"/>
          <p:cNvSpPr txBox="1"/>
          <p:nvPr/>
        </p:nvSpPr>
        <p:spPr>
          <a:xfrm>
            <a:off x="7665544" y="4471060"/>
            <a:ext cx="97290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8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60098"/>
                </a:solidFill>
                <a:latin typeface="Arial"/>
                <a:ea typeface="Arial"/>
                <a:cs typeface="Arial"/>
                <a:sym typeface="Arial"/>
              </a:rPr>
              <a:t>Compliance checks are performed by a trusted compliance provider, who issues a compliance token for each check</a:t>
            </a:r>
            <a:endParaRPr sz="2800"/>
          </a:p>
        </p:txBody>
      </p:sp>
      <p:sp>
        <p:nvSpPr>
          <p:cNvPr id="167" name="Google Shape;167;g296332accc1_0_200"/>
          <p:cNvSpPr txBox="1"/>
          <p:nvPr/>
        </p:nvSpPr>
        <p:spPr>
          <a:xfrm>
            <a:off x="4812813" y="4732376"/>
            <a:ext cx="17517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800"/>
          </a:p>
        </p:txBody>
      </p:sp>
      <p:sp>
        <p:nvSpPr>
          <p:cNvPr id="168" name="Google Shape;168;g296332accc1_0_200"/>
          <p:cNvSpPr txBox="1"/>
          <p:nvPr/>
        </p:nvSpPr>
        <p:spPr>
          <a:xfrm>
            <a:off x="4865980" y="7830540"/>
            <a:ext cx="17517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800"/>
          </a:p>
        </p:txBody>
      </p:sp>
      <p:sp>
        <p:nvSpPr>
          <p:cNvPr id="169" name="Google Shape;169;g296332accc1_0_200"/>
          <p:cNvSpPr txBox="1"/>
          <p:nvPr/>
        </p:nvSpPr>
        <p:spPr>
          <a:xfrm>
            <a:off x="4865978" y="11004014"/>
            <a:ext cx="1751700" cy="1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b="1" lang="en-US" sz="1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800"/>
          </a:p>
        </p:txBody>
      </p:sp>
      <p:pic>
        <p:nvPicPr>
          <p:cNvPr id="170" name="Google Shape;170;g296332accc1_0_2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4772" y="4610942"/>
            <a:ext cx="2237136" cy="192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96332accc1_0_2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521197" y="10809716"/>
            <a:ext cx="1622246" cy="1926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296332accc1_0_20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204772" y="7705014"/>
            <a:ext cx="1893206" cy="192642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g296332accc1_0_200"/>
          <p:cNvSpPr txBox="1"/>
          <p:nvPr/>
        </p:nvSpPr>
        <p:spPr>
          <a:xfrm>
            <a:off x="7665544" y="10945866"/>
            <a:ext cx="94998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8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60098"/>
                </a:solidFill>
                <a:latin typeface="Arial"/>
                <a:ea typeface="Arial"/>
                <a:cs typeface="Arial"/>
                <a:sym typeface="Arial"/>
              </a:rPr>
              <a:t>Compliance history (tokens) is shared with payment service providers </a:t>
            </a:r>
            <a:endParaRPr sz="2800"/>
          </a:p>
        </p:txBody>
      </p:sp>
      <p:sp>
        <p:nvSpPr>
          <p:cNvPr id="174" name="Google Shape;174;g296332accc1_0_200"/>
          <p:cNvSpPr txBox="1"/>
          <p:nvPr/>
        </p:nvSpPr>
        <p:spPr>
          <a:xfrm>
            <a:off x="7665544" y="7921256"/>
            <a:ext cx="94998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182875" spcFirstLastPara="1" rIns="182875" wrap="square" tIns="91400">
            <a:normAutofit lnSpcReduction="1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8"/>
              </a:buClr>
              <a:buSzPts val="4000"/>
              <a:buFont typeface="Arial"/>
              <a:buNone/>
            </a:pPr>
            <a:r>
              <a:rPr lang="en-US" sz="4000">
                <a:solidFill>
                  <a:srgbClr val="060098"/>
                </a:solidFill>
                <a:latin typeface="Arial"/>
                <a:ea typeface="Arial"/>
                <a:cs typeface="Arial"/>
                <a:sym typeface="Arial"/>
              </a:rPr>
              <a:t>The tokens are stored to form a compliance history for each recipient against their registered proxy</a:t>
            </a:r>
            <a:endParaRPr sz="2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96332accc1_0_20"/>
          <p:cNvSpPr/>
          <p:nvPr/>
        </p:nvSpPr>
        <p:spPr>
          <a:xfrm>
            <a:off x="11912084" y="2694967"/>
            <a:ext cx="12353700" cy="81480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rgbClr val="888888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243825" lIns="243825" spcFirstLastPara="1" rIns="243825" wrap="square" tIns="2438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Testing Toolkit </a:t>
            </a:r>
            <a:endParaRPr b="0" i="0" sz="29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en-US" sz="27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  (mocked for demo)</a:t>
            </a:r>
            <a:endParaRPr b="0" i="0" sz="2700" u="none" cap="none" strike="noStrike">
              <a:solidFill>
                <a:srgbClr val="88888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296332accc1_0_20"/>
          <p:cNvSpPr/>
          <p:nvPr/>
        </p:nvSpPr>
        <p:spPr>
          <a:xfrm>
            <a:off x="3396376" y="3720600"/>
            <a:ext cx="6267300" cy="6675900"/>
          </a:xfrm>
          <a:prstGeom prst="roundRect">
            <a:avLst>
              <a:gd fmla="val 1158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Payer FSP</a:t>
            </a:r>
            <a:endParaRPr b="1" i="0" sz="32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2" name="Google Shape;182;g296332accc1_0_20"/>
          <p:cNvSpPr/>
          <p:nvPr/>
        </p:nvSpPr>
        <p:spPr>
          <a:xfrm>
            <a:off x="20894200" y="4367410"/>
            <a:ext cx="3146700" cy="5504100"/>
          </a:xfrm>
          <a:prstGeom prst="roundRect">
            <a:avLst>
              <a:gd fmla="val 1158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en-US" sz="29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Paye</a:t>
            </a:r>
            <a:r>
              <a:rPr lang="en-US" sz="29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b="0" i="0" lang="en-US" sz="29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FSP</a:t>
            </a:r>
            <a:endParaRPr b="0" i="0" sz="29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3" name="Google Shape;183;g296332accc1_0_20"/>
          <p:cNvSpPr txBox="1"/>
          <p:nvPr/>
        </p:nvSpPr>
        <p:spPr>
          <a:xfrm>
            <a:off x="7807575" y="939975"/>
            <a:ext cx="9802800" cy="3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4" name="Google Shape;184;g296332accc1_0_20"/>
          <p:cNvSpPr txBox="1"/>
          <p:nvPr/>
        </p:nvSpPr>
        <p:spPr>
          <a:xfrm>
            <a:off x="4786275" y="606650"/>
            <a:ext cx="159894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300"/>
              <a:buFont typeface="Arial"/>
              <a:buNone/>
            </a:pPr>
            <a:r>
              <a:rPr lang="en-US" sz="5300">
                <a:latin typeface="Comfortaa"/>
                <a:ea typeface="Comfortaa"/>
                <a:cs typeface="Comfortaa"/>
                <a:sym typeface="Comfortaa"/>
              </a:rPr>
              <a:t>Overview: </a:t>
            </a:r>
            <a:r>
              <a:rPr b="0" i="0" lang="en-US" sz="53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High-level Sequence Diagram</a:t>
            </a:r>
            <a:endParaRPr b="0" i="0" sz="53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5" name="Google Shape;185;g296332accc1_0_20"/>
          <p:cNvCxnSpPr/>
          <p:nvPr/>
        </p:nvCxnSpPr>
        <p:spPr>
          <a:xfrm>
            <a:off x="17821317" y="5075967"/>
            <a:ext cx="26364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6" name="Google Shape;186;g296332accc1_0_20"/>
          <p:cNvSpPr/>
          <p:nvPr/>
        </p:nvSpPr>
        <p:spPr>
          <a:xfrm>
            <a:off x="12487227" y="3611800"/>
            <a:ext cx="4242300" cy="6675900"/>
          </a:xfrm>
          <a:prstGeom prst="roundRect">
            <a:avLst>
              <a:gd fmla="val 3166" name="adj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-US" sz="3200">
                <a:latin typeface="Comfortaa"/>
                <a:ea typeface="Comfortaa"/>
                <a:cs typeface="Comfortaa"/>
                <a:sym typeface="Comfortaa"/>
              </a:rPr>
              <a:t>IPS Switch</a:t>
            </a:r>
            <a:endParaRPr b="1" i="0" sz="32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7" name="Google Shape;187;g296332accc1_0_20"/>
          <p:cNvSpPr/>
          <p:nvPr/>
        </p:nvSpPr>
        <p:spPr>
          <a:xfrm>
            <a:off x="15327680" y="4811050"/>
            <a:ext cx="2282700" cy="1093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Discovery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(Payee Info)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88" name="Google Shape;188;g296332accc1_0_20"/>
          <p:cNvCxnSpPr/>
          <p:nvPr/>
        </p:nvCxnSpPr>
        <p:spPr>
          <a:xfrm>
            <a:off x="17821320" y="5467917"/>
            <a:ext cx="2636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89" name="Google Shape;189;g296332accc1_0_20"/>
          <p:cNvCxnSpPr/>
          <p:nvPr/>
        </p:nvCxnSpPr>
        <p:spPr>
          <a:xfrm>
            <a:off x="17970680" y="6314483"/>
            <a:ext cx="26364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0" name="Google Shape;190;g296332accc1_0_20"/>
          <p:cNvSpPr/>
          <p:nvPr/>
        </p:nvSpPr>
        <p:spPr>
          <a:xfrm>
            <a:off x="15400880" y="6120780"/>
            <a:ext cx="2282700" cy="1093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Agreement</a:t>
            </a:r>
            <a:endParaRPr b="0" i="0" sz="21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(Quote) &amp;</a:t>
            </a:r>
            <a:endParaRPr b="0" i="0" sz="16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Authentication</a:t>
            </a:r>
            <a:endParaRPr b="0" i="0" sz="16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1" name="Google Shape;191;g296332accc1_0_20"/>
          <p:cNvCxnSpPr/>
          <p:nvPr/>
        </p:nvCxnSpPr>
        <p:spPr>
          <a:xfrm>
            <a:off x="18139270" y="6667508"/>
            <a:ext cx="2636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192" name="Google Shape;192;g296332accc1_0_20"/>
          <p:cNvCxnSpPr/>
          <p:nvPr/>
        </p:nvCxnSpPr>
        <p:spPr>
          <a:xfrm>
            <a:off x="18039572" y="8004025"/>
            <a:ext cx="26364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3" name="Google Shape;193;g296332accc1_0_20"/>
          <p:cNvSpPr/>
          <p:nvPr/>
        </p:nvSpPr>
        <p:spPr>
          <a:xfrm>
            <a:off x="15538613" y="7639883"/>
            <a:ext cx="2282700" cy="109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Transfer</a:t>
            </a:r>
            <a:endParaRPr b="0" i="0" sz="21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(Payment)</a:t>
            </a:r>
            <a:endParaRPr b="0" i="0" sz="16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4" name="Google Shape;194;g296332accc1_0_20"/>
          <p:cNvCxnSpPr/>
          <p:nvPr/>
        </p:nvCxnSpPr>
        <p:spPr>
          <a:xfrm>
            <a:off x="18039575" y="8389875"/>
            <a:ext cx="26364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195" name="Google Shape;195;g296332accc1_0_20"/>
          <p:cNvSpPr/>
          <p:nvPr/>
        </p:nvSpPr>
        <p:spPr>
          <a:xfrm>
            <a:off x="11756425" y="11681900"/>
            <a:ext cx="3146700" cy="1856400"/>
          </a:xfrm>
          <a:prstGeom prst="roundRect">
            <a:avLst>
              <a:gd fmla="val 11585" name="adj"/>
            </a:avLst>
          </a:prstGeom>
          <a:solidFill>
            <a:srgbClr val="9900FF"/>
          </a:solidFill>
          <a:ln>
            <a:noFill/>
          </a:ln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Compliance check provider (FRMS.IO)</a:t>
            </a:r>
            <a:endParaRPr b="0" i="0" sz="24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6" name="Google Shape;196;g296332accc1_0_20"/>
          <p:cNvCxnSpPr/>
          <p:nvPr/>
        </p:nvCxnSpPr>
        <p:spPr>
          <a:xfrm>
            <a:off x="12299300" y="10120450"/>
            <a:ext cx="0" cy="1590000"/>
          </a:xfrm>
          <a:prstGeom prst="straightConnector1">
            <a:avLst/>
          </a:prstGeom>
          <a:noFill/>
          <a:ln cap="flat" cmpd="sng" w="38100">
            <a:solidFill>
              <a:srgbClr val="9900FF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7" name="Google Shape;197;g296332accc1_0_20"/>
          <p:cNvSpPr/>
          <p:nvPr/>
        </p:nvSpPr>
        <p:spPr>
          <a:xfrm>
            <a:off x="11639630" y="9025030"/>
            <a:ext cx="2282700" cy="1093500"/>
          </a:xfrm>
          <a:prstGeom prst="roundRect">
            <a:avLst>
              <a:gd fmla="val 16667" name="adj"/>
            </a:avLst>
          </a:prstGeom>
          <a:solidFill>
            <a:srgbClr val="9900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Compliance</a:t>
            </a:r>
            <a:endParaRPr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check</a:t>
            </a:r>
            <a:endParaRPr b="0" i="0" sz="16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98" name="Google Shape;198;g296332accc1_0_20"/>
          <p:cNvCxnSpPr>
            <a:endCxn id="195" idx="0"/>
          </p:cNvCxnSpPr>
          <p:nvPr/>
        </p:nvCxnSpPr>
        <p:spPr>
          <a:xfrm flipH="1">
            <a:off x="13329775" y="10120400"/>
            <a:ext cx="23100" cy="156150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199" name="Google Shape;199;g296332accc1_0_20"/>
          <p:cNvSpPr/>
          <p:nvPr/>
        </p:nvSpPr>
        <p:spPr>
          <a:xfrm>
            <a:off x="11766681" y="4811050"/>
            <a:ext cx="2282700" cy="10935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Discovery</a:t>
            </a:r>
            <a:endParaRPr b="0" i="0" sz="2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(PartyLookup)</a:t>
            </a:r>
            <a:endParaRPr b="0" i="0" sz="16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0" name="Google Shape;200;g296332accc1_0_20"/>
          <p:cNvCxnSpPr/>
          <p:nvPr/>
        </p:nvCxnSpPr>
        <p:spPr>
          <a:xfrm>
            <a:off x="9771067" y="5299833"/>
            <a:ext cx="18882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g296332accc1_0_20"/>
          <p:cNvCxnSpPr/>
          <p:nvPr/>
        </p:nvCxnSpPr>
        <p:spPr>
          <a:xfrm>
            <a:off x="9771071" y="5626266"/>
            <a:ext cx="18882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cxnSp>
        <p:nvCxnSpPr>
          <p:cNvPr id="202" name="Google Shape;202;g296332accc1_0_20"/>
          <p:cNvCxnSpPr/>
          <p:nvPr/>
        </p:nvCxnSpPr>
        <p:spPr>
          <a:xfrm>
            <a:off x="9711180" y="6507926"/>
            <a:ext cx="18882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3" name="Google Shape;203;g296332accc1_0_20"/>
          <p:cNvSpPr/>
          <p:nvPr/>
        </p:nvSpPr>
        <p:spPr>
          <a:xfrm>
            <a:off x="11646906" y="6215317"/>
            <a:ext cx="2282700" cy="1093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-US" sz="21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Agreement</a:t>
            </a:r>
            <a:endParaRPr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(Quote) &amp;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Authentication</a:t>
            </a:r>
            <a:endParaRPr sz="21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04" name="Google Shape;204;g296332accc1_0_20"/>
          <p:cNvCxnSpPr/>
          <p:nvPr/>
        </p:nvCxnSpPr>
        <p:spPr>
          <a:xfrm>
            <a:off x="9711184" y="6858008"/>
            <a:ext cx="18882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pic>
        <p:nvPicPr>
          <p:cNvPr descr="School boy with solid fill" id="205" name="Google Shape;205;g296332accc1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48341" y="9648004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hool girl with solid fill" id="206" name="Google Shape;206;g296332accc1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472962" y="4714065"/>
            <a:ext cx="3200801" cy="3200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g296332accc1_0_20"/>
          <p:cNvCxnSpPr/>
          <p:nvPr/>
        </p:nvCxnSpPr>
        <p:spPr>
          <a:xfrm>
            <a:off x="1995630" y="6667500"/>
            <a:ext cx="188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8" name="Google Shape;208;g296332accc1_0_20"/>
          <p:cNvCxnSpPr/>
          <p:nvPr/>
        </p:nvCxnSpPr>
        <p:spPr>
          <a:xfrm>
            <a:off x="1992159" y="7048507"/>
            <a:ext cx="18882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sm" w="sm" type="none"/>
          </a:ln>
        </p:spPr>
      </p:cxnSp>
      <p:pic>
        <p:nvPicPr>
          <p:cNvPr id="209" name="Google Shape;209;g296332accc1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6220" y="6104497"/>
            <a:ext cx="1558800" cy="155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sp>
        <p:nvSpPr>
          <p:cNvPr id="210" name="Google Shape;210;g296332accc1_0_20"/>
          <p:cNvSpPr txBox="1"/>
          <p:nvPr/>
        </p:nvSpPr>
        <p:spPr>
          <a:xfrm>
            <a:off x="6482273" y="7595674"/>
            <a:ext cx="452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lang="en-US" sz="1800"/>
              <a:t>Connector / </a:t>
            </a:r>
            <a:endParaRPr b="1" sz="18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Arial"/>
              <a:buNone/>
            </a:pPr>
            <a:r>
              <a:rPr b="1" lang="en-US" sz="1800"/>
              <a:t>Adapter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g296332accc1_0_20"/>
          <p:cNvSpPr txBox="1"/>
          <p:nvPr/>
        </p:nvSpPr>
        <p:spPr>
          <a:xfrm>
            <a:off x="3828932" y="7663267"/>
            <a:ext cx="22827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1800"/>
              <a:t>Core banking system / backend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" name="Google Shape;212;g296332accc1_0_20"/>
          <p:cNvCxnSpPr/>
          <p:nvPr/>
        </p:nvCxnSpPr>
        <p:spPr>
          <a:xfrm>
            <a:off x="6246187" y="6667533"/>
            <a:ext cx="150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3" name="Google Shape;213;g296332accc1_0_20"/>
          <p:cNvCxnSpPr/>
          <p:nvPr/>
        </p:nvCxnSpPr>
        <p:spPr>
          <a:xfrm>
            <a:off x="6243413" y="7048533"/>
            <a:ext cx="1509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14" name="Google Shape;214;g296332accc1_0_20"/>
          <p:cNvSpPr txBox="1"/>
          <p:nvPr/>
        </p:nvSpPr>
        <p:spPr>
          <a:xfrm>
            <a:off x="-13735" y="7534533"/>
            <a:ext cx="2282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/>
              <a:t>Ayesha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96332accc1_0_20"/>
          <p:cNvSpPr txBox="1"/>
          <p:nvPr/>
        </p:nvSpPr>
        <p:spPr>
          <a:xfrm>
            <a:off x="21326377" y="11764933"/>
            <a:ext cx="22827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lang="en-US" sz="2900"/>
              <a:t>Bhavik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g296332accc1_0_20"/>
          <p:cNvCxnSpPr>
            <a:stCxn id="217" idx="0"/>
            <a:endCxn id="182" idx="0"/>
          </p:cNvCxnSpPr>
          <p:nvPr/>
        </p:nvCxnSpPr>
        <p:spPr>
          <a:xfrm flipH="1" rot="10800000">
            <a:off x="2936050" y="4367410"/>
            <a:ext cx="19531500" cy="1754400"/>
          </a:xfrm>
          <a:prstGeom prst="bentConnector4">
            <a:avLst>
              <a:gd fmla="val 45972" name="adj1"/>
              <a:gd fmla="val 113573" name="adj2"/>
            </a:avLst>
          </a:prstGeom>
          <a:noFill/>
          <a:ln cap="flat" cmpd="sng" w="9525">
            <a:solidFill>
              <a:srgbClr val="D9D9D9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18" name="Google Shape;218;g296332accc1_0_20"/>
          <p:cNvSpPr txBox="1"/>
          <p:nvPr/>
        </p:nvSpPr>
        <p:spPr>
          <a:xfrm>
            <a:off x="4460514" y="4575133"/>
            <a:ext cx="4521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25" lIns="243825" spcFirstLastPara="1" rIns="243825" wrap="square" tIns="2438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Discovery: Account lookup</a:t>
            </a:r>
            <a:endParaRPr b="1"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Compliance check</a:t>
            </a:r>
            <a:endParaRPr b="1"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Quoting / Agreement</a:t>
            </a:r>
            <a:endParaRPr b="1" sz="2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-US" sz="2100"/>
              <a:t>Transfer</a:t>
            </a:r>
            <a:endParaRPr b="1" sz="2100"/>
          </a:p>
        </p:txBody>
      </p:sp>
      <p:pic>
        <p:nvPicPr>
          <p:cNvPr id="219" name="Google Shape;219;g296332accc1_0_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2483" y="6104497"/>
            <a:ext cx="1558800" cy="15588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  <p:cxnSp>
        <p:nvCxnSpPr>
          <p:cNvPr id="220" name="Google Shape;220;g296332accc1_0_20"/>
          <p:cNvCxnSpPr/>
          <p:nvPr/>
        </p:nvCxnSpPr>
        <p:spPr>
          <a:xfrm>
            <a:off x="9764567" y="9582401"/>
            <a:ext cx="18882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1" name="Google Shape;221;g296332accc1_0_20"/>
          <p:cNvCxnSpPr/>
          <p:nvPr/>
        </p:nvCxnSpPr>
        <p:spPr>
          <a:xfrm>
            <a:off x="9707546" y="9871533"/>
            <a:ext cx="18882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222" name="Google Shape;222;g296332accc1_0_20"/>
          <p:cNvSpPr/>
          <p:nvPr/>
        </p:nvSpPr>
        <p:spPr>
          <a:xfrm>
            <a:off x="11644563" y="7620183"/>
            <a:ext cx="2282700" cy="10935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  <p:txBody>
          <a:bodyPr anchorCtr="0" anchor="ctr" bIns="91400" lIns="91400" spcFirstLastPara="1" rIns="91400" wrap="square" tIns="914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Transfer</a:t>
            </a:r>
            <a:endParaRPr b="0" i="0" sz="21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(Payment)</a:t>
            </a:r>
            <a:endParaRPr b="0" i="0" sz="16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223" name="Google Shape;223;g296332accc1_0_20"/>
          <p:cNvCxnSpPr/>
          <p:nvPr/>
        </p:nvCxnSpPr>
        <p:spPr>
          <a:xfrm flipH="1" rot="10800000">
            <a:off x="9755225" y="7919150"/>
            <a:ext cx="1873500" cy="150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4" name="Google Shape;224;g296332accc1_0_20"/>
          <p:cNvCxnSpPr/>
          <p:nvPr/>
        </p:nvCxnSpPr>
        <p:spPr>
          <a:xfrm>
            <a:off x="9710034" y="8302308"/>
            <a:ext cx="1888200" cy="0"/>
          </a:xfrm>
          <a:prstGeom prst="straightConnector1">
            <a:avLst/>
          </a:prstGeom>
          <a:noFill/>
          <a:ln cap="flat" cmpd="sng" w="38100">
            <a:solidFill>
              <a:srgbClr val="434343"/>
            </a:solidFill>
            <a:prstDash val="dash"/>
            <a:round/>
            <a:headEnd len="med" w="med" type="triangl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96332accc1_0_69"/>
          <p:cNvSpPr txBox="1"/>
          <p:nvPr>
            <p:ph type="title"/>
          </p:nvPr>
        </p:nvSpPr>
        <p:spPr>
          <a:xfrm>
            <a:off x="1676625" y="730250"/>
            <a:ext cx="18869400" cy="17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7200"/>
              <a:t>Steps in the demo</a:t>
            </a:r>
            <a:endParaRPr sz="7200"/>
          </a:p>
        </p:txBody>
      </p:sp>
      <p:sp>
        <p:nvSpPr>
          <p:cNvPr id="231" name="Google Shape;231;g296332accc1_0_69"/>
          <p:cNvSpPr txBox="1"/>
          <p:nvPr>
            <p:ph idx="1" type="body"/>
          </p:nvPr>
        </p:nvSpPr>
        <p:spPr>
          <a:xfrm>
            <a:off x="1676632" y="3051475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User initiates lookup as the first step of a remittance / cross-border transfer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200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Payer user’s FSP requests Payment Switch for ID resolution, which may in turn involve resolution from other Schemes / payment systems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Payee ID matching performed based on outcome of address resolution (Proxy addressing system / other form of registries)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After match performed, user ID submitted to compliance-check service for validation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Compliance check returns: Checks performed, weighted score based on rules</a:t>
            </a:r>
            <a:endParaRPr sz="3600"/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600"/>
              <a:buAutoNum type="arabicPeriod"/>
            </a:pPr>
            <a:r>
              <a:rPr lang="en-US" sz="3600"/>
              <a:t>User’s FSP makes the decision whether or not to continue with the transfer</a:t>
            </a:r>
            <a:endParaRPr sz="3600"/>
          </a:p>
        </p:txBody>
      </p:sp>
      <p:sp>
        <p:nvSpPr>
          <p:cNvPr id="232" name="Google Shape;232;g296332accc1_0_6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