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8" r:id="rId5"/>
    <p:sldId id="339" r:id="rId6"/>
    <p:sldId id="259" r:id="rId7"/>
    <p:sldId id="280" r:id="rId8"/>
    <p:sldId id="316" r:id="rId9"/>
    <p:sldId id="338" r:id="rId10"/>
    <p:sldId id="332" r:id="rId11"/>
    <p:sldId id="330" r:id="rId12"/>
    <p:sldId id="333" r:id="rId13"/>
    <p:sldId id="326" r:id="rId14"/>
    <p:sldId id="334" r:id="rId15"/>
    <p:sldId id="277" r:id="rId16"/>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 Chi Tun" initials="ZCT" lastIdx="21" clrIdx="0">
    <p:extLst>
      <p:ext uri="{19B8F6BF-5375-455C-9EA6-DF929625EA0E}">
        <p15:presenceInfo xmlns:p15="http://schemas.microsoft.com/office/powerpoint/2012/main" userId="74bb8699d2afc76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F1"/>
    <a:srgbClr val="CCFF99"/>
    <a:srgbClr val="00A2FE"/>
    <a:srgbClr val="DBFFCA"/>
    <a:srgbClr val="5969AD"/>
    <a:srgbClr val="DDFFB3"/>
    <a:srgbClr val="AFF767"/>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9"/>
  </p:normalViewPr>
  <p:slideViewPr>
    <p:cSldViewPr snapToGrid="0">
      <p:cViewPr varScale="1">
        <p:scale>
          <a:sx n="39" d="100"/>
          <a:sy n="39" d="100"/>
        </p:scale>
        <p:origin x="9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047C55-D0EC-24E2-9B2A-8732124A3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50153DD-57A3-E704-5E4D-53DAD37F14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0180B8-5E0D-4910-92C8-9A2060957909}" type="datetimeFigureOut">
              <a:rPr lang="en-US" smtClean="0"/>
              <a:t>01-Nov-23</a:t>
            </a:fld>
            <a:endParaRPr lang="en-US"/>
          </a:p>
        </p:txBody>
      </p:sp>
      <p:sp>
        <p:nvSpPr>
          <p:cNvPr id="4" name="Footer Placeholder 3">
            <a:extLst>
              <a:ext uri="{FF2B5EF4-FFF2-40B4-BE49-F238E27FC236}">
                <a16:creationId xmlns:a16="http://schemas.microsoft.com/office/drawing/2014/main" id="{BE63751F-37B8-7D36-9D76-B429E996D6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5FD3DB-F458-9ADD-DC07-C790B43F52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A15D5-C2DA-4141-BDC3-F45F9FE78662}" type="slidenum">
              <a:rPr lang="en-US" smtClean="0"/>
              <a:t>‹#›</a:t>
            </a:fld>
            <a:endParaRPr lang="en-US"/>
          </a:p>
        </p:txBody>
      </p:sp>
    </p:spTree>
    <p:extLst>
      <p:ext uri="{BB962C8B-B14F-4D97-AF65-F5344CB8AC3E}">
        <p14:creationId xmlns:p14="http://schemas.microsoft.com/office/powerpoint/2010/main" val="2291092009"/>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01-Nov-23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24259" y="-1"/>
            <a:ext cx="24435692" cy="12712701"/>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24259" y="-2"/>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488226" y="472869"/>
            <a:ext cx="18869389" cy="2413000"/>
          </a:xfrm>
        </p:spPr>
        <p:txBody>
          <a:bodyPr/>
          <a:lstStyle/>
          <a:p>
            <a:r>
              <a:rPr lang="en-US"/>
              <a:t>Click to edit Master title style</a:t>
            </a:r>
          </a:p>
        </p:txBody>
      </p:sp>
      <p:sp>
        <p:nvSpPr>
          <p:cNvPr id="3" name="Content Placeholder 2"/>
          <p:cNvSpPr>
            <a:spLocks noGrp="1"/>
          </p:cNvSpPr>
          <p:nvPr>
            <p:ph idx="1"/>
          </p:nvPr>
        </p:nvSpPr>
        <p:spPr>
          <a:xfrm>
            <a:off x="1463968" y="3542893"/>
            <a:ext cx="21033938" cy="88614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7" y="273049"/>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075571" y="699606"/>
            <a:ext cx="5647687" cy="5853594"/>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293576"/>
            <a:ext cx="19093324" cy="2214451"/>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793200" y="273049"/>
            <a:ext cx="2136556" cy="2214451"/>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My Slide">
  <p:cSld name="1_My Slide">
    <p:spTree>
      <p:nvGrpSpPr>
        <p:cNvPr id="1" name="Shape 30"/>
        <p:cNvGrpSpPr/>
        <p:nvPr/>
      </p:nvGrpSpPr>
      <p:grpSpPr>
        <a:xfrm>
          <a:off x="0" y="0"/>
          <a:ext cx="0" cy="0"/>
          <a:chOff x="0" y="0"/>
          <a:chExt cx="0" cy="0"/>
        </a:xfrm>
      </p:grpSpPr>
      <p:sp>
        <p:nvSpPr>
          <p:cNvPr id="31" name="Google Shape;31;p3"/>
          <p:cNvSpPr/>
          <p:nvPr/>
        </p:nvSpPr>
        <p:spPr>
          <a:xfrm>
            <a:off x="0" y="0"/>
            <a:ext cx="1257464" cy="13716000"/>
          </a:xfrm>
          <a:prstGeom prst="rect">
            <a:avLst/>
          </a:prstGeom>
          <a:solidFill>
            <a:srgbClr val="F2F2F2"/>
          </a:solidFill>
          <a:ln>
            <a:noFill/>
          </a:ln>
        </p:spPr>
        <p:txBody>
          <a:bodyPr spcFirstLastPara="1" wrap="square" lIns="182850" tIns="182850" rIns="182850" bIns="182850" anchor="t" anchorCtr="0">
            <a:noAutofit/>
          </a:bodyPr>
          <a:lstStyle/>
          <a:p>
            <a:pPr marL="0" marR="0" lvl="0" indent="0" algn="l" rtl="0">
              <a:lnSpc>
                <a:spcPct val="150000"/>
              </a:lnSpc>
              <a:spcBef>
                <a:spcPts val="0"/>
              </a:spcBef>
              <a:spcAft>
                <a:spcPts val="0"/>
              </a:spcAft>
              <a:buClr>
                <a:srgbClr val="000000"/>
              </a:buClr>
              <a:buSzPts val="1800"/>
              <a:buFont typeface="Roboto Light"/>
              <a:buNone/>
            </a:pPr>
            <a:endParaRPr sz="3600" b="0" i="0" u="none" strike="noStrike" cap="none">
              <a:solidFill>
                <a:srgbClr val="000000"/>
              </a:solidFill>
              <a:latin typeface="Roboto Light"/>
              <a:ea typeface="Roboto Light"/>
              <a:cs typeface="Roboto Light"/>
              <a:sym typeface="Roboto Light"/>
            </a:endParaRPr>
          </a:p>
        </p:txBody>
      </p:sp>
      <p:sp>
        <p:nvSpPr>
          <p:cNvPr id="32" name="Google Shape;32;p3"/>
          <p:cNvSpPr/>
          <p:nvPr/>
        </p:nvSpPr>
        <p:spPr>
          <a:xfrm>
            <a:off x="21690527" y="161755"/>
            <a:ext cx="1176351" cy="1176198"/>
          </a:xfrm>
          <a:prstGeom prst="ellipse">
            <a:avLst/>
          </a:prstGeom>
          <a:solidFill>
            <a:schemeClr val="lt1"/>
          </a:solidFill>
          <a:ln>
            <a:noFill/>
          </a:ln>
        </p:spPr>
        <p:txBody>
          <a:bodyPr spcFirstLastPara="1" wrap="square" lIns="182850" tIns="182850" rIns="182850" bIns="182850" anchor="t" anchorCtr="0">
            <a:noAutofit/>
          </a:bodyPr>
          <a:lstStyle/>
          <a:p>
            <a:pPr marL="0" marR="0" lvl="0" indent="0" algn="l" rtl="0">
              <a:lnSpc>
                <a:spcPct val="150000"/>
              </a:lnSpc>
              <a:spcBef>
                <a:spcPts val="0"/>
              </a:spcBef>
              <a:spcAft>
                <a:spcPts val="0"/>
              </a:spcAft>
              <a:buClr>
                <a:srgbClr val="000000"/>
              </a:buClr>
              <a:buSzPts val="1800"/>
              <a:buFont typeface="Roboto Light"/>
              <a:buNone/>
            </a:pPr>
            <a:endParaRPr sz="3600" b="0" i="0" u="none" strike="noStrike" cap="none">
              <a:solidFill>
                <a:srgbClr val="000000"/>
              </a:solidFill>
              <a:latin typeface="Roboto Light"/>
              <a:ea typeface="Roboto Light"/>
              <a:cs typeface="Roboto Light"/>
              <a:sym typeface="Roboto Light"/>
            </a:endParaRPr>
          </a:p>
        </p:txBody>
      </p:sp>
      <p:sp>
        <p:nvSpPr>
          <p:cNvPr id="33" name="Google Shape;33;p3"/>
          <p:cNvSpPr txBox="1">
            <a:spLocks noGrp="1"/>
          </p:cNvSpPr>
          <p:nvPr>
            <p:ph type="dt" idx="10"/>
          </p:nvPr>
        </p:nvSpPr>
        <p:spPr>
          <a:xfrm>
            <a:off x="0" y="0"/>
            <a:ext cx="6000781" cy="6000000"/>
          </a:xfrm>
          <a:prstGeom prst="rect">
            <a:avLst/>
          </a:prstGeom>
          <a:noFill/>
          <a:ln>
            <a:noFill/>
          </a:ln>
        </p:spPr>
        <p:txBody>
          <a:bodyPr spcFirstLastPara="1" wrap="square" lIns="91425" tIns="45700" rIns="91425" bIns="45700" anchor="t" anchorCtr="0">
            <a:noAutofit/>
          </a:bodyPr>
          <a:lstStyle>
            <a:lvl1pPr marR="0" lvl="0"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1pPr>
            <a:lvl2pPr marR="0" lvl="1"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2pPr>
            <a:lvl3pPr marR="0" lvl="2"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3pPr>
            <a:lvl4pPr marR="0" lvl="3"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4pPr>
            <a:lvl5pPr marR="0" lvl="4"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5pPr>
            <a:lvl6pPr marR="0" lvl="5"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6pPr>
            <a:lvl7pPr marR="0" lvl="6"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7pPr>
            <a:lvl8pPr marR="0" lvl="7"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8pPr>
            <a:lvl9pPr marR="0" lvl="8"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9pPr>
          </a:lstStyle>
          <a:p>
            <a:endParaRPr/>
          </a:p>
        </p:txBody>
      </p:sp>
      <p:sp>
        <p:nvSpPr>
          <p:cNvPr id="34" name="Google Shape;34;p3"/>
          <p:cNvSpPr txBox="1">
            <a:spLocks noGrp="1"/>
          </p:cNvSpPr>
          <p:nvPr>
            <p:ph type="ftr" idx="11"/>
          </p:nvPr>
        </p:nvSpPr>
        <p:spPr>
          <a:xfrm>
            <a:off x="0" y="0"/>
            <a:ext cx="6000781" cy="6000000"/>
          </a:xfrm>
          <a:prstGeom prst="rect">
            <a:avLst/>
          </a:prstGeom>
          <a:noFill/>
          <a:ln>
            <a:noFill/>
          </a:ln>
        </p:spPr>
        <p:txBody>
          <a:bodyPr spcFirstLastPara="1" wrap="square" lIns="91425" tIns="45700" rIns="91425" bIns="45700" anchor="t" anchorCtr="0">
            <a:noAutofit/>
          </a:bodyPr>
          <a:lstStyle>
            <a:lvl1pPr marR="0" lvl="0"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1pPr>
            <a:lvl2pPr marR="0" lvl="1"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2pPr>
            <a:lvl3pPr marR="0" lvl="2"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3pPr>
            <a:lvl4pPr marR="0" lvl="3"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4pPr>
            <a:lvl5pPr marR="0" lvl="4"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5pPr>
            <a:lvl6pPr marR="0" lvl="5"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6pPr>
            <a:lvl7pPr marR="0" lvl="6"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7pPr>
            <a:lvl8pPr marR="0" lvl="7"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8pPr>
            <a:lvl9pPr marR="0" lvl="8" algn="l" rtl="0">
              <a:lnSpc>
                <a:spcPct val="150000"/>
              </a:lnSpc>
              <a:spcBef>
                <a:spcPts val="0"/>
              </a:spcBef>
              <a:spcAft>
                <a:spcPts val="0"/>
              </a:spcAft>
              <a:buClr>
                <a:srgbClr val="000000"/>
              </a:buClr>
              <a:buSzPts val="1800"/>
              <a:buFont typeface="Roboto Light"/>
              <a:buNone/>
              <a:defRPr sz="3600" b="0" i="0" u="none" strike="noStrike" cap="none">
                <a:solidFill>
                  <a:srgbClr val="000000"/>
                </a:solidFill>
                <a:latin typeface="Roboto Light"/>
                <a:ea typeface="Roboto Light"/>
                <a:cs typeface="Roboto Light"/>
                <a:sym typeface="Roboto Light"/>
              </a:defRPr>
            </a:lvl9pPr>
          </a:lstStyle>
          <a:p>
            <a:endParaRPr/>
          </a:p>
        </p:txBody>
      </p:sp>
      <p:sp>
        <p:nvSpPr>
          <p:cNvPr id="36" name="Google Shape;36;p3"/>
          <p:cNvSpPr txBox="1"/>
          <p:nvPr/>
        </p:nvSpPr>
        <p:spPr>
          <a:xfrm rot="-5400000">
            <a:off x="23603678" y="6661336"/>
            <a:ext cx="1043710" cy="523139"/>
          </a:xfrm>
          <a:prstGeom prst="rect">
            <a:avLst/>
          </a:prstGeom>
          <a:solidFill>
            <a:srgbClr val="D8D8D8"/>
          </a:solidFill>
          <a:ln>
            <a:noFill/>
          </a:ln>
        </p:spPr>
        <p:txBody>
          <a:bodyPr spcFirstLastPara="1" wrap="square" lIns="182850" tIns="91400" rIns="182850" bIns="91400" anchor="t" anchorCtr="0">
            <a:spAutoFit/>
          </a:bodyPr>
          <a:lstStyle/>
          <a:p>
            <a:pPr marL="0" marR="0" lvl="0" indent="0" algn="l" rtl="0">
              <a:lnSpc>
                <a:spcPct val="100000"/>
              </a:lnSpc>
              <a:spcBef>
                <a:spcPts val="0"/>
              </a:spcBef>
              <a:spcAft>
                <a:spcPts val="0"/>
              </a:spcAft>
              <a:buClr>
                <a:schemeClr val="dk1"/>
              </a:buClr>
              <a:buSzPts val="1100"/>
              <a:buFont typeface="Helvetica Neue"/>
              <a:buNone/>
            </a:pPr>
            <a:r>
              <a:rPr lang="en-US" sz="2200" b="1" i="0" u="none" strike="noStrike" cap="none" dirty="0">
                <a:solidFill>
                  <a:schemeClr val="dk1"/>
                </a:solidFill>
                <a:latin typeface="Helvetica Neue"/>
                <a:ea typeface="Helvetica Neue"/>
                <a:cs typeface="Helvetica Neue"/>
                <a:sym typeface="Helvetica Neue"/>
              </a:rPr>
              <a:t>2022</a:t>
            </a:r>
            <a:endParaRPr sz="3600" dirty="0"/>
          </a:p>
        </p:txBody>
      </p:sp>
      <p:grpSp>
        <p:nvGrpSpPr>
          <p:cNvPr id="37" name="Google Shape;37;p3"/>
          <p:cNvGrpSpPr/>
          <p:nvPr/>
        </p:nvGrpSpPr>
        <p:grpSpPr>
          <a:xfrm>
            <a:off x="396292" y="6740527"/>
            <a:ext cx="535780" cy="234950"/>
            <a:chOff x="4248726" y="196251"/>
            <a:chExt cx="267855" cy="117475"/>
          </a:xfrm>
        </p:grpSpPr>
        <p:cxnSp>
          <p:nvCxnSpPr>
            <p:cNvPr id="38" name="Google Shape;38;p3"/>
            <p:cNvCxnSpPr/>
            <p:nvPr/>
          </p:nvCxnSpPr>
          <p:spPr>
            <a:xfrm>
              <a:off x="4248726" y="196251"/>
              <a:ext cx="267855" cy="0"/>
            </a:xfrm>
            <a:prstGeom prst="straightConnector1">
              <a:avLst/>
            </a:prstGeom>
            <a:noFill/>
            <a:ln w="25400" cap="flat" cmpd="sng">
              <a:solidFill>
                <a:schemeClr val="dk1">
                  <a:alpha val="60000"/>
                </a:schemeClr>
              </a:solidFill>
              <a:prstDash val="solid"/>
              <a:miter lim="800000"/>
              <a:headEnd type="none" w="sm" len="sm"/>
              <a:tailEnd type="none" w="sm" len="sm"/>
            </a:ln>
          </p:spPr>
        </p:cxnSp>
        <p:cxnSp>
          <p:nvCxnSpPr>
            <p:cNvPr id="39" name="Google Shape;39;p3"/>
            <p:cNvCxnSpPr/>
            <p:nvPr/>
          </p:nvCxnSpPr>
          <p:spPr>
            <a:xfrm>
              <a:off x="4248726" y="253401"/>
              <a:ext cx="267855" cy="0"/>
            </a:xfrm>
            <a:prstGeom prst="straightConnector1">
              <a:avLst/>
            </a:prstGeom>
            <a:noFill/>
            <a:ln w="25400" cap="flat" cmpd="sng">
              <a:solidFill>
                <a:schemeClr val="dk1">
                  <a:alpha val="60000"/>
                </a:schemeClr>
              </a:solidFill>
              <a:prstDash val="solid"/>
              <a:miter lim="800000"/>
              <a:headEnd type="none" w="sm" len="sm"/>
              <a:tailEnd type="none" w="sm" len="sm"/>
            </a:ln>
          </p:spPr>
        </p:cxnSp>
        <p:cxnSp>
          <p:nvCxnSpPr>
            <p:cNvPr id="40" name="Google Shape;40;p3"/>
            <p:cNvCxnSpPr/>
            <p:nvPr/>
          </p:nvCxnSpPr>
          <p:spPr>
            <a:xfrm>
              <a:off x="4248726" y="313726"/>
              <a:ext cx="267855" cy="0"/>
            </a:xfrm>
            <a:prstGeom prst="straightConnector1">
              <a:avLst/>
            </a:prstGeom>
            <a:noFill/>
            <a:ln w="25400" cap="flat" cmpd="sng">
              <a:solidFill>
                <a:schemeClr val="dk1">
                  <a:alpha val="60000"/>
                </a:schemeClr>
              </a:solidFill>
              <a:prstDash val="solid"/>
              <a:miter lim="800000"/>
              <a:headEnd type="none" w="sm" len="sm"/>
              <a:tailEnd type="none" w="sm" len="sm"/>
            </a:ln>
          </p:spPr>
        </p:cxnSp>
      </p:grpSp>
      <p:sp>
        <p:nvSpPr>
          <p:cNvPr id="41" name="Google Shape;41;p3"/>
          <p:cNvSpPr txBox="1">
            <a:spLocks noGrp="1"/>
          </p:cNvSpPr>
          <p:nvPr>
            <p:ph type="sldNum" idx="12"/>
          </p:nvPr>
        </p:nvSpPr>
        <p:spPr>
          <a:xfrm>
            <a:off x="20195629" y="12478825"/>
            <a:ext cx="4191546" cy="1190070"/>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1pPr>
            <a:lvl2pPr marL="0" lvl="1"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2pPr>
            <a:lvl3pPr marL="0" lvl="2"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3pPr>
            <a:lvl4pPr marL="0" lvl="3"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4pPr>
            <a:lvl5pPr marL="0" lvl="4"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5pPr>
            <a:lvl6pPr marL="0" lvl="5"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6pPr>
            <a:lvl7pPr marL="0" lvl="6"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7pPr>
            <a:lvl8pPr marL="0" lvl="7"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8pPr>
            <a:lvl9pPr marL="0" lvl="8" indent="0" algn="ctr">
              <a:lnSpc>
                <a:spcPct val="100000"/>
              </a:lnSpc>
              <a:spcBef>
                <a:spcPts val="0"/>
              </a:spcBef>
              <a:spcAft>
                <a:spcPts val="0"/>
              </a:spcAft>
              <a:buClr>
                <a:schemeClr val="lt2"/>
              </a:buClr>
              <a:buSzPts val="3200"/>
              <a:buFont typeface="Helvetica Neue"/>
              <a:buNone/>
              <a:defRPr sz="6400" b="1" i="0" u="none" strike="noStrike" cap="none">
                <a:solidFill>
                  <a:schemeClr val="lt2"/>
                </a:solidFill>
                <a:latin typeface="Helvetica Neue"/>
                <a:ea typeface="Helvetica Neue"/>
                <a:cs typeface="Helvetica Neue"/>
                <a:sym typeface="Helvetica Neu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6028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0" y="0"/>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676619" y="730251"/>
            <a:ext cx="18869389" cy="265112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6" y="273049"/>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US"/>
              <a:t>Click to edit Master title style</a:t>
            </a:r>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US"/>
              <a:t>Click to edit Master title style</a:t>
            </a:r>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US"/>
              <a:t>Click to edit Master title style</a:t>
            </a:r>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093324" cy="2651126"/>
          </a:xfrm>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61" r:id="rId11"/>
    <p:sldLayoutId id="2147483670" r:id="rId12"/>
    <p:sldLayoutId id="2147483662" r:id="rId13"/>
    <p:sldLayoutId id="2147483668" r:id="rId14"/>
    <p:sldLayoutId id="2147483663" r:id="rId15"/>
    <p:sldLayoutId id="2147483669" r:id="rId16"/>
    <p:sldLayoutId id="2147483664" r:id="rId17"/>
    <p:sldLayoutId id="2147483665" r:id="rId18"/>
    <p:sldLayoutId id="2147483666" r:id="rId19"/>
    <p:sldLayoutId id="2147483667" r:id="rId20"/>
    <p:sldLayoutId id="2147483681" r:id="rId21"/>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43F41FD9-E1B0-466E-B999-20F4C1B1DAAF}"/>
              </a:ext>
            </a:extLst>
          </p:cNvPr>
          <p:cNvSpPr>
            <a:spLocks noGrp="1"/>
          </p:cNvSpPr>
          <p:nvPr>
            <p:ph type="subTitle" idx="1"/>
          </p:nvPr>
        </p:nvSpPr>
        <p:spPr>
          <a:xfrm>
            <a:off x="15505047" y="9398994"/>
            <a:ext cx="8635278" cy="2338916"/>
          </a:xfrm>
        </p:spPr>
        <p:txBody>
          <a:bodyPr>
            <a:normAutofit/>
          </a:bodyPr>
          <a:lstStyle/>
          <a:p>
            <a:pPr algn="r"/>
            <a:r>
              <a:rPr lang="en-US" b="1" dirty="0">
                <a:latin typeface="Calibri" panose="020F0502020204030204" pitchFamily="34" charset="0"/>
                <a:cs typeface="Calibri" panose="020F0502020204030204" pitchFamily="34" charset="0"/>
              </a:rPr>
              <a:t>Dr. Pyae Phyo Lwin, Su Mon Aung</a:t>
            </a:r>
          </a:p>
          <a:p>
            <a:pPr algn="r"/>
            <a:r>
              <a:rPr lang="en-US" b="1" dirty="0">
                <a:latin typeface="Calibri" panose="020F0502020204030204" pitchFamily="34" charset="0"/>
                <a:cs typeface="Calibri" panose="020F0502020204030204" pitchFamily="34" charset="0"/>
              </a:rPr>
              <a:t>ThitsaWorks</a:t>
            </a:r>
          </a:p>
          <a:p>
            <a:pPr algn="r"/>
            <a:endParaRPr lang="en-US" b="1" dirty="0">
              <a:latin typeface="Calibri" panose="020F0502020204030204" pitchFamily="34" charset="0"/>
              <a:cs typeface="Calibri" panose="020F0502020204030204" pitchFamily="34" charset="0"/>
            </a:endParaRPr>
          </a:p>
          <a:p>
            <a:pPr algn="r"/>
            <a:endParaRPr lang="en-US" b="1" dirty="0">
              <a:latin typeface="Calibri" panose="020F0502020204030204" pitchFamily="34" charset="0"/>
              <a:cs typeface="Calibri" panose="020F0502020204030204" pitchFamily="34" charset="0"/>
            </a:endParaRPr>
          </a:p>
        </p:txBody>
      </p:sp>
      <p:sp>
        <p:nvSpPr>
          <p:cNvPr id="7" name="Title 23">
            <a:extLst>
              <a:ext uri="{FF2B5EF4-FFF2-40B4-BE49-F238E27FC236}">
                <a16:creationId xmlns:a16="http://schemas.microsoft.com/office/drawing/2014/main" id="{1CD379D8-B86C-4BD8-9822-649F233516AC}"/>
              </a:ext>
            </a:extLst>
          </p:cNvPr>
          <p:cNvSpPr txBox="1">
            <a:spLocks noGrp="1"/>
          </p:cNvSpPr>
          <p:nvPr>
            <p:ph type="ctrTitle"/>
          </p:nvPr>
        </p:nvSpPr>
        <p:spPr>
          <a:xfrm>
            <a:off x="2153241" y="4910900"/>
            <a:ext cx="12682432" cy="45690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a:lstStyle>
          <a:p>
            <a:pPr>
              <a:lnSpc>
                <a:spcPct val="150000"/>
              </a:lnSpc>
            </a:pPr>
            <a:r>
              <a:rPr lang="en-US" sz="7200" dirty="0" err="1">
                <a:latin typeface="Calibri" panose="020F0502020204030204" pitchFamily="34" charset="0"/>
                <a:cs typeface="Calibri" panose="020F0502020204030204" pitchFamily="34" charset="0"/>
              </a:rPr>
              <a:t>WynePay</a:t>
            </a:r>
            <a:r>
              <a:rPr lang="en-US" sz="7200" dirty="0">
                <a:latin typeface="Calibri" panose="020F0502020204030204" pitchFamily="34" charset="0"/>
                <a:cs typeface="Calibri" panose="020F0502020204030204" pitchFamily="34" charset="0"/>
              </a:rPr>
              <a:t> Friendly User Testing Experience</a:t>
            </a:r>
          </a:p>
        </p:txBody>
      </p:sp>
      <p:sp>
        <p:nvSpPr>
          <p:cNvPr id="2" name="Slide Number Placeholder 1">
            <a:extLst>
              <a:ext uri="{FF2B5EF4-FFF2-40B4-BE49-F238E27FC236}">
                <a16:creationId xmlns:a16="http://schemas.microsoft.com/office/drawing/2014/main" id="{0019CFDF-16BD-7646-D84E-6A9B350EBAF2}"/>
              </a:ext>
            </a:extLst>
          </p:cNvPr>
          <p:cNvSpPr>
            <a:spLocks noGrp="1"/>
          </p:cNvSpPr>
          <p:nvPr>
            <p:ph type="sldNum" sz="quarter" idx="12"/>
          </p:nvPr>
        </p:nvSpPr>
        <p:spPr/>
        <p:txBody>
          <a:bodyPr/>
          <a:lstStyle/>
          <a:p>
            <a:fld id="{20AF9D7A-5BEE-9245-944A-197F51D542D9}" type="slidenum">
              <a:rPr lang="en-US" smtClean="0"/>
              <a:pPr/>
              <a:t>1</a:t>
            </a:fld>
            <a:endParaRPr lang="en-US"/>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676619" y="1016001"/>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Customer Service Experiences</a:t>
            </a:r>
          </a:p>
        </p:txBody>
      </p:sp>
      <p:sp>
        <p:nvSpPr>
          <p:cNvPr id="2" name="TextBox 1">
            <a:extLst>
              <a:ext uri="{FF2B5EF4-FFF2-40B4-BE49-F238E27FC236}">
                <a16:creationId xmlns:a16="http://schemas.microsoft.com/office/drawing/2014/main" id="{EA9D8C94-6A96-6AA2-EBDF-A88439B0CC6E}"/>
              </a:ext>
            </a:extLst>
          </p:cNvPr>
          <p:cNvSpPr txBox="1"/>
          <p:nvPr/>
        </p:nvSpPr>
        <p:spPr>
          <a:xfrm>
            <a:off x="2276117" y="2746204"/>
            <a:ext cx="19611117" cy="5460406"/>
          </a:xfrm>
          <a:prstGeom prst="rect">
            <a:avLst/>
          </a:prstGeom>
          <a:noFill/>
        </p:spPr>
        <p:txBody>
          <a:bodyPr wrap="square" lIns="91440" tIns="45720" rIns="91440" bIns="45720" rtlCol="0" anchor="t">
            <a:spAutoFit/>
          </a:bodyPr>
          <a:lstStyle/>
          <a:p>
            <a:pPr marL="571500" indent="-571500">
              <a:lnSpc>
                <a:spcPct val="200000"/>
              </a:lnSpc>
              <a:buFont typeface="Wingdings" panose="05000000000000000000" pitchFamily="2" charset="2"/>
              <a:buChar char="Ø"/>
            </a:pPr>
            <a:r>
              <a:rPr lang="en-US" sz="3600" dirty="0">
                <a:solidFill>
                  <a:schemeClr val="tx2"/>
                </a:solidFill>
              </a:rPr>
              <a:t>Give Service desk portal training to DFSPs to ensure DFSPs are familiar with the system when they like to raise the issue</a:t>
            </a:r>
          </a:p>
          <a:p>
            <a:pPr marL="571500" indent="-571500">
              <a:lnSpc>
                <a:spcPct val="200000"/>
              </a:lnSpc>
              <a:buFont typeface="Wingdings" panose="05000000000000000000" pitchFamily="2" charset="2"/>
              <a:buChar char="Ø"/>
            </a:pPr>
            <a:r>
              <a:rPr lang="en-US" sz="3600" dirty="0">
                <a:solidFill>
                  <a:schemeClr val="tx2"/>
                </a:solidFill>
              </a:rPr>
              <a:t>Prefer to raise the issue in the communication channel</a:t>
            </a:r>
          </a:p>
          <a:p>
            <a:pPr marL="571500" indent="-571500">
              <a:lnSpc>
                <a:spcPct val="200000"/>
              </a:lnSpc>
              <a:buFont typeface="Wingdings" panose="05000000000000000000" pitchFamily="2" charset="2"/>
              <a:buChar char="Ø"/>
            </a:pPr>
            <a:r>
              <a:rPr lang="en-US" sz="3600" dirty="0">
                <a:solidFill>
                  <a:schemeClr val="tx2"/>
                </a:solidFill>
              </a:rPr>
              <a:t>Hide the customer information such as client name, phone number, etc. in the screenshot or pictures for the error troubleshooting process between DFSPs</a:t>
            </a:r>
          </a:p>
        </p:txBody>
      </p:sp>
      <p:sp>
        <p:nvSpPr>
          <p:cNvPr id="6" name="Slide Number Placeholder 5">
            <a:extLst>
              <a:ext uri="{FF2B5EF4-FFF2-40B4-BE49-F238E27FC236}">
                <a16:creationId xmlns:a16="http://schemas.microsoft.com/office/drawing/2014/main" id="{F646C72D-ACB6-CF3D-90C9-F36F4AA17C2F}"/>
              </a:ext>
            </a:extLst>
          </p:cNvPr>
          <p:cNvSpPr>
            <a:spLocks noGrp="1"/>
          </p:cNvSpPr>
          <p:nvPr>
            <p:ph type="sldNum" sz="quarter" idx="12"/>
          </p:nvPr>
        </p:nvSpPr>
        <p:spPr/>
        <p:txBody>
          <a:bodyPr/>
          <a:lstStyle/>
          <a:p>
            <a:fld id="{20AF9D7A-5BEE-9245-944A-197F51D542D9}" type="slidenum">
              <a:rPr lang="en-US" smtClean="0"/>
              <a:t>10</a:t>
            </a:fld>
            <a:endParaRPr lang="en-US"/>
          </a:p>
        </p:txBody>
      </p:sp>
      <p:pic>
        <p:nvPicPr>
          <p:cNvPr id="1026" name="Picture 2">
            <a:extLst>
              <a:ext uri="{FF2B5EF4-FFF2-40B4-BE49-F238E27FC236}">
                <a16:creationId xmlns:a16="http://schemas.microsoft.com/office/drawing/2014/main" id="{F08BC932-1532-6195-7694-2175D389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0" y="7063068"/>
            <a:ext cx="6804026" cy="6818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9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4DA-FC08-4BD6-E5F5-32A50BD69A6E}"/>
              </a:ext>
            </a:extLst>
          </p:cNvPr>
          <p:cNvSpPr>
            <a:spLocks noGrp="1"/>
          </p:cNvSpPr>
          <p:nvPr>
            <p:ph type="title"/>
          </p:nvPr>
        </p:nvSpPr>
        <p:spPr>
          <a:xfrm>
            <a:off x="1676619" y="372442"/>
            <a:ext cx="18869389" cy="2651126"/>
          </a:xfrm>
        </p:spPr>
        <p:txBody>
          <a:bodyPr>
            <a:normAutofit/>
          </a:bodyPr>
          <a:lstStyle/>
          <a:p>
            <a:r>
              <a:rPr lang="en-US" sz="8000" dirty="0">
                <a:latin typeface="Calibri" panose="020F0502020204030204" pitchFamily="34" charset="0"/>
                <a:ea typeface="Calibri" panose="020F0502020204030204" pitchFamily="34" charset="0"/>
                <a:cs typeface="Calibri" panose="020F0502020204030204" pitchFamily="34" charset="0"/>
              </a:rPr>
              <a:t>Improvements from Experience</a:t>
            </a:r>
          </a:p>
        </p:txBody>
      </p:sp>
      <p:sp>
        <p:nvSpPr>
          <p:cNvPr id="4" name="Slide Number Placeholder 3">
            <a:extLst>
              <a:ext uri="{FF2B5EF4-FFF2-40B4-BE49-F238E27FC236}">
                <a16:creationId xmlns:a16="http://schemas.microsoft.com/office/drawing/2014/main" id="{6F14F040-22C1-AE94-6398-A2956326C8C8}"/>
              </a:ext>
            </a:extLst>
          </p:cNvPr>
          <p:cNvSpPr>
            <a:spLocks noGrp="1"/>
          </p:cNvSpPr>
          <p:nvPr>
            <p:ph type="sldNum" sz="quarter" idx="12"/>
          </p:nvPr>
        </p:nvSpPr>
        <p:spPr/>
        <p:txBody>
          <a:bodyPr/>
          <a:lstStyle/>
          <a:p>
            <a:fld id="{20AF9D7A-5BEE-9245-944A-197F51D542D9}" type="slidenum">
              <a:rPr lang="en-US" smtClean="0"/>
              <a:t>11</a:t>
            </a:fld>
            <a:endParaRPr lang="en-US"/>
          </a:p>
        </p:txBody>
      </p:sp>
      <p:graphicFrame>
        <p:nvGraphicFramePr>
          <p:cNvPr id="8" name="Table 8">
            <a:extLst>
              <a:ext uri="{FF2B5EF4-FFF2-40B4-BE49-F238E27FC236}">
                <a16:creationId xmlns:a16="http://schemas.microsoft.com/office/drawing/2014/main" id="{8225205D-05B1-7EB7-666F-C1DF3F36B9C3}"/>
              </a:ext>
            </a:extLst>
          </p:cNvPr>
          <p:cNvGraphicFramePr>
            <a:graphicFrameLocks noGrp="1"/>
          </p:cNvGraphicFramePr>
          <p:nvPr>
            <p:ph idx="1"/>
            <p:extLst>
              <p:ext uri="{D42A27DB-BD31-4B8C-83A1-F6EECF244321}">
                <p14:modId xmlns:p14="http://schemas.microsoft.com/office/powerpoint/2010/main" val="2158215585"/>
              </p:ext>
            </p:extLst>
          </p:nvPr>
        </p:nvGraphicFramePr>
        <p:xfrm>
          <a:off x="1778852" y="3281986"/>
          <a:ext cx="20567562" cy="8079307"/>
        </p:xfrm>
        <a:graphic>
          <a:graphicData uri="http://schemas.openxmlformats.org/drawingml/2006/table">
            <a:tbl>
              <a:tblPr firstRow="1" bandRow="1">
                <a:tableStyleId>{616DA210-FB5B-4158-B5E0-FEB733F419BA}</a:tableStyleId>
              </a:tblPr>
              <a:tblGrid>
                <a:gridCol w="10283781">
                  <a:extLst>
                    <a:ext uri="{9D8B030D-6E8A-4147-A177-3AD203B41FA5}">
                      <a16:colId xmlns:a16="http://schemas.microsoft.com/office/drawing/2014/main" val="2790610725"/>
                    </a:ext>
                  </a:extLst>
                </a:gridCol>
                <a:gridCol w="10283781">
                  <a:extLst>
                    <a:ext uri="{9D8B030D-6E8A-4147-A177-3AD203B41FA5}">
                      <a16:colId xmlns:a16="http://schemas.microsoft.com/office/drawing/2014/main" val="681089402"/>
                    </a:ext>
                  </a:extLst>
                </a:gridCol>
              </a:tblGrid>
              <a:tr h="640613">
                <a:tc>
                  <a:txBody>
                    <a:bodyPr/>
                    <a:lstStyle/>
                    <a:p>
                      <a:r>
                        <a:rPr lang="en-US" b="1" dirty="0">
                          <a:solidFill>
                            <a:schemeClr val="tx2"/>
                          </a:solidFill>
                        </a:rPr>
                        <a:t>Challenge</a:t>
                      </a:r>
                    </a:p>
                  </a:txBody>
                  <a:tcPr>
                    <a:solidFill>
                      <a:schemeClr val="bg1">
                        <a:lumMod val="85000"/>
                      </a:schemeClr>
                    </a:solidFill>
                  </a:tcPr>
                </a:tc>
                <a:tc>
                  <a:txBody>
                    <a:bodyPr/>
                    <a:lstStyle/>
                    <a:p>
                      <a:r>
                        <a:rPr lang="en-US" b="1" dirty="0">
                          <a:solidFill>
                            <a:schemeClr val="tx2"/>
                          </a:solidFill>
                        </a:rPr>
                        <a:t>Potential Solution</a:t>
                      </a:r>
                    </a:p>
                  </a:txBody>
                  <a:tcPr>
                    <a:solidFill>
                      <a:schemeClr val="bg1">
                        <a:lumMod val="85000"/>
                      </a:schemeClr>
                    </a:solidFill>
                  </a:tcPr>
                </a:tc>
                <a:extLst>
                  <a:ext uri="{0D108BD9-81ED-4DB2-BD59-A6C34878D82A}">
                    <a16:rowId xmlns:a16="http://schemas.microsoft.com/office/drawing/2014/main" val="1616915037"/>
                  </a:ext>
                </a:extLst>
              </a:tr>
              <a:tr h="945667">
                <a:tc>
                  <a:txBody>
                    <a:bodyPr/>
                    <a:lstStyle/>
                    <a:p>
                      <a:r>
                        <a:rPr lang="en-US" sz="3200" kern="1200" dirty="0">
                          <a:solidFill>
                            <a:schemeClr val="tx2"/>
                          </a:solidFill>
                          <a:latin typeface="+mn-lt"/>
                          <a:ea typeface="+mn-ea"/>
                          <a:cs typeface="+mn-cs"/>
                        </a:rPr>
                        <a:t>Lack of visibility for the NDC usage for DFSPs</a:t>
                      </a:r>
                    </a:p>
                  </a:txBody>
                  <a:tcPr>
                    <a:noFill/>
                  </a:tcPr>
                </a:tc>
                <a:tc>
                  <a:txBody>
                    <a:bodyPr/>
                    <a:lstStyle/>
                    <a:p>
                      <a:r>
                        <a:rPr lang="en-US" sz="3200" kern="1200" dirty="0">
                          <a:solidFill>
                            <a:schemeClr val="tx2"/>
                          </a:solidFill>
                          <a:latin typeface="+mn-lt"/>
                          <a:ea typeface="+mn-ea"/>
                          <a:cs typeface="+mn-cs"/>
                        </a:rPr>
                        <a:t>Participant Portal (DFSP Portal) </a:t>
                      </a:r>
                    </a:p>
                  </a:txBody>
                  <a:tcPr>
                    <a:noFill/>
                  </a:tcPr>
                </a:tc>
                <a:extLst>
                  <a:ext uri="{0D108BD9-81ED-4DB2-BD59-A6C34878D82A}">
                    <a16:rowId xmlns:a16="http://schemas.microsoft.com/office/drawing/2014/main" val="3598560227"/>
                  </a:ext>
                </a:extLst>
              </a:tr>
              <a:tr h="2226893">
                <a:tc>
                  <a:txBody>
                    <a:bodyPr/>
                    <a:lstStyle/>
                    <a:p>
                      <a:r>
                        <a:rPr lang="en-US" sz="3200" kern="1200" dirty="0">
                          <a:solidFill>
                            <a:schemeClr val="tx2"/>
                          </a:solidFill>
                          <a:latin typeface="+mn-lt"/>
                          <a:ea typeface="+mn-ea"/>
                          <a:cs typeface="+mn-cs"/>
                        </a:rPr>
                        <a:t>Lack of ability to synchronize workflow in DFSP wallet and Mojaloop API response.</a:t>
                      </a:r>
                    </a:p>
                    <a:p>
                      <a:endParaRPr lang="en-US" sz="3200" kern="1200" dirty="0">
                        <a:solidFill>
                          <a:schemeClr val="tx2"/>
                        </a:solidFill>
                        <a:latin typeface="+mn-lt"/>
                        <a:ea typeface="+mn-ea"/>
                        <a:cs typeface="+mn-cs"/>
                      </a:endParaRPr>
                    </a:p>
                    <a:p>
                      <a:r>
                        <a:rPr lang="en-US" sz="3200" kern="1200" dirty="0">
                          <a:solidFill>
                            <a:schemeClr val="tx2"/>
                          </a:solidFill>
                          <a:latin typeface="+mn-lt"/>
                          <a:ea typeface="+mn-ea"/>
                          <a:cs typeface="+mn-cs"/>
                        </a:rPr>
                        <a:t>For example:</a:t>
                      </a:r>
                    </a:p>
                    <a:p>
                      <a:r>
                        <a:rPr lang="en-US" sz="3200" kern="1200" dirty="0">
                          <a:solidFill>
                            <a:schemeClr val="tx2"/>
                          </a:solidFill>
                          <a:latin typeface="+mn-lt"/>
                          <a:ea typeface="+mn-ea"/>
                          <a:cs typeface="+mn-cs"/>
                        </a:rPr>
                        <a:t>The refund process is needed for the failed transaction due to validation errors like insufficient liquidity on the payer side since the payer deducts the transaction amount once the user clicks the final confirm button without waiting for Hub’s response.</a:t>
                      </a:r>
                    </a:p>
                  </a:txBody>
                  <a:tcPr>
                    <a:noFill/>
                  </a:tcPr>
                </a:tc>
                <a:tc>
                  <a:txBody>
                    <a:bodyPr/>
                    <a:lstStyle/>
                    <a:p>
                      <a:r>
                        <a:rPr lang="en-US" sz="3200" kern="1200" dirty="0">
                          <a:solidFill>
                            <a:schemeClr val="tx2"/>
                          </a:solidFill>
                          <a:latin typeface="+mn-lt"/>
                          <a:ea typeface="+mn-ea"/>
                          <a:cs typeface="+mn-cs"/>
                        </a:rPr>
                        <a:t>Engage with the wallet providers to consider and implement amount reserved step (or) deduct the transaction amount after receiving the successful API response in transfer phase</a:t>
                      </a:r>
                    </a:p>
                  </a:txBody>
                  <a:tcPr>
                    <a:noFill/>
                  </a:tcPr>
                </a:tc>
                <a:extLst>
                  <a:ext uri="{0D108BD9-81ED-4DB2-BD59-A6C34878D82A}">
                    <a16:rowId xmlns:a16="http://schemas.microsoft.com/office/drawing/2014/main" val="1355779030"/>
                  </a:ext>
                </a:extLst>
              </a:tr>
              <a:tr h="945667">
                <a:tc>
                  <a:txBody>
                    <a:bodyPr/>
                    <a:lstStyle/>
                    <a:p>
                      <a:r>
                        <a:rPr lang="en-US" sz="3200" kern="1200" dirty="0">
                          <a:solidFill>
                            <a:schemeClr val="tx2"/>
                          </a:solidFill>
                          <a:latin typeface="+mn-lt"/>
                          <a:ea typeface="+mn-ea"/>
                          <a:cs typeface="+mn-cs"/>
                        </a:rPr>
                        <a:t>Lack of sufficient  agent network</a:t>
                      </a:r>
                    </a:p>
                  </a:txBody>
                  <a:tcPr>
                    <a:noFill/>
                  </a:tcPr>
                </a:tc>
                <a:tc>
                  <a:txBody>
                    <a:bodyPr/>
                    <a:lstStyle/>
                    <a:p>
                      <a:r>
                        <a:rPr lang="en-US" sz="3200" kern="1200" dirty="0">
                          <a:solidFill>
                            <a:schemeClr val="tx2"/>
                          </a:solidFill>
                          <a:latin typeface="+mn-lt"/>
                          <a:ea typeface="+mn-ea"/>
                          <a:cs typeface="+mn-cs"/>
                        </a:rPr>
                        <a:t>Expand agent network; Incentives for agents</a:t>
                      </a:r>
                    </a:p>
                  </a:txBody>
                  <a:tcPr>
                    <a:noFill/>
                  </a:tcPr>
                </a:tc>
                <a:extLst>
                  <a:ext uri="{0D108BD9-81ED-4DB2-BD59-A6C34878D82A}">
                    <a16:rowId xmlns:a16="http://schemas.microsoft.com/office/drawing/2014/main" val="1918471374"/>
                  </a:ext>
                </a:extLst>
              </a:tr>
              <a:tr h="945667">
                <a:tc>
                  <a:txBody>
                    <a:bodyPr/>
                    <a:lstStyle/>
                    <a:p>
                      <a:r>
                        <a:rPr lang="en-US" sz="3200" kern="1200" dirty="0">
                          <a:solidFill>
                            <a:schemeClr val="tx2"/>
                          </a:solidFill>
                          <a:latin typeface="+mn-lt"/>
                          <a:ea typeface="+mn-ea"/>
                          <a:cs typeface="+mn-cs"/>
                        </a:rPr>
                        <a:t>Lack of incentives for the major mobile wallets to join </a:t>
                      </a:r>
                      <a:r>
                        <a:rPr lang="en-US" sz="3200" kern="1200" dirty="0" err="1">
                          <a:solidFill>
                            <a:schemeClr val="tx2"/>
                          </a:solidFill>
                          <a:latin typeface="+mn-lt"/>
                          <a:ea typeface="+mn-ea"/>
                          <a:cs typeface="+mn-cs"/>
                        </a:rPr>
                        <a:t>WynePay</a:t>
                      </a:r>
                      <a:endParaRPr lang="en-US" sz="3200" kern="1200" dirty="0">
                        <a:solidFill>
                          <a:schemeClr val="tx2"/>
                        </a:solidFill>
                        <a:latin typeface="+mn-lt"/>
                        <a:ea typeface="+mn-ea"/>
                        <a:cs typeface="+mn-cs"/>
                      </a:endParaRPr>
                    </a:p>
                  </a:txBody>
                  <a:tcPr>
                    <a:noFill/>
                  </a:tcPr>
                </a:tc>
                <a:tc>
                  <a:txBody>
                    <a:bodyPr/>
                    <a:lstStyle/>
                    <a:p>
                      <a:r>
                        <a:rPr lang="en-US" sz="3200" kern="1200" dirty="0">
                          <a:solidFill>
                            <a:schemeClr val="tx2"/>
                          </a:solidFill>
                          <a:latin typeface="+mn-lt"/>
                          <a:ea typeface="+mn-ea"/>
                          <a:cs typeface="+mn-cs"/>
                        </a:rPr>
                        <a:t>Regulatory mandate</a:t>
                      </a:r>
                    </a:p>
                  </a:txBody>
                  <a:tcPr>
                    <a:noFill/>
                  </a:tcPr>
                </a:tc>
                <a:extLst>
                  <a:ext uri="{0D108BD9-81ED-4DB2-BD59-A6C34878D82A}">
                    <a16:rowId xmlns:a16="http://schemas.microsoft.com/office/drawing/2014/main" val="2183806378"/>
                  </a:ext>
                </a:extLst>
              </a:tr>
            </a:tbl>
          </a:graphicData>
        </a:graphic>
      </p:graphicFrame>
    </p:spTree>
    <p:extLst>
      <p:ext uri="{BB962C8B-B14F-4D97-AF65-F5344CB8AC3E}">
        <p14:creationId xmlns:p14="http://schemas.microsoft.com/office/powerpoint/2010/main" val="2043596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4419748" y="6062232"/>
            <a:ext cx="9908015" cy="262037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pPr algn="ctr"/>
            <a:r>
              <a:rPr lang="en-US" sz="14400" dirty="0">
                <a:solidFill>
                  <a:srgbClr val="00B0F0"/>
                </a:solidFill>
                <a:latin typeface="Calibri" panose="020F0502020204030204" pitchFamily="34" charset="0"/>
                <a:cs typeface="Calibri" panose="020F0502020204030204" pitchFamily="34" charset="0"/>
              </a:rPr>
              <a:t>Thank You!</a:t>
            </a:r>
          </a:p>
        </p:txBody>
      </p:sp>
      <p:sp>
        <p:nvSpPr>
          <p:cNvPr id="2" name="Slide Number Placeholder 1">
            <a:extLst>
              <a:ext uri="{FF2B5EF4-FFF2-40B4-BE49-F238E27FC236}">
                <a16:creationId xmlns:a16="http://schemas.microsoft.com/office/drawing/2014/main" id="{B7646D36-765F-0428-394C-2FE35F0D35C2}"/>
              </a:ext>
            </a:extLst>
          </p:cNvPr>
          <p:cNvSpPr>
            <a:spLocks noGrp="1"/>
          </p:cNvSpPr>
          <p:nvPr>
            <p:ph type="sldNum" sz="quarter" idx="12"/>
          </p:nvPr>
        </p:nvSpPr>
        <p:spPr/>
        <p:txBody>
          <a:bodyPr/>
          <a:lstStyle/>
          <a:p>
            <a:fld id="{20AF9D7A-5BEE-9245-944A-197F51D542D9}" type="slidenum">
              <a:rPr lang="en-US" smtClean="0"/>
              <a:t>12</a:t>
            </a:fld>
            <a:endParaRPr lang="en-US"/>
          </a:p>
        </p:txBody>
      </p:sp>
    </p:spTree>
    <p:extLst>
      <p:ext uri="{BB962C8B-B14F-4D97-AF65-F5344CB8AC3E}">
        <p14:creationId xmlns:p14="http://schemas.microsoft.com/office/powerpoint/2010/main" val="303735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6222AFB-F75F-1333-A01B-EACBBF99EEE7}"/>
              </a:ext>
            </a:extLst>
          </p:cNvPr>
          <p:cNvSpPr>
            <a:spLocks noGrp="1"/>
          </p:cNvSpPr>
          <p:nvPr>
            <p:ph type="sldNum" sz="quarter" idx="12"/>
          </p:nvPr>
        </p:nvSpPr>
        <p:spPr/>
        <p:txBody>
          <a:bodyPr/>
          <a:lstStyle/>
          <a:p>
            <a:fld id="{20AF9D7A-5BEE-9245-944A-197F51D542D9}" type="slidenum">
              <a:rPr lang="en-US" smtClean="0"/>
              <a:t>2</a:t>
            </a:fld>
            <a:endParaRPr lang="en-US" dirty="0"/>
          </a:p>
        </p:txBody>
      </p:sp>
      <p:sp>
        <p:nvSpPr>
          <p:cNvPr id="4" name="Rectangle: Rounded Corners 3">
            <a:extLst>
              <a:ext uri="{FF2B5EF4-FFF2-40B4-BE49-F238E27FC236}">
                <a16:creationId xmlns:a16="http://schemas.microsoft.com/office/drawing/2014/main" id="{E58F7E95-B84F-E9CA-F325-A55A151A7AB9}"/>
              </a:ext>
            </a:extLst>
          </p:cNvPr>
          <p:cNvSpPr/>
          <p:nvPr/>
        </p:nvSpPr>
        <p:spPr>
          <a:xfrm>
            <a:off x="1862177" y="10521471"/>
            <a:ext cx="10465824" cy="2584950"/>
          </a:xfrm>
          <a:prstGeom prst="roundRect">
            <a:avLst>
              <a:gd name="adj" fmla="val 12585"/>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8" name="Rectangle: Rounded Corners 7">
            <a:extLst>
              <a:ext uri="{FF2B5EF4-FFF2-40B4-BE49-F238E27FC236}">
                <a16:creationId xmlns:a16="http://schemas.microsoft.com/office/drawing/2014/main" id="{1EA5EBA4-5218-5CC5-E80A-35CEE900953E}"/>
              </a:ext>
            </a:extLst>
          </p:cNvPr>
          <p:cNvSpPr/>
          <p:nvPr/>
        </p:nvSpPr>
        <p:spPr>
          <a:xfrm>
            <a:off x="12753279" y="10521471"/>
            <a:ext cx="10465824" cy="2584950"/>
          </a:xfrm>
          <a:prstGeom prst="roundRect">
            <a:avLst>
              <a:gd name="adj" fmla="val 12585"/>
            </a:avLst>
          </a:prstGeom>
          <a:no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9" name="Rectangle: Rounded Corners 8">
            <a:extLst>
              <a:ext uri="{FF2B5EF4-FFF2-40B4-BE49-F238E27FC236}">
                <a16:creationId xmlns:a16="http://schemas.microsoft.com/office/drawing/2014/main" id="{BC1C7A39-9566-5B22-F50B-2CBC28D3E774}"/>
              </a:ext>
            </a:extLst>
          </p:cNvPr>
          <p:cNvSpPr/>
          <p:nvPr/>
        </p:nvSpPr>
        <p:spPr>
          <a:xfrm>
            <a:off x="12753279" y="1353404"/>
            <a:ext cx="10465828" cy="8235808"/>
          </a:xfrm>
          <a:prstGeom prst="roundRect">
            <a:avLst>
              <a:gd name="adj" fmla="val 577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0" name="Google Shape;85;p8">
            <a:extLst>
              <a:ext uri="{FF2B5EF4-FFF2-40B4-BE49-F238E27FC236}">
                <a16:creationId xmlns:a16="http://schemas.microsoft.com/office/drawing/2014/main" id="{64086F00-8377-29C8-8133-C14CD2E91299}"/>
              </a:ext>
            </a:extLst>
          </p:cNvPr>
          <p:cNvSpPr txBox="1"/>
          <p:nvPr/>
        </p:nvSpPr>
        <p:spPr>
          <a:xfrm>
            <a:off x="13447120" y="2194797"/>
            <a:ext cx="5664686" cy="1846599"/>
          </a:xfrm>
          <a:prstGeom prst="rect">
            <a:avLst/>
          </a:prstGeom>
          <a:noFill/>
          <a:ln>
            <a:noFill/>
          </a:ln>
        </p:spPr>
        <p:txBody>
          <a:bodyPr spcFirstLastPara="1" wrap="square" lIns="182850" tIns="182850" rIns="182850" bIns="182850" anchor="t" anchorCtr="0">
            <a:spAutoFit/>
          </a:bodyPr>
          <a:lstStyle/>
          <a:p>
            <a:pPr>
              <a:buClr>
                <a:srgbClr val="FF0000"/>
              </a:buClr>
              <a:buSzPts val="4400"/>
            </a:pPr>
            <a:r>
              <a:rPr lang="en-US" sz="9600" b="1" dirty="0">
                <a:solidFill>
                  <a:srgbClr val="FF0000"/>
                </a:solidFill>
                <a:latin typeface="Dosis"/>
                <a:ea typeface="Dosis"/>
                <a:cs typeface="Dosis"/>
                <a:sym typeface="Dosis"/>
              </a:rPr>
              <a:t>O</a:t>
            </a:r>
            <a:r>
              <a:rPr lang="en-US" sz="9600" b="1" dirty="0">
                <a:solidFill>
                  <a:schemeClr val="accent2"/>
                </a:solidFill>
                <a:latin typeface="Dosis"/>
                <a:ea typeface="Dosis"/>
                <a:cs typeface="Dosis"/>
                <a:sym typeface="Dosis"/>
              </a:rPr>
              <a:t>verview</a:t>
            </a:r>
            <a:endParaRPr sz="9600" b="1" dirty="0">
              <a:solidFill>
                <a:schemeClr val="accent2"/>
              </a:solidFill>
              <a:latin typeface="Dosis"/>
              <a:ea typeface="Dosis"/>
              <a:cs typeface="Dosis"/>
              <a:sym typeface="Dosis"/>
            </a:endParaRPr>
          </a:p>
        </p:txBody>
      </p:sp>
      <p:sp>
        <p:nvSpPr>
          <p:cNvPr id="11" name="Rectangle 10">
            <a:extLst>
              <a:ext uri="{FF2B5EF4-FFF2-40B4-BE49-F238E27FC236}">
                <a16:creationId xmlns:a16="http://schemas.microsoft.com/office/drawing/2014/main" id="{27D62814-A4A3-49A7-A4BF-98FE5981CFAA}"/>
              </a:ext>
            </a:extLst>
          </p:cNvPr>
          <p:cNvSpPr/>
          <p:nvPr/>
        </p:nvSpPr>
        <p:spPr>
          <a:xfrm>
            <a:off x="13439249" y="4529013"/>
            <a:ext cx="9288452" cy="3486788"/>
          </a:xfrm>
          <a:prstGeom prst="rect">
            <a:avLst/>
          </a:prstGeom>
        </p:spPr>
        <p:txBody>
          <a:bodyPr wrap="square">
            <a:spAutoFit/>
          </a:bodyPr>
          <a:lstStyle/>
          <a:p>
            <a:pPr>
              <a:lnSpc>
                <a:spcPct val="125000"/>
              </a:lnSpc>
              <a:spcBef>
                <a:spcPts val="2400"/>
              </a:spcBef>
              <a:buClr>
                <a:srgbClr val="292929"/>
              </a:buClr>
              <a:buSzPts val="1200"/>
            </a:pPr>
            <a:r>
              <a:rPr lang="en-US" sz="3600" dirty="0">
                <a:solidFill>
                  <a:srgbClr val="535353"/>
                </a:solidFill>
                <a:latin typeface="Helvetica Neue" panose="02000503000000020004" pitchFamily="2" charset="0"/>
                <a:ea typeface="Helvetica Neue" panose="02000503000000020004" pitchFamily="2" charset="0"/>
                <a:cs typeface="Helvetica Neue" panose="02000503000000020004" pitchFamily="2" charset="0"/>
                <a:sym typeface="Helvetica Neue"/>
              </a:rPr>
              <a:t>The WynePay Platform, created under the Myanmar Microfinance Digitization (MMD) Project, supports digital financial inclusion through a participant-governed, shared and open system for real-time payments.</a:t>
            </a:r>
            <a:endParaRPr lang="en-US" sz="3600" dirty="0">
              <a:solidFill>
                <a:srgbClr val="535353"/>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2" name="Picture 13" descr="C:\Users\UNCDF\Desktop\UNCDF Logo.png">
            <a:extLst>
              <a:ext uri="{FF2B5EF4-FFF2-40B4-BE49-F238E27FC236}">
                <a16:creationId xmlns:a16="http://schemas.microsoft.com/office/drawing/2014/main" id="{D2273371-BA13-38E3-4F6B-D90204B88D5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751117" y="10584255"/>
            <a:ext cx="2800588" cy="2522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9C74A71F-F6ED-4854-6AD5-2FCB970D32BD}"/>
              </a:ext>
            </a:extLst>
          </p:cNvPr>
          <p:cNvSpPr/>
          <p:nvPr/>
        </p:nvSpPr>
        <p:spPr>
          <a:xfrm>
            <a:off x="13346037" y="10170217"/>
            <a:ext cx="3698448" cy="646331"/>
          </a:xfrm>
          <a:prstGeom prst="rect">
            <a:avLst/>
          </a:prstGeom>
          <a:solidFill>
            <a:schemeClr val="bg1"/>
          </a:solidFill>
        </p:spPr>
        <p:txBody>
          <a:bodyPr wrap="none">
            <a:spAutoFit/>
          </a:bodyPr>
          <a:lstStyle/>
          <a:p>
            <a:pPr algn="ctr"/>
            <a:r>
              <a:rPr lang="en-US" sz="3600" b="1" dirty="0">
                <a:latin typeface="Helvetica Neue"/>
                <a:ea typeface="Helvetica Neue"/>
                <a:cs typeface="Helvetica Neue"/>
                <a:sym typeface="Helvetica Neue"/>
              </a:rPr>
              <a:t>Implemented by</a:t>
            </a:r>
            <a:endParaRPr lang="en-US" sz="3600" dirty="0"/>
          </a:p>
        </p:txBody>
      </p:sp>
      <p:sp>
        <p:nvSpPr>
          <p:cNvPr id="14" name="Rectangle 13">
            <a:extLst>
              <a:ext uri="{FF2B5EF4-FFF2-40B4-BE49-F238E27FC236}">
                <a16:creationId xmlns:a16="http://schemas.microsoft.com/office/drawing/2014/main" id="{462DBECC-D44B-5CC3-3680-6681D9ECE2E6}"/>
              </a:ext>
            </a:extLst>
          </p:cNvPr>
          <p:cNvSpPr/>
          <p:nvPr/>
        </p:nvSpPr>
        <p:spPr>
          <a:xfrm>
            <a:off x="17999486" y="10035308"/>
            <a:ext cx="4485010" cy="820674"/>
          </a:xfrm>
          <a:prstGeom prst="rect">
            <a:avLst/>
          </a:prstGeom>
          <a:solidFill>
            <a:schemeClr val="bg1"/>
          </a:solidFill>
        </p:spPr>
        <p:txBody>
          <a:bodyPr wrap="none">
            <a:spAutoFit/>
          </a:bodyPr>
          <a:lstStyle/>
          <a:p>
            <a:pPr lvl="0" algn="ctr">
              <a:lnSpc>
                <a:spcPct val="150000"/>
              </a:lnSpc>
              <a:buSzPts val="1600"/>
            </a:pPr>
            <a:r>
              <a:rPr lang="en-US" sz="3600" b="1" dirty="0">
                <a:latin typeface="Helvetica Neue"/>
                <a:ea typeface="Helvetica Neue"/>
                <a:cs typeface="Helvetica Neue"/>
                <a:sym typeface="Helvetica Neue"/>
              </a:rPr>
              <a:t>Technology Partner</a:t>
            </a:r>
            <a:endParaRPr lang="en-US" sz="3600" dirty="0"/>
          </a:p>
        </p:txBody>
      </p:sp>
      <p:sp>
        <p:nvSpPr>
          <p:cNvPr id="15" name="Rectangle 14">
            <a:extLst>
              <a:ext uri="{FF2B5EF4-FFF2-40B4-BE49-F238E27FC236}">
                <a16:creationId xmlns:a16="http://schemas.microsoft.com/office/drawing/2014/main" id="{CE30B413-EFEA-B5C1-5792-C3864C216437}"/>
              </a:ext>
            </a:extLst>
          </p:cNvPr>
          <p:cNvSpPr/>
          <p:nvPr/>
        </p:nvSpPr>
        <p:spPr>
          <a:xfrm>
            <a:off x="7892625" y="10035308"/>
            <a:ext cx="2852063" cy="820674"/>
          </a:xfrm>
          <a:prstGeom prst="rect">
            <a:avLst/>
          </a:prstGeom>
          <a:solidFill>
            <a:schemeClr val="bg1"/>
          </a:solidFill>
        </p:spPr>
        <p:txBody>
          <a:bodyPr wrap="none">
            <a:spAutoFit/>
          </a:bodyPr>
          <a:lstStyle/>
          <a:p>
            <a:pPr lvl="0" algn="ctr">
              <a:lnSpc>
                <a:spcPct val="150000"/>
              </a:lnSpc>
              <a:buSzPts val="1600"/>
            </a:pPr>
            <a:r>
              <a:rPr lang="en-US" sz="3600" b="1" dirty="0">
                <a:latin typeface="Helvetica Neue"/>
                <a:ea typeface="Helvetica Neue"/>
                <a:cs typeface="Helvetica Neue"/>
                <a:sym typeface="Helvetica Neue"/>
              </a:rPr>
              <a:t>Managed by</a:t>
            </a:r>
            <a:endParaRPr lang="en-US" sz="2400" dirty="0"/>
          </a:p>
        </p:txBody>
      </p:sp>
      <p:sp>
        <p:nvSpPr>
          <p:cNvPr id="16" name="Rectangle 15">
            <a:extLst>
              <a:ext uri="{FF2B5EF4-FFF2-40B4-BE49-F238E27FC236}">
                <a16:creationId xmlns:a16="http://schemas.microsoft.com/office/drawing/2014/main" id="{4B52A11F-EDF8-9A7D-EDC6-80B0C2AFF836}"/>
              </a:ext>
            </a:extLst>
          </p:cNvPr>
          <p:cNvSpPr/>
          <p:nvPr/>
        </p:nvSpPr>
        <p:spPr>
          <a:xfrm>
            <a:off x="3052951" y="10035308"/>
            <a:ext cx="3159839" cy="820674"/>
          </a:xfrm>
          <a:prstGeom prst="rect">
            <a:avLst/>
          </a:prstGeom>
          <a:solidFill>
            <a:schemeClr val="bg1"/>
          </a:solidFill>
        </p:spPr>
        <p:txBody>
          <a:bodyPr wrap="none">
            <a:spAutoFit/>
          </a:bodyPr>
          <a:lstStyle/>
          <a:p>
            <a:pPr lvl="0" algn="ctr">
              <a:lnSpc>
                <a:spcPct val="150000"/>
              </a:lnSpc>
              <a:buSzPts val="1600"/>
            </a:pPr>
            <a:r>
              <a:rPr lang="en-US" sz="3600" b="1" dirty="0">
                <a:latin typeface="Helvetica Neue"/>
                <a:ea typeface="Helvetica Neue"/>
                <a:cs typeface="Helvetica Neue"/>
                <a:sym typeface="Helvetica Neue"/>
              </a:rPr>
              <a:t>Supported by</a:t>
            </a:r>
            <a:endParaRPr lang="en-US" sz="2400" dirty="0"/>
          </a:p>
        </p:txBody>
      </p:sp>
      <p:pic>
        <p:nvPicPr>
          <p:cNvPr id="17" name="Google Shape;93;p8">
            <a:extLst>
              <a:ext uri="{FF2B5EF4-FFF2-40B4-BE49-F238E27FC236}">
                <a16:creationId xmlns:a16="http://schemas.microsoft.com/office/drawing/2014/main" id="{03F4B0CF-C41A-0EF1-A080-ED1A518012D9}"/>
              </a:ext>
            </a:extLst>
          </p:cNvPr>
          <p:cNvPicPr preferRelativeResize="0"/>
          <p:nvPr/>
        </p:nvPicPr>
        <p:blipFill rotWithShape="1">
          <a:blip r:embed="rId3">
            <a:alphaModFix/>
          </a:blip>
          <a:srcRect/>
          <a:stretch/>
        </p:blipFill>
        <p:spPr>
          <a:xfrm>
            <a:off x="2747050" y="10955640"/>
            <a:ext cx="4069058" cy="1627636"/>
          </a:xfrm>
          <a:prstGeom prst="rect">
            <a:avLst/>
          </a:prstGeom>
          <a:noFill/>
          <a:ln>
            <a:noFill/>
          </a:ln>
        </p:spPr>
      </p:pic>
      <p:pic>
        <p:nvPicPr>
          <p:cNvPr id="18" name="Google Shape;546;p22">
            <a:extLst>
              <a:ext uri="{FF2B5EF4-FFF2-40B4-BE49-F238E27FC236}">
                <a16:creationId xmlns:a16="http://schemas.microsoft.com/office/drawing/2014/main" id="{D78DEA54-B948-A857-3760-FE2CB33C157D}"/>
              </a:ext>
            </a:extLst>
          </p:cNvPr>
          <p:cNvPicPr preferRelativeResize="0"/>
          <p:nvPr/>
        </p:nvPicPr>
        <p:blipFill rotWithShape="1">
          <a:blip r:embed="rId4">
            <a:alphaModFix/>
          </a:blip>
          <a:srcRect/>
          <a:stretch/>
        </p:blipFill>
        <p:spPr>
          <a:xfrm>
            <a:off x="14341178" y="10714887"/>
            <a:ext cx="1923666" cy="2316082"/>
          </a:xfrm>
          <a:prstGeom prst="rect">
            <a:avLst/>
          </a:prstGeom>
          <a:noFill/>
          <a:ln>
            <a:noFill/>
          </a:ln>
        </p:spPr>
      </p:pic>
      <p:sp>
        <p:nvSpPr>
          <p:cNvPr id="19" name="Rectangle: Rounded Corners 18">
            <a:extLst>
              <a:ext uri="{FF2B5EF4-FFF2-40B4-BE49-F238E27FC236}">
                <a16:creationId xmlns:a16="http://schemas.microsoft.com/office/drawing/2014/main" id="{3413B6C4-B644-178D-AB80-3B9320D20111}"/>
              </a:ext>
            </a:extLst>
          </p:cNvPr>
          <p:cNvSpPr/>
          <p:nvPr/>
        </p:nvSpPr>
        <p:spPr>
          <a:xfrm>
            <a:off x="1862173" y="1353405"/>
            <a:ext cx="10465828" cy="3440846"/>
          </a:xfrm>
          <a:prstGeom prst="roundRect">
            <a:avLst>
              <a:gd name="adj" fmla="val 14033"/>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0" name="Rectangle: Rounded Corners 19">
            <a:extLst>
              <a:ext uri="{FF2B5EF4-FFF2-40B4-BE49-F238E27FC236}">
                <a16:creationId xmlns:a16="http://schemas.microsoft.com/office/drawing/2014/main" id="{D0C338D9-0D5A-6D5E-BC73-18B5B6589C19}"/>
              </a:ext>
            </a:extLst>
          </p:cNvPr>
          <p:cNvSpPr/>
          <p:nvPr/>
        </p:nvSpPr>
        <p:spPr>
          <a:xfrm>
            <a:off x="1862173" y="5228421"/>
            <a:ext cx="10465828" cy="4384914"/>
          </a:xfrm>
          <a:prstGeom prst="roundRect">
            <a:avLst>
              <a:gd name="adj" fmla="val 1043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1" name="Rectangle 20">
            <a:extLst>
              <a:ext uri="{FF2B5EF4-FFF2-40B4-BE49-F238E27FC236}">
                <a16:creationId xmlns:a16="http://schemas.microsoft.com/office/drawing/2014/main" id="{2E0E0E69-2A35-9EBD-1482-99FDC1CCE39C}"/>
              </a:ext>
            </a:extLst>
          </p:cNvPr>
          <p:cNvSpPr/>
          <p:nvPr/>
        </p:nvSpPr>
        <p:spPr>
          <a:xfrm>
            <a:off x="6656689" y="2626512"/>
            <a:ext cx="5181800" cy="1169551"/>
          </a:xfrm>
          <a:prstGeom prst="rect">
            <a:avLst/>
          </a:prstGeom>
        </p:spPr>
        <p:txBody>
          <a:bodyPr wrap="square" lIns="182880" tIns="91440" rIns="182880" bIns="91440" anchor="t">
            <a:spAutoFit/>
          </a:bodyPr>
          <a:lstStyle/>
          <a:p>
            <a:pPr lvl="0"/>
            <a:r>
              <a:rPr lang="en-US" sz="3200" dirty="0">
                <a:latin typeface="Helvetica Neue"/>
                <a:ea typeface="Helvetica Neue" panose="02000503000000020004" pitchFamily="2" charset="0"/>
                <a:cs typeface="Helvetica Neue" panose="02000503000000020004" pitchFamily="2" charset="0"/>
                <a:sym typeface="Calibri"/>
              </a:rPr>
              <a:t>There are 180 MFIs in Myanmar.</a:t>
            </a:r>
            <a:endParaRPr lang="en-US" sz="3200" dirty="0">
              <a:latin typeface="Helvetica Neue"/>
              <a:ea typeface="Helvetica Neue" panose="02000503000000020004" pitchFamily="2" charset="0"/>
              <a:cs typeface="Helvetica Neue" panose="02000503000000020004" pitchFamily="2" charset="0"/>
            </a:endParaRPr>
          </a:p>
        </p:txBody>
      </p:sp>
      <p:sp>
        <p:nvSpPr>
          <p:cNvPr id="22" name="Rectangle 21">
            <a:extLst>
              <a:ext uri="{FF2B5EF4-FFF2-40B4-BE49-F238E27FC236}">
                <a16:creationId xmlns:a16="http://schemas.microsoft.com/office/drawing/2014/main" id="{586938B5-4922-AB17-5458-6AB53AF3EF6E}"/>
              </a:ext>
            </a:extLst>
          </p:cNvPr>
          <p:cNvSpPr/>
          <p:nvPr/>
        </p:nvSpPr>
        <p:spPr>
          <a:xfrm>
            <a:off x="6656689" y="6496050"/>
            <a:ext cx="6052732" cy="2062103"/>
          </a:xfrm>
          <a:prstGeom prst="rect">
            <a:avLst/>
          </a:prstGeom>
        </p:spPr>
        <p:txBody>
          <a:bodyPr wrap="square">
            <a:spAutoFit/>
          </a:bodyPr>
          <a:lstStyle/>
          <a:p>
            <a:pPr lvl="0"/>
            <a:r>
              <a:rPr lang="en-US" sz="3200" dirty="0">
                <a:latin typeface="Helvetica Neue" panose="02000503000000020004" pitchFamily="2" charset="0"/>
                <a:ea typeface="Helvetica Neue" panose="02000503000000020004" pitchFamily="2" charset="0"/>
                <a:cs typeface="Helvetica Neue" panose="02000503000000020004" pitchFamily="2" charset="0"/>
                <a:sym typeface="Calibri"/>
              </a:rPr>
              <a:t>30+ banks and 15+ mobile money providers make </a:t>
            </a:r>
          </a:p>
          <a:p>
            <a:pPr lvl="0"/>
            <a:r>
              <a:rPr lang="en-US" sz="3200" dirty="0">
                <a:latin typeface="Helvetica Neue" panose="02000503000000020004" pitchFamily="2" charset="0"/>
                <a:ea typeface="Helvetica Neue" panose="02000503000000020004" pitchFamily="2" charset="0"/>
                <a:cs typeface="Helvetica Neue" panose="02000503000000020004" pitchFamily="2" charset="0"/>
                <a:sym typeface="Calibri"/>
              </a:rPr>
              <a:t>one-to-one connections </a:t>
            </a:r>
          </a:p>
          <a:p>
            <a:pPr lvl="0"/>
            <a:r>
              <a:rPr lang="en-US" sz="3200" dirty="0">
                <a:latin typeface="Helvetica Neue" panose="02000503000000020004" pitchFamily="2" charset="0"/>
                <a:ea typeface="Helvetica Neue" panose="02000503000000020004" pitchFamily="2" charset="0"/>
                <a:cs typeface="Helvetica Neue" panose="02000503000000020004" pitchFamily="2" charset="0"/>
                <a:sym typeface="Calibri"/>
              </a:rPr>
              <a:t>too complex </a:t>
            </a:r>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32D217B-6A57-0939-18EA-EDE1E1AE541C}"/>
              </a:ext>
            </a:extLst>
          </p:cNvPr>
          <p:cNvSpPr/>
          <p:nvPr/>
        </p:nvSpPr>
        <p:spPr>
          <a:xfrm>
            <a:off x="5568992" y="5159143"/>
            <a:ext cx="1456666" cy="1618905"/>
          </a:xfrm>
          <a:prstGeom prst="rect">
            <a:avLst/>
          </a:prstGeom>
        </p:spPr>
        <p:txBody>
          <a:bodyPr wrap="square">
            <a:spAutoFit/>
          </a:bodyPr>
          <a:lstStyle/>
          <a:p>
            <a:pPr algn="ctr">
              <a:lnSpc>
                <a:spcPct val="125000"/>
              </a:lnSpc>
              <a:spcBef>
                <a:spcPts val="2400"/>
              </a:spcBef>
              <a:buClr>
                <a:srgbClr val="292929"/>
              </a:buClr>
              <a:buSzPts val="1200"/>
            </a:pPr>
            <a:r>
              <a:rPr lang="en-US" sz="88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sym typeface="Helvetica Neue"/>
              </a:rPr>
              <a:t>+</a:t>
            </a:r>
            <a:endParaRPr lang="en-US" sz="88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5" name="Picture 24">
            <a:extLst>
              <a:ext uri="{FF2B5EF4-FFF2-40B4-BE49-F238E27FC236}">
                <a16:creationId xmlns:a16="http://schemas.microsoft.com/office/drawing/2014/main" id="{0D5F4645-5174-BBCB-BABA-647100052873}"/>
              </a:ext>
            </a:extLst>
          </p:cNvPr>
          <p:cNvPicPr>
            <a:picLocks noChangeAspect="1"/>
          </p:cNvPicPr>
          <p:nvPr/>
        </p:nvPicPr>
        <p:blipFill>
          <a:blip r:embed="rId5"/>
          <a:stretch>
            <a:fillRect/>
          </a:stretch>
        </p:blipFill>
        <p:spPr>
          <a:xfrm>
            <a:off x="18225712" y="11167851"/>
            <a:ext cx="4299286" cy="1440482"/>
          </a:xfrm>
          <a:prstGeom prst="rect">
            <a:avLst/>
          </a:prstGeom>
        </p:spPr>
      </p:pic>
      <p:sp>
        <p:nvSpPr>
          <p:cNvPr id="26" name="Rectangle 25">
            <a:extLst>
              <a:ext uri="{FF2B5EF4-FFF2-40B4-BE49-F238E27FC236}">
                <a16:creationId xmlns:a16="http://schemas.microsoft.com/office/drawing/2014/main" id="{DB70AF74-6C88-FC71-6B48-F1394BA66DCD}"/>
              </a:ext>
            </a:extLst>
          </p:cNvPr>
          <p:cNvSpPr/>
          <p:nvPr/>
        </p:nvSpPr>
        <p:spPr>
          <a:xfrm>
            <a:off x="1723315" y="1077486"/>
            <a:ext cx="4508096" cy="3515450"/>
          </a:xfrm>
          <a:prstGeom prst="rect">
            <a:avLst/>
          </a:prstGeom>
        </p:spPr>
        <p:txBody>
          <a:bodyPr wrap="square" lIns="182880" tIns="91440" rIns="182880" bIns="91440" anchor="t">
            <a:spAutoFit/>
          </a:bodyPr>
          <a:lstStyle/>
          <a:p>
            <a:pPr algn="r">
              <a:lnSpc>
                <a:spcPct val="125000"/>
              </a:lnSpc>
              <a:spcBef>
                <a:spcPts val="2400"/>
              </a:spcBef>
              <a:buClr>
                <a:srgbClr val="292929"/>
              </a:buClr>
              <a:buSzPts val="1200"/>
            </a:pPr>
            <a:r>
              <a:rPr lang="en-US" sz="19200" b="1" dirty="0">
                <a:solidFill>
                  <a:schemeClr val="accent6"/>
                </a:solidFill>
                <a:latin typeface="Helvetica Neue"/>
                <a:ea typeface="Helvetica Neue" panose="02000503000000020004" pitchFamily="2" charset="0"/>
                <a:cs typeface="Helvetica Neue" panose="02000503000000020004" pitchFamily="2" charset="0"/>
                <a:sym typeface="Helvetica Neue"/>
              </a:rPr>
              <a:t>180</a:t>
            </a:r>
            <a:endParaRPr lang="en-US" sz="192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7" name="Rectangle 26">
            <a:extLst>
              <a:ext uri="{FF2B5EF4-FFF2-40B4-BE49-F238E27FC236}">
                <a16:creationId xmlns:a16="http://schemas.microsoft.com/office/drawing/2014/main" id="{BFEFEC3D-2EFC-8AE0-93BD-E09579DD0A5A}"/>
              </a:ext>
            </a:extLst>
          </p:cNvPr>
          <p:cNvSpPr/>
          <p:nvPr/>
        </p:nvSpPr>
        <p:spPr>
          <a:xfrm>
            <a:off x="1723315" y="5594199"/>
            <a:ext cx="4413096" cy="3423117"/>
          </a:xfrm>
          <a:prstGeom prst="rect">
            <a:avLst/>
          </a:prstGeom>
        </p:spPr>
        <p:txBody>
          <a:bodyPr wrap="square">
            <a:spAutoFit/>
          </a:bodyPr>
          <a:lstStyle/>
          <a:p>
            <a:pPr algn="r">
              <a:lnSpc>
                <a:spcPct val="125000"/>
              </a:lnSpc>
              <a:spcBef>
                <a:spcPts val="2400"/>
              </a:spcBef>
              <a:buClr>
                <a:srgbClr val="292929"/>
              </a:buClr>
              <a:buSzPts val="1200"/>
            </a:pPr>
            <a:r>
              <a:rPr lang="en-US" sz="192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sym typeface="Helvetica Neue"/>
              </a:rPr>
              <a:t>45</a:t>
            </a:r>
            <a:endParaRPr lang="en-US" sz="19200" b="1" dirty="0">
              <a:solidFill>
                <a:schemeClr val="accent6"/>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4579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p:nvPr/>
        </p:nvSpPr>
        <p:spPr>
          <a:xfrm>
            <a:off x="7505483" y="601005"/>
            <a:ext cx="9376208" cy="1723488"/>
          </a:xfrm>
          <a:prstGeom prst="rect">
            <a:avLst/>
          </a:prstGeom>
          <a:noFill/>
          <a:ln>
            <a:noFill/>
          </a:ln>
        </p:spPr>
        <p:txBody>
          <a:bodyPr spcFirstLastPara="1" wrap="square" lIns="182850" tIns="182850" rIns="182850" bIns="182850" anchor="t" anchorCtr="0">
            <a:spAutoFit/>
          </a:bodyPr>
          <a:lstStyle/>
          <a:p>
            <a:pPr algn="ctr">
              <a:buClr>
                <a:schemeClr val="dk1"/>
              </a:buClr>
              <a:buSzPts val="4400"/>
            </a:pPr>
            <a:r>
              <a:rPr lang="en-US" sz="8800" b="1" dirty="0">
                <a:solidFill>
                  <a:schemeClr val="dk1"/>
                </a:solidFill>
                <a:latin typeface="Dosis"/>
                <a:ea typeface="Dosis"/>
                <a:cs typeface="Dosis"/>
                <a:sym typeface="Dosis"/>
              </a:rPr>
              <a:t>What is </a:t>
            </a:r>
            <a:r>
              <a:rPr lang="en-US" sz="8800" b="1" dirty="0">
                <a:solidFill>
                  <a:schemeClr val="accent3"/>
                </a:solidFill>
                <a:latin typeface="Dosis"/>
                <a:ea typeface="Dosis"/>
                <a:cs typeface="Dosis"/>
                <a:sym typeface="Dosis"/>
              </a:rPr>
              <a:t>WynePay</a:t>
            </a:r>
            <a:r>
              <a:rPr lang="en-US" sz="8800" b="1" dirty="0">
                <a:solidFill>
                  <a:schemeClr val="dk1"/>
                </a:solidFill>
                <a:latin typeface="Dosis"/>
                <a:ea typeface="Dosis"/>
                <a:cs typeface="Dosis"/>
                <a:sym typeface="Dosis"/>
              </a:rPr>
              <a:t>?</a:t>
            </a:r>
            <a:endParaRPr sz="8800" b="1" dirty="0">
              <a:solidFill>
                <a:schemeClr val="dk1"/>
              </a:solidFill>
              <a:latin typeface="Dosis"/>
              <a:ea typeface="Dosis"/>
              <a:cs typeface="Dosis"/>
              <a:sym typeface="Dosis"/>
            </a:endParaRPr>
          </a:p>
        </p:txBody>
      </p:sp>
      <p:sp>
        <p:nvSpPr>
          <p:cNvPr id="156" name="Google Shape;156;p10"/>
          <p:cNvSpPr txBox="1"/>
          <p:nvPr/>
        </p:nvSpPr>
        <p:spPr>
          <a:xfrm>
            <a:off x="2502603" y="2852329"/>
            <a:ext cx="19381968" cy="2215931"/>
          </a:xfrm>
          <a:prstGeom prst="rect">
            <a:avLst/>
          </a:prstGeom>
          <a:noFill/>
          <a:ln>
            <a:noFill/>
          </a:ln>
        </p:spPr>
        <p:txBody>
          <a:bodyPr spcFirstLastPara="1" wrap="square" lIns="182850" tIns="182850" rIns="182850" bIns="182850" anchor="t" anchorCtr="0">
            <a:spAutoFit/>
          </a:bodyPr>
          <a:lstStyle/>
          <a:p>
            <a:pPr>
              <a:buClr>
                <a:schemeClr val="accent3"/>
              </a:buClr>
              <a:buSzPts val="1400"/>
            </a:pPr>
            <a:r>
              <a:rPr lang="en-US" sz="3600" b="1" dirty="0">
                <a:solidFill>
                  <a:schemeClr val="accent3"/>
                </a:solidFill>
                <a:latin typeface="Helvetica Neue"/>
                <a:ea typeface="Helvetica Neue"/>
                <a:cs typeface="Helvetica Neue"/>
                <a:sym typeface="Helvetica Neue"/>
              </a:rPr>
              <a:t>WynePay</a:t>
            </a:r>
            <a:r>
              <a:rPr lang="en-US" sz="2800" dirty="0">
                <a:solidFill>
                  <a:srgbClr val="000000"/>
                </a:solidFill>
                <a:latin typeface="Helvetica Neue"/>
                <a:ea typeface="Helvetica Neue"/>
                <a:cs typeface="Helvetica Neue"/>
                <a:sym typeface="Helvetica Neue"/>
              </a:rPr>
              <a:t> is </a:t>
            </a:r>
            <a:r>
              <a:rPr lang="en-US" sz="2800" b="1" dirty="0">
                <a:solidFill>
                  <a:srgbClr val="000000"/>
                </a:solidFill>
                <a:latin typeface="Helvetica Neue"/>
                <a:ea typeface="Helvetica Neue"/>
                <a:cs typeface="Helvetica Neue"/>
                <a:sym typeface="Helvetica Neue"/>
              </a:rPr>
              <a:t>a</a:t>
            </a:r>
            <a:r>
              <a:rPr lang="en-US" sz="2800" dirty="0">
                <a:solidFill>
                  <a:srgbClr val="000000"/>
                </a:solidFill>
                <a:latin typeface="Helvetica Neue"/>
                <a:ea typeface="Helvetica Neue"/>
                <a:cs typeface="Helvetica Neue"/>
                <a:sym typeface="Helvetica Neue"/>
              </a:rPr>
              <a:t> </a:t>
            </a:r>
            <a:r>
              <a:rPr lang="en-US" sz="2800" b="1" dirty="0">
                <a:solidFill>
                  <a:srgbClr val="000000"/>
                </a:solidFill>
                <a:latin typeface="Helvetica Neue"/>
                <a:ea typeface="Helvetica Neue"/>
                <a:cs typeface="Helvetica Neue"/>
                <a:sym typeface="Helvetica Neue"/>
              </a:rPr>
              <a:t>participant-governed, shared and open platform</a:t>
            </a:r>
            <a:r>
              <a:rPr lang="en-US" sz="2800" dirty="0">
                <a:solidFill>
                  <a:srgbClr val="000000"/>
                </a:solidFill>
                <a:latin typeface="Helvetica Neue"/>
                <a:ea typeface="Helvetica Neue"/>
                <a:cs typeface="Helvetica Neue"/>
                <a:sym typeface="Helvetica Neue"/>
              </a:rPr>
              <a:t> for financial institutions to more easily and cost effectively transact with each other. </a:t>
            </a:r>
            <a:endParaRPr sz="3600" dirty="0"/>
          </a:p>
          <a:p>
            <a:pPr>
              <a:buClr>
                <a:srgbClr val="000000"/>
              </a:buClr>
              <a:buSzPts val="1400"/>
            </a:pPr>
            <a:endParaRPr lang="en-US" sz="2800" dirty="0">
              <a:solidFill>
                <a:srgbClr val="000000"/>
              </a:solidFill>
              <a:latin typeface="Helvetica Neue"/>
              <a:ea typeface="Helvetica Neue"/>
              <a:cs typeface="Helvetica Neue"/>
              <a:sym typeface="Helvetica Neue"/>
            </a:endParaRPr>
          </a:p>
          <a:p>
            <a:pPr>
              <a:buClr>
                <a:srgbClr val="000000"/>
              </a:buClr>
              <a:buSzPts val="1400"/>
            </a:pPr>
            <a:r>
              <a:rPr lang="en-US" sz="2800" dirty="0" err="1">
                <a:solidFill>
                  <a:srgbClr val="000000"/>
                </a:solidFill>
                <a:latin typeface="Helvetica Neue"/>
                <a:ea typeface="Helvetica Neue"/>
                <a:cs typeface="Helvetica Neue"/>
                <a:sym typeface="Helvetica Neue"/>
              </a:rPr>
              <a:t>WynePay’s</a:t>
            </a:r>
            <a:r>
              <a:rPr lang="en-US" sz="2800" dirty="0">
                <a:solidFill>
                  <a:srgbClr val="000000"/>
                </a:solidFill>
                <a:latin typeface="Helvetica Neue"/>
                <a:ea typeface="Helvetica Neue"/>
                <a:cs typeface="Helvetica Neue"/>
                <a:sym typeface="Helvetica Neue"/>
              </a:rPr>
              <a:t> use cases focus on payments that most effectively serve the underbanked.</a:t>
            </a:r>
            <a:endParaRPr sz="3600" dirty="0"/>
          </a:p>
        </p:txBody>
      </p:sp>
      <p:sp>
        <p:nvSpPr>
          <p:cNvPr id="173" name="Google Shape;173;p10"/>
          <p:cNvSpPr txBox="1"/>
          <p:nvPr/>
        </p:nvSpPr>
        <p:spPr>
          <a:xfrm rot="-5400000">
            <a:off x="23602124" y="6661336"/>
            <a:ext cx="1043710" cy="523139"/>
          </a:xfrm>
          <a:prstGeom prst="rect">
            <a:avLst/>
          </a:prstGeom>
          <a:solidFill>
            <a:srgbClr val="D8D8D8"/>
          </a:solidFill>
          <a:ln>
            <a:noFill/>
          </a:ln>
        </p:spPr>
        <p:txBody>
          <a:bodyPr spcFirstLastPara="1" wrap="square" lIns="182850" tIns="91400" rIns="182850" bIns="91400" anchor="t" anchorCtr="0">
            <a:spAutoFit/>
          </a:bodyPr>
          <a:lstStyle/>
          <a:p>
            <a:pPr>
              <a:buClr>
                <a:schemeClr val="dk1"/>
              </a:buClr>
              <a:buSzPts val="1100"/>
            </a:pPr>
            <a:r>
              <a:rPr lang="en-US" sz="2200" b="1" dirty="0">
                <a:solidFill>
                  <a:schemeClr val="dk1"/>
                </a:solidFill>
                <a:latin typeface="Helvetica Neue"/>
                <a:ea typeface="Helvetica Neue"/>
                <a:cs typeface="Helvetica Neue"/>
                <a:sym typeface="Helvetica Neue"/>
              </a:rPr>
              <a:t>2022</a:t>
            </a:r>
            <a:endParaRPr sz="3600" dirty="0"/>
          </a:p>
        </p:txBody>
      </p:sp>
      <p:grpSp>
        <p:nvGrpSpPr>
          <p:cNvPr id="174" name="Google Shape;174;p10"/>
          <p:cNvGrpSpPr/>
          <p:nvPr/>
        </p:nvGrpSpPr>
        <p:grpSpPr>
          <a:xfrm>
            <a:off x="397828" y="6740527"/>
            <a:ext cx="535710" cy="234950"/>
            <a:chOff x="4248726" y="196251"/>
            <a:chExt cx="267855" cy="117475"/>
          </a:xfrm>
        </p:grpSpPr>
        <p:cxnSp>
          <p:nvCxnSpPr>
            <p:cNvPr id="175" name="Google Shape;175;p10"/>
            <p:cNvCxnSpPr/>
            <p:nvPr/>
          </p:nvCxnSpPr>
          <p:spPr>
            <a:xfrm>
              <a:off x="4248726" y="196251"/>
              <a:ext cx="267855" cy="0"/>
            </a:xfrm>
            <a:prstGeom prst="straightConnector1">
              <a:avLst/>
            </a:prstGeom>
            <a:noFill/>
            <a:ln w="25400" cap="flat" cmpd="sng">
              <a:solidFill>
                <a:srgbClr val="A5A5A5"/>
              </a:solidFill>
              <a:prstDash val="solid"/>
              <a:miter lim="800000"/>
              <a:headEnd type="none" w="sm" len="sm"/>
              <a:tailEnd type="none" w="sm" len="sm"/>
            </a:ln>
          </p:spPr>
        </p:cxnSp>
        <p:cxnSp>
          <p:nvCxnSpPr>
            <p:cNvPr id="176" name="Google Shape;176;p10"/>
            <p:cNvCxnSpPr/>
            <p:nvPr/>
          </p:nvCxnSpPr>
          <p:spPr>
            <a:xfrm>
              <a:off x="4248726" y="253401"/>
              <a:ext cx="267855" cy="0"/>
            </a:xfrm>
            <a:prstGeom prst="straightConnector1">
              <a:avLst/>
            </a:prstGeom>
            <a:noFill/>
            <a:ln w="25400" cap="flat" cmpd="sng">
              <a:solidFill>
                <a:srgbClr val="A5A5A5"/>
              </a:solidFill>
              <a:prstDash val="solid"/>
              <a:miter lim="800000"/>
              <a:headEnd type="none" w="sm" len="sm"/>
              <a:tailEnd type="none" w="sm" len="sm"/>
            </a:ln>
          </p:spPr>
        </p:cxnSp>
        <p:cxnSp>
          <p:nvCxnSpPr>
            <p:cNvPr id="177" name="Google Shape;177;p10"/>
            <p:cNvCxnSpPr/>
            <p:nvPr/>
          </p:nvCxnSpPr>
          <p:spPr>
            <a:xfrm>
              <a:off x="4248726" y="313726"/>
              <a:ext cx="267855" cy="0"/>
            </a:xfrm>
            <a:prstGeom prst="straightConnector1">
              <a:avLst/>
            </a:prstGeom>
            <a:noFill/>
            <a:ln w="25400" cap="flat" cmpd="sng">
              <a:solidFill>
                <a:srgbClr val="A5A5A5"/>
              </a:solidFill>
              <a:prstDash val="solid"/>
              <a:miter lim="800000"/>
              <a:headEnd type="none" w="sm" len="sm"/>
              <a:tailEnd type="none" w="sm" len="sm"/>
            </a:ln>
          </p:spPr>
        </p:cxnSp>
      </p:grpSp>
      <p:grpSp>
        <p:nvGrpSpPr>
          <p:cNvPr id="157" name="Google Shape;157;p10"/>
          <p:cNvGrpSpPr/>
          <p:nvPr/>
        </p:nvGrpSpPr>
        <p:grpSpPr>
          <a:xfrm>
            <a:off x="2371194" y="5232738"/>
            <a:ext cx="19609850" cy="7034938"/>
            <a:chOff x="1184803" y="2616369"/>
            <a:chExt cx="9804925" cy="3517469"/>
          </a:xfrm>
        </p:grpSpPr>
        <p:sp>
          <p:nvSpPr>
            <p:cNvPr id="158" name="Google Shape;158;p10"/>
            <p:cNvSpPr/>
            <p:nvPr/>
          </p:nvSpPr>
          <p:spPr>
            <a:xfrm>
              <a:off x="7968691" y="2616369"/>
              <a:ext cx="3021037" cy="731520"/>
            </a:xfrm>
            <a:prstGeom prst="rect">
              <a:avLst/>
            </a:prstGeom>
            <a:solidFill>
              <a:srgbClr val="2CC4CB"/>
            </a:solidFill>
            <a:ln>
              <a:noFill/>
            </a:ln>
          </p:spPr>
          <p:txBody>
            <a:bodyPr spcFirstLastPara="1" wrap="square" lIns="182850" tIns="182850" rIns="182850" bIns="182850" anchor="t" anchorCtr="0">
              <a:noAutofit/>
            </a:bodyPr>
            <a:lstStyle/>
            <a:p>
              <a:pPr>
                <a:lnSpc>
                  <a:spcPct val="150000"/>
                </a:lnSpc>
                <a:buClr>
                  <a:srgbClr val="000000"/>
                </a:buClr>
                <a:buSzPts val="1800"/>
              </a:pPr>
              <a:endParaRPr sz="3600">
                <a:solidFill>
                  <a:srgbClr val="000000"/>
                </a:solidFill>
                <a:latin typeface="Roboto Light"/>
                <a:ea typeface="Roboto Light"/>
                <a:cs typeface="Roboto Light"/>
                <a:sym typeface="Roboto Light"/>
              </a:endParaRPr>
            </a:p>
          </p:txBody>
        </p:sp>
        <p:sp>
          <p:nvSpPr>
            <p:cNvPr id="159" name="Google Shape;159;p10"/>
            <p:cNvSpPr/>
            <p:nvPr/>
          </p:nvSpPr>
          <p:spPr>
            <a:xfrm>
              <a:off x="4632443" y="2616369"/>
              <a:ext cx="3021037" cy="731520"/>
            </a:xfrm>
            <a:prstGeom prst="rect">
              <a:avLst/>
            </a:prstGeom>
            <a:solidFill>
              <a:srgbClr val="0B99B5"/>
            </a:solidFill>
            <a:ln>
              <a:noFill/>
            </a:ln>
          </p:spPr>
          <p:txBody>
            <a:bodyPr spcFirstLastPara="1" wrap="square" lIns="182850" tIns="182850" rIns="182850" bIns="182850" anchor="t" anchorCtr="0">
              <a:noAutofit/>
            </a:bodyPr>
            <a:lstStyle/>
            <a:p>
              <a:pPr>
                <a:lnSpc>
                  <a:spcPct val="150000"/>
                </a:lnSpc>
                <a:buClr>
                  <a:srgbClr val="000000"/>
                </a:buClr>
                <a:buSzPts val="1800"/>
              </a:pPr>
              <a:endParaRPr sz="3600">
                <a:solidFill>
                  <a:srgbClr val="000000"/>
                </a:solidFill>
                <a:latin typeface="Roboto Light"/>
                <a:ea typeface="Roboto Light"/>
                <a:cs typeface="Roboto Light"/>
                <a:sym typeface="Roboto Light"/>
              </a:endParaRPr>
            </a:p>
          </p:txBody>
        </p:sp>
        <p:sp>
          <p:nvSpPr>
            <p:cNvPr id="160" name="Google Shape;160;p10"/>
            <p:cNvSpPr/>
            <p:nvPr/>
          </p:nvSpPr>
          <p:spPr>
            <a:xfrm>
              <a:off x="1219200" y="2616369"/>
              <a:ext cx="3021037" cy="731520"/>
            </a:xfrm>
            <a:prstGeom prst="rect">
              <a:avLst/>
            </a:prstGeom>
            <a:solidFill>
              <a:srgbClr val="EB7036"/>
            </a:solidFill>
            <a:ln>
              <a:noFill/>
            </a:ln>
          </p:spPr>
          <p:txBody>
            <a:bodyPr spcFirstLastPara="1" wrap="square" lIns="182850" tIns="182850" rIns="182850" bIns="182850" anchor="t" anchorCtr="0">
              <a:noAutofit/>
            </a:bodyPr>
            <a:lstStyle/>
            <a:p>
              <a:pPr>
                <a:lnSpc>
                  <a:spcPct val="150000"/>
                </a:lnSpc>
                <a:buClr>
                  <a:srgbClr val="000000"/>
                </a:buClr>
                <a:buSzPts val="1800"/>
              </a:pPr>
              <a:endParaRPr sz="3600">
                <a:solidFill>
                  <a:srgbClr val="000000"/>
                </a:solidFill>
                <a:latin typeface="Roboto Light"/>
                <a:ea typeface="Roboto Light"/>
                <a:cs typeface="Roboto Light"/>
                <a:sym typeface="Roboto Light"/>
              </a:endParaRPr>
            </a:p>
          </p:txBody>
        </p:sp>
        <p:sp>
          <p:nvSpPr>
            <p:cNvPr id="161" name="Google Shape;161;p10"/>
            <p:cNvSpPr/>
            <p:nvPr/>
          </p:nvSpPr>
          <p:spPr>
            <a:xfrm>
              <a:off x="7951763" y="4979678"/>
              <a:ext cx="2989729" cy="1154160"/>
            </a:xfrm>
            <a:prstGeom prst="rect">
              <a:avLst/>
            </a:prstGeom>
            <a:solidFill>
              <a:srgbClr val="EDEDED"/>
            </a:solidFill>
            <a:ln>
              <a:noFill/>
            </a:ln>
          </p:spPr>
          <p:txBody>
            <a:bodyPr spcFirstLastPara="1" wrap="square" lIns="182850" tIns="182850" rIns="182850" bIns="182850" anchor="t" anchorCtr="0">
              <a:noAutofit/>
            </a:bodyPr>
            <a:lstStyle/>
            <a:p>
              <a:pPr>
                <a:lnSpc>
                  <a:spcPct val="150000"/>
                </a:lnSpc>
                <a:buClr>
                  <a:srgbClr val="000000"/>
                </a:buClr>
                <a:buSzPts val="1800"/>
              </a:pPr>
              <a:endParaRPr sz="3600">
                <a:solidFill>
                  <a:srgbClr val="000000"/>
                </a:solidFill>
                <a:latin typeface="Roboto Light"/>
                <a:ea typeface="Roboto Light"/>
                <a:cs typeface="Roboto Light"/>
                <a:sym typeface="Roboto Light"/>
              </a:endParaRPr>
            </a:p>
          </p:txBody>
        </p:sp>
        <p:sp>
          <p:nvSpPr>
            <p:cNvPr id="162" name="Google Shape;162;p10"/>
            <p:cNvSpPr/>
            <p:nvPr/>
          </p:nvSpPr>
          <p:spPr>
            <a:xfrm>
              <a:off x="1250508" y="4979678"/>
              <a:ext cx="2989729" cy="1154160"/>
            </a:xfrm>
            <a:prstGeom prst="rect">
              <a:avLst/>
            </a:prstGeom>
            <a:solidFill>
              <a:srgbClr val="EDEDED"/>
            </a:solidFill>
            <a:ln>
              <a:noFill/>
            </a:ln>
          </p:spPr>
          <p:txBody>
            <a:bodyPr spcFirstLastPara="1" wrap="square" lIns="182850" tIns="182850" rIns="182850" bIns="182850" anchor="t" anchorCtr="0">
              <a:noAutofit/>
            </a:bodyPr>
            <a:lstStyle/>
            <a:p>
              <a:pPr>
                <a:lnSpc>
                  <a:spcPct val="150000"/>
                </a:lnSpc>
                <a:buClr>
                  <a:srgbClr val="000000"/>
                </a:buClr>
                <a:buSzPts val="1800"/>
              </a:pPr>
              <a:endParaRPr sz="3600">
                <a:solidFill>
                  <a:srgbClr val="000000"/>
                </a:solidFill>
                <a:latin typeface="Roboto Light"/>
                <a:ea typeface="Roboto Light"/>
                <a:cs typeface="Roboto Light"/>
                <a:sym typeface="Roboto Light"/>
              </a:endParaRPr>
            </a:p>
          </p:txBody>
        </p:sp>
        <p:sp>
          <p:nvSpPr>
            <p:cNvPr id="163" name="Google Shape;163;p10"/>
            <p:cNvSpPr/>
            <p:nvPr/>
          </p:nvSpPr>
          <p:spPr>
            <a:xfrm>
              <a:off x="4632443" y="4979678"/>
              <a:ext cx="2989729" cy="1154160"/>
            </a:xfrm>
            <a:prstGeom prst="rect">
              <a:avLst/>
            </a:prstGeom>
            <a:solidFill>
              <a:srgbClr val="EDEDED"/>
            </a:solidFill>
            <a:ln>
              <a:noFill/>
            </a:ln>
          </p:spPr>
          <p:txBody>
            <a:bodyPr spcFirstLastPara="1" wrap="square" lIns="182850" tIns="182850" rIns="182850" bIns="182850" anchor="t" anchorCtr="0">
              <a:noAutofit/>
            </a:bodyPr>
            <a:lstStyle/>
            <a:p>
              <a:pPr>
                <a:lnSpc>
                  <a:spcPct val="150000"/>
                </a:lnSpc>
                <a:buClr>
                  <a:srgbClr val="000000"/>
                </a:buClr>
                <a:buSzPts val="1800"/>
              </a:pPr>
              <a:endParaRPr sz="3600">
                <a:solidFill>
                  <a:srgbClr val="000000"/>
                </a:solidFill>
                <a:latin typeface="Roboto Light"/>
                <a:ea typeface="Roboto Light"/>
                <a:cs typeface="Roboto Light"/>
                <a:sym typeface="Roboto Light"/>
              </a:endParaRPr>
            </a:p>
          </p:txBody>
        </p:sp>
        <p:grpSp>
          <p:nvGrpSpPr>
            <p:cNvPr id="164" name="Google Shape;164;p10"/>
            <p:cNvGrpSpPr/>
            <p:nvPr/>
          </p:nvGrpSpPr>
          <p:grpSpPr>
            <a:xfrm>
              <a:off x="1184803" y="2637644"/>
              <a:ext cx="9756689" cy="3484296"/>
              <a:chOff x="1118711" y="3227334"/>
              <a:chExt cx="9756689" cy="3484296"/>
            </a:xfrm>
          </p:grpSpPr>
          <p:pic>
            <p:nvPicPr>
              <p:cNvPr id="165" name="Google Shape;165;p10" descr="Musoni and ThitsaWorks partner to redefine microfinance software in Myanmar"/>
              <p:cNvPicPr preferRelativeResize="0"/>
              <p:nvPr/>
            </p:nvPicPr>
            <p:blipFill rotWithShape="1">
              <a:blip r:embed="rId3">
                <a:alphaModFix/>
              </a:blip>
              <a:srcRect/>
              <a:stretch/>
            </p:blipFill>
            <p:spPr>
              <a:xfrm>
                <a:off x="5359226" y="3971990"/>
                <a:ext cx="1331422" cy="1569990"/>
              </a:xfrm>
              <a:prstGeom prst="rect">
                <a:avLst/>
              </a:prstGeom>
              <a:noFill/>
              <a:ln>
                <a:noFill/>
              </a:ln>
            </p:spPr>
          </p:pic>
          <p:sp>
            <p:nvSpPr>
              <p:cNvPr id="166" name="Google Shape;166;p10"/>
              <p:cNvSpPr txBox="1"/>
              <p:nvPr/>
            </p:nvSpPr>
            <p:spPr>
              <a:xfrm>
                <a:off x="1118711" y="3227334"/>
                <a:ext cx="1867817" cy="738634"/>
              </a:xfrm>
              <a:prstGeom prst="rect">
                <a:avLst/>
              </a:prstGeom>
              <a:noFill/>
              <a:ln>
                <a:noFill/>
              </a:ln>
            </p:spPr>
            <p:txBody>
              <a:bodyPr spcFirstLastPara="1" wrap="square" lIns="182850" tIns="182850" rIns="182850" bIns="182850" anchor="t" anchorCtr="0">
                <a:spAutoFit/>
              </a:bodyPr>
              <a:lstStyle/>
              <a:p>
                <a:pPr>
                  <a:buClr>
                    <a:srgbClr val="000000"/>
                  </a:buClr>
                  <a:buSzPts val="1800"/>
                </a:pPr>
                <a:r>
                  <a:rPr lang="en-US" sz="3600" b="1" dirty="0">
                    <a:solidFill>
                      <a:srgbClr val="000000"/>
                    </a:solidFill>
                    <a:latin typeface="Helvetica Neue"/>
                    <a:ea typeface="Helvetica Neue"/>
                    <a:cs typeface="Helvetica Neue"/>
                    <a:sym typeface="Helvetica Neue"/>
                  </a:rPr>
                  <a:t>Scheme Owner</a:t>
                </a:r>
                <a:endParaRPr sz="3600" dirty="0"/>
              </a:p>
              <a:p>
                <a:pPr>
                  <a:buClr>
                    <a:schemeClr val="lt1"/>
                  </a:buClr>
                  <a:buSzPts val="1800"/>
                </a:pPr>
                <a:r>
                  <a:rPr lang="en-US" sz="3600" b="1" dirty="0">
                    <a:solidFill>
                      <a:schemeClr val="lt1"/>
                    </a:solidFill>
                    <a:latin typeface="Helvetica Neue"/>
                    <a:ea typeface="Helvetica Neue"/>
                    <a:cs typeface="Helvetica Neue"/>
                    <a:sym typeface="Helvetica Neue"/>
                  </a:rPr>
                  <a:t>Participants</a:t>
                </a:r>
                <a:endParaRPr sz="3600" b="1" dirty="0">
                  <a:solidFill>
                    <a:schemeClr val="lt1"/>
                  </a:solidFill>
                  <a:latin typeface="Helvetica Neue"/>
                  <a:ea typeface="Helvetica Neue"/>
                  <a:cs typeface="Helvetica Neue"/>
                  <a:sym typeface="Helvetica Neue"/>
                </a:endParaRPr>
              </a:p>
            </p:txBody>
          </p:sp>
          <p:sp>
            <p:nvSpPr>
              <p:cNvPr id="167" name="Google Shape;167;p10"/>
              <p:cNvSpPr txBox="1"/>
              <p:nvPr/>
            </p:nvSpPr>
            <p:spPr>
              <a:xfrm>
                <a:off x="4566351" y="3236942"/>
                <a:ext cx="2124297" cy="738634"/>
              </a:xfrm>
              <a:prstGeom prst="rect">
                <a:avLst/>
              </a:prstGeom>
              <a:noFill/>
              <a:ln>
                <a:noFill/>
              </a:ln>
            </p:spPr>
            <p:txBody>
              <a:bodyPr spcFirstLastPara="1" wrap="square" lIns="182850" tIns="182850" rIns="182850" bIns="182850" anchor="t" anchorCtr="0">
                <a:spAutoFit/>
              </a:bodyPr>
              <a:lstStyle/>
              <a:p>
                <a:pPr>
                  <a:buClr>
                    <a:srgbClr val="000000"/>
                  </a:buClr>
                  <a:buSzPts val="1800"/>
                </a:pPr>
                <a:r>
                  <a:rPr lang="en-US" sz="3600" b="1" dirty="0">
                    <a:solidFill>
                      <a:srgbClr val="000000"/>
                    </a:solidFill>
                    <a:latin typeface="Helvetica Neue"/>
                    <a:ea typeface="Helvetica Neue"/>
                    <a:cs typeface="Helvetica Neue"/>
                    <a:sym typeface="Helvetica Neue"/>
                  </a:rPr>
                  <a:t>Scheme Operator</a:t>
                </a:r>
                <a:endParaRPr sz="3600"/>
              </a:p>
              <a:p>
                <a:pPr>
                  <a:buClr>
                    <a:schemeClr val="lt1"/>
                  </a:buClr>
                  <a:buSzPts val="1800"/>
                </a:pPr>
                <a:r>
                  <a:rPr lang="en-US" sz="3600" b="1" dirty="0" err="1">
                    <a:solidFill>
                      <a:schemeClr val="lt1"/>
                    </a:solidFill>
                    <a:latin typeface="Helvetica Neue"/>
                    <a:ea typeface="Helvetica Neue"/>
                    <a:cs typeface="Helvetica Neue"/>
                    <a:sym typeface="Helvetica Neue"/>
                  </a:rPr>
                  <a:t>ThitsaWorks</a:t>
                </a:r>
                <a:endParaRPr sz="3600" b="1" dirty="0" err="1">
                  <a:solidFill>
                    <a:schemeClr val="lt1"/>
                  </a:solidFill>
                  <a:latin typeface="Helvetica Neue"/>
                  <a:ea typeface="Helvetica Neue"/>
                  <a:cs typeface="Helvetica Neue"/>
                  <a:sym typeface="Helvetica Neue"/>
                </a:endParaRPr>
              </a:p>
            </p:txBody>
          </p:sp>
          <p:sp>
            <p:nvSpPr>
              <p:cNvPr id="168" name="Google Shape;168;p10"/>
              <p:cNvSpPr txBox="1"/>
              <p:nvPr/>
            </p:nvSpPr>
            <p:spPr>
              <a:xfrm>
                <a:off x="7885671" y="3227334"/>
                <a:ext cx="2435280" cy="738634"/>
              </a:xfrm>
              <a:prstGeom prst="rect">
                <a:avLst/>
              </a:prstGeom>
              <a:noFill/>
              <a:ln>
                <a:noFill/>
              </a:ln>
            </p:spPr>
            <p:txBody>
              <a:bodyPr spcFirstLastPara="1" wrap="square" lIns="182850" tIns="182850" rIns="182850" bIns="182850" anchor="t" anchorCtr="0">
                <a:spAutoFit/>
              </a:bodyPr>
              <a:lstStyle/>
              <a:p>
                <a:pPr>
                  <a:buClr>
                    <a:srgbClr val="000000"/>
                  </a:buClr>
                  <a:buSzPts val="1800"/>
                </a:pPr>
                <a:r>
                  <a:rPr lang="en-US" sz="3600" b="1" dirty="0">
                    <a:solidFill>
                      <a:srgbClr val="000000"/>
                    </a:solidFill>
                    <a:latin typeface="Helvetica Neue"/>
                    <a:ea typeface="Helvetica Neue"/>
                    <a:cs typeface="Helvetica Neue"/>
                    <a:sym typeface="Helvetica Neue"/>
                  </a:rPr>
                  <a:t>Technology Support</a:t>
                </a:r>
                <a:endParaRPr sz="3600" dirty="0"/>
              </a:p>
              <a:p>
                <a:pPr>
                  <a:buClr>
                    <a:schemeClr val="lt1"/>
                  </a:buClr>
                  <a:buSzPts val="1800"/>
                </a:pPr>
                <a:r>
                  <a:rPr lang="en-US" sz="3600" b="1" dirty="0">
                    <a:solidFill>
                      <a:schemeClr val="lt1"/>
                    </a:solidFill>
                    <a:latin typeface="Helvetica Neue"/>
                    <a:ea typeface="Helvetica Neue"/>
                    <a:cs typeface="Helvetica Neue"/>
                    <a:sym typeface="Helvetica Neue"/>
                  </a:rPr>
                  <a:t>INFITX</a:t>
                </a:r>
                <a:endParaRPr sz="3600" b="1" dirty="0">
                  <a:solidFill>
                    <a:schemeClr val="lt1"/>
                  </a:solidFill>
                  <a:latin typeface="Helvetica Neue"/>
                  <a:ea typeface="Helvetica Neue"/>
                  <a:cs typeface="Helvetica Neue"/>
                  <a:sym typeface="Helvetica Neue"/>
                </a:endParaRPr>
              </a:p>
            </p:txBody>
          </p:sp>
          <p:sp>
            <p:nvSpPr>
              <p:cNvPr id="169" name="Google Shape;169;p10"/>
              <p:cNvSpPr txBox="1"/>
              <p:nvPr/>
            </p:nvSpPr>
            <p:spPr>
              <a:xfrm>
                <a:off x="1238249" y="5665220"/>
                <a:ext cx="2949625" cy="1046410"/>
              </a:xfrm>
              <a:prstGeom prst="rect">
                <a:avLst/>
              </a:prstGeom>
              <a:noFill/>
              <a:ln>
                <a:noFill/>
              </a:ln>
            </p:spPr>
            <p:txBody>
              <a:bodyPr spcFirstLastPara="1" wrap="square" lIns="182850" tIns="182850" rIns="182850" bIns="182850" anchor="t" anchorCtr="0">
                <a:spAutoFit/>
              </a:bodyPr>
              <a:lstStyle/>
              <a:p>
                <a:pPr marL="548640" indent="-548640">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Set rules and governance</a:t>
                </a:r>
                <a:endParaRPr sz="2400" b="1" dirty="0">
                  <a:solidFill>
                    <a:srgbClr val="000000"/>
                  </a:solidFill>
                  <a:latin typeface="Helvetica Neue"/>
                  <a:ea typeface="Helvetica Neue"/>
                  <a:cs typeface="Helvetica Neue"/>
                  <a:sym typeface="Helvetica Neue"/>
                </a:endParaRPr>
              </a:p>
              <a:p>
                <a:pPr marL="548640" indent="-548640">
                  <a:spcBef>
                    <a:spcPts val="1600"/>
                  </a:spcBef>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Define use cases </a:t>
                </a:r>
                <a:endParaRPr sz="2400" b="1">
                  <a:solidFill>
                    <a:srgbClr val="000000"/>
                  </a:solidFill>
                  <a:latin typeface="Helvetica Neue"/>
                  <a:ea typeface="Helvetica Neue"/>
                  <a:cs typeface="Helvetica Neue"/>
                  <a:sym typeface="Helvetica Neue"/>
                </a:endParaRPr>
              </a:p>
              <a:p>
                <a:pPr marL="548640" indent="-548640">
                  <a:spcBef>
                    <a:spcPts val="1600"/>
                  </a:spcBef>
                  <a:spcAft>
                    <a:spcPts val="1600"/>
                  </a:spcAft>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Include other participants </a:t>
                </a:r>
                <a:endParaRPr sz="2400" b="1" dirty="0">
                  <a:solidFill>
                    <a:srgbClr val="000000"/>
                  </a:solidFill>
                  <a:latin typeface="Helvetica Neue"/>
                  <a:ea typeface="Helvetica Neue"/>
                  <a:cs typeface="Helvetica Neue"/>
                  <a:sym typeface="Helvetica Neue"/>
                </a:endParaRPr>
              </a:p>
            </p:txBody>
          </p:sp>
          <p:sp>
            <p:nvSpPr>
              <p:cNvPr id="170" name="Google Shape;170;p10"/>
              <p:cNvSpPr txBox="1"/>
              <p:nvPr/>
            </p:nvSpPr>
            <p:spPr>
              <a:xfrm>
                <a:off x="4566351" y="5636645"/>
                <a:ext cx="2989729" cy="1046410"/>
              </a:xfrm>
              <a:prstGeom prst="rect">
                <a:avLst/>
              </a:prstGeom>
              <a:noFill/>
              <a:ln>
                <a:noFill/>
              </a:ln>
            </p:spPr>
            <p:txBody>
              <a:bodyPr spcFirstLastPara="1" wrap="square" lIns="182850" tIns="182850" rIns="182850" bIns="182850" anchor="t" anchorCtr="0">
                <a:spAutoFit/>
              </a:bodyPr>
              <a:lstStyle/>
              <a:p>
                <a:pPr marL="548640" indent="-548640">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Manage technology operations</a:t>
                </a:r>
                <a:endParaRPr sz="3600"/>
              </a:p>
              <a:p>
                <a:pPr marL="548640" indent="-548640">
                  <a:spcBef>
                    <a:spcPts val="1600"/>
                  </a:spcBef>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Manage business operations</a:t>
                </a:r>
                <a:endParaRPr sz="3600"/>
              </a:p>
              <a:p>
                <a:pPr marL="548640" indent="-548640">
                  <a:spcBef>
                    <a:spcPts val="1600"/>
                  </a:spcBef>
                  <a:spcAft>
                    <a:spcPts val="1600"/>
                  </a:spcAft>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Support scheme owner</a:t>
                </a:r>
                <a:endParaRPr sz="3600" dirty="0"/>
              </a:p>
            </p:txBody>
          </p:sp>
          <p:sp>
            <p:nvSpPr>
              <p:cNvPr id="171" name="Google Shape;171;p10"/>
              <p:cNvSpPr txBox="1"/>
              <p:nvPr/>
            </p:nvSpPr>
            <p:spPr>
              <a:xfrm>
                <a:off x="7899400" y="5674143"/>
                <a:ext cx="2976000" cy="759152"/>
              </a:xfrm>
              <a:prstGeom prst="rect">
                <a:avLst/>
              </a:prstGeom>
              <a:noFill/>
              <a:ln>
                <a:noFill/>
              </a:ln>
            </p:spPr>
            <p:txBody>
              <a:bodyPr spcFirstLastPara="1" wrap="square" lIns="182850" tIns="182850" rIns="182850" bIns="182850" anchor="t" anchorCtr="0">
                <a:spAutoFit/>
              </a:bodyPr>
              <a:lstStyle/>
              <a:p>
                <a:pPr marL="548640" indent="-548640">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Support Mojaloop technology</a:t>
                </a:r>
                <a:endParaRPr sz="3600" dirty="0"/>
              </a:p>
              <a:p>
                <a:pPr marL="548640" indent="-548640">
                  <a:spcBef>
                    <a:spcPts val="1600"/>
                  </a:spcBef>
                  <a:spcAft>
                    <a:spcPts val="1600"/>
                  </a:spcAft>
                  <a:buClr>
                    <a:srgbClr val="000000"/>
                  </a:buClr>
                  <a:buSzPts val="1200"/>
                  <a:buFont typeface="Arial"/>
                  <a:buChar char="•"/>
                </a:pPr>
                <a:r>
                  <a:rPr lang="en-US" sz="2400" b="1" dirty="0">
                    <a:solidFill>
                      <a:srgbClr val="000000"/>
                    </a:solidFill>
                    <a:latin typeface="Helvetica Neue"/>
                    <a:ea typeface="Helvetica Neue"/>
                    <a:cs typeface="Helvetica Neue"/>
                    <a:sym typeface="Helvetica Neue"/>
                  </a:rPr>
                  <a:t>Provide integration assistance</a:t>
                </a:r>
                <a:endParaRPr sz="3600" dirty="0"/>
              </a:p>
            </p:txBody>
          </p:sp>
        </p:grpSp>
      </p:grpSp>
      <p:grpSp>
        <p:nvGrpSpPr>
          <p:cNvPr id="178" name="Google Shape;178;p10"/>
          <p:cNvGrpSpPr/>
          <p:nvPr/>
        </p:nvGrpSpPr>
        <p:grpSpPr>
          <a:xfrm>
            <a:off x="3425058" y="7942492"/>
            <a:ext cx="4221814" cy="1243484"/>
            <a:chOff x="1711735" y="3971246"/>
            <a:chExt cx="2110907" cy="621742"/>
          </a:xfrm>
        </p:grpSpPr>
        <p:pic>
          <p:nvPicPr>
            <p:cNvPr id="179" name="Google Shape;179;p10"/>
            <p:cNvPicPr preferRelativeResize="0"/>
            <p:nvPr/>
          </p:nvPicPr>
          <p:blipFill rotWithShape="1">
            <a:blip r:embed="rId4">
              <a:alphaModFix/>
            </a:blip>
            <a:srcRect/>
            <a:stretch/>
          </p:blipFill>
          <p:spPr>
            <a:xfrm>
              <a:off x="3214970" y="3971246"/>
              <a:ext cx="607672" cy="607672"/>
            </a:xfrm>
            <a:prstGeom prst="rect">
              <a:avLst/>
            </a:prstGeom>
            <a:noFill/>
            <a:ln>
              <a:noFill/>
            </a:ln>
          </p:spPr>
        </p:pic>
        <p:pic>
          <p:nvPicPr>
            <p:cNvPr id="180" name="Google Shape;180;p10"/>
            <p:cNvPicPr preferRelativeResize="0"/>
            <p:nvPr/>
          </p:nvPicPr>
          <p:blipFill rotWithShape="1">
            <a:blip r:embed="rId5">
              <a:alphaModFix/>
            </a:blip>
            <a:srcRect/>
            <a:stretch/>
          </p:blipFill>
          <p:spPr>
            <a:xfrm>
              <a:off x="1711735" y="3978451"/>
              <a:ext cx="607395" cy="607610"/>
            </a:xfrm>
            <a:prstGeom prst="rect">
              <a:avLst/>
            </a:prstGeom>
            <a:noFill/>
            <a:ln>
              <a:noFill/>
            </a:ln>
          </p:spPr>
        </p:pic>
        <p:pic>
          <p:nvPicPr>
            <p:cNvPr id="181" name="Google Shape;181;p10"/>
            <p:cNvPicPr preferRelativeResize="0"/>
            <p:nvPr/>
          </p:nvPicPr>
          <p:blipFill rotWithShape="1">
            <a:blip r:embed="rId6">
              <a:alphaModFix/>
            </a:blip>
            <a:srcRect/>
            <a:stretch/>
          </p:blipFill>
          <p:spPr>
            <a:xfrm>
              <a:off x="2463352" y="3985593"/>
              <a:ext cx="607395" cy="607395"/>
            </a:xfrm>
            <a:prstGeom prst="rect">
              <a:avLst/>
            </a:prstGeom>
            <a:noFill/>
            <a:ln>
              <a:noFill/>
            </a:ln>
          </p:spPr>
        </p:pic>
      </p:grpSp>
      <p:sp>
        <p:nvSpPr>
          <p:cNvPr id="182" name="Google Shape;182;p10"/>
          <p:cNvSpPr txBox="1">
            <a:spLocks noGrp="1"/>
          </p:cNvSpPr>
          <p:nvPr>
            <p:ph type="sldNum" idx="12"/>
          </p:nvPr>
        </p:nvSpPr>
        <p:spPr>
          <a:xfrm>
            <a:off x="20194587" y="12478825"/>
            <a:ext cx="4191000" cy="1190070"/>
          </a:xfrm>
          <a:prstGeom prst="rect">
            <a:avLst/>
          </a:prstGeom>
          <a:noFill/>
          <a:ln>
            <a:noFill/>
          </a:ln>
        </p:spPr>
        <p:txBody>
          <a:bodyPr spcFirstLastPara="1" vert="horz" wrap="square" lIns="182850" tIns="91400" rIns="182850" bIns="91400" rtlCol="0" anchor="t" anchorCtr="0">
            <a:noAutofit/>
          </a:bodyPr>
          <a:lstStyle/>
          <a:p>
            <a:fld id="{00000000-1234-1234-1234-123412341234}" type="slidenum">
              <a:rPr lang="en-US"/>
              <a:pPr/>
              <a:t>3</a:t>
            </a:fld>
            <a:endParaRPr/>
          </a:p>
        </p:txBody>
      </p:sp>
      <p:pic>
        <p:nvPicPr>
          <p:cNvPr id="2" name="Picture 1">
            <a:extLst>
              <a:ext uri="{FF2B5EF4-FFF2-40B4-BE49-F238E27FC236}">
                <a16:creationId xmlns:a16="http://schemas.microsoft.com/office/drawing/2014/main" id="{C41090A4-C658-1669-8CCB-D386B134D7D4}"/>
              </a:ext>
            </a:extLst>
          </p:cNvPr>
          <p:cNvPicPr>
            <a:picLocks noChangeAspect="1"/>
          </p:cNvPicPr>
          <p:nvPr/>
        </p:nvPicPr>
        <p:blipFill>
          <a:blip r:embed="rId7"/>
          <a:stretch>
            <a:fillRect/>
          </a:stretch>
        </p:blipFill>
        <p:spPr>
          <a:xfrm>
            <a:off x="16476388" y="7635743"/>
            <a:ext cx="4299286" cy="14404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31"/>
          <p:cNvSpPr txBox="1">
            <a:spLocks noGrp="1"/>
          </p:cNvSpPr>
          <p:nvPr>
            <p:ph type="title" idx="4294967295"/>
          </p:nvPr>
        </p:nvSpPr>
        <p:spPr>
          <a:xfrm>
            <a:off x="1650407" y="10722"/>
            <a:ext cx="21005800" cy="2286000"/>
          </a:xfrm>
          <a:prstGeom prst="rect">
            <a:avLst/>
          </a:prstGeom>
          <a:noFill/>
          <a:ln>
            <a:noFill/>
          </a:ln>
        </p:spPr>
        <p:txBody>
          <a:bodyPr spcFirstLastPara="1" vert="horz" wrap="square" lIns="101600" tIns="101600" rIns="101600" bIns="101600" rtlCol="0" anchor="ctr" anchorCtr="0">
            <a:noAutofit/>
          </a:bodyPr>
          <a:lstStyle/>
          <a:p>
            <a:pPr algn="ctr">
              <a:lnSpc>
                <a:spcPct val="100000"/>
              </a:lnSpc>
              <a:spcBef>
                <a:spcPts val="0"/>
              </a:spcBef>
              <a:buClr>
                <a:srgbClr val="FF0000"/>
              </a:buClr>
              <a:buSzPts val="4400"/>
            </a:pPr>
            <a:r>
              <a:rPr lang="en-US" dirty="0">
                <a:solidFill>
                  <a:srgbClr val="FF0000"/>
                </a:solidFill>
                <a:latin typeface="Dosis"/>
                <a:ea typeface="Dosis"/>
                <a:cs typeface="Dosis"/>
                <a:sym typeface="Dosis"/>
              </a:rPr>
              <a:t>B</a:t>
            </a:r>
            <a:r>
              <a:rPr lang="en-US" dirty="0">
                <a:latin typeface="Dosis"/>
                <a:ea typeface="Dosis"/>
                <a:cs typeface="Dosis"/>
                <a:sym typeface="Dosis"/>
              </a:rPr>
              <a:t>ENEFITS</a:t>
            </a:r>
            <a:endParaRPr dirty="0"/>
          </a:p>
        </p:txBody>
      </p:sp>
      <p:sp>
        <p:nvSpPr>
          <p:cNvPr id="822" name="Google Shape;822;p31"/>
          <p:cNvSpPr/>
          <p:nvPr/>
        </p:nvSpPr>
        <p:spPr>
          <a:xfrm rot="5400000">
            <a:off x="-1289861" y="4966669"/>
            <a:ext cx="10192736" cy="5120642"/>
          </a:xfrm>
          <a:prstGeom prst="homePlate">
            <a:avLst>
              <a:gd name="adj" fmla="val 15488"/>
            </a:avLst>
          </a:prstGeom>
          <a:solidFill>
            <a:srgbClr val="22CCDE"/>
          </a:solidFill>
          <a:ln>
            <a:noFill/>
          </a:ln>
        </p:spPr>
        <p:txBody>
          <a:bodyPr spcFirstLastPara="1" wrap="square" lIns="182850" tIns="91400" rIns="182850" bIns="91400" anchor="ctr" anchorCtr="0">
            <a:noAutofit/>
          </a:bodyPr>
          <a:lstStyle/>
          <a:p>
            <a:pPr algn="ctr">
              <a:lnSpc>
                <a:spcPct val="150000"/>
              </a:lnSpc>
              <a:buClr>
                <a:srgbClr val="000000"/>
              </a:buClr>
              <a:buSzPts val="1800"/>
            </a:pPr>
            <a:endParaRPr sz="3600">
              <a:solidFill>
                <a:schemeClr val="lt1"/>
              </a:solidFill>
              <a:latin typeface="Roboto Light"/>
              <a:ea typeface="Roboto Light"/>
              <a:cs typeface="Roboto Light"/>
              <a:sym typeface="Roboto Light"/>
            </a:endParaRPr>
          </a:p>
        </p:txBody>
      </p:sp>
      <p:sp>
        <p:nvSpPr>
          <p:cNvPr id="823" name="Google Shape;823;p31"/>
          <p:cNvSpPr/>
          <p:nvPr/>
        </p:nvSpPr>
        <p:spPr>
          <a:xfrm rot="5400000">
            <a:off x="4289671" y="4966669"/>
            <a:ext cx="10192739" cy="5120642"/>
          </a:xfrm>
          <a:prstGeom prst="homePlate">
            <a:avLst>
              <a:gd name="adj" fmla="val 15488"/>
            </a:avLst>
          </a:prstGeom>
          <a:solidFill>
            <a:schemeClr val="accent2">
              <a:lumMod val="40000"/>
              <a:lumOff val="60000"/>
            </a:schemeClr>
          </a:solidFill>
          <a:ln>
            <a:noFill/>
          </a:ln>
        </p:spPr>
        <p:txBody>
          <a:bodyPr spcFirstLastPara="1" wrap="square" lIns="182850" tIns="91400" rIns="182850" bIns="91400" anchor="ctr" anchorCtr="0">
            <a:noAutofit/>
          </a:bodyPr>
          <a:lstStyle/>
          <a:p>
            <a:pPr algn="ctr">
              <a:lnSpc>
                <a:spcPct val="150000"/>
              </a:lnSpc>
              <a:buClr>
                <a:srgbClr val="000000"/>
              </a:buClr>
              <a:buSzPts val="1800"/>
            </a:pPr>
            <a:endParaRPr sz="3600">
              <a:solidFill>
                <a:schemeClr val="lt1"/>
              </a:solidFill>
              <a:latin typeface="Roboto Light"/>
              <a:ea typeface="Roboto Light"/>
              <a:cs typeface="Roboto Light"/>
              <a:sym typeface="Roboto Light"/>
            </a:endParaRPr>
          </a:p>
        </p:txBody>
      </p:sp>
      <p:sp>
        <p:nvSpPr>
          <p:cNvPr id="824" name="Google Shape;824;p31"/>
          <p:cNvSpPr/>
          <p:nvPr/>
        </p:nvSpPr>
        <p:spPr>
          <a:xfrm rot="5400000">
            <a:off x="9869208" y="4966668"/>
            <a:ext cx="10192737" cy="5120642"/>
          </a:xfrm>
          <a:prstGeom prst="homePlate">
            <a:avLst>
              <a:gd name="adj" fmla="val 15162"/>
            </a:avLst>
          </a:prstGeom>
          <a:solidFill>
            <a:schemeClr val="tx2">
              <a:lumMod val="40000"/>
              <a:lumOff val="60000"/>
            </a:schemeClr>
          </a:solidFill>
          <a:ln>
            <a:noFill/>
          </a:ln>
        </p:spPr>
        <p:txBody>
          <a:bodyPr spcFirstLastPara="1" wrap="square" lIns="182850" tIns="91400" rIns="182850" bIns="91400" anchor="ctr" anchorCtr="0">
            <a:noAutofit/>
          </a:bodyPr>
          <a:lstStyle/>
          <a:p>
            <a:pPr algn="ctr">
              <a:lnSpc>
                <a:spcPct val="150000"/>
              </a:lnSpc>
              <a:buClr>
                <a:srgbClr val="000000"/>
              </a:buClr>
              <a:buSzPts val="1800"/>
            </a:pPr>
            <a:endParaRPr sz="3600">
              <a:solidFill>
                <a:schemeClr val="lt1"/>
              </a:solidFill>
              <a:latin typeface="Roboto Light"/>
              <a:ea typeface="Roboto Light"/>
              <a:cs typeface="Roboto Light"/>
              <a:sym typeface="Roboto Light"/>
            </a:endParaRPr>
          </a:p>
        </p:txBody>
      </p:sp>
      <p:sp>
        <p:nvSpPr>
          <p:cNvPr id="825" name="Google Shape;825;p31"/>
          <p:cNvSpPr/>
          <p:nvPr/>
        </p:nvSpPr>
        <p:spPr>
          <a:xfrm rot="5400000">
            <a:off x="15448739" y="4966690"/>
            <a:ext cx="10192739" cy="5120642"/>
          </a:xfrm>
          <a:prstGeom prst="homePlate">
            <a:avLst>
              <a:gd name="adj" fmla="val 15162"/>
            </a:avLst>
          </a:prstGeom>
          <a:solidFill>
            <a:srgbClr val="00B1F1"/>
          </a:solidFill>
          <a:ln>
            <a:noFill/>
          </a:ln>
        </p:spPr>
        <p:txBody>
          <a:bodyPr spcFirstLastPara="1" wrap="square" lIns="182850" tIns="91400" rIns="182850" bIns="91400" anchor="ctr" anchorCtr="0">
            <a:noAutofit/>
          </a:bodyPr>
          <a:lstStyle/>
          <a:p>
            <a:pPr algn="ctr">
              <a:lnSpc>
                <a:spcPct val="150000"/>
              </a:lnSpc>
              <a:buClr>
                <a:srgbClr val="000000"/>
              </a:buClr>
              <a:buSzPts val="1800"/>
            </a:pPr>
            <a:endParaRPr sz="3600">
              <a:solidFill>
                <a:schemeClr val="lt1"/>
              </a:solidFill>
              <a:latin typeface="Roboto Light"/>
              <a:ea typeface="Roboto Light"/>
              <a:cs typeface="Roboto Light"/>
              <a:sym typeface="Roboto Light"/>
            </a:endParaRPr>
          </a:p>
        </p:txBody>
      </p:sp>
      <p:sp>
        <p:nvSpPr>
          <p:cNvPr id="826" name="Google Shape;826;p31"/>
          <p:cNvSpPr txBox="1"/>
          <p:nvPr/>
        </p:nvSpPr>
        <p:spPr>
          <a:xfrm>
            <a:off x="2805914" y="2469935"/>
            <a:ext cx="2001190" cy="1292581"/>
          </a:xfrm>
          <a:prstGeom prst="rect">
            <a:avLst/>
          </a:prstGeom>
          <a:noFill/>
          <a:ln>
            <a:noFill/>
          </a:ln>
        </p:spPr>
        <p:txBody>
          <a:bodyPr spcFirstLastPara="1" wrap="square" lIns="182850" tIns="91400" rIns="182850" bIns="91400" anchor="t" anchorCtr="0">
            <a:spAutoFit/>
          </a:bodyPr>
          <a:lstStyle/>
          <a:p>
            <a:pPr algn="ctr">
              <a:lnSpc>
                <a:spcPct val="150000"/>
              </a:lnSpc>
              <a:buClr>
                <a:schemeClr val="lt1"/>
              </a:buClr>
              <a:buSzPts val="2400"/>
            </a:pPr>
            <a:r>
              <a:rPr lang="en-US" sz="4800" b="1" dirty="0">
                <a:solidFill>
                  <a:schemeClr val="lt1"/>
                </a:solidFill>
                <a:latin typeface="Calibri"/>
                <a:ea typeface="Calibri"/>
                <a:cs typeface="Calibri"/>
                <a:sym typeface="Calibri"/>
              </a:rPr>
              <a:t>USERS</a:t>
            </a:r>
            <a:endParaRPr sz="4800" dirty="0">
              <a:solidFill>
                <a:schemeClr val="lt1"/>
              </a:solidFill>
              <a:latin typeface="Calibri"/>
              <a:ea typeface="Calibri"/>
              <a:cs typeface="Calibri"/>
              <a:sym typeface="Calibri"/>
            </a:endParaRPr>
          </a:p>
        </p:txBody>
      </p:sp>
      <p:sp>
        <p:nvSpPr>
          <p:cNvPr id="827" name="Google Shape;827;p31"/>
          <p:cNvSpPr txBox="1"/>
          <p:nvPr/>
        </p:nvSpPr>
        <p:spPr>
          <a:xfrm>
            <a:off x="8645135" y="2469935"/>
            <a:ext cx="1481816" cy="1292581"/>
          </a:xfrm>
          <a:prstGeom prst="rect">
            <a:avLst/>
          </a:prstGeom>
          <a:noFill/>
          <a:ln>
            <a:noFill/>
          </a:ln>
        </p:spPr>
        <p:txBody>
          <a:bodyPr spcFirstLastPara="1" wrap="square" lIns="182850" tIns="91400" rIns="182850" bIns="91400" anchor="t" anchorCtr="0">
            <a:spAutoFit/>
          </a:bodyPr>
          <a:lstStyle/>
          <a:p>
            <a:pPr algn="ctr">
              <a:lnSpc>
                <a:spcPct val="150000"/>
              </a:lnSpc>
              <a:buClr>
                <a:schemeClr val="lt1"/>
              </a:buClr>
              <a:buSzPts val="2400"/>
            </a:pPr>
            <a:r>
              <a:rPr lang="en-US" sz="4800" b="1" dirty="0">
                <a:solidFill>
                  <a:schemeClr val="lt1"/>
                </a:solidFill>
                <a:latin typeface="Calibri"/>
                <a:ea typeface="Calibri"/>
                <a:cs typeface="Calibri"/>
                <a:sym typeface="Calibri"/>
              </a:rPr>
              <a:t>MFS</a:t>
            </a:r>
            <a:endParaRPr sz="4800" dirty="0">
              <a:solidFill>
                <a:schemeClr val="lt1"/>
              </a:solidFill>
              <a:latin typeface="Calibri"/>
              <a:ea typeface="Calibri"/>
              <a:cs typeface="Calibri"/>
              <a:sym typeface="Calibri"/>
            </a:endParaRPr>
          </a:p>
        </p:txBody>
      </p:sp>
      <p:sp>
        <p:nvSpPr>
          <p:cNvPr id="828" name="Google Shape;828;p31"/>
          <p:cNvSpPr txBox="1"/>
          <p:nvPr/>
        </p:nvSpPr>
        <p:spPr>
          <a:xfrm>
            <a:off x="14165360" y="2469935"/>
            <a:ext cx="1600438" cy="1292581"/>
          </a:xfrm>
          <a:prstGeom prst="rect">
            <a:avLst/>
          </a:prstGeom>
          <a:noFill/>
          <a:ln>
            <a:noFill/>
          </a:ln>
        </p:spPr>
        <p:txBody>
          <a:bodyPr spcFirstLastPara="1" wrap="square" lIns="182850" tIns="91400" rIns="182850" bIns="91400" anchor="t" anchorCtr="0">
            <a:spAutoFit/>
          </a:bodyPr>
          <a:lstStyle/>
          <a:p>
            <a:pPr algn="ctr">
              <a:lnSpc>
                <a:spcPct val="150000"/>
              </a:lnSpc>
              <a:buClr>
                <a:schemeClr val="lt1"/>
              </a:buClr>
              <a:buSzPts val="2400"/>
            </a:pPr>
            <a:r>
              <a:rPr lang="en-US" sz="4800" b="1" dirty="0">
                <a:solidFill>
                  <a:schemeClr val="lt1"/>
                </a:solidFill>
                <a:latin typeface="Calibri"/>
                <a:ea typeface="Calibri"/>
                <a:cs typeface="Calibri"/>
                <a:sym typeface="Calibri"/>
              </a:rPr>
              <a:t>MFIs</a:t>
            </a:r>
            <a:endParaRPr sz="4800" dirty="0">
              <a:solidFill>
                <a:schemeClr val="lt1"/>
              </a:solidFill>
              <a:latin typeface="Calibri"/>
              <a:ea typeface="Calibri"/>
              <a:cs typeface="Calibri"/>
              <a:sym typeface="Calibri"/>
            </a:endParaRPr>
          </a:p>
        </p:txBody>
      </p:sp>
      <p:sp>
        <p:nvSpPr>
          <p:cNvPr id="829" name="Google Shape;829;p31"/>
          <p:cNvSpPr txBox="1"/>
          <p:nvPr/>
        </p:nvSpPr>
        <p:spPr>
          <a:xfrm>
            <a:off x="18534628" y="2469935"/>
            <a:ext cx="4020974" cy="1292581"/>
          </a:xfrm>
          <a:prstGeom prst="rect">
            <a:avLst/>
          </a:prstGeom>
          <a:noFill/>
          <a:ln>
            <a:noFill/>
          </a:ln>
        </p:spPr>
        <p:txBody>
          <a:bodyPr spcFirstLastPara="1" wrap="square" lIns="182850" tIns="91400" rIns="182850" bIns="91400" anchor="t" anchorCtr="0">
            <a:spAutoFit/>
          </a:bodyPr>
          <a:lstStyle/>
          <a:p>
            <a:pPr algn="ctr">
              <a:lnSpc>
                <a:spcPct val="150000"/>
              </a:lnSpc>
              <a:buClr>
                <a:schemeClr val="lt1"/>
              </a:buClr>
              <a:buSzPts val="2400"/>
            </a:pPr>
            <a:r>
              <a:rPr lang="en-US" sz="4800" b="1" dirty="0">
                <a:solidFill>
                  <a:schemeClr val="lt1"/>
                </a:solidFill>
                <a:latin typeface="Calibri"/>
                <a:ea typeface="Calibri"/>
                <a:cs typeface="Calibri"/>
                <a:sym typeface="Calibri"/>
              </a:rPr>
              <a:t>REGULATIONS</a:t>
            </a:r>
            <a:endParaRPr sz="4800" dirty="0">
              <a:solidFill>
                <a:schemeClr val="lt1"/>
              </a:solidFill>
              <a:latin typeface="Calibri"/>
              <a:ea typeface="Calibri"/>
              <a:cs typeface="Calibri"/>
              <a:sym typeface="Calibri"/>
            </a:endParaRPr>
          </a:p>
        </p:txBody>
      </p:sp>
      <p:sp>
        <p:nvSpPr>
          <p:cNvPr id="830" name="Google Shape;830;p31"/>
          <p:cNvSpPr txBox="1"/>
          <p:nvPr/>
        </p:nvSpPr>
        <p:spPr>
          <a:xfrm>
            <a:off x="1246184" y="3699851"/>
            <a:ext cx="5120638" cy="3685564"/>
          </a:xfrm>
          <a:prstGeom prst="rect">
            <a:avLst/>
          </a:prstGeom>
          <a:noFill/>
          <a:ln>
            <a:noFill/>
          </a:ln>
        </p:spPr>
        <p:txBody>
          <a:bodyPr spcFirstLastPara="1" wrap="square" lIns="182850" tIns="182850" rIns="182850" bIns="182850" anchor="t" anchorCtr="0">
            <a:spAutoFit/>
          </a:bodyPr>
          <a:lstStyle/>
          <a:p>
            <a:pPr marL="571500" indent="-571500">
              <a:lnSpc>
                <a:spcPct val="115000"/>
              </a:lnSpc>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Lower cost</a:t>
            </a:r>
            <a:endParaRPr sz="3400" b="1" dirty="0">
              <a:solidFill>
                <a:srgbClr val="292929"/>
              </a:solidFill>
              <a:latin typeface="Helvetica Neue"/>
              <a:ea typeface="Helvetica Neue"/>
              <a:cs typeface="Helvetica Neue"/>
              <a:sym typeface="Helvetica Neue"/>
            </a:endParaRPr>
          </a:p>
          <a:p>
            <a:pPr marL="571500" indent="-571500">
              <a:lnSpc>
                <a:spcPct val="115000"/>
              </a:lnSpc>
              <a:spcBef>
                <a:spcPts val="800"/>
              </a:spcBef>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Greater access to cash-in/out points</a:t>
            </a:r>
            <a:endParaRPr sz="3400" b="1" dirty="0">
              <a:solidFill>
                <a:srgbClr val="292929"/>
              </a:solidFill>
              <a:latin typeface="Helvetica Neue"/>
              <a:ea typeface="Helvetica Neue"/>
              <a:cs typeface="Helvetica Neue"/>
              <a:sym typeface="Helvetica Neue"/>
            </a:endParaRPr>
          </a:p>
          <a:p>
            <a:pPr marL="571500" indent="-571500">
              <a:lnSpc>
                <a:spcPct val="115000"/>
              </a:lnSpc>
              <a:spcBef>
                <a:spcPts val="800"/>
              </a:spcBef>
              <a:spcAft>
                <a:spcPts val="800"/>
              </a:spcAft>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Greater choice of financial provider</a:t>
            </a:r>
            <a:endParaRPr sz="3400" b="1" dirty="0">
              <a:solidFill>
                <a:srgbClr val="292929"/>
              </a:solidFill>
              <a:latin typeface="Helvetica Neue"/>
              <a:ea typeface="Helvetica Neue"/>
              <a:cs typeface="Helvetica Neue"/>
              <a:sym typeface="Helvetica Neue"/>
            </a:endParaRPr>
          </a:p>
        </p:txBody>
      </p:sp>
      <p:sp>
        <p:nvSpPr>
          <p:cNvPr id="831" name="Google Shape;831;p31"/>
          <p:cNvSpPr txBox="1"/>
          <p:nvPr/>
        </p:nvSpPr>
        <p:spPr>
          <a:xfrm>
            <a:off x="6825716" y="3699851"/>
            <a:ext cx="5120646" cy="6591487"/>
          </a:xfrm>
          <a:prstGeom prst="rect">
            <a:avLst/>
          </a:prstGeom>
          <a:noFill/>
          <a:ln>
            <a:noFill/>
          </a:ln>
        </p:spPr>
        <p:txBody>
          <a:bodyPr spcFirstLastPara="1" wrap="square" lIns="182850" tIns="182850" rIns="182850" bIns="182850" anchor="t" anchorCtr="0">
            <a:spAutoFit/>
          </a:bodyPr>
          <a:lstStyle/>
          <a:p>
            <a:pPr marL="571500" indent="-571500">
              <a:lnSpc>
                <a:spcPct val="115000"/>
              </a:lnSpc>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Development of digital ecosystem (P2P, merchants)</a:t>
            </a:r>
            <a:endParaRPr sz="3400" b="1" dirty="0">
              <a:solidFill>
                <a:srgbClr val="292929"/>
              </a:solidFill>
              <a:latin typeface="Helvetica Neue"/>
              <a:ea typeface="Helvetica Neue"/>
              <a:cs typeface="Helvetica Neue"/>
            </a:endParaRPr>
          </a:p>
          <a:p>
            <a:pPr marL="571500" indent="-571500">
              <a:lnSpc>
                <a:spcPct val="115000"/>
              </a:lnSpc>
              <a:spcBef>
                <a:spcPts val="800"/>
              </a:spcBef>
              <a:spcAft>
                <a:spcPts val="800"/>
              </a:spcAft>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Reduced cost through centralized functions (API, fraud, reconciliation, settlement merchants)</a:t>
            </a:r>
            <a:endParaRPr sz="3400" b="1" dirty="0">
              <a:solidFill>
                <a:srgbClr val="292929"/>
              </a:solidFill>
              <a:latin typeface="Helvetica Neue"/>
              <a:ea typeface="Helvetica Neue"/>
              <a:cs typeface="Helvetica Neue"/>
            </a:endParaRPr>
          </a:p>
        </p:txBody>
      </p:sp>
      <p:sp>
        <p:nvSpPr>
          <p:cNvPr id="832" name="Google Shape;832;p31"/>
          <p:cNvSpPr txBox="1"/>
          <p:nvPr/>
        </p:nvSpPr>
        <p:spPr>
          <a:xfrm>
            <a:off x="12405248" y="3699850"/>
            <a:ext cx="5120650" cy="8000078"/>
          </a:xfrm>
          <a:prstGeom prst="rect">
            <a:avLst/>
          </a:prstGeom>
          <a:noFill/>
          <a:ln>
            <a:noFill/>
          </a:ln>
        </p:spPr>
        <p:txBody>
          <a:bodyPr spcFirstLastPara="1" wrap="square" lIns="182850" tIns="182850" rIns="182850" bIns="182850" anchor="t" anchorCtr="0">
            <a:spAutoFit/>
          </a:bodyPr>
          <a:lstStyle/>
          <a:p>
            <a:pPr marL="571500" indent="-571500">
              <a:lnSpc>
                <a:spcPct val="115000"/>
              </a:lnSpc>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Access to multiple payment channel with one integration</a:t>
            </a:r>
            <a:endParaRPr sz="3400" b="1" dirty="0">
              <a:solidFill>
                <a:srgbClr val="292929"/>
              </a:solidFill>
              <a:latin typeface="Helvetica Neue"/>
              <a:ea typeface="Helvetica Neue"/>
              <a:cs typeface="Helvetica Neue"/>
              <a:sym typeface="Helvetica Neue"/>
            </a:endParaRPr>
          </a:p>
          <a:p>
            <a:pPr marL="571500" indent="-571500">
              <a:lnSpc>
                <a:spcPct val="115000"/>
              </a:lnSpc>
              <a:spcBef>
                <a:spcPts val="800"/>
              </a:spcBef>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Increased efficiency from digitization</a:t>
            </a:r>
            <a:endParaRPr sz="3400" b="1" dirty="0">
              <a:solidFill>
                <a:srgbClr val="292929"/>
              </a:solidFill>
              <a:latin typeface="Helvetica Neue"/>
              <a:ea typeface="Helvetica Neue"/>
              <a:cs typeface="Helvetica Neue"/>
              <a:sym typeface="Helvetica Neue"/>
            </a:endParaRPr>
          </a:p>
          <a:p>
            <a:pPr marL="571500" indent="-571500">
              <a:lnSpc>
                <a:spcPct val="115000"/>
              </a:lnSpc>
              <a:spcBef>
                <a:spcPts val="800"/>
              </a:spcBef>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Reduced cost of integration, reconciliation, settlement, and fraud</a:t>
            </a:r>
            <a:endParaRPr sz="3400" b="1" dirty="0">
              <a:solidFill>
                <a:srgbClr val="292929"/>
              </a:solidFill>
              <a:latin typeface="Helvetica Neue"/>
              <a:ea typeface="Helvetica Neue"/>
              <a:cs typeface="Helvetica Neue"/>
              <a:sym typeface="Helvetica Neue"/>
            </a:endParaRPr>
          </a:p>
          <a:p>
            <a:pPr marL="571500" indent="-571500">
              <a:lnSpc>
                <a:spcPct val="115000"/>
              </a:lnSpc>
              <a:spcBef>
                <a:spcPts val="800"/>
              </a:spcBef>
              <a:spcAft>
                <a:spcPts val="800"/>
              </a:spcAft>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Improved technology choice</a:t>
            </a:r>
            <a:endParaRPr sz="3400" b="1" dirty="0">
              <a:solidFill>
                <a:srgbClr val="292929"/>
              </a:solidFill>
              <a:latin typeface="Helvetica Neue"/>
              <a:ea typeface="Helvetica Neue"/>
              <a:cs typeface="Helvetica Neue"/>
              <a:sym typeface="Helvetica Neue"/>
            </a:endParaRPr>
          </a:p>
        </p:txBody>
      </p:sp>
      <p:sp>
        <p:nvSpPr>
          <p:cNvPr id="833" name="Google Shape;833;p31"/>
          <p:cNvSpPr txBox="1"/>
          <p:nvPr/>
        </p:nvSpPr>
        <p:spPr>
          <a:xfrm>
            <a:off x="18009115" y="3699851"/>
            <a:ext cx="5096316" cy="5490673"/>
          </a:xfrm>
          <a:prstGeom prst="rect">
            <a:avLst/>
          </a:prstGeom>
          <a:noFill/>
          <a:ln>
            <a:noFill/>
          </a:ln>
        </p:spPr>
        <p:txBody>
          <a:bodyPr spcFirstLastPara="1" wrap="square" lIns="182850" tIns="182850" rIns="182850" bIns="182850" anchor="t" anchorCtr="0">
            <a:spAutoFit/>
          </a:bodyPr>
          <a:lstStyle/>
          <a:p>
            <a:pPr marL="571500" indent="-571500">
              <a:lnSpc>
                <a:spcPct val="115000"/>
              </a:lnSpc>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Increased financial inclusion through greater reach and innovation</a:t>
            </a:r>
            <a:endParaRPr sz="3400" b="1" dirty="0">
              <a:solidFill>
                <a:srgbClr val="292929"/>
              </a:solidFill>
              <a:latin typeface="Helvetica Neue"/>
              <a:ea typeface="Helvetica Neue"/>
              <a:cs typeface="Helvetica Neue"/>
            </a:endParaRPr>
          </a:p>
          <a:p>
            <a:pPr marL="571500" indent="-571500">
              <a:lnSpc>
                <a:spcPct val="115000"/>
              </a:lnSpc>
              <a:spcBef>
                <a:spcPts val="800"/>
              </a:spcBef>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Better visibility into transactions</a:t>
            </a:r>
            <a:endParaRPr sz="3400" b="1" dirty="0">
              <a:solidFill>
                <a:srgbClr val="292929"/>
              </a:solidFill>
              <a:latin typeface="Helvetica Neue"/>
              <a:ea typeface="Helvetica Neue"/>
              <a:cs typeface="Helvetica Neue"/>
            </a:endParaRPr>
          </a:p>
          <a:p>
            <a:pPr marL="571500" indent="-571500">
              <a:lnSpc>
                <a:spcPct val="115000"/>
              </a:lnSpc>
              <a:spcBef>
                <a:spcPts val="800"/>
              </a:spcBef>
              <a:spcAft>
                <a:spcPts val="800"/>
              </a:spcAft>
              <a:buClr>
                <a:srgbClr val="292929"/>
              </a:buClr>
              <a:buSzPts val="1400"/>
              <a:buFont typeface="Wingdings" pitchFamily="2" charset="2"/>
              <a:buChar char="q"/>
            </a:pPr>
            <a:r>
              <a:rPr lang="en-US" sz="3400" b="1" dirty="0">
                <a:solidFill>
                  <a:srgbClr val="292929"/>
                </a:solidFill>
                <a:latin typeface="Helvetica Neue"/>
                <a:ea typeface="Helvetica Neue"/>
                <a:cs typeface="Helvetica Neue"/>
                <a:sym typeface="Helvetica Neue"/>
              </a:rPr>
              <a:t>Move towards digital economy</a:t>
            </a:r>
            <a:endParaRPr sz="3400" b="1" dirty="0">
              <a:solidFill>
                <a:srgbClr val="292929"/>
              </a:solidFill>
              <a:latin typeface="Helvetica Neue"/>
              <a:ea typeface="Helvetica Neue"/>
              <a:cs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6222AFB-F75F-1333-A01B-EACBBF99EEE7}"/>
              </a:ext>
            </a:extLst>
          </p:cNvPr>
          <p:cNvSpPr>
            <a:spLocks noGrp="1"/>
          </p:cNvSpPr>
          <p:nvPr>
            <p:ph type="sldNum" sz="quarter" idx="12"/>
          </p:nvPr>
        </p:nvSpPr>
        <p:spPr/>
        <p:txBody>
          <a:bodyPr/>
          <a:lstStyle/>
          <a:p>
            <a:fld id="{20AF9D7A-5BEE-9245-944A-197F51D542D9}" type="slidenum">
              <a:rPr lang="en-US" smtClean="0"/>
              <a:t>5</a:t>
            </a:fld>
            <a:endParaRPr lang="en-US" dirty="0"/>
          </a:p>
        </p:txBody>
      </p:sp>
      <p:sp>
        <p:nvSpPr>
          <p:cNvPr id="8" name="Title 1">
            <a:extLst>
              <a:ext uri="{FF2B5EF4-FFF2-40B4-BE49-F238E27FC236}">
                <a16:creationId xmlns:a16="http://schemas.microsoft.com/office/drawing/2014/main" id="{74710A03-4109-A774-EFEC-2DF6C426515A}"/>
              </a:ext>
            </a:extLst>
          </p:cNvPr>
          <p:cNvSpPr txBox="1">
            <a:spLocks/>
          </p:cNvSpPr>
          <p:nvPr/>
        </p:nvSpPr>
        <p:spPr>
          <a:xfrm>
            <a:off x="2136927" y="1451291"/>
            <a:ext cx="11101993"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Friendly User Testing</a:t>
            </a:r>
          </a:p>
        </p:txBody>
      </p:sp>
      <p:sp>
        <p:nvSpPr>
          <p:cNvPr id="10" name="TextBox 9">
            <a:extLst>
              <a:ext uri="{FF2B5EF4-FFF2-40B4-BE49-F238E27FC236}">
                <a16:creationId xmlns:a16="http://schemas.microsoft.com/office/drawing/2014/main" id="{EBA9BB50-7B9E-FBAB-3859-80C31979FE92}"/>
              </a:ext>
            </a:extLst>
          </p:cNvPr>
          <p:cNvSpPr txBox="1"/>
          <p:nvPr/>
        </p:nvSpPr>
        <p:spPr>
          <a:xfrm>
            <a:off x="2663687" y="3762993"/>
            <a:ext cx="18705443" cy="8094524"/>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4000" dirty="0">
                <a:solidFill>
                  <a:schemeClr val="tx2"/>
                </a:solidFill>
              </a:rPr>
              <a:t>Testing phase in the </a:t>
            </a:r>
            <a:r>
              <a:rPr lang="en-US" sz="4000" dirty="0" err="1">
                <a:solidFill>
                  <a:schemeClr val="tx2"/>
                </a:solidFill>
              </a:rPr>
              <a:t>WynePay</a:t>
            </a:r>
            <a:r>
              <a:rPr lang="en-US" sz="4000" dirty="0">
                <a:solidFill>
                  <a:schemeClr val="tx2"/>
                </a:solidFill>
              </a:rPr>
              <a:t> Platform </a:t>
            </a:r>
          </a:p>
          <a:p>
            <a:pPr marL="457200" indent="-457200">
              <a:lnSpc>
                <a:spcPct val="150000"/>
              </a:lnSpc>
              <a:buFont typeface="Wingdings" panose="05000000000000000000" pitchFamily="2" charset="2"/>
              <a:buChar char="Ø"/>
            </a:pPr>
            <a:endParaRPr lang="en-US" sz="4000" dirty="0">
              <a:solidFill>
                <a:schemeClr val="tx2"/>
              </a:solidFill>
            </a:endParaRPr>
          </a:p>
          <a:p>
            <a:pPr marL="457200" indent="-457200">
              <a:lnSpc>
                <a:spcPct val="150000"/>
              </a:lnSpc>
              <a:buFont typeface="Wingdings" panose="05000000000000000000" pitchFamily="2" charset="2"/>
              <a:buChar char="Ø"/>
            </a:pPr>
            <a:r>
              <a:rPr lang="en-US" sz="4000" dirty="0">
                <a:solidFill>
                  <a:schemeClr val="tx2"/>
                </a:solidFill>
              </a:rPr>
              <a:t>The main objective was to test possible scenarios in the loan repayment use case to identify issues and gaps in the system implementation as well as the business processes before the next phase of the project which is the Closed User Group (CUG) testing phase.</a:t>
            </a:r>
          </a:p>
          <a:p>
            <a:pPr marL="457200" indent="-457200">
              <a:lnSpc>
                <a:spcPct val="150000"/>
              </a:lnSpc>
              <a:buFont typeface="Wingdings" panose="05000000000000000000" pitchFamily="2" charset="2"/>
              <a:buChar char="Ø"/>
            </a:pPr>
            <a:r>
              <a:rPr lang="en-US" sz="4000" dirty="0">
                <a:solidFill>
                  <a:schemeClr val="tx2"/>
                </a:solidFill>
              </a:rPr>
              <a:t>Proper documentation of FUT will feed next phases with valuable inputs.</a:t>
            </a:r>
          </a:p>
          <a:p>
            <a:pPr>
              <a:lnSpc>
                <a:spcPct val="150000"/>
              </a:lnSpc>
            </a:pPr>
            <a:endParaRPr lang="en-US" sz="4000" dirty="0">
              <a:cs typeface="Calibri" panose="020F0502020204030204" pitchFamily="34" charset="0"/>
            </a:endParaRPr>
          </a:p>
          <a:p>
            <a:endParaRPr lang="en-US" sz="4000" dirty="0"/>
          </a:p>
        </p:txBody>
      </p:sp>
    </p:spTree>
    <p:extLst>
      <p:ext uri="{BB962C8B-B14F-4D97-AF65-F5344CB8AC3E}">
        <p14:creationId xmlns:p14="http://schemas.microsoft.com/office/powerpoint/2010/main" val="350262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80;g1c694b51229_11_7">
            <a:extLst>
              <a:ext uri="{FF2B5EF4-FFF2-40B4-BE49-F238E27FC236}">
                <a16:creationId xmlns:a16="http://schemas.microsoft.com/office/drawing/2014/main" id="{E3B959A4-6C9C-5F2C-952B-6D81BB5C0427}"/>
              </a:ext>
            </a:extLst>
          </p:cNvPr>
          <p:cNvSpPr txBox="1"/>
          <p:nvPr/>
        </p:nvSpPr>
        <p:spPr>
          <a:xfrm>
            <a:off x="1366732" y="2599823"/>
            <a:ext cx="9641673" cy="3009527"/>
          </a:xfrm>
          <a:prstGeom prst="rect">
            <a:avLst/>
          </a:prstGeom>
        </p:spPr>
        <p:txBody>
          <a:bodyPr spcFirstLastPara="1" vert="horz" lIns="91440" tIns="45720" rIns="91440" bIns="45720" rtlCol="0"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defTabSz="914400">
              <a:lnSpc>
                <a:spcPct val="90000"/>
              </a:lnSpc>
              <a:spcBef>
                <a:spcPct val="0"/>
              </a:spcBef>
              <a:spcAft>
                <a:spcPts val="600"/>
              </a:spcAft>
            </a:pPr>
            <a:endParaRPr lang="en-US" sz="6400" b="1" kern="1200" dirty="0">
              <a:solidFill>
                <a:schemeClr val="tx1"/>
              </a:solidFill>
              <a:latin typeface="+mj-lt"/>
              <a:ea typeface="+mj-ea"/>
              <a:cs typeface="+mj-cs"/>
            </a:endParaRPr>
          </a:p>
        </p:txBody>
      </p:sp>
      <p:sp>
        <p:nvSpPr>
          <p:cNvPr id="19" name="Title 1">
            <a:extLst>
              <a:ext uri="{FF2B5EF4-FFF2-40B4-BE49-F238E27FC236}">
                <a16:creationId xmlns:a16="http://schemas.microsoft.com/office/drawing/2014/main" id="{0249B41F-4F95-5B93-B342-9CB0B39C112D}"/>
              </a:ext>
            </a:extLst>
          </p:cNvPr>
          <p:cNvSpPr txBox="1">
            <a:spLocks/>
          </p:cNvSpPr>
          <p:nvPr/>
        </p:nvSpPr>
        <p:spPr>
          <a:xfrm>
            <a:off x="1366731" y="1513444"/>
            <a:ext cx="15856712"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ea typeface="Calibri" panose="020F0502020204030204" pitchFamily="34" charset="0"/>
                <a:cs typeface="Calibri" panose="020F0502020204030204" pitchFamily="34" charset="0"/>
              </a:rPr>
              <a:t>Friendly User Testing Status</a:t>
            </a:r>
          </a:p>
        </p:txBody>
      </p:sp>
      <p:graphicFrame>
        <p:nvGraphicFramePr>
          <p:cNvPr id="3" name="Table 2">
            <a:extLst>
              <a:ext uri="{FF2B5EF4-FFF2-40B4-BE49-F238E27FC236}">
                <a16:creationId xmlns:a16="http://schemas.microsoft.com/office/drawing/2014/main" id="{4952348B-03A6-6502-73DD-678605ED0C44}"/>
              </a:ext>
            </a:extLst>
          </p:cNvPr>
          <p:cNvGraphicFramePr>
            <a:graphicFrameLocks noGrp="1"/>
          </p:cNvGraphicFramePr>
          <p:nvPr>
            <p:extLst>
              <p:ext uri="{D42A27DB-BD31-4B8C-83A1-F6EECF244321}">
                <p14:modId xmlns:p14="http://schemas.microsoft.com/office/powerpoint/2010/main" val="938475442"/>
              </p:ext>
            </p:extLst>
          </p:nvPr>
        </p:nvGraphicFramePr>
        <p:xfrm>
          <a:off x="3348909" y="4008168"/>
          <a:ext cx="17483506" cy="6850608"/>
        </p:xfrm>
        <a:graphic>
          <a:graphicData uri="http://schemas.openxmlformats.org/drawingml/2006/table">
            <a:tbl>
              <a:tblPr firstRow="1" bandRow="1">
                <a:tableStyleId>{5C22544A-7EE6-4342-B048-85BDC9FD1C3A}</a:tableStyleId>
              </a:tblPr>
              <a:tblGrid>
                <a:gridCol w="4201102">
                  <a:extLst>
                    <a:ext uri="{9D8B030D-6E8A-4147-A177-3AD203B41FA5}">
                      <a16:colId xmlns:a16="http://schemas.microsoft.com/office/drawing/2014/main" val="3987994379"/>
                    </a:ext>
                  </a:extLst>
                </a:gridCol>
                <a:gridCol w="6562587">
                  <a:extLst>
                    <a:ext uri="{9D8B030D-6E8A-4147-A177-3AD203B41FA5}">
                      <a16:colId xmlns:a16="http://schemas.microsoft.com/office/drawing/2014/main" val="769238790"/>
                    </a:ext>
                  </a:extLst>
                </a:gridCol>
                <a:gridCol w="6719817">
                  <a:extLst>
                    <a:ext uri="{9D8B030D-6E8A-4147-A177-3AD203B41FA5}">
                      <a16:colId xmlns:a16="http://schemas.microsoft.com/office/drawing/2014/main" val="506546951"/>
                    </a:ext>
                  </a:extLst>
                </a:gridCol>
              </a:tblGrid>
              <a:tr h="1225239">
                <a:tc>
                  <a:txBody>
                    <a:bodyPr/>
                    <a:lstStyle/>
                    <a:p>
                      <a:endParaRPr lang="en-US" dirty="0"/>
                    </a:p>
                  </a:txBody>
                  <a:tcPr anchor="ctr"/>
                </a:tc>
                <a:tc>
                  <a:txBody>
                    <a:bodyPr/>
                    <a:lstStyle/>
                    <a:p>
                      <a:pPr algn="ctr"/>
                      <a:r>
                        <a:rPr lang="en-US" dirty="0"/>
                        <a:t>FUT1</a:t>
                      </a:r>
                    </a:p>
                  </a:txBody>
                  <a:tcPr anchor="ctr"/>
                </a:tc>
                <a:tc>
                  <a:txBody>
                    <a:bodyPr/>
                    <a:lstStyle/>
                    <a:p>
                      <a:pPr algn="ctr"/>
                      <a:r>
                        <a:rPr lang="en-US" dirty="0"/>
                        <a:t>FUT2</a:t>
                      </a:r>
                    </a:p>
                  </a:txBody>
                  <a:tcPr anchor="ctr"/>
                </a:tc>
                <a:extLst>
                  <a:ext uri="{0D108BD9-81ED-4DB2-BD59-A6C34878D82A}">
                    <a16:rowId xmlns:a16="http://schemas.microsoft.com/office/drawing/2014/main" val="1974749236"/>
                  </a:ext>
                </a:extLst>
              </a:tr>
              <a:tr h="1225239">
                <a:tc>
                  <a:txBody>
                    <a:bodyPr/>
                    <a:lstStyle/>
                    <a:p>
                      <a:r>
                        <a:rPr lang="en-US" dirty="0"/>
                        <a:t>Period</a:t>
                      </a:r>
                    </a:p>
                  </a:txBody>
                  <a:tcPr anchor="ctr"/>
                </a:tc>
                <a:tc>
                  <a:txBody>
                    <a:bodyPr/>
                    <a:lstStyle/>
                    <a:p>
                      <a:r>
                        <a:rPr lang="en-US" dirty="0"/>
                        <a:t>30 Sep 2021 – 31 Mar 2022</a:t>
                      </a:r>
                    </a:p>
                  </a:txBody>
                  <a:tcPr anchor="ctr"/>
                </a:tc>
                <a:tc>
                  <a:txBody>
                    <a:bodyPr/>
                    <a:lstStyle/>
                    <a:p>
                      <a:r>
                        <a:rPr lang="en-US" dirty="0"/>
                        <a:t>13 June 2022 – 15 May 2023</a:t>
                      </a:r>
                    </a:p>
                  </a:txBody>
                  <a:tcPr anchor="ctr"/>
                </a:tc>
                <a:extLst>
                  <a:ext uri="{0D108BD9-81ED-4DB2-BD59-A6C34878D82A}">
                    <a16:rowId xmlns:a16="http://schemas.microsoft.com/office/drawing/2014/main" val="4052443048"/>
                  </a:ext>
                </a:extLst>
              </a:tr>
              <a:tr h="1225239">
                <a:tc>
                  <a:txBody>
                    <a:bodyPr/>
                    <a:lstStyle/>
                    <a:p>
                      <a:r>
                        <a:rPr lang="en-US" dirty="0"/>
                        <a:t>Total transactions</a:t>
                      </a:r>
                    </a:p>
                  </a:txBody>
                  <a:tcPr anchor="ctr"/>
                </a:tc>
                <a:tc>
                  <a:txBody>
                    <a:bodyPr/>
                    <a:lstStyle/>
                    <a:p>
                      <a:r>
                        <a:rPr lang="en-US" dirty="0"/>
                        <a:t>339</a:t>
                      </a:r>
                    </a:p>
                  </a:txBody>
                  <a:tcPr anchor="ctr"/>
                </a:tc>
                <a:tc>
                  <a:txBody>
                    <a:bodyPr/>
                    <a:lstStyle/>
                    <a:p>
                      <a:r>
                        <a:rPr lang="en-US" dirty="0"/>
                        <a:t>207</a:t>
                      </a:r>
                    </a:p>
                  </a:txBody>
                  <a:tcPr anchor="ctr"/>
                </a:tc>
                <a:extLst>
                  <a:ext uri="{0D108BD9-81ED-4DB2-BD59-A6C34878D82A}">
                    <a16:rowId xmlns:a16="http://schemas.microsoft.com/office/drawing/2014/main" val="2999698544"/>
                  </a:ext>
                </a:extLst>
              </a:tr>
              <a:tr h="1225239">
                <a:tc>
                  <a:txBody>
                    <a:bodyPr/>
                    <a:lstStyle/>
                    <a:p>
                      <a:r>
                        <a:rPr lang="en-US" dirty="0"/>
                        <a:t>Use Case </a:t>
                      </a:r>
                    </a:p>
                  </a:txBody>
                  <a:tcPr anchor="ctr"/>
                </a:tc>
                <a:tc>
                  <a:txBody>
                    <a:bodyPr/>
                    <a:lstStyle/>
                    <a:p>
                      <a:r>
                        <a:rPr lang="en-US" dirty="0"/>
                        <a:t>Loan Repayment</a:t>
                      </a:r>
                    </a:p>
                  </a:txBody>
                  <a:tcPr anchor="ctr"/>
                </a:tc>
                <a:tc>
                  <a:txBody>
                    <a:bodyPr/>
                    <a:lstStyle/>
                    <a:p>
                      <a:r>
                        <a:rPr lang="en-US" dirty="0"/>
                        <a:t>Loan Repayment</a:t>
                      </a:r>
                    </a:p>
                  </a:txBody>
                  <a:tcPr anchor="ctr"/>
                </a:tc>
                <a:extLst>
                  <a:ext uri="{0D108BD9-81ED-4DB2-BD59-A6C34878D82A}">
                    <a16:rowId xmlns:a16="http://schemas.microsoft.com/office/drawing/2014/main" val="2780957481"/>
                  </a:ext>
                </a:extLst>
              </a:tr>
              <a:tr h="1949652">
                <a:tc>
                  <a:txBody>
                    <a:bodyPr/>
                    <a:lstStyle/>
                    <a:p>
                      <a:r>
                        <a:rPr lang="en-US" dirty="0"/>
                        <a:t>No. of DFSPs</a:t>
                      </a:r>
                    </a:p>
                  </a:txBody>
                  <a:tcPr anchor="ctr"/>
                </a:tc>
                <a:tc>
                  <a:txBody>
                    <a:bodyPr/>
                    <a:lstStyle/>
                    <a:p>
                      <a:r>
                        <a:rPr lang="en-US" dirty="0"/>
                        <a:t>5 </a:t>
                      </a:r>
                      <a:br>
                        <a:rPr lang="en-US" dirty="0"/>
                      </a:br>
                      <a:r>
                        <a:rPr lang="en-US" dirty="0"/>
                        <a:t>(3 MFIs and 2 Mobile Wallets)</a:t>
                      </a:r>
                    </a:p>
                  </a:txBody>
                  <a:tcPr anchor="ctr"/>
                </a:tc>
                <a:tc>
                  <a:txBody>
                    <a:bodyPr/>
                    <a:lstStyle/>
                    <a:p>
                      <a:r>
                        <a:rPr lang="en-US" dirty="0"/>
                        <a:t>8 </a:t>
                      </a:r>
                      <a:br>
                        <a:rPr lang="en-US" dirty="0"/>
                      </a:br>
                      <a:r>
                        <a:rPr lang="en-US" dirty="0"/>
                        <a:t>(4 MFIs and 4 Mobile Wallets)</a:t>
                      </a:r>
                    </a:p>
                  </a:txBody>
                  <a:tcPr anchor="ctr"/>
                </a:tc>
                <a:extLst>
                  <a:ext uri="{0D108BD9-81ED-4DB2-BD59-A6C34878D82A}">
                    <a16:rowId xmlns:a16="http://schemas.microsoft.com/office/drawing/2014/main" val="2974656871"/>
                  </a:ext>
                </a:extLst>
              </a:tr>
            </a:tbl>
          </a:graphicData>
        </a:graphic>
      </p:graphicFrame>
      <p:sp>
        <p:nvSpPr>
          <p:cNvPr id="4" name="Slide Number Placeholder 3">
            <a:extLst>
              <a:ext uri="{FF2B5EF4-FFF2-40B4-BE49-F238E27FC236}">
                <a16:creationId xmlns:a16="http://schemas.microsoft.com/office/drawing/2014/main" id="{D42434A2-F9CF-7B03-658B-0A3539B0C9F3}"/>
              </a:ext>
            </a:extLst>
          </p:cNvPr>
          <p:cNvSpPr>
            <a:spLocks noGrp="1"/>
          </p:cNvSpPr>
          <p:nvPr>
            <p:ph type="sldNum" sz="quarter" idx="12"/>
          </p:nvPr>
        </p:nvSpPr>
        <p:spPr>
          <a:xfrm>
            <a:off x="17223443" y="12712701"/>
            <a:ext cx="5487114" cy="730250"/>
          </a:xfrm>
        </p:spPr>
        <p:txBody>
          <a:bodyPr/>
          <a:lstStyle/>
          <a:p>
            <a:fld id="{20AF9D7A-5BEE-9245-944A-197F51D542D9}" type="slidenum">
              <a:rPr lang="en-US" smtClean="0"/>
              <a:t>6</a:t>
            </a:fld>
            <a:endParaRPr lang="en-US" dirty="0"/>
          </a:p>
        </p:txBody>
      </p:sp>
    </p:spTree>
    <p:extLst>
      <p:ext uri="{BB962C8B-B14F-4D97-AF65-F5344CB8AC3E}">
        <p14:creationId xmlns:p14="http://schemas.microsoft.com/office/powerpoint/2010/main" val="249369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4DA-FC08-4BD6-E5F5-32A50BD69A6E}"/>
              </a:ext>
            </a:extLst>
          </p:cNvPr>
          <p:cNvSpPr>
            <a:spLocks noGrp="1"/>
          </p:cNvSpPr>
          <p:nvPr>
            <p:ph type="title"/>
          </p:nvPr>
        </p:nvSpPr>
        <p:spPr>
          <a:xfrm>
            <a:off x="1006433" y="0"/>
            <a:ext cx="18869389" cy="2651126"/>
          </a:xfrm>
        </p:spPr>
        <p:txBody>
          <a:bodyPr>
            <a:normAutofit/>
          </a:bodyPr>
          <a:lstStyle/>
          <a:p>
            <a:r>
              <a:rPr lang="en-US" sz="8000" dirty="0">
                <a:latin typeface="Calibri" panose="020F0502020204030204" pitchFamily="34" charset="0"/>
                <a:ea typeface="Calibri" panose="020F0502020204030204" pitchFamily="34" charset="0"/>
                <a:cs typeface="Calibri" panose="020F0502020204030204" pitchFamily="34" charset="0"/>
              </a:rPr>
              <a:t>Operational Documentation</a:t>
            </a:r>
          </a:p>
        </p:txBody>
      </p:sp>
      <p:sp>
        <p:nvSpPr>
          <p:cNvPr id="3" name="Content Placeholder 2">
            <a:extLst>
              <a:ext uri="{FF2B5EF4-FFF2-40B4-BE49-F238E27FC236}">
                <a16:creationId xmlns:a16="http://schemas.microsoft.com/office/drawing/2014/main" id="{08AAD607-401C-3B31-648F-BA169EEF675A}"/>
              </a:ext>
            </a:extLst>
          </p:cNvPr>
          <p:cNvSpPr>
            <a:spLocks noGrp="1"/>
          </p:cNvSpPr>
          <p:nvPr>
            <p:ph idx="1"/>
          </p:nvPr>
        </p:nvSpPr>
        <p:spPr>
          <a:xfrm>
            <a:off x="1716374" y="2651127"/>
            <a:ext cx="19553365" cy="9871144"/>
          </a:xfrm>
        </p:spPr>
        <p:txBody>
          <a:bodyPr>
            <a:normAutofit/>
          </a:bodyPr>
          <a:lstStyle/>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Technical Assessment form</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Day-to-Day Operation User Guide for Settlement Process</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Dispute Management Process</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Fraud Risk Management </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Risk Management Framework</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Risk Management Procedure</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Risk Management Registry</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Support Service Workflow</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Service Desk Portal User Guide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F14F040-22C1-AE94-6398-A2956326C8C8}"/>
              </a:ext>
            </a:extLst>
          </p:cNvPr>
          <p:cNvSpPr>
            <a:spLocks noGrp="1"/>
          </p:cNvSpPr>
          <p:nvPr>
            <p:ph type="sldNum" sz="quarter" idx="12"/>
          </p:nvPr>
        </p:nvSpPr>
        <p:spPr/>
        <p:txBody>
          <a:bodyPr/>
          <a:lstStyle/>
          <a:p>
            <a:fld id="{20AF9D7A-5BEE-9245-944A-197F51D542D9}" type="slidenum">
              <a:rPr lang="en-US" smtClean="0"/>
              <a:t>7</a:t>
            </a:fld>
            <a:endParaRPr lang="en-US"/>
          </a:p>
        </p:txBody>
      </p:sp>
    </p:spTree>
    <p:extLst>
      <p:ext uri="{BB962C8B-B14F-4D97-AF65-F5344CB8AC3E}">
        <p14:creationId xmlns:p14="http://schemas.microsoft.com/office/powerpoint/2010/main" val="192098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C41C0-FAE0-4018-BA2D-26BE07100745}"/>
              </a:ext>
            </a:extLst>
          </p:cNvPr>
          <p:cNvSpPr txBox="1">
            <a:spLocks noGrp="1"/>
          </p:cNvSpPr>
          <p:nvPr>
            <p:ph type="title"/>
          </p:nvPr>
        </p:nvSpPr>
        <p:spPr>
          <a:xfrm>
            <a:off x="1564653" y="736086"/>
            <a:ext cx="13774875" cy="14414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latin typeface="+mn-lt"/>
                <a:ea typeface="+mj-ea"/>
                <a:cs typeface="+mj-cs"/>
              </a:defRPr>
            </a:lvl1pPr>
          </a:lstStyle>
          <a:p>
            <a:r>
              <a:rPr lang="en-US" sz="8000" dirty="0">
                <a:solidFill>
                  <a:srgbClr val="00A2FE"/>
                </a:solidFill>
                <a:latin typeface="Calibri" panose="020F0502020204030204" pitchFamily="34" charset="0"/>
                <a:cs typeface="Calibri" panose="020F0502020204030204" pitchFamily="34" charset="0"/>
              </a:rPr>
              <a:t>Onboarding Experiences</a:t>
            </a:r>
          </a:p>
        </p:txBody>
      </p:sp>
      <p:sp>
        <p:nvSpPr>
          <p:cNvPr id="2" name="TextBox 1">
            <a:extLst>
              <a:ext uri="{FF2B5EF4-FFF2-40B4-BE49-F238E27FC236}">
                <a16:creationId xmlns:a16="http://schemas.microsoft.com/office/drawing/2014/main" id="{2DB2E79D-CADA-14D7-C23A-5EC58A89D343}"/>
              </a:ext>
            </a:extLst>
          </p:cNvPr>
          <p:cNvSpPr txBox="1"/>
          <p:nvPr/>
        </p:nvSpPr>
        <p:spPr>
          <a:xfrm>
            <a:off x="1678777" y="2478199"/>
            <a:ext cx="16478594" cy="9618659"/>
          </a:xfrm>
          <a:prstGeom prst="rect">
            <a:avLst/>
          </a:prstGeom>
          <a:noFill/>
        </p:spPr>
        <p:txBody>
          <a:bodyPr wrap="square" lIns="91440" tIns="45720" rIns="91440" bIns="45720" rtlCol="0" anchor="t">
            <a:spAutoFit/>
          </a:bodyPr>
          <a:lstStyle/>
          <a:p>
            <a:pPr marL="457200" indent="-457200">
              <a:lnSpc>
                <a:spcPct val="200000"/>
              </a:lnSpc>
              <a:buFont typeface="Wingdings" panose="05000000000000000000" pitchFamily="2" charset="2"/>
              <a:buChar char="Ø"/>
            </a:pPr>
            <a:r>
              <a:rPr lang="en-US" sz="3200" dirty="0">
                <a:solidFill>
                  <a:schemeClr val="tx2"/>
                </a:solidFill>
              </a:rPr>
              <a:t>Technical Assessment File - to assess DFSPs’ backend system API ability and understand the system before the onboarding process</a:t>
            </a:r>
          </a:p>
          <a:p>
            <a:pPr marL="457200" indent="-457200">
              <a:lnSpc>
                <a:spcPct val="200000"/>
              </a:lnSpc>
              <a:buFont typeface="Wingdings" panose="05000000000000000000" pitchFamily="2" charset="2"/>
              <a:buChar char="Ø"/>
            </a:pPr>
            <a:r>
              <a:rPr lang="en-US" sz="3200" dirty="0">
                <a:solidFill>
                  <a:schemeClr val="tx2"/>
                </a:solidFill>
              </a:rPr>
              <a:t>Onboarding checklist and Project Plan - to keep the team on track and not miss the important points</a:t>
            </a:r>
          </a:p>
          <a:p>
            <a:pPr marL="457200" indent="-457200">
              <a:lnSpc>
                <a:spcPct val="200000"/>
              </a:lnSpc>
              <a:buFont typeface="Wingdings" panose="05000000000000000000" pitchFamily="2" charset="2"/>
              <a:buChar char="Ø"/>
            </a:pPr>
            <a:r>
              <a:rPr lang="en-US" sz="3200" dirty="0">
                <a:solidFill>
                  <a:schemeClr val="tx2"/>
                </a:solidFill>
              </a:rPr>
              <a:t>Specification file – to include agreed workflow of the use case, rules such as rounding logic, and API mapping between the backend system and </a:t>
            </a:r>
            <a:r>
              <a:rPr lang="en-US" sz="3200" dirty="0" err="1">
                <a:solidFill>
                  <a:schemeClr val="tx2"/>
                </a:solidFill>
              </a:rPr>
              <a:t>Mojaloop</a:t>
            </a:r>
            <a:r>
              <a:rPr lang="en-US" sz="3200" dirty="0">
                <a:solidFill>
                  <a:schemeClr val="tx2"/>
                </a:solidFill>
              </a:rPr>
              <a:t> to facilitate the integration process</a:t>
            </a:r>
          </a:p>
          <a:p>
            <a:pPr marL="457200" indent="-457200">
              <a:lnSpc>
                <a:spcPct val="200000"/>
              </a:lnSpc>
              <a:buFont typeface="Wingdings" panose="05000000000000000000" pitchFamily="2" charset="2"/>
              <a:buChar char="Ø"/>
            </a:pPr>
            <a:r>
              <a:rPr lang="en-US" sz="3200" dirty="0">
                <a:solidFill>
                  <a:schemeClr val="tx2"/>
                </a:solidFill>
              </a:rPr>
              <a:t>Conduct two types of testing  - integrated testing and end-to-end testing</a:t>
            </a:r>
          </a:p>
          <a:p>
            <a:pPr marL="457200" indent="-457200">
              <a:lnSpc>
                <a:spcPct val="200000"/>
              </a:lnSpc>
              <a:buFont typeface="Wingdings" panose="05000000000000000000" pitchFamily="2" charset="2"/>
              <a:buChar char="Ø"/>
            </a:pPr>
            <a:r>
              <a:rPr lang="en-US" sz="3200" dirty="0">
                <a:solidFill>
                  <a:schemeClr val="tx2"/>
                </a:solidFill>
              </a:rPr>
              <a:t>Require proper guidance on clear understanding of DFSP’s API documentation</a:t>
            </a:r>
          </a:p>
          <a:p>
            <a:pPr>
              <a:lnSpc>
                <a:spcPct val="150000"/>
              </a:lnSpc>
            </a:pPr>
            <a:endParaRPr lang="en-US" sz="3200"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16E2294-4519-FD5A-9F32-D47E4FEE4267}"/>
              </a:ext>
            </a:extLst>
          </p:cNvPr>
          <p:cNvPicPr>
            <a:picLocks noChangeAspect="1"/>
          </p:cNvPicPr>
          <p:nvPr/>
        </p:nvPicPr>
        <p:blipFill>
          <a:blip r:embed="rId2"/>
          <a:stretch>
            <a:fillRect/>
          </a:stretch>
        </p:blipFill>
        <p:spPr>
          <a:xfrm>
            <a:off x="19007638" y="7688424"/>
            <a:ext cx="6027574" cy="6027574"/>
          </a:xfrm>
          <a:prstGeom prst="rect">
            <a:avLst/>
          </a:prstGeom>
        </p:spPr>
      </p:pic>
      <p:sp>
        <p:nvSpPr>
          <p:cNvPr id="6" name="Slide Number Placeholder 5">
            <a:extLst>
              <a:ext uri="{FF2B5EF4-FFF2-40B4-BE49-F238E27FC236}">
                <a16:creationId xmlns:a16="http://schemas.microsoft.com/office/drawing/2014/main" id="{04933261-CF13-9313-FA91-921E42A3D61C}"/>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286113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EA4DA-FC08-4BD6-E5F5-32A50BD69A6E}"/>
              </a:ext>
            </a:extLst>
          </p:cNvPr>
          <p:cNvSpPr>
            <a:spLocks noGrp="1"/>
          </p:cNvSpPr>
          <p:nvPr>
            <p:ph type="title"/>
          </p:nvPr>
        </p:nvSpPr>
        <p:spPr/>
        <p:txBody>
          <a:bodyPr>
            <a:normAutofit/>
          </a:bodyPr>
          <a:lstStyle/>
          <a:p>
            <a:r>
              <a:rPr lang="en-US" sz="8000" dirty="0">
                <a:latin typeface="Calibri" panose="020F0502020204030204" pitchFamily="34" charset="0"/>
                <a:ea typeface="Calibri" panose="020F0502020204030204" pitchFamily="34" charset="0"/>
                <a:cs typeface="Calibri" panose="020F0502020204030204" pitchFamily="34" charset="0"/>
              </a:rPr>
              <a:t>Settlement Experiences</a:t>
            </a:r>
          </a:p>
        </p:txBody>
      </p:sp>
      <p:sp>
        <p:nvSpPr>
          <p:cNvPr id="3" name="Content Placeholder 2">
            <a:extLst>
              <a:ext uri="{FF2B5EF4-FFF2-40B4-BE49-F238E27FC236}">
                <a16:creationId xmlns:a16="http://schemas.microsoft.com/office/drawing/2014/main" id="{08AAD607-401C-3B31-648F-BA169EEF675A}"/>
              </a:ext>
            </a:extLst>
          </p:cNvPr>
          <p:cNvSpPr>
            <a:spLocks noGrp="1"/>
          </p:cNvSpPr>
          <p:nvPr>
            <p:ph idx="1"/>
          </p:nvPr>
        </p:nvSpPr>
        <p:spPr>
          <a:xfrm>
            <a:off x="1676618" y="3651249"/>
            <a:ext cx="18589472" cy="8217289"/>
          </a:xfrm>
        </p:spPr>
        <p:txBody>
          <a:bodyPr>
            <a:normAutofit/>
          </a:bodyPr>
          <a:lstStyle/>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Use Document Management System</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Apply the four-eyes principle (Maker Checker Method)</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Generate the audit reports for liquidity and NDC weekly basic</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Prepare the approval request form for Executive team and request approval if Hub operation team member like to add or withdraw the funds besides the settlement process</a:t>
            </a:r>
          </a:p>
          <a:p>
            <a:pPr defTabSz="457200">
              <a:lnSpc>
                <a:spcPct val="150000"/>
              </a:lnSpc>
              <a:spcAft>
                <a:spcPts val="600"/>
              </a:spcAft>
              <a:buClr>
                <a:schemeClr val="tx1">
                  <a:lumMod val="85000"/>
                  <a:lumOff val="15000"/>
                </a:schemeClr>
              </a:buClr>
              <a:buFont typeface="Wingdings" panose="05000000000000000000" pitchFamily="2" charset="2"/>
              <a:buChar char="Ø"/>
            </a:pPr>
            <a:r>
              <a:rPr lang="en-US" sz="3200" dirty="0">
                <a:solidFill>
                  <a:schemeClr val="tx2"/>
                </a:solidFill>
              </a:rPr>
              <a:t>Monitor the DFSP liquidity balance according to the updated balance mail sent by the settlement bank</a:t>
            </a:r>
          </a:p>
        </p:txBody>
      </p:sp>
      <p:sp>
        <p:nvSpPr>
          <p:cNvPr id="4" name="Slide Number Placeholder 3">
            <a:extLst>
              <a:ext uri="{FF2B5EF4-FFF2-40B4-BE49-F238E27FC236}">
                <a16:creationId xmlns:a16="http://schemas.microsoft.com/office/drawing/2014/main" id="{6F14F040-22C1-AE94-6398-A2956326C8C8}"/>
              </a:ext>
            </a:extLst>
          </p:cNvPr>
          <p:cNvSpPr>
            <a:spLocks noGrp="1"/>
          </p:cNvSpPr>
          <p:nvPr>
            <p:ph type="sldNum" sz="quarter" idx="12"/>
          </p:nvPr>
        </p:nvSpPr>
        <p:spPr/>
        <p:txBody>
          <a:bodyPr/>
          <a:lstStyle/>
          <a:p>
            <a:fld id="{20AF9D7A-5BEE-9245-944A-197F51D542D9}" type="slidenum">
              <a:rPr lang="en-US" smtClean="0"/>
              <a:t>9</a:t>
            </a:fld>
            <a:endParaRPr lang="en-US" dirty="0"/>
          </a:p>
        </p:txBody>
      </p:sp>
    </p:spTree>
    <p:extLst>
      <p:ext uri="{BB962C8B-B14F-4D97-AF65-F5344CB8AC3E}">
        <p14:creationId xmlns:p14="http://schemas.microsoft.com/office/powerpoint/2010/main" val="4260385004"/>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74F1C33E1CB5459013EF04E18A1988" ma:contentTypeVersion="20" ma:contentTypeDescription="Create a new document." ma:contentTypeScope="" ma:versionID="eea60917030e4fb313140d44c00caac1">
  <xsd:schema xmlns:xsd="http://www.w3.org/2001/XMLSchema" xmlns:xs="http://www.w3.org/2001/XMLSchema" xmlns:p="http://schemas.microsoft.com/office/2006/metadata/properties" xmlns:ns2="de0e8c0d-69bd-4476-bc5b-9c3d12dfb3e1" xmlns:ns3="79753528-b101-47d8-9aeb-afc22134175b" targetNamespace="http://schemas.microsoft.com/office/2006/metadata/properties" ma:root="true" ma:fieldsID="e68ecc476c437c588eba4c0516370222" ns2:_="" ns3:_="">
    <xsd:import namespace="de0e8c0d-69bd-4476-bc5b-9c3d12dfb3e1"/>
    <xsd:import namespace="79753528-b101-47d8-9aeb-afc22134175b"/>
    <xsd:element name="properties">
      <xsd:complexType>
        <xsd:sequence>
          <xsd:element name="documentManagement">
            <xsd:complexType>
              <xsd:all>
                <xsd:element ref="ns2:SharedWithUsers" minOccurs="0"/>
                <xsd:element ref="ns2:SharedWithDetails" minOccurs="0"/>
                <xsd:element ref="ns3:Notes0" minOccurs="0"/>
                <xsd:element ref="ns2:LastSharedByUser" minOccurs="0"/>
                <xsd:element ref="ns2:LastSharedByTime" minOccurs="0"/>
                <xsd:element ref="ns3:Interview" minOccurs="0"/>
                <xsd:element ref="ns3:MediaServiceMetadata" minOccurs="0"/>
                <xsd:element ref="ns3:MediaServiceFastMetadata" minOccurs="0"/>
                <xsd:element ref="ns3:MediaServiceAutoTags" minOccurs="0"/>
                <xsd:element ref="ns3:MediaServiceDateTake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LengthInSeconds" minOccurs="0"/>
                <xsd:element ref="ns3:Reas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0e8c0d-69bd-4476-bc5b-9c3d12dfb3e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7" nillable="true" ma:displayName="Taxonomy Catch All Column" ma:hidden="true" ma:list="{1a3f9604-4c64-4a7e-8cde-51370569fd81}" ma:internalName="TaxCatchAll" ma:showField="CatchAllData" ma:web="de0e8c0d-69bd-4476-bc5b-9c3d12dfb3e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9753528-b101-47d8-9aeb-afc22134175b" elementFormDefault="qualified">
    <xsd:import namespace="http://schemas.microsoft.com/office/2006/documentManagement/types"/>
    <xsd:import namespace="http://schemas.microsoft.com/office/infopath/2007/PartnerControls"/>
    <xsd:element name="Notes0" ma:index="10" nillable="true" ma:displayName="Notes" ma:internalName="Notes0">
      <xsd:simpleType>
        <xsd:restriction base="dms:Text">
          <xsd:maxLength value="255"/>
        </xsd:restriction>
      </xsd:simpleType>
    </xsd:element>
    <xsd:element name="Interview" ma:index="13" nillable="true" ma:displayName="Interview" ma:default="1" ma:indexed="true" ma:internalName="Interview">
      <xsd:simpleType>
        <xsd:restriction base="dms:Boolea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AutoTags" ma:index="16" nillable="true" ma:displayName="MediaServiceAutoTags" ma:description="" ma:internalName="MediaServiceAutoTags" ma:readOnly="true">
      <xsd:simpleType>
        <xsd:restriction base="dms:Text"/>
      </xsd:simpleType>
    </xsd:element>
    <xsd:element name="MediaServiceDateTaken" ma:index="17" nillable="true" ma:displayName="MediaServiceDateTaken" ma:description="" ma:hidden="true" ma:internalName="MediaServiceDateTake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Reason" ma:index="24" nillable="true" ma:displayName="Reason" ma:format="Dropdown" ma:internalName="Reason">
      <xsd:simpleType>
        <xsd:restriction base="dms:Note">
          <xsd:maxLength value="255"/>
        </xsd:restrictio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be5197db-7bfb-4b58-9c8e-8374527949c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de0e8c0d-69bd-4476-bc5b-9c3d12dfb3e1">
      <UserInfo>
        <DisplayName>Catherine La Valley</DisplayName>
        <AccountId>168</AccountId>
        <AccountType/>
      </UserInfo>
    </SharedWithUsers>
    <lcf76f155ced4ddcb4097134ff3c332f xmlns="79753528-b101-47d8-9aeb-afc22134175b">
      <Terms xmlns="http://schemas.microsoft.com/office/infopath/2007/PartnerControls"/>
    </lcf76f155ced4ddcb4097134ff3c332f>
    <TaxCatchAll xmlns="de0e8c0d-69bd-4476-bc5b-9c3d12dfb3e1" xsi:nil="true"/>
    <Interview xmlns="79753528-b101-47d8-9aeb-afc22134175b">true</Interview>
    <Reason xmlns="79753528-b101-47d8-9aeb-afc22134175b" xsi:nil="true"/>
    <Notes0 xmlns="79753528-b101-47d8-9aeb-afc22134175b" xsi:nil="true"/>
  </documentManagement>
</p:properties>
</file>

<file path=customXml/itemProps1.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2.xml><?xml version="1.0" encoding="utf-8"?>
<ds:datastoreItem xmlns:ds="http://schemas.openxmlformats.org/officeDocument/2006/customXml" ds:itemID="{E88AC638-65A5-4D62-AA5D-DB09091799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0e8c0d-69bd-4476-bc5b-9c3d12dfb3e1"/>
    <ds:schemaRef ds:uri="79753528-b101-47d8-9aeb-afc2213417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D56013-FFA3-4AA5-BFCF-7C4A0141612A}">
  <ds:schemaRefs>
    <ds:schemaRef ds:uri="162c5147-8fb1-4df5-a1c7-9fe9f898d8b4"/>
    <ds:schemaRef ds:uri="6354f033-77ec-451f-a4b1-89785309665d"/>
    <ds:schemaRef ds:uri="71e6c0c6-e4df-4600-b094-292c45f4027d"/>
    <ds:schemaRef ds:uri="af12d3ca-d309-4d9b-872e-f669d895b06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de0e8c0d-69bd-4476-bc5b-9c3d12dfb3e1"/>
    <ds:schemaRef ds:uri="79753528-b101-47d8-9aeb-afc22134175b"/>
  </ds:schemaRefs>
</ds:datastoreItem>
</file>

<file path=docProps/app.xml><?xml version="1.0" encoding="utf-8"?>
<Properties xmlns="http://schemas.openxmlformats.org/officeDocument/2006/extended-properties" xmlns:vt="http://schemas.openxmlformats.org/officeDocument/2006/docPropsVTypes">
  <Template>Office Theme</Template>
  <TotalTime>1151</TotalTime>
  <Words>765</Words>
  <Application>Microsoft Office PowerPoint</Application>
  <PresentationFormat>Custom</PresentationFormat>
  <Paragraphs>124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Dosis</vt:lpstr>
      <vt:lpstr>Helvetica Neue</vt:lpstr>
      <vt:lpstr>Roboto Light</vt:lpstr>
      <vt:lpstr>Wingdings</vt:lpstr>
      <vt:lpstr>Office Theme</vt:lpstr>
      <vt:lpstr>WynePay Friendly User Testing Experience</vt:lpstr>
      <vt:lpstr>PowerPoint Presentation</vt:lpstr>
      <vt:lpstr>PowerPoint Presentation</vt:lpstr>
      <vt:lpstr>BENEFITS</vt:lpstr>
      <vt:lpstr>PowerPoint Presentation</vt:lpstr>
      <vt:lpstr>PowerPoint Presentation</vt:lpstr>
      <vt:lpstr>Operational Documentation</vt:lpstr>
      <vt:lpstr>Onboarding Experiences</vt:lpstr>
      <vt:lpstr>Settlement Experiences</vt:lpstr>
      <vt:lpstr>Customer Service Experiences</vt:lpstr>
      <vt:lpstr>Improvements from Experience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Tudor Vedeanu</dc:creator>
  <cp:lastModifiedBy>Pyae Phyo Lwin</cp:lastModifiedBy>
  <cp:revision>134</cp:revision>
  <dcterms:created xsi:type="dcterms:W3CDTF">2020-01-08T21:13:28Z</dcterms:created>
  <dcterms:modified xsi:type="dcterms:W3CDTF">2023-11-01T10:13:14Z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0x0101007774F1C33E1CB5459013EF04E18A1988</vt:lpwstr>
  </property>
</Properties>
</file>