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QYRrMZue5HfDfRZNBl6Ty5iv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4da7ceea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4da7ceea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44da7ceea1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4da7ceea1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4da7ceea1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4da7ceea1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4da7ceea1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4da7ceea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44da7ceea1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4da7ceea1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4da7ceea1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4da7ceea1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4da7ceea1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4da7ceea1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44da7ceea1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da7ceea1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da7ceea1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44da7ceea1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4da7ceea1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4da7ceea1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4da7ceea1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4da7ceea1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4da7ceea1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4da7ceea1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1eed18f8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31eed18f8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da7ceea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4da7ceea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44da7ceea1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771c58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3a771c58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3a771c58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da7ceea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4da7cee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4da7ceea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da7ceea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4da7ceea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44da7ceea1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4da7ceea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4da7ceea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44da7ceea1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4da7ceea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4da7ceea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44da7ceea1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4da7ceea1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4da7ceea1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44da7ceea1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6745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44" name="Google Shape;44;p35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6caa47663_0_1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16caa47663_0_1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16caa47663_0_1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216caa47663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Mojaloop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6000"/>
              <a:t>Dispute Management Workshop</a:t>
            </a:r>
            <a:endParaRPr sz="6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4764600" y="14357700"/>
            <a:ext cx="127578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2400"/>
              <a:t>Dispute Management Workstream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2400"/>
              <a:t>Promesse D. Ishimwe</a:t>
            </a:r>
            <a:endParaRPr sz="2400"/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da7ceea1_0_61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Dispute MGT</a:t>
            </a:r>
            <a:endParaRPr/>
          </a:p>
        </p:txBody>
      </p:sp>
      <p:sp>
        <p:nvSpPr>
          <p:cNvPr id="173" name="Google Shape;173;g344da7ceea1_0_61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NEXT USE CASES</a:t>
            </a:r>
            <a:endParaRPr/>
          </a:p>
        </p:txBody>
      </p:sp>
      <p:sp>
        <p:nvSpPr>
          <p:cNvPr id="174" name="Google Shape;174;g344da7ceea1_0_6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da7ceea1_0_68"/>
          <p:cNvSpPr txBox="1"/>
          <p:nvPr>
            <p:ph type="title"/>
          </p:nvPr>
        </p:nvSpPr>
        <p:spPr>
          <a:xfrm>
            <a:off x="1676625" y="730250"/>
            <a:ext cx="18914400" cy="180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r>
              <a:rPr lang="en-US"/>
              <a:t>Streamlining payment returns</a:t>
            </a:r>
            <a:endParaRPr/>
          </a:p>
        </p:txBody>
      </p:sp>
      <p:sp>
        <p:nvSpPr>
          <p:cNvPr id="181" name="Google Shape;181;g344da7ceea1_0_68"/>
          <p:cNvSpPr txBox="1"/>
          <p:nvPr>
            <p:ph idx="1" type="body"/>
          </p:nvPr>
        </p:nvSpPr>
        <p:spPr>
          <a:xfrm>
            <a:off x="1676625" y="3523725"/>
            <a:ext cx="21033900" cy="883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b="1" lang="en-US" sz="3250"/>
              <a:t>Overview</a:t>
            </a:r>
            <a:br>
              <a:rPr b="1" lang="en-US" sz="3250"/>
            </a:br>
            <a:endParaRPr b="1" sz="3250"/>
          </a:p>
          <a:p>
            <a:pPr indent="-41949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3250"/>
              <a:t>Automatically generate a dispute case when a payment return is triggered by:</a:t>
            </a:r>
            <a:br>
              <a:rPr lang="en-US" sz="3250"/>
            </a:br>
            <a:endParaRPr sz="3250"/>
          </a:p>
          <a:p>
            <a:pPr indent="-4194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3250"/>
              <a:t>Rejected by Recipient</a:t>
            </a:r>
            <a:r>
              <a:rPr lang="en-US" sz="3250"/>
              <a:t> (e.g., insufficient funds, account closed)</a:t>
            </a:r>
            <a:br>
              <a:rPr lang="en-US" sz="3250"/>
            </a:br>
            <a:endParaRPr sz="3250"/>
          </a:p>
          <a:p>
            <a:pPr indent="-41949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3250"/>
              <a:t>No Response</a:t>
            </a:r>
            <a:r>
              <a:rPr lang="en-US" sz="3250"/>
              <a:t> within configurable SLA window (e.g., 48 hrs)</a:t>
            </a:r>
            <a:br>
              <a:rPr lang="en-US" sz="3250"/>
            </a:br>
            <a:endParaRPr sz="3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b="1" lang="en-US" sz="3250"/>
              <a:t>Key Workflow Steps</a:t>
            </a:r>
            <a:br>
              <a:rPr b="1" lang="en-US" sz="3250"/>
            </a:br>
            <a:endParaRPr b="1" sz="3250"/>
          </a:p>
          <a:p>
            <a:pPr indent="-41949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3250"/>
              <a:t>Event Listener</a:t>
            </a:r>
            <a:r>
              <a:rPr lang="en-US" sz="3250"/>
              <a:t> on “PaymentReturn” or “NoAck”</a:t>
            </a:r>
            <a:br>
              <a:rPr lang="en-US" sz="3250"/>
            </a:br>
            <a:endParaRPr sz="3250"/>
          </a:p>
          <a:p>
            <a:pPr indent="-41949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3250"/>
              <a:t>Auto-Create Dispute</a:t>
            </a:r>
            <a:r>
              <a:rPr lang="en-US" sz="3250"/>
              <a:t> record with metadata (orig. payment ID, return reason, timestamps)</a:t>
            </a:r>
            <a:br>
              <a:rPr lang="en-US" sz="3250"/>
            </a:br>
            <a:endParaRPr sz="3250"/>
          </a:p>
          <a:p>
            <a:pPr indent="-41949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US" sz="3250"/>
              <a:t>Notify Operations</a:t>
            </a:r>
            <a:r>
              <a:rPr lang="en-US" sz="3250"/>
              <a:t> via dashboard alert or webhook</a:t>
            </a:r>
            <a:br>
              <a:rPr lang="en-US" sz="3250"/>
            </a:br>
            <a:endParaRPr sz="325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5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4da7ceea1_0_6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4da7ceea1_0_77"/>
          <p:cNvSpPr txBox="1"/>
          <p:nvPr>
            <p:ph type="title"/>
          </p:nvPr>
        </p:nvSpPr>
        <p:spPr>
          <a:xfrm>
            <a:off x="1676625" y="730250"/>
            <a:ext cx="18914400" cy="22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Streamlining payment returns</a:t>
            </a:r>
            <a:endParaRPr/>
          </a:p>
        </p:txBody>
      </p:sp>
      <p:sp>
        <p:nvSpPr>
          <p:cNvPr id="189" name="Google Shape;189;g344da7ceea1_0_77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50"/>
              <a:t>Benefits</a:t>
            </a:r>
            <a:br>
              <a:rPr b="1" lang="en-US" sz="3250"/>
            </a:br>
            <a:endParaRPr b="1" sz="3250"/>
          </a:p>
          <a:p>
            <a:pPr indent="-434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Char char="●"/>
            </a:pPr>
            <a:r>
              <a:rPr lang="en-US" sz="3250"/>
              <a:t>Zero manual triage for common return scenarios</a:t>
            </a:r>
            <a:br>
              <a:rPr lang="en-US" sz="3250"/>
            </a:br>
            <a:endParaRPr sz="3250"/>
          </a:p>
          <a:p>
            <a:pPr indent="-434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0"/>
              <a:buChar char="●"/>
            </a:pPr>
            <a:r>
              <a:rPr lang="en-US" sz="3250"/>
              <a:t>Faster time-to-investigation (TTR) and SLAs met automatically</a:t>
            </a:r>
            <a:br>
              <a:rPr lang="en-US" sz="3250"/>
            </a:br>
            <a:endParaRPr sz="3250"/>
          </a:p>
          <a:p>
            <a:pPr indent="-434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0"/>
              <a:buChar char="●"/>
            </a:pPr>
            <a:r>
              <a:rPr lang="en-US" sz="3250"/>
              <a:t>Full audit trail from payment to dispute</a:t>
            </a:r>
            <a:br>
              <a:rPr lang="en-US" sz="3250"/>
            </a:br>
            <a:endParaRPr sz="32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50"/>
              <a:t>Considerations</a:t>
            </a:r>
            <a:br>
              <a:rPr b="1" lang="en-US" sz="3250"/>
            </a:br>
            <a:endParaRPr b="1" sz="3250"/>
          </a:p>
          <a:p>
            <a:pPr indent="-434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Char char="●"/>
            </a:pPr>
            <a:r>
              <a:rPr lang="en-US" sz="3250"/>
              <a:t>Configurable thresholds (hours until auto-create)</a:t>
            </a:r>
            <a:br>
              <a:rPr lang="en-US" sz="3250"/>
            </a:br>
            <a:endParaRPr sz="3250"/>
          </a:p>
          <a:p>
            <a:pPr indent="-434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0"/>
              <a:buChar char="●"/>
            </a:pPr>
            <a:r>
              <a:rPr lang="en-US" sz="3250"/>
              <a:t>Mapping of return codes to dispute categories</a:t>
            </a:r>
            <a:br>
              <a:rPr lang="en-US" sz="3250"/>
            </a:br>
            <a:endParaRPr sz="3250"/>
          </a:p>
          <a:p>
            <a:pPr indent="-434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50"/>
              <a:buChar char="●"/>
            </a:pPr>
            <a:r>
              <a:rPr lang="en-US" sz="3250"/>
              <a:t>Notification channels (email, Slack, Ops dashboard)</a:t>
            </a:r>
            <a:endParaRPr/>
          </a:p>
        </p:txBody>
      </p:sp>
      <p:sp>
        <p:nvSpPr>
          <p:cNvPr id="190" name="Google Shape;190;g344da7ceea1_0_7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4da7ceea1_0_84"/>
          <p:cNvSpPr txBox="1"/>
          <p:nvPr>
            <p:ph type="title"/>
          </p:nvPr>
        </p:nvSpPr>
        <p:spPr>
          <a:xfrm>
            <a:off x="1193525" y="730250"/>
            <a:ext cx="19397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Fraud-triggered Dispute Initiation</a:t>
            </a:r>
            <a:endParaRPr/>
          </a:p>
        </p:txBody>
      </p:sp>
      <p:sp>
        <p:nvSpPr>
          <p:cNvPr id="197" name="Google Shape;197;g344da7ceea1_0_84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Overview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Leverage fraud engines to flag suspicious transactions and kick off disputes automatically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Key Workflow Steps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Fraud Alert</a:t>
            </a:r>
            <a:r>
              <a:rPr lang="en-US" sz="3000"/>
              <a:t> generated by monitoring tool (e.g., “High-Risk TXN”)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Webhook/Connector</a:t>
            </a:r>
            <a:r>
              <a:rPr lang="en-US" sz="3000"/>
              <a:t> pushes alert to Dispute Mgmt API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Dispute Case</a:t>
            </a:r>
            <a:r>
              <a:rPr lang="en-US" sz="3000"/>
              <a:t> created with fraud score, rules triggered, and team assigned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44da7ceea1_0_8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4da7ceea1_0_92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Fraud-triggered Dispute Initiation</a:t>
            </a:r>
            <a:endParaRPr/>
          </a:p>
        </p:txBody>
      </p:sp>
      <p:sp>
        <p:nvSpPr>
          <p:cNvPr id="205" name="Google Shape;205;g344da7ceea1_0_92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Benefits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Proactive dispute handling before customer or network chargebacks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Unified risk view: link fraud events and dispute cases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Reduction in losses by early intervention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Considerations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Standardize fraud-dispute payload schema (ISO 20022 or JSON)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Secure authentication for fraud tool callbacks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Tuning fraud-score thresholds to balance noise vs. coverage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44da7ceea1_0_9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4da7ceea1_0_100"/>
          <p:cNvSpPr txBox="1"/>
          <p:nvPr>
            <p:ph type="title"/>
          </p:nvPr>
        </p:nvSpPr>
        <p:spPr>
          <a:xfrm>
            <a:off x="0" y="730250"/>
            <a:ext cx="214077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Cross-border Dispute Enhancements</a:t>
            </a:r>
            <a:endParaRPr/>
          </a:p>
        </p:txBody>
      </p:sp>
      <p:sp>
        <p:nvSpPr>
          <p:cNvPr id="213" name="Google Shape;213;g344da7ceea1_0_10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Overview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Extend dispute management to support multi-jurisdictional payments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Key Workflow Steps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Capture FX Details</a:t>
            </a:r>
            <a:r>
              <a:rPr lang="en-US" sz="3000"/>
              <a:t> (orig. &amp; settlement currencies, rates, date)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Route via Correspondent Bank</a:t>
            </a:r>
            <a:r>
              <a:rPr lang="en-US" sz="3000"/>
              <a:t> metadata (intermediate BIC, fees)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/>
              <a:t>Time-Zone Aware SLAs</a:t>
            </a:r>
            <a:r>
              <a:rPr lang="en-US" sz="3000"/>
              <a:t> (local cut-off windows per region)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4da7ceea1_0_10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4da7ceea1_0_108"/>
          <p:cNvSpPr txBox="1"/>
          <p:nvPr>
            <p:ph type="title"/>
          </p:nvPr>
        </p:nvSpPr>
        <p:spPr>
          <a:xfrm>
            <a:off x="492575" y="730250"/>
            <a:ext cx="200985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Cross-border Dispute Enhancements</a:t>
            </a:r>
            <a:endParaRPr/>
          </a:p>
        </p:txBody>
      </p:sp>
      <p:sp>
        <p:nvSpPr>
          <p:cNvPr id="221" name="Google Shape;221;g344da7ceea1_0_108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Benefits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Accurate FX reconciling in dispute settlements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Visibility across multiple banking partners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SLA enforcement aligned to local banking hours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Considerations</a:t>
            </a:r>
            <a:br>
              <a:rPr b="1" lang="en-US" sz="3000"/>
            </a:b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Maintain currency conversion logs for audit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Configurable bank-specific settlement rules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Holiday calendars and DST adjustments per region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44da7ceea1_0_10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4da7ceea1_0_116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!!!</a:t>
            </a:r>
            <a:endParaRPr/>
          </a:p>
        </p:txBody>
      </p:sp>
      <p:sp>
        <p:nvSpPr>
          <p:cNvPr id="229" name="Google Shape;229;g344da7ceea1_0_11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Let’s build this together!!</a:t>
            </a:r>
            <a:endParaRPr/>
          </a:p>
        </p:txBody>
      </p:sp>
      <p:sp>
        <p:nvSpPr>
          <p:cNvPr id="230" name="Google Shape;230;g344da7ceea1_0_11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1eed18f8f_0_14"/>
          <p:cNvSpPr txBox="1"/>
          <p:nvPr/>
        </p:nvSpPr>
        <p:spPr>
          <a:xfrm>
            <a:off x="1370775" y="3083100"/>
            <a:ext cx="19090200" cy="3460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●"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</a:rPr>
              <a:t>Challenges &amp; Pain Points</a:t>
            </a:r>
            <a:endParaRPr sz="3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●"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</a:rPr>
              <a:t>Mojaloop Dispute Management MVP</a:t>
            </a:r>
            <a:endParaRPr b="0" i="0" sz="3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Char char="●"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</a:rPr>
              <a:t>Next: Dispute Management in Payment Return requests</a:t>
            </a:r>
            <a:endParaRPr sz="3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</a:rPr>
              <a:t>Next: Dispute Management Integration with Fraud Monitoring tools</a:t>
            </a:r>
            <a:endParaRPr sz="3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3800">
                <a:solidFill>
                  <a:schemeClr val="dk1"/>
                </a:solidFill>
                <a:highlight>
                  <a:schemeClr val="lt1"/>
                </a:highlight>
              </a:rPr>
              <a:t>Next: Dispute Management in Cross Border</a:t>
            </a:r>
            <a:endParaRPr b="0" i="0" sz="3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31eed18f8f_0_14"/>
          <p:cNvSpPr txBox="1"/>
          <p:nvPr>
            <p:ph type="title"/>
          </p:nvPr>
        </p:nvSpPr>
        <p:spPr>
          <a:xfrm>
            <a:off x="1676625" y="122400"/>
            <a:ext cx="188694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Agenda</a:t>
            </a:r>
            <a:endParaRPr sz="6000"/>
          </a:p>
        </p:txBody>
      </p:sp>
      <p:sp>
        <p:nvSpPr>
          <p:cNvPr id="112" name="Google Shape;112;g331eed18f8f_0_1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331eed18f8f_0_14"/>
          <p:cNvSpPr txBox="1"/>
          <p:nvPr/>
        </p:nvSpPr>
        <p:spPr>
          <a:xfrm>
            <a:off x="2000950" y="12067100"/>
            <a:ext cx="1413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4da7ceea1_0_33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Dispute MGT</a:t>
            </a:r>
            <a:endParaRPr/>
          </a:p>
        </p:txBody>
      </p:sp>
      <p:sp>
        <p:nvSpPr>
          <p:cNvPr id="120" name="Google Shape;120;g344da7ceea1_0_33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21" name="Google Shape;121;g344da7ceea1_0_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771c5839_0_0"/>
          <p:cNvSpPr txBox="1"/>
          <p:nvPr>
            <p:ph type="title"/>
          </p:nvPr>
        </p:nvSpPr>
        <p:spPr>
          <a:xfrm>
            <a:off x="1676625" y="730250"/>
            <a:ext cx="18869400" cy="15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28" name="Google Shape;128;g33a771c5839_0_0"/>
          <p:cNvSpPr txBox="1"/>
          <p:nvPr>
            <p:ph idx="1" type="body"/>
          </p:nvPr>
        </p:nvSpPr>
        <p:spPr>
          <a:xfrm>
            <a:off x="1562950" y="2120850"/>
            <a:ext cx="21033900" cy="9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/>
              <a:t>1. Opaque, Manual Workflows</a:t>
            </a:r>
            <a:endParaRPr b="1" sz="3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Reliance on spreadsheets, emails or paper processes leads to slow turnaround, human errors and no clear audit trail.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/>
              <a:t>2. Data Silos &amp; Poor Interoperability</a:t>
            </a:r>
            <a:endParaRPr b="1"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    Dispute data trapped in disconnected systems (core banking, fraud engines, networks) hinders end-to-end visibility and reconciliation.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/>
              <a:t>3. Cross-Border &amp; FX Complexities</a:t>
            </a:r>
            <a:endParaRPr b="1" sz="3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Time-zone mismatches, foreign-exchange adjustments and varying local rules create extra friction and latency.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/>
              <a:t>4. Integration with Fraud Management</a:t>
            </a:r>
            <a:endParaRPr b="1" sz="3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/>
              <a:t>Weak or non-existent hooks between dispute and fraud systems prevent a unified risk view and duplicate investigations.</a:t>
            </a:r>
            <a:br>
              <a:rPr lang="en-US" sz="2700"/>
            </a:br>
            <a:endParaRPr sz="27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129" name="Google Shape;129;g33a771c5839_0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da7ceea1_0_0"/>
          <p:cNvSpPr txBox="1"/>
          <p:nvPr>
            <p:ph type="title"/>
          </p:nvPr>
        </p:nvSpPr>
        <p:spPr>
          <a:xfrm>
            <a:off x="1676625" y="730250"/>
            <a:ext cx="18869400" cy="175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36" name="Google Shape;136;g344da7ceea1_0_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5. Customer Transparency &amp; Communication</a:t>
            </a: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Opaque processes and delayed updates erode trust, driving up call-center volumes and complaint rates.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6. SLA Tracking &amp; Performance Metrics</a:t>
            </a: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Lack of granular, event-level monitoring makes it hard to enforce service agreements or pinpoint workflow bottlenecks.</a:t>
            </a:r>
            <a:br>
              <a:rPr lang="en-US" sz="3000"/>
            </a:b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7. High Operational Costs</a:t>
            </a:r>
            <a:endParaRPr b="1"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Manual case handling and legacy infrastructures inflate cost-per-case and cap scalability as dispute volumes grow.</a:t>
            </a:r>
            <a:endParaRPr sz="30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4da7ceea1_0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da7ceea1_0_26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Dispute MGT</a:t>
            </a:r>
            <a:endParaRPr/>
          </a:p>
        </p:txBody>
      </p:sp>
      <p:sp>
        <p:nvSpPr>
          <p:cNvPr id="144" name="Google Shape;144;g344da7ceea1_0_26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MVP</a:t>
            </a:r>
            <a:endParaRPr/>
          </a:p>
        </p:txBody>
      </p:sp>
      <p:sp>
        <p:nvSpPr>
          <p:cNvPr id="145" name="Google Shape;145;g344da7ceea1_0_2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4da7ceea1_0_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g344da7ceea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000" y="0"/>
            <a:ext cx="16444025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4da7ceea1_0_4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g344da7ceea1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725" y="0"/>
            <a:ext cx="16178800" cy="1371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da7ceea1_0_5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g344da7ceea1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575" y="0"/>
            <a:ext cx="15023174" cy="132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