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7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104" name="Google Shape;1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7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mmunity.mojaloop.io/active-workstream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</a:pPr>
            <a:r>
              <a:rPr lang="en-US"/>
              <a:t>Mojaloop Workstream Governance Guidelines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en-US"/>
              <a:t>Simeon Oriko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en-US"/>
              <a:t>Director of Community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en-US"/>
              <a:t>Mojaloop Foundation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2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0" name="Google Shape;310;p32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Clear structure ensures transparency and accountability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Collaborative processes managed by qualified leads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Supportive framework from MLF to guide success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en-US"/>
              <a:t>soriko@mojaloop.io</a:t>
            </a:r>
            <a:endParaRPr/>
          </a:p>
        </p:txBody>
      </p:sp>
      <p:sp>
        <p:nvSpPr>
          <p:cNvPr id="317" name="Google Shape;317;p3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What Makes a Project an Official Mojaloop Workstream?</a:t>
            </a:r>
            <a:endParaRPr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1694160" y="4734376"/>
            <a:ext cx="20998853" cy="6137959"/>
            <a:chOff x="17760" y="1083126"/>
            <a:chExt cx="20998853" cy="6137959"/>
          </a:xfrm>
        </p:grpSpPr>
        <p:sp>
          <p:nvSpPr>
            <p:cNvPr id="196" name="Google Shape;196;p24"/>
            <p:cNvSpPr/>
            <p:nvPr/>
          </p:nvSpPr>
          <p:spPr>
            <a:xfrm>
              <a:off x="17760" y="1083126"/>
              <a:ext cx="4283825" cy="1285147"/>
            </a:xfrm>
            <a:prstGeom prst="chevron">
              <a:avLst>
                <a:gd fmla="val 30000" name="adj"/>
              </a:avLst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403304" y="1083126"/>
              <a:ext cx="3512737" cy="128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75" lIns="158675" spcFirstLastPara="1" rIns="158675" wrap="square" tIns="158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Workstream</a:t>
              </a: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Definition</a:t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7760" y="2368274"/>
              <a:ext cx="3898281" cy="4852811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9525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17760" y="2368274"/>
              <a:ext cx="3898281" cy="4852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16100" lIns="308050" spcFirstLastPara="1" rIns="308050" wrap="square" tIns="3080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Clear description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Objectives for the PI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Business justification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Acceptance criteria </a:t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196517" y="1083126"/>
              <a:ext cx="4283825" cy="1285147"/>
            </a:xfrm>
            <a:prstGeom prst="chevron">
              <a:avLst>
                <a:gd fmla="val 30000" name="adj"/>
              </a:avLst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4582061" y="1083126"/>
              <a:ext cx="3512737" cy="128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75" lIns="158675" spcFirstLastPara="1" rIns="158675" wrap="square" tIns="158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Resources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96517" y="2368274"/>
              <a:ext cx="3898281" cy="4852811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9525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4196517" y="2368274"/>
              <a:ext cx="3898281" cy="4852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16100" lIns="308050" spcFirstLastPara="1" rIns="308050" wrap="square" tIns="3080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Minimum 2 active contributors</a:t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8375274" y="1083126"/>
              <a:ext cx="4283825" cy="1285147"/>
            </a:xfrm>
            <a:prstGeom prst="chevron">
              <a:avLst>
                <a:gd fmla="val 30000" name="adj"/>
              </a:avLst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 txBox="1"/>
            <p:nvPr/>
          </p:nvSpPr>
          <p:spPr>
            <a:xfrm>
              <a:off x="8760818" y="1083126"/>
              <a:ext cx="3512737" cy="128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75" lIns="158675" spcFirstLastPara="1" rIns="158675" wrap="square" tIns="158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Approval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8375274" y="2368274"/>
              <a:ext cx="3898281" cy="4852811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9525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8375274" y="2368274"/>
              <a:ext cx="3898281" cy="4852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16100" lIns="308050" spcFirstLastPara="1" rIns="308050" wrap="square" tIns="3080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Reviewed &amp; accepted by Product Council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Must align with Product Council objectives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Included in product roadmap</a:t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554031" y="1083126"/>
              <a:ext cx="4283825" cy="1285147"/>
            </a:xfrm>
            <a:prstGeom prst="chevron">
              <a:avLst>
                <a:gd fmla="val 30000" name="adj"/>
              </a:avLst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12939575" y="1083126"/>
              <a:ext cx="3512737" cy="128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75" lIns="158675" spcFirstLastPara="1" rIns="158675" wrap="square" tIns="158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Workstream Lead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2554031" y="2368274"/>
              <a:ext cx="3898281" cy="4852811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9525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12554031" y="2368274"/>
              <a:ext cx="3898281" cy="4852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16100" lIns="308050" spcFirstLastPara="1" rIns="308050" wrap="square" tIns="3080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Leadership, organizational, and technical skills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Familiarity with Mojaloop ecosystem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Committed for full PI cycle</a:t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16732788" y="1083126"/>
              <a:ext cx="4283825" cy="1285147"/>
            </a:xfrm>
            <a:prstGeom prst="chevron">
              <a:avLst>
                <a:gd fmla="val 30000" name="adj"/>
              </a:avLst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17118332" y="1083126"/>
              <a:ext cx="3512737" cy="128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75" lIns="158675" spcFirstLastPara="1" rIns="158675" wrap="square" tIns="158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Operations: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6732788" y="2368274"/>
              <a:ext cx="3898281" cy="4852811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9525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16732788" y="2368274"/>
              <a:ext cx="3898281" cy="4852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16100" lIns="308050" spcFirstLastPara="1" rIns="308050" wrap="square" tIns="30805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Weekly/fortnightly public meetings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Public issue tracking on GitHub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Sprint reviews (bi-weekly recommended)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7200"/>
              <a:t>Workstream Lead Responsibilities (1/2)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Run regular workstream meetings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Report progress fortnightly via Community Central:</a:t>
            </a:r>
            <a:endParaRPr/>
          </a:p>
          <a:p>
            <a:pPr indent="-4572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Completed tasks</a:t>
            </a:r>
            <a:endParaRPr/>
          </a:p>
          <a:p>
            <a:pPr indent="-4572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Delays</a:t>
            </a:r>
            <a:endParaRPr/>
          </a:p>
          <a:p>
            <a:pPr indent="-4572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Updated backlog</a:t>
            </a:r>
            <a:endParaRPr/>
          </a:p>
          <a:p>
            <a:pPr indent="-4572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Upcoming tasks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Report to Product Director/Product Council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Ensure adherence to:</a:t>
            </a:r>
            <a:endParaRPr/>
          </a:p>
          <a:p>
            <a:pPr indent="-4572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Mojaloop design &amp; code review processes</a:t>
            </a:r>
            <a:endParaRPr/>
          </a:p>
          <a:p>
            <a:pPr indent="-4572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Quality standards (style, testing, documentation)</a:t>
            </a:r>
            <a:endParaRPr/>
          </a:p>
          <a:p>
            <a:pPr indent="-4572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GitHub tracking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6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Workstream Lead Responsibilities (2/2)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1687800" y="6117936"/>
            <a:ext cx="21011573" cy="3370840"/>
            <a:chOff x="11400" y="2466686"/>
            <a:chExt cx="21011573" cy="3370840"/>
          </a:xfrm>
        </p:grpSpPr>
        <p:sp>
          <p:nvSpPr>
            <p:cNvPr id="230" name="Google Shape;230;p26"/>
            <p:cNvSpPr/>
            <p:nvPr/>
          </p:nvSpPr>
          <p:spPr>
            <a:xfrm>
              <a:off x="11400" y="2466686"/>
              <a:ext cx="2809033" cy="3370840"/>
            </a:xfrm>
            <a:prstGeom prst="rect">
              <a:avLst/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11400" y="3815022"/>
              <a:ext cx="2809033" cy="202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77450" spcFirstLastPara="1" rIns="277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Ensure code testing &amp; external reviews</a:t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1400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 txBox="1"/>
            <p:nvPr/>
          </p:nvSpPr>
          <p:spPr>
            <a:xfrm>
              <a:off x="11400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77450" spcFirstLastPara="1" rIns="2774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Arial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045157" y="2466686"/>
              <a:ext cx="2809033" cy="3370840"/>
            </a:xfrm>
            <a:prstGeom prst="rect">
              <a:avLst/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 txBox="1"/>
            <p:nvPr/>
          </p:nvSpPr>
          <p:spPr>
            <a:xfrm>
              <a:off x="3045157" y="3815022"/>
              <a:ext cx="2809033" cy="202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77450" spcFirstLastPara="1" rIns="277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Guide strategic direction with Product Manager/Product Council</a:t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045157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 txBox="1"/>
            <p:nvPr/>
          </p:nvSpPr>
          <p:spPr>
            <a:xfrm>
              <a:off x="3045157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77450" spcFirstLastPara="1" rIns="2774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Arial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6078913" y="2466686"/>
              <a:ext cx="2809033" cy="3370840"/>
            </a:xfrm>
            <a:prstGeom prst="rect">
              <a:avLst/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 txBox="1"/>
            <p:nvPr/>
          </p:nvSpPr>
          <p:spPr>
            <a:xfrm>
              <a:off x="6078913" y="3815022"/>
              <a:ext cx="2809033" cy="202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77450" spcFirstLastPara="1" rIns="277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Facilitate feature development &amp; coding</a:t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78913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 txBox="1"/>
            <p:nvPr/>
          </p:nvSpPr>
          <p:spPr>
            <a:xfrm>
              <a:off x="6078913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77450" spcFirstLastPara="1" rIns="2774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Arial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9112670" y="2466686"/>
              <a:ext cx="2809033" cy="3370840"/>
            </a:xfrm>
            <a:prstGeom prst="rect">
              <a:avLst/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 txBox="1"/>
            <p:nvPr/>
          </p:nvSpPr>
          <p:spPr>
            <a:xfrm>
              <a:off x="9112670" y="3815022"/>
              <a:ext cx="2809033" cy="202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77450" spcFirstLastPara="1" rIns="277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Manage contributions, triage issues, user support</a:t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9112670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 txBox="1"/>
            <p:nvPr/>
          </p:nvSpPr>
          <p:spPr>
            <a:xfrm>
              <a:off x="9112670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77450" spcFirstLastPara="1" rIns="2774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Arial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2146427" y="2466686"/>
              <a:ext cx="2809033" cy="3370840"/>
            </a:xfrm>
            <a:prstGeom prst="rect">
              <a:avLst/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 txBox="1"/>
            <p:nvPr/>
          </p:nvSpPr>
          <p:spPr>
            <a:xfrm>
              <a:off x="12146427" y="3815022"/>
              <a:ext cx="2809033" cy="202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77450" spcFirstLastPara="1" rIns="277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Handle bug reporting/fixes</a:t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2146427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 txBox="1"/>
            <p:nvPr/>
          </p:nvSpPr>
          <p:spPr>
            <a:xfrm>
              <a:off x="12146427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77450" spcFirstLastPara="1" rIns="2774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Arial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15180183" y="2466686"/>
              <a:ext cx="2809033" cy="3370840"/>
            </a:xfrm>
            <a:prstGeom prst="rect">
              <a:avLst/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15180183" y="3815022"/>
              <a:ext cx="2809033" cy="202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77450" spcFirstLastPara="1" rIns="277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Manage technical debt</a:t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5180183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 txBox="1"/>
            <p:nvPr/>
          </p:nvSpPr>
          <p:spPr>
            <a:xfrm>
              <a:off x="15180183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77450" spcFirstLastPara="1" rIns="2774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Arial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8213940" y="2466686"/>
              <a:ext cx="2809033" cy="3370840"/>
            </a:xfrm>
            <a:prstGeom prst="rect">
              <a:avLst/>
            </a:prstGeom>
            <a:gradFill>
              <a:gsLst>
                <a:gs pos="0">
                  <a:srgbClr val="734752"/>
                </a:gs>
                <a:gs pos="50000">
                  <a:srgbClr val="64002D"/>
                </a:gs>
                <a:gs pos="100000">
                  <a:srgbClr val="5C0028"/>
                </a:gs>
              </a:gsLst>
              <a:lin ang="5400000" scaled="0"/>
            </a:gradFill>
            <a:ln cap="flat" cmpd="sng" w="9525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 txBox="1"/>
            <p:nvPr/>
          </p:nvSpPr>
          <p:spPr>
            <a:xfrm>
              <a:off x="18213940" y="3815022"/>
              <a:ext cx="2809033" cy="2022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277450" spcFirstLastPara="1" rIns="277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Maintain basic documentation</a:t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8213940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 txBox="1"/>
            <p:nvPr/>
          </p:nvSpPr>
          <p:spPr>
            <a:xfrm>
              <a:off x="18213940" y="2466686"/>
              <a:ext cx="2809033" cy="134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277450" spcFirstLastPara="1" rIns="2774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Arial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Relationship with Community Governance Councils</a:t>
            </a:r>
            <a:endParaRPr/>
          </a:p>
        </p:txBody>
      </p:sp>
      <p:grpSp>
        <p:nvGrpSpPr>
          <p:cNvPr id="264" name="Google Shape;264;p27"/>
          <p:cNvGrpSpPr/>
          <p:nvPr/>
        </p:nvGrpSpPr>
        <p:grpSpPr>
          <a:xfrm>
            <a:off x="1682973" y="3856040"/>
            <a:ext cx="21021228" cy="7894632"/>
            <a:chOff x="6573" y="204790"/>
            <a:chExt cx="21021228" cy="7894632"/>
          </a:xfrm>
        </p:grpSpPr>
        <p:sp>
          <p:nvSpPr>
            <p:cNvPr id="265" name="Google Shape;265;p27"/>
            <p:cNvSpPr/>
            <p:nvPr/>
          </p:nvSpPr>
          <p:spPr>
            <a:xfrm>
              <a:off x="6573" y="204790"/>
              <a:ext cx="6408911" cy="2200645"/>
            </a:xfrm>
            <a:prstGeom prst="rect">
              <a:avLst/>
            </a:prstGeom>
            <a:solidFill>
              <a:srgbClr val="60002F"/>
            </a:solidFill>
            <a:ln cap="flat" cmpd="sng" w="12700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 txBox="1"/>
            <p:nvPr/>
          </p:nvSpPr>
          <p:spPr>
            <a:xfrm>
              <a:off x="6573" y="204790"/>
              <a:ext cx="6408911" cy="2200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925" lIns="327150" spcFirstLastPara="1" rIns="327150" wrap="square" tIns="186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Arial"/>
                <a:buNone/>
              </a:pPr>
              <a:r>
                <a:rPr b="0" i="0" lang="en-US" sz="4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Role of the Design Authority (DA)</a:t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573" y="2405435"/>
              <a:ext cx="6408911" cy="5693987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12700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 txBox="1"/>
            <p:nvPr/>
          </p:nvSpPr>
          <p:spPr>
            <a:xfrm>
              <a:off x="6573" y="2405435"/>
              <a:ext cx="6408911" cy="5693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8025" lIns="245350" spcFirstLastPara="1" rIns="327150" wrap="square" tIns="245350">
              <a:noAutofit/>
            </a:bodyPr>
            <a:lstStyle/>
            <a:p>
              <a:pPr indent="-292100" lvl="1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600"/>
                <a:buFont typeface="Arial"/>
                <a:buChar char="•"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Approves design decisions</a:t>
              </a:r>
              <a:endParaRPr/>
            </a:p>
            <a:p>
              <a:pPr indent="-292100" lvl="1" marL="285750" marR="0" rtl="0" algn="l">
                <a:lnSpc>
                  <a:spcPct val="150000"/>
                </a:lnSpc>
                <a:spcBef>
                  <a:spcPts val="690"/>
                </a:spcBef>
                <a:spcAft>
                  <a:spcPts val="0"/>
                </a:spcAft>
                <a:buClr>
                  <a:schemeClr val="dk1"/>
                </a:buClr>
                <a:buSzPts val="4600"/>
                <a:buFont typeface="Arial"/>
                <a:buChar char="•"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Conducts regular design reviews</a:t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7312731" y="204790"/>
              <a:ext cx="6408911" cy="2200645"/>
            </a:xfrm>
            <a:prstGeom prst="rect">
              <a:avLst/>
            </a:prstGeom>
            <a:solidFill>
              <a:srgbClr val="60002F"/>
            </a:solidFill>
            <a:ln cap="flat" cmpd="sng" w="12700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 txBox="1"/>
            <p:nvPr/>
          </p:nvSpPr>
          <p:spPr>
            <a:xfrm>
              <a:off x="7312731" y="204790"/>
              <a:ext cx="6408911" cy="2200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925" lIns="327150" spcFirstLastPara="1" rIns="327150" wrap="square" tIns="186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Arial"/>
                <a:buNone/>
              </a:pPr>
              <a:r>
                <a:rPr b="0" i="0" lang="en-US" sz="4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Role of the Change Control Board (CCB)</a:t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312731" y="2405435"/>
              <a:ext cx="6408911" cy="5693987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12700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 txBox="1"/>
            <p:nvPr/>
          </p:nvSpPr>
          <p:spPr>
            <a:xfrm>
              <a:off x="7312731" y="2405435"/>
              <a:ext cx="6408911" cy="5693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8025" lIns="245350" spcFirstLastPara="1" rIns="327150" wrap="square" tIns="245350">
              <a:noAutofit/>
            </a:bodyPr>
            <a:lstStyle/>
            <a:p>
              <a:pPr indent="-292100" lvl="1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600"/>
                <a:buFont typeface="Arial"/>
                <a:buChar char="•"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Reviews new features</a:t>
              </a:r>
              <a:endParaRPr/>
            </a:p>
            <a:p>
              <a:pPr indent="-292100" lvl="1" marL="285750" marR="0" rtl="0" algn="l">
                <a:lnSpc>
                  <a:spcPct val="150000"/>
                </a:lnSpc>
                <a:spcBef>
                  <a:spcPts val="690"/>
                </a:spcBef>
                <a:spcAft>
                  <a:spcPts val="0"/>
                </a:spcAft>
                <a:buClr>
                  <a:schemeClr val="dk1"/>
                </a:buClr>
                <a:buSzPts val="4600"/>
                <a:buFont typeface="Arial"/>
                <a:buChar char="•"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Reviews API change proposals</a:t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4618890" y="204790"/>
              <a:ext cx="6408911" cy="2200645"/>
            </a:xfrm>
            <a:prstGeom prst="rect">
              <a:avLst/>
            </a:prstGeom>
            <a:solidFill>
              <a:srgbClr val="60002F"/>
            </a:solidFill>
            <a:ln cap="flat" cmpd="sng" w="12700">
              <a:solidFill>
                <a:srgbClr val="6000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 txBox="1"/>
            <p:nvPr/>
          </p:nvSpPr>
          <p:spPr>
            <a:xfrm>
              <a:off x="14618890" y="204790"/>
              <a:ext cx="6408911" cy="2200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925" lIns="327150" spcFirstLastPara="1" rIns="327150" wrap="square" tIns="186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Arial"/>
                <a:buNone/>
              </a:pPr>
              <a:r>
                <a:rPr b="0" i="0" lang="en-US" sz="4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Role of the Community Council (CoCo)</a:t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4618890" y="2405435"/>
              <a:ext cx="6408911" cy="5693987"/>
            </a:xfrm>
            <a:prstGeom prst="rect">
              <a:avLst/>
            </a:prstGeom>
            <a:solidFill>
              <a:srgbClr val="D1C9CB">
                <a:alpha val="89803"/>
              </a:srgbClr>
            </a:solidFill>
            <a:ln cap="flat" cmpd="sng" w="12700">
              <a:solidFill>
                <a:srgbClr val="D1C9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14618890" y="2405435"/>
              <a:ext cx="6408911" cy="5693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8025" lIns="245350" spcFirstLastPara="1" rIns="327150" wrap="square" tIns="245350">
              <a:noAutofit/>
            </a:bodyPr>
            <a:lstStyle/>
            <a:p>
              <a:pPr indent="-292100" lvl="1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600"/>
                <a:buFont typeface="Arial"/>
                <a:buChar char="•"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Conflict escalation/resolution</a:t>
              </a:r>
              <a:endParaRPr/>
            </a:p>
            <a:p>
              <a:pPr indent="-292100" lvl="1" marL="285750" marR="0" rtl="0" algn="l">
                <a:lnSpc>
                  <a:spcPct val="150000"/>
                </a:lnSpc>
                <a:spcBef>
                  <a:spcPts val="690"/>
                </a:spcBef>
                <a:spcAft>
                  <a:spcPts val="0"/>
                </a:spcAft>
                <a:buClr>
                  <a:schemeClr val="dk1"/>
                </a:buClr>
                <a:buSzPts val="4600"/>
                <a:buFont typeface="Arial"/>
                <a:buChar char="•"/>
              </a:pPr>
              <a:r>
                <a:rPr b="0" i="0" lang="en-US" sz="4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Oversees governance changes and proposals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What MLF Provides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Development environments, tools, and platforms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Support for testing, releases, and publishing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Advocacy and community visibility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Governance and resource matchmaking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Guidance and advice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Workstream Status Characterization</a:t>
            </a:r>
            <a:endParaRPr/>
          </a:p>
        </p:txBody>
      </p:sp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Reviewed monthly by Product Director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Status types:</a:t>
            </a:r>
            <a:endParaRPr/>
          </a:p>
          <a:p>
            <a:pPr indent="-4572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Active</a:t>
            </a:r>
            <a:endParaRPr/>
          </a:p>
          <a:p>
            <a:pPr indent="-4572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Inactive (reason stated)</a:t>
            </a:r>
            <a:endParaRPr/>
          </a:p>
          <a:p>
            <a:pPr indent="-4572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On Hold (reason stated)</a:t>
            </a:r>
            <a:endParaRPr/>
          </a:p>
          <a:p>
            <a:pPr indent="-4572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/>
              <a:t>Closed (reason stated)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https://community.mojaloop.io/active-workstreams/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AI-generated content may be incorrect." id="296" name="Google Shape;2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772" y="984017"/>
            <a:ext cx="22901630" cy="1174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Incubation &amp; GTM Projects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No individual-driven workstreams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Incubation projects:</a:t>
            </a:r>
            <a:endParaRPr/>
          </a:p>
          <a:p>
            <a:pPr indent="-4572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</a:pPr>
            <a:r>
              <a:rPr lang="en-US"/>
              <a:t>Require Product Council approval</a:t>
            </a:r>
            <a:endParaRPr/>
          </a:p>
          <a:p>
            <a:pPr indent="-4572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</a:pPr>
            <a:r>
              <a:rPr lang="en-US"/>
              <a:t>Governed and report to Product Council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</a:pPr>
            <a:r>
              <a:rPr lang="en-US"/>
              <a:t>GTM projects:</a:t>
            </a:r>
            <a:endParaRPr/>
          </a:p>
          <a:p>
            <a:pPr indent="-457200" lvl="1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</a:pPr>
            <a:r>
              <a:rPr lang="en-US"/>
              <a:t>Channeled to MLF Director of Market Development &amp; Partnerships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