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8" r:id="rId5"/>
    <p:sldId id="330" r:id="rId6"/>
    <p:sldId id="331" r:id="rId7"/>
    <p:sldId id="335" r:id="rId8"/>
    <p:sldId id="310" r:id="rId9"/>
    <p:sldId id="311" r:id="rId10"/>
    <p:sldId id="328" r:id="rId11"/>
    <p:sldId id="313" r:id="rId12"/>
    <p:sldId id="314" r:id="rId13"/>
    <p:sldId id="315" r:id="rId14"/>
    <p:sldId id="329" r:id="rId1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 Chi Tun" initials="ZCT" lastIdx="21" clrIdx="0">
    <p:extLst>
      <p:ext uri="{19B8F6BF-5375-455C-9EA6-DF929625EA0E}">
        <p15:presenceInfo xmlns:p15="http://schemas.microsoft.com/office/powerpoint/2012/main" userId="74bb8699d2af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CA"/>
    <a:srgbClr val="00A2FE"/>
    <a:srgbClr val="5969AD"/>
    <a:srgbClr val="DDFFB3"/>
    <a:srgbClr val="AFF767"/>
    <a:srgbClr val="005A83"/>
    <a:srgbClr val="00B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39" d="100"/>
          <a:sy n="39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047C55-D0EC-24E2-9B2A-8732124A3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153DD-57A3-E704-5E4D-53DAD37F1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180B8-5E0D-4910-92C8-9A2060957909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3751F-37B8-7D36-9D76-B429E996D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FD3DB-F458-9ADD-DC07-C790B43F52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5D5-C2DA-4141-BDC3-F45F9FE78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0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-24259" y="-1"/>
            <a:ext cx="24435692" cy="12712701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-24259" y="-2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6" y="472869"/>
            <a:ext cx="18869389" cy="241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968" y="3542893"/>
            <a:ext cx="21033938" cy="8861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7" y="273049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75571" y="699606"/>
            <a:ext cx="5647687" cy="58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293576"/>
            <a:ext cx="19093324" cy="2214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3200" y="273049"/>
            <a:ext cx="2136556" cy="2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0" y="0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273049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61" r:id="rId11"/>
    <p:sldLayoutId id="2147483670" r:id="rId12"/>
    <p:sldLayoutId id="2147483662" r:id="rId13"/>
    <p:sldLayoutId id="2147483668" r:id="rId14"/>
    <p:sldLayoutId id="2147483663" r:id="rId15"/>
    <p:sldLayoutId id="2147483669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2678" y="9398994"/>
            <a:ext cx="14181314" cy="233891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Olivier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Manzi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Dr. Pyae Phyo Lwin, Su Mon Aung</a:t>
            </a:r>
          </a:p>
          <a:p>
            <a:pPr algn="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Mojaloop/ThitsaWorks</a:t>
            </a:r>
          </a:p>
          <a:p>
            <a:pPr algn="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3">
            <a:extLst>
              <a:ext uri="{FF2B5EF4-FFF2-40B4-BE49-F238E27FC236}">
                <a16:creationId xmlns:a16="http://schemas.microsoft.com/office/drawing/2014/main" id="{1CD379D8-B86C-4BD8-9822-649F233516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53240" y="4612728"/>
            <a:ext cx="11741663" cy="4569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Hub Operation Readiness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9CFDF-16BD-7646-D84E-6A9B350E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7402" y="2985796"/>
            <a:ext cx="11800668" cy="2670092"/>
          </a:xfrm>
          <a:prstGeom prst="rect">
            <a:avLst/>
          </a:prstGeom>
        </p:spPr>
        <p:txBody>
          <a:bodyPr spcFirstLastPara="1" vert="horz" wrap="square" lIns="45714" tIns="22857" rIns="45714" bIns="22857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</a:rPr>
              <a:t>Customer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1232612" y="5350296"/>
            <a:ext cx="13616449" cy="785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Create service desk portal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Define general issue types to add in portal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Prepare service desk user guideline 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Prepare support service workflow (SLA agreement, whole support flow diagram, support level etc.,)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Prepare the agenda for service desk training to DFSPs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Develop SOP for customer service process</a:t>
            </a:r>
            <a:endParaRPr lang="my-MM" sz="3200" dirty="0">
              <a:solidFill>
                <a:schemeClr val="tx2"/>
              </a:solidFill>
            </a:endParaRP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Develop Dispute management document, Risk management 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DE575-DB2D-E325-B007-488A51A6A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0"/>
          <a:stretch/>
        </p:blipFill>
        <p:spPr>
          <a:xfrm>
            <a:off x="16786316" y="6659217"/>
            <a:ext cx="6245946" cy="64186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ABD40-82D4-BC3F-EEF4-AB54183F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93456" y="12712700"/>
            <a:ext cx="1097423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0AF9D7A-5BEE-9245-944A-197F51D542D9}" type="slidenum">
              <a:rPr lang="en-US" sz="1200">
                <a:solidFill>
                  <a:schemeClr val="tx2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 sz="120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838D2BD-B34E-4EFC-C91D-4CB22C9FE4EC}"/>
              </a:ext>
            </a:extLst>
          </p:cNvPr>
          <p:cNvSpPr txBox="1">
            <a:spLocks/>
          </p:cNvSpPr>
          <p:nvPr/>
        </p:nvSpPr>
        <p:spPr>
          <a:xfrm>
            <a:off x="1053340" y="775507"/>
            <a:ext cx="18869389" cy="241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>
                <a:solidFill>
                  <a:srgbClr val="00A2FE"/>
                </a:solidFill>
                <a:cs typeface="Calibri" panose="020F0502020204030204" pitchFamily="34" charset="0"/>
              </a:rPr>
              <a:t>Preparing for a Successful Mojaloop Deployment as a Hub Operator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6540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ABD40-82D4-BC3F-EEF4-AB54183F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93456" y="12712700"/>
            <a:ext cx="1097423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0AF9D7A-5BEE-9245-944A-197F51D542D9}" type="slidenum">
              <a:rPr lang="en-US" sz="1200">
                <a:solidFill>
                  <a:schemeClr val="tx2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11</a:t>
            </a:fld>
            <a:endParaRPr lang="en-US" sz="120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C27FC0-4998-88ED-E00F-8E2D1BAB3CC1}"/>
              </a:ext>
            </a:extLst>
          </p:cNvPr>
          <p:cNvSpPr txBox="1">
            <a:spLocks/>
          </p:cNvSpPr>
          <p:nvPr/>
        </p:nvSpPr>
        <p:spPr>
          <a:xfrm>
            <a:off x="7239579" y="5408664"/>
            <a:ext cx="9908015" cy="2620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14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130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0223-B771-1106-D802-C2F374D3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52" y="1228246"/>
            <a:ext cx="18869389" cy="241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/>
              <a:t>Why documentation is important for </a:t>
            </a:r>
            <a:br>
              <a:rPr lang="en-US" sz="7200" dirty="0"/>
            </a:br>
            <a:r>
              <a:rPr lang="en-US" sz="7200" dirty="0"/>
              <a:t>Hub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F9C1-DC50-93C1-BB31-E67C4DA0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968" y="4218757"/>
            <a:ext cx="21033938" cy="7827472"/>
          </a:xfrm>
        </p:spPr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2"/>
                </a:solidFill>
              </a:rPr>
              <a:t>Documentation is the process of recording and preserving information.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2"/>
                </a:solidFill>
              </a:rPr>
              <a:t>Proper documentation can</a:t>
            </a:r>
          </a:p>
          <a:p>
            <a:pPr defTabSz="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Support many aspects of successful Hub operations</a:t>
            </a:r>
          </a:p>
          <a:p>
            <a:pPr defTabSz="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Facilitate effective communication between different teams</a:t>
            </a:r>
          </a:p>
          <a:p>
            <a:pPr defTabSz="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Promote consistency in complex processes</a:t>
            </a:r>
          </a:p>
          <a:p>
            <a:pPr defTabSz="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Speed up understanding of roles and responsibilities</a:t>
            </a:r>
          </a:p>
          <a:p>
            <a:pPr defTabSz="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Improve project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BDDEF-7F46-074B-0990-3B0A3463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7B71-82D3-2CC2-F614-2B3781CC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226" y="472869"/>
            <a:ext cx="20028166" cy="2413000"/>
          </a:xfrm>
        </p:spPr>
        <p:txBody>
          <a:bodyPr>
            <a:normAutofit/>
          </a:bodyPr>
          <a:lstStyle/>
          <a:p>
            <a:pPr rtl="0"/>
            <a:r>
              <a:rPr lang="en-US" sz="7200" dirty="0"/>
              <a:t>Important Documents of Hub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8674-6C61-C151-56AF-515F1A22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783" y="2885869"/>
            <a:ext cx="21329779" cy="9542507"/>
          </a:xfrm>
        </p:spPr>
        <p:txBody>
          <a:bodyPr>
            <a:normAutofit/>
          </a:bodyPr>
          <a:lstStyle/>
          <a:p>
            <a:pPr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2"/>
                </a:solidFill>
              </a:rPr>
              <a:t>Onboarding checklist</a:t>
            </a:r>
          </a:p>
          <a:p>
            <a:pPr marL="0" indent="0"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3200" dirty="0">
                <a:solidFill>
                  <a:schemeClr val="tx2"/>
                </a:solidFill>
              </a:rPr>
              <a:t>It helps System Integration team not to miss the important steps in onboarding.</a:t>
            </a:r>
          </a:p>
          <a:p>
            <a:pPr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2"/>
                </a:solidFill>
              </a:rPr>
              <a:t>Architecture design of participation tools</a:t>
            </a:r>
          </a:p>
          <a:p>
            <a:pPr marL="0" indent="0"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3200" dirty="0">
                <a:solidFill>
                  <a:schemeClr val="tx2"/>
                </a:solidFill>
              </a:rPr>
              <a:t>It helps System Integration team and DFSP’s technical team to understand the tools for deployment</a:t>
            </a:r>
          </a:p>
          <a:p>
            <a:pPr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2"/>
                </a:solidFill>
              </a:rPr>
              <a:t>User guide for the business portals (Finance Portal, DFSP Portal, Payment Manager)</a:t>
            </a:r>
          </a:p>
          <a:p>
            <a:pPr marL="0" indent="0"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3200" dirty="0">
                <a:solidFill>
                  <a:schemeClr val="tx2"/>
                </a:solidFill>
              </a:rPr>
              <a:t>It helps Hub Operation team and DFSP to understand the features of the portals and easily use the portals efficiently</a:t>
            </a:r>
          </a:p>
          <a:p>
            <a:pPr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  <a:tabLst>
                <a:tab pos="10058400" algn="l"/>
              </a:tabLst>
            </a:pPr>
            <a:r>
              <a:rPr lang="en-US" sz="3200" b="1" dirty="0">
                <a:solidFill>
                  <a:schemeClr val="tx2"/>
                </a:solidFill>
              </a:rPr>
              <a:t>Standard Operation Procedure regarding the settlement process </a:t>
            </a:r>
          </a:p>
          <a:p>
            <a:pPr marL="0" indent="0"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3200" dirty="0">
                <a:solidFill>
                  <a:schemeClr val="tx2"/>
                </a:solidFill>
              </a:rPr>
              <a:t>It helps Hub operation team to understand the step-by-step settlement procedures</a:t>
            </a:r>
          </a:p>
          <a:p>
            <a:pPr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2"/>
                </a:solidFill>
              </a:rPr>
              <a:t>Dispute management and Risk management document</a:t>
            </a:r>
          </a:p>
          <a:p>
            <a:pPr marL="0" indent="0"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3200" dirty="0">
                <a:solidFill>
                  <a:schemeClr val="tx2"/>
                </a:solidFill>
              </a:rPr>
              <a:t>It helps Hub Operation team to make sure the resolution plans are ready for possible disputes and risks</a:t>
            </a:r>
          </a:p>
          <a:p>
            <a:pPr marL="0" indent="0" defTabSz="45720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 marL="0" indent="0" defTabSz="4572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F77C4-8247-5B5A-E8E4-94378C1C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3A3A291-A300-99E9-7907-79F87D7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18" y="1030634"/>
            <a:ext cx="19078010" cy="1048447"/>
          </a:xfrm>
        </p:spPr>
        <p:txBody>
          <a:bodyPr anchor="t">
            <a:normAutofit fontScale="90000"/>
          </a:bodyPr>
          <a:lstStyle/>
          <a:p>
            <a:r>
              <a:rPr lang="en-US" sz="6400" dirty="0"/>
              <a:t>Training to Assist Hub Operator and Participant DFSP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A2305-C6F9-EEE7-79E7-FE64C2E9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93456" y="12712700"/>
            <a:ext cx="1097423" cy="73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AF9D7A-5BEE-9245-944A-197F51D542D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71F4FA-1A9D-0EC7-8EEA-401A64588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05181"/>
              </p:ext>
            </p:extLst>
          </p:nvPr>
        </p:nvGraphicFramePr>
        <p:xfrm>
          <a:off x="2177123" y="2679935"/>
          <a:ext cx="19078009" cy="10201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12">
                  <a:extLst>
                    <a:ext uri="{9D8B030D-6E8A-4147-A177-3AD203B41FA5}">
                      <a16:colId xmlns:a16="http://schemas.microsoft.com/office/drawing/2014/main" val="2861504696"/>
                    </a:ext>
                  </a:extLst>
                </a:gridCol>
                <a:gridCol w="5411934">
                  <a:extLst>
                    <a:ext uri="{9D8B030D-6E8A-4147-A177-3AD203B41FA5}">
                      <a16:colId xmlns:a16="http://schemas.microsoft.com/office/drawing/2014/main" val="1262676286"/>
                    </a:ext>
                  </a:extLst>
                </a:gridCol>
                <a:gridCol w="9129710">
                  <a:extLst>
                    <a:ext uri="{9D8B030D-6E8A-4147-A177-3AD203B41FA5}">
                      <a16:colId xmlns:a16="http://schemas.microsoft.com/office/drawing/2014/main" val="3380892622"/>
                    </a:ext>
                  </a:extLst>
                </a:gridCol>
                <a:gridCol w="3604353">
                  <a:extLst>
                    <a:ext uri="{9D8B030D-6E8A-4147-A177-3AD203B41FA5}">
                      <a16:colId xmlns:a16="http://schemas.microsoft.com/office/drawing/2014/main" val="2010447280"/>
                    </a:ext>
                  </a:extLst>
                </a:gridCol>
              </a:tblGrid>
              <a:tr h="700980">
                <a:tc>
                  <a:txBody>
                    <a:bodyPr/>
                    <a:lstStyle/>
                    <a:p>
                      <a:r>
                        <a:rPr lang="en-US" sz="2700" dirty="0"/>
                        <a:t>No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Topic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r>
                        <a:rPr lang="en-US" sz="2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Sub-topic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r>
                        <a:rPr lang="en-US" sz="2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Targeted Team</a:t>
                      </a:r>
                    </a:p>
                  </a:txBody>
                  <a:tcPr marL="78238" marR="78238" marT="39119" marB="39119"/>
                </a:tc>
                <a:extLst>
                  <a:ext uri="{0D108BD9-81ED-4DB2-BD59-A6C34878D82A}">
                    <a16:rowId xmlns:a16="http://schemas.microsoft.com/office/drawing/2014/main" val="2724730301"/>
                  </a:ext>
                </a:extLst>
              </a:tr>
              <a:tr h="1319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Myanmar Text" panose="020B0502040204020203" pitchFamily="34" charset="0"/>
                        </a:rPr>
                        <a:t>1</a:t>
                      </a: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Transfer day-to-day operation of the settlement process</a:t>
                      </a:r>
                      <a:endParaRPr lang="en-US" sz="24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how to do settlement using finance portal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all settlement reports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pPr marL="0" marR="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 Operation Team</a:t>
                      </a:r>
                    </a:p>
                  </a:txBody>
                  <a:tcPr marL="161653" marR="161653" marT="215537" marB="0"/>
                </a:tc>
                <a:extLst>
                  <a:ext uri="{0D108BD9-81ED-4DB2-BD59-A6C34878D82A}">
                    <a16:rowId xmlns:a16="http://schemas.microsoft.com/office/drawing/2014/main" val="3112191013"/>
                  </a:ext>
                </a:extLst>
              </a:tr>
              <a:tr h="1705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Myanmar Text" panose="020B0502040204020203" pitchFamily="34" charset="0"/>
                        </a:rPr>
                        <a:t>2</a:t>
                      </a: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Knowledge sharing and training session on Business Operation Portals</a:t>
                      </a:r>
                      <a:endParaRPr lang="en-US" sz="24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Finance portal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Payment Manager portal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 DFSP portal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pPr marL="0" marR="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 Operation Team</a:t>
                      </a:r>
                    </a:p>
                    <a:p>
                      <a:pPr marL="0" marR="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DFSP</a:t>
                      </a:r>
                    </a:p>
                  </a:txBody>
                  <a:tcPr marL="161653" marR="161653" marT="215537" marB="0"/>
                </a:tc>
                <a:extLst>
                  <a:ext uri="{0D108BD9-81ED-4DB2-BD59-A6C34878D82A}">
                    <a16:rowId xmlns:a16="http://schemas.microsoft.com/office/drawing/2014/main" val="3608572084"/>
                  </a:ext>
                </a:extLst>
              </a:tr>
              <a:tr h="2091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Myanmar Text" panose="020B0502040204020203" pitchFamily="34" charset="0"/>
                        </a:rPr>
                        <a:t>3</a:t>
                      </a: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b="1" kern="100" cap="none" spc="0">
                          <a:solidFill>
                            <a:schemeClr val="tx1"/>
                          </a:solidFill>
                          <a:effectLst/>
                        </a:rPr>
                        <a:t>Knowledge sharing session on Risk Management, Dispute Management, L1 support process</a:t>
                      </a:r>
                      <a:endParaRPr lang="en-US" sz="24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Brief generic dispute and risk management documents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Brief generic L1 support workflow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pPr marL="0" marR="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 Operation Team</a:t>
                      </a:r>
                    </a:p>
                    <a:p>
                      <a:pPr marL="0" marR="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DFSP</a:t>
                      </a:r>
                    </a:p>
                  </a:txBody>
                  <a:tcPr marL="161653" marR="161653" marT="215537" marB="0"/>
                </a:tc>
                <a:extLst>
                  <a:ext uri="{0D108BD9-81ED-4DB2-BD59-A6C34878D82A}">
                    <a16:rowId xmlns:a16="http://schemas.microsoft.com/office/drawing/2014/main" val="1489547340"/>
                  </a:ext>
                </a:extLst>
              </a:tr>
              <a:tr h="13197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Myanmar Text" panose="020B0502040204020203" pitchFamily="34" charset="0"/>
                        </a:rPr>
                        <a:t>4</a:t>
                      </a: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Knowledge sharing and training session on settlement process</a:t>
                      </a:r>
                      <a:endParaRPr lang="en-US" sz="24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settlement reports for DFSP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Suggest reconciliation process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pPr marL="0" marR="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DFSP</a:t>
                      </a:r>
                    </a:p>
                  </a:txBody>
                  <a:tcPr marL="161653" marR="161653" marT="215537" marB="0"/>
                </a:tc>
                <a:extLst>
                  <a:ext uri="{0D108BD9-81ED-4DB2-BD59-A6C34878D82A}">
                    <a16:rowId xmlns:a16="http://schemas.microsoft.com/office/drawing/2014/main" val="535653328"/>
                  </a:ext>
                </a:extLst>
              </a:tr>
              <a:tr h="3063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Myanmar Text" panose="020B0502040204020203" pitchFamily="34" charset="0"/>
                        </a:rPr>
                        <a:t>5</a:t>
                      </a: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DFSP Onboarding process (both perspective from Tech and Operation side</a:t>
                      </a:r>
                      <a:endParaRPr lang="en-US" sz="24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yanmar Text" panose="020B0502040204020203" pitchFamily="34" charset="0"/>
                      </a:endParaRPr>
                    </a:p>
                  </a:txBody>
                  <a:tcPr marL="138313" marR="138313" marT="184417" marB="0"/>
                </a:tc>
                <a:tc>
                  <a:txBody>
                    <a:bodyPr/>
                    <a:lstStyle/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generic DFSP onboarding checklist from operation side such as engagement with DFSP technical team, testing DFSP’s system original API, preparing the specification file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r>
                        <a:rPr lang="en-US" sz="2400" dirty="0"/>
                        <a:t> Hub deployment process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dirty="0"/>
                        <a:t>Train PM4ML deployment process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dirty="0"/>
                        <a:t>Train PM4ML onboarding process</a:t>
                      </a:r>
                    </a:p>
                    <a:p>
                      <a:pPr marL="457200" marR="0" indent="-45720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Mojaloop deployment technical steps</a:t>
                      </a:r>
                    </a:p>
                  </a:txBody>
                  <a:tcPr marL="78238" marR="78238" marT="39119" marB="39119"/>
                </a:tc>
                <a:tc>
                  <a:txBody>
                    <a:bodyPr/>
                    <a:lstStyle/>
                    <a:p>
                      <a:pPr marL="0" marR="0" algn="l" defTabSz="1828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l"/>
                        </a:tabLst>
                      </a:pPr>
                      <a:r>
                        <a:rPr lang="en-US" sz="24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Integration Team</a:t>
                      </a:r>
                    </a:p>
                  </a:txBody>
                  <a:tcPr marL="161653" marR="161653" marT="215537" marB="0"/>
                </a:tc>
                <a:extLst>
                  <a:ext uri="{0D108BD9-81ED-4DB2-BD59-A6C34878D82A}">
                    <a16:rowId xmlns:a16="http://schemas.microsoft.com/office/drawing/2014/main" val="119703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28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613F2-BC3F-E301-837B-7947A1B8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Is Documentation important for a hub?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9B7E6-20BF-61B1-6C41-8F592A8C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987" y="3651250"/>
            <a:ext cx="21031200" cy="8702676"/>
          </a:xfrm>
        </p:spPr>
        <p:txBody>
          <a:bodyPr>
            <a:normAutofit/>
          </a:bodyPr>
          <a:lstStyle/>
          <a:p>
            <a:r>
              <a:rPr lang="en-GB" sz="4000" b="1" dirty="0"/>
              <a:t>Project Management: </a:t>
            </a:r>
            <a:r>
              <a:rPr lang="en-GB" sz="4000" dirty="0"/>
              <a:t>Documentation supports effective project planning and execution, facilitating resource allocation, tracking progress, and ensuring timely delivery of financial hub initiatives.</a:t>
            </a:r>
          </a:p>
          <a:p>
            <a:r>
              <a:rPr lang="en-GB" sz="4000" b="1" dirty="0"/>
              <a:t>Regulatory Compliance</a:t>
            </a:r>
            <a:r>
              <a:rPr lang="en-GB" sz="4000" dirty="0"/>
              <a:t>: Accurate documentation ensures adherence to financial regulations and helps avoid legal issues or penalties.</a:t>
            </a:r>
          </a:p>
          <a:p>
            <a:r>
              <a:rPr lang="en-GB" sz="4000" b="1" dirty="0"/>
              <a:t>Risk Management</a:t>
            </a:r>
            <a:r>
              <a:rPr lang="en-GB" sz="4000" dirty="0"/>
              <a:t>: Well-documented processes and procedures enable effective risk assessment and mitigation in a complex financial environment.</a:t>
            </a:r>
          </a:p>
          <a:p>
            <a:r>
              <a:rPr lang="en-GB" sz="4000" b="1" dirty="0"/>
              <a:t>Transparency: </a:t>
            </a:r>
            <a:r>
              <a:rPr lang="en-GB" sz="4000" dirty="0"/>
              <a:t>Documentation promotes transparency and accountability, enhancing trust among stakeholders.</a:t>
            </a:r>
          </a:p>
          <a:p>
            <a:r>
              <a:rPr lang="en-GB" sz="4000" b="1" dirty="0"/>
              <a:t>Knowledge Transfer: </a:t>
            </a:r>
            <a:r>
              <a:rPr lang="en-GB" sz="4000" dirty="0"/>
              <a:t>Comprehensive documentation aids in training staff, onboarding new employees, and maintaining continuity in financial hub operations.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EF369-57DB-8924-88EB-4BE5E3E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108"/>
            <a:fld id="{20AF9D7A-5BEE-9245-944A-197F51D542D9}" type="slidenum">
              <a:rPr lang="en-US">
                <a:latin typeface="Arial" panose="020B0604020202020204"/>
              </a:rPr>
              <a:pPr defTabSz="457108"/>
              <a:t>5</a:t>
            </a:fld>
            <a:endParaRPr lang="en-US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08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4EE0-727E-1C6B-A776-57AD35D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0" dirty="0"/>
              <a:t>Design considerations for a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6CC1-421D-9819-E609-67B764E0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Scheme Ownership</a:t>
            </a:r>
          </a:p>
          <a:p>
            <a:r>
              <a:rPr lang="en-GB" dirty="0"/>
              <a:t>Scheme participation </a:t>
            </a:r>
          </a:p>
          <a:p>
            <a:r>
              <a:rPr lang="en-GB" dirty="0"/>
              <a:t>Economic model</a:t>
            </a:r>
          </a:p>
          <a:p>
            <a:r>
              <a:rPr lang="en-GB" dirty="0"/>
              <a:t>Scheme responsibilities and powers</a:t>
            </a:r>
          </a:p>
          <a:p>
            <a:r>
              <a:rPr lang="en-GB" dirty="0"/>
              <a:t>Scheme’s operating rules </a:t>
            </a:r>
          </a:p>
          <a:p>
            <a:r>
              <a:rPr lang="en-GB" dirty="0"/>
              <a:t>Selection of the Hub Operator</a:t>
            </a:r>
          </a:p>
          <a:p>
            <a:r>
              <a:rPr lang="en-GB" dirty="0"/>
              <a:t>Use cases and </a:t>
            </a:r>
            <a:r>
              <a:rPr lang="en-GB"/>
              <a:t>their respective rollout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8043-59BC-7E8D-F7D2-850BFF5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C642D-03B6-EBDE-6A21-62F8C0CF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D5C62-DC40-6C16-BC3F-39F81D8E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40" y="775507"/>
            <a:ext cx="18869389" cy="241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srgbClr val="00A2FE"/>
                </a:solidFill>
                <a:cs typeface="Calibri" panose="020F0502020204030204" pitchFamily="34" charset="0"/>
              </a:rPr>
              <a:t>Preparing for a Successful Mojaloop Deployment as a Hub Operator</a:t>
            </a:r>
            <a:endParaRPr lang="en-US" sz="7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84B36B-F302-734F-D41D-A20A1250D018}"/>
              </a:ext>
            </a:extLst>
          </p:cNvPr>
          <p:cNvSpPr txBox="1">
            <a:spLocks/>
          </p:cNvSpPr>
          <p:nvPr/>
        </p:nvSpPr>
        <p:spPr>
          <a:xfrm>
            <a:off x="1411147" y="3523923"/>
            <a:ext cx="12675643" cy="1449288"/>
          </a:xfrm>
          <a:prstGeom prst="rect">
            <a:avLst/>
          </a:prstGeom>
        </p:spPr>
        <p:txBody>
          <a:bodyPr spcFirstLastPara="1" vert="horz" wrap="square" lIns="45714" tIns="22857" rIns="45714" bIns="22857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  <a:latin typeface="+mj-lt"/>
              </a:rPr>
              <a:t>Hub Operation Team</a:t>
            </a:r>
            <a:r>
              <a:rPr lang="en-US" sz="5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+mj-lt"/>
              </a:rPr>
              <a:t>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23B22-73F1-EE4E-E547-5EBC1447A03A}"/>
              </a:ext>
            </a:extLst>
          </p:cNvPr>
          <p:cNvSpPr txBox="1"/>
          <p:nvPr/>
        </p:nvSpPr>
        <p:spPr>
          <a:xfrm>
            <a:off x="1194318" y="5272373"/>
            <a:ext cx="11271380" cy="5433341"/>
          </a:xfrm>
          <a:prstGeom prst="rect">
            <a:avLst/>
          </a:prstGeom>
          <a:noFill/>
        </p:spPr>
        <p:txBody>
          <a:bodyPr wrap="square" lIns="45714" tIns="22857" rIns="45714" bIns="22857" rtlCol="0" anchor="t">
            <a:spAutoFit/>
          </a:bodyPr>
          <a:lstStyle/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Setting up the organization structure of Hub Operator (Business, Technical, and Operations) with phase-by-phase basics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Preparation of Job Scope for each position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Recruitment of needed position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Training team members with Mojaloop training materials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Collecting and distributing resources from similar 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039B6-62D5-4975-ADBC-4827B1E4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341" y="5627326"/>
            <a:ext cx="7450500" cy="74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7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8171" y="2929812"/>
            <a:ext cx="11756571" cy="2266348"/>
          </a:xfrm>
          <a:prstGeom prst="rect">
            <a:avLst/>
          </a:prstGeom>
        </p:spPr>
        <p:txBody>
          <a:bodyPr spcFirstLastPara="1" vert="horz" wrap="square" lIns="45714" tIns="22857" rIns="45714" bIns="22857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</a:rPr>
              <a:t>Onboarding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1232612" y="4810538"/>
            <a:ext cx="14709753" cy="790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Learn API standard format between Hub, Payment Manager and the backend system of DFSPs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Prepare the possibility of scheme rules ahead like a "multiple-of" value handling process, data privacy/confidentially process and fee structure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Define the testing phases (e.g. Friendly User Testing - FUT, Closed User Group - CUG) before the scheme commercially goes Live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Define the workflow and process for each use cases 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Develop the onboarding checklist and guideline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Create a test plan for integrated testing and end-to-end testing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Communicate with tech team for development of each use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FD60E-9776-3CD2-9427-5F045FA0E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" r="1706"/>
          <a:stretch/>
        </p:blipFill>
        <p:spPr>
          <a:xfrm>
            <a:off x="16585784" y="5426765"/>
            <a:ext cx="6866952" cy="70567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1B53F-2C49-8F88-76F6-740D114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93456" y="12712700"/>
            <a:ext cx="1097423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0AF9D7A-5BEE-9245-944A-197F51D542D9}" type="slidenum">
              <a:rPr lang="en-US" sz="1200">
                <a:solidFill>
                  <a:schemeClr val="tx2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8</a:t>
            </a:fld>
            <a:endParaRPr lang="en-US" sz="120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4159A2-B47F-A175-85DF-D91B23B5B729}"/>
              </a:ext>
            </a:extLst>
          </p:cNvPr>
          <p:cNvSpPr txBox="1">
            <a:spLocks/>
          </p:cNvSpPr>
          <p:nvPr/>
        </p:nvSpPr>
        <p:spPr>
          <a:xfrm>
            <a:off x="1053340" y="775507"/>
            <a:ext cx="18869389" cy="241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dirty="0">
                <a:solidFill>
                  <a:srgbClr val="00A2FE"/>
                </a:solidFill>
                <a:cs typeface="Calibri" panose="020F0502020204030204" pitchFamily="34" charset="0"/>
              </a:rPr>
              <a:t>Preparing for a Successful Mojaloop Deployment as a Hub Operator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7250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4821" y="2909633"/>
            <a:ext cx="8643637" cy="2650812"/>
          </a:xfrm>
          <a:prstGeom prst="rect">
            <a:avLst/>
          </a:prstGeom>
        </p:spPr>
        <p:txBody>
          <a:bodyPr spcFirstLastPara="1" vert="horz" wrap="square" lIns="45714" tIns="22857" rIns="45714" bIns="22857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2"/>
                </a:solidFill>
              </a:rPr>
              <a:t>Settlement</a:t>
            </a:r>
          </a:p>
        </p:txBody>
      </p:sp>
      <p:pic>
        <p:nvPicPr>
          <p:cNvPr id="3" name="Picture 2" descr="A person holding a dollar bill&#10;&#10;Description automatically generated">
            <a:extLst>
              <a:ext uri="{FF2B5EF4-FFF2-40B4-BE49-F238E27FC236}">
                <a16:creationId xmlns:a16="http://schemas.microsoft.com/office/drawing/2014/main" id="{9A60432F-9E5D-A832-ADFE-B6A5881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944" y="6386983"/>
            <a:ext cx="6690842" cy="6690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1216389" y="5289348"/>
            <a:ext cx="14443462" cy="7423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Make agreement of settlement steps between hub operator and settlement bank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Define the Net Debit Cap (NDC) and minimum balance of liquidity account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Define the scheduled settlement time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Develop SOP for daily settlement process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Develop the required report specification for the daily settlement processes</a:t>
            </a:r>
          </a:p>
          <a:p>
            <a:pPr marL="571500" indent="-22860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Learn the finance portal to familiarize the settlement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19D23-300B-4A3D-5780-7A8239E1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93456" y="12712700"/>
            <a:ext cx="1097423" cy="730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0AF9D7A-5BEE-9245-944A-197F51D542D9}" type="slidenum">
              <a:rPr lang="en-US" sz="1200" smtClean="0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C23DEA8-4715-B329-91EB-24681F26827F}"/>
              </a:ext>
            </a:extLst>
          </p:cNvPr>
          <p:cNvSpPr txBox="1">
            <a:spLocks/>
          </p:cNvSpPr>
          <p:nvPr/>
        </p:nvSpPr>
        <p:spPr>
          <a:xfrm>
            <a:off x="1053340" y="775507"/>
            <a:ext cx="18869389" cy="241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dirty="0">
                <a:solidFill>
                  <a:srgbClr val="00A2FE"/>
                </a:solidFill>
                <a:cs typeface="Calibri" panose="020F0502020204030204" pitchFamily="34" charset="0"/>
              </a:rPr>
              <a:t>Preparing for a Successful Mojaloop Deployment as a Hub Operator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3195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e0e8c0d-69bd-4476-bc5b-9c3d12dfb3e1">
      <UserInfo>
        <DisplayName>Catherine La Valley</DisplayName>
        <AccountId>168</AccountId>
        <AccountType/>
      </UserInfo>
    </SharedWithUsers>
    <lcf76f155ced4ddcb4097134ff3c332f xmlns="79753528-b101-47d8-9aeb-afc22134175b">
      <Terms xmlns="http://schemas.microsoft.com/office/infopath/2007/PartnerControls"/>
    </lcf76f155ced4ddcb4097134ff3c332f>
    <TaxCatchAll xmlns="de0e8c0d-69bd-4476-bc5b-9c3d12dfb3e1" xsi:nil="true"/>
    <Interview xmlns="79753528-b101-47d8-9aeb-afc22134175b">true</Interview>
    <Reason xmlns="79753528-b101-47d8-9aeb-afc22134175b" xsi:nil="true"/>
    <Notes0 xmlns="79753528-b101-47d8-9aeb-afc22134175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74F1C33E1CB5459013EF04E18A1988" ma:contentTypeVersion="20" ma:contentTypeDescription="Create a new document." ma:contentTypeScope="" ma:versionID="eea60917030e4fb313140d44c00caac1">
  <xsd:schema xmlns:xsd="http://www.w3.org/2001/XMLSchema" xmlns:xs="http://www.w3.org/2001/XMLSchema" xmlns:p="http://schemas.microsoft.com/office/2006/metadata/properties" xmlns:ns2="de0e8c0d-69bd-4476-bc5b-9c3d12dfb3e1" xmlns:ns3="79753528-b101-47d8-9aeb-afc22134175b" targetNamespace="http://schemas.microsoft.com/office/2006/metadata/properties" ma:root="true" ma:fieldsID="e68ecc476c437c588eba4c0516370222" ns2:_="" ns3:_="">
    <xsd:import namespace="de0e8c0d-69bd-4476-bc5b-9c3d12dfb3e1"/>
    <xsd:import namespace="79753528-b101-47d8-9aeb-afc22134175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Notes0" minOccurs="0"/>
                <xsd:element ref="ns2:LastSharedByUser" minOccurs="0"/>
                <xsd:element ref="ns2:LastSharedByTime" minOccurs="0"/>
                <xsd:element ref="ns3:Interview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Reas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e8c0d-69bd-4476-bc5b-9c3d12dfb3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7" nillable="true" ma:displayName="Taxonomy Catch All Column" ma:hidden="true" ma:list="{1a3f9604-4c64-4a7e-8cde-51370569fd81}" ma:internalName="TaxCatchAll" ma:showField="CatchAllData" ma:web="de0e8c0d-69bd-4476-bc5b-9c3d12dfb3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53528-b101-47d8-9aeb-afc22134175b" elementFormDefault="qualified">
    <xsd:import namespace="http://schemas.microsoft.com/office/2006/documentManagement/types"/>
    <xsd:import namespace="http://schemas.microsoft.com/office/infopath/2007/PartnerControls"/>
    <xsd:element name="Notes0" ma:index="10" nillable="true" ma:displayName="Notes" ma:internalName="Notes0">
      <xsd:simpleType>
        <xsd:restriction base="dms:Text">
          <xsd:maxLength value="255"/>
        </xsd:restriction>
      </xsd:simpleType>
    </xsd:element>
    <xsd:element name="Interview" ma:index="13" nillable="true" ma:displayName="Interview" ma:default="1" ma:indexed="true" ma:internalName="Interview">
      <xsd:simpleType>
        <xsd:restriction base="dms:Boolean"/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Reason" ma:index="24" nillable="true" ma:displayName="Reason" ma:format="Dropdown" ma:internalName="Reason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be5197db-7bfb-4b58-9c8e-8374527949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162c5147-8fb1-4df5-a1c7-9fe9f898d8b4"/>
    <ds:schemaRef ds:uri="6354f033-77ec-451f-a4b1-89785309665d"/>
    <ds:schemaRef ds:uri="71e6c0c6-e4df-4600-b094-292c45f4027d"/>
    <ds:schemaRef ds:uri="af12d3ca-d309-4d9b-872e-f669d895b0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e0e8c0d-69bd-4476-bc5b-9c3d12dfb3e1"/>
    <ds:schemaRef ds:uri="79753528-b101-47d8-9aeb-afc22134175b"/>
  </ds:schemaRefs>
</ds:datastoreItem>
</file>

<file path=customXml/itemProps3.xml><?xml version="1.0" encoding="utf-8"?>
<ds:datastoreItem xmlns:ds="http://schemas.openxmlformats.org/officeDocument/2006/customXml" ds:itemID="{E88AC638-65A5-4D62-AA5D-DB0909179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e8c0d-69bd-4476-bc5b-9c3d12dfb3e1"/>
    <ds:schemaRef ds:uri="79753528-b101-47d8-9aeb-afc2213417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</TotalTime>
  <Words>806</Words>
  <Application>Microsoft Office PowerPoint</Application>
  <PresentationFormat>Custom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Hub Operation Readiness</vt:lpstr>
      <vt:lpstr>Why documentation is important for  Hub Operator</vt:lpstr>
      <vt:lpstr>Important Documents of Hub Operator </vt:lpstr>
      <vt:lpstr>Training to Assist Hub Operator and Participant DFSP</vt:lpstr>
      <vt:lpstr>Is Documentation important for a hub?</vt:lpstr>
      <vt:lpstr>Design considerations for a scheme</vt:lpstr>
      <vt:lpstr>Preparing for a Successful Mojaloop Deployment as a Hub Operator</vt:lpstr>
      <vt:lpstr>Onboarding</vt:lpstr>
      <vt:lpstr>Settlement</vt:lpstr>
      <vt:lpstr>Customer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Pyae Phyo Lwin</cp:lastModifiedBy>
  <cp:revision>134</cp:revision>
  <dcterms:created xsi:type="dcterms:W3CDTF">2020-01-08T21:13:28Z</dcterms:created>
  <dcterms:modified xsi:type="dcterms:W3CDTF">2023-11-01T10:59:59Z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0x0101007774F1C33E1CB5459013EF04E18A1988</vt:lpwstr>
  </property>
</Properties>
</file>