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58" r:id="rId5"/>
    <p:sldId id="295" r:id="rId6"/>
    <p:sldId id="296" r:id="rId7"/>
    <p:sldId id="297" r:id="rId8"/>
    <p:sldId id="298" r:id="rId9"/>
    <p:sldId id="299" r:id="rId10"/>
    <p:sldId id="300" r:id="rId11"/>
    <p:sldId id="273" r:id="rId12"/>
  </p:sldIdLst>
  <p:sldSz cx="24387175" cy="13716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62F6B9-D86B-4DA7-A4B4-69264030E3CD}">
          <p14:sldIdLst>
            <p14:sldId id="258"/>
            <p14:sldId id="295"/>
            <p14:sldId id="296"/>
            <p14:sldId id="297"/>
            <p14:sldId id="298"/>
            <p14:sldId id="299"/>
            <p14:sldId id="30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43"/>
    <p:restoredTop sz="94694"/>
  </p:normalViewPr>
  <p:slideViewPr>
    <p:cSldViewPr snapToGrid="0">
      <p:cViewPr varScale="1">
        <p:scale>
          <a:sx n="60" d="100"/>
          <a:sy n="60" d="100"/>
        </p:scale>
        <p:origin x="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43C7158-3EDA-D449-8D0F-DA0A67645948}" type="datetimeFigureOut">
              <a:rPr lang="en-US" smtClean="0"/>
              <a:t>3/8/23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CE7C0DB-9E0D-0A4E-938B-2E797BB200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39EC2AA-D970-C448-A073-121286DBD65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A0C5D54B-A58F-EC4D-AA02-F28EF11FB1FD}"/>
              </a:ext>
            </a:extLst>
          </p:cNvPr>
          <p:cNvSpPr/>
          <p:nvPr userDrawn="1"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DB51D0-EFE0-9143-AB1E-054D0CA220CB}"/>
              </a:ext>
            </a:extLst>
          </p:cNvPr>
          <p:cNvSpPr/>
          <p:nvPr userDrawn="1"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2C0393C-CCFF-344F-BF7E-2B815CA8D24F}"/>
              </a:ext>
            </a:extLst>
          </p:cNvPr>
          <p:cNvSpPr/>
          <p:nvPr userDrawn="1"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E94A48-21EC-9043-A425-EFF17FBDBA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44CB57B-FDB9-DD49-A397-36CE873A54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CD72061-B2C2-AC4B-B221-A92BDD95E9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835854"/>
            <a:ext cx="6148471" cy="195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991DA25-90B4-A443-A658-5D5A83696B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B5E1CCF-F416-2440-906B-96A2A7952F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61FF98D-1061-9248-8754-0013875997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FC5743-7400-D642-9870-E0DE7D4E9D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2CFA138-28A4-D644-AF2B-9444858492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618" y="12622427"/>
            <a:ext cx="2862509" cy="91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61" r:id="rId11"/>
    <p:sldLayoutId id="2147483670" r:id="rId12"/>
    <p:sldLayoutId id="2147483662" r:id="rId13"/>
    <p:sldLayoutId id="2147483668" r:id="rId14"/>
    <p:sldLayoutId id="2147483663" r:id="rId15"/>
    <p:sldLayoutId id="2147483669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712880" cy="4519609"/>
          </a:xfrm>
        </p:spPr>
        <p:txBody>
          <a:bodyPr>
            <a:normAutofit fontScale="90000"/>
          </a:bodyPr>
          <a:lstStyle/>
          <a:p>
            <a:r>
              <a:rPr lang="en-US" sz="9800" dirty="0"/>
              <a:t>Merchant Payments/Registration</a:t>
            </a:r>
            <a:br>
              <a:rPr lang="en-US" dirty="0"/>
            </a:br>
            <a:r>
              <a:rPr lang="en-US" sz="3600" dirty="0"/>
              <a:t>Paul Makin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March 2023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C979-BE96-7177-DA09-C245E0DA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PI-21 Workstream Readout</a:t>
            </a:r>
            <a:br>
              <a:rPr lang="en-US" dirty="0"/>
            </a:br>
            <a:r>
              <a:rPr lang="en-US" sz="6000" dirty="0"/>
              <a:t>Summary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FD0CAA4-D131-BB0D-7D63-8F9BC6302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2247941"/>
              </p:ext>
            </p:extLst>
          </p:nvPr>
        </p:nvGraphicFramePr>
        <p:xfrm>
          <a:off x="1676400" y="3651250"/>
          <a:ext cx="21034374" cy="923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765312">
                  <a:extLst>
                    <a:ext uri="{9D8B030D-6E8A-4147-A177-3AD203B41FA5}">
                      <a16:colId xmlns:a16="http://schemas.microsoft.com/office/drawing/2014/main" val="3305132994"/>
                    </a:ext>
                  </a:extLst>
                </a:gridCol>
                <a:gridCol w="13269062">
                  <a:extLst>
                    <a:ext uri="{9D8B030D-6E8A-4147-A177-3AD203B41FA5}">
                      <a16:colId xmlns:a16="http://schemas.microsoft.com/office/drawing/2014/main" val="1190547108"/>
                    </a:ext>
                  </a:extLst>
                </a:gridCol>
              </a:tblGrid>
              <a:tr h="1152000">
                <a:tc>
                  <a:txBody>
                    <a:bodyPr/>
                    <a:lstStyle/>
                    <a:p>
                      <a:r>
                        <a:rPr lang="en-US" dirty="0"/>
                        <a:t>Workstream Name: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Merchant Payments / Merchant registration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472003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r>
                        <a:rPr lang="en-US" dirty="0"/>
                        <a:t>Roadmap Pillar: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Pillar 2, “Achieve Scale”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5880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r>
                        <a:rPr lang="en-US" dirty="0"/>
                        <a:t>Lead: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Paul Makin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495217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r>
                        <a:rPr lang="en-US" dirty="0"/>
                        <a:t>Workstream Objectives: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Develop process flows and epics for the merchant registration portion of merchant payments. To include mechanisms to support tiered KYB/KYC and merchant registration/acquiring by DFSPs.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48895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r>
                        <a:rPr lang="en-US" dirty="0"/>
                        <a:t>Progress Against Objectives: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Very little.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476652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r>
                        <a:rPr lang="en-US" dirty="0"/>
                        <a:t>Issues: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9148"/>
                  </a:ext>
                </a:extLst>
              </a:tr>
              <a:tr h="1152000">
                <a:tc>
                  <a:txBody>
                    <a:bodyPr/>
                    <a:lstStyle/>
                    <a:p>
                      <a:r>
                        <a:rPr lang="en-US" i="1" dirty="0"/>
                        <a:t>(If not completed)</a:t>
                      </a:r>
                    </a:p>
                    <a:p>
                      <a:r>
                        <a:rPr lang="en-US" dirty="0"/>
                        <a:t>Plans for Next PI: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Delegate to another workstream lead with the time to devote to this.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49605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67248-C61A-4D05-958E-5217D644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6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712880" cy="4519609"/>
          </a:xfrm>
        </p:spPr>
        <p:txBody>
          <a:bodyPr>
            <a:normAutofit fontScale="90000"/>
          </a:bodyPr>
          <a:lstStyle/>
          <a:p>
            <a:r>
              <a:rPr lang="en-US" sz="9800" strike="sngStrike" dirty="0"/>
              <a:t>Merchant Payments/Registration</a:t>
            </a:r>
            <a:br>
              <a:rPr lang="en-US" dirty="0"/>
            </a:br>
            <a:r>
              <a:rPr lang="en-US" sz="3600" dirty="0"/>
              <a:t>Paul Makin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March 2023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545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712880" cy="4519609"/>
          </a:xfrm>
        </p:spPr>
        <p:txBody>
          <a:bodyPr>
            <a:normAutofit/>
          </a:bodyPr>
          <a:lstStyle/>
          <a:p>
            <a:r>
              <a:rPr lang="en-US" sz="9800" dirty="0"/>
              <a:t>Pillar 2 Review</a:t>
            </a:r>
            <a:br>
              <a:rPr lang="en-US" sz="9800" dirty="0"/>
            </a:br>
            <a:r>
              <a:rPr lang="en-US" sz="9800" dirty="0"/>
              <a:t>“Achieving Scale”</a:t>
            </a:r>
            <a:br>
              <a:rPr lang="en-US" dirty="0"/>
            </a:br>
            <a:r>
              <a:rPr lang="en-US" sz="3600" dirty="0"/>
              <a:t>Paul Makin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March 2023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12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75195-9797-927A-7791-3A0B92A0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in PI-20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8FB74A-A881-878D-28B4-489E4900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10516968" cy="870267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Great progress in pillars 1 and 3</a:t>
            </a:r>
          </a:p>
          <a:p>
            <a:r>
              <a:rPr lang="en-US" dirty="0"/>
              <a:t>Still much to do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Made significant headway in “Quality Product”</a:t>
            </a:r>
          </a:p>
          <a:p>
            <a:r>
              <a:rPr lang="en-US" dirty="0"/>
              <a:t>Lots of ideas for PI-21 and beyond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580B-0CFB-B9F8-48CF-D7AF84B5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8F30CC-1EDA-D8B0-6B3F-11CFB7D67E78}"/>
              </a:ext>
            </a:extLst>
          </p:cNvPr>
          <p:cNvGrpSpPr/>
          <p:nvPr/>
        </p:nvGrpSpPr>
        <p:grpSpPr>
          <a:xfrm>
            <a:off x="13341751" y="5970914"/>
            <a:ext cx="8756249" cy="5657914"/>
            <a:chOff x="5721751" y="6185743"/>
            <a:chExt cx="12459923" cy="709151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7E9CEB-CD30-BF7D-60DD-9D1F37032C38}"/>
                </a:ext>
              </a:extLst>
            </p:cNvPr>
            <p:cNvSpPr/>
            <p:nvPr/>
          </p:nvSpPr>
          <p:spPr>
            <a:xfrm>
              <a:off x="6258211" y="6185743"/>
              <a:ext cx="2922104" cy="57014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600" dirty="0"/>
                <a:t>Make Adoption Easier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663336-8319-B136-C014-BEB1EB1D98CC}"/>
                </a:ext>
              </a:extLst>
            </p:cNvPr>
            <p:cNvSpPr/>
            <p:nvPr/>
          </p:nvSpPr>
          <p:spPr>
            <a:xfrm>
              <a:off x="10472248" y="6185743"/>
              <a:ext cx="2922104" cy="57014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600" dirty="0"/>
                <a:t>Achieve Scale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1ADCEF-C6F3-D6D2-D77A-AE6E87EDFB99}"/>
                </a:ext>
              </a:extLst>
            </p:cNvPr>
            <p:cNvSpPr/>
            <p:nvPr/>
          </p:nvSpPr>
          <p:spPr>
            <a:xfrm>
              <a:off x="14686285" y="6185743"/>
              <a:ext cx="2922104" cy="57014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3600" dirty="0"/>
                <a:t>Connect to Other Systems</a:t>
              </a:r>
            </a:p>
          </p:txBody>
        </p:sp>
        <p:sp>
          <p:nvSpPr>
            <p:cNvPr id="11" name="Snip Same Side Corner Rectangle 2">
              <a:extLst>
                <a:ext uri="{FF2B5EF4-FFF2-40B4-BE49-F238E27FC236}">
                  <a16:creationId xmlns:a16="http://schemas.microsoft.com/office/drawing/2014/main" id="{3F239E97-158C-202D-1B3E-D33C2E0BE306}"/>
                </a:ext>
              </a:extLst>
            </p:cNvPr>
            <p:cNvSpPr/>
            <p:nvPr/>
          </p:nvSpPr>
          <p:spPr>
            <a:xfrm>
              <a:off x="5721751" y="12051706"/>
              <a:ext cx="12459923" cy="1225551"/>
            </a:xfrm>
            <a:prstGeom prst="snip2Same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/>
                <a:t>Quality Product</a:t>
              </a:r>
            </a:p>
          </p:txBody>
        </p:sp>
      </p:grpSp>
      <p:sp>
        <p:nvSpPr>
          <p:cNvPr id="12" name="Triangle 11">
            <a:extLst>
              <a:ext uri="{FF2B5EF4-FFF2-40B4-BE49-F238E27FC236}">
                <a16:creationId xmlns:a16="http://schemas.microsoft.com/office/drawing/2014/main" id="{30CC34E8-4A63-5B40-648C-7D01AA604C61}"/>
              </a:ext>
            </a:extLst>
          </p:cNvPr>
          <p:cNvSpPr/>
          <p:nvPr/>
        </p:nvSpPr>
        <p:spPr>
          <a:xfrm>
            <a:off x="13341751" y="4348976"/>
            <a:ext cx="8756249" cy="133814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33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FDA7-6BA5-890E-1B25-8963EA61A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 happened in Pillar 2?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7645-2EEC-CDA6-9189-E6045E0EF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Bulk payments progressed well. Now all ready to go, including in support of G2P initiatives.</a:t>
            </a:r>
          </a:p>
          <a:p>
            <a:pPr marL="0" indent="0">
              <a:buNone/>
            </a:pPr>
            <a:r>
              <a:rPr lang="en-US" dirty="0"/>
              <a:t>The remainder of the workstreams fall into the class of “value add” functionality</a:t>
            </a:r>
          </a:p>
          <a:p>
            <a:r>
              <a:rPr lang="en-US" dirty="0"/>
              <a:t>Under pressure from the other pillars, it’s the first to be put to one side.</a:t>
            </a:r>
          </a:p>
          <a:p>
            <a:r>
              <a:rPr lang="en-US" dirty="0"/>
              <a:t>We need more capacity; more </a:t>
            </a:r>
            <a:r>
              <a:rPr lang="en-US" dirty="0" err="1"/>
              <a:t>devs</a:t>
            </a:r>
            <a:r>
              <a:rPr lang="en-US" dirty="0"/>
              <a:t>, more workstream leads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E6275-3E9F-EA65-8ECD-9A1065E8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1386-5CC2-6292-EB11-DF23E566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Actions for the next 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20CC-0461-3E81-1959-4A25D4AC7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dirty="0"/>
              <a:t>We need strong, committed </a:t>
            </a:r>
            <a:r>
              <a:rPr lang="en-US" dirty="0" err="1"/>
              <a:t>devs</a:t>
            </a:r>
            <a:r>
              <a:rPr lang="en-US" dirty="0"/>
              <a:t> who want to make merchant payments (QR, USSD, merchant initiated, customer initiated, RTP, PISP </a:t>
            </a:r>
            <a:r>
              <a:rPr lang="en-US" dirty="0" err="1"/>
              <a:t>etc</a:t>
            </a:r>
            <a:r>
              <a:rPr lang="en-US" dirty="0"/>
              <a:t>) a reality for multiple deployments</a:t>
            </a:r>
          </a:p>
          <a:p>
            <a:pPr lvl="1"/>
            <a:r>
              <a:rPr lang="en-US" dirty="0"/>
              <a:t>This will become a high priority need overnight, one night soon, and we need to be ready</a:t>
            </a:r>
          </a:p>
          <a:p>
            <a:pPr lvl="1"/>
            <a:r>
              <a:rPr lang="en-US" dirty="0"/>
              <a:t>Strong support from the Mojaloop product team is available; Product Council will provide guidance</a:t>
            </a:r>
          </a:p>
          <a:p>
            <a:pPr lvl="1"/>
            <a:r>
              <a:rPr lang="en-US" dirty="0"/>
              <a:t>Developments in Pillar 1 give you the tools to make this happen</a:t>
            </a:r>
          </a:p>
          <a:p>
            <a:pPr marL="914400" indent="-914400">
              <a:buFont typeface="+mj-lt"/>
              <a:buAutoNum type="arabicPeriod"/>
            </a:pPr>
            <a:r>
              <a:rPr lang="en-US" dirty="0"/>
              <a:t>Don’t make me the workstream lead</a:t>
            </a:r>
          </a:p>
          <a:p>
            <a:pPr marL="914400" indent="-9144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Call/Slack/email/WhatsApp 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7E389-422E-7FDB-6B16-9C413588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1948D8-DB32-26E9-2997-B871AE61D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DFF4-E405-E0D6-046C-A77D5EB57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AA4CC-80AB-0E57-DEA5-79F35E4C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6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9681F2C6070D4D9D7CF96744C21FDA" ma:contentTypeVersion="14" ma:contentTypeDescription="Create a new document." ma:contentTypeScope="" ma:versionID="a049fb5e5fed3e92ca5c6aad21e9c934">
  <xsd:schema xmlns:xsd="http://www.w3.org/2001/XMLSchema" xmlns:xs="http://www.w3.org/2001/XMLSchema" xmlns:p="http://schemas.microsoft.com/office/2006/metadata/properties" xmlns:ns2="7e2a2b53-9624-457c-8eb2-da5ba69a0a83" xmlns:ns3="19756208-3aa5-4e5b-ba39-e2467923fefb" targetNamespace="http://schemas.microsoft.com/office/2006/metadata/properties" ma:root="true" ma:fieldsID="5ab3ac938def893f3d0d1f0eab2f5501" ns2:_="" ns3:_="">
    <xsd:import namespace="7e2a2b53-9624-457c-8eb2-da5ba69a0a83"/>
    <xsd:import namespace="19756208-3aa5-4e5b-ba39-e2467923fef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2a2b53-9624-457c-8eb2-da5ba69a0a8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756208-3aa5-4e5b-ba39-e2467923fe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Flow_SignoffStatus" ma:index="21" nillable="true" ma:displayName="Sign-off status" ma:internalName="Sign_x002d_off_x0020_status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19756208-3aa5-4e5b-ba39-e2467923fefb" xsi:nil="true"/>
  </documentManagement>
</p:properties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59B936-925B-4A2B-870E-A3DC8799289C}">
  <ds:schemaRefs>
    <ds:schemaRef ds:uri="19756208-3aa5-4e5b-ba39-e2467923fefb"/>
    <ds:schemaRef ds:uri="7e2a2b53-9624-457c-8eb2-da5ba69a0a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19756208-3aa5-4e5b-ba39-e2467923fefb"/>
    <ds:schemaRef ds:uri="7e2a2b53-9624-457c-8eb2-da5ba69a0a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7684</TotalTime>
  <Words>348</Words>
  <Application>Microsoft Macintosh PowerPoint</Application>
  <PresentationFormat>Custom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Merchant Payments/Registration Paul Makin</vt:lpstr>
      <vt:lpstr>PI-21 Workstream Readout Summary</vt:lpstr>
      <vt:lpstr>Merchant Payments/Registration Paul Makin</vt:lpstr>
      <vt:lpstr>Pillar 2 Review “Achieving Scale” Paul Makin</vt:lpstr>
      <vt:lpstr>Progress in PI-20</vt:lpstr>
      <vt:lpstr>So what happened in Pillar 2?</vt:lpstr>
      <vt:lpstr>Actions for the next PI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Paul Makin</cp:lastModifiedBy>
  <cp:revision>42</cp:revision>
  <cp:lastPrinted>2022-11-07T21:45:41Z</cp:lastPrinted>
  <dcterms:created xsi:type="dcterms:W3CDTF">2020-01-08T21:13:28Z</dcterms:created>
  <dcterms:modified xsi:type="dcterms:W3CDTF">2023-03-08T09:55:17Z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0x0101009F9681F2C6070D4D9D7CF96744C21FDA</vt:lpwstr>
  </property>
</Properties>
</file>