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258" r:id="rId5"/>
    <p:sldId id="284" r:id="rId6"/>
    <p:sldId id="267" r:id="rId7"/>
    <p:sldId id="259" r:id="rId8"/>
    <p:sldId id="286" r:id="rId9"/>
    <p:sldId id="287" r:id="rId10"/>
    <p:sldId id="260" r:id="rId11"/>
    <p:sldId id="282" r:id="rId12"/>
    <p:sldId id="283" r:id="rId13"/>
    <p:sldId id="262" r:id="rId14"/>
    <p:sldId id="270" r:id="rId15"/>
    <p:sldId id="273" r:id="rId16"/>
    <p:sldId id="274" r:id="rId17"/>
    <p:sldId id="275" r:id="rId18"/>
    <p:sldId id="276" r:id="rId19"/>
    <p:sldId id="277" r:id="rId20"/>
    <p:sldId id="289" r:id="rId21"/>
    <p:sldId id="269" r:id="rId22"/>
    <p:sldId id="278" r:id="rId23"/>
    <p:sldId id="279" r:id="rId24"/>
    <p:sldId id="281" r:id="rId25"/>
    <p:sldId id="285" r:id="rId26"/>
    <p:sldId id="288" r:id="rId27"/>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66623-0FD6-4670-877D-F8C0515CB07D}" v="1537" dt="2025-10-20T14:45:49.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12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Richards" userId="6afda9a54147f31e" providerId="LiveId" clId="{1C342E97-521A-44EB-990B-5EADB1BDB4FA}"/>
    <pc:docChg chg="undo custSel addSld delSld modSld">
      <pc:chgData name="Michael Richards" userId="6afda9a54147f31e" providerId="LiveId" clId="{1C342E97-521A-44EB-990B-5EADB1BDB4FA}" dt="2025-10-20T14:47:02.195" v="3251" actId="6549"/>
      <pc:docMkLst>
        <pc:docMk/>
      </pc:docMkLst>
      <pc:sldChg chg="modSp">
        <pc:chgData name="Michael Richards" userId="6afda9a54147f31e" providerId="LiveId" clId="{1C342E97-521A-44EB-990B-5EADB1BDB4FA}" dt="2025-10-13T13:56:09.945" v="71" actId="114"/>
        <pc:sldMkLst>
          <pc:docMk/>
          <pc:sldMk cId="2183860606" sldId="260"/>
        </pc:sldMkLst>
        <pc:spChg chg="mod">
          <ac:chgData name="Michael Richards" userId="6afda9a54147f31e" providerId="LiveId" clId="{1C342E97-521A-44EB-990B-5EADB1BDB4FA}" dt="2025-10-13T13:56:09.945" v="71" actId="114"/>
          <ac:spMkLst>
            <pc:docMk/>
            <pc:sldMk cId="2183860606" sldId="260"/>
            <ac:spMk id="3" creationId="{91A9C230-3792-48EC-A9D5-48CC4D925B12}"/>
          </ac:spMkLst>
        </pc:spChg>
      </pc:sldChg>
      <pc:sldChg chg="mod modShow">
        <pc:chgData name="Michael Richards" userId="6afda9a54147f31e" providerId="LiveId" clId="{1C342E97-521A-44EB-990B-5EADB1BDB4FA}" dt="2025-10-16T14:44:11.363" v="2672" actId="729"/>
        <pc:sldMkLst>
          <pc:docMk/>
          <pc:sldMk cId="885479564" sldId="269"/>
        </pc:sldMkLst>
      </pc:sldChg>
      <pc:sldChg chg="modSp mod modAnim">
        <pc:chgData name="Michael Richards" userId="6afda9a54147f31e" providerId="LiveId" clId="{1C342E97-521A-44EB-990B-5EADB1BDB4FA}" dt="2025-10-20T14:46:14.733" v="3242" actId="6549"/>
        <pc:sldMkLst>
          <pc:docMk/>
          <pc:sldMk cId="2611153545" sldId="270"/>
        </pc:sldMkLst>
        <pc:graphicFrameChg chg="modGraphic">
          <ac:chgData name="Michael Richards" userId="6afda9a54147f31e" providerId="LiveId" clId="{1C342E97-521A-44EB-990B-5EADB1BDB4FA}" dt="2025-10-20T14:46:14.733" v="3242" actId="6549"/>
          <ac:graphicFrameMkLst>
            <pc:docMk/>
            <pc:sldMk cId="2611153545" sldId="270"/>
            <ac:graphicFrameMk id="6" creationId="{214D6D1A-203D-55AA-C40D-872BD0949957}"/>
          </ac:graphicFrameMkLst>
        </pc:graphicFrameChg>
      </pc:sldChg>
      <pc:sldChg chg="del mod modShow">
        <pc:chgData name="Michael Richards" userId="6afda9a54147f31e" providerId="LiveId" clId="{1C342E97-521A-44EB-990B-5EADB1BDB4FA}" dt="2025-10-20T09:44:08.148" v="2678" actId="47"/>
        <pc:sldMkLst>
          <pc:docMk/>
          <pc:sldMk cId="2007751394" sldId="271"/>
        </pc:sldMkLst>
      </pc:sldChg>
      <pc:sldChg chg="del">
        <pc:chgData name="Michael Richards" userId="6afda9a54147f31e" providerId="LiveId" clId="{1C342E97-521A-44EB-990B-5EADB1BDB4FA}" dt="2025-10-20T14:26:16.725" v="2816" actId="47"/>
        <pc:sldMkLst>
          <pc:docMk/>
          <pc:sldMk cId="1977946474" sldId="272"/>
        </pc:sldMkLst>
      </pc:sldChg>
      <pc:sldChg chg="modSp mod modAnim">
        <pc:chgData name="Michael Richards" userId="6afda9a54147f31e" providerId="LiveId" clId="{1C342E97-521A-44EB-990B-5EADB1BDB4FA}" dt="2025-10-20T14:25:18.728" v="2810"/>
        <pc:sldMkLst>
          <pc:docMk/>
          <pc:sldMk cId="2490194851" sldId="273"/>
        </pc:sldMkLst>
        <pc:spChg chg="mod">
          <ac:chgData name="Michael Richards" userId="6afda9a54147f31e" providerId="LiveId" clId="{1C342E97-521A-44EB-990B-5EADB1BDB4FA}" dt="2025-10-20T14:24:35.450" v="2806" actId="20577"/>
          <ac:spMkLst>
            <pc:docMk/>
            <pc:sldMk cId="2490194851" sldId="273"/>
            <ac:spMk id="3" creationId="{1F5F41EF-0048-4B19-74F1-5C157BB01B79}"/>
          </ac:spMkLst>
        </pc:spChg>
      </pc:sldChg>
      <pc:sldChg chg="modSp mod modAnim">
        <pc:chgData name="Michael Richards" userId="6afda9a54147f31e" providerId="LiveId" clId="{1C342E97-521A-44EB-990B-5EADB1BDB4FA}" dt="2025-10-20T14:46:24.877" v="3244" actId="6549"/>
        <pc:sldMkLst>
          <pc:docMk/>
          <pc:sldMk cId="1185383260" sldId="274"/>
        </pc:sldMkLst>
        <pc:spChg chg="mod">
          <ac:chgData name="Michael Richards" userId="6afda9a54147f31e" providerId="LiveId" clId="{1C342E97-521A-44EB-990B-5EADB1BDB4FA}" dt="2025-10-20T14:27:38.542" v="2819" actId="6549"/>
          <ac:spMkLst>
            <pc:docMk/>
            <pc:sldMk cId="1185383260" sldId="274"/>
            <ac:spMk id="2" creationId="{9D3AB494-D0DB-6881-F78B-95EC7115749B}"/>
          </ac:spMkLst>
        </pc:spChg>
        <pc:spChg chg="mod">
          <ac:chgData name="Michael Richards" userId="6afda9a54147f31e" providerId="LiveId" clId="{1C342E97-521A-44EB-990B-5EADB1BDB4FA}" dt="2025-10-20T14:27:46.072" v="2821" actId="27636"/>
          <ac:spMkLst>
            <pc:docMk/>
            <pc:sldMk cId="1185383260" sldId="274"/>
            <ac:spMk id="3" creationId="{AB95871C-8F6F-2634-6DE0-5F88713E5B63}"/>
          </ac:spMkLst>
        </pc:spChg>
        <pc:graphicFrameChg chg="modGraphic">
          <ac:chgData name="Michael Richards" userId="6afda9a54147f31e" providerId="LiveId" clId="{1C342E97-521A-44EB-990B-5EADB1BDB4FA}" dt="2025-10-20T14:46:24.877" v="3244" actId="6549"/>
          <ac:graphicFrameMkLst>
            <pc:docMk/>
            <pc:sldMk cId="1185383260" sldId="274"/>
            <ac:graphicFrameMk id="6" creationId="{DF216B74-147F-A1C6-7D4D-A913BC98389D}"/>
          </ac:graphicFrameMkLst>
        </pc:graphicFrameChg>
      </pc:sldChg>
      <pc:sldChg chg="modSp mod modAnim">
        <pc:chgData name="Michael Richards" userId="6afda9a54147f31e" providerId="LiveId" clId="{1C342E97-521A-44EB-990B-5EADB1BDB4FA}" dt="2025-10-20T14:46:33.095" v="3246" actId="6549"/>
        <pc:sldMkLst>
          <pc:docMk/>
          <pc:sldMk cId="2177269438" sldId="275"/>
        </pc:sldMkLst>
        <pc:spChg chg="mod">
          <ac:chgData name="Michael Richards" userId="6afda9a54147f31e" providerId="LiveId" clId="{1C342E97-521A-44EB-990B-5EADB1BDB4FA}" dt="2025-10-13T14:41:55.779" v="1793" actId="20577"/>
          <ac:spMkLst>
            <pc:docMk/>
            <pc:sldMk cId="2177269438" sldId="275"/>
            <ac:spMk id="3" creationId="{55D50D96-38C7-2CCE-2592-821F4C0EED27}"/>
          </ac:spMkLst>
        </pc:spChg>
        <pc:graphicFrameChg chg="modGraphic">
          <ac:chgData name="Michael Richards" userId="6afda9a54147f31e" providerId="LiveId" clId="{1C342E97-521A-44EB-990B-5EADB1BDB4FA}" dt="2025-10-20T14:46:33.095" v="3246" actId="6549"/>
          <ac:graphicFrameMkLst>
            <pc:docMk/>
            <pc:sldMk cId="2177269438" sldId="275"/>
            <ac:graphicFrameMk id="6" creationId="{BEBF8C2D-B33B-9DB4-C451-E7E1EDE77A2A}"/>
          </ac:graphicFrameMkLst>
        </pc:graphicFrameChg>
      </pc:sldChg>
      <pc:sldChg chg="modSp mod modAnim">
        <pc:chgData name="Michael Richards" userId="6afda9a54147f31e" providerId="LiveId" clId="{1C342E97-521A-44EB-990B-5EADB1BDB4FA}" dt="2025-10-20T14:46:48.516" v="3249" actId="2165"/>
        <pc:sldMkLst>
          <pc:docMk/>
          <pc:sldMk cId="2909475711" sldId="276"/>
        </pc:sldMkLst>
        <pc:spChg chg="mod">
          <ac:chgData name="Michael Richards" userId="6afda9a54147f31e" providerId="LiveId" clId="{1C342E97-521A-44EB-990B-5EADB1BDB4FA}" dt="2025-10-20T14:37:54.978" v="2832" actId="27636"/>
          <ac:spMkLst>
            <pc:docMk/>
            <pc:sldMk cId="2909475711" sldId="276"/>
            <ac:spMk id="3" creationId="{E580B429-C421-B7C3-BF1F-2D37BABF4A5D}"/>
          </ac:spMkLst>
        </pc:spChg>
        <pc:graphicFrameChg chg="modGraphic">
          <ac:chgData name="Michael Richards" userId="6afda9a54147f31e" providerId="LiveId" clId="{1C342E97-521A-44EB-990B-5EADB1BDB4FA}" dt="2025-10-20T14:46:48.516" v="3249" actId="2165"/>
          <ac:graphicFrameMkLst>
            <pc:docMk/>
            <pc:sldMk cId="2909475711" sldId="276"/>
            <ac:graphicFrameMk id="6" creationId="{38F4257C-1BDD-7D4D-9C00-A4A2FFDBC4AC}"/>
          </ac:graphicFrameMkLst>
        </pc:graphicFrameChg>
      </pc:sldChg>
      <pc:sldChg chg="modSp mod modAnim modShow">
        <pc:chgData name="Michael Richards" userId="6afda9a54147f31e" providerId="LiveId" clId="{1C342E97-521A-44EB-990B-5EADB1BDB4FA}" dt="2025-10-20T14:45:07.853" v="3238" actId="27636"/>
        <pc:sldMkLst>
          <pc:docMk/>
          <pc:sldMk cId="3295449081" sldId="277"/>
        </pc:sldMkLst>
        <pc:spChg chg="mod">
          <ac:chgData name="Michael Richards" userId="6afda9a54147f31e" providerId="LiveId" clId="{1C342E97-521A-44EB-990B-5EADB1BDB4FA}" dt="2025-10-13T15:03:58.476" v="2260" actId="20577"/>
          <ac:spMkLst>
            <pc:docMk/>
            <pc:sldMk cId="3295449081" sldId="277"/>
            <ac:spMk id="2" creationId="{C675E14B-B87D-939D-A311-0B7D1F680D87}"/>
          </ac:spMkLst>
        </pc:spChg>
        <pc:spChg chg="mod">
          <ac:chgData name="Michael Richards" userId="6afda9a54147f31e" providerId="LiveId" clId="{1C342E97-521A-44EB-990B-5EADB1BDB4FA}" dt="2025-10-20T14:45:07.853" v="3238" actId="27636"/>
          <ac:spMkLst>
            <pc:docMk/>
            <pc:sldMk cId="3295449081" sldId="277"/>
            <ac:spMk id="3" creationId="{FD6B1E47-E7BB-F9E5-5F16-B26DF6200C31}"/>
          </ac:spMkLst>
        </pc:spChg>
        <pc:graphicFrameChg chg="modGraphic">
          <ac:chgData name="Michael Richards" userId="6afda9a54147f31e" providerId="LiveId" clId="{1C342E97-521A-44EB-990B-5EADB1BDB4FA}" dt="2025-10-20T14:44:55.338" v="3236" actId="20577"/>
          <ac:graphicFrameMkLst>
            <pc:docMk/>
            <pc:sldMk cId="3295449081" sldId="277"/>
            <ac:graphicFrameMk id="6" creationId="{CCA26F83-1DAA-F78A-5B03-16A09B8AABBC}"/>
          </ac:graphicFrameMkLst>
        </pc:graphicFrameChg>
      </pc:sldChg>
      <pc:sldChg chg="mod modShow">
        <pc:chgData name="Michael Richards" userId="6afda9a54147f31e" providerId="LiveId" clId="{1C342E97-521A-44EB-990B-5EADB1BDB4FA}" dt="2025-10-16T14:44:11.363" v="2672" actId="729"/>
        <pc:sldMkLst>
          <pc:docMk/>
          <pc:sldMk cId="3322904990" sldId="278"/>
        </pc:sldMkLst>
      </pc:sldChg>
      <pc:sldChg chg="mod modShow">
        <pc:chgData name="Michael Richards" userId="6afda9a54147f31e" providerId="LiveId" clId="{1C342E97-521A-44EB-990B-5EADB1BDB4FA}" dt="2025-10-16T14:44:11.363" v="2672" actId="729"/>
        <pc:sldMkLst>
          <pc:docMk/>
          <pc:sldMk cId="14261432" sldId="279"/>
        </pc:sldMkLst>
      </pc:sldChg>
      <pc:sldChg chg="mod modShow">
        <pc:chgData name="Michael Richards" userId="6afda9a54147f31e" providerId="LiveId" clId="{1C342E97-521A-44EB-990B-5EADB1BDB4FA}" dt="2025-10-16T14:44:11.363" v="2672" actId="729"/>
        <pc:sldMkLst>
          <pc:docMk/>
          <pc:sldMk cId="235638382" sldId="281"/>
        </pc:sldMkLst>
      </pc:sldChg>
      <pc:sldChg chg="modSp mod modAnim">
        <pc:chgData name="Michael Richards" userId="6afda9a54147f31e" providerId="LiveId" clId="{1C342E97-521A-44EB-990B-5EADB1BDB4FA}" dt="2025-10-20T09:43:35.320" v="2676" actId="20577"/>
        <pc:sldMkLst>
          <pc:docMk/>
          <pc:sldMk cId="2078564828" sldId="282"/>
        </pc:sldMkLst>
        <pc:spChg chg="mod">
          <ac:chgData name="Michael Richards" userId="6afda9a54147f31e" providerId="LiveId" clId="{1C342E97-521A-44EB-990B-5EADB1BDB4FA}" dt="2025-10-20T09:43:35.320" v="2676" actId="20577"/>
          <ac:spMkLst>
            <pc:docMk/>
            <pc:sldMk cId="2078564828" sldId="282"/>
            <ac:spMk id="3" creationId="{4FA4357D-531E-FCCA-DA09-6754DF691846}"/>
          </ac:spMkLst>
        </pc:spChg>
      </pc:sldChg>
      <pc:sldChg chg="modSp mod modAnim">
        <pc:chgData name="Michael Richards" userId="6afda9a54147f31e" providerId="LiveId" clId="{1C342E97-521A-44EB-990B-5EADB1BDB4FA}" dt="2025-10-20T09:43:54.326" v="2677" actId="6549"/>
        <pc:sldMkLst>
          <pc:docMk/>
          <pc:sldMk cId="3695931519" sldId="283"/>
        </pc:sldMkLst>
        <pc:spChg chg="mod">
          <ac:chgData name="Michael Richards" userId="6afda9a54147f31e" providerId="LiveId" clId="{1C342E97-521A-44EB-990B-5EADB1BDB4FA}" dt="2025-10-20T09:43:54.326" v="2677" actId="6549"/>
          <ac:spMkLst>
            <pc:docMk/>
            <pc:sldMk cId="3695931519" sldId="283"/>
            <ac:spMk id="3" creationId="{5A459215-D16D-5015-F93C-8B2466D43455}"/>
          </ac:spMkLst>
        </pc:spChg>
      </pc:sldChg>
      <pc:sldChg chg="modSp mod">
        <pc:chgData name="Michael Richards" userId="6afda9a54147f31e" providerId="LiveId" clId="{1C342E97-521A-44EB-990B-5EADB1BDB4FA}" dt="2025-10-13T14:51:30.504" v="1891" actId="20577"/>
        <pc:sldMkLst>
          <pc:docMk/>
          <pc:sldMk cId="1236398130" sldId="285"/>
        </pc:sldMkLst>
        <pc:spChg chg="mod">
          <ac:chgData name="Michael Richards" userId="6afda9a54147f31e" providerId="LiveId" clId="{1C342E97-521A-44EB-990B-5EADB1BDB4FA}" dt="2025-10-13T14:51:30.504" v="1891" actId="20577"/>
          <ac:spMkLst>
            <pc:docMk/>
            <pc:sldMk cId="1236398130" sldId="285"/>
            <ac:spMk id="2" creationId="{4FA7399E-B983-3EC3-BA32-D058A8941C5E}"/>
          </ac:spMkLst>
        </pc:spChg>
      </pc:sldChg>
      <pc:sldChg chg="modSp new mod modAnim">
        <pc:chgData name="Michael Richards" userId="6afda9a54147f31e" providerId="LiveId" clId="{1C342E97-521A-44EB-990B-5EADB1BDB4FA}" dt="2025-10-13T14:27:01.169" v="1412" actId="20577"/>
        <pc:sldMkLst>
          <pc:docMk/>
          <pc:sldMk cId="2777599160" sldId="286"/>
        </pc:sldMkLst>
        <pc:spChg chg="mod">
          <ac:chgData name="Michael Richards" userId="6afda9a54147f31e" providerId="LiveId" clId="{1C342E97-521A-44EB-990B-5EADB1BDB4FA}" dt="2025-10-13T14:27:01.169" v="1412" actId="20577"/>
          <ac:spMkLst>
            <pc:docMk/>
            <pc:sldMk cId="2777599160" sldId="286"/>
            <ac:spMk id="2" creationId="{ED52D937-A6C6-9039-FF5B-A6BB453BA744}"/>
          </ac:spMkLst>
        </pc:spChg>
        <pc:spChg chg="mod">
          <ac:chgData name="Michael Richards" userId="6afda9a54147f31e" providerId="LiveId" clId="{1C342E97-521A-44EB-990B-5EADB1BDB4FA}" dt="2025-10-13T14:17:12.968" v="922" actId="14"/>
          <ac:spMkLst>
            <pc:docMk/>
            <pc:sldMk cId="2777599160" sldId="286"/>
            <ac:spMk id="3" creationId="{958ABE13-1615-4955-B733-9B7E64F0AC96}"/>
          </ac:spMkLst>
        </pc:spChg>
      </pc:sldChg>
      <pc:sldChg chg="modSp new mod modAnim">
        <pc:chgData name="Michael Richards" userId="6afda9a54147f31e" providerId="LiveId" clId="{1C342E97-521A-44EB-990B-5EADB1BDB4FA}" dt="2025-10-13T14:27:07.703" v="1418" actId="20577"/>
        <pc:sldMkLst>
          <pc:docMk/>
          <pc:sldMk cId="940059041" sldId="287"/>
        </pc:sldMkLst>
        <pc:spChg chg="mod">
          <ac:chgData name="Michael Richards" userId="6afda9a54147f31e" providerId="LiveId" clId="{1C342E97-521A-44EB-990B-5EADB1BDB4FA}" dt="2025-10-13T14:27:07.703" v="1418" actId="20577"/>
          <ac:spMkLst>
            <pc:docMk/>
            <pc:sldMk cId="940059041" sldId="287"/>
            <ac:spMk id="2" creationId="{A44419A1-5B5A-D5CC-F4DD-26DABFEB33EE}"/>
          </ac:spMkLst>
        </pc:spChg>
        <pc:spChg chg="mod">
          <ac:chgData name="Michael Richards" userId="6afda9a54147f31e" providerId="LiveId" clId="{1C342E97-521A-44EB-990B-5EADB1BDB4FA}" dt="2025-10-13T14:26:38.912" v="1406" actId="20577"/>
          <ac:spMkLst>
            <pc:docMk/>
            <pc:sldMk cId="940059041" sldId="287"/>
            <ac:spMk id="3" creationId="{A0240B74-7051-51C7-242B-112C75541E03}"/>
          </ac:spMkLst>
        </pc:spChg>
      </pc:sldChg>
      <pc:sldChg chg="add">
        <pc:chgData name="Michael Richards" userId="6afda9a54147f31e" providerId="LiveId" clId="{1C342E97-521A-44EB-990B-5EADB1BDB4FA}" dt="2025-10-13T14:51:20.255" v="1878" actId="2890"/>
        <pc:sldMkLst>
          <pc:docMk/>
          <pc:sldMk cId="4221087153" sldId="288"/>
        </pc:sldMkLst>
      </pc:sldChg>
      <pc:sldChg chg="modSp add mod modAnim modShow">
        <pc:chgData name="Michael Richards" userId="6afda9a54147f31e" providerId="LiveId" clId="{1C342E97-521A-44EB-990B-5EADB1BDB4FA}" dt="2025-10-20T14:47:02.195" v="3251" actId="6549"/>
        <pc:sldMkLst>
          <pc:docMk/>
          <pc:sldMk cId="230972747" sldId="289"/>
        </pc:sldMkLst>
        <pc:spChg chg="mod">
          <ac:chgData name="Michael Richards" userId="6afda9a54147f31e" providerId="LiveId" clId="{1C342E97-521A-44EB-990B-5EADB1BDB4FA}" dt="2025-10-13T15:37:12.819" v="2319" actId="6549"/>
          <ac:spMkLst>
            <pc:docMk/>
            <pc:sldMk cId="230972747" sldId="289"/>
            <ac:spMk id="2" creationId="{B6C32BFB-9CA1-482E-E36F-558F57B1A49A}"/>
          </ac:spMkLst>
        </pc:spChg>
        <pc:spChg chg="mod">
          <ac:chgData name="Michael Richards" userId="6afda9a54147f31e" providerId="LiveId" clId="{1C342E97-521A-44EB-990B-5EADB1BDB4FA}" dt="2025-10-13T15:41:17.363" v="2639" actId="20577"/>
          <ac:spMkLst>
            <pc:docMk/>
            <pc:sldMk cId="230972747" sldId="289"/>
            <ac:spMk id="3" creationId="{09DC43F0-57C6-FA0C-EB27-D350023514C7}"/>
          </ac:spMkLst>
        </pc:spChg>
        <pc:graphicFrameChg chg="modGraphic">
          <ac:chgData name="Michael Richards" userId="6afda9a54147f31e" providerId="LiveId" clId="{1C342E97-521A-44EB-990B-5EADB1BDB4FA}" dt="2025-10-20T14:47:02.195" v="3251" actId="6549"/>
          <ac:graphicFrameMkLst>
            <pc:docMk/>
            <pc:sldMk cId="230972747" sldId="289"/>
            <ac:graphicFrameMk id="6" creationId="{A8163AE8-1DDB-7C36-4930-C5EB8EF86468}"/>
          </ac:graphicFrameMkLst>
        </pc:graphicFrameChg>
      </pc:sldChg>
    </pc:docChg>
  </pc:docChgLst>
  <pc:docChgLst>
    <pc:chgData name="Michael Richards" userId="6afda9a54147f31e" providerId="LiveId" clId="{59EE2555-2724-4385-871F-45341925F1D3}"/>
    <pc:docChg chg="undo custSel addSld delSld modSld sldOrd">
      <pc:chgData name="Michael Richards" userId="6afda9a54147f31e" providerId="LiveId" clId="{59EE2555-2724-4385-871F-45341925F1D3}" dt="2025-07-15T14:15:25.023" v="5624" actId="27636"/>
      <pc:docMkLst>
        <pc:docMk/>
      </pc:docMkLst>
      <pc:sldChg chg="modSp mod">
        <pc:chgData name="Michael Richards" userId="6afda9a54147f31e" providerId="LiveId" clId="{59EE2555-2724-4385-871F-45341925F1D3}" dt="2025-07-10T08:28:08.584" v="5501" actId="15"/>
        <pc:sldMkLst>
          <pc:docMk/>
          <pc:sldMk cId="561229006" sldId="259"/>
        </pc:sldMkLst>
      </pc:sldChg>
      <pc:sldChg chg="modSp mod">
        <pc:chgData name="Michael Richards" userId="6afda9a54147f31e" providerId="LiveId" clId="{59EE2555-2724-4385-871F-45341925F1D3}" dt="2025-07-15T14:15:25.023" v="5624" actId="27636"/>
        <pc:sldMkLst>
          <pc:docMk/>
          <pc:sldMk cId="2183860606" sldId="260"/>
        </pc:sldMkLst>
      </pc:sldChg>
      <pc:sldChg chg="addSp delSp modSp del mod">
        <pc:chgData name="Michael Richards" userId="6afda9a54147f31e" providerId="LiveId" clId="{59EE2555-2724-4385-871F-45341925F1D3}" dt="2025-07-08T09:02:38.161" v="1111" actId="47"/>
        <pc:sldMkLst>
          <pc:docMk/>
          <pc:sldMk cId="3728545838" sldId="261"/>
        </pc:sldMkLst>
      </pc:sldChg>
      <pc:sldChg chg="del">
        <pc:chgData name="Michael Richards" userId="6afda9a54147f31e" providerId="LiveId" clId="{59EE2555-2724-4385-871F-45341925F1D3}" dt="2025-07-08T09:18:38.250" v="1481" actId="47"/>
        <pc:sldMkLst>
          <pc:docMk/>
          <pc:sldMk cId="3010242847" sldId="263"/>
        </pc:sldMkLst>
      </pc:sldChg>
      <pc:sldChg chg="del">
        <pc:chgData name="Michael Richards" userId="6afda9a54147f31e" providerId="LiveId" clId="{59EE2555-2724-4385-871F-45341925F1D3}" dt="2025-07-08T09:23:24.022" v="1702" actId="47"/>
        <pc:sldMkLst>
          <pc:docMk/>
          <pc:sldMk cId="8888717" sldId="264"/>
        </pc:sldMkLst>
      </pc:sldChg>
      <pc:sldChg chg="del">
        <pc:chgData name="Michael Richards" userId="6afda9a54147f31e" providerId="LiveId" clId="{59EE2555-2724-4385-871F-45341925F1D3}" dt="2025-07-08T09:45:27.025" v="2596" actId="47"/>
        <pc:sldMkLst>
          <pc:docMk/>
          <pc:sldMk cId="1651611055" sldId="265"/>
        </pc:sldMkLst>
      </pc:sldChg>
      <pc:sldChg chg="del">
        <pc:chgData name="Michael Richards" userId="6afda9a54147f31e" providerId="LiveId" clId="{59EE2555-2724-4385-871F-45341925F1D3}" dt="2025-07-09T15:13:22.008" v="3444" actId="47"/>
        <pc:sldMkLst>
          <pc:docMk/>
          <pc:sldMk cId="2775388934" sldId="266"/>
        </pc:sldMkLst>
      </pc:sldChg>
      <pc:sldChg chg="del">
        <pc:chgData name="Michael Richards" userId="6afda9a54147f31e" providerId="LiveId" clId="{59EE2555-2724-4385-871F-45341925F1D3}" dt="2025-07-07T15:26:21.656" v="0" actId="47"/>
        <pc:sldMkLst>
          <pc:docMk/>
          <pc:sldMk cId="2777076728" sldId="268"/>
        </pc:sldMkLst>
      </pc:sldChg>
      <pc:sldChg chg="modSp mod">
        <pc:chgData name="Michael Richards" userId="6afda9a54147f31e" providerId="LiveId" clId="{59EE2555-2724-4385-871F-45341925F1D3}" dt="2025-07-09T15:13:46.655" v="3476" actId="20577"/>
        <pc:sldMkLst>
          <pc:docMk/>
          <pc:sldMk cId="885479564" sldId="269"/>
        </pc:sldMkLst>
      </pc:sldChg>
      <pc:sldChg chg="modSp add mod">
        <pc:chgData name="Michael Richards" userId="6afda9a54147f31e" providerId="LiveId" clId="{59EE2555-2724-4385-871F-45341925F1D3}" dt="2025-07-08T09:18:11.453" v="1465"/>
        <pc:sldMkLst>
          <pc:docMk/>
          <pc:sldMk cId="2611153545" sldId="270"/>
        </pc:sldMkLst>
      </pc:sldChg>
      <pc:sldChg chg="modSp new mod">
        <pc:chgData name="Michael Richards" userId="6afda9a54147f31e" providerId="LiveId" clId="{59EE2555-2724-4385-871F-45341925F1D3}" dt="2025-07-09T16:45:25.043" v="5498" actId="20577"/>
        <pc:sldMkLst>
          <pc:docMk/>
          <pc:sldMk cId="2007751394" sldId="271"/>
        </pc:sldMkLst>
      </pc:sldChg>
      <pc:sldChg chg="modSp add mod">
        <pc:chgData name="Michael Richards" userId="6afda9a54147f31e" providerId="LiveId" clId="{59EE2555-2724-4385-871F-45341925F1D3}" dt="2025-07-08T09:18:27.873" v="1480" actId="20577"/>
        <pc:sldMkLst>
          <pc:docMk/>
          <pc:sldMk cId="1977946474" sldId="272"/>
        </pc:sldMkLst>
      </pc:sldChg>
      <pc:sldChg chg="modSp add mod">
        <pc:chgData name="Michael Richards" userId="6afda9a54147f31e" providerId="LiveId" clId="{59EE2555-2724-4385-871F-45341925F1D3}" dt="2025-07-08T09:25:25.084" v="1824" actId="20577"/>
        <pc:sldMkLst>
          <pc:docMk/>
          <pc:sldMk cId="2490194851" sldId="273"/>
        </pc:sldMkLst>
      </pc:sldChg>
      <pc:sldChg chg="modSp add mod">
        <pc:chgData name="Michael Richards" userId="6afda9a54147f31e" providerId="LiveId" clId="{59EE2555-2724-4385-871F-45341925F1D3}" dt="2025-07-08T09:35:33.255" v="2359" actId="20577"/>
        <pc:sldMkLst>
          <pc:docMk/>
          <pc:sldMk cId="1185383260" sldId="274"/>
        </pc:sldMkLst>
      </pc:sldChg>
      <pc:sldChg chg="modSp add mod">
        <pc:chgData name="Michael Richards" userId="6afda9a54147f31e" providerId="LiveId" clId="{59EE2555-2724-4385-871F-45341925F1D3}" dt="2025-07-08T09:45:09.555" v="2595" actId="20577"/>
        <pc:sldMkLst>
          <pc:docMk/>
          <pc:sldMk cId="2177269438" sldId="275"/>
        </pc:sldMkLst>
      </pc:sldChg>
      <pc:sldChg chg="modSp add mod">
        <pc:chgData name="Michael Richards" userId="6afda9a54147f31e" providerId="LiveId" clId="{59EE2555-2724-4385-871F-45341925F1D3}" dt="2025-07-09T14:48:10.795" v="2799" actId="20577"/>
        <pc:sldMkLst>
          <pc:docMk/>
          <pc:sldMk cId="2909475711" sldId="276"/>
        </pc:sldMkLst>
      </pc:sldChg>
      <pc:sldChg chg="add del">
        <pc:chgData name="Michael Richards" userId="6afda9a54147f31e" providerId="LiveId" clId="{59EE2555-2724-4385-871F-45341925F1D3}" dt="2025-07-08T16:05:47.723" v="2599" actId="47"/>
        <pc:sldMkLst>
          <pc:docMk/>
          <pc:sldMk cId="1044424042" sldId="277"/>
        </pc:sldMkLst>
      </pc:sldChg>
      <pc:sldChg chg="modSp add mod">
        <pc:chgData name="Michael Richards" userId="6afda9a54147f31e" providerId="LiveId" clId="{59EE2555-2724-4385-871F-45341925F1D3}" dt="2025-07-10T08:31:36.347" v="5502" actId="6549"/>
        <pc:sldMkLst>
          <pc:docMk/>
          <pc:sldMk cId="3295449081" sldId="277"/>
        </pc:sldMkLst>
      </pc:sldChg>
      <pc:sldChg chg="modSp new mod">
        <pc:chgData name="Michael Richards" userId="6afda9a54147f31e" providerId="LiveId" clId="{59EE2555-2724-4385-871F-45341925F1D3}" dt="2025-07-09T15:36:47.824" v="4367" actId="20577"/>
        <pc:sldMkLst>
          <pc:docMk/>
          <pc:sldMk cId="3322904990" sldId="278"/>
        </pc:sldMkLst>
      </pc:sldChg>
      <pc:sldChg chg="modSp new mod">
        <pc:chgData name="Michael Richards" userId="6afda9a54147f31e" providerId="LiveId" clId="{59EE2555-2724-4385-871F-45341925F1D3}" dt="2025-07-09T16:35:55.955" v="5148" actId="20577"/>
        <pc:sldMkLst>
          <pc:docMk/>
          <pc:sldMk cId="14261432" sldId="279"/>
        </pc:sldMkLst>
      </pc:sldChg>
      <pc:sldChg chg="modSp new del mod">
        <pc:chgData name="Michael Richards" userId="6afda9a54147f31e" providerId="LiveId" clId="{59EE2555-2724-4385-871F-45341925F1D3}" dt="2025-07-09T16:44:09.072" v="5467" actId="2696"/>
        <pc:sldMkLst>
          <pc:docMk/>
          <pc:sldMk cId="1238819888" sldId="280"/>
        </pc:sldMkLst>
      </pc:sldChg>
      <pc:sldChg chg="modSp add mod ord">
        <pc:chgData name="Michael Richards" userId="6afda9a54147f31e" providerId="LiveId" clId="{59EE2555-2724-4385-871F-45341925F1D3}" dt="2025-07-09T16:43:58.439" v="5466" actId="20577"/>
        <pc:sldMkLst>
          <pc:docMk/>
          <pc:sldMk cId="235638382" sldId="281"/>
        </pc:sldMkLst>
      </pc:sldChg>
      <pc:sldChg chg="modSp add mod">
        <pc:chgData name="Michael Richards" userId="6afda9a54147f31e" providerId="LiveId" clId="{59EE2555-2724-4385-871F-45341925F1D3}" dt="2025-07-15T14:14:46.020" v="5542" actId="27636"/>
        <pc:sldMkLst>
          <pc:docMk/>
          <pc:sldMk cId="2078564828" sldId="282"/>
        </pc:sldMkLst>
      </pc:sldChg>
      <pc:sldChg chg="modSp add mod">
        <pc:chgData name="Michael Richards" userId="6afda9a54147f31e" providerId="LiveId" clId="{59EE2555-2724-4385-871F-45341925F1D3}" dt="2025-07-15T14:14:11.467" v="5521" actId="20577"/>
        <pc:sldMkLst>
          <pc:docMk/>
          <pc:sldMk cId="3695931519" sldId="283"/>
        </pc:sldMkLst>
      </pc:sldChg>
    </pc:docChg>
  </pc:docChgLst>
  <pc:docChgLst>
    <pc:chgData name="Michael Richards" userId="6afda9a54147f31e" providerId="LiveId" clId="{399AB84B-DB85-4E4A-831A-15542BAD5EF5}"/>
    <pc:docChg chg="custSel addSld modSld modShowInfo">
      <pc:chgData name="Michael Richards" userId="6afda9a54147f31e" providerId="LiveId" clId="{399AB84B-DB85-4E4A-831A-15542BAD5EF5}" dt="2025-07-24T12:32:13.032" v="313" actId="20577"/>
      <pc:docMkLst>
        <pc:docMk/>
      </pc:docMkLst>
      <pc:sldChg chg="modAnim">
        <pc:chgData name="Michael Richards" userId="6afda9a54147f31e" providerId="LiveId" clId="{399AB84B-DB85-4E4A-831A-15542BAD5EF5}" dt="2025-07-22T08:20:40.217" v="1"/>
        <pc:sldMkLst>
          <pc:docMk/>
          <pc:sldMk cId="561229006" sldId="259"/>
        </pc:sldMkLst>
      </pc:sldChg>
      <pc:sldChg chg="modAnim">
        <pc:chgData name="Michael Richards" userId="6afda9a54147f31e" providerId="LiveId" clId="{399AB84B-DB85-4E4A-831A-15542BAD5EF5}" dt="2025-07-22T08:20:55.857" v="3"/>
        <pc:sldMkLst>
          <pc:docMk/>
          <pc:sldMk cId="2183860606" sldId="260"/>
        </pc:sldMkLst>
      </pc:sldChg>
      <pc:sldChg chg="modAnim">
        <pc:chgData name="Michael Richards" userId="6afda9a54147f31e" providerId="LiveId" clId="{399AB84B-DB85-4E4A-831A-15542BAD5EF5}" dt="2025-07-22T08:40:19.022" v="234"/>
        <pc:sldMkLst>
          <pc:docMk/>
          <pc:sldMk cId="1008490619" sldId="267"/>
        </pc:sldMkLst>
      </pc:sldChg>
      <pc:sldChg chg="mod modShow">
        <pc:chgData name="Michael Richards" userId="6afda9a54147f31e" providerId="LiveId" clId="{399AB84B-DB85-4E4A-831A-15542BAD5EF5}" dt="2025-07-22T08:34:19.670" v="125" actId="729"/>
        <pc:sldMkLst>
          <pc:docMk/>
          <pc:sldMk cId="2611153545" sldId="270"/>
        </pc:sldMkLst>
      </pc:sldChg>
      <pc:sldChg chg="mod modShow">
        <pc:chgData name="Michael Richards" userId="6afda9a54147f31e" providerId="LiveId" clId="{399AB84B-DB85-4E4A-831A-15542BAD5EF5}" dt="2025-07-24T11:31:23.754" v="238" actId="729"/>
        <pc:sldMkLst>
          <pc:docMk/>
          <pc:sldMk cId="2490194851" sldId="273"/>
        </pc:sldMkLst>
      </pc:sldChg>
      <pc:sldChg chg="mod modShow">
        <pc:chgData name="Michael Richards" userId="6afda9a54147f31e" providerId="LiveId" clId="{399AB84B-DB85-4E4A-831A-15542BAD5EF5}" dt="2025-07-24T11:31:36.092" v="239" actId="729"/>
        <pc:sldMkLst>
          <pc:docMk/>
          <pc:sldMk cId="1185383260" sldId="274"/>
        </pc:sldMkLst>
      </pc:sldChg>
      <pc:sldChg chg="modSp mod modShow">
        <pc:chgData name="Michael Richards" userId="6afda9a54147f31e" providerId="LiveId" clId="{399AB84B-DB85-4E4A-831A-15542BAD5EF5}" dt="2025-07-24T11:32:57.602" v="250" actId="27636"/>
        <pc:sldMkLst>
          <pc:docMk/>
          <pc:sldMk cId="2177269438" sldId="275"/>
        </pc:sldMkLst>
      </pc:sldChg>
      <pc:sldChg chg="modSp mod modShow">
        <pc:chgData name="Michael Richards" userId="6afda9a54147f31e" providerId="LiveId" clId="{399AB84B-DB85-4E4A-831A-15542BAD5EF5}" dt="2025-07-24T12:32:13.032" v="313" actId="20577"/>
        <pc:sldMkLst>
          <pc:docMk/>
          <pc:sldMk cId="2909475711" sldId="276"/>
        </pc:sldMkLst>
      </pc:sldChg>
      <pc:sldChg chg="modSp mod">
        <pc:chgData name="Michael Richards" userId="6afda9a54147f31e" providerId="LiveId" clId="{399AB84B-DB85-4E4A-831A-15542BAD5EF5}" dt="2025-07-24T12:05:41.927" v="283" actId="27636"/>
        <pc:sldMkLst>
          <pc:docMk/>
          <pc:sldMk cId="3295449081" sldId="277"/>
        </pc:sldMkLst>
      </pc:sldChg>
      <pc:sldChg chg="modSp new mod modAnim">
        <pc:chgData name="Michael Richards" userId="6afda9a54147f31e" providerId="LiveId" clId="{399AB84B-DB85-4E4A-831A-15542BAD5EF5}" dt="2025-07-22T08:39:54.252" v="233" actId="20577"/>
        <pc:sldMkLst>
          <pc:docMk/>
          <pc:sldMk cId="2630278037" sldId="284"/>
        </pc:sldMkLst>
      </pc:sldChg>
      <pc:sldChg chg="modSp new mod">
        <pc:chgData name="Michael Richards" userId="6afda9a54147f31e" providerId="LiveId" clId="{399AB84B-DB85-4E4A-831A-15542BAD5EF5}" dt="2025-07-22T08:24:40.410" v="124" actId="5793"/>
        <pc:sldMkLst>
          <pc:docMk/>
          <pc:sldMk cId="1236398130"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10/18/2025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E28C9E-AFDC-3345-9ED4-F0F60104F264}" type="slidenum">
              <a:rPr lang="en-US" smtClean="0"/>
              <a:t>4</a:t>
            </a:fld>
            <a:endParaRPr lang="en-US"/>
          </a:p>
        </p:txBody>
      </p:sp>
    </p:spTree>
    <p:extLst>
      <p:ext uri="{BB962C8B-B14F-4D97-AF65-F5344CB8AC3E}">
        <p14:creationId xmlns:p14="http://schemas.microsoft.com/office/powerpoint/2010/main" val="3253809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3353448"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4">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4">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4">
            <a:alphaModFix amt="28000"/>
          </a:blip>
          <a:stretch>
            <a:fillRect/>
          </a:stretch>
        </p:blipFill>
        <p:spPr>
          <a:xfrm rot="16501011">
            <a:off x="18421528" y="5444756"/>
            <a:ext cx="3699541" cy="3699541"/>
          </a:xfrm>
          <a:prstGeom prst="rect">
            <a:avLst/>
          </a:prstGeom>
          <a:ln w="57150">
            <a:noFill/>
          </a:ln>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91797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descr="A picture containing light&#10;&#10;Description automatically generated">
            <a:extLst>
              <a:ext uri="{FF2B5EF4-FFF2-40B4-BE49-F238E27FC236}">
                <a16:creationId xmlns:a16="http://schemas.microsoft.com/office/drawing/2014/main" id="{CB14EC90-E499-7F40-A81C-63D0DD2592C7}"/>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3319581"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5">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5">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5">
            <a:alphaModFix amt="28000"/>
          </a:blip>
          <a:stretch>
            <a:fillRect/>
          </a:stretch>
        </p:blipFill>
        <p:spPr>
          <a:xfrm rot="16501011">
            <a:off x="18424535" y="5009181"/>
            <a:ext cx="3699541" cy="3699541"/>
          </a:xfrm>
          <a:prstGeom prst="rect">
            <a:avLst/>
          </a:prstGeom>
          <a:ln w="57150">
            <a:noFill/>
          </a:ln>
        </p:spPr>
      </p:pic>
    </p:spTree>
    <p:extLst>
      <p:ext uri="{BB962C8B-B14F-4D97-AF65-F5344CB8AC3E}">
        <p14:creationId xmlns:p14="http://schemas.microsoft.com/office/powerpoint/2010/main" val="20472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62D33483-5DC1-4919-B94C-777794C8A760}"/>
              </a:ext>
            </a:extLst>
          </p:cNvPr>
          <p:cNvPicPr>
            <a:picLocks noChangeAspect="1"/>
          </p:cNvPicPr>
          <p:nvPr userDrawn="1"/>
        </p:nvPicPr>
        <p:blipFill>
          <a:blip r:embed="rId2"/>
          <a:stretch>
            <a:fillRect/>
          </a:stretch>
        </p:blipFill>
        <p:spPr>
          <a:xfrm>
            <a:off x="-340246" y="-299102"/>
            <a:ext cx="24384000" cy="13716000"/>
          </a:xfrm>
          <a:prstGeom prst="rect">
            <a:avLst/>
          </a:prstGeom>
        </p:spPr>
      </p:pic>
      <p:sp>
        <p:nvSpPr>
          <p:cNvPr id="2" name="Title 1"/>
          <p:cNvSpPr>
            <a:spLocks noGrp="1"/>
          </p:cNvSpPr>
          <p:nvPr>
            <p:ph type="title"/>
          </p:nvPr>
        </p:nvSpPr>
        <p:spPr>
          <a:xfrm>
            <a:off x="567033" y="463062"/>
            <a:ext cx="23253107" cy="1491656"/>
          </a:xfrm>
        </p:spPr>
        <p:txBody>
          <a:bodyPr/>
          <a:lstStyle>
            <a:lvl1pPr algn="ctr">
              <a:defRPr/>
            </a:lvl1pPr>
          </a:lstStyle>
          <a:p>
            <a:r>
              <a:rPr lang="en-US"/>
              <a:t>Click to edit Master title style</a:t>
            </a:r>
          </a:p>
        </p:txBody>
      </p:sp>
      <p:sp>
        <p:nvSpPr>
          <p:cNvPr id="3" name="Content Placeholder 2"/>
          <p:cNvSpPr>
            <a:spLocks noGrp="1"/>
          </p:cNvSpPr>
          <p:nvPr>
            <p:ph idx="1"/>
          </p:nvPr>
        </p:nvSpPr>
        <p:spPr>
          <a:xfrm>
            <a:off x="567032" y="2144995"/>
            <a:ext cx="23253107" cy="10208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B51FDB6C-806C-4135-BCBC-52AC466F483A}"/>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F4A1F8B-C419-4603-9EEB-E97DD0ECE90C}"/>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3" name="Content Placeholder 2"/>
          <p:cNvSpPr>
            <a:spLocks noGrp="1"/>
          </p:cNvSpPr>
          <p:nvPr>
            <p:ph sz="half" idx="1"/>
          </p:nvPr>
        </p:nvSpPr>
        <p:spPr>
          <a:xfrm>
            <a:off x="567034" y="2384277"/>
            <a:ext cx="11474134" cy="99696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46008" y="2384277"/>
            <a:ext cx="11474132" cy="99696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a:p>
        </p:txBody>
      </p:sp>
      <p:sp>
        <p:nvSpPr>
          <p:cNvPr id="8" name="Title 1">
            <a:extLst>
              <a:ext uri="{FF2B5EF4-FFF2-40B4-BE49-F238E27FC236}">
                <a16:creationId xmlns:a16="http://schemas.microsoft.com/office/drawing/2014/main" id="{E19465F6-5688-4BC1-9853-4B06EA09C6D6}"/>
              </a:ext>
            </a:extLst>
          </p:cNvPr>
          <p:cNvSpPr>
            <a:spLocks noGrp="1"/>
          </p:cNvSpPr>
          <p:nvPr>
            <p:ph type="title"/>
          </p:nvPr>
        </p:nvSpPr>
        <p:spPr>
          <a:xfrm>
            <a:off x="567033" y="463062"/>
            <a:ext cx="23253107" cy="1491656"/>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E71D0330-633D-4ADB-80FA-4D712C332E40}"/>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sp>
        <p:nvSpPr>
          <p:cNvPr id="7" name="Title 1">
            <a:extLst>
              <a:ext uri="{FF2B5EF4-FFF2-40B4-BE49-F238E27FC236}">
                <a16:creationId xmlns:a16="http://schemas.microsoft.com/office/drawing/2014/main" id="{66A7073C-B612-438B-901C-1C39864E1119}"/>
              </a:ext>
            </a:extLst>
          </p:cNvPr>
          <p:cNvSpPr>
            <a:spLocks noGrp="1"/>
          </p:cNvSpPr>
          <p:nvPr>
            <p:ph type="title"/>
          </p:nvPr>
        </p:nvSpPr>
        <p:spPr>
          <a:xfrm>
            <a:off x="567033" y="463062"/>
            <a:ext cx="23253107" cy="1491656"/>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a:p>
        </p:txBody>
      </p:sp>
      <p:pic>
        <p:nvPicPr>
          <p:cNvPr id="9" name="Graphic 8">
            <a:extLst>
              <a:ext uri="{FF2B5EF4-FFF2-40B4-BE49-F238E27FC236}">
                <a16:creationId xmlns:a16="http://schemas.microsoft.com/office/drawing/2014/main" id="{759802E9-285F-8F43-B76C-6EF8FC067CAC}"/>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676618" y="12727286"/>
            <a:ext cx="2317605" cy="615353"/>
          </a:xfrm>
          <a:prstGeom prst="rect">
            <a:avLst/>
          </a:prstGeom>
        </p:spPr>
      </p:pic>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63" r:id="rId5"/>
    <p:sldLayoutId id="2147483669" r:id="rId6"/>
    <p:sldLayoutId id="2147483664" r:id="rId7"/>
    <p:sldLayoutId id="2147483665" r:id="rId8"/>
    <p:sldLayoutId id="2147483666" r:id="rId9"/>
    <p:sldLayoutId id="2147483667" r:id="rId10"/>
  </p:sldLayoutIdLst>
  <p:hf hdr="0" ftr="0" dt="0"/>
  <p:txStyles>
    <p:titleStyle>
      <a:lvl1pPr algn="l" defTabSz="1828800" rtl="0" eaLnBrk="1" latinLnBrk="0" hangingPunct="1">
        <a:lnSpc>
          <a:spcPct val="90000"/>
        </a:lnSpc>
        <a:spcBef>
          <a:spcPct val="0"/>
        </a:spcBef>
        <a:buNone/>
        <a:defRPr sz="8800" b="1" kern="1200">
          <a:solidFill>
            <a:srgbClr val="005A83"/>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40E0-9BA0-4725-A6B7-BB7C66F80F01}"/>
              </a:ext>
            </a:extLst>
          </p:cNvPr>
          <p:cNvSpPr>
            <a:spLocks noGrp="1"/>
          </p:cNvSpPr>
          <p:nvPr>
            <p:ph type="ctrTitle"/>
          </p:nvPr>
        </p:nvSpPr>
        <p:spPr>
          <a:xfrm>
            <a:off x="1695847" y="4203903"/>
            <a:ext cx="20025466" cy="4519609"/>
          </a:xfrm>
        </p:spPr>
        <p:txBody>
          <a:bodyPr>
            <a:normAutofit/>
          </a:bodyPr>
          <a:lstStyle/>
          <a:p>
            <a:r>
              <a:rPr lang="en-US"/>
              <a:t>Accounting standards in Mojaloop</a:t>
            </a:r>
          </a:p>
        </p:txBody>
      </p:sp>
      <p:sp>
        <p:nvSpPr>
          <p:cNvPr id="4" name="Slide Number Placeholder 3">
            <a:extLst>
              <a:ext uri="{FF2B5EF4-FFF2-40B4-BE49-F238E27FC236}">
                <a16:creationId xmlns:a16="http://schemas.microsoft.com/office/drawing/2014/main" id="{1BA304FD-7CAF-4D06-B5AC-16FD1757D616}"/>
              </a:ext>
            </a:extLst>
          </p:cNvPr>
          <p:cNvSpPr>
            <a:spLocks noGrp="1"/>
          </p:cNvSpPr>
          <p:nvPr>
            <p:ph type="sldNum" sz="quarter" idx="12"/>
          </p:nvPr>
        </p:nvSpPr>
        <p:spPr/>
        <p:txBody>
          <a:bodyPr/>
          <a:lstStyle/>
          <a:p>
            <a:fld id="{20AF9D7A-5BEE-9245-944A-197F51D542D9}" type="slidenum">
              <a:rPr lang="en-US" smtClean="0"/>
              <a:pPr/>
              <a:t>1</a:t>
            </a:fld>
            <a:endParaRPr lang="en-US"/>
          </a:p>
        </p:txBody>
      </p:sp>
    </p:spTree>
    <p:extLst>
      <p:ext uri="{BB962C8B-B14F-4D97-AF65-F5344CB8AC3E}">
        <p14:creationId xmlns:p14="http://schemas.microsoft.com/office/powerpoint/2010/main" val="149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312E8-74AA-B765-2BE4-B15890F88207}"/>
              </a:ext>
            </a:extLst>
          </p:cNvPr>
          <p:cNvSpPr>
            <a:spLocks noGrp="1"/>
          </p:cNvSpPr>
          <p:nvPr>
            <p:ph type="title"/>
          </p:nvPr>
        </p:nvSpPr>
        <p:spPr/>
        <p:txBody>
          <a:bodyPr/>
          <a:lstStyle/>
          <a:p>
            <a:r>
              <a:rPr lang="en-GB"/>
              <a:t>The accounting steps of a payment</a:t>
            </a:r>
          </a:p>
        </p:txBody>
      </p:sp>
      <p:sp>
        <p:nvSpPr>
          <p:cNvPr id="3" name="Text Placeholder 2">
            <a:extLst>
              <a:ext uri="{FF2B5EF4-FFF2-40B4-BE49-F238E27FC236}">
                <a16:creationId xmlns:a16="http://schemas.microsoft.com/office/drawing/2014/main" id="{CAFEBE59-BADA-5882-15EE-1DA58EEA80B7}"/>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42C4BF5A-834D-A6BB-891F-C999D887130D}"/>
              </a:ext>
            </a:extLst>
          </p:cNvPr>
          <p:cNvSpPr>
            <a:spLocks noGrp="1"/>
          </p:cNvSpPr>
          <p:nvPr>
            <p:ph type="sldNum" sz="quarter" idx="12"/>
          </p:nvPr>
        </p:nvSpPr>
        <p:spPr/>
        <p:txBody>
          <a:bodyPr/>
          <a:lstStyle/>
          <a:p>
            <a:fld id="{20AF9D7A-5BEE-9245-944A-197F51D542D9}" type="slidenum">
              <a:rPr lang="en-US" smtClean="0"/>
              <a:t>10</a:t>
            </a:fld>
            <a:endParaRPr lang="en-US"/>
          </a:p>
        </p:txBody>
      </p:sp>
    </p:spTree>
    <p:extLst>
      <p:ext uri="{BB962C8B-B14F-4D97-AF65-F5344CB8AC3E}">
        <p14:creationId xmlns:p14="http://schemas.microsoft.com/office/powerpoint/2010/main" val="2232039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CCED0-9C96-0FEF-B6CE-5F46B6F4D7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31BBB1-87C8-6F86-79BB-A75A2FD2557D}"/>
              </a:ext>
            </a:extLst>
          </p:cNvPr>
          <p:cNvSpPr>
            <a:spLocks noGrp="1"/>
          </p:cNvSpPr>
          <p:nvPr>
            <p:ph type="title"/>
          </p:nvPr>
        </p:nvSpPr>
        <p:spPr/>
        <p:txBody>
          <a:bodyPr/>
          <a:lstStyle/>
          <a:p>
            <a:r>
              <a:rPr lang="en-GB"/>
              <a:t>Registering liquidity cover</a:t>
            </a:r>
          </a:p>
        </p:txBody>
      </p:sp>
      <p:sp>
        <p:nvSpPr>
          <p:cNvPr id="3" name="Content Placeholder 2">
            <a:extLst>
              <a:ext uri="{FF2B5EF4-FFF2-40B4-BE49-F238E27FC236}">
                <a16:creationId xmlns:a16="http://schemas.microsoft.com/office/drawing/2014/main" id="{8DD4B693-6815-7450-8ADC-4B1728C5F15B}"/>
              </a:ext>
            </a:extLst>
          </p:cNvPr>
          <p:cNvSpPr>
            <a:spLocks noGrp="1"/>
          </p:cNvSpPr>
          <p:nvPr>
            <p:ph idx="1"/>
          </p:nvPr>
        </p:nvSpPr>
        <p:spPr>
          <a:xfrm>
            <a:off x="567032" y="2144995"/>
            <a:ext cx="23253107" cy="5776881"/>
          </a:xfrm>
        </p:spPr>
        <p:txBody>
          <a:bodyPr>
            <a:normAutofit fontScale="77500" lnSpcReduction="20000"/>
          </a:bodyPr>
          <a:lstStyle/>
          <a:p>
            <a:r>
              <a:rPr lang="en-GB" dirty="0">
                <a:solidFill>
                  <a:srgbClr val="005A83"/>
                </a:solidFill>
              </a:rPr>
              <a:t>Action:</a:t>
            </a:r>
          </a:p>
          <a:p>
            <a:pPr lvl="1"/>
            <a:r>
              <a:rPr lang="en-GB" dirty="0">
                <a:solidFill>
                  <a:srgbClr val="005A83"/>
                </a:solidFill>
              </a:rPr>
              <a:t>The DFSP provides funds to be used as cover for its payment activities in the system.</a:t>
            </a:r>
          </a:p>
          <a:p>
            <a:pPr lvl="1"/>
            <a:r>
              <a:rPr lang="en-GB" dirty="0">
                <a:solidFill>
                  <a:srgbClr val="005A83"/>
                </a:solidFill>
              </a:rPr>
              <a:t>In this example:</a:t>
            </a:r>
          </a:p>
          <a:p>
            <a:pPr lvl="2"/>
            <a:r>
              <a:rPr lang="en-GB" dirty="0">
                <a:solidFill>
                  <a:srgbClr val="005A83"/>
                </a:solidFill>
              </a:rPr>
              <a:t>The DFSP deposits 1000.00</a:t>
            </a:r>
          </a:p>
          <a:p>
            <a:pPr lvl="2"/>
            <a:r>
              <a:rPr lang="en-GB" dirty="0">
                <a:solidFill>
                  <a:srgbClr val="005A83"/>
                </a:solidFill>
              </a:rPr>
              <a:t>The DFSP has a Net Debit Cap of 750.00</a:t>
            </a:r>
          </a:p>
          <a:p>
            <a:r>
              <a:rPr lang="en-GB" dirty="0">
                <a:solidFill>
                  <a:srgbClr val="005A83"/>
                </a:solidFill>
              </a:rPr>
              <a:t>Account:</a:t>
            </a:r>
          </a:p>
          <a:p>
            <a:pPr lvl="1"/>
            <a:r>
              <a:rPr lang="en-GB" dirty="0">
                <a:solidFill>
                  <a:srgbClr val="005A83"/>
                </a:solidFill>
              </a:rPr>
              <a:t>The deposit account is increased by the amount provided</a:t>
            </a:r>
          </a:p>
          <a:p>
            <a:r>
              <a:rPr lang="en-GB" dirty="0">
                <a:solidFill>
                  <a:srgbClr val="005A83"/>
                </a:solidFill>
              </a:rPr>
              <a:t>Counterparty:</a:t>
            </a:r>
          </a:p>
          <a:p>
            <a:pPr lvl="1"/>
            <a:r>
              <a:rPr lang="en-GB" dirty="0">
                <a:solidFill>
                  <a:srgbClr val="005A83"/>
                </a:solidFill>
              </a:rPr>
              <a:t>The Unrestricted Funds account for amount of the NDC, or for the whole deposit if there is no NDC.</a:t>
            </a:r>
          </a:p>
          <a:p>
            <a:pPr lvl="1"/>
            <a:r>
              <a:rPr lang="en-GB" dirty="0">
                <a:solidFill>
                  <a:srgbClr val="005A83"/>
                </a:solidFill>
              </a:rPr>
              <a:t>The Restricted Funds Account for the balance of the deposit.</a:t>
            </a:r>
          </a:p>
        </p:txBody>
      </p:sp>
      <p:sp>
        <p:nvSpPr>
          <p:cNvPr id="4" name="Slide Number Placeholder 3">
            <a:extLst>
              <a:ext uri="{FF2B5EF4-FFF2-40B4-BE49-F238E27FC236}">
                <a16:creationId xmlns:a16="http://schemas.microsoft.com/office/drawing/2014/main" id="{2A7EA08B-680E-224C-05E5-7651B991BE4C}"/>
              </a:ext>
            </a:extLst>
          </p:cNvPr>
          <p:cNvSpPr>
            <a:spLocks noGrp="1"/>
          </p:cNvSpPr>
          <p:nvPr>
            <p:ph type="sldNum" sz="quarter" idx="12"/>
          </p:nvPr>
        </p:nvSpPr>
        <p:spPr/>
        <p:txBody>
          <a:bodyPr/>
          <a:lstStyle/>
          <a:p>
            <a:fld id="{20AF9D7A-5BEE-9245-944A-197F51D542D9}" type="slidenum">
              <a:rPr lang="en-US" smtClean="0"/>
              <a:t>11</a:t>
            </a:fld>
            <a:endParaRPr lang="en-US"/>
          </a:p>
        </p:txBody>
      </p:sp>
      <p:graphicFrame>
        <p:nvGraphicFramePr>
          <p:cNvPr id="6" name="Table 5">
            <a:extLst>
              <a:ext uri="{FF2B5EF4-FFF2-40B4-BE49-F238E27FC236}">
                <a16:creationId xmlns:a16="http://schemas.microsoft.com/office/drawing/2014/main" id="{214D6D1A-203D-55AA-C40D-872BD0949957}"/>
              </a:ext>
            </a:extLst>
          </p:cNvPr>
          <p:cNvGraphicFramePr>
            <a:graphicFrameLocks noGrp="1"/>
          </p:cNvGraphicFramePr>
          <p:nvPr>
            <p:extLst>
              <p:ext uri="{D42A27DB-BD31-4B8C-83A1-F6EECF244321}">
                <p14:modId xmlns:p14="http://schemas.microsoft.com/office/powerpoint/2010/main" val="477782865"/>
              </p:ext>
            </p:extLst>
          </p:nvPr>
        </p:nvGraphicFramePr>
        <p:xfrm>
          <a:off x="2056547" y="8227761"/>
          <a:ext cx="20274076" cy="4179055"/>
        </p:xfrm>
        <a:graphic>
          <a:graphicData uri="http://schemas.openxmlformats.org/drawingml/2006/table">
            <a:tbl>
              <a:tblPr firstRow="1" bandRow="1">
                <a:tableStyleId>{5C22544A-7EE6-4342-B048-85BDC9FD1C3A}</a:tableStyleId>
              </a:tblPr>
              <a:tblGrid>
                <a:gridCol w="5068519">
                  <a:extLst>
                    <a:ext uri="{9D8B030D-6E8A-4147-A177-3AD203B41FA5}">
                      <a16:colId xmlns:a16="http://schemas.microsoft.com/office/drawing/2014/main" val="4121283965"/>
                    </a:ext>
                  </a:extLst>
                </a:gridCol>
                <a:gridCol w="7660977">
                  <a:extLst>
                    <a:ext uri="{9D8B030D-6E8A-4147-A177-3AD203B41FA5}">
                      <a16:colId xmlns:a16="http://schemas.microsoft.com/office/drawing/2014/main" val="1550071077"/>
                    </a:ext>
                  </a:extLst>
                </a:gridCol>
                <a:gridCol w="3540868">
                  <a:extLst>
                    <a:ext uri="{9D8B030D-6E8A-4147-A177-3AD203B41FA5}">
                      <a16:colId xmlns:a16="http://schemas.microsoft.com/office/drawing/2014/main" val="487875299"/>
                    </a:ext>
                  </a:extLst>
                </a:gridCol>
                <a:gridCol w="4003712">
                  <a:extLst>
                    <a:ext uri="{9D8B030D-6E8A-4147-A177-3AD203B41FA5}">
                      <a16:colId xmlns:a16="http://schemas.microsoft.com/office/drawing/2014/main" val="2275640063"/>
                    </a:ext>
                  </a:extLst>
                </a:gridCol>
              </a:tblGrid>
              <a:tr h="835811">
                <a:tc>
                  <a:txBody>
                    <a:bodyPr/>
                    <a:lstStyle/>
                    <a:p>
                      <a:pPr algn="ctr"/>
                      <a:r>
                        <a:rPr lang="en-GB" dirty="0"/>
                        <a:t>Participant</a:t>
                      </a:r>
                    </a:p>
                  </a:txBody>
                  <a:tcPr/>
                </a:tc>
                <a:tc>
                  <a:txBody>
                    <a:bodyPr/>
                    <a:lstStyle/>
                    <a:p>
                      <a:pPr algn="ctr"/>
                      <a:r>
                        <a:rPr lang="en-GB" dirty="0"/>
                        <a:t>Account</a:t>
                      </a:r>
                    </a:p>
                  </a:txBody>
                  <a:tcPr/>
                </a:tc>
                <a:tc>
                  <a:txBody>
                    <a:bodyPr/>
                    <a:lstStyle/>
                    <a:p>
                      <a:pPr algn="ctr"/>
                      <a:r>
                        <a:rPr lang="en-GB" dirty="0"/>
                        <a:t>Debit</a:t>
                      </a:r>
                    </a:p>
                  </a:txBody>
                  <a:tcPr/>
                </a:tc>
                <a:tc>
                  <a:txBody>
                    <a:bodyPr/>
                    <a:lstStyle/>
                    <a:p>
                      <a:pPr algn="ctr"/>
                      <a:r>
                        <a:rPr lang="en-GB" dirty="0"/>
                        <a:t>Credit</a:t>
                      </a:r>
                    </a:p>
                  </a:txBody>
                  <a:tcPr/>
                </a:tc>
                <a:extLst>
                  <a:ext uri="{0D108BD9-81ED-4DB2-BD59-A6C34878D82A}">
                    <a16:rowId xmlns:a16="http://schemas.microsoft.com/office/drawing/2014/main" val="1746271708"/>
                  </a:ext>
                </a:extLst>
              </a:tr>
              <a:tr h="835811">
                <a:tc>
                  <a:txBody>
                    <a:bodyPr/>
                    <a:lstStyle/>
                    <a:p>
                      <a:r>
                        <a:rPr lang="en-GB" dirty="0"/>
                        <a:t>DFSP1</a:t>
                      </a:r>
                    </a:p>
                  </a:txBody>
                  <a:tcPr/>
                </a:tc>
                <a:tc>
                  <a:txBody>
                    <a:bodyPr/>
                    <a:lstStyle/>
                    <a:p>
                      <a:r>
                        <a:rPr lang="en-GB" dirty="0"/>
                        <a:t>Unrestricted Funds</a:t>
                      </a:r>
                    </a:p>
                  </a:txBody>
                  <a:tcPr/>
                </a:tc>
                <a:tc>
                  <a:txBody>
                    <a:bodyPr/>
                    <a:lstStyle/>
                    <a:p>
                      <a:pPr algn="r"/>
                      <a:r>
                        <a:rPr lang="en-GB" dirty="0"/>
                        <a:t>750.00</a:t>
                      </a:r>
                    </a:p>
                  </a:txBody>
                  <a:tcPr/>
                </a:tc>
                <a:tc>
                  <a:txBody>
                    <a:bodyPr/>
                    <a:lstStyle/>
                    <a:p>
                      <a:pPr algn="r"/>
                      <a:endParaRPr lang="en-GB" dirty="0"/>
                    </a:p>
                  </a:txBody>
                  <a:tcPr/>
                </a:tc>
                <a:extLst>
                  <a:ext uri="{0D108BD9-81ED-4DB2-BD59-A6C34878D82A}">
                    <a16:rowId xmlns:a16="http://schemas.microsoft.com/office/drawing/2014/main" val="3594191634"/>
                  </a:ext>
                </a:extLst>
              </a:tr>
              <a:tr h="835811">
                <a:tc>
                  <a:txBody>
                    <a:bodyPr/>
                    <a:lstStyle/>
                    <a:p>
                      <a:r>
                        <a:rPr lang="en-GB" dirty="0"/>
                        <a:t>DFSP1</a:t>
                      </a:r>
                    </a:p>
                  </a:txBody>
                  <a:tcPr/>
                </a:tc>
                <a:tc>
                  <a:txBody>
                    <a:bodyPr/>
                    <a:lstStyle/>
                    <a:p>
                      <a:r>
                        <a:rPr lang="en-GB" dirty="0"/>
                        <a:t>Deposit</a:t>
                      </a:r>
                    </a:p>
                  </a:txBody>
                  <a:tcPr/>
                </a:tc>
                <a:tc>
                  <a:txBody>
                    <a:bodyPr/>
                    <a:lstStyle/>
                    <a:p>
                      <a:pPr algn="r"/>
                      <a:endParaRPr lang="en-GB" dirty="0"/>
                    </a:p>
                  </a:txBody>
                  <a:tcPr/>
                </a:tc>
                <a:tc>
                  <a:txBody>
                    <a:bodyPr/>
                    <a:lstStyle/>
                    <a:p>
                      <a:pPr algn="r"/>
                      <a:r>
                        <a:rPr lang="en-GB" dirty="0"/>
                        <a:t>750.00</a:t>
                      </a:r>
                    </a:p>
                  </a:txBody>
                  <a:tcPr/>
                </a:tc>
                <a:extLst>
                  <a:ext uri="{0D108BD9-81ED-4DB2-BD59-A6C34878D82A}">
                    <a16:rowId xmlns:a16="http://schemas.microsoft.com/office/drawing/2014/main" val="3896331535"/>
                  </a:ext>
                </a:extLst>
              </a:tr>
              <a:tr h="835811">
                <a:tc>
                  <a:txBody>
                    <a:bodyPr/>
                    <a:lstStyle/>
                    <a:p>
                      <a:r>
                        <a:rPr lang="en-GB" dirty="0"/>
                        <a:t>DFSP1</a:t>
                      </a:r>
                    </a:p>
                  </a:txBody>
                  <a:tcPr/>
                </a:tc>
                <a:tc>
                  <a:txBody>
                    <a:bodyPr/>
                    <a:lstStyle/>
                    <a:p>
                      <a:r>
                        <a:rPr lang="en-GB" dirty="0"/>
                        <a:t>Restricted Funds</a:t>
                      </a:r>
                    </a:p>
                  </a:txBody>
                  <a:tcPr/>
                </a:tc>
                <a:tc>
                  <a:txBody>
                    <a:bodyPr/>
                    <a:lstStyle/>
                    <a:p>
                      <a:pPr algn="r"/>
                      <a:r>
                        <a:rPr lang="en-GB" dirty="0"/>
                        <a:t>250.00</a:t>
                      </a:r>
                    </a:p>
                  </a:txBody>
                  <a:tcPr/>
                </a:tc>
                <a:tc>
                  <a:txBody>
                    <a:bodyPr/>
                    <a:lstStyle/>
                    <a:p>
                      <a:pPr algn="r"/>
                      <a:endParaRPr lang="en-GB" dirty="0"/>
                    </a:p>
                  </a:txBody>
                  <a:tcPr/>
                </a:tc>
                <a:extLst>
                  <a:ext uri="{0D108BD9-81ED-4DB2-BD59-A6C34878D82A}">
                    <a16:rowId xmlns:a16="http://schemas.microsoft.com/office/drawing/2014/main" val="3608485112"/>
                  </a:ext>
                </a:extLst>
              </a:tr>
              <a:tr h="835811">
                <a:tc>
                  <a:txBody>
                    <a:bodyPr/>
                    <a:lstStyle/>
                    <a:p>
                      <a:r>
                        <a:rPr lang="en-GB" dirty="0"/>
                        <a:t>DFSP1</a:t>
                      </a:r>
                    </a:p>
                  </a:txBody>
                  <a:tcPr/>
                </a:tc>
                <a:tc>
                  <a:txBody>
                    <a:bodyPr/>
                    <a:lstStyle/>
                    <a:p>
                      <a:r>
                        <a:rPr lang="en-GB" dirty="0"/>
                        <a:t>Deposit</a:t>
                      </a:r>
                    </a:p>
                  </a:txBody>
                  <a:tcPr/>
                </a:tc>
                <a:tc>
                  <a:txBody>
                    <a:bodyPr/>
                    <a:lstStyle/>
                    <a:p>
                      <a:pPr algn="r"/>
                      <a:endParaRPr lang="en-GB" dirty="0"/>
                    </a:p>
                  </a:txBody>
                  <a:tcPr/>
                </a:tc>
                <a:tc>
                  <a:txBody>
                    <a:bodyPr/>
                    <a:lstStyle/>
                    <a:p>
                      <a:pPr algn="r"/>
                      <a:r>
                        <a:rPr lang="en-GB" dirty="0"/>
                        <a:t>250.00</a:t>
                      </a:r>
                    </a:p>
                  </a:txBody>
                  <a:tcPr/>
                </a:tc>
                <a:extLst>
                  <a:ext uri="{0D108BD9-81ED-4DB2-BD59-A6C34878D82A}">
                    <a16:rowId xmlns:a16="http://schemas.microsoft.com/office/drawing/2014/main" val="1023191181"/>
                  </a:ext>
                </a:extLst>
              </a:tr>
            </a:tbl>
          </a:graphicData>
        </a:graphic>
      </p:graphicFrame>
    </p:spTree>
    <p:extLst>
      <p:ext uri="{BB962C8B-B14F-4D97-AF65-F5344CB8AC3E}">
        <p14:creationId xmlns:p14="http://schemas.microsoft.com/office/powerpoint/2010/main" val="261115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182CA-C560-DA11-A1CC-315C3538D4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FB56D9-3E08-8A45-A9E8-B62DC5D9DE04}"/>
              </a:ext>
            </a:extLst>
          </p:cNvPr>
          <p:cNvSpPr>
            <a:spLocks noGrp="1"/>
          </p:cNvSpPr>
          <p:nvPr>
            <p:ph type="title"/>
          </p:nvPr>
        </p:nvSpPr>
        <p:spPr/>
        <p:txBody>
          <a:bodyPr/>
          <a:lstStyle/>
          <a:p>
            <a:r>
              <a:rPr lang="en-GB" dirty="0"/>
              <a:t>Preparing a Payment</a:t>
            </a:r>
          </a:p>
        </p:txBody>
      </p:sp>
      <p:sp>
        <p:nvSpPr>
          <p:cNvPr id="3" name="Content Placeholder 2">
            <a:extLst>
              <a:ext uri="{FF2B5EF4-FFF2-40B4-BE49-F238E27FC236}">
                <a16:creationId xmlns:a16="http://schemas.microsoft.com/office/drawing/2014/main" id="{1F5F41EF-0048-4B19-74F1-5C157BB01B79}"/>
              </a:ext>
            </a:extLst>
          </p:cNvPr>
          <p:cNvSpPr>
            <a:spLocks noGrp="1"/>
          </p:cNvSpPr>
          <p:nvPr>
            <p:ph idx="1"/>
          </p:nvPr>
        </p:nvSpPr>
        <p:spPr>
          <a:xfrm>
            <a:off x="567032" y="2144995"/>
            <a:ext cx="23253107" cy="5776881"/>
          </a:xfrm>
        </p:spPr>
        <p:txBody>
          <a:bodyPr>
            <a:normAutofit fontScale="92500" lnSpcReduction="20000"/>
          </a:bodyPr>
          <a:lstStyle/>
          <a:p>
            <a:r>
              <a:rPr lang="en-GB" dirty="0">
                <a:solidFill>
                  <a:srgbClr val="005A83"/>
                </a:solidFill>
              </a:rPr>
              <a:t>Action:</a:t>
            </a:r>
          </a:p>
          <a:p>
            <a:pPr lvl="1"/>
            <a:r>
              <a:rPr lang="en-GB" dirty="0">
                <a:solidFill>
                  <a:srgbClr val="005A83"/>
                </a:solidFill>
              </a:rPr>
              <a:t>A payer’s DFSP requests the execution of a payment</a:t>
            </a:r>
          </a:p>
          <a:p>
            <a:pPr lvl="1"/>
            <a:r>
              <a:rPr lang="en-GB" dirty="0">
                <a:solidFill>
                  <a:srgbClr val="005A83"/>
                </a:solidFill>
              </a:rPr>
              <a:t>The switch checks that the payer DFSP has available funds on deposit to settle the proposed payment.</a:t>
            </a:r>
          </a:p>
          <a:p>
            <a:r>
              <a:rPr lang="en-GB" dirty="0">
                <a:solidFill>
                  <a:srgbClr val="005A83"/>
                </a:solidFill>
              </a:rPr>
              <a:t>Accounts:</a:t>
            </a:r>
          </a:p>
          <a:p>
            <a:pPr lvl="1"/>
            <a:r>
              <a:rPr lang="en-GB" dirty="0">
                <a:solidFill>
                  <a:srgbClr val="005A83"/>
                </a:solidFill>
              </a:rPr>
              <a:t>The Reserved Funds account is debited by the amount of the proposed payment.</a:t>
            </a:r>
          </a:p>
          <a:p>
            <a:pPr lvl="1"/>
            <a:r>
              <a:rPr lang="en-GB" dirty="0">
                <a:solidFill>
                  <a:srgbClr val="005A83"/>
                </a:solidFill>
              </a:rPr>
              <a:t>The Unrestricted Funds account is credited with the amount of the proposed payment.</a:t>
            </a:r>
          </a:p>
          <a:p>
            <a:pPr lvl="1"/>
            <a:r>
              <a:rPr lang="en-GB" dirty="0">
                <a:solidFill>
                  <a:srgbClr val="005A83"/>
                </a:solidFill>
              </a:rPr>
              <a:t>If there are insufficient funds in the Unreserved Funds account, then the payment fails (liquidity check).</a:t>
            </a:r>
          </a:p>
        </p:txBody>
      </p:sp>
      <p:sp>
        <p:nvSpPr>
          <p:cNvPr id="4" name="Slide Number Placeholder 3">
            <a:extLst>
              <a:ext uri="{FF2B5EF4-FFF2-40B4-BE49-F238E27FC236}">
                <a16:creationId xmlns:a16="http://schemas.microsoft.com/office/drawing/2014/main" id="{2D3B3CCE-481E-6740-5069-57393C8ED9C5}"/>
              </a:ext>
            </a:extLst>
          </p:cNvPr>
          <p:cNvSpPr>
            <a:spLocks noGrp="1"/>
          </p:cNvSpPr>
          <p:nvPr>
            <p:ph type="sldNum" sz="quarter" idx="12"/>
          </p:nvPr>
        </p:nvSpPr>
        <p:spPr/>
        <p:txBody>
          <a:bodyPr/>
          <a:lstStyle/>
          <a:p>
            <a:fld id="{20AF9D7A-5BEE-9245-944A-197F51D542D9}" type="slidenum">
              <a:rPr lang="en-US" smtClean="0"/>
              <a:t>12</a:t>
            </a:fld>
            <a:endParaRPr lang="en-US"/>
          </a:p>
        </p:txBody>
      </p:sp>
      <p:graphicFrame>
        <p:nvGraphicFramePr>
          <p:cNvPr id="6" name="Table 5">
            <a:extLst>
              <a:ext uri="{FF2B5EF4-FFF2-40B4-BE49-F238E27FC236}">
                <a16:creationId xmlns:a16="http://schemas.microsoft.com/office/drawing/2014/main" id="{A66394F7-6755-3993-B926-086A3AC74860}"/>
              </a:ext>
            </a:extLst>
          </p:cNvPr>
          <p:cNvGraphicFramePr>
            <a:graphicFrameLocks noGrp="1"/>
          </p:cNvGraphicFramePr>
          <p:nvPr>
            <p:extLst>
              <p:ext uri="{D42A27DB-BD31-4B8C-83A1-F6EECF244321}">
                <p14:modId xmlns:p14="http://schemas.microsoft.com/office/powerpoint/2010/main" val="823099207"/>
              </p:ext>
            </p:extLst>
          </p:nvPr>
        </p:nvGraphicFramePr>
        <p:xfrm>
          <a:off x="2056547" y="8227761"/>
          <a:ext cx="20274076" cy="2507433"/>
        </p:xfrm>
        <a:graphic>
          <a:graphicData uri="http://schemas.openxmlformats.org/drawingml/2006/table">
            <a:tbl>
              <a:tblPr firstRow="1" bandRow="1">
                <a:tableStyleId>{5C22544A-7EE6-4342-B048-85BDC9FD1C3A}</a:tableStyleId>
              </a:tblPr>
              <a:tblGrid>
                <a:gridCol w="5068519">
                  <a:extLst>
                    <a:ext uri="{9D8B030D-6E8A-4147-A177-3AD203B41FA5}">
                      <a16:colId xmlns:a16="http://schemas.microsoft.com/office/drawing/2014/main" val="4121283965"/>
                    </a:ext>
                  </a:extLst>
                </a:gridCol>
                <a:gridCol w="7660977">
                  <a:extLst>
                    <a:ext uri="{9D8B030D-6E8A-4147-A177-3AD203B41FA5}">
                      <a16:colId xmlns:a16="http://schemas.microsoft.com/office/drawing/2014/main" val="1550071077"/>
                    </a:ext>
                  </a:extLst>
                </a:gridCol>
                <a:gridCol w="3540868">
                  <a:extLst>
                    <a:ext uri="{9D8B030D-6E8A-4147-A177-3AD203B41FA5}">
                      <a16:colId xmlns:a16="http://schemas.microsoft.com/office/drawing/2014/main" val="487875299"/>
                    </a:ext>
                  </a:extLst>
                </a:gridCol>
                <a:gridCol w="4003712">
                  <a:extLst>
                    <a:ext uri="{9D8B030D-6E8A-4147-A177-3AD203B41FA5}">
                      <a16:colId xmlns:a16="http://schemas.microsoft.com/office/drawing/2014/main" val="2275640063"/>
                    </a:ext>
                  </a:extLst>
                </a:gridCol>
              </a:tblGrid>
              <a:tr h="835811">
                <a:tc>
                  <a:txBody>
                    <a:bodyPr/>
                    <a:lstStyle/>
                    <a:p>
                      <a:pPr algn="ctr"/>
                      <a:r>
                        <a:rPr lang="en-GB" dirty="0"/>
                        <a:t>Participant</a:t>
                      </a:r>
                    </a:p>
                  </a:txBody>
                  <a:tcPr/>
                </a:tc>
                <a:tc>
                  <a:txBody>
                    <a:bodyPr/>
                    <a:lstStyle/>
                    <a:p>
                      <a:pPr algn="ctr"/>
                      <a:r>
                        <a:rPr lang="en-GB" dirty="0"/>
                        <a:t>Account</a:t>
                      </a:r>
                    </a:p>
                  </a:txBody>
                  <a:tcPr/>
                </a:tc>
                <a:tc>
                  <a:txBody>
                    <a:bodyPr/>
                    <a:lstStyle/>
                    <a:p>
                      <a:pPr algn="ctr"/>
                      <a:r>
                        <a:rPr lang="en-GB" dirty="0"/>
                        <a:t>Debit</a:t>
                      </a:r>
                    </a:p>
                  </a:txBody>
                  <a:tcPr/>
                </a:tc>
                <a:tc>
                  <a:txBody>
                    <a:bodyPr/>
                    <a:lstStyle/>
                    <a:p>
                      <a:pPr algn="ctr"/>
                      <a:r>
                        <a:rPr lang="en-GB" dirty="0"/>
                        <a:t>Credit</a:t>
                      </a:r>
                    </a:p>
                  </a:txBody>
                  <a:tcPr/>
                </a:tc>
                <a:extLst>
                  <a:ext uri="{0D108BD9-81ED-4DB2-BD59-A6C34878D82A}">
                    <a16:rowId xmlns:a16="http://schemas.microsoft.com/office/drawing/2014/main" val="1746271708"/>
                  </a:ext>
                </a:extLst>
              </a:tr>
              <a:tr h="835811">
                <a:tc>
                  <a:txBody>
                    <a:bodyPr/>
                    <a:lstStyle/>
                    <a:p>
                      <a:r>
                        <a:rPr lang="en-GB" dirty="0"/>
                        <a:t>DFSP1</a:t>
                      </a:r>
                    </a:p>
                  </a:txBody>
                  <a:tcPr/>
                </a:tc>
                <a:tc>
                  <a:txBody>
                    <a:bodyPr/>
                    <a:lstStyle/>
                    <a:p>
                      <a:r>
                        <a:rPr lang="en-GB" dirty="0"/>
                        <a:t>Reserved Funds Account</a:t>
                      </a:r>
                    </a:p>
                  </a:txBody>
                  <a:tcPr/>
                </a:tc>
                <a:tc>
                  <a:txBody>
                    <a:bodyPr/>
                    <a:lstStyle/>
                    <a:p>
                      <a:pPr algn="r"/>
                      <a:r>
                        <a:rPr lang="en-GB" dirty="0"/>
                        <a:t>100.00</a:t>
                      </a:r>
                    </a:p>
                  </a:txBody>
                  <a:tcPr/>
                </a:tc>
                <a:tc>
                  <a:txBody>
                    <a:bodyPr/>
                    <a:lstStyle/>
                    <a:p>
                      <a:pPr algn="r"/>
                      <a:endParaRPr lang="en-GB" dirty="0"/>
                    </a:p>
                  </a:txBody>
                  <a:tcPr/>
                </a:tc>
                <a:extLst>
                  <a:ext uri="{0D108BD9-81ED-4DB2-BD59-A6C34878D82A}">
                    <a16:rowId xmlns:a16="http://schemas.microsoft.com/office/drawing/2014/main" val="3594191634"/>
                  </a:ext>
                </a:extLst>
              </a:tr>
              <a:tr h="835811">
                <a:tc>
                  <a:txBody>
                    <a:bodyPr/>
                    <a:lstStyle/>
                    <a:p>
                      <a:r>
                        <a:rPr lang="en-GB" dirty="0"/>
                        <a:t>DFSP1</a:t>
                      </a:r>
                    </a:p>
                  </a:txBody>
                  <a:tcPr/>
                </a:tc>
                <a:tc>
                  <a:txBody>
                    <a:bodyPr/>
                    <a:lstStyle/>
                    <a:p>
                      <a:r>
                        <a:rPr lang="en-GB" dirty="0"/>
                        <a:t>Unrestricted Funds</a:t>
                      </a:r>
                    </a:p>
                  </a:txBody>
                  <a:tcPr/>
                </a:tc>
                <a:tc>
                  <a:txBody>
                    <a:bodyPr/>
                    <a:lstStyle/>
                    <a:p>
                      <a:pPr algn="r"/>
                      <a:endParaRPr lang="en-GB" dirty="0"/>
                    </a:p>
                  </a:txBody>
                  <a:tcPr/>
                </a:tc>
                <a:tc>
                  <a:txBody>
                    <a:bodyPr/>
                    <a:lstStyle/>
                    <a:p>
                      <a:pPr algn="r"/>
                      <a:r>
                        <a:rPr lang="en-GB" dirty="0"/>
                        <a:t>100.00</a:t>
                      </a:r>
                    </a:p>
                  </a:txBody>
                  <a:tcPr/>
                </a:tc>
                <a:extLst>
                  <a:ext uri="{0D108BD9-81ED-4DB2-BD59-A6C34878D82A}">
                    <a16:rowId xmlns:a16="http://schemas.microsoft.com/office/drawing/2014/main" val="3896331535"/>
                  </a:ext>
                </a:extLst>
              </a:tr>
            </a:tbl>
          </a:graphicData>
        </a:graphic>
      </p:graphicFrame>
    </p:spTree>
    <p:extLst>
      <p:ext uri="{BB962C8B-B14F-4D97-AF65-F5344CB8AC3E}">
        <p14:creationId xmlns:p14="http://schemas.microsoft.com/office/powerpoint/2010/main" val="249019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59461-FC0C-5678-0A50-C59F191DDF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3AB494-D0DB-6881-F78B-95EC7115749B}"/>
              </a:ext>
            </a:extLst>
          </p:cNvPr>
          <p:cNvSpPr>
            <a:spLocks noGrp="1"/>
          </p:cNvSpPr>
          <p:nvPr>
            <p:ph type="title"/>
          </p:nvPr>
        </p:nvSpPr>
        <p:spPr/>
        <p:txBody>
          <a:bodyPr/>
          <a:lstStyle/>
          <a:p>
            <a:r>
              <a:rPr lang="en-GB" dirty="0"/>
              <a:t>Completing a Payment</a:t>
            </a:r>
          </a:p>
        </p:txBody>
      </p:sp>
      <p:sp>
        <p:nvSpPr>
          <p:cNvPr id="3" name="Content Placeholder 2">
            <a:extLst>
              <a:ext uri="{FF2B5EF4-FFF2-40B4-BE49-F238E27FC236}">
                <a16:creationId xmlns:a16="http://schemas.microsoft.com/office/drawing/2014/main" id="{AB95871C-8F6F-2634-6DE0-5F88713E5B63}"/>
              </a:ext>
            </a:extLst>
          </p:cNvPr>
          <p:cNvSpPr>
            <a:spLocks noGrp="1"/>
          </p:cNvSpPr>
          <p:nvPr>
            <p:ph idx="1"/>
          </p:nvPr>
        </p:nvSpPr>
        <p:spPr>
          <a:xfrm>
            <a:off x="567032" y="2144995"/>
            <a:ext cx="23253107" cy="5776881"/>
          </a:xfrm>
        </p:spPr>
        <p:txBody>
          <a:bodyPr>
            <a:normAutofit fontScale="92500"/>
          </a:bodyPr>
          <a:lstStyle/>
          <a:p>
            <a:r>
              <a:rPr lang="en-GB" dirty="0">
                <a:solidFill>
                  <a:srgbClr val="005A83"/>
                </a:solidFill>
              </a:rPr>
              <a:t>Action:</a:t>
            </a:r>
          </a:p>
          <a:p>
            <a:pPr lvl="1"/>
            <a:r>
              <a:rPr lang="en-GB" dirty="0">
                <a:solidFill>
                  <a:srgbClr val="005A83"/>
                </a:solidFill>
              </a:rPr>
              <a:t>A payee’s DFSP confirms the execution of a payment</a:t>
            </a:r>
          </a:p>
          <a:p>
            <a:r>
              <a:rPr lang="en-GB" dirty="0">
                <a:solidFill>
                  <a:srgbClr val="005A83"/>
                </a:solidFill>
              </a:rPr>
              <a:t>Accounts:</a:t>
            </a:r>
          </a:p>
          <a:p>
            <a:pPr lvl="1"/>
            <a:r>
              <a:rPr lang="en-GB" dirty="0">
                <a:solidFill>
                  <a:srgbClr val="005A83"/>
                </a:solidFill>
              </a:rPr>
              <a:t>The payer’s Reserved Funds account is credited by the amount of the payment and the payer’s Pre-settlement Deposit Account is debited by the amount of the payment.</a:t>
            </a:r>
          </a:p>
          <a:p>
            <a:pPr lvl="1"/>
            <a:r>
              <a:rPr lang="en-GB" dirty="0">
                <a:solidFill>
                  <a:srgbClr val="005A83"/>
                </a:solidFill>
              </a:rPr>
              <a:t>The payer’s Committed Funds – Outgoing account is debited by the amount of the payment and the payee’s Committed Funds – Incoming account is credited by the amount of the payment.</a:t>
            </a:r>
          </a:p>
        </p:txBody>
      </p:sp>
      <p:sp>
        <p:nvSpPr>
          <p:cNvPr id="4" name="Slide Number Placeholder 3">
            <a:extLst>
              <a:ext uri="{FF2B5EF4-FFF2-40B4-BE49-F238E27FC236}">
                <a16:creationId xmlns:a16="http://schemas.microsoft.com/office/drawing/2014/main" id="{00FD6F61-DC28-5308-2D45-D9176559ACEB}"/>
              </a:ext>
            </a:extLst>
          </p:cNvPr>
          <p:cNvSpPr>
            <a:spLocks noGrp="1"/>
          </p:cNvSpPr>
          <p:nvPr>
            <p:ph type="sldNum" sz="quarter" idx="12"/>
          </p:nvPr>
        </p:nvSpPr>
        <p:spPr/>
        <p:txBody>
          <a:bodyPr/>
          <a:lstStyle/>
          <a:p>
            <a:fld id="{20AF9D7A-5BEE-9245-944A-197F51D542D9}" type="slidenum">
              <a:rPr lang="en-US" smtClean="0"/>
              <a:t>13</a:t>
            </a:fld>
            <a:endParaRPr lang="en-US"/>
          </a:p>
        </p:txBody>
      </p:sp>
      <p:graphicFrame>
        <p:nvGraphicFramePr>
          <p:cNvPr id="6" name="Table 5">
            <a:extLst>
              <a:ext uri="{FF2B5EF4-FFF2-40B4-BE49-F238E27FC236}">
                <a16:creationId xmlns:a16="http://schemas.microsoft.com/office/drawing/2014/main" id="{DF216B74-147F-A1C6-7D4D-A913BC98389D}"/>
              </a:ext>
            </a:extLst>
          </p:cNvPr>
          <p:cNvGraphicFramePr>
            <a:graphicFrameLocks noGrp="1"/>
          </p:cNvGraphicFramePr>
          <p:nvPr>
            <p:extLst>
              <p:ext uri="{D42A27DB-BD31-4B8C-83A1-F6EECF244321}">
                <p14:modId xmlns:p14="http://schemas.microsoft.com/office/powerpoint/2010/main" val="662885101"/>
              </p:ext>
            </p:extLst>
          </p:nvPr>
        </p:nvGraphicFramePr>
        <p:xfrm>
          <a:off x="2056547" y="8227761"/>
          <a:ext cx="20274076" cy="4179055"/>
        </p:xfrm>
        <a:graphic>
          <a:graphicData uri="http://schemas.openxmlformats.org/drawingml/2006/table">
            <a:tbl>
              <a:tblPr firstRow="1" bandRow="1">
                <a:tableStyleId>{5C22544A-7EE6-4342-B048-85BDC9FD1C3A}</a:tableStyleId>
              </a:tblPr>
              <a:tblGrid>
                <a:gridCol w="5068519">
                  <a:extLst>
                    <a:ext uri="{9D8B030D-6E8A-4147-A177-3AD203B41FA5}">
                      <a16:colId xmlns:a16="http://schemas.microsoft.com/office/drawing/2014/main" val="4121283965"/>
                    </a:ext>
                  </a:extLst>
                </a:gridCol>
                <a:gridCol w="7660977">
                  <a:extLst>
                    <a:ext uri="{9D8B030D-6E8A-4147-A177-3AD203B41FA5}">
                      <a16:colId xmlns:a16="http://schemas.microsoft.com/office/drawing/2014/main" val="1550071077"/>
                    </a:ext>
                  </a:extLst>
                </a:gridCol>
                <a:gridCol w="3540868">
                  <a:extLst>
                    <a:ext uri="{9D8B030D-6E8A-4147-A177-3AD203B41FA5}">
                      <a16:colId xmlns:a16="http://schemas.microsoft.com/office/drawing/2014/main" val="487875299"/>
                    </a:ext>
                  </a:extLst>
                </a:gridCol>
                <a:gridCol w="4003712">
                  <a:extLst>
                    <a:ext uri="{9D8B030D-6E8A-4147-A177-3AD203B41FA5}">
                      <a16:colId xmlns:a16="http://schemas.microsoft.com/office/drawing/2014/main" val="2275640063"/>
                    </a:ext>
                  </a:extLst>
                </a:gridCol>
              </a:tblGrid>
              <a:tr h="835811">
                <a:tc>
                  <a:txBody>
                    <a:bodyPr/>
                    <a:lstStyle/>
                    <a:p>
                      <a:pPr algn="ctr"/>
                      <a:r>
                        <a:rPr lang="en-GB" dirty="0"/>
                        <a:t>Participant</a:t>
                      </a:r>
                    </a:p>
                  </a:txBody>
                  <a:tcPr/>
                </a:tc>
                <a:tc>
                  <a:txBody>
                    <a:bodyPr/>
                    <a:lstStyle/>
                    <a:p>
                      <a:pPr algn="ctr"/>
                      <a:r>
                        <a:rPr lang="en-GB" dirty="0"/>
                        <a:t>Account</a:t>
                      </a:r>
                    </a:p>
                  </a:txBody>
                  <a:tcPr/>
                </a:tc>
                <a:tc>
                  <a:txBody>
                    <a:bodyPr/>
                    <a:lstStyle/>
                    <a:p>
                      <a:pPr algn="ctr"/>
                      <a:r>
                        <a:rPr lang="en-GB" dirty="0"/>
                        <a:t>Debit</a:t>
                      </a:r>
                    </a:p>
                  </a:txBody>
                  <a:tcPr/>
                </a:tc>
                <a:tc>
                  <a:txBody>
                    <a:bodyPr/>
                    <a:lstStyle/>
                    <a:p>
                      <a:pPr algn="ctr"/>
                      <a:r>
                        <a:rPr lang="en-GB" dirty="0"/>
                        <a:t>Credit</a:t>
                      </a:r>
                    </a:p>
                  </a:txBody>
                  <a:tcPr/>
                </a:tc>
                <a:extLst>
                  <a:ext uri="{0D108BD9-81ED-4DB2-BD59-A6C34878D82A}">
                    <a16:rowId xmlns:a16="http://schemas.microsoft.com/office/drawing/2014/main" val="1746271708"/>
                  </a:ext>
                </a:extLst>
              </a:tr>
              <a:tr h="835811">
                <a:tc>
                  <a:txBody>
                    <a:bodyPr/>
                    <a:lstStyle/>
                    <a:p>
                      <a:r>
                        <a:rPr lang="en-GB" dirty="0"/>
                        <a:t>DFSP1</a:t>
                      </a:r>
                    </a:p>
                  </a:txBody>
                  <a:tcPr/>
                </a:tc>
                <a:tc>
                  <a:txBody>
                    <a:bodyPr/>
                    <a:lstStyle/>
                    <a:p>
                      <a:r>
                        <a:rPr lang="en-GB" dirty="0"/>
                        <a:t>Pre-settlement Deposit</a:t>
                      </a:r>
                    </a:p>
                  </a:txBody>
                  <a:tcPr/>
                </a:tc>
                <a:tc>
                  <a:txBody>
                    <a:bodyPr/>
                    <a:lstStyle/>
                    <a:p>
                      <a:pPr algn="r"/>
                      <a:r>
                        <a:rPr lang="en-GB" dirty="0"/>
                        <a:t>100.00</a:t>
                      </a:r>
                    </a:p>
                  </a:txBody>
                  <a:tcPr/>
                </a:tc>
                <a:tc>
                  <a:txBody>
                    <a:bodyPr/>
                    <a:lstStyle/>
                    <a:p>
                      <a:pPr algn="r"/>
                      <a:endParaRPr lang="en-GB" dirty="0"/>
                    </a:p>
                  </a:txBody>
                  <a:tcPr/>
                </a:tc>
                <a:extLst>
                  <a:ext uri="{0D108BD9-81ED-4DB2-BD59-A6C34878D82A}">
                    <a16:rowId xmlns:a16="http://schemas.microsoft.com/office/drawing/2014/main" val="3594191634"/>
                  </a:ext>
                </a:extLst>
              </a:tr>
              <a:tr h="835811">
                <a:tc>
                  <a:txBody>
                    <a:bodyPr/>
                    <a:lstStyle/>
                    <a:p>
                      <a:r>
                        <a:rPr lang="en-GB" dirty="0"/>
                        <a:t>DFSP1</a:t>
                      </a:r>
                    </a:p>
                  </a:txBody>
                  <a:tcPr/>
                </a:tc>
                <a:tc>
                  <a:txBody>
                    <a:bodyPr/>
                    <a:lstStyle/>
                    <a:p>
                      <a:r>
                        <a:rPr lang="en-GB" dirty="0"/>
                        <a:t>Reserved Funds</a:t>
                      </a:r>
                    </a:p>
                  </a:txBody>
                  <a:tcPr/>
                </a:tc>
                <a:tc>
                  <a:txBody>
                    <a:bodyPr/>
                    <a:lstStyle/>
                    <a:p>
                      <a:pPr algn="r"/>
                      <a:endParaRPr lang="en-GB" dirty="0"/>
                    </a:p>
                  </a:txBody>
                  <a:tcPr/>
                </a:tc>
                <a:tc>
                  <a:txBody>
                    <a:bodyPr/>
                    <a:lstStyle/>
                    <a:p>
                      <a:pPr algn="r"/>
                      <a:r>
                        <a:rPr lang="en-GB" dirty="0"/>
                        <a:t>100.00</a:t>
                      </a:r>
                    </a:p>
                  </a:txBody>
                  <a:tcPr/>
                </a:tc>
                <a:extLst>
                  <a:ext uri="{0D108BD9-81ED-4DB2-BD59-A6C34878D82A}">
                    <a16:rowId xmlns:a16="http://schemas.microsoft.com/office/drawing/2014/main" val="3896331535"/>
                  </a:ext>
                </a:extLst>
              </a:tr>
              <a:tr h="835811">
                <a:tc>
                  <a:txBody>
                    <a:bodyPr/>
                    <a:lstStyle/>
                    <a:p>
                      <a:r>
                        <a:rPr lang="en-GB" dirty="0"/>
                        <a:t>DFSP1</a:t>
                      </a:r>
                    </a:p>
                  </a:txBody>
                  <a:tcPr/>
                </a:tc>
                <a:tc>
                  <a:txBody>
                    <a:bodyPr/>
                    <a:lstStyle/>
                    <a:p>
                      <a:r>
                        <a:rPr lang="en-GB" dirty="0"/>
                        <a:t>Committed Funds - Outgoing</a:t>
                      </a:r>
                    </a:p>
                  </a:txBody>
                  <a:tcPr/>
                </a:tc>
                <a:tc>
                  <a:txBody>
                    <a:bodyPr/>
                    <a:lstStyle/>
                    <a:p>
                      <a:pPr algn="r"/>
                      <a:r>
                        <a:rPr lang="en-GB" dirty="0"/>
                        <a:t>100.00</a:t>
                      </a:r>
                    </a:p>
                  </a:txBody>
                  <a:tcPr/>
                </a:tc>
                <a:tc>
                  <a:txBody>
                    <a:bodyPr/>
                    <a:lstStyle/>
                    <a:p>
                      <a:pPr algn="r"/>
                      <a:endParaRPr lang="en-GB" dirty="0"/>
                    </a:p>
                  </a:txBody>
                  <a:tcPr/>
                </a:tc>
                <a:extLst>
                  <a:ext uri="{0D108BD9-81ED-4DB2-BD59-A6C34878D82A}">
                    <a16:rowId xmlns:a16="http://schemas.microsoft.com/office/drawing/2014/main" val="1945598388"/>
                  </a:ext>
                </a:extLst>
              </a:tr>
              <a:tr h="835811">
                <a:tc>
                  <a:txBody>
                    <a:bodyPr/>
                    <a:lstStyle/>
                    <a:p>
                      <a:r>
                        <a:rPr lang="en-GB" dirty="0"/>
                        <a:t>DFSP2</a:t>
                      </a:r>
                    </a:p>
                  </a:txBody>
                  <a:tcPr/>
                </a:tc>
                <a:tc>
                  <a:txBody>
                    <a:bodyPr/>
                    <a:lstStyle/>
                    <a:p>
                      <a:r>
                        <a:rPr lang="en-GB" dirty="0"/>
                        <a:t>Committed Funds - Incoming</a:t>
                      </a:r>
                    </a:p>
                  </a:txBody>
                  <a:tcPr/>
                </a:tc>
                <a:tc>
                  <a:txBody>
                    <a:bodyPr/>
                    <a:lstStyle/>
                    <a:p>
                      <a:pPr algn="r"/>
                      <a:endParaRPr lang="en-GB" dirty="0"/>
                    </a:p>
                  </a:txBody>
                  <a:tcPr/>
                </a:tc>
                <a:tc>
                  <a:txBody>
                    <a:bodyPr/>
                    <a:lstStyle/>
                    <a:p>
                      <a:pPr algn="r"/>
                      <a:r>
                        <a:rPr lang="en-GB" dirty="0"/>
                        <a:t>100.00</a:t>
                      </a:r>
                    </a:p>
                  </a:txBody>
                  <a:tcPr/>
                </a:tc>
                <a:extLst>
                  <a:ext uri="{0D108BD9-81ED-4DB2-BD59-A6C34878D82A}">
                    <a16:rowId xmlns:a16="http://schemas.microsoft.com/office/drawing/2014/main" val="2040917141"/>
                  </a:ext>
                </a:extLst>
              </a:tr>
            </a:tbl>
          </a:graphicData>
        </a:graphic>
      </p:graphicFrame>
    </p:spTree>
    <p:extLst>
      <p:ext uri="{BB962C8B-B14F-4D97-AF65-F5344CB8AC3E}">
        <p14:creationId xmlns:p14="http://schemas.microsoft.com/office/powerpoint/2010/main" val="118538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AF15D-7481-0FE7-E7BA-265245A76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46366C-1049-5415-1379-6CFF376E04B3}"/>
              </a:ext>
            </a:extLst>
          </p:cNvPr>
          <p:cNvSpPr>
            <a:spLocks noGrp="1"/>
          </p:cNvSpPr>
          <p:nvPr>
            <p:ph type="title"/>
          </p:nvPr>
        </p:nvSpPr>
        <p:spPr/>
        <p:txBody>
          <a:bodyPr/>
          <a:lstStyle/>
          <a:p>
            <a:r>
              <a:rPr lang="en-GB" dirty="0"/>
              <a:t>Completing a Payment (WCR enabled)</a:t>
            </a:r>
          </a:p>
        </p:txBody>
      </p:sp>
      <p:sp>
        <p:nvSpPr>
          <p:cNvPr id="3" name="Content Placeholder 2">
            <a:extLst>
              <a:ext uri="{FF2B5EF4-FFF2-40B4-BE49-F238E27FC236}">
                <a16:creationId xmlns:a16="http://schemas.microsoft.com/office/drawing/2014/main" id="{55D50D96-38C7-2CCE-2592-821F4C0EED27}"/>
              </a:ext>
            </a:extLst>
          </p:cNvPr>
          <p:cNvSpPr>
            <a:spLocks noGrp="1"/>
          </p:cNvSpPr>
          <p:nvPr>
            <p:ph idx="1"/>
          </p:nvPr>
        </p:nvSpPr>
        <p:spPr>
          <a:xfrm>
            <a:off x="567032" y="2144995"/>
            <a:ext cx="23253107" cy="5776881"/>
          </a:xfrm>
        </p:spPr>
        <p:txBody>
          <a:bodyPr>
            <a:normAutofit fontScale="92500" lnSpcReduction="20000"/>
          </a:bodyPr>
          <a:lstStyle/>
          <a:p>
            <a:r>
              <a:rPr lang="en-GB" dirty="0">
                <a:solidFill>
                  <a:srgbClr val="005A83"/>
                </a:solidFill>
              </a:rPr>
              <a:t>Action:</a:t>
            </a:r>
          </a:p>
          <a:p>
            <a:pPr lvl="1"/>
            <a:r>
              <a:rPr lang="en-GB" dirty="0">
                <a:solidFill>
                  <a:srgbClr val="005A83"/>
                </a:solidFill>
              </a:rPr>
              <a:t>A payee’s DFSP confirms the execution of a payment</a:t>
            </a:r>
          </a:p>
          <a:p>
            <a:pPr lvl="1"/>
            <a:r>
              <a:rPr lang="en-GB" dirty="0">
                <a:solidFill>
                  <a:srgbClr val="005A83"/>
                </a:solidFill>
              </a:rPr>
              <a:t>The payee’s DFSP has WCR enabled</a:t>
            </a:r>
          </a:p>
          <a:p>
            <a:r>
              <a:rPr lang="en-GB" dirty="0">
                <a:solidFill>
                  <a:srgbClr val="005A83"/>
                </a:solidFill>
              </a:rPr>
              <a:t>Accounts:</a:t>
            </a:r>
          </a:p>
          <a:p>
            <a:pPr lvl="1"/>
            <a:r>
              <a:rPr lang="en-GB" dirty="0">
                <a:solidFill>
                  <a:srgbClr val="005A83"/>
                </a:solidFill>
              </a:rPr>
              <a:t>The payee’s Committed Funds – Outgoing account is debited by the amount of the payment and the payer’s Pre-settlement account is credited by the amount of the payment, since the amount of the payment will be available as liquidity cover immediately</a:t>
            </a:r>
          </a:p>
          <a:p>
            <a:pPr lvl="1"/>
            <a:r>
              <a:rPr lang="en-GB" dirty="0">
                <a:solidFill>
                  <a:srgbClr val="005A83"/>
                </a:solidFill>
              </a:rPr>
              <a:t>The payee’s Unrestricted Funds account is debited by the amount of the payment and the payee’s Pre-Settlement Deposit Account is credited by the amount of the payment.</a:t>
            </a:r>
          </a:p>
        </p:txBody>
      </p:sp>
      <p:sp>
        <p:nvSpPr>
          <p:cNvPr id="4" name="Slide Number Placeholder 3">
            <a:extLst>
              <a:ext uri="{FF2B5EF4-FFF2-40B4-BE49-F238E27FC236}">
                <a16:creationId xmlns:a16="http://schemas.microsoft.com/office/drawing/2014/main" id="{A5F0FA06-D75E-6F9B-3174-F9C05DE741C5}"/>
              </a:ext>
            </a:extLst>
          </p:cNvPr>
          <p:cNvSpPr>
            <a:spLocks noGrp="1"/>
          </p:cNvSpPr>
          <p:nvPr>
            <p:ph type="sldNum" sz="quarter" idx="12"/>
          </p:nvPr>
        </p:nvSpPr>
        <p:spPr/>
        <p:txBody>
          <a:bodyPr/>
          <a:lstStyle/>
          <a:p>
            <a:fld id="{20AF9D7A-5BEE-9245-944A-197F51D542D9}" type="slidenum">
              <a:rPr lang="en-US" smtClean="0"/>
              <a:t>14</a:t>
            </a:fld>
            <a:endParaRPr lang="en-US"/>
          </a:p>
        </p:txBody>
      </p:sp>
      <p:graphicFrame>
        <p:nvGraphicFramePr>
          <p:cNvPr id="6" name="Table 5">
            <a:extLst>
              <a:ext uri="{FF2B5EF4-FFF2-40B4-BE49-F238E27FC236}">
                <a16:creationId xmlns:a16="http://schemas.microsoft.com/office/drawing/2014/main" id="{BEBF8C2D-B33B-9DB4-C451-E7E1EDE77A2A}"/>
              </a:ext>
            </a:extLst>
          </p:cNvPr>
          <p:cNvGraphicFramePr>
            <a:graphicFrameLocks noGrp="1"/>
          </p:cNvGraphicFramePr>
          <p:nvPr>
            <p:extLst>
              <p:ext uri="{D42A27DB-BD31-4B8C-83A1-F6EECF244321}">
                <p14:modId xmlns:p14="http://schemas.microsoft.com/office/powerpoint/2010/main" val="4129617211"/>
              </p:ext>
            </p:extLst>
          </p:nvPr>
        </p:nvGraphicFramePr>
        <p:xfrm>
          <a:off x="2056547" y="8227761"/>
          <a:ext cx="20274076" cy="4179055"/>
        </p:xfrm>
        <a:graphic>
          <a:graphicData uri="http://schemas.openxmlformats.org/drawingml/2006/table">
            <a:tbl>
              <a:tblPr firstRow="1" bandRow="1">
                <a:tableStyleId>{5C22544A-7EE6-4342-B048-85BDC9FD1C3A}</a:tableStyleId>
              </a:tblPr>
              <a:tblGrid>
                <a:gridCol w="5068519">
                  <a:extLst>
                    <a:ext uri="{9D8B030D-6E8A-4147-A177-3AD203B41FA5}">
                      <a16:colId xmlns:a16="http://schemas.microsoft.com/office/drawing/2014/main" val="4121283965"/>
                    </a:ext>
                  </a:extLst>
                </a:gridCol>
                <a:gridCol w="7660977">
                  <a:extLst>
                    <a:ext uri="{9D8B030D-6E8A-4147-A177-3AD203B41FA5}">
                      <a16:colId xmlns:a16="http://schemas.microsoft.com/office/drawing/2014/main" val="1550071077"/>
                    </a:ext>
                  </a:extLst>
                </a:gridCol>
                <a:gridCol w="3540868">
                  <a:extLst>
                    <a:ext uri="{9D8B030D-6E8A-4147-A177-3AD203B41FA5}">
                      <a16:colId xmlns:a16="http://schemas.microsoft.com/office/drawing/2014/main" val="487875299"/>
                    </a:ext>
                  </a:extLst>
                </a:gridCol>
                <a:gridCol w="4003712">
                  <a:extLst>
                    <a:ext uri="{9D8B030D-6E8A-4147-A177-3AD203B41FA5}">
                      <a16:colId xmlns:a16="http://schemas.microsoft.com/office/drawing/2014/main" val="2275640063"/>
                    </a:ext>
                  </a:extLst>
                </a:gridCol>
              </a:tblGrid>
              <a:tr h="835811">
                <a:tc>
                  <a:txBody>
                    <a:bodyPr/>
                    <a:lstStyle/>
                    <a:p>
                      <a:pPr algn="ctr"/>
                      <a:r>
                        <a:rPr lang="en-GB" dirty="0"/>
                        <a:t>Participant</a:t>
                      </a:r>
                    </a:p>
                  </a:txBody>
                  <a:tcPr/>
                </a:tc>
                <a:tc>
                  <a:txBody>
                    <a:bodyPr/>
                    <a:lstStyle/>
                    <a:p>
                      <a:pPr algn="ctr"/>
                      <a:r>
                        <a:rPr lang="en-GB" dirty="0"/>
                        <a:t>Account</a:t>
                      </a:r>
                    </a:p>
                  </a:txBody>
                  <a:tcPr/>
                </a:tc>
                <a:tc>
                  <a:txBody>
                    <a:bodyPr/>
                    <a:lstStyle/>
                    <a:p>
                      <a:pPr algn="ctr"/>
                      <a:r>
                        <a:rPr lang="en-GB" dirty="0"/>
                        <a:t>Debit</a:t>
                      </a:r>
                    </a:p>
                  </a:txBody>
                  <a:tcPr/>
                </a:tc>
                <a:tc>
                  <a:txBody>
                    <a:bodyPr/>
                    <a:lstStyle/>
                    <a:p>
                      <a:pPr algn="ctr"/>
                      <a:r>
                        <a:rPr lang="en-GB" dirty="0"/>
                        <a:t>Credit</a:t>
                      </a:r>
                    </a:p>
                  </a:txBody>
                  <a:tcPr/>
                </a:tc>
                <a:extLst>
                  <a:ext uri="{0D108BD9-81ED-4DB2-BD59-A6C34878D82A}">
                    <a16:rowId xmlns:a16="http://schemas.microsoft.com/office/drawing/2014/main" val="1746271708"/>
                  </a:ext>
                </a:extLst>
              </a:tr>
              <a:tr h="835811">
                <a:tc>
                  <a:txBody>
                    <a:bodyPr/>
                    <a:lstStyle/>
                    <a:p>
                      <a:r>
                        <a:rPr lang="en-GB" dirty="0"/>
                        <a:t>DFSP2</a:t>
                      </a:r>
                    </a:p>
                  </a:txBody>
                  <a:tcPr/>
                </a:tc>
                <a:tc>
                  <a:txBody>
                    <a:bodyPr/>
                    <a:lstStyle/>
                    <a:p>
                      <a:r>
                        <a:rPr lang="en-GB" dirty="0"/>
                        <a:t>Committed Funds - Outgoing</a:t>
                      </a:r>
                    </a:p>
                  </a:txBody>
                  <a:tcPr/>
                </a:tc>
                <a:tc>
                  <a:txBody>
                    <a:bodyPr/>
                    <a:lstStyle/>
                    <a:p>
                      <a:pPr algn="r"/>
                      <a:r>
                        <a:rPr lang="en-GB" dirty="0"/>
                        <a:t>100.00</a:t>
                      </a:r>
                    </a:p>
                  </a:txBody>
                  <a:tcPr/>
                </a:tc>
                <a:tc>
                  <a:txBody>
                    <a:bodyPr/>
                    <a:lstStyle/>
                    <a:p>
                      <a:pPr algn="r"/>
                      <a:endParaRPr lang="en-GB" dirty="0"/>
                    </a:p>
                  </a:txBody>
                  <a:tcPr/>
                </a:tc>
                <a:extLst>
                  <a:ext uri="{0D108BD9-81ED-4DB2-BD59-A6C34878D82A}">
                    <a16:rowId xmlns:a16="http://schemas.microsoft.com/office/drawing/2014/main" val="263482589"/>
                  </a:ext>
                </a:extLst>
              </a:tr>
              <a:tr h="835811">
                <a:tc>
                  <a:txBody>
                    <a:bodyPr/>
                    <a:lstStyle/>
                    <a:p>
                      <a:r>
                        <a:rPr lang="en-GB" dirty="0"/>
                        <a:t>DFSP1</a:t>
                      </a:r>
                    </a:p>
                  </a:txBody>
                  <a:tcPr/>
                </a:tc>
                <a:tc>
                  <a:txBody>
                    <a:bodyPr/>
                    <a:lstStyle/>
                    <a:p>
                      <a:r>
                        <a:rPr lang="en-GB" dirty="0"/>
                        <a:t>Pre-settlement</a:t>
                      </a:r>
                    </a:p>
                  </a:txBody>
                  <a:tcPr/>
                </a:tc>
                <a:tc>
                  <a:txBody>
                    <a:bodyPr/>
                    <a:lstStyle/>
                    <a:p>
                      <a:pPr algn="r"/>
                      <a:endParaRPr lang="en-GB" dirty="0"/>
                    </a:p>
                  </a:txBody>
                  <a:tcPr/>
                </a:tc>
                <a:tc>
                  <a:txBody>
                    <a:bodyPr/>
                    <a:lstStyle/>
                    <a:p>
                      <a:pPr algn="r"/>
                      <a:r>
                        <a:rPr lang="en-GB" dirty="0"/>
                        <a:t>100.00</a:t>
                      </a:r>
                    </a:p>
                  </a:txBody>
                  <a:tcPr/>
                </a:tc>
                <a:extLst>
                  <a:ext uri="{0D108BD9-81ED-4DB2-BD59-A6C34878D82A}">
                    <a16:rowId xmlns:a16="http://schemas.microsoft.com/office/drawing/2014/main" val="903112827"/>
                  </a:ext>
                </a:extLst>
              </a:tr>
              <a:tr h="835811">
                <a:tc>
                  <a:txBody>
                    <a:bodyPr/>
                    <a:lstStyle/>
                    <a:p>
                      <a:r>
                        <a:rPr lang="en-GB" dirty="0"/>
                        <a:t>DFSP2</a:t>
                      </a:r>
                    </a:p>
                  </a:txBody>
                  <a:tcPr/>
                </a:tc>
                <a:tc>
                  <a:txBody>
                    <a:bodyPr/>
                    <a:lstStyle/>
                    <a:p>
                      <a:r>
                        <a:rPr lang="en-GB" dirty="0"/>
                        <a:t>Unrestricted Funds</a:t>
                      </a:r>
                    </a:p>
                  </a:txBody>
                  <a:tcPr/>
                </a:tc>
                <a:tc>
                  <a:txBody>
                    <a:bodyPr/>
                    <a:lstStyle/>
                    <a:p>
                      <a:pPr algn="r"/>
                      <a:r>
                        <a:rPr lang="en-GB" dirty="0"/>
                        <a:t>100.00</a:t>
                      </a:r>
                    </a:p>
                  </a:txBody>
                  <a:tcPr/>
                </a:tc>
                <a:tc>
                  <a:txBody>
                    <a:bodyPr/>
                    <a:lstStyle/>
                    <a:p>
                      <a:pPr algn="r"/>
                      <a:endParaRPr lang="en-GB" dirty="0"/>
                    </a:p>
                  </a:txBody>
                  <a:tcPr/>
                </a:tc>
                <a:extLst>
                  <a:ext uri="{0D108BD9-81ED-4DB2-BD59-A6C34878D82A}">
                    <a16:rowId xmlns:a16="http://schemas.microsoft.com/office/drawing/2014/main" val="1945598388"/>
                  </a:ext>
                </a:extLst>
              </a:tr>
              <a:tr h="835811">
                <a:tc>
                  <a:txBody>
                    <a:bodyPr/>
                    <a:lstStyle/>
                    <a:p>
                      <a:r>
                        <a:rPr lang="en-GB" dirty="0"/>
                        <a:t>DFSP2</a:t>
                      </a:r>
                    </a:p>
                  </a:txBody>
                  <a:tcPr/>
                </a:tc>
                <a:tc>
                  <a:txBody>
                    <a:bodyPr/>
                    <a:lstStyle/>
                    <a:p>
                      <a:r>
                        <a:rPr lang="en-GB" dirty="0"/>
                        <a:t>Pre-Settlement Draw</a:t>
                      </a:r>
                    </a:p>
                  </a:txBody>
                  <a:tcPr/>
                </a:tc>
                <a:tc>
                  <a:txBody>
                    <a:bodyPr/>
                    <a:lstStyle/>
                    <a:p>
                      <a:pPr algn="r"/>
                      <a:endParaRPr lang="en-GB" dirty="0"/>
                    </a:p>
                  </a:txBody>
                  <a:tcPr/>
                </a:tc>
                <a:tc>
                  <a:txBody>
                    <a:bodyPr/>
                    <a:lstStyle/>
                    <a:p>
                      <a:pPr algn="r"/>
                      <a:r>
                        <a:rPr lang="en-GB" dirty="0"/>
                        <a:t>100.00</a:t>
                      </a:r>
                    </a:p>
                  </a:txBody>
                  <a:tcPr/>
                </a:tc>
                <a:extLst>
                  <a:ext uri="{0D108BD9-81ED-4DB2-BD59-A6C34878D82A}">
                    <a16:rowId xmlns:a16="http://schemas.microsoft.com/office/drawing/2014/main" val="2040917141"/>
                  </a:ext>
                </a:extLst>
              </a:tr>
            </a:tbl>
          </a:graphicData>
        </a:graphic>
      </p:graphicFrame>
    </p:spTree>
    <p:extLst>
      <p:ext uri="{BB962C8B-B14F-4D97-AF65-F5344CB8AC3E}">
        <p14:creationId xmlns:p14="http://schemas.microsoft.com/office/powerpoint/2010/main" val="217726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2B640-E3E1-E735-BCB3-9FE80993F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1F2329-CE70-3D19-6AC0-77A28340FA28}"/>
              </a:ext>
            </a:extLst>
          </p:cNvPr>
          <p:cNvSpPr>
            <a:spLocks noGrp="1"/>
          </p:cNvSpPr>
          <p:nvPr>
            <p:ph type="title"/>
          </p:nvPr>
        </p:nvSpPr>
        <p:spPr/>
        <p:txBody>
          <a:bodyPr/>
          <a:lstStyle/>
          <a:p>
            <a:r>
              <a:rPr lang="en-GB" dirty="0"/>
              <a:t>Settling</a:t>
            </a:r>
          </a:p>
        </p:txBody>
      </p:sp>
      <p:sp>
        <p:nvSpPr>
          <p:cNvPr id="3" name="Content Placeholder 2">
            <a:extLst>
              <a:ext uri="{FF2B5EF4-FFF2-40B4-BE49-F238E27FC236}">
                <a16:creationId xmlns:a16="http://schemas.microsoft.com/office/drawing/2014/main" id="{E580B429-C421-B7C3-BF1F-2D37BABF4A5D}"/>
              </a:ext>
            </a:extLst>
          </p:cNvPr>
          <p:cNvSpPr>
            <a:spLocks noGrp="1"/>
          </p:cNvSpPr>
          <p:nvPr>
            <p:ph idx="1"/>
          </p:nvPr>
        </p:nvSpPr>
        <p:spPr>
          <a:xfrm>
            <a:off x="567032" y="2144995"/>
            <a:ext cx="23253107" cy="5776881"/>
          </a:xfrm>
        </p:spPr>
        <p:txBody>
          <a:bodyPr>
            <a:normAutofit lnSpcReduction="10000"/>
          </a:bodyPr>
          <a:lstStyle/>
          <a:p>
            <a:r>
              <a:rPr lang="en-GB" dirty="0">
                <a:solidFill>
                  <a:srgbClr val="005A83"/>
                </a:solidFill>
              </a:rPr>
              <a:t>Action:</a:t>
            </a:r>
          </a:p>
          <a:p>
            <a:pPr lvl="1"/>
            <a:r>
              <a:rPr lang="en-GB" dirty="0">
                <a:solidFill>
                  <a:srgbClr val="005A83"/>
                </a:solidFill>
              </a:rPr>
              <a:t>The switch settles the obligations between participants by issuing funds movement requests to the settling system.</a:t>
            </a:r>
          </a:p>
          <a:p>
            <a:r>
              <a:rPr lang="en-GB" dirty="0">
                <a:solidFill>
                  <a:srgbClr val="005A83"/>
                </a:solidFill>
              </a:rPr>
              <a:t>Accounts:</a:t>
            </a:r>
          </a:p>
          <a:p>
            <a:pPr lvl="1"/>
            <a:r>
              <a:rPr lang="en-GB" dirty="0">
                <a:solidFill>
                  <a:srgbClr val="005A83"/>
                </a:solidFill>
              </a:rPr>
              <a:t>If the participant owes funds as part of the settlement, then the participant’s Committed Funds Incoming account is credited by the amount they owe in the settlement and the participant’s Deposit Account is debited by the amount they owe in the settlement.</a:t>
            </a:r>
          </a:p>
        </p:txBody>
      </p:sp>
      <p:sp>
        <p:nvSpPr>
          <p:cNvPr id="4" name="Slide Number Placeholder 3">
            <a:extLst>
              <a:ext uri="{FF2B5EF4-FFF2-40B4-BE49-F238E27FC236}">
                <a16:creationId xmlns:a16="http://schemas.microsoft.com/office/drawing/2014/main" id="{29FF3059-7D03-2A99-01B7-4A45E87BAB31}"/>
              </a:ext>
            </a:extLst>
          </p:cNvPr>
          <p:cNvSpPr>
            <a:spLocks noGrp="1"/>
          </p:cNvSpPr>
          <p:nvPr>
            <p:ph type="sldNum" sz="quarter" idx="12"/>
          </p:nvPr>
        </p:nvSpPr>
        <p:spPr/>
        <p:txBody>
          <a:bodyPr/>
          <a:lstStyle/>
          <a:p>
            <a:fld id="{20AF9D7A-5BEE-9245-944A-197F51D542D9}" type="slidenum">
              <a:rPr lang="en-US" smtClean="0"/>
              <a:t>15</a:t>
            </a:fld>
            <a:endParaRPr lang="en-US"/>
          </a:p>
        </p:txBody>
      </p:sp>
      <p:graphicFrame>
        <p:nvGraphicFramePr>
          <p:cNvPr id="6" name="Table 5">
            <a:extLst>
              <a:ext uri="{FF2B5EF4-FFF2-40B4-BE49-F238E27FC236}">
                <a16:creationId xmlns:a16="http://schemas.microsoft.com/office/drawing/2014/main" id="{38F4257C-1BDD-7D4D-9C00-A4A2FFDBC4AC}"/>
              </a:ext>
            </a:extLst>
          </p:cNvPr>
          <p:cNvGraphicFramePr>
            <a:graphicFrameLocks noGrp="1"/>
          </p:cNvGraphicFramePr>
          <p:nvPr>
            <p:extLst>
              <p:ext uri="{D42A27DB-BD31-4B8C-83A1-F6EECF244321}">
                <p14:modId xmlns:p14="http://schemas.microsoft.com/office/powerpoint/2010/main" val="2022967980"/>
              </p:ext>
            </p:extLst>
          </p:nvPr>
        </p:nvGraphicFramePr>
        <p:xfrm>
          <a:off x="2056547" y="8227761"/>
          <a:ext cx="20274076" cy="2507433"/>
        </p:xfrm>
        <a:graphic>
          <a:graphicData uri="http://schemas.openxmlformats.org/drawingml/2006/table">
            <a:tbl>
              <a:tblPr firstRow="1" bandRow="1">
                <a:tableStyleId>{5C22544A-7EE6-4342-B048-85BDC9FD1C3A}</a:tableStyleId>
              </a:tblPr>
              <a:tblGrid>
                <a:gridCol w="5068519">
                  <a:extLst>
                    <a:ext uri="{9D8B030D-6E8A-4147-A177-3AD203B41FA5}">
                      <a16:colId xmlns:a16="http://schemas.microsoft.com/office/drawing/2014/main" val="4121283965"/>
                    </a:ext>
                  </a:extLst>
                </a:gridCol>
                <a:gridCol w="7660977">
                  <a:extLst>
                    <a:ext uri="{9D8B030D-6E8A-4147-A177-3AD203B41FA5}">
                      <a16:colId xmlns:a16="http://schemas.microsoft.com/office/drawing/2014/main" val="1550071077"/>
                    </a:ext>
                  </a:extLst>
                </a:gridCol>
                <a:gridCol w="3540868">
                  <a:extLst>
                    <a:ext uri="{9D8B030D-6E8A-4147-A177-3AD203B41FA5}">
                      <a16:colId xmlns:a16="http://schemas.microsoft.com/office/drawing/2014/main" val="487875299"/>
                    </a:ext>
                  </a:extLst>
                </a:gridCol>
                <a:gridCol w="4003712">
                  <a:extLst>
                    <a:ext uri="{9D8B030D-6E8A-4147-A177-3AD203B41FA5}">
                      <a16:colId xmlns:a16="http://schemas.microsoft.com/office/drawing/2014/main" val="2275640063"/>
                    </a:ext>
                  </a:extLst>
                </a:gridCol>
              </a:tblGrid>
              <a:tr h="835811">
                <a:tc>
                  <a:txBody>
                    <a:bodyPr/>
                    <a:lstStyle/>
                    <a:p>
                      <a:pPr algn="ctr"/>
                      <a:r>
                        <a:rPr lang="en-GB" dirty="0"/>
                        <a:t>Participant</a:t>
                      </a:r>
                    </a:p>
                  </a:txBody>
                  <a:tcPr/>
                </a:tc>
                <a:tc>
                  <a:txBody>
                    <a:bodyPr/>
                    <a:lstStyle/>
                    <a:p>
                      <a:pPr algn="ctr"/>
                      <a:r>
                        <a:rPr lang="en-GB" dirty="0"/>
                        <a:t>Account</a:t>
                      </a:r>
                    </a:p>
                  </a:txBody>
                  <a:tcPr/>
                </a:tc>
                <a:tc>
                  <a:txBody>
                    <a:bodyPr/>
                    <a:lstStyle/>
                    <a:p>
                      <a:pPr algn="ctr"/>
                      <a:r>
                        <a:rPr lang="en-GB" dirty="0"/>
                        <a:t>Debit</a:t>
                      </a:r>
                    </a:p>
                  </a:txBody>
                  <a:tcPr/>
                </a:tc>
                <a:tc>
                  <a:txBody>
                    <a:bodyPr/>
                    <a:lstStyle/>
                    <a:p>
                      <a:pPr algn="ctr"/>
                      <a:r>
                        <a:rPr lang="en-GB" dirty="0"/>
                        <a:t>Credit</a:t>
                      </a:r>
                    </a:p>
                  </a:txBody>
                  <a:tcPr/>
                </a:tc>
                <a:extLst>
                  <a:ext uri="{0D108BD9-81ED-4DB2-BD59-A6C34878D82A}">
                    <a16:rowId xmlns:a16="http://schemas.microsoft.com/office/drawing/2014/main" val="1746271708"/>
                  </a:ext>
                </a:extLst>
              </a:tr>
              <a:tr h="835811">
                <a:tc>
                  <a:txBody>
                    <a:bodyPr/>
                    <a:lstStyle/>
                    <a:p>
                      <a:r>
                        <a:rPr lang="en-GB" dirty="0"/>
                        <a:t>DFSP1</a:t>
                      </a:r>
                    </a:p>
                  </a:txBody>
                  <a:tcPr/>
                </a:tc>
                <a:tc>
                  <a:txBody>
                    <a:bodyPr/>
                    <a:lstStyle/>
                    <a:p>
                      <a:r>
                        <a:rPr lang="en-GB" dirty="0"/>
                        <a:t>Deposit</a:t>
                      </a:r>
                    </a:p>
                  </a:txBody>
                  <a:tcPr/>
                </a:tc>
                <a:tc>
                  <a:txBody>
                    <a:bodyPr/>
                    <a:lstStyle/>
                    <a:p>
                      <a:pPr algn="r"/>
                      <a:r>
                        <a:rPr lang="en-GB" dirty="0"/>
                        <a:t>100.00</a:t>
                      </a:r>
                    </a:p>
                  </a:txBody>
                  <a:tcPr/>
                </a:tc>
                <a:tc>
                  <a:txBody>
                    <a:bodyPr/>
                    <a:lstStyle/>
                    <a:p>
                      <a:pPr algn="r"/>
                      <a:endParaRPr lang="en-GB" dirty="0"/>
                    </a:p>
                  </a:txBody>
                  <a:tcPr/>
                </a:tc>
                <a:extLst>
                  <a:ext uri="{0D108BD9-81ED-4DB2-BD59-A6C34878D82A}">
                    <a16:rowId xmlns:a16="http://schemas.microsoft.com/office/drawing/2014/main" val="3594191634"/>
                  </a:ext>
                </a:extLst>
              </a:tr>
              <a:tr h="835811">
                <a:tc>
                  <a:txBody>
                    <a:bodyPr/>
                    <a:lstStyle/>
                    <a:p>
                      <a:r>
                        <a:rPr lang="en-GB" dirty="0"/>
                        <a:t>DFSP1</a:t>
                      </a:r>
                    </a:p>
                  </a:txBody>
                  <a:tcPr/>
                </a:tc>
                <a:tc>
                  <a:txBody>
                    <a:bodyPr/>
                    <a:lstStyle/>
                    <a:p>
                      <a:r>
                        <a:rPr lang="en-GB" dirty="0"/>
                        <a:t>Committed Funds Incoming</a:t>
                      </a:r>
                    </a:p>
                  </a:txBody>
                  <a:tcPr/>
                </a:tc>
                <a:tc>
                  <a:txBody>
                    <a:bodyPr/>
                    <a:lstStyle/>
                    <a:p>
                      <a:pPr algn="r"/>
                      <a:endParaRPr lang="en-GB" dirty="0"/>
                    </a:p>
                  </a:txBody>
                  <a:tcPr/>
                </a:tc>
                <a:tc>
                  <a:txBody>
                    <a:bodyPr/>
                    <a:lstStyle/>
                    <a:p>
                      <a:pPr algn="r"/>
                      <a:r>
                        <a:rPr lang="en-GB" dirty="0"/>
                        <a:t>100.00</a:t>
                      </a:r>
                    </a:p>
                  </a:txBody>
                  <a:tcPr/>
                </a:tc>
                <a:extLst>
                  <a:ext uri="{0D108BD9-81ED-4DB2-BD59-A6C34878D82A}">
                    <a16:rowId xmlns:a16="http://schemas.microsoft.com/office/drawing/2014/main" val="3896331535"/>
                  </a:ext>
                </a:extLst>
              </a:tr>
            </a:tbl>
          </a:graphicData>
        </a:graphic>
      </p:graphicFrame>
    </p:spTree>
    <p:extLst>
      <p:ext uri="{BB962C8B-B14F-4D97-AF65-F5344CB8AC3E}">
        <p14:creationId xmlns:p14="http://schemas.microsoft.com/office/powerpoint/2010/main" val="290947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B0C38-B16E-56F9-9745-DABA5F17C5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75E14B-B87D-939D-A311-0B7D1F680D87}"/>
              </a:ext>
            </a:extLst>
          </p:cNvPr>
          <p:cNvSpPr>
            <a:spLocks noGrp="1"/>
          </p:cNvSpPr>
          <p:nvPr>
            <p:ph type="title"/>
          </p:nvPr>
        </p:nvSpPr>
        <p:spPr/>
        <p:txBody>
          <a:bodyPr/>
          <a:lstStyle/>
          <a:p>
            <a:r>
              <a:rPr lang="en-GB" dirty="0"/>
              <a:t>Settling without WCR</a:t>
            </a:r>
          </a:p>
        </p:txBody>
      </p:sp>
      <p:sp>
        <p:nvSpPr>
          <p:cNvPr id="3" name="Content Placeholder 2">
            <a:extLst>
              <a:ext uri="{FF2B5EF4-FFF2-40B4-BE49-F238E27FC236}">
                <a16:creationId xmlns:a16="http://schemas.microsoft.com/office/drawing/2014/main" id="{FD6B1E47-E7BB-F9E5-5F16-B26DF6200C31}"/>
              </a:ext>
            </a:extLst>
          </p:cNvPr>
          <p:cNvSpPr>
            <a:spLocks noGrp="1"/>
          </p:cNvSpPr>
          <p:nvPr>
            <p:ph idx="1"/>
          </p:nvPr>
        </p:nvSpPr>
        <p:spPr>
          <a:xfrm>
            <a:off x="567032" y="2144995"/>
            <a:ext cx="23253107" cy="5776881"/>
          </a:xfrm>
        </p:spPr>
        <p:txBody>
          <a:bodyPr>
            <a:normAutofit/>
          </a:bodyPr>
          <a:lstStyle/>
          <a:p>
            <a:r>
              <a:rPr lang="en-GB" sz="3200" dirty="0">
                <a:solidFill>
                  <a:srgbClr val="005A83"/>
                </a:solidFill>
              </a:rPr>
              <a:t>Action:</a:t>
            </a:r>
          </a:p>
          <a:p>
            <a:pPr lvl="1"/>
            <a:r>
              <a:rPr lang="en-GB" sz="2800" dirty="0">
                <a:solidFill>
                  <a:srgbClr val="005A83"/>
                </a:solidFill>
              </a:rPr>
              <a:t>If the participant does not have WCR enabled, they will only obtain credit for transfers where they are the payee at the point of settlement.</a:t>
            </a:r>
          </a:p>
          <a:p>
            <a:pPr lvl="2"/>
            <a:r>
              <a:rPr lang="en-GB" sz="2400" dirty="0">
                <a:solidFill>
                  <a:srgbClr val="005A83"/>
                </a:solidFill>
              </a:rPr>
              <a:t>The scheme needs to adjust the participant’s Unrestricted Funds to restore the NDC, provided that there is sufficient funding available in the Restricted Funds account.</a:t>
            </a:r>
          </a:p>
          <a:p>
            <a:pPr lvl="1"/>
            <a:r>
              <a:rPr lang="en-GB" sz="2800" dirty="0">
                <a:solidFill>
                  <a:srgbClr val="005A83"/>
                </a:solidFill>
              </a:rPr>
              <a:t>If the participant is owed funds as part of the settlement and WCR is not enabled, then their Deposit account is credited with the funds.</a:t>
            </a:r>
          </a:p>
          <a:p>
            <a:r>
              <a:rPr lang="en-GB" sz="3200" dirty="0">
                <a:solidFill>
                  <a:srgbClr val="005A83"/>
                </a:solidFill>
              </a:rPr>
              <a:t>Accounts:</a:t>
            </a:r>
          </a:p>
          <a:p>
            <a:pPr lvl="1"/>
            <a:r>
              <a:rPr lang="en-GB" sz="2800" dirty="0">
                <a:solidFill>
                  <a:srgbClr val="005A83"/>
                </a:solidFill>
              </a:rPr>
              <a:t>If sufficient funds are available in the participant’s Restricted Funds account, their Unrestricted Funds account is debited by the amount of the settlement and their Restricted Funds account is credited by the amount of the settlement.</a:t>
            </a:r>
          </a:p>
          <a:p>
            <a:pPr lvl="1"/>
            <a:r>
              <a:rPr lang="en-GB" sz="2800" dirty="0">
                <a:solidFill>
                  <a:srgbClr val="005A83"/>
                </a:solidFill>
              </a:rPr>
              <a:t>Otherwise, the participant’s Unrestricted Funds account is debited by the balance in the Participant’s Restricted Funds account and the payee’s Pre-settlement Deposit account is cleared.</a:t>
            </a:r>
          </a:p>
          <a:p>
            <a:pPr lvl="1"/>
            <a:r>
              <a:rPr lang="en-GB" sz="2800" dirty="0">
                <a:solidFill>
                  <a:srgbClr val="005A83"/>
                </a:solidFill>
              </a:rPr>
              <a:t>If the participant is owed funds as part of the settlement, then the participant’s Committed Funds Outgoing account is debited by the amount they are owed in the settlement and the participant’s Deposit Account is credited by the amount they are owed in the settlement.</a:t>
            </a:r>
          </a:p>
        </p:txBody>
      </p:sp>
      <p:sp>
        <p:nvSpPr>
          <p:cNvPr id="4" name="Slide Number Placeholder 3">
            <a:extLst>
              <a:ext uri="{FF2B5EF4-FFF2-40B4-BE49-F238E27FC236}">
                <a16:creationId xmlns:a16="http://schemas.microsoft.com/office/drawing/2014/main" id="{17EBB5D5-B2FF-3A65-A19E-1BBB83092872}"/>
              </a:ext>
            </a:extLst>
          </p:cNvPr>
          <p:cNvSpPr>
            <a:spLocks noGrp="1"/>
          </p:cNvSpPr>
          <p:nvPr>
            <p:ph type="sldNum" sz="quarter" idx="12"/>
          </p:nvPr>
        </p:nvSpPr>
        <p:spPr/>
        <p:txBody>
          <a:bodyPr/>
          <a:lstStyle/>
          <a:p>
            <a:fld id="{20AF9D7A-5BEE-9245-944A-197F51D542D9}" type="slidenum">
              <a:rPr lang="en-US" smtClean="0"/>
              <a:t>16</a:t>
            </a:fld>
            <a:endParaRPr lang="en-US"/>
          </a:p>
        </p:txBody>
      </p:sp>
      <p:graphicFrame>
        <p:nvGraphicFramePr>
          <p:cNvPr id="6" name="Table 5">
            <a:extLst>
              <a:ext uri="{FF2B5EF4-FFF2-40B4-BE49-F238E27FC236}">
                <a16:creationId xmlns:a16="http://schemas.microsoft.com/office/drawing/2014/main" id="{CCA26F83-1DAA-F78A-5B03-16A09B8AABBC}"/>
              </a:ext>
            </a:extLst>
          </p:cNvPr>
          <p:cNvGraphicFramePr>
            <a:graphicFrameLocks noGrp="1"/>
          </p:cNvGraphicFramePr>
          <p:nvPr>
            <p:extLst>
              <p:ext uri="{D42A27DB-BD31-4B8C-83A1-F6EECF244321}">
                <p14:modId xmlns:p14="http://schemas.microsoft.com/office/powerpoint/2010/main" val="3704181238"/>
              </p:ext>
            </p:extLst>
          </p:nvPr>
        </p:nvGraphicFramePr>
        <p:xfrm>
          <a:off x="2056547" y="8227761"/>
          <a:ext cx="20274076" cy="4179055"/>
        </p:xfrm>
        <a:graphic>
          <a:graphicData uri="http://schemas.openxmlformats.org/drawingml/2006/table">
            <a:tbl>
              <a:tblPr firstRow="1" bandRow="1">
                <a:tableStyleId>{5C22544A-7EE6-4342-B048-85BDC9FD1C3A}</a:tableStyleId>
              </a:tblPr>
              <a:tblGrid>
                <a:gridCol w="5068519">
                  <a:extLst>
                    <a:ext uri="{9D8B030D-6E8A-4147-A177-3AD203B41FA5}">
                      <a16:colId xmlns:a16="http://schemas.microsoft.com/office/drawing/2014/main" val="4121283965"/>
                    </a:ext>
                  </a:extLst>
                </a:gridCol>
                <a:gridCol w="7660977">
                  <a:extLst>
                    <a:ext uri="{9D8B030D-6E8A-4147-A177-3AD203B41FA5}">
                      <a16:colId xmlns:a16="http://schemas.microsoft.com/office/drawing/2014/main" val="1550071077"/>
                    </a:ext>
                  </a:extLst>
                </a:gridCol>
                <a:gridCol w="3540868">
                  <a:extLst>
                    <a:ext uri="{9D8B030D-6E8A-4147-A177-3AD203B41FA5}">
                      <a16:colId xmlns:a16="http://schemas.microsoft.com/office/drawing/2014/main" val="487875299"/>
                    </a:ext>
                  </a:extLst>
                </a:gridCol>
                <a:gridCol w="4003712">
                  <a:extLst>
                    <a:ext uri="{9D8B030D-6E8A-4147-A177-3AD203B41FA5}">
                      <a16:colId xmlns:a16="http://schemas.microsoft.com/office/drawing/2014/main" val="2275640063"/>
                    </a:ext>
                  </a:extLst>
                </a:gridCol>
              </a:tblGrid>
              <a:tr h="835811">
                <a:tc>
                  <a:txBody>
                    <a:bodyPr/>
                    <a:lstStyle/>
                    <a:p>
                      <a:pPr algn="ctr"/>
                      <a:r>
                        <a:rPr lang="en-GB" dirty="0"/>
                        <a:t>Participant</a:t>
                      </a:r>
                    </a:p>
                  </a:txBody>
                  <a:tcPr/>
                </a:tc>
                <a:tc>
                  <a:txBody>
                    <a:bodyPr/>
                    <a:lstStyle/>
                    <a:p>
                      <a:pPr algn="ctr"/>
                      <a:r>
                        <a:rPr lang="en-GB" dirty="0"/>
                        <a:t>Account</a:t>
                      </a:r>
                    </a:p>
                  </a:txBody>
                  <a:tcPr/>
                </a:tc>
                <a:tc>
                  <a:txBody>
                    <a:bodyPr/>
                    <a:lstStyle/>
                    <a:p>
                      <a:pPr algn="ctr"/>
                      <a:r>
                        <a:rPr lang="en-GB" dirty="0"/>
                        <a:t>Debit</a:t>
                      </a:r>
                    </a:p>
                  </a:txBody>
                  <a:tcPr/>
                </a:tc>
                <a:tc>
                  <a:txBody>
                    <a:bodyPr/>
                    <a:lstStyle/>
                    <a:p>
                      <a:pPr algn="ctr"/>
                      <a:r>
                        <a:rPr lang="en-GB" dirty="0"/>
                        <a:t>Credit</a:t>
                      </a:r>
                    </a:p>
                  </a:txBody>
                  <a:tcPr/>
                </a:tc>
                <a:extLst>
                  <a:ext uri="{0D108BD9-81ED-4DB2-BD59-A6C34878D82A}">
                    <a16:rowId xmlns:a16="http://schemas.microsoft.com/office/drawing/2014/main" val="1746271708"/>
                  </a:ext>
                </a:extLst>
              </a:tr>
              <a:tr h="835811">
                <a:tc>
                  <a:txBody>
                    <a:bodyPr/>
                    <a:lstStyle/>
                    <a:p>
                      <a:r>
                        <a:rPr lang="en-GB" dirty="0"/>
                        <a:t>DFSP1</a:t>
                      </a:r>
                    </a:p>
                  </a:txBody>
                  <a:tcPr/>
                </a:tc>
                <a:tc>
                  <a:txBody>
                    <a:bodyPr/>
                    <a:lstStyle/>
                    <a:p>
                      <a:r>
                        <a:rPr lang="en-GB" dirty="0"/>
                        <a:t>Unrestricted Funds</a:t>
                      </a:r>
                    </a:p>
                  </a:txBody>
                  <a:tcPr/>
                </a:tc>
                <a:tc>
                  <a:txBody>
                    <a:bodyPr/>
                    <a:lstStyle/>
                    <a:p>
                      <a:pPr algn="r"/>
                      <a:r>
                        <a:rPr lang="en-GB" dirty="0"/>
                        <a:t>100.00</a:t>
                      </a:r>
                    </a:p>
                  </a:txBody>
                  <a:tcPr/>
                </a:tc>
                <a:tc>
                  <a:txBody>
                    <a:bodyPr/>
                    <a:lstStyle/>
                    <a:p>
                      <a:pPr algn="r"/>
                      <a:endParaRPr lang="en-GB" dirty="0"/>
                    </a:p>
                  </a:txBody>
                  <a:tcPr/>
                </a:tc>
                <a:extLst>
                  <a:ext uri="{0D108BD9-81ED-4DB2-BD59-A6C34878D82A}">
                    <a16:rowId xmlns:a16="http://schemas.microsoft.com/office/drawing/2014/main" val="3594191634"/>
                  </a:ext>
                </a:extLst>
              </a:tr>
              <a:tr h="835811">
                <a:tc>
                  <a:txBody>
                    <a:bodyPr/>
                    <a:lstStyle/>
                    <a:p>
                      <a:r>
                        <a:rPr lang="en-GB" dirty="0"/>
                        <a:t>DFSP1</a:t>
                      </a:r>
                    </a:p>
                  </a:txBody>
                  <a:tcPr/>
                </a:tc>
                <a:tc>
                  <a:txBody>
                    <a:bodyPr/>
                    <a:lstStyle/>
                    <a:p>
                      <a:r>
                        <a:rPr lang="en-GB" dirty="0"/>
                        <a:t>Pre-settlement Deposit</a:t>
                      </a:r>
                    </a:p>
                  </a:txBody>
                  <a:tcPr/>
                </a:tc>
                <a:tc>
                  <a:txBody>
                    <a:bodyPr/>
                    <a:lstStyle/>
                    <a:p>
                      <a:pPr algn="r"/>
                      <a:endParaRPr lang="en-GB" dirty="0"/>
                    </a:p>
                  </a:txBody>
                  <a:tcPr/>
                </a:tc>
                <a:tc>
                  <a:txBody>
                    <a:bodyPr/>
                    <a:lstStyle/>
                    <a:p>
                      <a:pPr algn="r"/>
                      <a:r>
                        <a:rPr lang="en-GB" dirty="0"/>
                        <a:t>100.00</a:t>
                      </a:r>
                    </a:p>
                  </a:txBody>
                  <a:tcPr/>
                </a:tc>
                <a:extLst>
                  <a:ext uri="{0D108BD9-81ED-4DB2-BD59-A6C34878D82A}">
                    <a16:rowId xmlns:a16="http://schemas.microsoft.com/office/drawing/2014/main" val="3896331535"/>
                  </a:ext>
                </a:extLst>
              </a:tr>
              <a:tr h="835811">
                <a:tc>
                  <a:txBody>
                    <a:bodyPr/>
                    <a:lstStyle/>
                    <a:p>
                      <a:r>
                        <a:rPr lang="en-GB" dirty="0"/>
                        <a:t>DFSP2</a:t>
                      </a:r>
                    </a:p>
                  </a:txBody>
                  <a:tcPr/>
                </a:tc>
                <a:tc>
                  <a:txBody>
                    <a:bodyPr/>
                    <a:lstStyle/>
                    <a:p>
                      <a:r>
                        <a:rPr lang="en-GB" dirty="0"/>
                        <a:t>Committed Funds Outgoing</a:t>
                      </a:r>
                    </a:p>
                  </a:txBody>
                  <a:tcPr/>
                </a:tc>
                <a:tc>
                  <a:txBody>
                    <a:bodyPr/>
                    <a:lstStyle/>
                    <a:p>
                      <a:pPr algn="r"/>
                      <a:r>
                        <a:rPr lang="en-GB" dirty="0"/>
                        <a:t>100.00</a:t>
                      </a:r>
                    </a:p>
                  </a:txBody>
                  <a:tcPr/>
                </a:tc>
                <a:tc>
                  <a:txBody>
                    <a:bodyPr/>
                    <a:lstStyle/>
                    <a:p>
                      <a:pPr algn="r"/>
                      <a:endParaRPr lang="en-GB" dirty="0"/>
                    </a:p>
                  </a:txBody>
                  <a:tcPr/>
                </a:tc>
                <a:extLst>
                  <a:ext uri="{0D108BD9-81ED-4DB2-BD59-A6C34878D82A}">
                    <a16:rowId xmlns:a16="http://schemas.microsoft.com/office/drawing/2014/main" val="2303779961"/>
                  </a:ext>
                </a:extLst>
              </a:tr>
              <a:tr h="835811">
                <a:tc>
                  <a:txBody>
                    <a:bodyPr/>
                    <a:lstStyle/>
                    <a:p>
                      <a:r>
                        <a:rPr lang="en-GB" dirty="0"/>
                        <a:t>DFSP2</a:t>
                      </a:r>
                    </a:p>
                  </a:txBody>
                  <a:tcPr/>
                </a:tc>
                <a:tc>
                  <a:txBody>
                    <a:bodyPr/>
                    <a:lstStyle/>
                    <a:p>
                      <a:r>
                        <a:rPr lang="en-GB" dirty="0"/>
                        <a:t>Deposit</a:t>
                      </a:r>
                    </a:p>
                  </a:txBody>
                  <a:tcPr/>
                </a:tc>
                <a:tc>
                  <a:txBody>
                    <a:bodyPr/>
                    <a:lstStyle/>
                    <a:p>
                      <a:pPr algn="r"/>
                      <a:endParaRPr lang="en-GB" dirty="0"/>
                    </a:p>
                  </a:txBody>
                  <a:tcPr/>
                </a:tc>
                <a:tc>
                  <a:txBody>
                    <a:bodyPr/>
                    <a:lstStyle/>
                    <a:p>
                      <a:pPr algn="r"/>
                      <a:r>
                        <a:rPr lang="en-GB" dirty="0"/>
                        <a:t>100.00</a:t>
                      </a:r>
                    </a:p>
                  </a:txBody>
                  <a:tcPr/>
                </a:tc>
                <a:extLst>
                  <a:ext uri="{0D108BD9-81ED-4DB2-BD59-A6C34878D82A}">
                    <a16:rowId xmlns:a16="http://schemas.microsoft.com/office/drawing/2014/main" val="819930909"/>
                  </a:ext>
                </a:extLst>
              </a:tr>
            </a:tbl>
          </a:graphicData>
        </a:graphic>
      </p:graphicFrame>
    </p:spTree>
    <p:extLst>
      <p:ext uri="{BB962C8B-B14F-4D97-AF65-F5344CB8AC3E}">
        <p14:creationId xmlns:p14="http://schemas.microsoft.com/office/powerpoint/2010/main" val="329544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CAB74-101F-0330-29A9-A6089D5136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C32BFB-9CA1-482E-E36F-558F57B1A49A}"/>
              </a:ext>
            </a:extLst>
          </p:cNvPr>
          <p:cNvSpPr>
            <a:spLocks noGrp="1"/>
          </p:cNvSpPr>
          <p:nvPr>
            <p:ph type="title"/>
          </p:nvPr>
        </p:nvSpPr>
        <p:spPr/>
        <p:txBody>
          <a:bodyPr/>
          <a:lstStyle/>
          <a:p>
            <a:r>
              <a:rPr lang="en-GB" dirty="0"/>
              <a:t>Settling with WCR</a:t>
            </a:r>
          </a:p>
        </p:txBody>
      </p:sp>
      <p:sp>
        <p:nvSpPr>
          <p:cNvPr id="3" name="Content Placeholder 2">
            <a:extLst>
              <a:ext uri="{FF2B5EF4-FFF2-40B4-BE49-F238E27FC236}">
                <a16:creationId xmlns:a16="http://schemas.microsoft.com/office/drawing/2014/main" id="{09DC43F0-57C6-FA0C-EB27-D350023514C7}"/>
              </a:ext>
            </a:extLst>
          </p:cNvPr>
          <p:cNvSpPr>
            <a:spLocks noGrp="1"/>
          </p:cNvSpPr>
          <p:nvPr>
            <p:ph idx="1"/>
          </p:nvPr>
        </p:nvSpPr>
        <p:spPr>
          <a:xfrm>
            <a:off x="567032" y="2144995"/>
            <a:ext cx="23253107" cy="5776881"/>
          </a:xfrm>
        </p:spPr>
        <p:txBody>
          <a:bodyPr>
            <a:normAutofit fontScale="70000" lnSpcReduction="20000"/>
          </a:bodyPr>
          <a:lstStyle/>
          <a:p>
            <a:r>
              <a:rPr lang="en-GB" dirty="0">
                <a:solidFill>
                  <a:srgbClr val="005A83"/>
                </a:solidFill>
              </a:rPr>
              <a:t>Action:</a:t>
            </a:r>
          </a:p>
          <a:p>
            <a:pPr lvl="1"/>
            <a:r>
              <a:rPr lang="en-GB" dirty="0">
                <a:solidFill>
                  <a:srgbClr val="005A83"/>
                </a:solidFill>
              </a:rPr>
              <a:t>If the participant does have WCR enabled, they will already have obtained liquidity cover for transfers where they are the payee.</a:t>
            </a:r>
          </a:p>
          <a:p>
            <a:pPr lvl="1"/>
            <a:r>
              <a:rPr lang="en-GB" dirty="0">
                <a:solidFill>
                  <a:srgbClr val="005A83"/>
                </a:solidFill>
              </a:rPr>
              <a:t>They have not, however, received credit for those transfers in their Deposit Account.</a:t>
            </a:r>
          </a:p>
          <a:p>
            <a:pPr lvl="1"/>
            <a:r>
              <a:rPr lang="en-GB" dirty="0">
                <a:solidFill>
                  <a:srgbClr val="005A83"/>
                </a:solidFill>
              </a:rPr>
              <a:t>So the scheme needs to credit their Deposit Account, and clear the “loan” that was made earlier via the Pre-settlement Draw account.</a:t>
            </a:r>
          </a:p>
          <a:p>
            <a:r>
              <a:rPr lang="en-GB" dirty="0">
                <a:solidFill>
                  <a:srgbClr val="005A83"/>
                </a:solidFill>
              </a:rPr>
              <a:t>Accounts:</a:t>
            </a:r>
          </a:p>
          <a:p>
            <a:pPr lvl="1"/>
            <a:r>
              <a:rPr lang="en-GB" dirty="0">
                <a:solidFill>
                  <a:srgbClr val="005A83"/>
                </a:solidFill>
              </a:rPr>
              <a:t>If sufficient funds are available in the participant’s Restricted Funds account, their Unrestricted Funds account is debited by the amount of the settlement and their Restricted Funds account is credited by the amount of the settlement.</a:t>
            </a:r>
          </a:p>
          <a:p>
            <a:pPr lvl="1"/>
            <a:r>
              <a:rPr lang="en-GB" dirty="0">
                <a:solidFill>
                  <a:srgbClr val="005A83"/>
                </a:solidFill>
              </a:rPr>
              <a:t>Otherwise, the participant’s Unrestricted Funds account is debited by the balance in the Participant’s Restricted Funds account and the payee’s Pre-settlement Deposit account is cleared.</a:t>
            </a:r>
          </a:p>
        </p:txBody>
      </p:sp>
      <p:sp>
        <p:nvSpPr>
          <p:cNvPr id="4" name="Slide Number Placeholder 3">
            <a:extLst>
              <a:ext uri="{FF2B5EF4-FFF2-40B4-BE49-F238E27FC236}">
                <a16:creationId xmlns:a16="http://schemas.microsoft.com/office/drawing/2014/main" id="{2251B97E-4CD5-1FCF-1A79-225D2F13E570}"/>
              </a:ext>
            </a:extLst>
          </p:cNvPr>
          <p:cNvSpPr>
            <a:spLocks noGrp="1"/>
          </p:cNvSpPr>
          <p:nvPr>
            <p:ph type="sldNum" sz="quarter" idx="12"/>
          </p:nvPr>
        </p:nvSpPr>
        <p:spPr/>
        <p:txBody>
          <a:bodyPr/>
          <a:lstStyle/>
          <a:p>
            <a:fld id="{20AF9D7A-5BEE-9245-944A-197F51D542D9}" type="slidenum">
              <a:rPr lang="en-US" smtClean="0"/>
              <a:t>17</a:t>
            </a:fld>
            <a:endParaRPr lang="en-US"/>
          </a:p>
        </p:txBody>
      </p:sp>
      <p:graphicFrame>
        <p:nvGraphicFramePr>
          <p:cNvPr id="6" name="Table 5">
            <a:extLst>
              <a:ext uri="{FF2B5EF4-FFF2-40B4-BE49-F238E27FC236}">
                <a16:creationId xmlns:a16="http://schemas.microsoft.com/office/drawing/2014/main" id="{A8163AE8-1DDB-7C36-4930-C5EB8EF86468}"/>
              </a:ext>
            </a:extLst>
          </p:cNvPr>
          <p:cNvGraphicFramePr>
            <a:graphicFrameLocks noGrp="1"/>
          </p:cNvGraphicFramePr>
          <p:nvPr>
            <p:extLst>
              <p:ext uri="{D42A27DB-BD31-4B8C-83A1-F6EECF244321}">
                <p14:modId xmlns:p14="http://schemas.microsoft.com/office/powerpoint/2010/main" val="648449136"/>
              </p:ext>
            </p:extLst>
          </p:nvPr>
        </p:nvGraphicFramePr>
        <p:xfrm>
          <a:off x="2056547" y="8227761"/>
          <a:ext cx="20274076" cy="2507433"/>
        </p:xfrm>
        <a:graphic>
          <a:graphicData uri="http://schemas.openxmlformats.org/drawingml/2006/table">
            <a:tbl>
              <a:tblPr firstRow="1" bandRow="1">
                <a:tableStyleId>{5C22544A-7EE6-4342-B048-85BDC9FD1C3A}</a:tableStyleId>
              </a:tblPr>
              <a:tblGrid>
                <a:gridCol w="5068519">
                  <a:extLst>
                    <a:ext uri="{9D8B030D-6E8A-4147-A177-3AD203B41FA5}">
                      <a16:colId xmlns:a16="http://schemas.microsoft.com/office/drawing/2014/main" val="4121283965"/>
                    </a:ext>
                  </a:extLst>
                </a:gridCol>
                <a:gridCol w="7660977">
                  <a:extLst>
                    <a:ext uri="{9D8B030D-6E8A-4147-A177-3AD203B41FA5}">
                      <a16:colId xmlns:a16="http://schemas.microsoft.com/office/drawing/2014/main" val="1550071077"/>
                    </a:ext>
                  </a:extLst>
                </a:gridCol>
                <a:gridCol w="3540868">
                  <a:extLst>
                    <a:ext uri="{9D8B030D-6E8A-4147-A177-3AD203B41FA5}">
                      <a16:colId xmlns:a16="http://schemas.microsoft.com/office/drawing/2014/main" val="487875299"/>
                    </a:ext>
                  </a:extLst>
                </a:gridCol>
                <a:gridCol w="4003712">
                  <a:extLst>
                    <a:ext uri="{9D8B030D-6E8A-4147-A177-3AD203B41FA5}">
                      <a16:colId xmlns:a16="http://schemas.microsoft.com/office/drawing/2014/main" val="2275640063"/>
                    </a:ext>
                  </a:extLst>
                </a:gridCol>
              </a:tblGrid>
              <a:tr h="835811">
                <a:tc>
                  <a:txBody>
                    <a:bodyPr/>
                    <a:lstStyle/>
                    <a:p>
                      <a:pPr algn="ctr"/>
                      <a:r>
                        <a:rPr lang="en-GB" dirty="0"/>
                        <a:t>Participant</a:t>
                      </a:r>
                    </a:p>
                  </a:txBody>
                  <a:tcPr/>
                </a:tc>
                <a:tc>
                  <a:txBody>
                    <a:bodyPr/>
                    <a:lstStyle/>
                    <a:p>
                      <a:pPr algn="ctr"/>
                      <a:r>
                        <a:rPr lang="en-GB" dirty="0"/>
                        <a:t>Account</a:t>
                      </a:r>
                    </a:p>
                  </a:txBody>
                  <a:tcPr/>
                </a:tc>
                <a:tc>
                  <a:txBody>
                    <a:bodyPr/>
                    <a:lstStyle/>
                    <a:p>
                      <a:pPr algn="ctr"/>
                      <a:r>
                        <a:rPr lang="en-GB" dirty="0"/>
                        <a:t>Debit</a:t>
                      </a:r>
                    </a:p>
                  </a:txBody>
                  <a:tcPr/>
                </a:tc>
                <a:tc>
                  <a:txBody>
                    <a:bodyPr/>
                    <a:lstStyle/>
                    <a:p>
                      <a:pPr algn="ctr"/>
                      <a:r>
                        <a:rPr lang="en-GB" dirty="0"/>
                        <a:t>Credit</a:t>
                      </a:r>
                    </a:p>
                  </a:txBody>
                  <a:tcPr/>
                </a:tc>
                <a:extLst>
                  <a:ext uri="{0D108BD9-81ED-4DB2-BD59-A6C34878D82A}">
                    <a16:rowId xmlns:a16="http://schemas.microsoft.com/office/drawing/2014/main" val="1746271708"/>
                  </a:ext>
                </a:extLst>
              </a:tr>
              <a:tr h="835811">
                <a:tc>
                  <a:txBody>
                    <a:bodyPr/>
                    <a:lstStyle/>
                    <a:p>
                      <a:r>
                        <a:rPr lang="en-GB" dirty="0"/>
                        <a:t>DFSP2</a:t>
                      </a:r>
                    </a:p>
                  </a:txBody>
                  <a:tcPr/>
                </a:tc>
                <a:tc>
                  <a:txBody>
                    <a:bodyPr/>
                    <a:lstStyle/>
                    <a:p>
                      <a:r>
                        <a:rPr lang="en-GB" dirty="0"/>
                        <a:t>Pre-settlement Draw</a:t>
                      </a:r>
                    </a:p>
                  </a:txBody>
                  <a:tcPr/>
                </a:tc>
                <a:tc>
                  <a:txBody>
                    <a:bodyPr/>
                    <a:lstStyle/>
                    <a:p>
                      <a:pPr algn="r"/>
                      <a:r>
                        <a:rPr lang="en-GB" dirty="0"/>
                        <a:t>100.00</a:t>
                      </a:r>
                    </a:p>
                  </a:txBody>
                  <a:tcPr/>
                </a:tc>
                <a:tc>
                  <a:txBody>
                    <a:bodyPr/>
                    <a:lstStyle/>
                    <a:p>
                      <a:pPr algn="r"/>
                      <a:endParaRPr lang="en-GB" dirty="0"/>
                    </a:p>
                  </a:txBody>
                  <a:tcPr/>
                </a:tc>
                <a:extLst>
                  <a:ext uri="{0D108BD9-81ED-4DB2-BD59-A6C34878D82A}">
                    <a16:rowId xmlns:a16="http://schemas.microsoft.com/office/drawing/2014/main" val="3594191634"/>
                  </a:ext>
                </a:extLst>
              </a:tr>
              <a:tr h="835811">
                <a:tc>
                  <a:txBody>
                    <a:bodyPr/>
                    <a:lstStyle/>
                    <a:p>
                      <a:r>
                        <a:rPr lang="en-GB"/>
                        <a:t>DFSP2</a:t>
                      </a:r>
                      <a:endParaRPr lang="en-GB" dirty="0"/>
                    </a:p>
                  </a:txBody>
                  <a:tcPr/>
                </a:tc>
                <a:tc>
                  <a:txBody>
                    <a:bodyPr/>
                    <a:lstStyle/>
                    <a:p>
                      <a:r>
                        <a:rPr lang="en-GB" dirty="0"/>
                        <a:t>Deposit</a:t>
                      </a:r>
                    </a:p>
                  </a:txBody>
                  <a:tcPr/>
                </a:tc>
                <a:tc>
                  <a:txBody>
                    <a:bodyPr/>
                    <a:lstStyle/>
                    <a:p>
                      <a:pPr algn="r"/>
                      <a:endParaRPr lang="en-GB" dirty="0"/>
                    </a:p>
                  </a:txBody>
                  <a:tcPr/>
                </a:tc>
                <a:tc>
                  <a:txBody>
                    <a:bodyPr/>
                    <a:lstStyle/>
                    <a:p>
                      <a:pPr algn="r"/>
                      <a:r>
                        <a:rPr lang="en-GB" dirty="0"/>
                        <a:t>100.00</a:t>
                      </a:r>
                    </a:p>
                  </a:txBody>
                  <a:tcPr/>
                </a:tc>
                <a:extLst>
                  <a:ext uri="{0D108BD9-81ED-4DB2-BD59-A6C34878D82A}">
                    <a16:rowId xmlns:a16="http://schemas.microsoft.com/office/drawing/2014/main" val="3896331535"/>
                  </a:ext>
                </a:extLst>
              </a:tr>
            </a:tbl>
          </a:graphicData>
        </a:graphic>
      </p:graphicFrame>
    </p:spTree>
    <p:extLst>
      <p:ext uri="{BB962C8B-B14F-4D97-AF65-F5344CB8AC3E}">
        <p14:creationId xmlns:p14="http://schemas.microsoft.com/office/powerpoint/2010/main" val="23097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57CB-DE07-AA9D-EDC5-8217F586D0F4}"/>
              </a:ext>
            </a:extLst>
          </p:cNvPr>
          <p:cNvSpPr>
            <a:spLocks noGrp="1"/>
          </p:cNvSpPr>
          <p:nvPr>
            <p:ph type="title"/>
          </p:nvPr>
        </p:nvSpPr>
        <p:spPr/>
        <p:txBody>
          <a:bodyPr/>
          <a:lstStyle/>
          <a:p>
            <a:r>
              <a:rPr lang="en-GB" dirty="0"/>
              <a:t>NDC and WCR considerations</a:t>
            </a:r>
          </a:p>
        </p:txBody>
      </p:sp>
      <p:sp>
        <p:nvSpPr>
          <p:cNvPr id="3" name="Text Placeholder 2">
            <a:extLst>
              <a:ext uri="{FF2B5EF4-FFF2-40B4-BE49-F238E27FC236}">
                <a16:creationId xmlns:a16="http://schemas.microsoft.com/office/drawing/2014/main" id="{78A0A0D7-CC96-F895-2BB1-A9136385322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F89F2EA-4AA7-195B-9F09-834B9EF95500}"/>
              </a:ext>
            </a:extLst>
          </p:cNvPr>
          <p:cNvSpPr>
            <a:spLocks noGrp="1"/>
          </p:cNvSpPr>
          <p:nvPr>
            <p:ph type="sldNum" sz="quarter" idx="12"/>
          </p:nvPr>
        </p:nvSpPr>
        <p:spPr/>
        <p:txBody>
          <a:bodyPr/>
          <a:lstStyle/>
          <a:p>
            <a:fld id="{20AF9D7A-5BEE-9245-944A-197F51D542D9}" type="slidenum">
              <a:rPr lang="en-US" smtClean="0"/>
              <a:t>18</a:t>
            </a:fld>
            <a:endParaRPr lang="en-US"/>
          </a:p>
        </p:txBody>
      </p:sp>
    </p:spTree>
    <p:extLst>
      <p:ext uri="{BB962C8B-B14F-4D97-AF65-F5344CB8AC3E}">
        <p14:creationId xmlns:p14="http://schemas.microsoft.com/office/powerpoint/2010/main" val="885479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C179-9EC3-5C06-7983-6C1CF92566FE}"/>
              </a:ext>
            </a:extLst>
          </p:cNvPr>
          <p:cNvSpPr>
            <a:spLocks noGrp="1"/>
          </p:cNvSpPr>
          <p:nvPr>
            <p:ph type="title"/>
          </p:nvPr>
        </p:nvSpPr>
        <p:spPr/>
        <p:txBody>
          <a:bodyPr/>
          <a:lstStyle/>
          <a:p>
            <a:r>
              <a:rPr lang="en-GB" dirty="0"/>
              <a:t>Net debit cap</a:t>
            </a:r>
          </a:p>
        </p:txBody>
      </p:sp>
      <p:sp>
        <p:nvSpPr>
          <p:cNvPr id="3" name="Content Placeholder 2">
            <a:extLst>
              <a:ext uri="{FF2B5EF4-FFF2-40B4-BE49-F238E27FC236}">
                <a16:creationId xmlns:a16="http://schemas.microsoft.com/office/drawing/2014/main" id="{FE8E1795-F7CC-8A73-9ED4-965A9CA3D241}"/>
              </a:ext>
            </a:extLst>
          </p:cNvPr>
          <p:cNvSpPr>
            <a:spLocks noGrp="1"/>
          </p:cNvSpPr>
          <p:nvPr>
            <p:ph idx="1"/>
          </p:nvPr>
        </p:nvSpPr>
        <p:spPr/>
        <p:txBody>
          <a:bodyPr>
            <a:normAutofit lnSpcReduction="10000"/>
          </a:bodyPr>
          <a:lstStyle/>
          <a:p>
            <a:r>
              <a:rPr lang="en-GB" dirty="0">
                <a:solidFill>
                  <a:srgbClr val="005A83"/>
                </a:solidFill>
              </a:rPr>
              <a:t>When a participant sets an NDC:</a:t>
            </a:r>
          </a:p>
          <a:p>
            <a:pPr lvl="1"/>
            <a:r>
              <a:rPr lang="en-GB" dirty="0">
                <a:solidFill>
                  <a:srgbClr val="005A83"/>
                </a:solidFill>
              </a:rPr>
              <a:t>Calculate the change amount</a:t>
            </a:r>
          </a:p>
          <a:p>
            <a:pPr lvl="2"/>
            <a:r>
              <a:rPr lang="en-GB" dirty="0">
                <a:solidFill>
                  <a:srgbClr val="005A83"/>
                </a:solidFill>
              </a:rPr>
              <a:t>If there is an NDC in place, calculate the change amount as the difference between the existing NDC and the new NDC, expressed as (new-existing).</a:t>
            </a:r>
          </a:p>
          <a:p>
            <a:pPr lvl="2"/>
            <a:r>
              <a:rPr lang="en-GB" dirty="0">
                <a:solidFill>
                  <a:srgbClr val="005A83"/>
                </a:solidFill>
              </a:rPr>
              <a:t>Otherwise, set the change amount to the proposed NDC.</a:t>
            </a:r>
          </a:p>
          <a:p>
            <a:pPr lvl="1"/>
            <a:r>
              <a:rPr lang="en-GB" dirty="0">
                <a:solidFill>
                  <a:srgbClr val="005A83"/>
                </a:solidFill>
              </a:rPr>
              <a:t>If the change amount is positive:</a:t>
            </a:r>
          </a:p>
          <a:p>
            <a:pPr lvl="2"/>
            <a:r>
              <a:rPr lang="en-GB" dirty="0">
                <a:solidFill>
                  <a:srgbClr val="005A83"/>
                </a:solidFill>
              </a:rPr>
              <a:t>Debit the participant’s Restricted Funds Account and credit the participant’s Unrestricted Funds account with the change amount.</a:t>
            </a:r>
          </a:p>
          <a:p>
            <a:pPr lvl="1"/>
            <a:r>
              <a:rPr lang="en-GB" dirty="0">
                <a:solidFill>
                  <a:srgbClr val="005A83"/>
                </a:solidFill>
              </a:rPr>
              <a:t>If the change amount is negative:</a:t>
            </a:r>
          </a:p>
          <a:p>
            <a:pPr lvl="2"/>
            <a:r>
              <a:rPr lang="en-GB" dirty="0">
                <a:solidFill>
                  <a:srgbClr val="005A83"/>
                </a:solidFill>
              </a:rPr>
              <a:t>Debit the participant’s Unrestricted Funds Account and credit the participant’s Restricted Funds account with the change amount (or a lesser amount corresponding to the balance in the participant’s Restricted Funds account).</a:t>
            </a:r>
          </a:p>
          <a:p>
            <a:r>
              <a:rPr lang="en-GB" dirty="0">
                <a:solidFill>
                  <a:srgbClr val="005A83"/>
                </a:solidFill>
              </a:rPr>
              <a:t>When a participant removes an NDC:</a:t>
            </a:r>
          </a:p>
          <a:p>
            <a:pPr lvl="1"/>
            <a:r>
              <a:rPr lang="en-GB" dirty="0">
                <a:solidFill>
                  <a:srgbClr val="005A83"/>
                </a:solidFill>
              </a:rPr>
              <a:t>Debit the participant’s Unrestricted Funds Account and credit the participant’s Restricted Funds account with the balance of the participant’s Restricted Funds Account.</a:t>
            </a:r>
          </a:p>
          <a:p>
            <a:pPr lvl="1"/>
            <a:endParaRPr lang="en-GB" dirty="0">
              <a:solidFill>
                <a:srgbClr val="005A83"/>
              </a:solidFill>
            </a:endParaRPr>
          </a:p>
        </p:txBody>
      </p:sp>
      <p:sp>
        <p:nvSpPr>
          <p:cNvPr id="4" name="Slide Number Placeholder 3">
            <a:extLst>
              <a:ext uri="{FF2B5EF4-FFF2-40B4-BE49-F238E27FC236}">
                <a16:creationId xmlns:a16="http://schemas.microsoft.com/office/drawing/2014/main" id="{DE46D6E4-3B2D-377B-499E-A5DBEA8569B4}"/>
              </a:ext>
            </a:extLst>
          </p:cNvPr>
          <p:cNvSpPr>
            <a:spLocks noGrp="1"/>
          </p:cNvSpPr>
          <p:nvPr>
            <p:ph type="sldNum" sz="quarter" idx="12"/>
          </p:nvPr>
        </p:nvSpPr>
        <p:spPr/>
        <p:txBody>
          <a:bodyPr/>
          <a:lstStyle/>
          <a:p>
            <a:fld id="{20AF9D7A-5BEE-9245-944A-197F51D542D9}" type="slidenum">
              <a:rPr lang="en-US" smtClean="0"/>
              <a:t>19</a:t>
            </a:fld>
            <a:endParaRPr lang="en-US"/>
          </a:p>
        </p:txBody>
      </p:sp>
    </p:spTree>
    <p:extLst>
      <p:ext uri="{BB962C8B-B14F-4D97-AF65-F5344CB8AC3E}">
        <p14:creationId xmlns:p14="http://schemas.microsoft.com/office/powerpoint/2010/main" val="332290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A1C3-C260-D284-C6C7-30174F420EA0}"/>
              </a:ext>
            </a:extLst>
          </p:cNvPr>
          <p:cNvSpPr>
            <a:spLocks noGrp="1"/>
          </p:cNvSpPr>
          <p:nvPr>
            <p:ph type="title"/>
          </p:nvPr>
        </p:nvSpPr>
        <p:spPr/>
        <p:txBody>
          <a:bodyPr/>
          <a:lstStyle/>
          <a:p>
            <a:r>
              <a:rPr lang="en-GB" dirty="0"/>
              <a:t>Our objective</a:t>
            </a:r>
          </a:p>
        </p:txBody>
      </p:sp>
      <p:sp>
        <p:nvSpPr>
          <p:cNvPr id="3" name="Content Placeholder 2">
            <a:extLst>
              <a:ext uri="{FF2B5EF4-FFF2-40B4-BE49-F238E27FC236}">
                <a16:creationId xmlns:a16="http://schemas.microsoft.com/office/drawing/2014/main" id="{8D86132B-8C42-7E54-BCFA-D4F5A8EEA0CC}"/>
              </a:ext>
            </a:extLst>
          </p:cNvPr>
          <p:cNvSpPr>
            <a:spLocks noGrp="1"/>
          </p:cNvSpPr>
          <p:nvPr>
            <p:ph idx="1"/>
          </p:nvPr>
        </p:nvSpPr>
        <p:spPr/>
        <p:txBody>
          <a:bodyPr/>
          <a:lstStyle/>
          <a:p>
            <a:pPr marL="914400" indent="-914400">
              <a:buFont typeface="+mj-lt"/>
              <a:buAutoNum type="arabicPeriod"/>
            </a:pPr>
            <a:r>
              <a:rPr lang="en-GB" dirty="0">
                <a:solidFill>
                  <a:srgbClr val="005A83"/>
                </a:solidFill>
              </a:rPr>
              <a:t>To align the use of ledgers in Mojaloop with current international accounting standards.</a:t>
            </a:r>
          </a:p>
          <a:p>
            <a:pPr marL="914400" indent="-914400">
              <a:buFont typeface="+mj-lt"/>
              <a:buAutoNum type="arabicPeriod"/>
            </a:pPr>
            <a:r>
              <a:rPr lang="en-GB" dirty="0">
                <a:solidFill>
                  <a:srgbClr val="005A83"/>
                </a:solidFill>
              </a:rPr>
              <a:t>To represent events in the Mojaloop switch in a form recognisable to accountants.</a:t>
            </a:r>
          </a:p>
        </p:txBody>
      </p:sp>
      <p:sp>
        <p:nvSpPr>
          <p:cNvPr id="4" name="Slide Number Placeholder 3">
            <a:extLst>
              <a:ext uri="{FF2B5EF4-FFF2-40B4-BE49-F238E27FC236}">
                <a16:creationId xmlns:a16="http://schemas.microsoft.com/office/drawing/2014/main" id="{9C19A8BF-6DBD-1FCC-6468-EAD172E9A8AF}"/>
              </a:ext>
            </a:extLst>
          </p:cNvPr>
          <p:cNvSpPr>
            <a:spLocks noGrp="1"/>
          </p:cNvSpPr>
          <p:nvPr>
            <p:ph type="sldNum" sz="quarter" idx="12"/>
          </p:nvPr>
        </p:nvSpPr>
        <p:spPr/>
        <p:txBody>
          <a:bodyPr/>
          <a:lstStyle/>
          <a:p>
            <a:fld id="{20AF9D7A-5BEE-9245-944A-197F51D542D9}" type="slidenum">
              <a:rPr lang="en-US" smtClean="0"/>
              <a:t>2</a:t>
            </a:fld>
            <a:endParaRPr lang="en-US"/>
          </a:p>
        </p:txBody>
      </p:sp>
    </p:spTree>
    <p:extLst>
      <p:ext uri="{BB962C8B-B14F-4D97-AF65-F5344CB8AC3E}">
        <p14:creationId xmlns:p14="http://schemas.microsoft.com/office/powerpoint/2010/main" val="263027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19B85-E923-02F5-6762-731E34CDC630}"/>
              </a:ext>
            </a:extLst>
          </p:cNvPr>
          <p:cNvSpPr>
            <a:spLocks noGrp="1"/>
          </p:cNvSpPr>
          <p:nvPr>
            <p:ph type="title"/>
          </p:nvPr>
        </p:nvSpPr>
        <p:spPr/>
        <p:txBody>
          <a:bodyPr/>
          <a:lstStyle/>
          <a:p>
            <a:r>
              <a:rPr lang="en-GB" dirty="0"/>
              <a:t>Working Capital Reduction</a:t>
            </a:r>
          </a:p>
        </p:txBody>
      </p:sp>
      <p:sp>
        <p:nvSpPr>
          <p:cNvPr id="3" name="Content Placeholder 2">
            <a:extLst>
              <a:ext uri="{FF2B5EF4-FFF2-40B4-BE49-F238E27FC236}">
                <a16:creationId xmlns:a16="http://schemas.microsoft.com/office/drawing/2014/main" id="{659B8E39-A6E5-8A1A-B68A-9E9B22DDE132}"/>
              </a:ext>
            </a:extLst>
          </p:cNvPr>
          <p:cNvSpPr>
            <a:spLocks noGrp="1"/>
          </p:cNvSpPr>
          <p:nvPr>
            <p:ph idx="1"/>
          </p:nvPr>
        </p:nvSpPr>
        <p:spPr/>
        <p:txBody>
          <a:bodyPr>
            <a:normAutofit fontScale="92500" lnSpcReduction="10000"/>
          </a:bodyPr>
          <a:lstStyle/>
          <a:p>
            <a:r>
              <a:rPr lang="en-GB" dirty="0">
                <a:solidFill>
                  <a:srgbClr val="005A83"/>
                </a:solidFill>
              </a:rPr>
              <a:t>In all cases, transfers where the participant is the payer are registered as debits in the participant’s Pre-settlement Deposit Account.</a:t>
            </a:r>
          </a:p>
          <a:p>
            <a:r>
              <a:rPr lang="en-GB" dirty="0">
                <a:solidFill>
                  <a:srgbClr val="005A83"/>
                </a:solidFill>
              </a:rPr>
              <a:t>If WCR is in operation for the participant:</a:t>
            </a:r>
          </a:p>
          <a:p>
            <a:pPr lvl="1"/>
            <a:r>
              <a:rPr lang="en-GB" dirty="0">
                <a:solidFill>
                  <a:srgbClr val="005A83"/>
                </a:solidFill>
              </a:rPr>
              <a:t>Transfers where the participant is the payee are registered as credits in the participant’s Pre-settlement Deposit Account.</a:t>
            </a:r>
          </a:p>
          <a:p>
            <a:pPr lvl="1"/>
            <a:r>
              <a:rPr lang="en-GB" dirty="0">
                <a:solidFill>
                  <a:srgbClr val="005A83"/>
                </a:solidFill>
              </a:rPr>
              <a:t>This opens the participant to the danger that their NDC can potentially be exceeded by the accumulation of per-transfer credits.</a:t>
            </a:r>
          </a:p>
          <a:p>
            <a:r>
              <a:rPr lang="en-GB" dirty="0">
                <a:solidFill>
                  <a:srgbClr val="005A83"/>
                </a:solidFill>
              </a:rPr>
              <a:t>The Pre-settlement Deposit Account can be used as an upper limit check on the Net Debit Cap:</a:t>
            </a:r>
          </a:p>
          <a:p>
            <a:pPr lvl="1"/>
            <a:r>
              <a:rPr lang="en-GB" dirty="0">
                <a:solidFill>
                  <a:srgbClr val="005A83"/>
                </a:solidFill>
              </a:rPr>
              <a:t>Set the credits-must-not-exceed-debits flag on the Pre-settlement Deposit Account.</a:t>
            </a:r>
          </a:p>
          <a:p>
            <a:pPr lvl="1"/>
            <a:r>
              <a:rPr lang="en-GB" dirty="0">
                <a:solidFill>
                  <a:srgbClr val="005A83"/>
                </a:solidFill>
              </a:rPr>
              <a:t>Debit the Pre-settlement Deposit Account with the amount of the NDC.</a:t>
            </a:r>
          </a:p>
          <a:p>
            <a:pPr lvl="1"/>
            <a:r>
              <a:rPr lang="en-GB" dirty="0">
                <a:solidFill>
                  <a:srgbClr val="005A83"/>
                </a:solidFill>
              </a:rPr>
              <a:t>Now a transfer that would send the Pre-settlement Deposit Account positive will be rejected.</a:t>
            </a:r>
          </a:p>
          <a:p>
            <a:pPr lvl="1"/>
            <a:r>
              <a:rPr lang="en-GB" dirty="0">
                <a:solidFill>
                  <a:srgbClr val="005A83"/>
                </a:solidFill>
              </a:rPr>
              <a:t>This is equivalent to a transfer that would cause Unrestricted Funds to exceed the NDC.</a:t>
            </a:r>
          </a:p>
          <a:p>
            <a:endParaRPr lang="en-GB" dirty="0">
              <a:solidFill>
                <a:srgbClr val="005A83"/>
              </a:solidFill>
            </a:endParaRPr>
          </a:p>
        </p:txBody>
      </p:sp>
      <p:sp>
        <p:nvSpPr>
          <p:cNvPr id="4" name="Slide Number Placeholder 3">
            <a:extLst>
              <a:ext uri="{FF2B5EF4-FFF2-40B4-BE49-F238E27FC236}">
                <a16:creationId xmlns:a16="http://schemas.microsoft.com/office/drawing/2014/main" id="{B61EA889-DEF1-7E8F-2C6D-D88AFA9A55C5}"/>
              </a:ext>
            </a:extLst>
          </p:cNvPr>
          <p:cNvSpPr>
            <a:spLocks noGrp="1"/>
          </p:cNvSpPr>
          <p:nvPr>
            <p:ph type="sldNum" sz="quarter" idx="12"/>
          </p:nvPr>
        </p:nvSpPr>
        <p:spPr/>
        <p:txBody>
          <a:bodyPr/>
          <a:lstStyle/>
          <a:p>
            <a:fld id="{20AF9D7A-5BEE-9245-944A-197F51D542D9}" type="slidenum">
              <a:rPr lang="en-US" smtClean="0"/>
              <a:t>20</a:t>
            </a:fld>
            <a:endParaRPr lang="en-US"/>
          </a:p>
        </p:txBody>
      </p:sp>
    </p:spTree>
    <p:extLst>
      <p:ext uri="{BB962C8B-B14F-4D97-AF65-F5344CB8AC3E}">
        <p14:creationId xmlns:p14="http://schemas.microsoft.com/office/powerpoint/2010/main" val="14261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022CD02-A8EE-03A6-F69B-F634571654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DEE58-30F8-31BC-3421-C2BCEE8F67C7}"/>
              </a:ext>
            </a:extLst>
          </p:cNvPr>
          <p:cNvSpPr>
            <a:spLocks noGrp="1"/>
          </p:cNvSpPr>
          <p:nvPr>
            <p:ph type="title"/>
          </p:nvPr>
        </p:nvSpPr>
        <p:spPr/>
        <p:txBody>
          <a:bodyPr/>
          <a:lstStyle/>
          <a:p>
            <a:r>
              <a:rPr lang="en-GB" dirty="0"/>
              <a:t>Managing the NDC in a WCR participant.</a:t>
            </a:r>
          </a:p>
        </p:txBody>
      </p:sp>
      <p:sp>
        <p:nvSpPr>
          <p:cNvPr id="3" name="Content Placeholder 2">
            <a:extLst>
              <a:ext uri="{FF2B5EF4-FFF2-40B4-BE49-F238E27FC236}">
                <a16:creationId xmlns:a16="http://schemas.microsoft.com/office/drawing/2014/main" id="{CC71F84C-3785-925C-E61D-CF9DB9B169F0}"/>
              </a:ext>
            </a:extLst>
          </p:cNvPr>
          <p:cNvSpPr>
            <a:spLocks noGrp="1"/>
          </p:cNvSpPr>
          <p:nvPr>
            <p:ph idx="1"/>
          </p:nvPr>
        </p:nvSpPr>
        <p:spPr/>
        <p:txBody>
          <a:bodyPr>
            <a:normAutofit lnSpcReduction="10000"/>
          </a:bodyPr>
          <a:lstStyle/>
          <a:p>
            <a:r>
              <a:rPr lang="en-GB" dirty="0">
                <a:solidFill>
                  <a:srgbClr val="005A83"/>
                </a:solidFill>
              </a:rPr>
              <a:t>When a participant sets an NDC:</a:t>
            </a:r>
          </a:p>
          <a:p>
            <a:pPr lvl="1"/>
            <a:r>
              <a:rPr lang="en-GB" dirty="0">
                <a:solidFill>
                  <a:srgbClr val="005A83"/>
                </a:solidFill>
              </a:rPr>
              <a:t>Calculate the change amount</a:t>
            </a:r>
          </a:p>
          <a:p>
            <a:pPr lvl="2"/>
            <a:r>
              <a:rPr lang="en-GB" dirty="0">
                <a:solidFill>
                  <a:srgbClr val="005A83"/>
                </a:solidFill>
              </a:rPr>
              <a:t>If there is an NDC in place, calculate the change amount as the difference between the existing NDC and the new NDC, expressed as (new-existing).</a:t>
            </a:r>
          </a:p>
          <a:p>
            <a:pPr lvl="2"/>
            <a:r>
              <a:rPr lang="en-GB" dirty="0">
                <a:solidFill>
                  <a:srgbClr val="005A83"/>
                </a:solidFill>
              </a:rPr>
              <a:t>Otherwise, set the change amount to the proposed NDC.</a:t>
            </a:r>
          </a:p>
          <a:p>
            <a:pPr lvl="1"/>
            <a:r>
              <a:rPr lang="en-GB" dirty="0">
                <a:solidFill>
                  <a:srgbClr val="005A83"/>
                </a:solidFill>
              </a:rPr>
              <a:t>If the change amount is positive:</a:t>
            </a:r>
          </a:p>
          <a:p>
            <a:pPr lvl="2"/>
            <a:r>
              <a:rPr lang="en-GB" dirty="0">
                <a:solidFill>
                  <a:srgbClr val="005A83"/>
                </a:solidFill>
              </a:rPr>
              <a:t>Debit the participant’s Pre-settlement Deposit Account with the change amount.</a:t>
            </a:r>
          </a:p>
          <a:p>
            <a:pPr lvl="2"/>
            <a:r>
              <a:rPr lang="en-GB" dirty="0">
                <a:solidFill>
                  <a:srgbClr val="005A83"/>
                </a:solidFill>
              </a:rPr>
              <a:t>Who is the counterparty here?</a:t>
            </a:r>
          </a:p>
          <a:p>
            <a:pPr lvl="1"/>
            <a:r>
              <a:rPr lang="en-GB" dirty="0">
                <a:solidFill>
                  <a:srgbClr val="005A83"/>
                </a:solidFill>
              </a:rPr>
              <a:t>If the change amount is negative:</a:t>
            </a:r>
          </a:p>
          <a:p>
            <a:pPr lvl="2"/>
            <a:r>
              <a:rPr lang="en-GB" dirty="0">
                <a:solidFill>
                  <a:srgbClr val="005A83"/>
                </a:solidFill>
              </a:rPr>
              <a:t>Credit the participant’s Pre-settlement Deposit Account with the change amount .</a:t>
            </a:r>
          </a:p>
          <a:p>
            <a:pPr lvl="2"/>
            <a:r>
              <a:rPr lang="en-GB" dirty="0">
                <a:solidFill>
                  <a:srgbClr val="005A83"/>
                </a:solidFill>
              </a:rPr>
              <a:t>Who is the counterparty here?</a:t>
            </a:r>
          </a:p>
          <a:p>
            <a:r>
              <a:rPr lang="en-GB" dirty="0">
                <a:solidFill>
                  <a:srgbClr val="005A83"/>
                </a:solidFill>
              </a:rPr>
              <a:t>When a participant removes an NDC:</a:t>
            </a:r>
          </a:p>
          <a:p>
            <a:pPr lvl="1"/>
            <a:r>
              <a:rPr lang="en-GB" dirty="0">
                <a:solidFill>
                  <a:srgbClr val="005A83"/>
                </a:solidFill>
              </a:rPr>
              <a:t>We need a method to circumvent the balance check. A possibility might be to make credits to the Pre-settlement Deposit Account as pending credits when there is no NDC. These do not count towards the account’s balance.</a:t>
            </a:r>
          </a:p>
          <a:p>
            <a:pPr lvl="1"/>
            <a:endParaRPr lang="en-GB" dirty="0">
              <a:solidFill>
                <a:srgbClr val="005A83"/>
              </a:solidFill>
            </a:endParaRPr>
          </a:p>
        </p:txBody>
      </p:sp>
      <p:sp>
        <p:nvSpPr>
          <p:cNvPr id="4" name="Slide Number Placeholder 3">
            <a:extLst>
              <a:ext uri="{FF2B5EF4-FFF2-40B4-BE49-F238E27FC236}">
                <a16:creationId xmlns:a16="http://schemas.microsoft.com/office/drawing/2014/main" id="{69DBF027-72E4-4A29-82BE-B49EECA10EEB}"/>
              </a:ext>
            </a:extLst>
          </p:cNvPr>
          <p:cNvSpPr>
            <a:spLocks noGrp="1"/>
          </p:cNvSpPr>
          <p:nvPr>
            <p:ph type="sldNum" sz="quarter" idx="12"/>
          </p:nvPr>
        </p:nvSpPr>
        <p:spPr/>
        <p:txBody>
          <a:bodyPr/>
          <a:lstStyle/>
          <a:p>
            <a:fld id="{20AF9D7A-5BEE-9245-944A-197F51D542D9}" type="slidenum">
              <a:rPr lang="en-US" smtClean="0"/>
              <a:t>21</a:t>
            </a:fld>
            <a:endParaRPr lang="en-US"/>
          </a:p>
        </p:txBody>
      </p:sp>
    </p:spTree>
    <p:extLst>
      <p:ext uri="{BB962C8B-B14F-4D97-AF65-F5344CB8AC3E}">
        <p14:creationId xmlns:p14="http://schemas.microsoft.com/office/powerpoint/2010/main" val="235638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399E-B983-3EC3-BA32-D058A8941C5E}"/>
              </a:ext>
            </a:extLst>
          </p:cNvPr>
          <p:cNvSpPr>
            <a:spLocks noGrp="1"/>
          </p:cNvSpPr>
          <p:nvPr>
            <p:ph type="title"/>
          </p:nvPr>
        </p:nvSpPr>
        <p:spPr/>
        <p:txBody>
          <a:bodyPr/>
          <a:lstStyle/>
          <a:p>
            <a:r>
              <a:rPr lang="en-GB" dirty="0"/>
              <a:t>Demonstration…</a:t>
            </a:r>
          </a:p>
        </p:txBody>
      </p:sp>
      <p:sp>
        <p:nvSpPr>
          <p:cNvPr id="3" name="Text Placeholder 2">
            <a:extLst>
              <a:ext uri="{FF2B5EF4-FFF2-40B4-BE49-F238E27FC236}">
                <a16:creationId xmlns:a16="http://schemas.microsoft.com/office/drawing/2014/main" id="{5C8089EC-AC3F-7F8B-BA49-EC63CD612138}"/>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423C6E0-C634-8FCF-82AC-11C247244790}"/>
              </a:ext>
            </a:extLst>
          </p:cNvPr>
          <p:cNvSpPr>
            <a:spLocks noGrp="1"/>
          </p:cNvSpPr>
          <p:nvPr>
            <p:ph type="sldNum" sz="quarter" idx="12"/>
          </p:nvPr>
        </p:nvSpPr>
        <p:spPr/>
        <p:txBody>
          <a:bodyPr/>
          <a:lstStyle/>
          <a:p>
            <a:fld id="{20AF9D7A-5BEE-9245-944A-197F51D542D9}" type="slidenum">
              <a:rPr lang="en-US" smtClean="0"/>
              <a:t>22</a:t>
            </a:fld>
            <a:endParaRPr lang="en-US"/>
          </a:p>
        </p:txBody>
      </p:sp>
    </p:spTree>
    <p:extLst>
      <p:ext uri="{BB962C8B-B14F-4D97-AF65-F5344CB8AC3E}">
        <p14:creationId xmlns:p14="http://schemas.microsoft.com/office/powerpoint/2010/main" val="1236398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17C3B-3724-0D44-2B68-CFFA4755E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C5599D-A0F4-7D2D-4814-115CDDBC3367}"/>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4A5D4177-A43C-BFCC-6453-46D785738F78}"/>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B762B60E-354A-7822-CBB3-A188FA30CEE1}"/>
              </a:ext>
            </a:extLst>
          </p:cNvPr>
          <p:cNvSpPr>
            <a:spLocks noGrp="1"/>
          </p:cNvSpPr>
          <p:nvPr>
            <p:ph type="sldNum" sz="quarter" idx="12"/>
          </p:nvPr>
        </p:nvSpPr>
        <p:spPr/>
        <p:txBody>
          <a:bodyPr/>
          <a:lstStyle/>
          <a:p>
            <a:fld id="{20AF9D7A-5BEE-9245-944A-197F51D542D9}" type="slidenum">
              <a:rPr lang="en-US" smtClean="0"/>
              <a:t>23</a:t>
            </a:fld>
            <a:endParaRPr lang="en-US"/>
          </a:p>
        </p:txBody>
      </p:sp>
    </p:spTree>
    <p:extLst>
      <p:ext uri="{BB962C8B-B14F-4D97-AF65-F5344CB8AC3E}">
        <p14:creationId xmlns:p14="http://schemas.microsoft.com/office/powerpoint/2010/main" val="422108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F17F-A809-99D4-C6AF-BAD6B71EAEAB}"/>
              </a:ext>
            </a:extLst>
          </p:cNvPr>
          <p:cNvSpPr>
            <a:spLocks noGrp="1"/>
          </p:cNvSpPr>
          <p:nvPr>
            <p:ph type="title"/>
          </p:nvPr>
        </p:nvSpPr>
        <p:spPr/>
        <p:txBody>
          <a:bodyPr/>
          <a:lstStyle/>
          <a:p>
            <a:r>
              <a:rPr lang="en-GB"/>
              <a:t>Fundamental accounting principles</a:t>
            </a:r>
          </a:p>
        </p:txBody>
      </p:sp>
      <p:sp>
        <p:nvSpPr>
          <p:cNvPr id="3" name="Content Placeholder 2">
            <a:extLst>
              <a:ext uri="{FF2B5EF4-FFF2-40B4-BE49-F238E27FC236}">
                <a16:creationId xmlns:a16="http://schemas.microsoft.com/office/drawing/2014/main" id="{1FB27F29-F554-BBED-D619-6BA3390C047A}"/>
              </a:ext>
            </a:extLst>
          </p:cNvPr>
          <p:cNvSpPr>
            <a:spLocks noGrp="1"/>
          </p:cNvSpPr>
          <p:nvPr>
            <p:ph idx="1"/>
          </p:nvPr>
        </p:nvSpPr>
        <p:spPr/>
        <p:txBody>
          <a:bodyPr/>
          <a:lstStyle/>
          <a:p>
            <a:r>
              <a:rPr lang="en-GB" dirty="0">
                <a:solidFill>
                  <a:srgbClr val="005A83"/>
                </a:solidFill>
              </a:rPr>
              <a:t>There is no such thing as negative money.</a:t>
            </a:r>
          </a:p>
          <a:p>
            <a:pPr lvl="1"/>
            <a:r>
              <a:rPr lang="en-GB" dirty="0">
                <a:solidFill>
                  <a:srgbClr val="005A83"/>
                </a:solidFill>
              </a:rPr>
              <a:t>All values are positive</a:t>
            </a:r>
          </a:p>
          <a:p>
            <a:pPr lvl="1"/>
            <a:r>
              <a:rPr lang="en-GB" dirty="0">
                <a:solidFill>
                  <a:srgbClr val="005A83"/>
                </a:solidFill>
              </a:rPr>
              <a:t>The difference between positive and negative is that accounts are either assets or liabilities.</a:t>
            </a:r>
          </a:p>
          <a:p>
            <a:pPr lvl="1"/>
            <a:r>
              <a:rPr lang="en-GB" dirty="0">
                <a:solidFill>
                  <a:srgbClr val="005A83"/>
                </a:solidFill>
              </a:rPr>
              <a:t>One person’s asset is another person’s liability</a:t>
            </a:r>
          </a:p>
          <a:p>
            <a:r>
              <a:rPr lang="en-GB" dirty="0">
                <a:solidFill>
                  <a:srgbClr val="005A83"/>
                </a:solidFill>
              </a:rPr>
              <a:t>Where money is moving: credit the source, debit the receiver.</a:t>
            </a:r>
          </a:p>
          <a:p>
            <a:r>
              <a:rPr lang="en-GB" dirty="0">
                <a:solidFill>
                  <a:srgbClr val="005A83"/>
                </a:solidFill>
              </a:rPr>
              <a:t>Debits rise on the left side; credits rise on the right side.</a:t>
            </a:r>
          </a:p>
          <a:p>
            <a:pPr lvl="1"/>
            <a:r>
              <a:rPr lang="en-GB" dirty="0">
                <a:solidFill>
                  <a:srgbClr val="005A83"/>
                </a:solidFill>
              </a:rPr>
              <a:t>If I debit an asset account, I increase its value.</a:t>
            </a:r>
          </a:p>
          <a:p>
            <a:pPr lvl="1"/>
            <a:r>
              <a:rPr lang="en-GB" dirty="0">
                <a:solidFill>
                  <a:srgbClr val="005A83"/>
                </a:solidFill>
              </a:rPr>
              <a:t>If I credit a liability account, I increase its value.</a:t>
            </a:r>
          </a:p>
          <a:p>
            <a:pPr lvl="1"/>
            <a:r>
              <a:rPr lang="en-GB" dirty="0">
                <a:solidFill>
                  <a:srgbClr val="005A83"/>
                </a:solidFill>
              </a:rPr>
              <a:t>Crediting an asset account reduces its value.</a:t>
            </a:r>
          </a:p>
          <a:p>
            <a:r>
              <a:rPr lang="en-GB" dirty="0">
                <a:solidFill>
                  <a:srgbClr val="005A83"/>
                </a:solidFill>
              </a:rPr>
              <a:t> Assets must equal liabilities at all times.</a:t>
            </a:r>
          </a:p>
        </p:txBody>
      </p:sp>
      <p:sp>
        <p:nvSpPr>
          <p:cNvPr id="4" name="Slide Number Placeholder 3">
            <a:extLst>
              <a:ext uri="{FF2B5EF4-FFF2-40B4-BE49-F238E27FC236}">
                <a16:creationId xmlns:a16="http://schemas.microsoft.com/office/drawing/2014/main" id="{2CC09FC8-992E-6D2C-1828-FCC0E49A3DEB}"/>
              </a:ext>
            </a:extLst>
          </p:cNvPr>
          <p:cNvSpPr>
            <a:spLocks noGrp="1"/>
          </p:cNvSpPr>
          <p:nvPr>
            <p:ph type="sldNum" sz="quarter" idx="12"/>
          </p:nvPr>
        </p:nvSpPr>
        <p:spPr/>
        <p:txBody>
          <a:bodyPr/>
          <a:lstStyle/>
          <a:p>
            <a:fld id="{20AF9D7A-5BEE-9245-944A-197F51D542D9}" type="slidenum">
              <a:rPr lang="en-US" smtClean="0"/>
              <a:t>3</a:t>
            </a:fld>
            <a:endParaRPr lang="en-US"/>
          </a:p>
        </p:txBody>
      </p:sp>
    </p:spTree>
    <p:extLst>
      <p:ext uri="{BB962C8B-B14F-4D97-AF65-F5344CB8AC3E}">
        <p14:creationId xmlns:p14="http://schemas.microsoft.com/office/powerpoint/2010/main" val="100849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a:t>Mojaloop Accounting</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lstStyle/>
          <a:p>
            <a:pPr marL="0" indent="0">
              <a:buNone/>
            </a:pPr>
            <a:r>
              <a:rPr lang="en-US" dirty="0">
                <a:solidFill>
                  <a:srgbClr val="005A83"/>
                </a:solidFill>
              </a:rPr>
              <a:t>Mojaloop needs to account for the following things:</a:t>
            </a:r>
          </a:p>
          <a:p>
            <a:pPr marL="1828800" lvl="1" indent="-914400">
              <a:buFont typeface="+mj-lt"/>
              <a:buAutoNum type="arabicPeriod"/>
            </a:pPr>
            <a:r>
              <a:rPr lang="en-US" dirty="0">
                <a:solidFill>
                  <a:srgbClr val="005A83"/>
                </a:solidFill>
              </a:rPr>
              <a:t>Good funds under management. These funds provide liquidity cover to enable participants to meet their settlement obligations.</a:t>
            </a:r>
          </a:p>
          <a:p>
            <a:pPr marL="1828800" lvl="1" indent="-914400">
              <a:buFont typeface="+mj-lt"/>
              <a:buAutoNum type="arabicPeriod"/>
            </a:pPr>
            <a:r>
              <a:rPr lang="en-US" dirty="0">
                <a:solidFill>
                  <a:srgbClr val="005A83"/>
                </a:solidFill>
              </a:rPr>
              <a:t>Funds which are reserved by the system to cover expected obligations.</a:t>
            </a:r>
          </a:p>
          <a:p>
            <a:pPr marL="1828800" lvl="1" indent="-914400">
              <a:buFont typeface="+mj-lt"/>
              <a:buAutoNum type="arabicPeriod"/>
            </a:pPr>
            <a:r>
              <a:rPr lang="en-US" dirty="0">
                <a:solidFill>
                  <a:srgbClr val="005A83"/>
                </a:solidFill>
              </a:rPr>
              <a:t>Obligations which have been incurred between parties in the process of payment, but which have not yet been settled.</a:t>
            </a:r>
          </a:p>
          <a:p>
            <a:pPr marL="1828800" lvl="1" indent="-914400">
              <a:buFont typeface="+mj-lt"/>
              <a:buAutoNum type="arabicPeriod"/>
            </a:pPr>
            <a:r>
              <a:rPr lang="en-US" dirty="0">
                <a:solidFill>
                  <a:srgbClr val="005A83"/>
                </a:solidFill>
              </a:rPr>
              <a:t>Funds which are settled between participants as a consequence of obligations incurred in the process of payments.</a:t>
            </a:r>
          </a:p>
          <a:p>
            <a:pPr marL="1828800" lvl="1" indent="-914400">
              <a:buFont typeface="+mj-lt"/>
              <a:buAutoNum type="arabicPeriod"/>
            </a:pPr>
            <a:r>
              <a:rPr lang="en-US" dirty="0">
                <a:solidFill>
                  <a:srgbClr val="005A83"/>
                </a:solidFill>
              </a:rPr>
              <a:t>Reservations made by participants against their liquidity cover to restrict the amount of cover which the system may use.</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4</a:t>
            </a:fld>
            <a:endParaRPr lang="en-US"/>
          </a:p>
        </p:txBody>
      </p:sp>
    </p:spTree>
    <p:extLst>
      <p:ext uri="{BB962C8B-B14F-4D97-AF65-F5344CB8AC3E}">
        <p14:creationId xmlns:p14="http://schemas.microsoft.com/office/powerpoint/2010/main" val="56122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D937-A6C6-9039-FF5B-A6BB453BA744}"/>
              </a:ext>
            </a:extLst>
          </p:cNvPr>
          <p:cNvSpPr>
            <a:spLocks noGrp="1"/>
          </p:cNvSpPr>
          <p:nvPr>
            <p:ph type="title"/>
          </p:nvPr>
        </p:nvSpPr>
        <p:spPr/>
        <p:txBody>
          <a:bodyPr/>
          <a:lstStyle/>
          <a:p>
            <a:r>
              <a:rPr lang="en-GB" dirty="0"/>
              <a:t>The Net Debit Cap (NDC)</a:t>
            </a:r>
          </a:p>
        </p:txBody>
      </p:sp>
      <p:sp>
        <p:nvSpPr>
          <p:cNvPr id="3" name="Content Placeholder 2">
            <a:extLst>
              <a:ext uri="{FF2B5EF4-FFF2-40B4-BE49-F238E27FC236}">
                <a16:creationId xmlns:a16="http://schemas.microsoft.com/office/drawing/2014/main" id="{958ABE13-1615-4955-B733-9B7E64F0AC96}"/>
              </a:ext>
            </a:extLst>
          </p:cNvPr>
          <p:cNvSpPr>
            <a:spLocks noGrp="1"/>
          </p:cNvSpPr>
          <p:nvPr>
            <p:ph idx="1"/>
          </p:nvPr>
        </p:nvSpPr>
        <p:spPr/>
        <p:txBody>
          <a:bodyPr/>
          <a:lstStyle/>
          <a:p>
            <a:r>
              <a:rPr lang="en-GB" dirty="0">
                <a:solidFill>
                  <a:srgbClr val="005A83"/>
                </a:solidFill>
              </a:rPr>
              <a:t>Allows participants to specify what amount of the funds deposited with the Mojaloop scheme as liquidity cover may be used for cover.</a:t>
            </a:r>
          </a:p>
          <a:p>
            <a:r>
              <a:rPr lang="en-GB" dirty="0">
                <a:solidFill>
                  <a:srgbClr val="005A83"/>
                </a:solidFill>
              </a:rPr>
              <a:t>Needed because settlements may be delayed over weekends and public holidays.</a:t>
            </a:r>
          </a:p>
          <a:p>
            <a:pPr lvl="1"/>
            <a:r>
              <a:rPr lang="en-GB" dirty="0">
                <a:solidFill>
                  <a:srgbClr val="005A83"/>
                </a:solidFill>
              </a:rPr>
              <a:t>Working capital requirements will therefore be higher.</a:t>
            </a:r>
          </a:p>
          <a:p>
            <a:pPr lvl="1"/>
            <a:r>
              <a:rPr lang="en-GB" dirty="0">
                <a:solidFill>
                  <a:srgbClr val="005A83"/>
                </a:solidFill>
              </a:rPr>
              <a:t>But at other times participants will not require so much, and may want to guard against runs.</a:t>
            </a:r>
          </a:p>
          <a:p>
            <a:endParaRPr lang="en-GB" dirty="0">
              <a:solidFill>
                <a:srgbClr val="005A83"/>
              </a:solidFill>
            </a:endParaRPr>
          </a:p>
        </p:txBody>
      </p:sp>
      <p:sp>
        <p:nvSpPr>
          <p:cNvPr id="4" name="Slide Number Placeholder 3">
            <a:extLst>
              <a:ext uri="{FF2B5EF4-FFF2-40B4-BE49-F238E27FC236}">
                <a16:creationId xmlns:a16="http://schemas.microsoft.com/office/drawing/2014/main" id="{D10B8F66-03BA-FB76-59CC-6C1B03111416}"/>
              </a:ext>
            </a:extLst>
          </p:cNvPr>
          <p:cNvSpPr>
            <a:spLocks noGrp="1"/>
          </p:cNvSpPr>
          <p:nvPr>
            <p:ph type="sldNum" sz="quarter" idx="12"/>
          </p:nvPr>
        </p:nvSpPr>
        <p:spPr/>
        <p:txBody>
          <a:bodyPr/>
          <a:lstStyle/>
          <a:p>
            <a:fld id="{20AF9D7A-5BEE-9245-944A-197F51D542D9}" type="slidenum">
              <a:rPr lang="en-US" smtClean="0"/>
              <a:t>5</a:t>
            </a:fld>
            <a:endParaRPr lang="en-US"/>
          </a:p>
        </p:txBody>
      </p:sp>
    </p:spTree>
    <p:extLst>
      <p:ext uri="{BB962C8B-B14F-4D97-AF65-F5344CB8AC3E}">
        <p14:creationId xmlns:p14="http://schemas.microsoft.com/office/powerpoint/2010/main" val="277759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19A1-5B5A-D5CC-F4DD-26DABFEB33EE}"/>
              </a:ext>
            </a:extLst>
          </p:cNvPr>
          <p:cNvSpPr>
            <a:spLocks noGrp="1"/>
          </p:cNvSpPr>
          <p:nvPr>
            <p:ph type="title"/>
          </p:nvPr>
        </p:nvSpPr>
        <p:spPr/>
        <p:txBody>
          <a:bodyPr/>
          <a:lstStyle/>
          <a:p>
            <a:r>
              <a:rPr lang="en-GB" dirty="0"/>
              <a:t>Working Capital Reduction (WCR)</a:t>
            </a:r>
          </a:p>
        </p:txBody>
      </p:sp>
      <p:sp>
        <p:nvSpPr>
          <p:cNvPr id="3" name="Content Placeholder 2">
            <a:extLst>
              <a:ext uri="{FF2B5EF4-FFF2-40B4-BE49-F238E27FC236}">
                <a16:creationId xmlns:a16="http://schemas.microsoft.com/office/drawing/2014/main" id="{A0240B74-7051-51C7-242B-112C75541E03}"/>
              </a:ext>
            </a:extLst>
          </p:cNvPr>
          <p:cNvSpPr>
            <a:spLocks noGrp="1"/>
          </p:cNvSpPr>
          <p:nvPr>
            <p:ph idx="1"/>
          </p:nvPr>
        </p:nvSpPr>
        <p:spPr/>
        <p:txBody>
          <a:bodyPr/>
          <a:lstStyle/>
          <a:p>
            <a:r>
              <a:rPr lang="en-GB" dirty="0">
                <a:solidFill>
                  <a:srgbClr val="005A83"/>
                </a:solidFill>
              </a:rPr>
              <a:t>When a DFSP is the recipient of a payment, it will eventually receive credit for that payment when settlement is executed.</a:t>
            </a:r>
          </a:p>
          <a:p>
            <a:r>
              <a:rPr lang="en-GB" dirty="0">
                <a:solidFill>
                  <a:srgbClr val="005A83"/>
                </a:solidFill>
              </a:rPr>
              <a:t>Since pre-funding guarantees that the DFSP will receive the payment, it might be that a scheme will decide to give the DFSP credit for the payment immediately on clearance.</a:t>
            </a:r>
          </a:p>
          <a:p>
            <a:r>
              <a:rPr lang="en-GB" dirty="0">
                <a:solidFill>
                  <a:srgbClr val="005A83"/>
                </a:solidFill>
              </a:rPr>
              <a:t>This will reduce the overall amount of liquidity cover that a DFSP needs to provide.</a:t>
            </a:r>
          </a:p>
        </p:txBody>
      </p:sp>
      <p:sp>
        <p:nvSpPr>
          <p:cNvPr id="4" name="Slide Number Placeholder 3">
            <a:extLst>
              <a:ext uri="{FF2B5EF4-FFF2-40B4-BE49-F238E27FC236}">
                <a16:creationId xmlns:a16="http://schemas.microsoft.com/office/drawing/2014/main" id="{84D060D4-6D27-9D37-D552-BB13F9228FC9}"/>
              </a:ext>
            </a:extLst>
          </p:cNvPr>
          <p:cNvSpPr>
            <a:spLocks noGrp="1"/>
          </p:cNvSpPr>
          <p:nvPr>
            <p:ph type="sldNum" sz="quarter" idx="12"/>
          </p:nvPr>
        </p:nvSpPr>
        <p:spPr/>
        <p:txBody>
          <a:bodyPr/>
          <a:lstStyle/>
          <a:p>
            <a:fld id="{20AF9D7A-5BEE-9245-944A-197F51D542D9}" type="slidenum">
              <a:rPr lang="en-US" smtClean="0"/>
              <a:t>6</a:t>
            </a:fld>
            <a:endParaRPr lang="en-US"/>
          </a:p>
        </p:txBody>
      </p:sp>
    </p:spTree>
    <p:extLst>
      <p:ext uri="{BB962C8B-B14F-4D97-AF65-F5344CB8AC3E}">
        <p14:creationId xmlns:p14="http://schemas.microsoft.com/office/powerpoint/2010/main" val="94005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normAutofit/>
          </a:bodyPr>
          <a:lstStyle/>
          <a:p>
            <a:r>
              <a:rPr lang="en-US"/>
              <a:t>Representation in accounting terms</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normAutofit/>
          </a:bodyPr>
          <a:lstStyle/>
          <a:p>
            <a:r>
              <a:rPr lang="en-US" dirty="0">
                <a:solidFill>
                  <a:srgbClr val="005A83"/>
                </a:solidFill>
              </a:rPr>
              <a:t>Each ledger type has an account.</a:t>
            </a:r>
          </a:p>
          <a:p>
            <a:r>
              <a:rPr lang="en-US" dirty="0">
                <a:solidFill>
                  <a:srgbClr val="005A83"/>
                </a:solidFill>
              </a:rPr>
              <a:t>Each participant in the scheme has a sub-account of each of these account.</a:t>
            </a:r>
          </a:p>
          <a:p>
            <a:r>
              <a:rPr lang="en-US" dirty="0">
                <a:solidFill>
                  <a:srgbClr val="005A83"/>
                </a:solidFill>
              </a:rPr>
              <a:t>The accounts are either liabilities or assets, </a:t>
            </a:r>
            <a:r>
              <a:rPr lang="en-US" i="1" dirty="0">
                <a:solidFill>
                  <a:srgbClr val="005A83"/>
                </a:solidFill>
              </a:rPr>
              <a:t>considered from the point of view of the scheme</a:t>
            </a:r>
            <a:r>
              <a:rPr lang="en-US" dirty="0">
                <a:solidFill>
                  <a:srgbClr val="005A83"/>
                </a:solidFill>
              </a:rPr>
              <a:t>.</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7</a:t>
            </a:fld>
            <a:endParaRPr lang="en-US"/>
          </a:p>
        </p:txBody>
      </p:sp>
    </p:spTree>
    <p:extLst>
      <p:ext uri="{BB962C8B-B14F-4D97-AF65-F5344CB8AC3E}">
        <p14:creationId xmlns:p14="http://schemas.microsoft.com/office/powerpoint/2010/main" val="218386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CD31C-CFB8-B36F-32AD-ABD01572E5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C074EF-C473-6922-807B-BA9068912CC5}"/>
              </a:ext>
            </a:extLst>
          </p:cNvPr>
          <p:cNvSpPr>
            <a:spLocks noGrp="1"/>
          </p:cNvSpPr>
          <p:nvPr>
            <p:ph type="title"/>
          </p:nvPr>
        </p:nvSpPr>
        <p:spPr/>
        <p:txBody>
          <a:bodyPr>
            <a:normAutofit/>
          </a:bodyPr>
          <a:lstStyle/>
          <a:p>
            <a:r>
              <a:rPr lang="en-US" dirty="0"/>
              <a:t>Liabilities</a:t>
            </a:r>
          </a:p>
        </p:txBody>
      </p:sp>
      <p:sp>
        <p:nvSpPr>
          <p:cNvPr id="3" name="Content Placeholder 2">
            <a:extLst>
              <a:ext uri="{FF2B5EF4-FFF2-40B4-BE49-F238E27FC236}">
                <a16:creationId xmlns:a16="http://schemas.microsoft.com/office/drawing/2014/main" id="{4FA4357D-531E-FCCA-DA09-6754DF691846}"/>
              </a:ext>
            </a:extLst>
          </p:cNvPr>
          <p:cNvSpPr>
            <a:spLocks noGrp="1"/>
          </p:cNvSpPr>
          <p:nvPr>
            <p:ph idx="1"/>
          </p:nvPr>
        </p:nvSpPr>
        <p:spPr/>
        <p:txBody>
          <a:bodyPr>
            <a:normAutofit lnSpcReduction="10000"/>
          </a:bodyPr>
          <a:lstStyle/>
          <a:p>
            <a:r>
              <a:rPr lang="en-US" dirty="0">
                <a:solidFill>
                  <a:srgbClr val="005A83"/>
                </a:solidFill>
              </a:rPr>
              <a:t>Deposit</a:t>
            </a:r>
          </a:p>
          <a:p>
            <a:pPr lvl="1"/>
            <a:r>
              <a:rPr lang="en-US" dirty="0">
                <a:solidFill>
                  <a:srgbClr val="005A83"/>
                </a:solidFill>
              </a:rPr>
              <a:t>Represents the funds committed by the DFSP for liquidity support</a:t>
            </a:r>
          </a:p>
          <a:p>
            <a:pPr lvl="1"/>
            <a:r>
              <a:rPr lang="en-US" dirty="0">
                <a:solidFill>
                  <a:srgbClr val="005A83"/>
                </a:solidFill>
              </a:rPr>
              <a:t>A liability, because the Mojaloop scheme is obliged to repay the funds in this account.</a:t>
            </a:r>
          </a:p>
          <a:p>
            <a:r>
              <a:rPr lang="en-US" dirty="0">
                <a:solidFill>
                  <a:srgbClr val="005A83"/>
                </a:solidFill>
              </a:rPr>
              <a:t>Committed funds – outgoing</a:t>
            </a:r>
          </a:p>
          <a:p>
            <a:pPr lvl="1"/>
            <a:r>
              <a:rPr lang="en-US" dirty="0">
                <a:solidFill>
                  <a:srgbClr val="005A83"/>
                </a:solidFill>
              </a:rPr>
              <a:t>Represents obligations from other DFSPs which have been recorded by a DFSP as a consequence of completed payments.</a:t>
            </a:r>
          </a:p>
          <a:p>
            <a:pPr lvl="1"/>
            <a:r>
              <a:rPr lang="en-US" dirty="0">
                <a:solidFill>
                  <a:srgbClr val="005A83"/>
                </a:solidFill>
              </a:rPr>
              <a:t>A liability, because they will be moved to the Deposit Account in the process of settlement.</a:t>
            </a:r>
          </a:p>
          <a:p>
            <a:r>
              <a:rPr lang="en-US" dirty="0">
                <a:solidFill>
                  <a:srgbClr val="005A83"/>
                </a:solidFill>
              </a:rPr>
              <a:t>Pre-settlement Deposit</a:t>
            </a:r>
          </a:p>
          <a:p>
            <a:pPr lvl="1"/>
            <a:r>
              <a:rPr lang="en-US" dirty="0">
                <a:solidFill>
                  <a:srgbClr val="005A83"/>
                </a:solidFill>
              </a:rPr>
              <a:t>Represents pending obligations to receiving DFSPs which are no longer available to fund payments.</a:t>
            </a:r>
          </a:p>
          <a:p>
            <a:pPr lvl="1"/>
            <a:r>
              <a:rPr lang="en-US" dirty="0">
                <a:solidFill>
                  <a:srgbClr val="005A83"/>
                </a:solidFill>
              </a:rPr>
              <a:t>A liability, because they cancel assets which the Mojaloop scheme previously had available for use.</a:t>
            </a:r>
          </a:p>
        </p:txBody>
      </p:sp>
      <p:sp>
        <p:nvSpPr>
          <p:cNvPr id="4" name="Slide Number Placeholder 3">
            <a:extLst>
              <a:ext uri="{FF2B5EF4-FFF2-40B4-BE49-F238E27FC236}">
                <a16:creationId xmlns:a16="http://schemas.microsoft.com/office/drawing/2014/main" id="{69F415FD-E0D6-A294-0471-D2F375DD2D53}"/>
              </a:ext>
            </a:extLst>
          </p:cNvPr>
          <p:cNvSpPr>
            <a:spLocks noGrp="1"/>
          </p:cNvSpPr>
          <p:nvPr>
            <p:ph type="sldNum" sz="quarter" idx="12"/>
          </p:nvPr>
        </p:nvSpPr>
        <p:spPr/>
        <p:txBody>
          <a:bodyPr/>
          <a:lstStyle/>
          <a:p>
            <a:fld id="{20AF9D7A-5BEE-9245-944A-197F51D542D9}" type="slidenum">
              <a:rPr lang="en-US" smtClean="0"/>
              <a:t>8</a:t>
            </a:fld>
            <a:endParaRPr lang="en-US"/>
          </a:p>
        </p:txBody>
      </p:sp>
    </p:spTree>
    <p:extLst>
      <p:ext uri="{BB962C8B-B14F-4D97-AF65-F5344CB8AC3E}">
        <p14:creationId xmlns:p14="http://schemas.microsoft.com/office/powerpoint/2010/main" val="207856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EDC9A-9CBA-6B25-29B7-C14608A541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5A95FB-9CAA-A635-FE0F-BB238BF68407}"/>
              </a:ext>
            </a:extLst>
          </p:cNvPr>
          <p:cNvSpPr>
            <a:spLocks noGrp="1"/>
          </p:cNvSpPr>
          <p:nvPr>
            <p:ph type="title"/>
          </p:nvPr>
        </p:nvSpPr>
        <p:spPr/>
        <p:txBody>
          <a:bodyPr>
            <a:normAutofit/>
          </a:bodyPr>
          <a:lstStyle/>
          <a:p>
            <a:r>
              <a:rPr lang="en-US" dirty="0"/>
              <a:t>Assets</a:t>
            </a:r>
          </a:p>
        </p:txBody>
      </p:sp>
      <p:sp>
        <p:nvSpPr>
          <p:cNvPr id="3" name="Content Placeholder 2">
            <a:extLst>
              <a:ext uri="{FF2B5EF4-FFF2-40B4-BE49-F238E27FC236}">
                <a16:creationId xmlns:a16="http://schemas.microsoft.com/office/drawing/2014/main" id="{5A459215-D16D-5015-F93C-8B2466D43455}"/>
              </a:ext>
            </a:extLst>
          </p:cNvPr>
          <p:cNvSpPr>
            <a:spLocks noGrp="1"/>
          </p:cNvSpPr>
          <p:nvPr>
            <p:ph idx="1"/>
          </p:nvPr>
        </p:nvSpPr>
        <p:spPr/>
        <p:txBody>
          <a:bodyPr>
            <a:normAutofit fontScale="70000" lnSpcReduction="20000"/>
          </a:bodyPr>
          <a:lstStyle/>
          <a:p>
            <a:r>
              <a:rPr lang="en-US" dirty="0">
                <a:solidFill>
                  <a:srgbClr val="005A83"/>
                </a:solidFill>
              </a:rPr>
              <a:t>Unrestricted funds.</a:t>
            </a:r>
          </a:p>
          <a:p>
            <a:pPr lvl="1"/>
            <a:r>
              <a:rPr lang="en-GB" dirty="0">
                <a:solidFill>
                  <a:srgbClr val="005A83"/>
                </a:solidFill>
              </a:rPr>
              <a:t>Balances against the DFSP’s asset account representing settled funds under management that are not otherwise pending or committed.</a:t>
            </a:r>
          </a:p>
          <a:p>
            <a:pPr lvl="1"/>
            <a:r>
              <a:rPr lang="en-GB" dirty="0">
                <a:solidFill>
                  <a:srgbClr val="005A83"/>
                </a:solidFill>
              </a:rPr>
              <a:t>Can be called by the DFSP via an RTGS withdrawal at any time</a:t>
            </a:r>
            <a:r>
              <a:rPr lang="en-US" dirty="0">
                <a:solidFill>
                  <a:srgbClr val="005A83"/>
                </a:solidFill>
              </a:rPr>
              <a:t>.</a:t>
            </a:r>
          </a:p>
          <a:p>
            <a:pPr lvl="1"/>
            <a:r>
              <a:rPr lang="en-US" dirty="0">
                <a:solidFill>
                  <a:srgbClr val="005A83"/>
                </a:solidFill>
              </a:rPr>
              <a:t>An asset, because the Mojaloop scheme can use these funds to support payment activity.</a:t>
            </a:r>
          </a:p>
          <a:p>
            <a:r>
              <a:rPr lang="en-US" dirty="0">
                <a:solidFill>
                  <a:srgbClr val="005A83"/>
                </a:solidFill>
              </a:rPr>
              <a:t>Restricted funds.</a:t>
            </a:r>
          </a:p>
          <a:p>
            <a:pPr lvl="1"/>
            <a:r>
              <a:rPr lang="en-US" dirty="0">
                <a:solidFill>
                  <a:srgbClr val="005A83"/>
                </a:solidFill>
              </a:rPr>
              <a:t>Represents funds which have been reserved by the owner of the funds and which may not be used to cover expected liabilities.</a:t>
            </a:r>
          </a:p>
          <a:p>
            <a:pPr lvl="1"/>
            <a:r>
              <a:rPr lang="en-US" dirty="0">
                <a:solidFill>
                  <a:srgbClr val="005A83"/>
                </a:solidFill>
              </a:rPr>
              <a:t>An asset, because the Mojaloop scheme can use these funds to support payment activity.</a:t>
            </a:r>
          </a:p>
          <a:p>
            <a:r>
              <a:rPr lang="en-US" dirty="0">
                <a:solidFill>
                  <a:srgbClr val="005A83"/>
                </a:solidFill>
              </a:rPr>
              <a:t>Reserved funds.</a:t>
            </a:r>
          </a:p>
          <a:p>
            <a:pPr lvl="1"/>
            <a:r>
              <a:rPr lang="en-US" dirty="0">
                <a:solidFill>
                  <a:srgbClr val="005A83"/>
                </a:solidFill>
              </a:rPr>
              <a:t>Represents funds which have been reserved by the Mojaloop scheme to cover expected liabilities.</a:t>
            </a:r>
          </a:p>
          <a:p>
            <a:pPr lvl="1"/>
            <a:r>
              <a:rPr lang="en-US" dirty="0">
                <a:solidFill>
                  <a:srgbClr val="005A83"/>
                </a:solidFill>
              </a:rPr>
              <a:t>An asset, because the Mojaloop scheme can use these funds to support payment activity.</a:t>
            </a:r>
          </a:p>
          <a:p>
            <a:r>
              <a:rPr lang="en-US" dirty="0">
                <a:solidFill>
                  <a:srgbClr val="005A83"/>
                </a:solidFill>
              </a:rPr>
              <a:t>Committed funds – incoming.</a:t>
            </a:r>
          </a:p>
          <a:p>
            <a:pPr lvl="1"/>
            <a:r>
              <a:rPr lang="en-US" dirty="0">
                <a:solidFill>
                  <a:srgbClr val="005A83"/>
                </a:solidFill>
              </a:rPr>
              <a:t>Represents obligations to other DFSPs which have been incurred by a DFSP as a consequence of completed payments.</a:t>
            </a:r>
          </a:p>
          <a:p>
            <a:pPr lvl="1"/>
            <a:r>
              <a:rPr lang="en-US" dirty="0">
                <a:solidFill>
                  <a:srgbClr val="005A83"/>
                </a:solidFill>
              </a:rPr>
              <a:t>An asset, because the Mojaloop scheme will reduce its liability to the DFSP by  this amount in the process of settlement.</a:t>
            </a:r>
          </a:p>
          <a:p>
            <a:r>
              <a:rPr lang="en-US" dirty="0">
                <a:solidFill>
                  <a:srgbClr val="005A83"/>
                </a:solidFill>
              </a:rPr>
              <a:t>Pre-settlement Draw</a:t>
            </a:r>
          </a:p>
          <a:p>
            <a:pPr lvl="1"/>
            <a:r>
              <a:rPr lang="en-US" dirty="0">
                <a:solidFill>
                  <a:srgbClr val="005A83"/>
                </a:solidFill>
              </a:rPr>
              <a:t>Represents funds which have been credited to a DFSP through Working Capital Reduction but not yet settled.</a:t>
            </a:r>
          </a:p>
          <a:p>
            <a:pPr lvl="1"/>
            <a:r>
              <a:rPr lang="en-US" dirty="0">
                <a:solidFill>
                  <a:srgbClr val="005A83"/>
                </a:solidFill>
              </a:rPr>
              <a:t>An asset, because it represents funds loaned to the DFSP by the switch.</a:t>
            </a:r>
          </a:p>
        </p:txBody>
      </p:sp>
      <p:sp>
        <p:nvSpPr>
          <p:cNvPr id="4" name="Slide Number Placeholder 3">
            <a:extLst>
              <a:ext uri="{FF2B5EF4-FFF2-40B4-BE49-F238E27FC236}">
                <a16:creationId xmlns:a16="http://schemas.microsoft.com/office/drawing/2014/main" id="{51496F7A-682E-AEBE-CAA1-4E002E5F668B}"/>
              </a:ext>
            </a:extLst>
          </p:cNvPr>
          <p:cNvSpPr>
            <a:spLocks noGrp="1"/>
          </p:cNvSpPr>
          <p:nvPr>
            <p:ph type="sldNum" sz="quarter" idx="12"/>
          </p:nvPr>
        </p:nvSpPr>
        <p:spPr/>
        <p:txBody>
          <a:bodyPr/>
          <a:lstStyle/>
          <a:p>
            <a:fld id="{20AF9D7A-5BEE-9245-944A-197F51D542D9}" type="slidenum">
              <a:rPr lang="en-US" smtClean="0"/>
              <a:t>9</a:t>
            </a:fld>
            <a:endParaRPr lang="en-US"/>
          </a:p>
        </p:txBody>
      </p:sp>
    </p:spTree>
    <p:extLst>
      <p:ext uri="{BB962C8B-B14F-4D97-AF65-F5344CB8AC3E}">
        <p14:creationId xmlns:p14="http://schemas.microsoft.com/office/powerpoint/2010/main" val="369593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ified Mojaloop Template" id="{33F1393A-48C3-431A-A52E-1BDBDBAF3F8D}" vid="{F85BFE05-8774-47FE-8C9A-0992B48BA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8AAC203550B4E40A8ED4C6A11385C01" ma:contentTypeVersion="11" ma:contentTypeDescription="Create a new document." ma:contentTypeScope="" ma:versionID="181c61fe5df22d1f59c38d74292c5168">
  <xsd:schema xmlns:xsd="http://www.w3.org/2001/XMLSchema" xmlns:xs="http://www.w3.org/2001/XMLSchema" xmlns:p="http://schemas.microsoft.com/office/2006/metadata/properties" xmlns:ns2="af12d3ca-d309-4d9b-872e-f669d895b06e" xmlns:ns3="6354f033-77ec-451f-a4b1-89785309665d" targetNamespace="http://schemas.microsoft.com/office/2006/metadata/properties" ma:root="true" ma:fieldsID="bd40b66ef5728273303597190f92243d" ns2:_="" ns3:_="">
    <xsd:import namespace="af12d3ca-d309-4d9b-872e-f669d895b06e"/>
    <xsd:import namespace="6354f033-77ec-451f-a4b1-897853096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2d3ca-d309-4d9b-872e-f669d895b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54f033-77ec-451f-a4b1-8978530966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880100-AD93-4165-9435-CF4F80F1243C}">
  <ds:schemaRefs>
    <ds:schemaRef ds:uri="http://schemas.microsoft.com/sharepoint/v3/contenttype/forms"/>
  </ds:schemaRefs>
</ds:datastoreItem>
</file>

<file path=customXml/itemProps2.xml><?xml version="1.0" encoding="utf-8"?>
<ds:datastoreItem xmlns:ds="http://schemas.openxmlformats.org/officeDocument/2006/customXml" ds:itemID="{C1D56013-FFA3-4AA5-BFCF-7C4A0141612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EE3664A-EA3C-4E18-894D-9B94C9B30BD7}">
  <ds:schemaRefs>
    <ds:schemaRef ds:uri="6354f033-77ec-451f-a4b1-89785309665d"/>
    <ds:schemaRef ds:uri="af12d3ca-d309-4d9b-872e-f669d895b0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Modified Mojaloop Template</Template>
  <TotalTime>17850</TotalTime>
  <Words>2088</Words>
  <Application>Microsoft Office PowerPoint</Application>
  <PresentationFormat>Custom</PresentationFormat>
  <Paragraphs>272</Paragraphs>
  <Slides>23</Slides>
  <Notes>1</Notes>
  <HiddenSlides>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Accounting standards in Mojaloop</vt:lpstr>
      <vt:lpstr>Our objective</vt:lpstr>
      <vt:lpstr>Fundamental accounting principles</vt:lpstr>
      <vt:lpstr>Mojaloop Accounting</vt:lpstr>
      <vt:lpstr>The Net Debit Cap (NDC)</vt:lpstr>
      <vt:lpstr>Working Capital Reduction (WCR)</vt:lpstr>
      <vt:lpstr>Representation in accounting terms</vt:lpstr>
      <vt:lpstr>Liabilities</vt:lpstr>
      <vt:lpstr>Assets</vt:lpstr>
      <vt:lpstr>The accounting steps of a payment</vt:lpstr>
      <vt:lpstr>Registering liquidity cover</vt:lpstr>
      <vt:lpstr>Preparing a Payment</vt:lpstr>
      <vt:lpstr>Completing a Payment</vt:lpstr>
      <vt:lpstr>Completing a Payment (WCR enabled)</vt:lpstr>
      <vt:lpstr>Settling</vt:lpstr>
      <vt:lpstr>Settling without WCR</vt:lpstr>
      <vt:lpstr>Settling with WCR</vt:lpstr>
      <vt:lpstr>NDC and WCR considerations</vt:lpstr>
      <vt:lpstr>Net debit cap</vt:lpstr>
      <vt:lpstr>Working Capital Reduction</vt:lpstr>
      <vt:lpstr>Managing the NDC in a WCR participant.</vt:lpstr>
      <vt:lpstr>Demonstration…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Richards</dc:creator>
  <cp:lastModifiedBy>Michael Richards</cp:lastModifiedBy>
  <cp:revision>2</cp:revision>
  <dcterms:created xsi:type="dcterms:W3CDTF">2025-04-08T16:34:18Z</dcterms:created>
  <dcterms:modified xsi:type="dcterms:W3CDTF">2025-10-20T14:47:06Z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