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7175" cy="13716000"/>
  <p:notesSz cx="6858000" cy="9144000"/>
  <p:embeddedFontLst>
    <p:embeddedFont>
      <p:font typeface="Geo" panose="02000603000000000000" pitchFamily="2" charset="0"/>
      <p:regular r:id="rId16"/>
      <p:italic r:id="rId17"/>
    </p:embeddedFont>
    <p:embeddedFont>
      <p:font typeface="Georgia" panose="02040502050405020303" pitchFamily="18"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0" d="100"/>
          <a:sy n="60" d="100"/>
        </p:scale>
        <p:origin x="8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c57e31f9ac_0_7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FSB updates: 81% of jurisdictions responding to the GPSS noted that there is a regulation mandating offering of basic accounts by payment service providers.However, not all these accounts may allow for sending and receiving cross-border payments.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Usable: not only by a sauvy user</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Solution 2: Tiers KYC: value and volume limit</a:t>
            </a:r>
            <a:endParaRPr/>
          </a:p>
        </p:txBody>
      </p:sp>
      <p:sp>
        <p:nvSpPr>
          <p:cNvPr id="333" name="Google Shape;333;g2c57e31f9ac_0_7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c57e31f9ac_0_7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1651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Short introduction</a:t>
            </a:r>
            <a:endParaRPr sz="1000">
              <a:latin typeface="Arial"/>
              <a:ea typeface="Arial"/>
              <a:cs typeface="Arial"/>
              <a:sym typeface="Arial"/>
            </a:endParaRPr>
          </a:p>
          <a:p>
            <a:pPr marL="457200" lvl="0" indent="-1651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Today, how are you planning to deliver inclusive cross-border payments across COMESA?</a:t>
            </a:r>
            <a:endParaRPr sz="1000">
              <a:latin typeface="Arial"/>
              <a:ea typeface="Arial"/>
              <a:cs typeface="Arial"/>
              <a:sym typeface="Arial"/>
            </a:endParaRPr>
          </a:p>
          <a:p>
            <a:pPr marL="1371600" lvl="1" indent="-4064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What does success look like</a:t>
            </a:r>
            <a:endParaRPr sz="1000">
              <a:latin typeface="Arial"/>
              <a:ea typeface="Arial"/>
              <a:cs typeface="Arial"/>
              <a:sym typeface="Arial"/>
            </a:endParaRPr>
          </a:p>
          <a:p>
            <a:pPr marL="1371600" lvl="1" indent="-4064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Do you use the KPIs set by the FSB as your Nothern stars?</a:t>
            </a:r>
            <a:endParaRPr sz="1000">
              <a:latin typeface="Arial"/>
              <a:ea typeface="Arial"/>
              <a:cs typeface="Arial"/>
              <a:sym typeface="Arial"/>
            </a:endParaRPr>
          </a:p>
          <a:p>
            <a:pPr marL="457200" lvl="0" indent="-4064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What are your key challenges?</a:t>
            </a:r>
            <a:endParaRPr sz="1000">
              <a:latin typeface="Arial"/>
              <a:ea typeface="Arial"/>
              <a:cs typeface="Arial"/>
              <a:sym typeface="Arial"/>
            </a:endParaRPr>
          </a:p>
          <a:p>
            <a:pPr marL="914400" lvl="1" indent="-2921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What the Mojaloop could do more to support the implementation of inclusive cross-boder payments?</a:t>
            </a:r>
            <a:endParaRPr sz="1000">
              <a:latin typeface="Arial"/>
              <a:ea typeface="Arial"/>
              <a:cs typeface="Arial"/>
              <a:sym typeface="Arial"/>
            </a:endParaRPr>
          </a:p>
          <a:p>
            <a:pPr marL="914400" lvl="1" indent="-292100" algn="l" rtl="0">
              <a:lnSpc>
                <a:spcPct val="90000"/>
              </a:lnSpc>
              <a:spcBef>
                <a:spcPts val="2000"/>
              </a:spcBef>
              <a:spcAft>
                <a:spcPts val="0"/>
              </a:spcAft>
              <a:buClr>
                <a:schemeClr val="dk1"/>
              </a:buClr>
              <a:buSzPts val="1000"/>
              <a:buChar char="•"/>
            </a:pPr>
            <a:r>
              <a:rPr lang="en-GB" sz="1000">
                <a:latin typeface="Arial"/>
                <a:ea typeface="Arial"/>
                <a:cs typeface="Arial"/>
                <a:sym typeface="Arial"/>
              </a:rPr>
              <a:t>Are there any key features missing?</a:t>
            </a:r>
            <a:endParaRPr sz="1000"/>
          </a:p>
        </p:txBody>
      </p:sp>
      <p:sp>
        <p:nvSpPr>
          <p:cNvPr id="345" name="Google Shape;345;g2c57e31f9ac_0_7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177800" algn="l" rtl="0">
              <a:lnSpc>
                <a:spcPct val="90000"/>
              </a:lnSpc>
              <a:spcBef>
                <a:spcPts val="0"/>
              </a:spcBef>
              <a:spcAft>
                <a:spcPts val="0"/>
              </a:spcAft>
              <a:buClr>
                <a:schemeClr val="dk1"/>
              </a:buClr>
              <a:buSzPts val="1200"/>
              <a:buChar char="•"/>
            </a:pPr>
            <a:r>
              <a:rPr lang="en-GB">
                <a:latin typeface="Arial"/>
                <a:ea typeface="Arial"/>
                <a:cs typeface="Arial"/>
                <a:sym typeface="Arial"/>
              </a:rPr>
              <a:t>Today, if you had a magic wand and could directly influence the focus from the foundation in this area. What do you think should be the top priority of the cross-border payments stream? In other words, how could Mojaloop pragmatically support you in moving the needle on delivering more inclusive cross-border payments?</a:t>
            </a:r>
            <a:endParaRPr>
              <a:latin typeface="Arial"/>
              <a:ea typeface="Arial"/>
              <a:cs typeface="Arial"/>
              <a:sym typeface="Arial"/>
            </a:endParaRPr>
          </a:p>
        </p:txBody>
      </p:sp>
      <p:sp>
        <p:nvSpPr>
          <p:cNvPr id="351" name="Google Shape;3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c57e31f9ac_0_15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177800" algn="l" rtl="0">
              <a:lnSpc>
                <a:spcPct val="90000"/>
              </a:lnSpc>
              <a:spcBef>
                <a:spcPts val="0"/>
              </a:spcBef>
              <a:spcAft>
                <a:spcPts val="0"/>
              </a:spcAft>
              <a:buClr>
                <a:schemeClr val="dk1"/>
              </a:buClr>
              <a:buSzPts val="1200"/>
              <a:buChar char="•"/>
            </a:pPr>
            <a:r>
              <a:rPr lang="en-GB">
                <a:latin typeface="Arial"/>
                <a:ea typeface="Arial"/>
                <a:cs typeface="Arial"/>
                <a:sym typeface="Arial"/>
              </a:rPr>
              <a:t>Today, if you had a magic wand and could directly influence the focus from the foundation in this area. What do you think should be the top priority of the cross-border payments stream? In other words, how could Mojaloop pragmatically support you in moving the needle on delivering more inclusive cross-border payments?</a:t>
            </a:r>
            <a:endParaRPr>
              <a:latin typeface="Arial"/>
              <a:ea typeface="Arial"/>
              <a:cs typeface="Arial"/>
              <a:sym typeface="Arial"/>
            </a:endParaRPr>
          </a:p>
        </p:txBody>
      </p:sp>
      <p:sp>
        <p:nvSpPr>
          <p:cNvPr id="357" name="Google Shape;357;g2c57e31f9ac_0_15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57e31f9ac_0_1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2c57e31f9ac_0_1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57e31f9ac_0_2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Cross-border remittances are low value, high volume, and primarily sent to recipients in</a:t>
            </a:r>
            <a:endParaRPr/>
          </a:p>
          <a:p>
            <a:pPr marL="0" lvl="0" indent="0" algn="l" rtl="0">
              <a:lnSpc>
                <a:spcPct val="100000"/>
              </a:lnSpc>
              <a:spcBef>
                <a:spcPts val="0"/>
              </a:spcBef>
              <a:spcAft>
                <a:spcPts val="0"/>
              </a:spcAft>
              <a:buSzPts val="1400"/>
              <a:buNone/>
            </a:pPr>
            <a:r>
              <a:rPr lang="en-GB"/>
              <a:t>emerging market and developing economies (EMDEs). The payment types included in this</a:t>
            </a:r>
            <a:endParaRPr/>
          </a:p>
          <a:p>
            <a:pPr marL="0" lvl="0" indent="0" algn="l" rtl="0">
              <a:lnSpc>
                <a:spcPct val="100000"/>
              </a:lnSpc>
              <a:spcBef>
                <a:spcPts val="0"/>
              </a:spcBef>
              <a:spcAft>
                <a:spcPts val="0"/>
              </a:spcAft>
              <a:buSzPts val="1400"/>
              <a:buNone/>
            </a:pPr>
            <a:r>
              <a:rPr lang="en-GB"/>
              <a:t>segment are low-value, non-commercial, person-to-person transfers that are typically to family</a:t>
            </a:r>
            <a:endParaRPr/>
          </a:p>
          <a:p>
            <a:pPr marL="0" lvl="0" indent="0" algn="l" rtl="0">
              <a:lnSpc>
                <a:spcPct val="100000"/>
              </a:lnSpc>
              <a:spcBef>
                <a:spcPts val="0"/>
              </a:spcBef>
              <a:spcAft>
                <a:spcPts val="0"/>
              </a:spcAft>
              <a:buSzPts val="1400"/>
              <a:buNone/>
            </a:pPr>
            <a:r>
              <a:rPr lang="en-GB"/>
              <a:t>members/friends abroad, which may be recurring or non-recurring. Major service providers</a:t>
            </a:r>
            <a:endParaRPr/>
          </a:p>
          <a:p>
            <a:pPr marL="0" lvl="0" indent="0" algn="l" rtl="0">
              <a:lnSpc>
                <a:spcPct val="100000"/>
              </a:lnSpc>
              <a:spcBef>
                <a:spcPts val="0"/>
              </a:spcBef>
              <a:spcAft>
                <a:spcPts val="0"/>
              </a:spcAft>
              <a:buSzPts val="1400"/>
              <a:buNone/>
            </a:pPr>
            <a:r>
              <a:rPr lang="en-GB"/>
              <a:t>include international money transfer operators, commercial banks, post offices and mobile</a:t>
            </a:r>
            <a:endParaRPr/>
          </a:p>
          <a:p>
            <a:pPr marL="0" lvl="0" indent="0" algn="l" rtl="0">
              <a:lnSpc>
                <a:spcPct val="100000"/>
              </a:lnSpc>
              <a:spcBef>
                <a:spcPts val="0"/>
              </a:spcBef>
              <a:spcAft>
                <a:spcPts val="0"/>
              </a:spcAft>
              <a:buSzPts val="1400"/>
              <a:buNone/>
            </a:pPr>
            <a:r>
              <a:rPr lang="en-GB"/>
              <a:t>money operators.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Cost: As of Q1 2023, the global average cost of sending $200 and $500 remittances is 6.3% ($12.50)</a:t>
            </a:r>
            <a:endParaRPr/>
          </a:p>
          <a:p>
            <a:pPr marL="0" lvl="0" indent="0" algn="l" rtl="0">
              <a:lnSpc>
                <a:spcPct val="100000"/>
              </a:lnSpc>
              <a:spcBef>
                <a:spcPts val="0"/>
              </a:spcBef>
              <a:spcAft>
                <a:spcPts val="0"/>
              </a:spcAft>
              <a:buSzPts val="1400"/>
              <a:buNone/>
            </a:pPr>
            <a:r>
              <a:rPr lang="en-GB"/>
              <a:t>and 4.3% ($21.65), respectively. Remittance costs, in general, are dependent on the amount</a:t>
            </a:r>
            <a:endParaRPr/>
          </a:p>
          <a:p>
            <a:pPr marL="0" lvl="0" indent="0" algn="l" rtl="0">
              <a:lnSpc>
                <a:spcPct val="100000"/>
              </a:lnSpc>
              <a:spcBef>
                <a:spcPts val="0"/>
              </a:spcBef>
              <a:spcAft>
                <a:spcPts val="0"/>
              </a:spcAft>
              <a:buSzPts val="1400"/>
              <a:buNone/>
            </a:pPr>
            <a:r>
              <a:rPr lang="en-GB"/>
              <a:t>sent and remittance service providers (RSPs) generally adopt tiered pricing. Hence, cost as a</a:t>
            </a:r>
            <a:endParaRPr/>
          </a:p>
          <a:p>
            <a:pPr marL="0" lvl="0" indent="0" algn="l" rtl="0">
              <a:lnSpc>
                <a:spcPct val="100000"/>
              </a:lnSpc>
              <a:spcBef>
                <a:spcPts val="0"/>
              </a:spcBef>
              <a:spcAft>
                <a:spcPts val="0"/>
              </a:spcAft>
              <a:buSzPts val="1400"/>
              <a:buNone/>
            </a:pPr>
            <a:r>
              <a:rPr lang="en-GB"/>
              <a:t>percentage of the amount sent is lower for higher transaction sizes.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On</a:t>
            </a:r>
            <a:endParaRPr/>
          </a:p>
          <a:p>
            <a:pPr marL="0" lvl="0" indent="0" algn="l" rtl="0">
              <a:lnSpc>
                <a:spcPct val="100000"/>
              </a:lnSpc>
              <a:spcBef>
                <a:spcPts val="0"/>
              </a:spcBef>
              <a:spcAft>
                <a:spcPts val="0"/>
              </a:spcAft>
              <a:buSzPts val="1400"/>
              <a:buNone/>
            </a:pPr>
            <a:r>
              <a:rPr lang="en-GB"/>
              <a:t>average, Sub-Saharan Africa and South Asia have been the most and least expensive regions</a:t>
            </a:r>
            <a:endParaRPr/>
          </a:p>
          <a:p>
            <a:pPr marL="0" lvl="0" indent="0" algn="l" rtl="0">
              <a:lnSpc>
                <a:spcPct val="100000"/>
              </a:lnSpc>
              <a:spcBef>
                <a:spcPts val="0"/>
              </a:spcBef>
              <a:spcAft>
                <a:spcPts val="0"/>
              </a:spcAft>
              <a:buSzPts val="1400"/>
              <a:buNone/>
            </a:pPr>
            <a:r>
              <a:rPr lang="en-GB"/>
              <a:t>to send money to, respectively.</a:t>
            </a:r>
            <a:endParaRPr/>
          </a:p>
          <a:p>
            <a:pPr marL="0" lvl="0" indent="0" algn="l" rtl="0">
              <a:lnSpc>
                <a:spcPct val="100000"/>
              </a:lnSpc>
              <a:spcBef>
                <a:spcPts val="0"/>
              </a:spcBef>
              <a:spcAft>
                <a:spcPts val="0"/>
              </a:spcAft>
              <a:buSzPts val="1400"/>
              <a:buNone/>
            </a:pPr>
            <a:r>
              <a:rPr lang="en-GB"/>
              <a:t>Speed: in october 53%</a:t>
            </a:r>
            <a:endParaRPr/>
          </a:p>
        </p:txBody>
      </p:sp>
      <p:sp>
        <p:nvSpPr>
          <p:cNvPr id="165" name="Google Shape;165;g2c57e31f9ac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c57e31f9ac_0_12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Char char="-"/>
            </a:pPr>
            <a:r>
              <a:rPr lang="en-GB"/>
              <a:t>Interlinking of instant payments systems with Mojaloop or non-`mojaloop system</a:t>
            </a:r>
            <a:endParaRPr/>
          </a:p>
        </p:txBody>
      </p:sp>
      <p:sp>
        <p:nvSpPr>
          <p:cNvPr id="210" name="Google Shape;210;g2c57e31f9ac_0_12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c57e31f9ac_0_4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solidFill>
                <a:srgbClr val="1F2328"/>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1400"/>
              <a:buNone/>
            </a:pPr>
            <a:endParaRPr>
              <a:solidFill>
                <a:srgbClr val="1F2328"/>
              </a:solidFill>
              <a:highlight>
                <a:srgbClr val="FFFFFF"/>
              </a:highlight>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architecture prioritizes local currency settlement but supports a single settlement currency model, as necessary.</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supports real-time gross settlement or multilateral or bilateral net settlement approaches.</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architectures can support varying settlement models including:</a:t>
            </a:r>
            <a:endParaRPr>
              <a:solidFill>
                <a:srgbClr val="1F2328"/>
              </a:solidFill>
              <a:latin typeface="Arial"/>
              <a:ea typeface="Arial"/>
              <a:cs typeface="Arial"/>
              <a:sym typeface="Arial"/>
            </a:endParaRPr>
          </a:p>
          <a:p>
            <a:pPr marL="914400" lvl="1" indent="-304800" algn="l" rtl="0">
              <a:lnSpc>
                <a:spcPct val="115000"/>
              </a:lnSpc>
              <a:spcBef>
                <a:spcPts val="0"/>
              </a:spcBef>
              <a:spcAft>
                <a:spcPts val="0"/>
              </a:spcAft>
              <a:buClr>
                <a:srgbClr val="1F2328"/>
              </a:buClr>
              <a:buSzPts val="1200"/>
              <a:buAutoNum type="romanLcPeriod"/>
            </a:pPr>
            <a:r>
              <a:rPr lang="en-GB">
                <a:solidFill>
                  <a:srgbClr val="1F2328"/>
                </a:solidFill>
                <a:latin typeface="Arial"/>
                <a:ea typeface="Arial"/>
                <a:cs typeface="Arial"/>
                <a:sym typeface="Arial"/>
              </a:rPr>
              <a:t>Centralized settlement whereby directly connected participants settle with each other using the settlement method as outlined by a regional scheme.</a:t>
            </a:r>
            <a:endParaRPr>
              <a:solidFill>
                <a:srgbClr val="1F2328"/>
              </a:solidFill>
              <a:latin typeface="Arial"/>
              <a:ea typeface="Arial"/>
              <a:cs typeface="Arial"/>
              <a:sym typeface="Arial"/>
            </a:endParaRPr>
          </a:p>
          <a:p>
            <a:pPr marL="914400" lvl="1" indent="-304800" algn="l" rtl="0">
              <a:lnSpc>
                <a:spcPct val="115000"/>
              </a:lnSpc>
              <a:spcBef>
                <a:spcPts val="0"/>
              </a:spcBef>
              <a:spcAft>
                <a:spcPts val="0"/>
              </a:spcAft>
              <a:buClr>
                <a:srgbClr val="1F2328"/>
              </a:buClr>
              <a:buSzPts val="1200"/>
              <a:buAutoNum type="romanLcPeriod"/>
            </a:pPr>
            <a:r>
              <a:rPr lang="en-GB">
                <a:solidFill>
                  <a:srgbClr val="1F2328"/>
                </a:solidFill>
                <a:latin typeface="Arial"/>
                <a:ea typeface="Arial"/>
                <a:cs typeface="Arial"/>
                <a:sym typeface="Arial"/>
              </a:rPr>
              <a:t>Decentralized settlement whereby jurisdictional IPSs and participants in jurisdictional IPSs can settle using the settlement method of their jurisdictional IPS.</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overall design ensures good funds availability in any settlement “account”. These funds may take the form of deposits in a bank account, but we do not insist on this.</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overall design ensures obligations across all parties (DFSPs and/or jurisdictional IPSs) net to zero at each step in the process, satisfying the requirements of double-entry book-keeping.</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ensures that integrity of the liquidity cover process.</a:t>
            </a:r>
            <a:endParaRPr>
              <a:solidFill>
                <a:srgbClr val="1F2328"/>
              </a:solidFill>
              <a:latin typeface="Arial"/>
              <a:ea typeface="Arial"/>
              <a:cs typeface="Arial"/>
              <a:sym typeface="Arial"/>
            </a:endParaRPr>
          </a:p>
          <a:p>
            <a:pPr marL="0" lvl="0" indent="0" algn="l" rtl="0">
              <a:lnSpc>
                <a:spcPct val="100000"/>
              </a:lnSpc>
              <a:spcBef>
                <a:spcPts val="1200"/>
              </a:spcBef>
              <a:spcAft>
                <a:spcPts val="0"/>
              </a:spcAft>
              <a:buSzPts val="1400"/>
              <a:buNone/>
            </a:pPr>
            <a:endParaRPr>
              <a:solidFill>
                <a:srgbClr val="1F2328"/>
              </a:solidFill>
              <a:highlight>
                <a:srgbClr val="FFFFFF"/>
              </a:highlight>
              <a:latin typeface="Arial"/>
              <a:ea typeface="Arial"/>
              <a:cs typeface="Arial"/>
              <a:sym typeface="Arial"/>
            </a:endParaRPr>
          </a:p>
        </p:txBody>
      </p:sp>
      <p:sp>
        <p:nvSpPr>
          <p:cNvPr id="249" name="Google Shape;249;g2c57e31f9ac_0_4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c57e31f9ac_0_10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KPIs 1-3 measure the regulatory requirements in place on different aspects,</a:t>
            </a:r>
            <a:endParaRPr/>
          </a:p>
          <a:p>
            <a:pPr marL="0" lvl="0" indent="0" algn="l" rtl="0">
              <a:lnSpc>
                <a:spcPct val="100000"/>
              </a:lnSpc>
              <a:spcBef>
                <a:spcPts val="0"/>
              </a:spcBef>
              <a:spcAft>
                <a:spcPts val="0"/>
              </a:spcAft>
              <a:buSzPts val="1400"/>
              <a:buNone/>
            </a:pPr>
            <a:r>
              <a:rPr lang="en-GB"/>
              <a:t>such as provision of receipts containing transaction details, disclosure of fees and disclosure of</a:t>
            </a:r>
            <a:endParaRPr/>
          </a:p>
          <a:p>
            <a:pPr marL="0" lvl="0" indent="0" algn="l" rtl="0">
              <a:lnSpc>
                <a:spcPct val="100000"/>
              </a:lnSpc>
              <a:spcBef>
                <a:spcPts val="0"/>
              </a:spcBef>
              <a:spcAft>
                <a:spcPts val="0"/>
              </a:spcAft>
              <a:buSzPts val="1400"/>
              <a:buNone/>
            </a:pPr>
            <a:r>
              <a:rPr lang="en-GB"/>
              <a:t>FX rates. KPI 4 measures what happens in practice in terms of transparency with respect to cost</a:t>
            </a:r>
            <a:endParaRPr/>
          </a:p>
          <a:p>
            <a:pPr marL="0" lvl="0" indent="0" algn="l" rtl="0">
              <a:lnSpc>
                <a:spcPct val="100000"/>
              </a:lnSpc>
              <a:spcBef>
                <a:spcPts val="0"/>
              </a:spcBef>
              <a:spcAft>
                <a:spcPts val="0"/>
              </a:spcAft>
              <a:buSzPts val="1400"/>
              <a:buNone/>
            </a:pPr>
            <a:r>
              <a:rPr lang="en-GB"/>
              <a:t>using service level data monitored by the RPW database.</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457200" lvl="0" indent="-304800" algn="l" rtl="0">
              <a:lnSpc>
                <a:spcPct val="115000"/>
              </a:lnSpc>
              <a:spcBef>
                <a:spcPts val="300"/>
              </a:spcBef>
              <a:spcAft>
                <a:spcPts val="0"/>
              </a:spcAft>
              <a:buClr>
                <a:srgbClr val="1F2328"/>
              </a:buClr>
              <a:buSzPts val="1200"/>
              <a:buAutoNum type="arabicPeriod"/>
            </a:pPr>
            <a:r>
              <a:rPr lang="en-GB">
                <a:solidFill>
                  <a:srgbClr val="1F2328"/>
                </a:solidFill>
                <a:latin typeface="Arial"/>
                <a:ea typeface="Arial"/>
                <a:cs typeface="Arial"/>
                <a:sym typeface="Arial"/>
              </a:rPr>
              <a:t>The design enables a competitive FXP marketplace, whereby upon a currency conversion request, multiple FXPs can respond to that request with competing quotes. The design allows for an alternative approach to currency conversion quoting and servicing.</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supports payee DFSP or the payer DFSP requesting currency conversion.</a:t>
            </a:r>
            <a:endParaRPr>
              <a:solidFill>
                <a:srgbClr val="1F2328"/>
              </a:solidFill>
              <a:latin typeface="Arial"/>
              <a:ea typeface="Arial"/>
              <a:cs typeface="Arial"/>
              <a:sym typeface="Arial"/>
            </a:endParaRPr>
          </a:p>
          <a:p>
            <a:pPr marL="457200" lvl="0" indent="-304800" algn="l" rtl="0">
              <a:lnSpc>
                <a:spcPct val="115000"/>
              </a:lnSpc>
              <a:spcBef>
                <a:spcPts val="0"/>
              </a:spcBef>
              <a:spcAft>
                <a:spcPts val="0"/>
              </a:spcAft>
              <a:buClr>
                <a:srgbClr val="1F2328"/>
              </a:buClr>
              <a:buSzPts val="1200"/>
              <a:buFont typeface="Arial"/>
              <a:buAutoNum type="arabicPeriod"/>
            </a:pPr>
            <a:endParaRPr>
              <a:solidFill>
                <a:srgbClr val="1F2328"/>
              </a:solidFill>
              <a:latin typeface="Arial"/>
              <a:ea typeface="Arial"/>
              <a:cs typeface="Arial"/>
              <a:sym typeface="Arial"/>
            </a:endParaRPr>
          </a:p>
          <a:p>
            <a:pPr marL="0" lvl="0" indent="0" algn="l" rtl="0">
              <a:lnSpc>
                <a:spcPct val="100000"/>
              </a:lnSpc>
              <a:spcBef>
                <a:spcPts val="1200"/>
              </a:spcBef>
              <a:spcAft>
                <a:spcPts val="0"/>
              </a:spcAft>
              <a:buSzPts val="1400"/>
              <a:buNone/>
            </a:pPr>
            <a:endParaRPr/>
          </a:p>
        </p:txBody>
      </p:sp>
      <p:sp>
        <p:nvSpPr>
          <p:cNvPr id="295" name="Google Shape;295;g2c57e31f9ac_0_10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c57e31f9ac_0_6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15000"/>
              </a:lnSpc>
              <a:spcBef>
                <a:spcPts val="300"/>
              </a:spcBef>
              <a:spcAft>
                <a:spcPts val="0"/>
              </a:spcAft>
              <a:buNone/>
            </a:pPr>
            <a:r>
              <a:rPr lang="en-GB">
                <a:solidFill>
                  <a:srgbClr val="1F2328"/>
                </a:solidFill>
                <a:latin typeface="Arial"/>
                <a:ea typeface="Arial"/>
                <a:cs typeface="Arial"/>
                <a:sym typeface="Arial"/>
              </a:rPr>
              <a:t>Design with discovery phases with the concept of confirmation of payee and also no pre-defined routing.</a:t>
            </a: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r>
              <a:rPr lang="en-GB">
                <a:solidFill>
                  <a:srgbClr val="1F2328"/>
                </a:solidFill>
                <a:latin typeface="Arial"/>
                <a:ea typeface="Arial"/>
                <a:cs typeface="Arial"/>
                <a:sym typeface="Arial"/>
              </a:rPr>
              <a:t>Point 2: </a:t>
            </a:r>
            <a:r>
              <a:rPr lang="en-GB">
                <a:latin typeface="Arial"/>
                <a:ea typeface="Arial"/>
                <a:cs typeface="Arial"/>
                <a:sym typeface="Arial"/>
              </a:rPr>
              <a:t>Exploration of the Interoperable alias resolution service, such as the Proxy Addressing System Service (PASS) with UNCD</a:t>
            </a: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r>
              <a:rPr lang="en-GB">
                <a:solidFill>
                  <a:srgbClr val="1F2328"/>
                </a:solidFill>
                <a:latin typeface="Arial"/>
                <a:ea typeface="Arial"/>
                <a:cs typeface="Arial"/>
                <a:sym typeface="Arial"/>
              </a:rPr>
              <a:t>Various types of aliases supported: The design is alias type agnostic and supports any aliases deemed necessary for sending and receiving payment including but not limited to national ID, tax ID, merchant ID, random alias, email address, and/or phone number.</a:t>
            </a:r>
            <a:endParaRPr>
              <a:solidFill>
                <a:srgbClr val="1F2328"/>
              </a:solidFill>
              <a:latin typeface="Arial"/>
              <a:ea typeface="Arial"/>
              <a:cs typeface="Arial"/>
              <a:sym typeface="Arial"/>
            </a:endParaRPr>
          </a:p>
          <a:p>
            <a:pPr marL="0" lvl="0" indent="0" algn="l" rtl="0">
              <a:lnSpc>
                <a:spcPct val="115000"/>
              </a:lnSpc>
              <a:spcBef>
                <a:spcPts val="1200"/>
              </a:spcBef>
              <a:spcAft>
                <a:spcPts val="0"/>
              </a:spcAft>
              <a:buNone/>
            </a:pPr>
            <a:r>
              <a:rPr lang="en-GB">
                <a:solidFill>
                  <a:srgbClr val="212529"/>
                </a:solidFill>
                <a:highlight>
                  <a:srgbClr val="FFFFFF"/>
                </a:highlight>
                <a:latin typeface="Arial"/>
                <a:ea typeface="Arial"/>
                <a:cs typeface="Arial"/>
                <a:sym typeface="Arial"/>
              </a:rPr>
              <a:t>it’s commonplace to have multiple mobile wallets on a mobile phone, so which one should the money be deposited in? And if we want the money to go into a bank account or a microfinance account, how do we route that?</a:t>
            </a:r>
            <a:endParaRPr>
              <a:solidFill>
                <a:srgbClr val="1F2328"/>
              </a:solidFill>
              <a:latin typeface="Arial"/>
              <a:ea typeface="Arial"/>
              <a:cs typeface="Arial"/>
              <a:sym typeface="Arial"/>
            </a:endParaRPr>
          </a:p>
          <a:p>
            <a:pPr marL="457200" lvl="0" indent="-304800" algn="l" rtl="0">
              <a:lnSpc>
                <a:spcPct val="115000"/>
              </a:lnSpc>
              <a:spcBef>
                <a:spcPts val="1200"/>
              </a:spcBef>
              <a:spcAft>
                <a:spcPts val="0"/>
              </a:spcAft>
              <a:buClr>
                <a:srgbClr val="1F2328"/>
              </a:buClr>
              <a:buSzPts val="1200"/>
              <a:buAutoNum type="arabicPeriod"/>
            </a:pPr>
            <a:endParaRPr/>
          </a:p>
          <a:p>
            <a:pPr marL="0" lvl="0" indent="0" algn="l" rtl="0">
              <a:lnSpc>
                <a:spcPct val="100000"/>
              </a:lnSpc>
              <a:spcBef>
                <a:spcPts val="120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FSB updates: 81% of jurisdictions responding to the GPSS noted that there is a regulation mandating offering of basic accounts by payment service providers.However, not all these accounts may allow for sending and receiving cross-border payments.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GB"/>
              <a:t>Solution 2: Tiers KYC: value and volume limit</a:t>
            </a:r>
            <a:endParaRPr/>
          </a:p>
          <a:p>
            <a:pPr marL="0" lvl="0" indent="0" algn="l" rtl="0">
              <a:lnSpc>
                <a:spcPct val="100000"/>
              </a:lnSpc>
              <a:spcBef>
                <a:spcPts val="0"/>
              </a:spcBef>
              <a:spcAft>
                <a:spcPts val="0"/>
              </a:spcAft>
              <a:buSzPts val="1400"/>
              <a:buNone/>
            </a:pPr>
            <a:endParaRPr/>
          </a:p>
          <a:p>
            <a:pPr marL="457200" lvl="0" indent="-406400" algn="l" rtl="0">
              <a:spcBef>
                <a:spcPts val="0"/>
              </a:spcBef>
              <a:spcAft>
                <a:spcPts val="0"/>
              </a:spcAft>
              <a:buClr>
                <a:schemeClr val="dk1"/>
              </a:buClr>
              <a:buSzPts val="2800"/>
              <a:buChar char="●"/>
            </a:pPr>
            <a:r>
              <a:rPr lang="en-GB" sz="2800">
                <a:latin typeface="Arial"/>
                <a:ea typeface="Arial"/>
                <a:cs typeface="Arial"/>
                <a:sym typeface="Arial"/>
              </a:rPr>
              <a:t>Exploration on how to create a compliance history and allow sanctions screening to take place before any transaction is proposed</a:t>
            </a:r>
            <a:endParaRPr sz="2800">
              <a:latin typeface="Arial"/>
              <a:ea typeface="Arial"/>
              <a:cs typeface="Arial"/>
              <a:sym typeface="Arial"/>
            </a:endParaRPr>
          </a:p>
          <a:p>
            <a:pPr marL="457200" lvl="0" indent="-406400" algn="l" rtl="0">
              <a:spcBef>
                <a:spcPts val="1000"/>
              </a:spcBef>
              <a:spcAft>
                <a:spcPts val="0"/>
              </a:spcAft>
              <a:buClr>
                <a:schemeClr val="dk1"/>
              </a:buClr>
              <a:buSzPts val="2800"/>
              <a:buChar char="●"/>
            </a:pPr>
            <a:r>
              <a:rPr lang="en-GB" sz="2800">
                <a:latin typeface="Arial"/>
                <a:ea typeface="Arial"/>
                <a:cs typeface="Arial"/>
                <a:sym typeface="Arial"/>
              </a:rPr>
              <a:t>Integration with Bill and Melinda Gates foundation Sanction solution</a:t>
            </a:r>
            <a:endParaRPr sz="2800">
              <a:latin typeface="Arial"/>
              <a:ea typeface="Arial"/>
              <a:cs typeface="Arial"/>
              <a:sym typeface="Arial"/>
            </a:endParaRPr>
          </a:p>
          <a:p>
            <a:pPr marL="457200" lvl="0" indent="-406400" algn="l" rtl="0">
              <a:spcBef>
                <a:spcPts val="1000"/>
              </a:spcBef>
              <a:spcAft>
                <a:spcPts val="1000"/>
              </a:spcAft>
              <a:buClr>
                <a:schemeClr val="dk1"/>
              </a:buClr>
              <a:buSzPts val="2800"/>
              <a:buChar char="●"/>
            </a:pPr>
            <a:r>
              <a:rPr lang="en-GB" sz="2800">
                <a:latin typeface="Arial"/>
                <a:ea typeface="Arial"/>
                <a:cs typeface="Arial"/>
                <a:sym typeface="Arial"/>
              </a:rPr>
              <a:t>Tiers KYC</a:t>
            </a:r>
            <a:endParaRPr/>
          </a:p>
        </p:txBody>
      </p:sp>
      <p:sp>
        <p:nvSpPr>
          <p:cNvPr id="316" name="Google Shape;316;g2c57e31f9ac_0_6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2"/>
          <p:cNvSpPr/>
          <p:nvPr/>
        </p:nvSpPr>
        <p:spPr>
          <a:xfrm>
            <a:off x="861219" y="3595738"/>
            <a:ext cx="23353448" cy="8531688"/>
          </a:xfrm>
          <a:prstGeom prst="roundRect">
            <a:avLst>
              <a:gd name="adj" fmla="val 6683"/>
            </a:avLst>
          </a:prstGeom>
          <a:solidFill>
            <a:srgbClr val="005A83">
              <a:alpha val="8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7" name="Google Shape;17;p2"/>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695847" y="9308787"/>
            <a:ext cx="14344253"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9" name="Google Shape;19;p2"/>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21" name="Google Shape;21;p2"/>
          <p:cNvPicPr preferRelativeResize="0"/>
          <p:nvPr/>
        </p:nvPicPr>
        <p:blipFill rotWithShape="1">
          <a:blip r:embed="rId2">
            <a:alphaModFix/>
          </a:blip>
          <a:srcRect/>
          <a:stretch/>
        </p:blipFill>
        <p:spPr>
          <a:xfrm>
            <a:off x="1695847" y="1224115"/>
            <a:ext cx="6612396" cy="1755673"/>
          </a:xfrm>
          <a:prstGeom prst="rect">
            <a:avLst/>
          </a:prstGeom>
          <a:noFill/>
          <a:ln>
            <a:noFill/>
          </a:ln>
        </p:spPr>
      </p:pic>
      <p:pic>
        <p:nvPicPr>
          <p:cNvPr id="22" name="Google Shape;22;p2" descr="A picture containing cable, necklace, knot&#10;&#10;Description automatically generated"/>
          <p:cNvPicPr preferRelativeResize="0"/>
          <p:nvPr/>
        </p:nvPicPr>
        <p:blipFill rotWithShape="1">
          <a:blip r:embed="rId3">
            <a:alphaModFix amt="28000"/>
          </a:blip>
          <a:srcRect/>
          <a:stretch/>
        </p:blipFill>
        <p:spPr>
          <a:xfrm rot="-5098989">
            <a:off x="19097665" y="7495832"/>
            <a:ext cx="5031755" cy="5031755"/>
          </a:xfrm>
          <a:prstGeom prst="rect">
            <a:avLst/>
          </a:prstGeom>
          <a:noFill/>
          <a:ln>
            <a:noFill/>
          </a:ln>
        </p:spPr>
      </p:pic>
      <p:pic>
        <p:nvPicPr>
          <p:cNvPr id="23" name="Google Shape;23;p2" descr="A picture containing cable, necklace, knot&#10;&#10;Description automatically generated"/>
          <p:cNvPicPr preferRelativeResize="0"/>
          <p:nvPr/>
        </p:nvPicPr>
        <p:blipFill rotWithShape="1">
          <a:blip r:embed="rId3">
            <a:alphaModFix amt="28000"/>
          </a:blip>
          <a:srcRect/>
          <a:stretch/>
        </p:blipFill>
        <p:spPr>
          <a:xfrm rot="-5098989">
            <a:off x="12290465" y="2043298"/>
            <a:ext cx="5031755" cy="5031755"/>
          </a:xfrm>
          <a:prstGeom prst="rect">
            <a:avLst/>
          </a:prstGeom>
          <a:noFill/>
          <a:ln>
            <a:noFill/>
          </a:ln>
        </p:spPr>
      </p:pic>
      <p:pic>
        <p:nvPicPr>
          <p:cNvPr id="24" name="Google Shape;24;p2" descr="A picture containing cable, necklace, knot&#10;&#10;Description automatically generated"/>
          <p:cNvPicPr preferRelativeResize="0"/>
          <p:nvPr/>
        </p:nvPicPr>
        <p:blipFill rotWithShape="1">
          <a:blip r:embed="rId3">
            <a:alphaModFix amt="28000"/>
          </a:blip>
          <a:srcRect/>
          <a:stretch/>
        </p:blipFill>
        <p:spPr>
          <a:xfrm rot="-5098989">
            <a:off x="18421528" y="5444756"/>
            <a:ext cx="3699541" cy="36995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5"/>
        <p:cNvGrpSpPr/>
        <p:nvPr/>
      </p:nvGrpSpPr>
      <p:grpSpPr>
        <a:xfrm>
          <a:off x="0" y="0"/>
          <a:ext cx="0" cy="0"/>
          <a:chOff x="0" y="0"/>
          <a:chExt cx="0" cy="0"/>
        </a:xfrm>
      </p:grpSpPr>
      <p:pic>
        <p:nvPicPr>
          <p:cNvPr id="26" name="Google Shape;26;p3" descr="A close up of a logo&#10;&#10;Description automatically generated"/>
          <p:cNvPicPr preferRelativeResize="0"/>
          <p:nvPr/>
        </p:nvPicPr>
        <p:blipFill rotWithShape="1">
          <a:blip r:embed="rId2">
            <a:alphaModFix/>
          </a:blip>
          <a:srcRect/>
          <a:stretch/>
        </p:blipFill>
        <p:spPr>
          <a:xfrm>
            <a:off x="-340246" y="-299102"/>
            <a:ext cx="24384000" cy="13716000"/>
          </a:xfrm>
          <a:prstGeom prst="rect">
            <a:avLst/>
          </a:prstGeom>
          <a:noFill/>
          <a:ln>
            <a:noFill/>
          </a:ln>
        </p:spPr>
      </p:pic>
      <p:sp>
        <p:nvSpPr>
          <p:cNvPr id="27" name="Google Shape;27;p3"/>
          <p:cNvSpPr txBox="1">
            <a:spLocks noGrp="1"/>
          </p:cNvSpPr>
          <p:nvPr>
            <p:ph type="title"/>
          </p:nvPr>
        </p:nvSpPr>
        <p:spPr>
          <a:xfrm>
            <a:off x="567033" y="463062"/>
            <a:ext cx="23253107" cy="14916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567032" y="2144995"/>
            <a:ext cx="23253107" cy="1020893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 name="Google Shape;29;p3"/>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31"/>
        <p:cNvGrpSpPr/>
        <p:nvPr/>
      </p:nvGrpSpPr>
      <p:grpSpPr>
        <a:xfrm>
          <a:off x="0" y="0"/>
          <a:ext cx="0" cy="0"/>
          <a:chOff x="0" y="0"/>
          <a:chExt cx="0" cy="0"/>
        </a:xfrm>
      </p:grpSpPr>
      <p:pic>
        <p:nvPicPr>
          <p:cNvPr id="32" name="Google Shape;32;p4" descr="A close up of a logo&#10;&#10;Description automatically generated"/>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33" name="Google Shape;33;p4"/>
          <p:cNvSpPr txBox="1">
            <a:spLocks noGrp="1"/>
          </p:cNvSpPr>
          <p:nvPr>
            <p:ph type="title"/>
          </p:nvPr>
        </p:nvSpPr>
        <p:spPr>
          <a:xfrm>
            <a:off x="1663917" y="3419477"/>
            <a:ext cx="21033938"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5A83"/>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1663917" y="9178927"/>
            <a:ext cx="21033938"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35" name="Google Shape;35;p4"/>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7"/>
        <p:cNvGrpSpPr/>
        <p:nvPr/>
      </p:nvGrpSpPr>
      <p:grpSpPr>
        <a:xfrm>
          <a:off x="0" y="0"/>
          <a:ext cx="0" cy="0"/>
          <a:chOff x="0" y="0"/>
          <a:chExt cx="0" cy="0"/>
        </a:xfrm>
      </p:grpSpPr>
      <p:pic>
        <p:nvPicPr>
          <p:cNvPr id="38" name="Google Shape;38;p5" descr="A close up of a logo&#10;&#10;Description automatically generated"/>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39" name="Google Shape;39;p5"/>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1" name="Google Shape;41;p5"/>
          <p:cNvSpPr txBox="1">
            <a:spLocks noGrp="1"/>
          </p:cNvSpPr>
          <p:nvPr>
            <p:ph type="title"/>
          </p:nvPr>
        </p:nvSpPr>
        <p:spPr>
          <a:xfrm>
            <a:off x="567033" y="463062"/>
            <a:ext cx="23253107" cy="14916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2"/>
        <p:cNvGrpSpPr/>
        <p:nvPr/>
      </p:nvGrpSpPr>
      <p:grpSpPr>
        <a:xfrm>
          <a:off x="0" y="0"/>
          <a:ext cx="0" cy="0"/>
          <a:chOff x="0" y="0"/>
          <a:chExt cx="0" cy="0"/>
        </a:xfrm>
      </p:grpSpPr>
      <p:pic>
        <p:nvPicPr>
          <p:cNvPr id="43" name="Google Shape;43;p6" descr="A picture containing light&#10;&#10;Description automatically generated"/>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44" name="Google Shape;44;p6"/>
          <p:cNvSpPr/>
          <p:nvPr/>
        </p:nvSpPr>
        <p:spPr>
          <a:xfrm>
            <a:off x="861219" y="3595738"/>
            <a:ext cx="23319581" cy="8531688"/>
          </a:xfrm>
          <a:prstGeom prst="roundRect">
            <a:avLst>
              <a:gd name="adj" fmla="val 6683"/>
            </a:avLst>
          </a:prstGeom>
          <a:solidFill>
            <a:srgbClr val="005A83">
              <a:alpha val="8156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45" name="Google Shape;45;p6"/>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ubTitle" idx="1"/>
          </p:nvPr>
        </p:nvSpPr>
        <p:spPr>
          <a:xfrm>
            <a:off x="1695847" y="9308787"/>
            <a:ext cx="14344253"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47" name="Google Shape;47;p6"/>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49" name="Google Shape;49;p6"/>
          <p:cNvPicPr preferRelativeResize="0"/>
          <p:nvPr/>
        </p:nvPicPr>
        <p:blipFill rotWithShape="1">
          <a:blip r:embed="rId3">
            <a:alphaModFix/>
          </a:blip>
          <a:srcRect/>
          <a:stretch/>
        </p:blipFill>
        <p:spPr>
          <a:xfrm>
            <a:off x="1695847" y="1224115"/>
            <a:ext cx="6612396" cy="1755673"/>
          </a:xfrm>
          <a:prstGeom prst="rect">
            <a:avLst/>
          </a:prstGeom>
          <a:noFill/>
          <a:ln>
            <a:noFill/>
          </a:ln>
        </p:spPr>
      </p:pic>
      <p:pic>
        <p:nvPicPr>
          <p:cNvPr id="50" name="Google Shape;50;p6" descr="A picture containing cable, necklace, knot&#10;&#10;Description automatically generated"/>
          <p:cNvPicPr preferRelativeResize="0"/>
          <p:nvPr/>
        </p:nvPicPr>
        <p:blipFill rotWithShape="1">
          <a:blip r:embed="rId4">
            <a:alphaModFix amt="28000"/>
          </a:blip>
          <a:srcRect/>
          <a:stretch/>
        </p:blipFill>
        <p:spPr>
          <a:xfrm rot="-5098989">
            <a:off x="19097665" y="7495832"/>
            <a:ext cx="5031755" cy="5031755"/>
          </a:xfrm>
          <a:prstGeom prst="rect">
            <a:avLst/>
          </a:prstGeom>
          <a:noFill/>
          <a:ln>
            <a:noFill/>
          </a:ln>
        </p:spPr>
      </p:pic>
      <p:pic>
        <p:nvPicPr>
          <p:cNvPr id="51" name="Google Shape;51;p6" descr="A picture containing cable, necklace, knot&#10;&#10;Description automatically generated"/>
          <p:cNvPicPr preferRelativeResize="0"/>
          <p:nvPr/>
        </p:nvPicPr>
        <p:blipFill rotWithShape="1">
          <a:blip r:embed="rId4">
            <a:alphaModFix amt="28000"/>
          </a:blip>
          <a:srcRect/>
          <a:stretch/>
        </p:blipFill>
        <p:spPr>
          <a:xfrm rot="-5098989">
            <a:off x="12290465" y="2043298"/>
            <a:ext cx="5031755" cy="5031755"/>
          </a:xfrm>
          <a:prstGeom prst="rect">
            <a:avLst/>
          </a:prstGeom>
          <a:noFill/>
          <a:ln>
            <a:noFill/>
          </a:ln>
        </p:spPr>
      </p:pic>
      <p:pic>
        <p:nvPicPr>
          <p:cNvPr id="52" name="Google Shape;52;p6" descr="A picture containing cable, necklace, knot&#10;&#10;Description automatically generated"/>
          <p:cNvPicPr preferRelativeResize="0"/>
          <p:nvPr/>
        </p:nvPicPr>
        <p:blipFill rotWithShape="1">
          <a:blip r:embed="rId4">
            <a:alphaModFix amt="28000"/>
          </a:blip>
          <a:srcRect/>
          <a:stretch/>
        </p:blipFill>
        <p:spPr>
          <a:xfrm rot="-5098989">
            <a:off x="18424535" y="5009181"/>
            <a:ext cx="3699541" cy="369954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676619" y="730251"/>
            <a:ext cx="21033938"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A8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1676619" y="3651250"/>
            <a:ext cx="21033938"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6" name="Google Shape;56;p7"/>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1663917" y="3419477"/>
            <a:ext cx="21033938"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5A83"/>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1663917" y="9178927"/>
            <a:ext cx="21033938"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61" name="Google Shape;61;p8"/>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3"/>
        <p:cNvGrpSpPr/>
        <p:nvPr/>
      </p:nvGrpSpPr>
      <p:grpSpPr>
        <a:xfrm>
          <a:off x="0" y="0"/>
          <a:ext cx="0" cy="0"/>
          <a:chOff x="0" y="0"/>
          <a:chExt cx="0" cy="0"/>
        </a:xfrm>
      </p:grpSpPr>
      <p:pic>
        <p:nvPicPr>
          <p:cNvPr id="64" name="Google Shape;64;p9" descr="A close up of a logo&#10;&#10;Description automatically generated"/>
          <p:cNvPicPr preferRelativeResize="0"/>
          <p:nvPr/>
        </p:nvPicPr>
        <p:blipFill rotWithShape="1">
          <a:blip r:embed="rId2">
            <a:alphaModFix/>
          </a:blip>
          <a:srcRect/>
          <a:stretch/>
        </p:blipFill>
        <p:spPr>
          <a:xfrm>
            <a:off x="1587" y="0"/>
            <a:ext cx="24384000" cy="13716000"/>
          </a:xfrm>
          <a:prstGeom prst="rect">
            <a:avLst/>
          </a:prstGeom>
          <a:noFill/>
          <a:ln>
            <a:noFill/>
          </a:ln>
        </p:spPr>
      </p:pic>
      <p:sp>
        <p:nvSpPr>
          <p:cNvPr id="65" name="Google Shape;65;p9"/>
          <p:cNvSpPr txBox="1">
            <a:spLocks noGrp="1"/>
          </p:cNvSpPr>
          <p:nvPr>
            <p:ph type="body" idx="1"/>
          </p:nvPr>
        </p:nvSpPr>
        <p:spPr>
          <a:xfrm>
            <a:off x="567034" y="2384277"/>
            <a:ext cx="11474134" cy="99696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6" name="Google Shape;66;p9"/>
          <p:cNvSpPr txBox="1">
            <a:spLocks noGrp="1"/>
          </p:cNvSpPr>
          <p:nvPr>
            <p:ph type="body" idx="2"/>
          </p:nvPr>
        </p:nvSpPr>
        <p:spPr>
          <a:xfrm>
            <a:off x="12346008" y="2384277"/>
            <a:ext cx="11474132" cy="996964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7" name="Google Shape;67;p9"/>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69" name="Google Shape;69;p9"/>
          <p:cNvSpPr txBox="1">
            <a:spLocks noGrp="1"/>
          </p:cNvSpPr>
          <p:nvPr>
            <p:ph type="title"/>
          </p:nvPr>
        </p:nvSpPr>
        <p:spPr>
          <a:xfrm>
            <a:off x="567033" y="463062"/>
            <a:ext cx="23253107" cy="1491656"/>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679795" y="730251"/>
            <a:ext cx="21033938"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5A8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1679796" y="3362326"/>
            <a:ext cx="10316917"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73" name="Google Shape;73;p10"/>
          <p:cNvSpPr txBox="1">
            <a:spLocks noGrp="1"/>
          </p:cNvSpPr>
          <p:nvPr>
            <p:ph type="body" idx="2"/>
          </p:nvPr>
        </p:nvSpPr>
        <p:spPr>
          <a:xfrm>
            <a:off x="1679796" y="5010150"/>
            <a:ext cx="10316917"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4" name="Google Shape;74;p10"/>
          <p:cNvSpPr txBox="1">
            <a:spLocks noGrp="1"/>
          </p:cNvSpPr>
          <p:nvPr>
            <p:ph type="body" idx="3"/>
          </p:nvPr>
        </p:nvSpPr>
        <p:spPr>
          <a:xfrm>
            <a:off x="12346007" y="3362326"/>
            <a:ext cx="10367726"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75" name="Google Shape;75;p10"/>
          <p:cNvSpPr txBox="1">
            <a:spLocks noGrp="1"/>
          </p:cNvSpPr>
          <p:nvPr>
            <p:ph type="body" idx="4"/>
          </p:nvPr>
        </p:nvSpPr>
        <p:spPr>
          <a:xfrm>
            <a:off x="12346007" y="5010150"/>
            <a:ext cx="10367726"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6" name="Google Shape;76;p10"/>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76619" y="730251"/>
            <a:ext cx="21033938"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5A83"/>
              </a:buClr>
              <a:buSzPts val="8800"/>
              <a:buFont typeface="Arial"/>
              <a:buNone/>
              <a:defRPr sz="8800" b="1" i="0" u="none" strike="noStrike" cap="none">
                <a:solidFill>
                  <a:srgbClr val="005A8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676619" y="3651250"/>
            <a:ext cx="21033938" cy="8702676"/>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rgbClr val="005A83"/>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1"/>
          <p:cNvPicPr preferRelativeResize="0"/>
          <p:nvPr/>
        </p:nvPicPr>
        <p:blipFill rotWithShape="1">
          <a:blip r:embed="rId12">
            <a:alphaModFix/>
          </a:blip>
          <a:srcRect/>
          <a:stretch/>
        </p:blipFill>
        <p:spPr>
          <a:xfrm>
            <a:off x="1676618" y="12727286"/>
            <a:ext cx="2317605" cy="61535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1695847" y="4203903"/>
            <a:ext cx="20025466" cy="451960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12000"/>
              <a:buFont typeface="Arial"/>
              <a:buNone/>
            </a:pPr>
            <a:r>
              <a:rPr lang="en-GB"/>
              <a:t>What do inclusive cross border payments look like?</a:t>
            </a:r>
            <a:endParaRPr/>
          </a:p>
        </p:txBody>
      </p:sp>
      <p:sp>
        <p:nvSpPr>
          <p:cNvPr id="86" name="Google Shape;86;p12"/>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1"/>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5A83"/>
              </a:buClr>
              <a:buSzPts val="8800"/>
              <a:buFont typeface="Arial"/>
              <a:buNone/>
            </a:pPr>
            <a:r>
              <a:rPr lang="en-GB" sz="6700"/>
              <a:t> Conclusion</a:t>
            </a:r>
            <a:endParaRPr sz="6700"/>
          </a:p>
        </p:txBody>
      </p:sp>
      <p:sp>
        <p:nvSpPr>
          <p:cNvPr id="336" name="Google Shape;336;p21"/>
          <p:cNvSpPr/>
          <p:nvPr/>
        </p:nvSpPr>
        <p:spPr>
          <a:xfrm>
            <a:off x="8909987" y="4511804"/>
            <a:ext cx="1440300" cy="1440000"/>
          </a:xfrm>
          <a:prstGeom prst="ellipse">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4000" b="1" i="0" u="none" strike="noStrike" cap="none">
                <a:solidFill>
                  <a:schemeClr val="lt1"/>
                </a:solidFill>
              </a:rPr>
              <a:t>01</a:t>
            </a:r>
            <a:endParaRPr sz="4000" b="1" i="0" u="none" strike="noStrike" cap="none">
              <a:solidFill>
                <a:schemeClr val="lt1"/>
              </a:solidFill>
            </a:endParaRPr>
          </a:p>
        </p:txBody>
      </p:sp>
      <p:sp>
        <p:nvSpPr>
          <p:cNvPr id="337" name="Google Shape;337;p21"/>
          <p:cNvSpPr/>
          <p:nvPr/>
        </p:nvSpPr>
        <p:spPr>
          <a:xfrm>
            <a:off x="11796397" y="4416104"/>
            <a:ext cx="9933300" cy="1631400"/>
          </a:xfrm>
          <a:prstGeom prst="rect">
            <a:avLst/>
          </a:prstGeom>
          <a:noFill/>
          <a:ln>
            <a:noFill/>
          </a:ln>
        </p:spPr>
        <p:txBody>
          <a:bodyPr spcFirstLastPara="1" wrap="square" lIns="182875" tIns="91400" rIns="182875" bIns="91400" anchor="t" anchorCtr="0">
            <a:noAutofit/>
          </a:bodyPr>
          <a:lstStyle/>
          <a:p>
            <a:pPr marL="0" marR="0" lvl="0" indent="0" algn="l" rtl="0">
              <a:spcBef>
                <a:spcPts val="0"/>
              </a:spcBef>
              <a:spcAft>
                <a:spcPts val="0"/>
              </a:spcAft>
              <a:buNone/>
            </a:pPr>
            <a:r>
              <a:rPr lang="en-GB" sz="2800" b="1"/>
              <a:t>Conclusion </a:t>
            </a:r>
            <a:r>
              <a:rPr lang="en-GB" sz="2800" b="1" i="0" u="none" strike="noStrike" cap="none">
                <a:solidFill>
                  <a:srgbClr val="000000"/>
                </a:solidFill>
              </a:rPr>
              <a:t> 01</a:t>
            </a:r>
            <a:endParaRPr sz="2800"/>
          </a:p>
          <a:p>
            <a:pPr marL="0" marR="0" lvl="0" indent="0" algn="l" rtl="0">
              <a:spcBef>
                <a:spcPts val="1200"/>
              </a:spcBef>
              <a:spcAft>
                <a:spcPts val="0"/>
              </a:spcAft>
              <a:buNone/>
            </a:pPr>
            <a:r>
              <a:rPr lang="en-GB" sz="2800"/>
              <a:t>The definition of an inclusive payments must be the same for domestic and cross-border payments: a low-cost, irrevocable, push, account-to-account payments,safe payments, with a great user experience and the funds available instantly for the beneficiary 24/7.</a:t>
            </a:r>
            <a:endParaRPr sz="2800" i="0" u="none" strike="noStrike" cap="none">
              <a:solidFill>
                <a:srgbClr val="000000"/>
              </a:solidFill>
            </a:endParaRPr>
          </a:p>
        </p:txBody>
      </p:sp>
      <p:sp>
        <p:nvSpPr>
          <p:cNvPr id="338" name="Google Shape;338;p21"/>
          <p:cNvSpPr/>
          <p:nvPr/>
        </p:nvSpPr>
        <p:spPr>
          <a:xfrm>
            <a:off x="8909987" y="7544263"/>
            <a:ext cx="1440300" cy="1440000"/>
          </a:xfrm>
          <a:prstGeom prst="ellipse">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4000" b="1" i="0" u="none" strike="noStrike" cap="none">
                <a:solidFill>
                  <a:schemeClr val="lt1"/>
                </a:solidFill>
              </a:rPr>
              <a:t>02</a:t>
            </a:r>
            <a:endParaRPr sz="4000" b="1" i="0" u="none" strike="noStrike" cap="none">
              <a:solidFill>
                <a:schemeClr val="lt1"/>
              </a:solidFill>
            </a:endParaRPr>
          </a:p>
        </p:txBody>
      </p:sp>
      <p:sp>
        <p:nvSpPr>
          <p:cNvPr id="339" name="Google Shape;339;p21"/>
          <p:cNvSpPr/>
          <p:nvPr/>
        </p:nvSpPr>
        <p:spPr>
          <a:xfrm>
            <a:off x="11796417" y="7448563"/>
            <a:ext cx="9933300" cy="1631400"/>
          </a:xfrm>
          <a:prstGeom prst="rect">
            <a:avLst/>
          </a:prstGeom>
          <a:noFill/>
          <a:ln>
            <a:noFill/>
          </a:ln>
        </p:spPr>
        <p:txBody>
          <a:bodyPr spcFirstLastPara="1" wrap="square" lIns="182875" tIns="91400" rIns="182875" bIns="91400" anchor="t" anchorCtr="0">
            <a:noAutofit/>
          </a:bodyPr>
          <a:lstStyle/>
          <a:p>
            <a:pPr marL="0" marR="0" lvl="0" indent="0" algn="l" rtl="0">
              <a:spcBef>
                <a:spcPts val="0"/>
              </a:spcBef>
              <a:spcAft>
                <a:spcPts val="0"/>
              </a:spcAft>
              <a:buNone/>
            </a:pPr>
            <a:r>
              <a:rPr lang="en-GB" sz="2800" b="1" i="0" u="none" strike="noStrike" cap="none">
                <a:solidFill>
                  <a:srgbClr val="000000"/>
                </a:solidFill>
              </a:rPr>
              <a:t>Conclusion 02</a:t>
            </a:r>
            <a:endParaRPr sz="2800"/>
          </a:p>
          <a:p>
            <a:pPr marL="0" lvl="0" indent="0" algn="l" rtl="0">
              <a:spcBef>
                <a:spcPts val="1200"/>
              </a:spcBef>
              <a:spcAft>
                <a:spcPts val="0"/>
              </a:spcAft>
              <a:buClr>
                <a:schemeClr val="dk1"/>
              </a:buClr>
              <a:buFont typeface="Arial"/>
              <a:buNone/>
            </a:pPr>
            <a:r>
              <a:rPr lang="en-GB" sz="2800">
                <a:solidFill>
                  <a:schemeClr val="dk1"/>
                </a:solidFill>
              </a:rPr>
              <a:t>Mojaloop design allows to deliver inclusive cross-border payments according to the definition and the KPIs set by the FSB.</a:t>
            </a:r>
            <a:endParaRPr sz="2800">
              <a:solidFill>
                <a:schemeClr val="dk1"/>
              </a:solidFill>
            </a:endParaRPr>
          </a:p>
          <a:p>
            <a:pPr marL="0" marR="0" lvl="0" indent="0" algn="l" rtl="0">
              <a:spcBef>
                <a:spcPts val="1200"/>
              </a:spcBef>
              <a:spcAft>
                <a:spcPts val="0"/>
              </a:spcAft>
              <a:buNone/>
            </a:pPr>
            <a:endParaRPr sz="2800"/>
          </a:p>
        </p:txBody>
      </p:sp>
      <p:sp>
        <p:nvSpPr>
          <p:cNvPr id="340" name="Google Shape;340;p21"/>
          <p:cNvSpPr/>
          <p:nvPr/>
        </p:nvSpPr>
        <p:spPr>
          <a:xfrm>
            <a:off x="8909987" y="10481052"/>
            <a:ext cx="1440300" cy="1440000"/>
          </a:xfrm>
          <a:prstGeom prst="ellipse">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4000" b="1" i="0" u="none" strike="noStrike" cap="none">
                <a:solidFill>
                  <a:schemeClr val="lt1"/>
                </a:solidFill>
              </a:rPr>
              <a:t>03</a:t>
            </a:r>
            <a:endParaRPr sz="4000" b="1" i="0" u="none" strike="noStrike" cap="none">
              <a:solidFill>
                <a:schemeClr val="lt1"/>
              </a:solidFill>
            </a:endParaRPr>
          </a:p>
        </p:txBody>
      </p:sp>
      <p:sp>
        <p:nvSpPr>
          <p:cNvPr id="341" name="Google Shape;341;p21"/>
          <p:cNvSpPr/>
          <p:nvPr/>
        </p:nvSpPr>
        <p:spPr>
          <a:xfrm>
            <a:off x="11796417" y="10385352"/>
            <a:ext cx="9933300" cy="1631400"/>
          </a:xfrm>
          <a:prstGeom prst="rect">
            <a:avLst/>
          </a:prstGeom>
          <a:noFill/>
          <a:ln>
            <a:noFill/>
          </a:ln>
        </p:spPr>
        <p:txBody>
          <a:bodyPr spcFirstLastPara="1" wrap="square" lIns="182875" tIns="91400" rIns="182875" bIns="91400" anchor="t" anchorCtr="0">
            <a:noAutofit/>
          </a:bodyPr>
          <a:lstStyle/>
          <a:p>
            <a:pPr marL="0" marR="0" lvl="0" indent="0" algn="l" rtl="0">
              <a:spcBef>
                <a:spcPts val="0"/>
              </a:spcBef>
              <a:spcAft>
                <a:spcPts val="0"/>
              </a:spcAft>
              <a:buNone/>
            </a:pPr>
            <a:r>
              <a:rPr lang="en-GB" sz="2800" b="1" i="0" u="none" strike="noStrike" cap="none">
                <a:solidFill>
                  <a:srgbClr val="000000"/>
                </a:solidFill>
              </a:rPr>
              <a:t>Conclusion 03</a:t>
            </a:r>
            <a:endParaRPr sz="2800"/>
          </a:p>
          <a:p>
            <a:pPr marL="0" lvl="0" indent="0" algn="l" rtl="0">
              <a:spcBef>
                <a:spcPts val="1200"/>
              </a:spcBef>
              <a:spcAft>
                <a:spcPts val="0"/>
              </a:spcAft>
              <a:buClr>
                <a:schemeClr val="dk1"/>
              </a:buClr>
              <a:buFont typeface="Arial"/>
              <a:buNone/>
            </a:pPr>
            <a:r>
              <a:rPr lang="en-GB" sz="2800">
                <a:solidFill>
                  <a:schemeClr val="dk1"/>
                </a:solidFill>
              </a:rPr>
              <a:t>However there are a few considerations for the future: global aliaises, sanction management and futher cost reduction</a:t>
            </a:r>
            <a:endParaRPr sz="2800" i="0" u="none" strike="noStrike" cap="none">
              <a:solidFill>
                <a:srgbClr val="000000"/>
              </a:solidFill>
            </a:endParaRPr>
          </a:p>
        </p:txBody>
      </p:sp>
      <p:sp>
        <p:nvSpPr>
          <p:cNvPr id="342" name="Google Shape;342;p21"/>
          <p:cNvSpPr txBox="1"/>
          <p:nvPr/>
        </p:nvSpPr>
        <p:spPr>
          <a:xfrm>
            <a:off x="847625" y="4511800"/>
            <a:ext cx="6780900" cy="163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5600" b="1">
                <a:solidFill>
                  <a:schemeClr val="dk1"/>
                </a:solidFill>
              </a:rPr>
              <a:t>3 key take aways</a:t>
            </a:r>
            <a:endParaRPr sz="56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2"/>
          <p:cNvSpPr txBox="1">
            <a:spLocks noGrp="1"/>
          </p:cNvSpPr>
          <p:nvPr>
            <p:ph type="title"/>
          </p:nvPr>
        </p:nvSpPr>
        <p:spPr>
          <a:xfrm>
            <a:off x="1663917" y="3419477"/>
            <a:ext cx="21033900" cy="5705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5A83"/>
              </a:buClr>
              <a:buSzPts val="12000"/>
              <a:buFont typeface="Arial"/>
              <a:buNone/>
            </a:pPr>
            <a:r>
              <a:rPr lang="en-GB"/>
              <a:t>Feedback from Comesa</a:t>
            </a:r>
            <a:endParaRPr/>
          </a:p>
          <a:p>
            <a:pPr marL="0" lvl="0" indent="0" algn="l" rtl="0">
              <a:lnSpc>
                <a:spcPct val="90000"/>
              </a:lnSpc>
              <a:spcBef>
                <a:spcPts val="0"/>
              </a:spcBef>
              <a:spcAft>
                <a:spcPts val="0"/>
              </a:spcAft>
              <a:buClr>
                <a:srgbClr val="005A83"/>
              </a:buClr>
              <a:buSzPts val="12000"/>
              <a:buFont typeface="Arial"/>
              <a:buNone/>
            </a:pPr>
            <a:r>
              <a:rPr lang="en-GB" sz="9100"/>
              <a:t>Discussion with Dr Jonathan Pinifolo</a:t>
            </a:r>
            <a:endParaRPr sz="9100"/>
          </a:p>
        </p:txBody>
      </p:sp>
      <p:sp>
        <p:nvSpPr>
          <p:cNvPr id="348" name="Google Shape;348;p22"/>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1663917" y="3419477"/>
            <a:ext cx="21033900" cy="5705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5A83"/>
              </a:buClr>
              <a:buSzPts val="12000"/>
              <a:buFont typeface="Arial"/>
              <a:buNone/>
            </a:pPr>
            <a:r>
              <a:rPr lang="en-GB"/>
              <a:t>Feedback from the audience</a:t>
            </a:r>
            <a:endParaRPr/>
          </a:p>
        </p:txBody>
      </p:sp>
      <p:sp>
        <p:nvSpPr>
          <p:cNvPr id="354" name="Google Shape;354;p23"/>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663917" y="3419477"/>
            <a:ext cx="21033900" cy="5705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5A83"/>
              </a:buClr>
              <a:buSzPts val="12000"/>
              <a:buFont typeface="Arial"/>
              <a:buNone/>
            </a:pPr>
            <a:r>
              <a:rPr lang="en-GB"/>
              <a:t>Thank you</a:t>
            </a:r>
            <a:endParaRPr/>
          </a:p>
        </p:txBody>
      </p:sp>
      <p:sp>
        <p:nvSpPr>
          <p:cNvPr id="360" name="Google Shape;360;p24"/>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567033" y="463062"/>
            <a:ext cx="23253107" cy="149165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5A83"/>
              </a:buClr>
              <a:buSzPts val="8800"/>
              <a:buFont typeface="Arial"/>
              <a:buNone/>
            </a:pPr>
            <a:r>
              <a:rPr lang="en-GB"/>
              <a:t>Agenda</a:t>
            </a:r>
            <a:endParaRPr/>
          </a:p>
        </p:txBody>
      </p:sp>
      <p:sp>
        <p:nvSpPr>
          <p:cNvPr id="92" name="Google Shape;92;p13"/>
          <p:cNvSpPr txBox="1">
            <a:spLocks noGrp="1"/>
          </p:cNvSpPr>
          <p:nvPr>
            <p:ph type="body" idx="1"/>
          </p:nvPr>
        </p:nvSpPr>
        <p:spPr>
          <a:xfrm>
            <a:off x="567032" y="2144995"/>
            <a:ext cx="23253107" cy="10208932"/>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2000"/>
              </a:spcBef>
              <a:spcAft>
                <a:spcPts val="0"/>
              </a:spcAft>
              <a:buClr>
                <a:schemeClr val="dk1"/>
              </a:buClr>
              <a:buSzPts val="5600"/>
              <a:buChar char="●"/>
            </a:pPr>
            <a:r>
              <a:rPr lang="en-GB" dirty="0"/>
              <a:t> Definition of an inclusive cross-border payment and where we are on delivering inclusive cross-border payments according to FSB</a:t>
            </a:r>
            <a:endParaRPr dirty="0"/>
          </a:p>
          <a:p>
            <a:pPr marL="457200" lvl="0" indent="-457200" algn="l" rtl="0">
              <a:lnSpc>
                <a:spcPct val="90000"/>
              </a:lnSpc>
              <a:spcBef>
                <a:spcPts val="2000"/>
              </a:spcBef>
              <a:spcAft>
                <a:spcPts val="0"/>
              </a:spcAft>
              <a:buClr>
                <a:schemeClr val="dk1"/>
              </a:buClr>
              <a:buSzPts val="5600"/>
              <a:buChar char="●"/>
            </a:pPr>
            <a:r>
              <a:rPr lang="en-GB" dirty="0"/>
              <a:t> Feedback from Dr Jonathan </a:t>
            </a:r>
            <a:r>
              <a:rPr lang="en-GB" dirty="0" err="1"/>
              <a:t>Pinofolo</a:t>
            </a:r>
            <a:endParaRPr dirty="0"/>
          </a:p>
          <a:p>
            <a:pPr marL="457200" lvl="0" indent="-457200" algn="l" rtl="0">
              <a:lnSpc>
                <a:spcPct val="90000"/>
              </a:lnSpc>
              <a:spcBef>
                <a:spcPts val="2000"/>
              </a:spcBef>
              <a:spcAft>
                <a:spcPts val="0"/>
              </a:spcAft>
              <a:buClr>
                <a:schemeClr val="dk1"/>
              </a:buClr>
              <a:buSzPts val="5600"/>
              <a:buChar char="●"/>
            </a:pPr>
            <a:r>
              <a:rPr lang="en-GB" dirty="0"/>
              <a:t> Feedback from the audience</a:t>
            </a:r>
            <a:endParaRPr dirty="0"/>
          </a:p>
        </p:txBody>
      </p:sp>
      <p:sp>
        <p:nvSpPr>
          <p:cNvPr id="93" name="Google Shape;93;p13"/>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1663917" y="3419477"/>
            <a:ext cx="21033938" cy="570547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5A83"/>
              </a:buClr>
              <a:buSzPts val="12000"/>
              <a:buFont typeface="Arial"/>
              <a:buNone/>
            </a:pPr>
            <a:r>
              <a:rPr lang="en-GB"/>
              <a:t>Definition of an inclusive payment</a:t>
            </a:r>
            <a:endParaRPr/>
          </a:p>
        </p:txBody>
      </p:sp>
      <p:sp>
        <p:nvSpPr>
          <p:cNvPr id="99" name="Google Shape;99;p14"/>
          <p:cNvSpPr txBox="1">
            <a:spLocks noGrp="1"/>
          </p:cNvSpPr>
          <p:nvPr>
            <p:ph type="body" idx="1"/>
          </p:nvPr>
        </p:nvSpPr>
        <p:spPr>
          <a:xfrm>
            <a:off x="1663917" y="9178927"/>
            <a:ext cx="21033938" cy="30003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4800"/>
              <a:buNone/>
            </a:pPr>
            <a:endParaRPr/>
          </a:p>
        </p:txBody>
      </p:sp>
      <p:sp>
        <p:nvSpPr>
          <p:cNvPr id="100" name="Google Shape;100;p14"/>
          <p:cNvSpPr txBox="1">
            <a:spLocks noGrp="1"/>
          </p:cNvSpPr>
          <p:nvPr>
            <p:ph type="sldNum" idx="12"/>
          </p:nvPr>
        </p:nvSpPr>
        <p:spPr>
          <a:xfrm>
            <a:off x="17223443" y="12712701"/>
            <a:ext cx="5487114" cy="73025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A83"/>
              </a:buClr>
              <a:buSzPts val="7920"/>
              <a:buFont typeface="Arial"/>
              <a:buNone/>
            </a:pPr>
            <a:r>
              <a:rPr lang="en-GB" sz="6719" dirty="0"/>
              <a:t>The definition of an inclusive payments should apply to cross-border payments as well</a:t>
            </a:r>
            <a:endParaRPr sz="6719" dirty="0"/>
          </a:p>
        </p:txBody>
      </p:sp>
      <p:sp>
        <p:nvSpPr>
          <p:cNvPr id="106" name="Google Shape;106;p15"/>
          <p:cNvSpPr txBox="1">
            <a:spLocks noGrp="1"/>
          </p:cNvSpPr>
          <p:nvPr>
            <p:ph type="sldNum" idx="12"/>
          </p:nvPr>
        </p:nvSpPr>
        <p:spPr>
          <a:xfrm>
            <a:off x="17223443" y="12712701"/>
            <a:ext cx="5487000" cy="7302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400"/>
              <a:buNone/>
            </a:pPr>
            <a:fld id="{00000000-1234-1234-1234-123412341234}" type="slidenum">
              <a:rPr lang="en-GB"/>
              <a:t>4</a:t>
            </a:fld>
            <a:endParaRPr/>
          </a:p>
        </p:txBody>
      </p:sp>
      <p:sp>
        <p:nvSpPr>
          <p:cNvPr id="107" name="Google Shape;107;p15"/>
          <p:cNvSpPr txBox="1"/>
          <p:nvPr/>
        </p:nvSpPr>
        <p:spPr>
          <a:xfrm>
            <a:off x="5124325" y="12104375"/>
            <a:ext cx="15806100" cy="73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600"/>
              <a:buFont typeface="Arial"/>
              <a:buNone/>
            </a:pPr>
            <a:r>
              <a:rPr lang="en-GB" sz="3800" b="0" i="0" u="none" strike="noStrike" cap="none">
                <a:solidFill>
                  <a:schemeClr val="dk1"/>
                </a:solidFill>
                <a:latin typeface="Arial"/>
                <a:ea typeface="Arial"/>
                <a:cs typeface="Arial"/>
                <a:sym typeface="Arial"/>
              </a:rPr>
              <a:t>S</a:t>
            </a:r>
            <a:r>
              <a:rPr lang="en-GB" sz="3500" b="0" i="0" u="none" strike="noStrike" cap="none">
                <a:solidFill>
                  <a:schemeClr val="dk1"/>
                </a:solidFill>
                <a:latin typeface="Arial"/>
                <a:ea typeface="Arial"/>
                <a:cs typeface="Arial"/>
                <a:sym typeface="Arial"/>
              </a:rPr>
              <a:t>ource: </a:t>
            </a:r>
            <a:r>
              <a:rPr lang="en-GB" sz="3500" b="0" i="1" u="none" strike="noStrike" cap="none">
                <a:solidFill>
                  <a:schemeClr val="dk1"/>
                </a:solidFill>
                <a:latin typeface="Arial"/>
                <a:ea typeface="Arial"/>
                <a:cs typeface="Arial"/>
                <a:sym typeface="Arial"/>
              </a:rPr>
              <a:t>Bill and Melinda Gates Foundation 2023 </a:t>
            </a:r>
            <a:endParaRPr sz="3500" b="0" i="1" u="none" strike="noStrike" cap="none">
              <a:solidFill>
                <a:schemeClr val="dk1"/>
              </a:solidFill>
              <a:latin typeface="Arial"/>
              <a:ea typeface="Arial"/>
              <a:cs typeface="Arial"/>
              <a:sym typeface="Arial"/>
            </a:endParaRPr>
          </a:p>
        </p:txBody>
      </p:sp>
      <p:grpSp>
        <p:nvGrpSpPr>
          <p:cNvPr id="108" name="Google Shape;108;p15"/>
          <p:cNvGrpSpPr/>
          <p:nvPr/>
        </p:nvGrpSpPr>
        <p:grpSpPr>
          <a:xfrm>
            <a:off x="571586" y="3365848"/>
            <a:ext cx="23243654" cy="7975911"/>
            <a:chOff x="285750" y="1682924"/>
            <a:chExt cx="11620084" cy="3987956"/>
          </a:xfrm>
        </p:grpSpPr>
        <p:grpSp>
          <p:nvGrpSpPr>
            <p:cNvPr id="109" name="Google Shape;109;p15"/>
            <p:cNvGrpSpPr/>
            <p:nvPr/>
          </p:nvGrpSpPr>
          <p:grpSpPr>
            <a:xfrm>
              <a:off x="285750" y="1682924"/>
              <a:ext cx="11620084" cy="1682906"/>
              <a:chOff x="285750" y="1682924"/>
              <a:chExt cx="11620084" cy="1682906"/>
            </a:xfrm>
          </p:grpSpPr>
          <p:grpSp>
            <p:nvGrpSpPr>
              <p:cNvPr id="110" name="Google Shape;110;p15"/>
              <p:cNvGrpSpPr/>
              <p:nvPr/>
            </p:nvGrpSpPr>
            <p:grpSpPr>
              <a:xfrm>
                <a:off x="285750" y="1682924"/>
                <a:ext cx="3799436" cy="1682906"/>
                <a:chOff x="285750" y="1682924"/>
                <a:chExt cx="3799436" cy="1682906"/>
              </a:xfrm>
            </p:grpSpPr>
            <p:sp>
              <p:nvSpPr>
                <p:cNvPr id="111" name="Google Shape;111;p15"/>
                <p:cNvSpPr/>
                <p:nvPr/>
              </p:nvSpPr>
              <p:spPr>
                <a:xfrm>
                  <a:off x="285750" y="219351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2" name="Google Shape;112;p15"/>
                <p:cNvSpPr/>
                <p:nvPr/>
              </p:nvSpPr>
              <p:spPr>
                <a:xfrm>
                  <a:off x="3003551" y="168292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1"/>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3" name="Google Shape;113;p15"/>
                <p:cNvSpPr txBox="1"/>
                <p:nvPr/>
              </p:nvSpPr>
              <p:spPr>
                <a:xfrm>
                  <a:off x="652156" y="2631472"/>
                  <a:ext cx="24066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1200"/>
                    </a:spcBef>
                    <a:spcAft>
                      <a:spcPts val="0"/>
                    </a:spcAft>
                    <a:buNone/>
                  </a:pPr>
                  <a:r>
                    <a:rPr lang="en-GB" sz="2800" b="1">
                      <a:solidFill>
                        <a:srgbClr val="3F3F3F"/>
                      </a:solidFill>
                    </a:rPr>
                    <a:t>Irrevocable push</a:t>
                  </a:r>
                  <a:endParaRPr sz="2800">
                    <a:solidFill>
                      <a:srgbClr val="3F3F3F"/>
                    </a:solidFill>
                  </a:endParaRPr>
                </a:p>
              </p:txBody>
            </p:sp>
          </p:grpSp>
          <p:grpSp>
            <p:nvGrpSpPr>
              <p:cNvPr id="114" name="Google Shape;114;p15"/>
              <p:cNvGrpSpPr/>
              <p:nvPr/>
            </p:nvGrpSpPr>
            <p:grpSpPr>
              <a:xfrm>
                <a:off x="4196074" y="1682924"/>
                <a:ext cx="3799436" cy="1682906"/>
                <a:chOff x="4196074" y="1682924"/>
                <a:chExt cx="3799436" cy="1682906"/>
              </a:xfrm>
            </p:grpSpPr>
            <p:sp>
              <p:nvSpPr>
                <p:cNvPr id="115" name="Google Shape;115;p15"/>
                <p:cNvSpPr/>
                <p:nvPr/>
              </p:nvSpPr>
              <p:spPr>
                <a:xfrm>
                  <a:off x="4196074" y="219351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6" name="Google Shape;116;p15"/>
                <p:cNvSpPr/>
                <p:nvPr/>
              </p:nvSpPr>
              <p:spPr>
                <a:xfrm>
                  <a:off x="6913875" y="168292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2"/>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17" name="Google Shape;117;p15"/>
                <p:cNvSpPr txBox="1"/>
                <p:nvPr/>
              </p:nvSpPr>
              <p:spPr>
                <a:xfrm>
                  <a:off x="4502037" y="2631472"/>
                  <a:ext cx="25521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1200"/>
                    </a:spcBef>
                    <a:spcAft>
                      <a:spcPts val="0"/>
                    </a:spcAft>
                    <a:buNone/>
                  </a:pPr>
                  <a:r>
                    <a:rPr lang="en-GB" sz="2800" b="1">
                      <a:solidFill>
                        <a:srgbClr val="3F3F3F"/>
                      </a:solidFill>
                    </a:rPr>
                    <a:t>Account to account</a:t>
                  </a:r>
                  <a:endParaRPr sz="2800">
                    <a:solidFill>
                      <a:srgbClr val="3F3F3F"/>
                    </a:solidFill>
                  </a:endParaRPr>
                </a:p>
              </p:txBody>
            </p:sp>
          </p:grpSp>
          <p:grpSp>
            <p:nvGrpSpPr>
              <p:cNvPr id="118" name="Google Shape;118;p15"/>
              <p:cNvGrpSpPr/>
              <p:nvPr/>
            </p:nvGrpSpPr>
            <p:grpSpPr>
              <a:xfrm>
                <a:off x="8106398" y="1682924"/>
                <a:ext cx="3799436" cy="1682906"/>
                <a:chOff x="8106398" y="1682924"/>
                <a:chExt cx="3799436" cy="1682906"/>
              </a:xfrm>
            </p:grpSpPr>
            <p:sp>
              <p:nvSpPr>
                <p:cNvPr id="119" name="Google Shape;119;p15"/>
                <p:cNvSpPr/>
                <p:nvPr/>
              </p:nvSpPr>
              <p:spPr>
                <a:xfrm>
                  <a:off x="8106398" y="219351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0" name="Google Shape;120;p15"/>
                <p:cNvSpPr/>
                <p:nvPr/>
              </p:nvSpPr>
              <p:spPr>
                <a:xfrm>
                  <a:off x="10824199" y="168292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3"/>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1" name="Google Shape;121;p15"/>
                <p:cNvSpPr txBox="1"/>
                <p:nvPr/>
              </p:nvSpPr>
              <p:spPr>
                <a:xfrm>
                  <a:off x="8440028" y="2631472"/>
                  <a:ext cx="24471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1200"/>
                    </a:spcBef>
                    <a:spcAft>
                      <a:spcPts val="0"/>
                    </a:spcAft>
                    <a:buNone/>
                  </a:pPr>
                  <a:r>
                    <a:rPr lang="en-GB" sz="2800" b="1">
                      <a:solidFill>
                        <a:srgbClr val="3F3F3F"/>
                      </a:solidFill>
                    </a:rPr>
                    <a:t>Instant Availability</a:t>
                  </a:r>
                  <a:endParaRPr sz="2800">
                    <a:solidFill>
                      <a:srgbClr val="3F3F3F"/>
                    </a:solidFill>
                  </a:endParaRPr>
                </a:p>
              </p:txBody>
            </p:sp>
          </p:grpSp>
        </p:grpSp>
        <p:grpSp>
          <p:nvGrpSpPr>
            <p:cNvPr id="122" name="Google Shape;122;p15"/>
            <p:cNvGrpSpPr/>
            <p:nvPr/>
          </p:nvGrpSpPr>
          <p:grpSpPr>
            <a:xfrm>
              <a:off x="285750" y="3987974"/>
              <a:ext cx="11620084" cy="1682906"/>
              <a:chOff x="285750" y="3987974"/>
              <a:chExt cx="11620084" cy="1682906"/>
            </a:xfrm>
          </p:grpSpPr>
          <p:grpSp>
            <p:nvGrpSpPr>
              <p:cNvPr id="123" name="Google Shape;123;p15"/>
              <p:cNvGrpSpPr/>
              <p:nvPr/>
            </p:nvGrpSpPr>
            <p:grpSpPr>
              <a:xfrm>
                <a:off x="285750" y="3987974"/>
                <a:ext cx="3799436" cy="1682906"/>
                <a:chOff x="285750" y="3987974"/>
                <a:chExt cx="3799436" cy="1682906"/>
              </a:xfrm>
            </p:grpSpPr>
            <p:sp>
              <p:nvSpPr>
                <p:cNvPr id="124" name="Google Shape;124;p15"/>
                <p:cNvSpPr/>
                <p:nvPr/>
              </p:nvSpPr>
              <p:spPr>
                <a:xfrm>
                  <a:off x="285750" y="449856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5" name="Google Shape;125;p15"/>
                <p:cNvSpPr/>
                <p:nvPr/>
              </p:nvSpPr>
              <p:spPr>
                <a:xfrm>
                  <a:off x="3003551" y="398797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4"/>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6" name="Google Shape;126;p15"/>
                <p:cNvSpPr txBox="1"/>
                <p:nvPr/>
              </p:nvSpPr>
              <p:spPr>
                <a:xfrm>
                  <a:off x="652156" y="4936522"/>
                  <a:ext cx="22941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1200"/>
                    </a:spcBef>
                    <a:spcAft>
                      <a:spcPts val="0"/>
                    </a:spcAft>
                    <a:buNone/>
                  </a:pPr>
                  <a:r>
                    <a:rPr lang="en-GB" sz="2800" b="1">
                      <a:solidFill>
                        <a:srgbClr val="3F3F3F"/>
                      </a:solidFill>
                    </a:rPr>
                    <a:t>Low cost</a:t>
                  </a:r>
                  <a:endParaRPr sz="2800">
                    <a:solidFill>
                      <a:srgbClr val="3F3F3F"/>
                    </a:solidFill>
                  </a:endParaRPr>
                </a:p>
              </p:txBody>
            </p:sp>
          </p:grpSp>
          <p:grpSp>
            <p:nvGrpSpPr>
              <p:cNvPr id="127" name="Google Shape;127;p15"/>
              <p:cNvGrpSpPr/>
              <p:nvPr/>
            </p:nvGrpSpPr>
            <p:grpSpPr>
              <a:xfrm>
                <a:off x="4196074" y="3987974"/>
                <a:ext cx="3799436" cy="1682906"/>
                <a:chOff x="4196074" y="3987974"/>
                <a:chExt cx="3799436" cy="1682906"/>
              </a:xfrm>
            </p:grpSpPr>
            <p:sp>
              <p:nvSpPr>
                <p:cNvPr id="128" name="Google Shape;128;p15"/>
                <p:cNvSpPr/>
                <p:nvPr/>
              </p:nvSpPr>
              <p:spPr>
                <a:xfrm>
                  <a:off x="4196074" y="449856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29" name="Google Shape;129;p15"/>
                <p:cNvSpPr/>
                <p:nvPr/>
              </p:nvSpPr>
              <p:spPr>
                <a:xfrm>
                  <a:off x="6913875" y="398797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5"/>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0" name="Google Shape;130;p15"/>
                <p:cNvSpPr txBox="1"/>
                <p:nvPr/>
              </p:nvSpPr>
              <p:spPr>
                <a:xfrm>
                  <a:off x="4502037" y="4936522"/>
                  <a:ext cx="24885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0"/>
                    </a:spcBef>
                    <a:spcAft>
                      <a:spcPts val="0"/>
                    </a:spcAft>
                    <a:buNone/>
                  </a:pPr>
                  <a:r>
                    <a:rPr lang="en-GB" sz="2800" b="1">
                      <a:solidFill>
                        <a:srgbClr val="3F3F3F"/>
                      </a:solidFill>
                    </a:rPr>
                    <a:t>24/7/365</a:t>
                  </a:r>
                  <a:endParaRPr sz="2800">
                    <a:solidFill>
                      <a:srgbClr val="3F3F3F"/>
                    </a:solidFill>
                  </a:endParaRPr>
                </a:p>
              </p:txBody>
            </p:sp>
          </p:grpSp>
          <p:grpSp>
            <p:nvGrpSpPr>
              <p:cNvPr id="131" name="Google Shape;131;p15"/>
              <p:cNvGrpSpPr/>
              <p:nvPr/>
            </p:nvGrpSpPr>
            <p:grpSpPr>
              <a:xfrm>
                <a:off x="8106398" y="3987974"/>
                <a:ext cx="3799436" cy="1682906"/>
                <a:chOff x="8106398" y="3987974"/>
                <a:chExt cx="3799436" cy="1682906"/>
              </a:xfrm>
            </p:grpSpPr>
            <p:sp>
              <p:nvSpPr>
                <p:cNvPr id="132" name="Google Shape;132;p15"/>
                <p:cNvSpPr/>
                <p:nvPr/>
              </p:nvSpPr>
              <p:spPr>
                <a:xfrm>
                  <a:off x="8106398" y="4498567"/>
                  <a:ext cx="3257491" cy="1172313"/>
                </a:xfrm>
                <a:custGeom>
                  <a:avLst/>
                  <a:gdLst/>
                  <a:ahLst/>
                  <a:cxnLst/>
                  <a:rect l="l" t="t" r="r" b="b"/>
                  <a:pathLst>
                    <a:path w="3722847" h="1339786" extrusionOk="0">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sy="102000" algn="ctr" rotWithShape="0">
                    <a:srgbClr val="000000">
                      <a:alpha val="1373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3" name="Google Shape;133;p15"/>
                <p:cNvSpPr/>
                <p:nvPr/>
              </p:nvSpPr>
              <p:spPr>
                <a:xfrm>
                  <a:off x="10824199" y="3987974"/>
                  <a:ext cx="1081635" cy="1386758"/>
                </a:xfrm>
                <a:custGeom>
                  <a:avLst/>
                  <a:gdLst/>
                  <a:ahLst/>
                  <a:cxnLst/>
                  <a:rect l="l" t="t" r="r" b="b"/>
                  <a:pathLst>
                    <a:path w="1236154" h="1584866" extrusionOk="0">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6"/>
                </a:solidFill>
                <a:ln>
                  <a:noFill/>
                </a:ln>
                <a:effectLst>
                  <a:outerShdw blurRad="63500" sx="102000" sy="102000" algn="ctr" rotWithShape="0">
                    <a:srgbClr val="000000">
                      <a:alpha val="15690"/>
                    </a:srgbClr>
                  </a:outerShdw>
                </a:effectLst>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134" name="Google Shape;134;p15"/>
                <p:cNvSpPr txBox="1"/>
                <p:nvPr/>
              </p:nvSpPr>
              <p:spPr>
                <a:xfrm>
                  <a:off x="8440028" y="4936522"/>
                  <a:ext cx="2634000" cy="307800"/>
                </a:xfrm>
                <a:prstGeom prst="rect">
                  <a:avLst/>
                </a:prstGeom>
                <a:noFill/>
                <a:ln>
                  <a:noFill/>
                </a:ln>
              </p:spPr>
              <p:txBody>
                <a:bodyPr spcFirstLastPara="1" wrap="square" lIns="182875" tIns="91400" rIns="182875" bIns="91400" anchor="t" anchorCtr="0">
                  <a:spAutoFit/>
                </a:bodyPr>
                <a:lstStyle/>
                <a:p>
                  <a:pPr marL="0" marR="0" lvl="0" indent="0" algn="l" rtl="0">
                    <a:spcBef>
                      <a:spcPts val="1200"/>
                    </a:spcBef>
                    <a:spcAft>
                      <a:spcPts val="0"/>
                    </a:spcAft>
                    <a:buNone/>
                  </a:pPr>
                  <a:r>
                    <a:rPr lang="en-GB" sz="2800" b="1">
                      <a:solidFill>
                        <a:srgbClr val="3F3F3F"/>
                      </a:solidFill>
                    </a:rPr>
                    <a:t>Mobile ready</a:t>
                  </a:r>
                  <a:endParaRPr sz="2800">
                    <a:solidFill>
                      <a:srgbClr val="3F3F3F"/>
                    </a:solidFill>
                  </a:endParaRPr>
                </a:p>
              </p:txBody>
            </p:sp>
          </p:grpSp>
        </p:grpSp>
      </p:grpSp>
      <p:grpSp>
        <p:nvGrpSpPr>
          <p:cNvPr id="135" name="Google Shape;135;p15"/>
          <p:cNvGrpSpPr/>
          <p:nvPr/>
        </p:nvGrpSpPr>
        <p:grpSpPr>
          <a:xfrm>
            <a:off x="6645457" y="4289780"/>
            <a:ext cx="1188672" cy="922698"/>
            <a:chOff x="6543825" y="3202075"/>
            <a:chExt cx="296975" cy="275350"/>
          </a:xfrm>
        </p:grpSpPr>
        <p:sp>
          <p:nvSpPr>
            <p:cNvPr id="136" name="Google Shape;136;p15"/>
            <p:cNvSpPr/>
            <p:nvPr/>
          </p:nvSpPr>
          <p:spPr>
            <a:xfrm>
              <a:off x="6683250" y="3202075"/>
              <a:ext cx="17350" cy="43351"/>
            </a:xfrm>
            <a:custGeom>
              <a:avLst/>
              <a:gdLst/>
              <a:ahLst/>
              <a:cxnLst/>
              <a:rect l="l" t="t" r="r" b="b"/>
              <a:pathLst>
                <a:path w="694" h="1733"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7" name="Google Shape;137;p15"/>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8" name="Google Shape;138;p15"/>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39" name="Google Shape;139;p15"/>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0" name="Google Shape;140;p15"/>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1" name="Google Shape;141;p15"/>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2" name="Google Shape;142;p15"/>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143" name="Google Shape;143;p15"/>
          <p:cNvGrpSpPr/>
          <p:nvPr/>
        </p:nvGrpSpPr>
        <p:grpSpPr>
          <a:xfrm>
            <a:off x="14598978" y="4289777"/>
            <a:ext cx="1024943" cy="922704"/>
            <a:chOff x="2037825" y="3254050"/>
            <a:chExt cx="296175" cy="296175"/>
          </a:xfrm>
        </p:grpSpPr>
        <p:sp>
          <p:nvSpPr>
            <p:cNvPr id="144" name="Google Shape;144;p15"/>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5" name="Google Shape;145;p15"/>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6" name="Google Shape;146;p15"/>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7" name="Google Shape;147;p15"/>
            <p:cNvSpPr/>
            <p:nvPr/>
          </p:nvSpPr>
          <p:spPr>
            <a:xfrm>
              <a:off x="2219775" y="3375350"/>
              <a:ext cx="89027" cy="85875"/>
            </a:xfrm>
            <a:custGeom>
              <a:avLst/>
              <a:gdLst/>
              <a:ahLst/>
              <a:cxnLst/>
              <a:rect l="l" t="t" r="r" b="b"/>
              <a:pathLst>
                <a:path w="3560"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8" name="Google Shape;148;p15"/>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49" name="Google Shape;149;p15"/>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150" name="Google Shape;150;p15"/>
          <p:cNvGrpSpPr/>
          <p:nvPr/>
        </p:nvGrpSpPr>
        <p:grpSpPr>
          <a:xfrm>
            <a:off x="22214731" y="4132953"/>
            <a:ext cx="1331008" cy="1236351"/>
            <a:chOff x="1674750" y="3254050"/>
            <a:chExt cx="294575" cy="295375"/>
          </a:xfrm>
        </p:grpSpPr>
        <p:sp>
          <p:nvSpPr>
            <p:cNvPr id="151" name="Google Shape;151;p15"/>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2" name="Google Shape;152;p15"/>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3" name="Google Shape;153;p15"/>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154" name="Google Shape;154;p15"/>
          <p:cNvGrpSpPr/>
          <p:nvPr/>
        </p:nvGrpSpPr>
        <p:grpSpPr>
          <a:xfrm>
            <a:off x="14563838" y="8789771"/>
            <a:ext cx="1188672" cy="1120193"/>
            <a:chOff x="3859600" y="3591950"/>
            <a:chExt cx="296975" cy="296175"/>
          </a:xfrm>
        </p:grpSpPr>
        <p:sp>
          <p:nvSpPr>
            <p:cNvPr id="155" name="Google Shape;155;p15"/>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6" name="Google Shape;156;p15"/>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57" name="Google Shape;157;p15"/>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158" name="Google Shape;158;p15"/>
          <p:cNvGrpSpPr/>
          <p:nvPr/>
        </p:nvGrpSpPr>
        <p:grpSpPr>
          <a:xfrm>
            <a:off x="6645372" y="8731689"/>
            <a:ext cx="1188667" cy="1236357"/>
            <a:chOff x="2404875" y="3592725"/>
            <a:chExt cx="298525" cy="293825"/>
          </a:xfrm>
        </p:grpSpPr>
        <p:sp>
          <p:nvSpPr>
            <p:cNvPr id="159" name="Google Shape;159;p15"/>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0" name="Google Shape;160;p15"/>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61" name="Google Shape;161;p15"/>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62" name="Google Shape;162;p15"/>
          <p:cNvSpPr/>
          <p:nvPr/>
        </p:nvSpPr>
        <p:spPr>
          <a:xfrm>
            <a:off x="22482300" y="8667875"/>
            <a:ext cx="1188684" cy="1363986"/>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Calibri"/>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A83"/>
              </a:buClr>
              <a:buSzPts val="7920"/>
              <a:buFont typeface="Arial"/>
              <a:buNone/>
            </a:pPr>
            <a:r>
              <a:rPr lang="en-GB" sz="6719"/>
              <a:t>The FSB and UN SGD have set some targets to qualify what inclusive cross-border payments look like.</a:t>
            </a:r>
            <a:endParaRPr sz="6719"/>
          </a:p>
        </p:txBody>
      </p:sp>
      <p:grpSp>
        <p:nvGrpSpPr>
          <p:cNvPr id="168" name="Google Shape;168;p16"/>
          <p:cNvGrpSpPr/>
          <p:nvPr/>
        </p:nvGrpSpPr>
        <p:grpSpPr>
          <a:xfrm>
            <a:off x="843158" y="3626843"/>
            <a:ext cx="22701223" cy="10088834"/>
            <a:chOff x="421516" y="1540055"/>
            <a:chExt cx="11348909" cy="5044417"/>
          </a:xfrm>
        </p:grpSpPr>
        <p:grpSp>
          <p:nvGrpSpPr>
            <p:cNvPr id="169" name="Google Shape;169;p16"/>
            <p:cNvGrpSpPr/>
            <p:nvPr/>
          </p:nvGrpSpPr>
          <p:grpSpPr>
            <a:xfrm>
              <a:off x="421516" y="1540055"/>
              <a:ext cx="11348909" cy="5044417"/>
              <a:chOff x="516918" y="1540055"/>
              <a:chExt cx="11348909" cy="5044417"/>
            </a:xfrm>
          </p:grpSpPr>
          <p:grpSp>
            <p:nvGrpSpPr>
              <p:cNvPr id="170" name="Google Shape;170;p16"/>
              <p:cNvGrpSpPr/>
              <p:nvPr/>
            </p:nvGrpSpPr>
            <p:grpSpPr>
              <a:xfrm>
                <a:off x="3407074" y="1540055"/>
                <a:ext cx="5377536" cy="5044417"/>
                <a:chOff x="2746187" y="1307825"/>
                <a:chExt cx="3651481" cy="3425285"/>
              </a:xfrm>
            </p:grpSpPr>
            <p:sp>
              <p:nvSpPr>
                <p:cNvPr id="171" name="Google Shape;171;p16"/>
                <p:cNvSpPr/>
                <p:nvPr/>
              </p:nvSpPr>
              <p:spPr>
                <a:xfrm>
                  <a:off x="3799129" y="1307825"/>
                  <a:ext cx="1568557" cy="599434"/>
                </a:xfrm>
                <a:custGeom>
                  <a:avLst/>
                  <a:gdLst/>
                  <a:ahLst/>
                  <a:cxnLst/>
                  <a:rect l="l" t="t" r="r" b="b"/>
                  <a:pathLst>
                    <a:path w="99072" h="37861" extrusionOk="0">
                      <a:moveTo>
                        <a:pt x="47068" y="0"/>
                      </a:moveTo>
                      <a:lnTo>
                        <a:pt x="1" y="17312"/>
                      </a:lnTo>
                      <a:lnTo>
                        <a:pt x="8907" y="17312"/>
                      </a:lnTo>
                      <a:lnTo>
                        <a:pt x="8907" y="37861"/>
                      </a:lnTo>
                      <a:lnTo>
                        <a:pt x="89498" y="37861"/>
                      </a:lnTo>
                      <a:lnTo>
                        <a:pt x="89498" y="17312"/>
                      </a:lnTo>
                      <a:lnTo>
                        <a:pt x="99071" y="17312"/>
                      </a:lnTo>
                      <a:lnTo>
                        <a:pt x="47068" y="0"/>
                      </a:lnTo>
                      <a:close/>
                    </a:path>
                  </a:pathLst>
                </a:custGeom>
                <a:solidFill>
                  <a:schemeClr val="accent4"/>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2" name="Google Shape;172;p16"/>
                <p:cNvSpPr/>
                <p:nvPr/>
              </p:nvSpPr>
              <p:spPr>
                <a:xfrm>
                  <a:off x="2746187" y="4181189"/>
                  <a:ext cx="3651481" cy="551921"/>
                </a:xfrm>
                <a:custGeom>
                  <a:avLst/>
                  <a:gdLst/>
                  <a:ahLst/>
                  <a:cxnLst/>
                  <a:rect l="l" t="t" r="r" b="b"/>
                  <a:pathLst>
                    <a:path w="230632" h="34860" extrusionOk="0">
                      <a:moveTo>
                        <a:pt x="1" y="1"/>
                      </a:moveTo>
                      <a:lnTo>
                        <a:pt x="230632" y="1"/>
                      </a:lnTo>
                      <a:lnTo>
                        <a:pt x="230632" y="34859"/>
                      </a:lnTo>
                      <a:lnTo>
                        <a:pt x="1" y="34859"/>
                      </a:lnTo>
                      <a:close/>
                    </a:path>
                  </a:pathLst>
                </a:custGeom>
                <a:solidFill>
                  <a:srgbClr val="D9D9D9"/>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3" name="Google Shape;173;p16"/>
                <p:cNvSpPr/>
                <p:nvPr/>
              </p:nvSpPr>
              <p:spPr>
                <a:xfrm>
                  <a:off x="2746187" y="4023290"/>
                  <a:ext cx="3651481" cy="157913"/>
                </a:xfrm>
                <a:custGeom>
                  <a:avLst/>
                  <a:gdLst/>
                  <a:ahLst/>
                  <a:cxnLst/>
                  <a:rect l="l" t="t" r="r" b="b"/>
                  <a:pathLst>
                    <a:path w="230632" h="9974" extrusionOk="0">
                      <a:moveTo>
                        <a:pt x="230632" y="9974"/>
                      </a:moveTo>
                      <a:lnTo>
                        <a:pt x="1" y="9974"/>
                      </a:lnTo>
                      <a:lnTo>
                        <a:pt x="19782" y="0"/>
                      </a:lnTo>
                      <a:lnTo>
                        <a:pt x="210851" y="0"/>
                      </a:lnTo>
                      <a:close/>
                    </a:path>
                  </a:pathLst>
                </a:custGeom>
                <a:solidFill>
                  <a:srgbClr val="F2F2F2"/>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4" name="Google Shape;174;p16"/>
                <p:cNvSpPr/>
                <p:nvPr/>
              </p:nvSpPr>
              <p:spPr>
                <a:xfrm>
                  <a:off x="3068874" y="4181189"/>
                  <a:ext cx="3006117" cy="551921"/>
                </a:xfrm>
                <a:custGeom>
                  <a:avLst/>
                  <a:gdLst/>
                  <a:ahLst/>
                  <a:cxnLst/>
                  <a:rect l="l" t="t" r="r" b="b"/>
                  <a:pathLst>
                    <a:path w="189870" h="34860" extrusionOk="0">
                      <a:moveTo>
                        <a:pt x="1" y="1"/>
                      </a:moveTo>
                      <a:lnTo>
                        <a:pt x="1" y="34859"/>
                      </a:lnTo>
                      <a:lnTo>
                        <a:pt x="189870" y="34859"/>
                      </a:lnTo>
                      <a:lnTo>
                        <a:pt x="189870" y="1"/>
                      </a:lnTo>
                      <a:close/>
                    </a:path>
                  </a:pathLst>
                </a:custGeom>
                <a:solidFill>
                  <a:schemeClr val="accent1"/>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5" name="Google Shape;175;p16"/>
                <p:cNvSpPr/>
                <p:nvPr/>
              </p:nvSpPr>
              <p:spPr>
                <a:xfrm>
                  <a:off x="3068874" y="4023290"/>
                  <a:ext cx="3006117" cy="157913"/>
                </a:xfrm>
                <a:custGeom>
                  <a:avLst/>
                  <a:gdLst/>
                  <a:ahLst/>
                  <a:cxnLst/>
                  <a:rect l="l" t="t" r="r" b="b"/>
                  <a:pathLst>
                    <a:path w="189870" h="9974" extrusionOk="0">
                      <a:moveTo>
                        <a:pt x="15912" y="0"/>
                      </a:moveTo>
                      <a:lnTo>
                        <a:pt x="1" y="9974"/>
                      </a:lnTo>
                      <a:lnTo>
                        <a:pt x="189870" y="9974"/>
                      </a:lnTo>
                      <a:lnTo>
                        <a:pt x="173992" y="0"/>
                      </a:lnTo>
                      <a:close/>
                    </a:path>
                  </a:pathLst>
                </a:custGeom>
                <a:solidFill>
                  <a:srgbClr val="A11218"/>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6" name="Google Shape;176;p16"/>
                <p:cNvSpPr/>
                <p:nvPr/>
              </p:nvSpPr>
              <p:spPr>
                <a:xfrm>
                  <a:off x="3059375" y="3471378"/>
                  <a:ext cx="3025132" cy="551921"/>
                </a:xfrm>
                <a:custGeom>
                  <a:avLst/>
                  <a:gdLst/>
                  <a:ahLst/>
                  <a:cxnLst/>
                  <a:rect l="l" t="t" r="r" b="b"/>
                  <a:pathLst>
                    <a:path w="191071" h="34860" extrusionOk="0">
                      <a:moveTo>
                        <a:pt x="1" y="1"/>
                      </a:moveTo>
                      <a:lnTo>
                        <a:pt x="191070" y="1"/>
                      </a:lnTo>
                      <a:lnTo>
                        <a:pt x="191070" y="34859"/>
                      </a:lnTo>
                      <a:lnTo>
                        <a:pt x="1" y="34859"/>
                      </a:lnTo>
                      <a:close/>
                    </a:path>
                  </a:pathLst>
                </a:custGeom>
                <a:solidFill>
                  <a:srgbClr val="D9D9D9"/>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7" name="Google Shape;177;p16"/>
                <p:cNvSpPr/>
                <p:nvPr/>
              </p:nvSpPr>
              <p:spPr>
                <a:xfrm>
                  <a:off x="3059375" y="3314001"/>
                  <a:ext cx="3025132" cy="157391"/>
                </a:xfrm>
                <a:custGeom>
                  <a:avLst/>
                  <a:gdLst/>
                  <a:ahLst/>
                  <a:cxnLst/>
                  <a:rect l="l" t="t" r="r" b="b"/>
                  <a:pathLst>
                    <a:path w="191071" h="9941" extrusionOk="0">
                      <a:moveTo>
                        <a:pt x="191070" y="9941"/>
                      </a:moveTo>
                      <a:lnTo>
                        <a:pt x="1" y="9941"/>
                      </a:lnTo>
                      <a:lnTo>
                        <a:pt x="16012" y="0"/>
                      </a:lnTo>
                      <a:lnTo>
                        <a:pt x="175059" y="0"/>
                      </a:lnTo>
                      <a:close/>
                    </a:path>
                  </a:pathLst>
                </a:custGeom>
                <a:solidFill>
                  <a:srgbClr val="F2F2F2"/>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8" name="Google Shape;178;p16"/>
                <p:cNvSpPr/>
                <p:nvPr/>
              </p:nvSpPr>
              <p:spPr>
                <a:xfrm>
                  <a:off x="3320805" y="3471378"/>
                  <a:ext cx="2502802" cy="551921"/>
                </a:xfrm>
                <a:custGeom>
                  <a:avLst/>
                  <a:gdLst/>
                  <a:ahLst/>
                  <a:cxnLst/>
                  <a:rect l="l" t="t" r="r" b="b"/>
                  <a:pathLst>
                    <a:path w="158080" h="34860" extrusionOk="0">
                      <a:moveTo>
                        <a:pt x="0" y="1"/>
                      </a:moveTo>
                      <a:lnTo>
                        <a:pt x="0" y="34859"/>
                      </a:lnTo>
                      <a:lnTo>
                        <a:pt x="158080" y="34859"/>
                      </a:lnTo>
                      <a:lnTo>
                        <a:pt x="158080" y="1"/>
                      </a:lnTo>
                      <a:close/>
                    </a:path>
                  </a:pathLst>
                </a:custGeom>
                <a:solidFill>
                  <a:schemeClr val="accent2"/>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79" name="Google Shape;179;p16"/>
                <p:cNvSpPr/>
                <p:nvPr/>
              </p:nvSpPr>
              <p:spPr>
                <a:xfrm>
                  <a:off x="3320805" y="3314001"/>
                  <a:ext cx="2502802" cy="157391"/>
                </a:xfrm>
                <a:custGeom>
                  <a:avLst/>
                  <a:gdLst/>
                  <a:ahLst/>
                  <a:cxnLst/>
                  <a:rect l="l" t="t" r="r" b="b"/>
                  <a:pathLst>
                    <a:path w="158080" h="9941" extrusionOk="0">
                      <a:moveTo>
                        <a:pt x="12876" y="0"/>
                      </a:moveTo>
                      <a:lnTo>
                        <a:pt x="0" y="9941"/>
                      </a:lnTo>
                      <a:lnTo>
                        <a:pt x="158080" y="9941"/>
                      </a:lnTo>
                      <a:lnTo>
                        <a:pt x="145204" y="0"/>
                      </a:lnTo>
                      <a:close/>
                    </a:path>
                  </a:pathLst>
                </a:custGeom>
                <a:solidFill>
                  <a:srgbClr val="C1320D"/>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0" name="Google Shape;180;p16"/>
                <p:cNvSpPr/>
                <p:nvPr/>
              </p:nvSpPr>
              <p:spPr>
                <a:xfrm>
                  <a:off x="3312873" y="2762105"/>
                  <a:ext cx="2518127" cy="551905"/>
                </a:xfrm>
                <a:custGeom>
                  <a:avLst/>
                  <a:gdLst/>
                  <a:ahLst/>
                  <a:cxnLst/>
                  <a:rect l="l" t="t" r="r" b="b"/>
                  <a:pathLst>
                    <a:path w="159048" h="34859" extrusionOk="0">
                      <a:moveTo>
                        <a:pt x="1" y="0"/>
                      </a:moveTo>
                      <a:lnTo>
                        <a:pt x="159048" y="0"/>
                      </a:lnTo>
                      <a:lnTo>
                        <a:pt x="159048" y="34858"/>
                      </a:lnTo>
                      <a:lnTo>
                        <a:pt x="1" y="34858"/>
                      </a:lnTo>
                      <a:close/>
                    </a:path>
                  </a:pathLst>
                </a:custGeom>
                <a:solidFill>
                  <a:srgbClr val="D9D9D9"/>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1" name="Google Shape;181;p16"/>
                <p:cNvSpPr/>
                <p:nvPr/>
              </p:nvSpPr>
              <p:spPr>
                <a:xfrm>
                  <a:off x="3312873" y="2604189"/>
                  <a:ext cx="2518127" cy="157929"/>
                </a:xfrm>
                <a:custGeom>
                  <a:avLst/>
                  <a:gdLst/>
                  <a:ahLst/>
                  <a:cxnLst/>
                  <a:rect l="l" t="t" r="r" b="b"/>
                  <a:pathLst>
                    <a:path w="159048" h="9975" extrusionOk="0">
                      <a:moveTo>
                        <a:pt x="159048" y="9974"/>
                      </a:moveTo>
                      <a:lnTo>
                        <a:pt x="1" y="9974"/>
                      </a:lnTo>
                      <a:lnTo>
                        <a:pt x="12977" y="0"/>
                      </a:lnTo>
                      <a:lnTo>
                        <a:pt x="146072" y="0"/>
                      </a:lnTo>
                      <a:close/>
                    </a:path>
                  </a:pathLst>
                </a:custGeom>
                <a:solidFill>
                  <a:srgbClr val="F2F2F2"/>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2" name="Google Shape;182;p16"/>
                <p:cNvSpPr/>
                <p:nvPr/>
              </p:nvSpPr>
              <p:spPr>
                <a:xfrm>
                  <a:off x="3524668" y="2762105"/>
                  <a:ext cx="2095083" cy="551905"/>
                </a:xfrm>
                <a:custGeom>
                  <a:avLst/>
                  <a:gdLst/>
                  <a:ahLst/>
                  <a:cxnLst/>
                  <a:rect l="l" t="t" r="r" b="b"/>
                  <a:pathLst>
                    <a:path w="132328" h="34859" extrusionOk="0">
                      <a:moveTo>
                        <a:pt x="0" y="0"/>
                      </a:moveTo>
                      <a:lnTo>
                        <a:pt x="0" y="34858"/>
                      </a:lnTo>
                      <a:lnTo>
                        <a:pt x="132328" y="34858"/>
                      </a:lnTo>
                      <a:lnTo>
                        <a:pt x="132328" y="0"/>
                      </a:lnTo>
                      <a:close/>
                    </a:path>
                  </a:pathLst>
                </a:custGeom>
                <a:solidFill>
                  <a:schemeClr val="accent3"/>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3" name="Google Shape;183;p16"/>
                <p:cNvSpPr/>
                <p:nvPr/>
              </p:nvSpPr>
              <p:spPr>
                <a:xfrm>
                  <a:off x="3524668" y="2604189"/>
                  <a:ext cx="2095083" cy="157929"/>
                </a:xfrm>
                <a:custGeom>
                  <a:avLst/>
                  <a:gdLst/>
                  <a:ahLst/>
                  <a:cxnLst/>
                  <a:rect l="l" t="t" r="r" b="b"/>
                  <a:pathLst>
                    <a:path w="132328" h="9975" extrusionOk="0">
                      <a:moveTo>
                        <a:pt x="10408" y="0"/>
                      </a:moveTo>
                      <a:lnTo>
                        <a:pt x="0" y="9974"/>
                      </a:lnTo>
                      <a:lnTo>
                        <a:pt x="132328" y="9974"/>
                      </a:lnTo>
                      <a:lnTo>
                        <a:pt x="121887" y="0"/>
                      </a:lnTo>
                      <a:close/>
                    </a:path>
                  </a:pathLst>
                </a:custGeom>
                <a:solidFill>
                  <a:srgbClr val="C4500A"/>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4" name="Google Shape;184;p16"/>
                <p:cNvSpPr/>
                <p:nvPr/>
              </p:nvSpPr>
              <p:spPr>
                <a:xfrm>
                  <a:off x="3518319" y="2052277"/>
                  <a:ext cx="2107242" cy="551921"/>
                </a:xfrm>
                <a:custGeom>
                  <a:avLst/>
                  <a:gdLst/>
                  <a:ahLst/>
                  <a:cxnLst/>
                  <a:rect l="l" t="t" r="r" b="b"/>
                  <a:pathLst>
                    <a:path w="133096" h="34860" extrusionOk="0">
                      <a:moveTo>
                        <a:pt x="1" y="1"/>
                      </a:moveTo>
                      <a:lnTo>
                        <a:pt x="133096" y="1"/>
                      </a:lnTo>
                      <a:lnTo>
                        <a:pt x="133096" y="34859"/>
                      </a:lnTo>
                      <a:lnTo>
                        <a:pt x="1" y="34859"/>
                      </a:lnTo>
                      <a:close/>
                    </a:path>
                  </a:pathLst>
                </a:custGeom>
                <a:solidFill>
                  <a:srgbClr val="D9D9D9"/>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5" name="Google Shape;185;p16"/>
                <p:cNvSpPr/>
                <p:nvPr/>
              </p:nvSpPr>
              <p:spPr>
                <a:xfrm>
                  <a:off x="3518319" y="1894900"/>
                  <a:ext cx="2107242" cy="157929"/>
                </a:xfrm>
                <a:custGeom>
                  <a:avLst/>
                  <a:gdLst/>
                  <a:ahLst/>
                  <a:cxnLst/>
                  <a:rect l="l" t="t" r="r" b="b"/>
                  <a:pathLst>
                    <a:path w="133096" h="9975" extrusionOk="0">
                      <a:moveTo>
                        <a:pt x="133096" y="9974"/>
                      </a:moveTo>
                      <a:lnTo>
                        <a:pt x="1" y="9974"/>
                      </a:lnTo>
                      <a:lnTo>
                        <a:pt x="11042" y="1"/>
                      </a:lnTo>
                      <a:lnTo>
                        <a:pt x="122055" y="1"/>
                      </a:lnTo>
                      <a:close/>
                    </a:path>
                  </a:pathLst>
                </a:custGeom>
                <a:solidFill>
                  <a:srgbClr val="F2F2F2"/>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6" name="Google Shape;186;p16"/>
                <p:cNvSpPr/>
                <p:nvPr/>
              </p:nvSpPr>
              <p:spPr>
                <a:xfrm>
                  <a:off x="3689440" y="2052277"/>
                  <a:ext cx="1765007" cy="551921"/>
                </a:xfrm>
                <a:custGeom>
                  <a:avLst/>
                  <a:gdLst/>
                  <a:ahLst/>
                  <a:cxnLst/>
                  <a:rect l="l" t="t" r="r" b="b"/>
                  <a:pathLst>
                    <a:path w="111480" h="34860" extrusionOk="0">
                      <a:moveTo>
                        <a:pt x="1" y="1"/>
                      </a:moveTo>
                      <a:lnTo>
                        <a:pt x="1" y="34859"/>
                      </a:lnTo>
                      <a:lnTo>
                        <a:pt x="111480" y="34859"/>
                      </a:lnTo>
                      <a:lnTo>
                        <a:pt x="111480" y="1"/>
                      </a:lnTo>
                      <a:close/>
                    </a:path>
                  </a:pathLst>
                </a:custGeom>
                <a:solidFill>
                  <a:schemeClr val="accent4"/>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sp>
              <p:nvSpPr>
                <p:cNvPr id="187" name="Google Shape;187;p16"/>
                <p:cNvSpPr/>
                <p:nvPr/>
              </p:nvSpPr>
              <p:spPr>
                <a:xfrm>
                  <a:off x="3689440" y="1894900"/>
                  <a:ext cx="1765007" cy="157929"/>
                </a:xfrm>
                <a:custGeom>
                  <a:avLst/>
                  <a:gdLst/>
                  <a:ahLst/>
                  <a:cxnLst/>
                  <a:rect l="l" t="t" r="r" b="b"/>
                  <a:pathLst>
                    <a:path w="111480" h="9975" extrusionOk="0">
                      <a:moveTo>
                        <a:pt x="8907" y="1"/>
                      </a:moveTo>
                      <a:lnTo>
                        <a:pt x="1" y="9974"/>
                      </a:lnTo>
                      <a:lnTo>
                        <a:pt x="111480" y="9974"/>
                      </a:lnTo>
                      <a:lnTo>
                        <a:pt x="102574" y="1"/>
                      </a:lnTo>
                      <a:close/>
                    </a:path>
                  </a:pathLst>
                </a:custGeom>
                <a:solidFill>
                  <a:srgbClr val="C99300"/>
                </a:solidFill>
                <a:ln>
                  <a:noFill/>
                </a:ln>
              </p:spPr>
              <p:txBody>
                <a:bodyPr spcFirstLastPara="1" wrap="square" lIns="182875" tIns="182875" rIns="182875" bIns="182875" anchor="ctr" anchorCtr="0">
                  <a:noAutofit/>
                </a:bodyPr>
                <a:lstStyle/>
                <a:p>
                  <a:pPr marL="0" marR="0" lvl="0" indent="0" algn="l" rtl="0">
                    <a:spcBef>
                      <a:spcPts val="0"/>
                    </a:spcBef>
                    <a:spcAft>
                      <a:spcPts val="0"/>
                    </a:spcAft>
                    <a:buClr>
                      <a:schemeClr val="dk1"/>
                    </a:buClr>
                    <a:buSzPts val="3600"/>
                    <a:buFont typeface="Calibri"/>
                    <a:buNone/>
                  </a:pPr>
                  <a:endParaRPr sz="3600" b="0" i="0" u="none" strike="noStrike" cap="none">
                    <a:solidFill>
                      <a:schemeClr val="dk1"/>
                    </a:solidFill>
                    <a:latin typeface="Calibri"/>
                    <a:ea typeface="Calibri"/>
                    <a:cs typeface="Calibri"/>
                    <a:sym typeface="Calibri"/>
                  </a:endParaRPr>
                </a:p>
              </p:txBody>
            </p:sp>
          </p:grpSp>
          <p:sp>
            <p:nvSpPr>
              <p:cNvPr id="188" name="Google Shape;188;p16"/>
              <p:cNvSpPr txBox="1"/>
              <p:nvPr/>
            </p:nvSpPr>
            <p:spPr>
              <a:xfrm>
                <a:off x="9284927" y="2159360"/>
                <a:ext cx="2580900" cy="2016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2800" b="1">
                    <a:solidFill>
                      <a:schemeClr val="dk1"/>
                    </a:solidFill>
                  </a:rPr>
                  <a:t>Speed: 53% vs 75%</a:t>
                </a:r>
                <a:endParaRPr sz="2800"/>
              </a:p>
              <a:p>
                <a:pPr marL="0" marR="0" lvl="0" indent="0" algn="l" rtl="0">
                  <a:spcBef>
                    <a:spcPts val="1200"/>
                  </a:spcBef>
                  <a:spcAft>
                    <a:spcPts val="0"/>
                  </a:spcAft>
                  <a:buNone/>
                </a:pPr>
                <a:r>
                  <a:rPr lang="en-GB" sz="2800">
                    <a:solidFill>
                      <a:schemeClr val="dk1"/>
                    </a:solidFill>
                  </a:rPr>
                  <a:t>75% of cross-border remittance payments in every corridor to provide availability of funds for the recipient within one hour of payment initiation and for the remainder of the market to be within one business day, by end-2027</a:t>
                </a:r>
                <a:endParaRPr sz="2800">
                  <a:solidFill>
                    <a:schemeClr val="dk1"/>
                  </a:solidFill>
                </a:endParaRPr>
              </a:p>
            </p:txBody>
          </p:sp>
          <p:sp>
            <p:nvSpPr>
              <p:cNvPr id="189" name="Google Shape;189;p16"/>
              <p:cNvSpPr txBox="1"/>
              <p:nvPr/>
            </p:nvSpPr>
            <p:spPr>
              <a:xfrm>
                <a:off x="9284927" y="4726438"/>
                <a:ext cx="2580900" cy="15855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2800" b="1">
                    <a:solidFill>
                      <a:schemeClr val="dk1"/>
                    </a:solidFill>
                  </a:rPr>
                  <a:t>Transparency</a:t>
                </a:r>
                <a:endParaRPr sz="2800"/>
              </a:p>
              <a:p>
                <a:pPr marL="0" marR="0" lvl="0" indent="0" algn="l" rtl="0">
                  <a:spcBef>
                    <a:spcPts val="1200"/>
                  </a:spcBef>
                  <a:spcAft>
                    <a:spcPts val="0"/>
                  </a:spcAft>
                  <a:buNone/>
                </a:pPr>
                <a:r>
                  <a:rPr lang="en-GB" sz="2800">
                    <a:solidFill>
                      <a:schemeClr val="dk1"/>
                    </a:solidFill>
                  </a:rPr>
                  <a:t>measure the regulatory requirements in place on different aspects, such as provision of receipts containing transaction details, disclosure of fees and disclosure of FX rates</a:t>
                </a:r>
                <a:endParaRPr sz="2800">
                  <a:solidFill>
                    <a:schemeClr val="dk1"/>
                  </a:solidFill>
                </a:endParaRPr>
              </a:p>
            </p:txBody>
          </p:sp>
          <p:sp>
            <p:nvSpPr>
              <p:cNvPr id="190" name="Google Shape;190;p16"/>
              <p:cNvSpPr txBox="1"/>
              <p:nvPr/>
            </p:nvSpPr>
            <p:spPr>
              <a:xfrm>
                <a:off x="516918" y="2159360"/>
                <a:ext cx="2580900" cy="18009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2800" b="1">
                    <a:solidFill>
                      <a:schemeClr val="dk1"/>
                    </a:solidFill>
                  </a:rPr>
                  <a:t>Access: 70% vs 90%</a:t>
                </a:r>
                <a:endParaRPr sz="2800"/>
              </a:p>
              <a:p>
                <a:pPr marL="0" marR="0" lvl="0" indent="0" algn="l" rtl="0">
                  <a:spcBef>
                    <a:spcPts val="1200"/>
                  </a:spcBef>
                  <a:spcAft>
                    <a:spcPts val="0"/>
                  </a:spcAft>
                  <a:buNone/>
                </a:pPr>
                <a:r>
                  <a:rPr lang="en-GB" sz="2800">
                    <a:solidFill>
                      <a:schemeClr val="dk1"/>
                    </a:solidFill>
                  </a:rPr>
                  <a:t>More than 90% of individuals (including those without bank accounts) who wish to send or receive a remittance payment to have access to a means of cross-border remittance payment by end-2027</a:t>
                </a:r>
                <a:endParaRPr sz="2800">
                  <a:solidFill>
                    <a:schemeClr val="dk1"/>
                  </a:solidFill>
                </a:endParaRPr>
              </a:p>
            </p:txBody>
          </p:sp>
          <p:sp>
            <p:nvSpPr>
              <p:cNvPr id="191" name="Google Shape;191;p16"/>
              <p:cNvSpPr txBox="1"/>
              <p:nvPr/>
            </p:nvSpPr>
            <p:spPr>
              <a:xfrm>
                <a:off x="516918" y="4726438"/>
                <a:ext cx="2580900" cy="1369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GB" sz="2800" b="1">
                    <a:solidFill>
                      <a:schemeClr val="dk1"/>
                    </a:solidFill>
                  </a:rPr>
                  <a:t>Cost: 6.3% vs 3% / 5%</a:t>
                </a:r>
                <a:endParaRPr sz="2800"/>
              </a:p>
              <a:p>
                <a:pPr marL="0" marR="0" lvl="0" indent="0" algn="l" rtl="0">
                  <a:spcBef>
                    <a:spcPts val="1200"/>
                  </a:spcBef>
                  <a:spcAft>
                    <a:spcPts val="0"/>
                  </a:spcAft>
                  <a:buNone/>
                </a:pPr>
                <a:r>
                  <a:rPr lang="en-GB" sz="2800">
                    <a:solidFill>
                      <a:schemeClr val="dk1"/>
                    </a:solidFill>
                  </a:rPr>
                  <a:t>Global average cost of sending $200 remittance to be no more than 3% by 2030, with no corridors with costs higher than 5%</a:t>
                </a:r>
                <a:r>
                  <a:rPr lang="en-GB" sz="2800" i="0" u="none" strike="noStrike" cap="none">
                    <a:solidFill>
                      <a:schemeClr val="dk1"/>
                    </a:solidFill>
                  </a:rPr>
                  <a:t>.</a:t>
                </a:r>
                <a:endParaRPr sz="2800" i="0" u="none" strike="noStrike" cap="none">
                  <a:solidFill>
                    <a:schemeClr val="dk1"/>
                  </a:solidFill>
                </a:endParaRPr>
              </a:p>
            </p:txBody>
          </p:sp>
          <p:grpSp>
            <p:nvGrpSpPr>
              <p:cNvPr id="192" name="Google Shape;192;p16"/>
              <p:cNvGrpSpPr/>
              <p:nvPr/>
            </p:nvGrpSpPr>
            <p:grpSpPr>
              <a:xfrm>
                <a:off x="8945168" y="2172014"/>
                <a:ext cx="225430" cy="225430"/>
                <a:chOff x="5857448" y="5537910"/>
                <a:chExt cx="477000" cy="477000"/>
              </a:xfrm>
            </p:grpSpPr>
            <p:sp>
              <p:nvSpPr>
                <p:cNvPr id="193" name="Google Shape;193;p16"/>
                <p:cNvSpPr/>
                <p:nvPr/>
              </p:nvSpPr>
              <p:spPr>
                <a:xfrm rot="-5400000">
                  <a:off x="5857448" y="5537910"/>
                  <a:ext cx="477000" cy="477000"/>
                </a:xfrm>
                <a:prstGeom prst="ellipse">
                  <a:avLst/>
                </a:prstGeom>
                <a:solidFill>
                  <a:schemeClr val="accent3"/>
                </a:solidFill>
                <a:ln>
                  <a:noFill/>
                </a:ln>
                <a:effectLst>
                  <a:outerShdw blurRad="177800" dist="63500" dir="5400000" algn="ctr" rotWithShape="0">
                    <a:srgbClr val="000000">
                      <a:alpha val="2471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2700" b="0" i="0" u="none" strike="noStrike" cap="none">
                    <a:solidFill>
                      <a:schemeClr val="lt1"/>
                    </a:solidFill>
                    <a:latin typeface="Calibri"/>
                    <a:ea typeface="Calibri"/>
                    <a:cs typeface="Calibri"/>
                    <a:sym typeface="Calibri"/>
                  </a:endParaRPr>
                </a:p>
              </p:txBody>
            </p:sp>
            <p:sp>
              <p:nvSpPr>
                <p:cNvPr id="194" name="Google Shape;194;p16"/>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spcFirstLastPara="1" wrap="square" lIns="137150" tIns="68550" rIns="137150" bIns="68550" anchor="t"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nvGrpSpPr>
              <p:cNvPr id="195" name="Google Shape;195;p16"/>
              <p:cNvGrpSpPr/>
              <p:nvPr/>
            </p:nvGrpSpPr>
            <p:grpSpPr>
              <a:xfrm>
                <a:off x="8945168" y="4705156"/>
                <a:ext cx="225430" cy="225430"/>
                <a:chOff x="5857448" y="5537910"/>
                <a:chExt cx="477000" cy="477000"/>
              </a:xfrm>
            </p:grpSpPr>
            <p:sp>
              <p:nvSpPr>
                <p:cNvPr id="196" name="Google Shape;196;p16"/>
                <p:cNvSpPr/>
                <p:nvPr/>
              </p:nvSpPr>
              <p:spPr>
                <a:xfrm rot="-5400000">
                  <a:off x="5857448" y="5537910"/>
                  <a:ext cx="477000" cy="477000"/>
                </a:xfrm>
                <a:prstGeom prst="ellipse">
                  <a:avLst/>
                </a:prstGeom>
                <a:solidFill>
                  <a:srgbClr val="E54747"/>
                </a:solidFill>
                <a:ln>
                  <a:noFill/>
                </a:ln>
                <a:effectLst>
                  <a:outerShdw blurRad="177800" dist="63500" dir="5400000" algn="ctr" rotWithShape="0">
                    <a:srgbClr val="000000">
                      <a:alpha val="2471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197" name="Google Shape;197;p16"/>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spcFirstLastPara="1" wrap="square" lIns="137150" tIns="68550" rIns="137150" bIns="68550" anchor="t"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nvGrpSpPr>
              <p:cNvPr id="198" name="Google Shape;198;p16"/>
              <p:cNvGrpSpPr/>
              <p:nvPr/>
            </p:nvGrpSpPr>
            <p:grpSpPr>
              <a:xfrm flipH="1">
                <a:off x="3209578" y="2172014"/>
                <a:ext cx="225430" cy="225430"/>
                <a:chOff x="5857448" y="5537910"/>
                <a:chExt cx="477000" cy="477000"/>
              </a:xfrm>
            </p:grpSpPr>
            <p:sp>
              <p:nvSpPr>
                <p:cNvPr id="199" name="Google Shape;199;p16"/>
                <p:cNvSpPr/>
                <p:nvPr/>
              </p:nvSpPr>
              <p:spPr>
                <a:xfrm rot="-5400000">
                  <a:off x="5857448" y="5537910"/>
                  <a:ext cx="477000" cy="477000"/>
                </a:xfrm>
                <a:prstGeom prst="ellipse">
                  <a:avLst/>
                </a:prstGeom>
                <a:solidFill>
                  <a:schemeClr val="accent4"/>
                </a:solidFill>
                <a:ln>
                  <a:noFill/>
                </a:ln>
                <a:effectLst>
                  <a:outerShdw blurRad="177800" dist="63500" dir="5400000" algn="ctr" rotWithShape="0">
                    <a:srgbClr val="000000">
                      <a:alpha val="2471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200" name="Google Shape;200;p16"/>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spcFirstLastPara="1" wrap="square" lIns="137150" tIns="68550" rIns="137150" bIns="68550" anchor="t"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nvGrpSpPr>
              <p:cNvPr id="201" name="Google Shape;201;p16"/>
              <p:cNvGrpSpPr/>
              <p:nvPr/>
            </p:nvGrpSpPr>
            <p:grpSpPr>
              <a:xfrm flipH="1">
                <a:off x="3209578" y="4705156"/>
                <a:ext cx="225430" cy="225430"/>
                <a:chOff x="5857448" y="5537910"/>
                <a:chExt cx="477000" cy="477000"/>
              </a:xfrm>
            </p:grpSpPr>
            <p:sp>
              <p:nvSpPr>
                <p:cNvPr id="202" name="Google Shape;202;p16"/>
                <p:cNvSpPr/>
                <p:nvPr/>
              </p:nvSpPr>
              <p:spPr>
                <a:xfrm rot="-5400000">
                  <a:off x="5857448" y="5537910"/>
                  <a:ext cx="477000" cy="477000"/>
                </a:xfrm>
                <a:prstGeom prst="ellipse">
                  <a:avLst/>
                </a:prstGeom>
                <a:solidFill>
                  <a:schemeClr val="accent2"/>
                </a:solidFill>
                <a:ln>
                  <a:noFill/>
                </a:ln>
                <a:effectLst>
                  <a:outerShdw blurRad="177800" dist="63500" dir="5400000" algn="ctr" rotWithShape="0">
                    <a:srgbClr val="000000">
                      <a:alpha val="2471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203" name="Google Shape;203;p16"/>
                <p:cNvSpPr/>
                <p:nvPr/>
              </p:nvSpPr>
              <p:spPr>
                <a:xfrm rot="5400000">
                  <a:off x="5965249" y="5700323"/>
                  <a:ext cx="261501" cy="163155"/>
                </a:xfrm>
                <a:custGeom>
                  <a:avLst/>
                  <a:gdLst/>
                  <a:ahLst/>
                  <a:cxnLst/>
                  <a:rect l="l" t="t" r="r" b="b"/>
                  <a:pathLst>
                    <a:path w="333" h="207" extrusionOk="0">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spcFirstLastPara="1" wrap="square" lIns="137150" tIns="68550" rIns="137150" bIns="68550" anchor="t" anchorCtr="0">
                  <a:noAutofit/>
                </a:bodyPr>
                <a:lstStyle/>
                <a:p>
                  <a:pPr marL="0" marR="0" lvl="0" indent="0" algn="l" rtl="0">
                    <a:spcBef>
                      <a:spcPts val="0"/>
                    </a:spcBef>
                    <a:spcAft>
                      <a:spcPts val="0"/>
                    </a:spcAft>
                    <a:buNone/>
                  </a:pPr>
                  <a:endParaRPr sz="2700">
                    <a:solidFill>
                      <a:schemeClr val="dk1"/>
                    </a:solidFill>
                    <a:latin typeface="Calibri"/>
                    <a:ea typeface="Calibri"/>
                    <a:cs typeface="Calibri"/>
                    <a:sym typeface="Calibri"/>
                  </a:endParaRPr>
                </a:p>
              </p:txBody>
            </p:sp>
          </p:grpSp>
        </p:grpSp>
        <p:sp>
          <p:nvSpPr>
            <p:cNvPr id="204" name="Google Shape;204;p16"/>
            <p:cNvSpPr txBox="1"/>
            <p:nvPr/>
          </p:nvSpPr>
          <p:spPr>
            <a:xfrm>
              <a:off x="5591215" y="5916618"/>
              <a:ext cx="818700" cy="523200"/>
            </a:xfrm>
            <a:prstGeom prst="rect">
              <a:avLst/>
            </a:prstGeom>
            <a:noFill/>
            <a:ln>
              <a:noFill/>
            </a:ln>
          </p:spPr>
          <p:txBody>
            <a:bodyPr spcFirstLastPara="1" wrap="square" lIns="182875" tIns="91400" rIns="182875" bIns="91400" anchor="t" anchorCtr="0">
              <a:spAutoFit/>
            </a:bodyPr>
            <a:lstStyle/>
            <a:p>
              <a:pPr marL="0" marR="0" lvl="0" indent="0" algn="ctr" rtl="0">
                <a:spcBef>
                  <a:spcPts val="0"/>
                </a:spcBef>
                <a:spcAft>
                  <a:spcPts val="0"/>
                </a:spcAft>
                <a:buNone/>
              </a:pPr>
              <a:r>
                <a:rPr lang="en-GB" sz="5600" b="1">
                  <a:solidFill>
                    <a:schemeClr val="lt1"/>
                  </a:solidFill>
                </a:rPr>
                <a:t>01</a:t>
              </a:r>
              <a:endParaRPr sz="2800"/>
            </a:p>
          </p:txBody>
        </p:sp>
        <p:sp>
          <p:nvSpPr>
            <p:cNvPr id="205" name="Google Shape;205;p16"/>
            <p:cNvSpPr txBox="1"/>
            <p:nvPr/>
          </p:nvSpPr>
          <p:spPr>
            <a:xfrm>
              <a:off x="5591215" y="4891586"/>
              <a:ext cx="818700" cy="523200"/>
            </a:xfrm>
            <a:prstGeom prst="rect">
              <a:avLst/>
            </a:prstGeom>
            <a:noFill/>
            <a:ln>
              <a:noFill/>
            </a:ln>
          </p:spPr>
          <p:txBody>
            <a:bodyPr spcFirstLastPara="1" wrap="square" lIns="182875" tIns="91400" rIns="182875" bIns="91400" anchor="t" anchorCtr="0">
              <a:spAutoFit/>
            </a:bodyPr>
            <a:lstStyle/>
            <a:p>
              <a:pPr marL="0" marR="0" lvl="0" indent="0" algn="ctr" rtl="0">
                <a:spcBef>
                  <a:spcPts val="0"/>
                </a:spcBef>
                <a:spcAft>
                  <a:spcPts val="0"/>
                </a:spcAft>
                <a:buNone/>
              </a:pPr>
              <a:r>
                <a:rPr lang="en-GB" sz="5600" b="1">
                  <a:solidFill>
                    <a:schemeClr val="lt1"/>
                  </a:solidFill>
                </a:rPr>
                <a:t>02</a:t>
              </a:r>
              <a:endParaRPr sz="2800"/>
            </a:p>
          </p:txBody>
        </p:sp>
        <p:sp>
          <p:nvSpPr>
            <p:cNvPr id="206" name="Google Shape;206;p16"/>
            <p:cNvSpPr txBox="1"/>
            <p:nvPr/>
          </p:nvSpPr>
          <p:spPr>
            <a:xfrm>
              <a:off x="5591215" y="3866555"/>
              <a:ext cx="818700" cy="523200"/>
            </a:xfrm>
            <a:prstGeom prst="rect">
              <a:avLst/>
            </a:prstGeom>
            <a:noFill/>
            <a:ln>
              <a:noFill/>
            </a:ln>
          </p:spPr>
          <p:txBody>
            <a:bodyPr spcFirstLastPara="1" wrap="square" lIns="182875" tIns="91400" rIns="182875" bIns="91400" anchor="t" anchorCtr="0">
              <a:spAutoFit/>
            </a:bodyPr>
            <a:lstStyle/>
            <a:p>
              <a:pPr marL="0" marR="0" lvl="0" indent="0" algn="ctr" rtl="0">
                <a:spcBef>
                  <a:spcPts val="0"/>
                </a:spcBef>
                <a:spcAft>
                  <a:spcPts val="0"/>
                </a:spcAft>
                <a:buNone/>
              </a:pPr>
              <a:r>
                <a:rPr lang="en-GB" sz="5600" b="1">
                  <a:solidFill>
                    <a:schemeClr val="lt1"/>
                  </a:solidFill>
                </a:rPr>
                <a:t>03</a:t>
              </a:r>
              <a:endParaRPr sz="2800"/>
            </a:p>
          </p:txBody>
        </p:sp>
        <p:sp>
          <p:nvSpPr>
            <p:cNvPr id="207" name="Google Shape;207;p16"/>
            <p:cNvSpPr txBox="1"/>
            <p:nvPr/>
          </p:nvSpPr>
          <p:spPr>
            <a:xfrm>
              <a:off x="5591215" y="2841524"/>
              <a:ext cx="818700" cy="523200"/>
            </a:xfrm>
            <a:prstGeom prst="rect">
              <a:avLst/>
            </a:prstGeom>
            <a:noFill/>
            <a:ln>
              <a:noFill/>
            </a:ln>
          </p:spPr>
          <p:txBody>
            <a:bodyPr spcFirstLastPara="1" wrap="square" lIns="182875" tIns="91400" rIns="182875" bIns="91400" anchor="t" anchorCtr="0">
              <a:spAutoFit/>
            </a:bodyPr>
            <a:lstStyle/>
            <a:p>
              <a:pPr marL="0" marR="0" lvl="0" indent="0" algn="ctr" rtl="0">
                <a:spcBef>
                  <a:spcPts val="0"/>
                </a:spcBef>
                <a:spcAft>
                  <a:spcPts val="0"/>
                </a:spcAft>
                <a:buNone/>
              </a:pPr>
              <a:r>
                <a:rPr lang="en-GB" sz="5600" b="1">
                  <a:solidFill>
                    <a:schemeClr val="lt1"/>
                  </a:solidFill>
                </a:rPr>
                <a:t>04</a:t>
              </a:r>
              <a:endParaRPr sz="28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A83"/>
              </a:buClr>
              <a:buSzPts val="8800"/>
              <a:buFont typeface="Arial"/>
              <a:buNone/>
            </a:pPr>
            <a:r>
              <a:rPr lang="en-GB" sz="6700"/>
              <a:t>In terms of speed, Mojaloop flow allows to meet the KPIs set by the FSB by design. </a:t>
            </a:r>
            <a:endParaRPr sz="6700"/>
          </a:p>
        </p:txBody>
      </p:sp>
      <p:sp>
        <p:nvSpPr>
          <p:cNvPr id="213" name="Google Shape;213;p17"/>
          <p:cNvSpPr/>
          <p:nvPr/>
        </p:nvSpPr>
        <p:spPr>
          <a:xfrm>
            <a:off x="5930223" y="4340608"/>
            <a:ext cx="1631424" cy="1761892"/>
          </a:xfrm>
          <a:custGeom>
            <a:avLst/>
            <a:gdLst/>
            <a:ahLst/>
            <a:cxnLst/>
            <a:rect l="l" t="t" r="r" b="b"/>
            <a:pathLst>
              <a:path w="858644" h="880946" extrusionOk="0">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1"/>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Roboto"/>
              <a:ea typeface="Roboto"/>
              <a:cs typeface="Roboto"/>
              <a:sym typeface="Roboto"/>
            </a:endParaRPr>
          </a:p>
        </p:txBody>
      </p:sp>
      <p:sp>
        <p:nvSpPr>
          <p:cNvPr id="214" name="Google Shape;214;p17"/>
          <p:cNvSpPr/>
          <p:nvPr/>
        </p:nvSpPr>
        <p:spPr>
          <a:xfrm>
            <a:off x="7541982" y="4340608"/>
            <a:ext cx="4152714" cy="1761892"/>
          </a:xfrm>
          <a:custGeom>
            <a:avLst/>
            <a:gdLst/>
            <a:ahLst/>
            <a:cxnLst/>
            <a:rect l="l" t="t" r="r" b="b"/>
            <a:pathLst>
              <a:path w="2185639" h="880946" extrusionOk="0">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spcFirstLastPara="1" wrap="square" lIns="504050" tIns="91400" rIns="182875" bIns="91400" anchor="ctr" anchorCtr="0">
            <a:noAutofit/>
          </a:bodyPr>
          <a:lstStyle/>
          <a:p>
            <a:pPr marL="0" lvl="0" indent="0" algn="ctr" rtl="0">
              <a:spcBef>
                <a:spcPts val="0"/>
              </a:spcBef>
              <a:spcAft>
                <a:spcPts val="0"/>
              </a:spcAft>
              <a:buClr>
                <a:schemeClr val="dk1"/>
              </a:buClr>
              <a:buFont typeface="Arial"/>
              <a:buNone/>
            </a:pPr>
            <a:r>
              <a:rPr lang="en-GB" sz="3000">
                <a:solidFill>
                  <a:schemeClr val="accent1"/>
                </a:solidFill>
              </a:rPr>
              <a:t>Pre-agreement of terms and Irrevocable push</a:t>
            </a:r>
            <a:endParaRPr sz="3000" b="1">
              <a:solidFill>
                <a:schemeClr val="accent1"/>
              </a:solidFill>
            </a:endParaRPr>
          </a:p>
        </p:txBody>
      </p:sp>
      <p:sp>
        <p:nvSpPr>
          <p:cNvPr id="215" name="Google Shape;215;p17"/>
          <p:cNvSpPr/>
          <p:nvPr/>
        </p:nvSpPr>
        <p:spPr>
          <a:xfrm>
            <a:off x="13047078" y="4340608"/>
            <a:ext cx="10911600" cy="1761600"/>
          </a:xfrm>
          <a:prstGeom prst="round2DiagRect">
            <a:avLst>
              <a:gd name="adj1" fmla="val 16667"/>
              <a:gd name="adj2" fmla="val 0"/>
            </a:avLst>
          </a:prstGeom>
          <a:solidFill>
            <a:srgbClr val="F2F2F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cxnSp>
        <p:nvCxnSpPr>
          <p:cNvPr id="216" name="Google Shape;216;p17"/>
          <p:cNvCxnSpPr/>
          <p:nvPr/>
        </p:nvCxnSpPr>
        <p:spPr>
          <a:xfrm>
            <a:off x="11749298" y="5221554"/>
            <a:ext cx="1196400" cy="0"/>
          </a:xfrm>
          <a:prstGeom prst="straightConnector1">
            <a:avLst/>
          </a:prstGeom>
          <a:noFill/>
          <a:ln w="12700" cap="flat" cmpd="sng">
            <a:solidFill>
              <a:schemeClr val="accent3"/>
            </a:solidFill>
            <a:prstDash val="dot"/>
            <a:miter lim="800000"/>
            <a:headEnd type="none" w="sm" len="sm"/>
            <a:tailEnd type="triangle" w="med" len="med"/>
          </a:ln>
        </p:spPr>
      </p:cxnSp>
      <p:sp>
        <p:nvSpPr>
          <p:cNvPr id="217" name="Google Shape;217;p17"/>
          <p:cNvSpPr txBox="1"/>
          <p:nvPr/>
        </p:nvSpPr>
        <p:spPr>
          <a:xfrm>
            <a:off x="14262159" y="4648038"/>
            <a:ext cx="9668100" cy="861900"/>
          </a:xfrm>
          <a:prstGeom prst="rect">
            <a:avLst/>
          </a:prstGeom>
          <a:noFill/>
          <a:ln>
            <a:noFill/>
          </a:ln>
        </p:spPr>
        <p:txBody>
          <a:bodyPr spcFirstLastPara="1" wrap="square" lIns="0" tIns="0" rIns="0" bIns="0" anchor="t" anchorCtr="0">
            <a:spAutoFit/>
          </a:bodyPr>
          <a:lstStyle/>
          <a:p>
            <a:pPr marL="457200" lvl="0" indent="-406400" algn="l" rtl="0">
              <a:spcBef>
                <a:spcPts val="0"/>
              </a:spcBef>
              <a:spcAft>
                <a:spcPts val="0"/>
              </a:spcAft>
              <a:buClr>
                <a:srgbClr val="3F3F3F"/>
              </a:buClr>
              <a:buSzPts val="2800"/>
              <a:buChar char="●"/>
            </a:pPr>
            <a:r>
              <a:rPr lang="en-GB" sz="2800" dirty="0">
                <a:solidFill>
                  <a:srgbClr val="3F3F3F"/>
                </a:solidFill>
              </a:rPr>
              <a:t>Agreement of terms prior to the execution of a payment</a:t>
            </a:r>
            <a:endParaRPr sz="2800" dirty="0">
              <a:solidFill>
                <a:srgbClr val="3F3F3F"/>
              </a:solidFill>
            </a:endParaRPr>
          </a:p>
          <a:p>
            <a:pPr marL="457200" lvl="0" indent="-406400" algn="l" rtl="0">
              <a:spcBef>
                <a:spcPts val="0"/>
              </a:spcBef>
              <a:spcAft>
                <a:spcPts val="0"/>
              </a:spcAft>
              <a:buClr>
                <a:srgbClr val="3F3F3F"/>
              </a:buClr>
              <a:buSzPts val="2800"/>
              <a:buChar char="●"/>
            </a:pPr>
            <a:r>
              <a:rPr lang="en-GB" sz="2800" dirty="0">
                <a:solidFill>
                  <a:srgbClr val="3F3F3F"/>
                </a:solidFill>
              </a:rPr>
              <a:t>Returns / Refunds are considered as a new transaction</a:t>
            </a:r>
            <a:endParaRPr sz="2800" dirty="0">
              <a:solidFill>
                <a:srgbClr val="263238"/>
              </a:solidFill>
              <a:latin typeface="Roboto"/>
              <a:ea typeface="Roboto"/>
              <a:cs typeface="Roboto"/>
              <a:sym typeface="Roboto"/>
            </a:endParaRPr>
          </a:p>
        </p:txBody>
      </p:sp>
      <p:sp>
        <p:nvSpPr>
          <p:cNvPr id="218" name="Google Shape;218;p17"/>
          <p:cNvSpPr/>
          <p:nvPr/>
        </p:nvSpPr>
        <p:spPr>
          <a:xfrm>
            <a:off x="5930223" y="6662849"/>
            <a:ext cx="1631424" cy="1761892"/>
          </a:xfrm>
          <a:custGeom>
            <a:avLst/>
            <a:gdLst/>
            <a:ahLst/>
            <a:cxnLst/>
            <a:rect l="l" t="t" r="r" b="b"/>
            <a:pathLst>
              <a:path w="858644" h="880946" extrusionOk="0">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219" name="Google Shape;219;p17"/>
          <p:cNvSpPr/>
          <p:nvPr/>
        </p:nvSpPr>
        <p:spPr>
          <a:xfrm>
            <a:off x="7541982" y="6662849"/>
            <a:ext cx="4152714" cy="1761892"/>
          </a:xfrm>
          <a:custGeom>
            <a:avLst/>
            <a:gdLst/>
            <a:ahLst/>
            <a:cxnLst/>
            <a:rect l="l" t="t" r="r" b="b"/>
            <a:pathLst>
              <a:path w="2185639" h="880946" extrusionOk="0">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spcFirstLastPara="1" wrap="square" lIns="504050" tIns="91400" rIns="182875" bIns="91400" anchor="ctr" anchorCtr="0">
            <a:noAutofit/>
          </a:bodyPr>
          <a:lstStyle/>
          <a:p>
            <a:pPr marL="0" lvl="0" indent="0" algn="ctr" rtl="0">
              <a:spcBef>
                <a:spcPts val="0"/>
              </a:spcBef>
              <a:spcAft>
                <a:spcPts val="0"/>
              </a:spcAft>
              <a:buClr>
                <a:schemeClr val="dk1"/>
              </a:buClr>
              <a:buFont typeface="Arial"/>
              <a:buNone/>
            </a:pPr>
            <a:r>
              <a:rPr lang="en-GB" sz="3000">
                <a:solidFill>
                  <a:schemeClr val="accent2"/>
                </a:solidFill>
              </a:rPr>
              <a:t>Instant availability</a:t>
            </a:r>
            <a:endParaRPr sz="3000" b="1">
              <a:solidFill>
                <a:schemeClr val="accent2"/>
              </a:solidFill>
            </a:endParaRPr>
          </a:p>
        </p:txBody>
      </p:sp>
      <p:sp>
        <p:nvSpPr>
          <p:cNvPr id="220" name="Google Shape;220;p17"/>
          <p:cNvSpPr/>
          <p:nvPr/>
        </p:nvSpPr>
        <p:spPr>
          <a:xfrm>
            <a:off x="13047078" y="6662849"/>
            <a:ext cx="10911600" cy="1761600"/>
          </a:xfrm>
          <a:prstGeom prst="round2DiagRect">
            <a:avLst>
              <a:gd name="adj1" fmla="val 16667"/>
              <a:gd name="adj2" fmla="val 0"/>
            </a:avLst>
          </a:prstGeom>
          <a:solidFill>
            <a:srgbClr val="F2F2F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cxnSp>
        <p:nvCxnSpPr>
          <p:cNvPr id="221" name="Google Shape;221;p17"/>
          <p:cNvCxnSpPr/>
          <p:nvPr/>
        </p:nvCxnSpPr>
        <p:spPr>
          <a:xfrm>
            <a:off x="11749298" y="7543796"/>
            <a:ext cx="1196400" cy="0"/>
          </a:xfrm>
          <a:prstGeom prst="straightConnector1">
            <a:avLst/>
          </a:prstGeom>
          <a:noFill/>
          <a:ln w="12700" cap="flat" cmpd="sng">
            <a:solidFill>
              <a:schemeClr val="accent3"/>
            </a:solidFill>
            <a:prstDash val="dot"/>
            <a:miter lim="800000"/>
            <a:headEnd type="none" w="sm" len="sm"/>
            <a:tailEnd type="triangle" w="med" len="med"/>
          </a:ln>
        </p:spPr>
      </p:cxnSp>
      <p:sp>
        <p:nvSpPr>
          <p:cNvPr id="222" name="Google Shape;222;p17"/>
          <p:cNvSpPr txBox="1"/>
          <p:nvPr/>
        </p:nvSpPr>
        <p:spPr>
          <a:xfrm>
            <a:off x="14262159" y="6817880"/>
            <a:ext cx="9668100" cy="948300"/>
          </a:xfrm>
          <a:prstGeom prst="rect">
            <a:avLst/>
          </a:prstGeom>
          <a:noFill/>
          <a:ln>
            <a:noFill/>
          </a:ln>
        </p:spPr>
        <p:txBody>
          <a:bodyPr spcFirstLastPara="1" wrap="square" lIns="0" tIns="0" rIns="0" bIns="0" anchor="t" anchorCtr="0">
            <a:spAutoFit/>
          </a:bodyPr>
          <a:lstStyle/>
          <a:p>
            <a:pPr marL="457200" marR="0" lvl="0" indent="-406400" algn="l" rtl="0">
              <a:lnSpc>
                <a:spcPct val="120000"/>
              </a:lnSpc>
              <a:spcBef>
                <a:spcPts val="0"/>
              </a:spcBef>
              <a:spcAft>
                <a:spcPts val="0"/>
              </a:spcAft>
              <a:buClr>
                <a:srgbClr val="263238"/>
              </a:buClr>
              <a:buSzPts val="2800"/>
              <a:buFont typeface="Roboto"/>
              <a:buChar char="●"/>
            </a:pPr>
            <a:r>
              <a:rPr lang="en-GB" sz="2800">
                <a:solidFill>
                  <a:srgbClr val="263238"/>
                </a:solidFill>
                <a:latin typeface="Roboto"/>
                <a:ea typeface="Roboto"/>
                <a:cs typeface="Roboto"/>
                <a:sym typeface="Roboto"/>
              </a:rPr>
              <a:t>Instant clearing with confirmation of credit</a:t>
            </a:r>
            <a:endParaRPr sz="2800">
              <a:solidFill>
                <a:srgbClr val="263238"/>
              </a:solidFill>
              <a:latin typeface="Roboto"/>
              <a:ea typeface="Roboto"/>
              <a:cs typeface="Roboto"/>
              <a:sym typeface="Roboto"/>
            </a:endParaRPr>
          </a:p>
          <a:p>
            <a:pPr marL="457200" marR="0" lvl="0" indent="-406400" algn="l" rtl="0">
              <a:lnSpc>
                <a:spcPct val="120000"/>
              </a:lnSpc>
              <a:spcBef>
                <a:spcPts val="0"/>
              </a:spcBef>
              <a:spcAft>
                <a:spcPts val="0"/>
              </a:spcAft>
              <a:buClr>
                <a:srgbClr val="263238"/>
              </a:buClr>
              <a:buSzPts val="2800"/>
              <a:buFont typeface="Roboto"/>
              <a:buChar char="●"/>
            </a:pPr>
            <a:r>
              <a:rPr lang="en-GB" sz="2800">
                <a:solidFill>
                  <a:srgbClr val="263238"/>
                </a:solidFill>
                <a:latin typeface="Roboto"/>
                <a:ea typeface="Roboto"/>
                <a:cs typeface="Roboto"/>
                <a:sym typeface="Roboto"/>
              </a:rPr>
              <a:t>Separate Foreign Exchange provider role</a:t>
            </a:r>
            <a:endParaRPr sz="2800">
              <a:solidFill>
                <a:srgbClr val="263238"/>
              </a:solidFill>
              <a:latin typeface="Roboto"/>
              <a:ea typeface="Roboto"/>
              <a:cs typeface="Roboto"/>
              <a:sym typeface="Roboto"/>
            </a:endParaRPr>
          </a:p>
        </p:txBody>
      </p:sp>
      <p:sp>
        <p:nvSpPr>
          <p:cNvPr id="223" name="Google Shape;223;p17"/>
          <p:cNvSpPr/>
          <p:nvPr/>
        </p:nvSpPr>
        <p:spPr>
          <a:xfrm>
            <a:off x="5930223" y="8985092"/>
            <a:ext cx="1631424" cy="1761892"/>
          </a:xfrm>
          <a:custGeom>
            <a:avLst/>
            <a:gdLst/>
            <a:ahLst/>
            <a:cxnLst/>
            <a:rect l="l" t="t" r="r" b="b"/>
            <a:pathLst>
              <a:path w="858644" h="880946" extrusionOk="0">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3"/>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sp>
        <p:nvSpPr>
          <p:cNvPr id="224" name="Google Shape;224;p17"/>
          <p:cNvSpPr/>
          <p:nvPr/>
        </p:nvSpPr>
        <p:spPr>
          <a:xfrm>
            <a:off x="7541982" y="8985092"/>
            <a:ext cx="4152714" cy="1761892"/>
          </a:xfrm>
          <a:custGeom>
            <a:avLst/>
            <a:gdLst/>
            <a:ahLst/>
            <a:cxnLst/>
            <a:rect l="l" t="t" r="r" b="b"/>
            <a:pathLst>
              <a:path w="2185639" h="880946" extrusionOk="0">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spcFirstLastPara="1" wrap="square" lIns="504050" tIns="91400" rIns="182875" bIns="91400" anchor="ctr" anchorCtr="0">
            <a:noAutofit/>
          </a:bodyPr>
          <a:lstStyle/>
          <a:p>
            <a:pPr marL="0" marR="0" lvl="0" indent="0" algn="ctr" rtl="0">
              <a:spcBef>
                <a:spcPts val="0"/>
              </a:spcBef>
              <a:spcAft>
                <a:spcPts val="0"/>
              </a:spcAft>
              <a:buNone/>
            </a:pPr>
            <a:r>
              <a:rPr lang="en-GB" sz="3000" b="1">
                <a:solidFill>
                  <a:schemeClr val="accent3"/>
                </a:solidFill>
              </a:rPr>
              <a:t>24/7/365</a:t>
            </a:r>
            <a:endParaRPr sz="3000" b="1">
              <a:solidFill>
                <a:schemeClr val="accent3"/>
              </a:solidFill>
            </a:endParaRPr>
          </a:p>
        </p:txBody>
      </p:sp>
      <p:sp>
        <p:nvSpPr>
          <p:cNvPr id="225" name="Google Shape;225;p17"/>
          <p:cNvSpPr/>
          <p:nvPr/>
        </p:nvSpPr>
        <p:spPr>
          <a:xfrm>
            <a:off x="13047078" y="8985092"/>
            <a:ext cx="10911600" cy="1761600"/>
          </a:xfrm>
          <a:prstGeom prst="round2DiagRect">
            <a:avLst>
              <a:gd name="adj1" fmla="val 16667"/>
              <a:gd name="adj2" fmla="val 0"/>
            </a:avLst>
          </a:prstGeom>
          <a:solidFill>
            <a:srgbClr val="F2F2F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a:solidFill>
                <a:schemeClr val="lt1"/>
              </a:solidFill>
              <a:latin typeface="Roboto"/>
              <a:ea typeface="Roboto"/>
              <a:cs typeface="Roboto"/>
              <a:sym typeface="Roboto"/>
            </a:endParaRPr>
          </a:p>
        </p:txBody>
      </p:sp>
      <p:cxnSp>
        <p:nvCxnSpPr>
          <p:cNvPr id="226" name="Google Shape;226;p17"/>
          <p:cNvCxnSpPr/>
          <p:nvPr/>
        </p:nvCxnSpPr>
        <p:spPr>
          <a:xfrm>
            <a:off x="11749298" y="9866038"/>
            <a:ext cx="1196400" cy="0"/>
          </a:xfrm>
          <a:prstGeom prst="straightConnector1">
            <a:avLst/>
          </a:prstGeom>
          <a:noFill/>
          <a:ln w="12700" cap="flat" cmpd="sng">
            <a:solidFill>
              <a:schemeClr val="accent3"/>
            </a:solidFill>
            <a:prstDash val="dot"/>
            <a:miter lim="800000"/>
            <a:headEnd type="none" w="sm" len="sm"/>
            <a:tailEnd type="triangle" w="med" len="med"/>
          </a:ln>
        </p:spPr>
      </p:cxnSp>
      <p:sp>
        <p:nvSpPr>
          <p:cNvPr id="227" name="Google Shape;227;p17"/>
          <p:cNvSpPr txBox="1"/>
          <p:nvPr/>
        </p:nvSpPr>
        <p:spPr>
          <a:xfrm>
            <a:off x="14262159" y="9368722"/>
            <a:ext cx="9668100" cy="861900"/>
          </a:xfrm>
          <a:prstGeom prst="rect">
            <a:avLst/>
          </a:prstGeom>
          <a:noFill/>
          <a:ln>
            <a:noFill/>
          </a:ln>
        </p:spPr>
        <p:txBody>
          <a:bodyPr spcFirstLastPara="1" wrap="square" lIns="0" tIns="0" rIns="0" bIns="0" anchor="t" anchorCtr="0">
            <a:spAutoFit/>
          </a:bodyPr>
          <a:lstStyle/>
          <a:p>
            <a:pPr marL="457200" lvl="0" indent="-406400" algn="l" rtl="0">
              <a:spcBef>
                <a:spcPts val="0"/>
              </a:spcBef>
              <a:spcAft>
                <a:spcPts val="0"/>
              </a:spcAft>
              <a:buClr>
                <a:srgbClr val="3F3F3F"/>
              </a:buClr>
              <a:buSzPts val="2800"/>
              <a:buChar char="●"/>
            </a:pPr>
            <a:r>
              <a:rPr lang="en-GB" sz="2800">
                <a:solidFill>
                  <a:srgbClr val="3F3F3F"/>
                </a:solidFill>
              </a:rPr>
              <a:t>Interlinking of instant payments systems only, either in a centralized, partially centralized or decentralized model</a:t>
            </a:r>
            <a:endParaRPr sz="2800" b="0" i="0" u="none" strike="noStrike" cap="none">
              <a:solidFill>
                <a:schemeClr val="dk1"/>
              </a:solidFill>
              <a:latin typeface="Roboto"/>
              <a:ea typeface="Roboto"/>
              <a:cs typeface="Roboto"/>
              <a:sym typeface="Roboto"/>
            </a:endParaRPr>
          </a:p>
        </p:txBody>
      </p:sp>
      <p:sp>
        <p:nvSpPr>
          <p:cNvPr id="228" name="Google Shape;228;p17"/>
          <p:cNvSpPr txBox="1"/>
          <p:nvPr/>
        </p:nvSpPr>
        <p:spPr>
          <a:xfrm>
            <a:off x="568400" y="4275450"/>
            <a:ext cx="4596600" cy="269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000">
                <a:solidFill>
                  <a:schemeClr val="dk1"/>
                </a:solidFill>
              </a:rPr>
              <a:t>To achieve speed, a payment must have certain characteristics.</a:t>
            </a:r>
            <a:endParaRPr sz="4000">
              <a:solidFill>
                <a:schemeClr val="dk1"/>
              </a:solidFill>
            </a:endParaRPr>
          </a:p>
        </p:txBody>
      </p:sp>
      <p:sp>
        <p:nvSpPr>
          <p:cNvPr id="229" name="Google Shape;229;p17"/>
          <p:cNvSpPr txBox="1"/>
          <p:nvPr/>
        </p:nvSpPr>
        <p:spPr>
          <a:xfrm>
            <a:off x="8761778" y="11535925"/>
            <a:ext cx="14729400" cy="14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i="1">
                <a:solidFill>
                  <a:schemeClr val="accent2"/>
                </a:solidFill>
              </a:rPr>
              <a:t>Consideration for the future: Different type of sanction screening.</a:t>
            </a:r>
            <a:endParaRPr sz="2800" i="1">
              <a:solidFill>
                <a:schemeClr val="accent2"/>
              </a:solidFill>
            </a:endParaRPr>
          </a:p>
        </p:txBody>
      </p:sp>
      <p:sp>
        <p:nvSpPr>
          <p:cNvPr id="230" name="Google Shape;230;p17"/>
          <p:cNvSpPr/>
          <p:nvPr/>
        </p:nvSpPr>
        <p:spPr>
          <a:xfrm>
            <a:off x="7735350" y="11640075"/>
            <a:ext cx="840300" cy="4449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31" name="Google Shape;231;p17"/>
          <p:cNvGrpSpPr/>
          <p:nvPr/>
        </p:nvGrpSpPr>
        <p:grpSpPr>
          <a:xfrm>
            <a:off x="6151600" y="9305796"/>
            <a:ext cx="1188672" cy="1120193"/>
            <a:chOff x="3859600" y="3591950"/>
            <a:chExt cx="296975" cy="296175"/>
          </a:xfrm>
        </p:grpSpPr>
        <p:sp>
          <p:nvSpPr>
            <p:cNvPr id="232" name="Google Shape;232;p17"/>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7"/>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7"/>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5" name="Google Shape;235;p17"/>
          <p:cNvGrpSpPr/>
          <p:nvPr/>
        </p:nvGrpSpPr>
        <p:grpSpPr>
          <a:xfrm>
            <a:off x="6070606" y="6925628"/>
            <a:ext cx="1331008" cy="1236351"/>
            <a:chOff x="1674750" y="3254050"/>
            <a:chExt cx="294575" cy="295375"/>
          </a:xfrm>
        </p:grpSpPr>
        <p:sp>
          <p:nvSpPr>
            <p:cNvPr id="236" name="Google Shape;236;p17"/>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7" name="Google Shape;237;p17"/>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8" name="Google Shape;238;p17"/>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9" name="Google Shape;239;p17"/>
          <p:cNvGrpSpPr/>
          <p:nvPr/>
        </p:nvGrpSpPr>
        <p:grpSpPr>
          <a:xfrm>
            <a:off x="6151607" y="4617655"/>
            <a:ext cx="1188672" cy="922698"/>
            <a:chOff x="6543825" y="3202075"/>
            <a:chExt cx="296975" cy="275350"/>
          </a:xfrm>
        </p:grpSpPr>
        <p:sp>
          <p:nvSpPr>
            <p:cNvPr id="240" name="Google Shape;240;p17"/>
            <p:cNvSpPr/>
            <p:nvPr/>
          </p:nvSpPr>
          <p:spPr>
            <a:xfrm>
              <a:off x="6683250" y="3202075"/>
              <a:ext cx="17350" cy="43351"/>
            </a:xfrm>
            <a:custGeom>
              <a:avLst/>
              <a:gdLst/>
              <a:ahLst/>
              <a:cxnLst/>
              <a:rect l="l" t="t" r="r" b="b"/>
              <a:pathLst>
                <a:path w="694" h="1733"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1" name="Google Shape;241;p17"/>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2" name="Google Shape;242;p17"/>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3" name="Google Shape;243;p17"/>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4" name="Google Shape;244;p17"/>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5" name="Google Shape;245;p17"/>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6" name="Google Shape;246;p17"/>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5A83"/>
              </a:buClr>
              <a:buSzPts val="8800"/>
              <a:buFont typeface="Arial"/>
              <a:buNone/>
            </a:pPr>
            <a:r>
              <a:rPr lang="en-GB" sz="6700" dirty="0"/>
              <a:t>Mojaloop design supports low-cost cross-border payments.</a:t>
            </a:r>
            <a:endParaRPr sz="6700" dirty="0"/>
          </a:p>
        </p:txBody>
      </p:sp>
      <p:grpSp>
        <p:nvGrpSpPr>
          <p:cNvPr id="252" name="Google Shape;252;p18"/>
          <p:cNvGrpSpPr/>
          <p:nvPr/>
        </p:nvGrpSpPr>
        <p:grpSpPr>
          <a:xfrm>
            <a:off x="381000" y="1209770"/>
            <a:ext cx="22626010" cy="10899632"/>
            <a:chOff x="132414" y="209289"/>
            <a:chExt cx="11982846" cy="6134417"/>
          </a:xfrm>
        </p:grpSpPr>
        <p:sp>
          <p:nvSpPr>
            <p:cNvPr id="253" name="Google Shape;253;p18"/>
            <p:cNvSpPr/>
            <p:nvPr/>
          </p:nvSpPr>
          <p:spPr>
            <a:xfrm rot="-8215562">
              <a:off x="4765301" y="785240"/>
              <a:ext cx="2732265" cy="2649365"/>
            </a:xfrm>
            <a:custGeom>
              <a:avLst/>
              <a:gdLst/>
              <a:ahLst/>
              <a:cxnLst/>
              <a:rect l="l" t="t" r="r" b="b"/>
              <a:pathLst>
                <a:path w="2734034" h="2651080" extrusionOk="0">
                  <a:moveTo>
                    <a:pt x="2219588" y="2215092"/>
                  </a:moveTo>
                  <a:cubicBezTo>
                    <a:pt x="1606450" y="2787607"/>
                    <a:pt x="667039" y="2792517"/>
                    <a:pt x="48821" y="2252002"/>
                  </a:cubicBezTo>
                  <a:lnTo>
                    <a:pt x="0" y="2204739"/>
                  </a:lnTo>
                  <a:lnTo>
                    <a:pt x="185351" y="2031668"/>
                  </a:lnTo>
                  <a:lnTo>
                    <a:pt x="215520" y="2060875"/>
                  </a:lnTo>
                  <a:cubicBezTo>
                    <a:pt x="736975" y="2516788"/>
                    <a:pt x="1529349" y="2512647"/>
                    <a:pt x="2046520" y="2029742"/>
                  </a:cubicBezTo>
                  <a:cubicBezTo>
                    <a:pt x="2563690" y="1546836"/>
                    <a:pt x="2622054" y="756603"/>
                    <a:pt x="2202900" y="205167"/>
                  </a:cubicBezTo>
                  <a:lnTo>
                    <a:pt x="2175827" y="173069"/>
                  </a:lnTo>
                  <a:lnTo>
                    <a:pt x="2361177" y="0"/>
                  </a:lnTo>
                  <a:lnTo>
                    <a:pt x="2404987" y="51941"/>
                  </a:lnTo>
                  <a:cubicBezTo>
                    <a:pt x="2901921" y="705705"/>
                    <a:pt x="2832727" y="1642576"/>
                    <a:pt x="2219588" y="2215092"/>
                  </a:cubicBezTo>
                  <a:close/>
                </a:path>
              </a:pathLst>
            </a:custGeom>
            <a:solidFill>
              <a:schemeClr val="accent1"/>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4" name="Google Shape;254;p18"/>
            <p:cNvSpPr/>
            <p:nvPr/>
          </p:nvSpPr>
          <p:spPr>
            <a:xfrm>
              <a:off x="7903832" y="2517221"/>
              <a:ext cx="1773600" cy="1773600"/>
            </a:xfrm>
            <a:prstGeom prst="ellipse">
              <a:avLst/>
            </a:prstGeom>
            <a:solidFill>
              <a:schemeClr val="accent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5" name="Google Shape;255;p18"/>
            <p:cNvSpPr/>
            <p:nvPr/>
          </p:nvSpPr>
          <p:spPr>
            <a:xfrm rot="-4059997">
              <a:off x="7635501" y="2894377"/>
              <a:ext cx="348024" cy="457206"/>
            </a:xfrm>
            <a:custGeom>
              <a:avLst/>
              <a:gdLst/>
              <a:ahLst/>
              <a:cxnLst/>
              <a:rect l="l" t="t" r="r" b="b"/>
              <a:pathLst>
                <a:path w="696040" h="914400" extrusionOk="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6" name="Google Shape;256;p18"/>
            <p:cNvSpPr/>
            <p:nvPr/>
          </p:nvSpPr>
          <p:spPr>
            <a:xfrm>
              <a:off x="8079092" y="2692481"/>
              <a:ext cx="1422900" cy="1422900"/>
            </a:xfrm>
            <a:prstGeom prst="ellipse">
              <a:avLst/>
            </a:prstGeom>
            <a:solidFill>
              <a:schemeClr val="lt1"/>
            </a:solidFill>
            <a:ln>
              <a:noFill/>
            </a:ln>
            <a:effectLst>
              <a:outerShdw blurRad="241300" sx="109000" sy="109000" algn="ctr" rotWithShape="0">
                <a:srgbClr val="000000">
                  <a:alpha val="4000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7" name="Google Shape;257;p18"/>
            <p:cNvSpPr/>
            <p:nvPr/>
          </p:nvSpPr>
          <p:spPr>
            <a:xfrm rot="-8215562">
              <a:off x="7156002" y="2435995"/>
              <a:ext cx="623024" cy="1051712"/>
            </a:xfrm>
            <a:custGeom>
              <a:avLst/>
              <a:gdLst/>
              <a:ahLst/>
              <a:cxnLst/>
              <a:rect l="l" t="t" r="r" b="b"/>
              <a:pathLst>
                <a:path w="623427" h="1052393" extrusionOk="0">
                  <a:moveTo>
                    <a:pt x="623427" y="879323"/>
                  </a:moveTo>
                  <a:lnTo>
                    <a:pt x="438076" y="1052393"/>
                  </a:lnTo>
                  <a:lnTo>
                    <a:pt x="433508" y="1047971"/>
                  </a:lnTo>
                  <a:cubicBezTo>
                    <a:pt x="166334" y="761840"/>
                    <a:pt x="22773" y="404654"/>
                    <a:pt x="568" y="42214"/>
                  </a:cubicBezTo>
                  <a:lnTo>
                    <a:pt x="0" y="0"/>
                  </a:lnTo>
                  <a:lnTo>
                    <a:pt x="253326" y="0"/>
                  </a:lnTo>
                  <a:lnTo>
                    <a:pt x="253684" y="26565"/>
                  </a:lnTo>
                  <a:cubicBezTo>
                    <a:pt x="272412" y="332275"/>
                    <a:pt x="393504" y="633555"/>
                    <a:pt x="618860" y="874901"/>
                  </a:cubicBezTo>
                  <a:lnTo>
                    <a:pt x="623427" y="879323"/>
                  </a:lnTo>
                  <a:close/>
                </a:path>
              </a:pathLst>
            </a:custGeom>
            <a:solidFill>
              <a:schemeClr val="accent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8" name="Google Shape;258;p18"/>
            <p:cNvSpPr/>
            <p:nvPr/>
          </p:nvSpPr>
          <p:spPr>
            <a:xfrm rot="-8215562">
              <a:off x="4226579" y="2655508"/>
              <a:ext cx="1123835" cy="689308"/>
            </a:xfrm>
            <a:custGeom>
              <a:avLst/>
              <a:gdLst/>
              <a:ahLst/>
              <a:cxnLst/>
              <a:rect l="l" t="t" r="r" b="b"/>
              <a:pathLst>
                <a:path w="1124563" h="689754" extrusionOk="0">
                  <a:moveTo>
                    <a:pt x="1124563" y="516685"/>
                  </a:moveTo>
                  <a:lnTo>
                    <a:pt x="939213" y="689754"/>
                  </a:lnTo>
                  <a:lnTo>
                    <a:pt x="935114" y="684895"/>
                  </a:lnTo>
                  <a:cubicBezTo>
                    <a:pt x="709758" y="443549"/>
                    <a:pt x="417473" y="302120"/>
                    <a:pt x="113762" y="262512"/>
                  </a:cubicBezTo>
                  <a:lnTo>
                    <a:pt x="0" y="253167"/>
                  </a:lnTo>
                  <a:lnTo>
                    <a:pt x="12020" y="0"/>
                  </a:lnTo>
                  <a:lnTo>
                    <a:pt x="146697" y="11062"/>
                  </a:lnTo>
                  <a:cubicBezTo>
                    <a:pt x="506767" y="58021"/>
                    <a:pt x="853289" y="225693"/>
                    <a:pt x="1120463" y="511825"/>
                  </a:cubicBezTo>
                  <a:lnTo>
                    <a:pt x="1124563" y="516685"/>
                  </a:lnTo>
                  <a:close/>
                </a:path>
              </a:pathLst>
            </a:custGeom>
            <a:solidFill>
              <a:schemeClr val="accent5"/>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59" name="Google Shape;259;p18"/>
            <p:cNvSpPr/>
            <p:nvPr/>
          </p:nvSpPr>
          <p:spPr>
            <a:xfrm rot="8329610">
              <a:off x="2566866" y="2623622"/>
              <a:ext cx="1773560" cy="1773560"/>
            </a:xfrm>
            <a:prstGeom prst="ellipse">
              <a:avLst/>
            </a:prstGeom>
            <a:solidFill>
              <a:schemeClr val="accent5"/>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0" name="Google Shape;260;p18"/>
            <p:cNvSpPr/>
            <p:nvPr/>
          </p:nvSpPr>
          <p:spPr>
            <a:xfrm rot="4261267">
              <a:off x="4203969" y="2847813"/>
              <a:ext cx="347785" cy="456891"/>
            </a:xfrm>
            <a:custGeom>
              <a:avLst/>
              <a:gdLst/>
              <a:ahLst/>
              <a:cxnLst/>
              <a:rect l="l" t="t" r="r" b="b"/>
              <a:pathLst>
                <a:path w="696040" h="914400" extrusionOk="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5"/>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1" name="Google Shape;261;p18"/>
            <p:cNvSpPr/>
            <p:nvPr/>
          </p:nvSpPr>
          <p:spPr>
            <a:xfrm rot="8329731">
              <a:off x="2741950" y="2798758"/>
              <a:ext cx="1423188" cy="1423188"/>
            </a:xfrm>
            <a:prstGeom prst="ellipse">
              <a:avLst/>
            </a:prstGeom>
            <a:solidFill>
              <a:schemeClr val="lt1"/>
            </a:solidFill>
            <a:ln>
              <a:noFill/>
            </a:ln>
            <a:effectLst>
              <a:outerShdw blurRad="241300" sx="109000" sy="109000" algn="ctr" rotWithShape="0">
                <a:srgbClr val="000000">
                  <a:alpha val="4000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2" name="Google Shape;262;p18"/>
            <p:cNvSpPr/>
            <p:nvPr/>
          </p:nvSpPr>
          <p:spPr>
            <a:xfrm rot="-8215562">
              <a:off x="5080238" y="3543192"/>
              <a:ext cx="1030487" cy="576853"/>
            </a:xfrm>
            <a:custGeom>
              <a:avLst/>
              <a:gdLst/>
              <a:ahLst/>
              <a:cxnLst/>
              <a:rect l="l" t="t" r="r" b="b"/>
              <a:pathLst>
                <a:path w="1031154" h="577227" extrusionOk="0">
                  <a:moveTo>
                    <a:pt x="1019118" y="253487"/>
                  </a:moveTo>
                  <a:lnTo>
                    <a:pt x="962577" y="254248"/>
                  </a:lnTo>
                  <a:cubicBezTo>
                    <a:pt x="700539" y="270301"/>
                    <a:pt x="441757" y="361560"/>
                    <a:pt x="221183" y="529221"/>
                  </a:cubicBezTo>
                  <a:lnTo>
                    <a:pt x="164268" y="577227"/>
                  </a:lnTo>
                  <a:lnTo>
                    <a:pt x="0" y="384452"/>
                  </a:lnTo>
                  <a:lnTo>
                    <a:pt x="67955" y="327133"/>
                  </a:lnTo>
                  <a:cubicBezTo>
                    <a:pt x="329461" y="128359"/>
                    <a:pt x="636264" y="20166"/>
                    <a:pt x="946926" y="1134"/>
                  </a:cubicBezTo>
                  <a:lnTo>
                    <a:pt x="1031154" y="0"/>
                  </a:lnTo>
                  <a:lnTo>
                    <a:pt x="1019118" y="253487"/>
                  </a:lnTo>
                  <a:close/>
                </a:path>
              </a:pathLst>
            </a:custGeom>
            <a:solidFill>
              <a:schemeClr val="accent4"/>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3" name="Google Shape;263;p18"/>
            <p:cNvSpPr/>
            <p:nvPr/>
          </p:nvSpPr>
          <p:spPr>
            <a:xfrm rot="5640952">
              <a:off x="4090015" y="4224320"/>
              <a:ext cx="1773454" cy="1773454"/>
            </a:xfrm>
            <a:prstGeom prst="ellipse">
              <a:avLst/>
            </a:prstGeom>
            <a:solidFill>
              <a:schemeClr val="accent4"/>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4" name="Google Shape;264;p18"/>
            <p:cNvSpPr/>
            <p:nvPr/>
          </p:nvSpPr>
          <p:spPr>
            <a:xfrm rot="1570780">
              <a:off x="5152845" y="3923217"/>
              <a:ext cx="347083" cy="455970"/>
            </a:xfrm>
            <a:custGeom>
              <a:avLst/>
              <a:gdLst/>
              <a:ahLst/>
              <a:cxnLst/>
              <a:rect l="l" t="t" r="r" b="b"/>
              <a:pathLst>
                <a:path w="696040" h="914400" extrusionOk="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4"/>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5" name="Google Shape;265;p18"/>
            <p:cNvSpPr/>
            <p:nvPr/>
          </p:nvSpPr>
          <p:spPr>
            <a:xfrm rot="5640800">
              <a:off x="4265154" y="4399620"/>
              <a:ext cx="1423090" cy="1423090"/>
            </a:xfrm>
            <a:prstGeom prst="ellipse">
              <a:avLst/>
            </a:prstGeom>
            <a:solidFill>
              <a:schemeClr val="lt1"/>
            </a:solidFill>
            <a:ln>
              <a:noFill/>
            </a:ln>
            <a:effectLst>
              <a:outerShdw blurRad="241300" sx="109000" sy="109000" algn="ctr" rotWithShape="0">
                <a:srgbClr val="000000">
                  <a:alpha val="4000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6" name="Google Shape;266;p18"/>
            <p:cNvSpPr/>
            <p:nvPr/>
          </p:nvSpPr>
          <p:spPr>
            <a:xfrm rot="-8215562">
              <a:off x="6307666" y="3245992"/>
              <a:ext cx="667966" cy="1139339"/>
            </a:xfrm>
            <a:custGeom>
              <a:avLst/>
              <a:gdLst/>
              <a:ahLst/>
              <a:cxnLst/>
              <a:rect l="l" t="t" r="r" b="b"/>
              <a:pathLst>
                <a:path w="668399" h="1140077" extrusionOk="0">
                  <a:moveTo>
                    <a:pt x="253619" y="1140077"/>
                  </a:moveTo>
                  <a:lnTo>
                    <a:pt x="294" y="1140077"/>
                  </a:lnTo>
                  <a:lnTo>
                    <a:pt x="0" y="1118270"/>
                  </a:lnTo>
                  <a:cubicBezTo>
                    <a:pt x="12423" y="755673"/>
                    <a:pt x="145882" y="397222"/>
                    <a:pt x="398122" y="108720"/>
                  </a:cubicBezTo>
                  <a:lnTo>
                    <a:pt x="503374" y="0"/>
                  </a:lnTo>
                  <a:lnTo>
                    <a:pt x="668399" y="193663"/>
                  </a:lnTo>
                  <a:lnTo>
                    <a:pt x="589251" y="275419"/>
                  </a:lnTo>
                  <a:cubicBezTo>
                    <a:pt x="376491" y="518764"/>
                    <a:pt x="263921" y="821110"/>
                    <a:pt x="253443" y="1126954"/>
                  </a:cubicBezTo>
                  <a:lnTo>
                    <a:pt x="253619" y="1140077"/>
                  </a:lnTo>
                  <a:close/>
                </a:path>
              </a:pathLst>
            </a:custGeom>
            <a:solidFill>
              <a:schemeClr val="accent3"/>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7" name="Google Shape;267;p18"/>
            <p:cNvSpPr/>
            <p:nvPr/>
          </p:nvSpPr>
          <p:spPr>
            <a:xfrm rot="2821727">
              <a:off x="6378924" y="4203463"/>
              <a:ext cx="1773687" cy="1773687"/>
            </a:xfrm>
            <a:prstGeom prst="ellipse">
              <a:avLst/>
            </a:prstGeom>
            <a:solidFill>
              <a:schemeClr val="accent3"/>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8" name="Google Shape;268;p18"/>
            <p:cNvSpPr/>
            <p:nvPr/>
          </p:nvSpPr>
          <p:spPr>
            <a:xfrm rot="-1247444">
              <a:off x="6629048" y="3951536"/>
              <a:ext cx="348063" cy="457257"/>
            </a:xfrm>
            <a:custGeom>
              <a:avLst/>
              <a:gdLst/>
              <a:ahLst/>
              <a:cxnLst/>
              <a:rect l="l" t="t" r="r" b="b"/>
              <a:pathLst>
                <a:path w="696040" h="914400" extrusionOk="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3"/>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69" name="Google Shape;269;p18"/>
            <p:cNvSpPr/>
            <p:nvPr/>
          </p:nvSpPr>
          <p:spPr>
            <a:xfrm rot="2821993">
              <a:off x="6554179" y="4378691"/>
              <a:ext cx="1423029" cy="1423029"/>
            </a:xfrm>
            <a:prstGeom prst="ellipse">
              <a:avLst/>
            </a:prstGeom>
            <a:solidFill>
              <a:schemeClr val="lt1"/>
            </a:solidFill>
            <a:ln>
              <a:noFill/>
            </a:ln>
            <a:effectLst>
              <a:outerShdw blurRad="241300" sx="109000" sy="109000" algn="ctr" rotWithShape="0">
                <a:srgbClr val="000000">
                  <a:alpha val="40000"/>
                </a:srgbClr>
              </a:outerShdw>
            </a:effectLst>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
          <p:nvSpPr>
            <p:cNvPr id="270" name="Google Shape;270;p18"/>
            <p:cNvSpPr/>
            <p:nvPr/>
          </p:nvSpPr>
          <p:spPr>
            <a:xfrm>
              <a:off x="4833402" y="1218681"/>
              <a:ext cx="2547000" cy="2547000"/>
            </a:xfrm>
            <a:prstGeom prst="ellipse">
              <a:avLst/>
            </a:prstGeom>
            <a:solidFill>
              <a:srgbClr val="F2F2F2"/>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endParaRPr sz="3600" b="1" i="0" u="none" strike="noStrike" cap="none">
                <a:solidFill>
                  <a:schemeClr val="lt1"/>
                </a:solidFill>
                <a:latin typeface="Calibri"/>
                <a:ea typeface="Calibri"/>
                <a:cs typeface="Calibri"/>
                <a:sym typeface="Calibri"/>
              </a:endParaRPr>
            </a:p>
          </p:txBody>
        </p:sp>
        <p:sp>
          <p:nvSpPr>
            <p:cNvPr id="271" name="Google Shape;271;p18"/>
            <p:cNvSpPr/>
            <p:nvPr/>
          </p:nvSpPr>
          <p:spPr>
            <a:xfrm>
              <a:off x="4712976" y="4852188"/>
              <a:ext cx="527510" cy="527510"/>
            </a:xfrm>
            <a:custGeom>
              <a:avLst/>
              <a:gdLst/>
              <a:ahLst/>
              <a:cxnLst/>
              <a:rect l="l" t="t" r="r" b="b"/>
              <a:pathLst>
                <a:path w="426" h="426" extrusionOk="0">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68550" tIns="34250" rIns="68550" bIns="3425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272" name="Google Shape;272;p18"/>
            <p:cNvSpPr txBox="1"/>
            <p:nvPr/>
          </p:nvSpPr>
          <p:spPr>
            <a:xfrm>
              <a:off x="5170289" y="1599617"/>
              <a:ext cx="1896300" cy="1663200"/>
            </a:xfrm>
            <a:prstGeom prst="rect">
              <a:avLst/>
            </a:prstGeom>
            <a:noFill/>
            <a:ln>
              <a:noFill/>
            </a:ln>
          </p:spPr>
          <p:txBody>
            <a:bodyPr spcFirstLastPara="1" wrap="square" lIns="182875" tIns="91400" rIns="182875" bIns="91400" anchor="t" anchorCtr="0">
              <a:spAutoFit/>
            </a:bodyPr>
            <a:lstStyle/>
            <a:p>
              <a:pPr marL="0" marR="0" lvl="0" indent="0" algn="ctr" rtl="0">
                <a:spcBef>
                  <a:spcPts val="0"/>
                </a:spcBef>
                <a:spcAft>
                  <a:spcPts val="0"/>
                </a:spcAft>
                <a:buNone/>
              </a:pPr>
              <a:r>
                <a:rPr lang="en-GB" sz="3000" b="1"/>
                <a:t>Several categories of costs that Mojaloop is trying to lower down</a:t>
              </a:r>
              <a:endParaRPr sz="3000" b="1"/>
            </a:p>
          </p:txBody>
        </p:sp>
        <p:sp>
          <p:nvSpPr>
            <p:cNvPr id="273" name="Google Shape;273;p18"/>
            <p:cNvSpPr txBox="1"/>
            <p:nvPr/>
          </p:nvSpPr>
          <p:spPr>
            <a:xfrm>
              <a:off x="9852660" y="2997420"/>
              <a:ext cx="2262600" cy="1140000"/>
            </a:xfrm>
            <a:prstGeom prst="rect">
              <a:avLst/>
            </a:prstGeom>
            <a:noFill/>
            <a:ln>
              <a:noFill/>
            </a:ln>
          </p:spPr>
          <p:txBody>
            <a:bodyPr spcFirstLastPara="1" wrap="square" lIns="182875" tIns="91400" rIns="182875" bIns="91400" anchor="t" anchorCtr="0">
              <a:spAutoFit/>
            </a:bodyPr>
            <a:lstStyle/>
            <a:p>
              <a:pPr marL="0" marR="0" lvl="0" indent="0" algn="l" rtl="0">
                <a:lnSpc>
                  <a:spcPct val="100000"/>
                </a:lnSpc>
                <a:spcBef>
                  <a:spcPts val="0"/>
                </a:spcBef>
                <a:spcAft>
                  <a:spcPts val="0"/>
                </a:spcAft>
                <a:buClr>
                  <a:schemeClr val="accent2"/>
                </a:buClr>
                <a:buSzPts val="2800"/>
                <a:buFont typeface="Roboto"/>
                <a:buNone/>
              </a:pPr>
              <a:r>
                <a:rPr lang="en-GB" sz="2800" b="1">
                  <a:solidFill>
                    <a:schemeClr val="accent2"/>
                  </a:solidFill>
                  <a:latin typeface="Roboto"/>
                  <a:ea typeface="Roboto"/>
                  <a:cs typeface="Roboto"/>
                  <a:sym typeface="Roboto"/>
                </a:rPr>
                <a:t>Exception Management</a:t>
              </a:r>
              <a:endParaRPr sz="2800"/>
            </a:p>
            <a:p>
              <a:pPr marL="457200" marR="0" lvl="0" indent="-381000" algn="l" rtl="0">
                <a:lnSpc>
                  <a:spcPct val="120000"/>
                </a:lnSpc>
                <a:spcBef>
                  <a:spcPts val="1200"/>
                </a:spcBef>
                <a:spcAft>
                  <a:spcPts val="0"/>
                </a:spcAft>
                <a:buClr>
                  <a:srgbClr val="000000"/>
                </a:buClr>
                <a:buSzPts val="2400"/>
                <a:buFont typeface="Roboto"/>
                <a:buChar char="●"/>
              </a:pPr>
              <a:r>
                <a:rPr lang="en-GB" sz="2400">
                  <a:solidFill>
                    <a:srgbClr val="263238"/>
                  </a:solidFill>
                  <a:latin typeface="Roboto"/>
                  <a:ea typeface="Roboto"/>
                  <a:cs typeface="Roboto"/>
                  <a:sym typeface="Roboto"/>
                </a:rPr>
                <a:t>Irrevocable push ie no return flow</a:t>
              </a:r>
              <a:endParaRPr sz="2400">
                <a:solidFill>
                  <a:srgbClr val="263238"/>
                </a:solidFill>
                <a:latin typeface="Roboto"/>
                <a:ea typeface="Roboto"/>
                <a:cs typeface="Roboto"/>
                <a:sym typeface="Roboto"/>
              </a:endParaRPr>
            </a:p>
            <a:p>
              <a:pPr marL="457200" marR="0" lvl="0" indent="-381000" algn="l" rtl="0">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Agreement of terms</a:t>
              </a:r>
              <a:endParaRPr sz="2400">
                <a:solidFill>
                  <a:srgbClr val="263238"/>
                </a:solidFill>
                <a:latin typeface="Roboto"/>
                <a:ea typeface="Roboto"/>
                <a:cs typeface="Roboto"/>
                <a:sym typeface="Roboto"/>
              </a:endParaRPr>
            </a:p>
          </p:txBody>
        </p:sp>
        <p:sp>
          <p:nvSpPr>
            <p:cNvPr id="274" name="Google Shape;274;p18"/>
            <p:cNvSpPr txBox="1"/>
            <p:nvPr/>
          </p:nvSpPr>
          <p:spPr>
            <a:xfrm>
              <a:off x="132414" y="2997420"/>
              <a:ext cx="2262600" cy="1389600"/>
            </a:xfrm>
            <a:prstGeom prst="rect">
              <a:avLst/>
            </a:prstGeom>
            <a:noFill/>
            <a:ln>
              <a:noFill/>
            </a:ln>
          </p:spPr>
          <p:txBody>
            <a:bodyPr spcFirstLastPara="1" wrap="square" lIns="182875" tIns="91400" rIns="182875" bIns="91400" anchor="t" anchorCtr="0">
              <a:spAutoFit/>
            </a:bodyPr>
            <a:lstStyle/>
            <a:p>
              <a:pPr marL="0" marR="0" lvl="0" indent="0" algn="l" rtl="0">
                <a:lnSpc>
                  <a:spcPct val="100000"/>
                </a:lnSpc>
                <a:spcBef>
                  <a:spcPts val="0"/>
                </a:spcBef>
                <a:spcAft>
                  <a:spcPts val="0"/>
                </a:spcAft>
                <a:buClr>
                  <a:schemeClr val="accent5"/>
                </a:buClr>
                <a:buSzPts val="2800"/>
                <a:buFont typeface="Roboto"/>
                <a:buNone/>
              </a:pPr>
              <a:r>
                <a:rPr lang="en-GB" sz="2800" b="1">
                  <a:solidFill>
                    <a:schemeClr val="accent5"/>
                  </a:solidFill>
                  <a:latin typeface="Roboto"/>
                  <a:ea typeface="Roboto"/>
                  <a:cs typeface="Roboto"/>
                  <a:sym typeface="Roboto"/>
                </a:rPr>
                <a:t>Fees</a:t>
              </a:r>
              <a:endParaRPr sz="2800"/>
            </a:p>
            <a:p>
              <a:pPr marL="457200" marR="0" lvl="0" indent="-381000" algn="l" rtl="0">
                <a:lnSpc>
                  <a:spcPct val="120000"/>
                </a:lnSpc>
                <a:spcBef>
                  <a:spcPts val="1200"/>
                </a:spcBef>
                <a:spcAft>
                  <a:spcPts val="0"/>
                </a:spcAft>
                <a:buClr>
                  <a:srgbClr val="000000"/>
                </a:buClr>
                <a:buSzPts val="2400"/>
                <a:buFont typeface="Roboto"/>
                <a:buChar char="●"/>
              </a:pPr>
              <a:r>
                <a:rPr lang="en-GB" sz="2400">
                  <a:solidFill>
                    <a:srgbClr val="263238"/>
                  </a:solidFill>
                  <a:latin typeface="Roboto"/>
                  <a:ea typeface="Roboto"/>
                  <a:cs typeface="Roboto"/>
                  <a:sym typeface="Roboto"/>
                </a:rPr>
                <a:t>Agreement of terms</a:t>
              </a:r>
              <a:endParaRPr sz="2400">
                <a:solidFill>
                  <a:srgbClr val="263238"/>
                </a:solidFill>
                <a:latin typeface="Roboto"/>
                <a:ea typeface="Roboto"/>
                <a:cs typeface="Roboto"/>
                <a:sym typeface="Roboto"/>
              </a:endParaRPr>
            </a:p>
            <a:p>
              <a:pPr marL="457200" marR="0" lvl="0" indent="-381000" algn="l" rtl="0">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No pre-established routing/ support of various routing options</a:t>
              </a:r>
              <a:endParaRPr sz="2400">
                <a:solidFill>
                  <a:srgbClr val="263238"/>
                </a:solidFill>
                <a:latin typeface="Roboto"/>
                <a:ea typeface="Roboto"/>
                <a:cs typeface="Roboto"/>
                <a:sym typeface="Roboto"/>
              </a:endParaRPr>
            </a:p>
          </p:txBody>
        </p:sp>
        <p:sp>
          <p:nvSpPr>
            <p:cNvPr id="275" name="Google Shape;275;p18"/>
            <p:cNvSpPr txBox="1"/>
            <p:nvPr/>
          </p:nvSpPr>
          <p:spPr>
            <a:xfrm>
              <a:off x="1414023" y="4683637"/>
              <a:ext cx="2262600" cy="890400"/>
            </a:xfrm>
            <a:prstGeom prst="rect">
              <a:avLst/>
            </a:prstGeom>
            <a:noFill/>
            <a:ln>
              <a:noFill/>
            </a:ln>
          </p:spPr>
          <p:txBody>
            <a:bodyPr spcFirstLastPara="1" wrap="square" lIns="182875" tIns="91400" rIns="182875" bIns="91400" anchor="t" anchorCtr="0">
              <a:spAutoFit/>
            </a:bodyPr>
            <a:lstStyle/>
            <a:p>
              <a:pPr marL="0" marR="0" lvl="0" indent="0" algn="l" rtl="0">
                <a:lnSpc>
                  <a:spcPct val="100000"/>
                </a:lnSpc>
                <a:spcBef>
                  <a:spcPts val="0"/>
                </a:spcBef>
                <a:spcAft>
                  <a:spcPts val="0"/>
                </a:spcAft>
                <a:buClr>
                  <a:schemeClr val="accent4"/>
                </a:buClr>
                <a:buSzPts val="2800"/>
                <a:buFont typeface="Roboto"/>
                <a:buNone/>
              </a:pPr>
              <a:r>
                <a:rPr lang="en-GB" sz="2800" b="1">
                  <a:solidFill>
                    <a:schemeClr val="accent4"/>
                  </a:solidFill>
                  <a:latin typeface="Roboto"/>
                  <a:ea typeface="Roboto"/>
                  <a:cs typeface="Roboto"/>
                  <a:sym typeface="Roboto"/>
                </a:rPr>
                <a:t>FX cost</a:t>
              </a:r>
              <a:endParaRPr sz="2800"/>
            </a:p>
            <a:p>
              <a:pPr marL="457200" marR="0" lvl="0" indent="-381000" algn="l" rtl="0">
                <a:lnSpc>
                  <a:spcPct val="120000"/>
                </a:lnSpc>
                <a:spcBef>
                  <a:spcPts val="120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Competitive FX market place</a:t>
              </a:r>
              <a:endParaRPr sz="2400" b="0" i="0" u="none" strike="noStrike" cap="none">
                <a:solidFill>
                  <a:srgbClr val="000000"/>
                </a:solidFill>
                <a:latin typeface="Roboto"/>
                <a:ea typeface="Roboto"/>
                <a:cs typeface="Roboto"/>
                <a:sym typeface="Roboto"/>
              </a:endParaRPr>
            </a:p>
          </p:txBody>
        </p:sp>
        <p:sp>
          <p:nvSpPr>
            <p:cNvPr id="276" name="Google Shape;276;p18"/>
            <p:cNvSpPr txBox="1"/>
            <p:nvPr/>
          </p:nvSpPr>
          <p:spPr>
            <a:xfrm>
              <a:off x="8370862" y="4683634"/>
              <a:ext cx="3279300" cy="1638900"/>
            </a:xfrm>
            <a:prstGeom prst="rect">
              <a:avLst/>
            </a:prstGeom>
            <a:noFill/>
            <a:ln>
              <a:noFill/>
            </a:ln>
          </p:spPr>
          <p:txBody>
            <a:bodyPr spcFirstLastPara="1" wrap="square" lIns="182875" tIns="91400" rIns="182875" bIns="91400" anchor="t" anchorCtr="0">
              <a:spAutoFit/>
            </a:bodyPr>
            <a:lstStyle/>
            <a:p>
              <a:pPr marL="0" marR="0" lvl="0" indent="0" algn="l" rtl="0">
                <a:lnSpc>
                  <a:spcPct val="100000"/>
                </a:lnSpc>
                <a:spcBef>
                  <a:spcPts val="0"/>
                </a:spcBef>
                <a:spcAft>
                  <a:spcPts val="0"/>
                </a:spcAft>
                <a:buClr>
                  <a:schemeClr val="accent3"/>
                </a:buClr>
                <a:buSzPts val="2800"/>
                <a:buFont typeface="Roboto"/>
                <a:buNone/>
              </a:pPr>
              <a:r>
                <a:rPr lang="en-GB" sz="2800" b="1">
                  <a:solidFill>
                    <a:schemeClr val="accent3"/>
                  </a:solidFill>
                  <a:latin typeface="Roboto"/>
                  <a:ea typeface="Roboto"/>
                  <a:cs typeface="Roboto"/>
                  <a:sym typeface="Roboto"/>
                </a:rPr>
                <a:t>Settlement risk</a:t>
              </a:r>
              <a:endParaRPr sz="2800"/>
            </a:p>
            <a:p>
              <a:pPr marL="457200" marR="0" lvl="0" indent="-381000" algn="l" rtl="0">
                <a:lnSpc>
                  <a:spcPct val="120000"/>
                </a:lnSpc>
                <a:spcBef>
                  <a:spcPts val="120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Check of fund availability before execution of the transaction</a:t>
              </a:r>
              <a:endParaRPr sz="2400">
                <a:solidFill>
                  <a:srgbClr val="263238"/>
                </a:solidFill>
                <a:latin typeface="Roboto"/>
                <a:ea typeface="Roboto"/>
                <a:cs typeface="Roboto"/>
                <a:sym typeface="Roboto"/>
              </a:endParaRPr>
            </a:p>
            <a:p>
              <a:pPr marL="457200" marR="0" lvl="0" indent="-381000" algn="l" rtl="0">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Support for real-time gross settlement or multilateral or bilateral net settlement </a:t>
              </a:r>
              <a:endParaRPr sz="2400">
                <a:solidFill>
                  <a:srgbClr val="263238"/>
                </a:solidFill>
                <a:latin typeface="Roboto"/>
                <a:ea typeface="Roboto"/>
                <a:cs typeface="Roboto"/>
                <a:sym typeface="Roboto"/>
              </a:endParaRPr>
            </a:p>
          </p:txBody>
        </p:sp>
      </p:grpSp>
      <p:grpSp>
        <p:nvGrpSpPr>
          <p:cNvPr id="277" name="Google Shape;277;p18"/>
          <p:cNvGrpSpPr/>
          <p:nvPr/>
        </p:nvGrpSpPr>
        <p:grpSpPr>
          <a:xfrm>
            <a:off x="6058422" y="6435414"/>
            <a:ext cx="1188667" cy="1236357"/>
            <a:chOff x="2404875" y="3592725"/>
            <a:chExt cx="298525" cy="293825"/>
          </a:xfrm>
        </p:grpSpPr>
        <p:sp>
          <p:nvSpPr>
            <p:cNvPr id="278" name="Google Shape;278;p18"/>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9" name="Google Shape;279;p18"/>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0" name="Google Shape;280;p18"/>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1" name="Google Shape;281;p18"/>
          <p:cNvGrpSpPr/>
          <p:nvPr/>
        </p:nvGrpSpPr>
        <p:grpSpPr>
          <a:xfrm>
            <a:off x="13377279" y="9315579"/>
            <a:ext cx="1038962" cy="1113442"/>
            <a:chOff x="946175" y="3253275"/>
            <a:chExt cx="298552" cy="296152"/>
          </a:xfrm>
        </p:grpSpPr>
        <p:sp>
          <p:nvSpPr>
            <p:cNvPr id="282" name="Google Shape;282;p18"/>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888888"/>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3" name="Google Shape;283;p18"/>
            <p:cNvSpPr/>
            <p:nvPr/>
          </p:nvSpPr>
          <p:spPr>
            <a:xfrm>
              <a:off x="986350" y="3293425"/>
              <a:ext cx="47299" cy="48075"/>
            </a:xfrm>
            <a:custGeom>
              <a:avLst/>
              <a:gdLst/>
              <a:ahLst/>
              <a:cxnLst/>
              <a:rect l="l" t="t" r="r" b="b"/>
              <a:pathLst>
                <a:path w="1891" h="1923" extrusionOk="0">
                  <a:moveTo>
                    <a:pt x="1891" y="1"/>
                  </a:moveTo>
                  <a:lnTo>
                    <a:pt x="1" y="1923"/>
                  </a:lnTo>
                  <a:lnTo>
                    <a:pt x="1891" y="1923"/>
                  </a:lnTo>
                  <a:lnTo>
                    <a:pt x="1891" y="1"/>
                  </a:lnTo>
                  <a:close/>
                </a:path>
              </a:pathLst>
            </a:custGeom>
            <a:solidFill>
              <a:srgbClr val="888888"/>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4" name="Google Shape;284;p18"/>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888888"/>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5" name="Google Shape;285;p18"/>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888888"/>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6" name="Google Shape;286;p18"/>
            <p:cNvSpPr/>
            <p:nvPr/>
          </p:nvSpPr>
          <p:spPr>
            <a:xfrm>
              <a:off x="1154125" y="3460400"/>
              <a:ext cx="90602" cy="89027"/>
            </a:xfrm>
            <a:custGeom>
              <a:avLst/>
              <a:gdLst/>
              <a:ahLst/>
              <a:cxnLst/>
              <a:rect l="l" t="t" r="r" b="b"/>
              <a:pathLst>
                <a:path w="3623" h="3560"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888888"/>
            </a:solidFill>
            <a:ln w="9525" cap="flat" cmpd="sng">
              <a:solidFill>
                <a:srgbClr val="88888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7" name="Google Shape;287;p18"/>
          <p:cNvGrpSpPr/>
          <p:nvPr/>
        </p:nvGrpSpPr>
        <p:grpSpPr>
          <a:xfrm>
            <a:off x="16165834" y="6310959"/>
            <a:ext cx="1188661" cy="1113465"/>
            <a:chOff x="1310075" y="3253275"/>
            <a:chExt cx="296950" cy="296150"/>
          </a:xfrm>
        </p:grpSpPr>
        <p:sp>
          <p:nvSpPr>
            <p:cNvPr id="288" name="Google Shape;288;p18"/>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9" name="Google Shape;289;p18"/>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0" name="Google Shape;290;p18"/>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91" name="Google Shape;291;p18"/>
          <p:cNvSpPr txBox="1"/>
          <p:nvPr/>
        </p:nvSpPr>
        <p:spPr>
          <a:xfrm>
            <a:off x="5758225" y="12449125"/>
            <a:ext cx="15099900" cy="67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i="1" dirty="0">
                <a:solidFill>
                  <a:schemeClr val="accent2"/>
                </a:solidFill>
              </a:rPr>
              <a:t>Consideration for the future: take into account the implementation cost.</a:t>
            </a:r>
            <a:endParaRPr sz="2800" i="1" dirty="0">
              <a:solidFill>
                <a:schemeClr val="accent2"/>
              </a:solidFill>
            </a:endParaRPr>
          </a:p>
        </p:txBody>
      </p:sp>
      <p:sp>
        <p:nvSpPr>
          <p:cNvPr id="292" name="Google Shape;292;p18"/>
          <p:cNvSpPr/>
          <p:nvPr/>
        </p:nvSpPr>
        <p:spPr>
          <a:xfrm>
            <a:off x="4794425" y="12563575"/>
            <a:ext cx="840300" cy="4449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9"/>
          <p:cNvSpPr txBox="1">
            <a:spLocks noGrp="1"/>
          </p:cNvSpPr>
          <p:nvPr>
            <p:ph type="title"/>
          </p:nvPr>
        </p:nvSpPr>
        <p:spPr>
          <a:xfrm>
            <a:off x="567033" y="463062"/>
            <a:ext cx="23253000" cy="149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5A83"/>
              </a:buClr>
              <a:buSzPct val="118918"/>
              <a:buFont typeface="Arial"/>
              <a:buNone/>
            </a:pPr>
            <a:r>
              <a:rPr lang="en-GB"/>
              <a:t> </a:t>
            </a:r>
            <a:r>
              <a:rPr lang="en-GB" sz="7400"/>
              <a:t>In terms of transparency, Mojaloop allows to meet the criteria mentioned by the FSB. </a:t>
            </a:r>
            <a:endParaRPr sz="7400"/>
          </a:p>
        </p:txBody>
      </p:sp>
      <p:sp>
        <p:nvSpPr>
          <p:cNvPr id="298" name="Google Shape;298;p19"/>
          <p:cNvSpPr txBox="1"/>
          <p:nvPr/>
        </p:nvSpPr>
        <p:spPr>
          <a:xfrm>
            <a:off x="2014825" y="6465150"/>
            <a:ext cx="3401400" cy="284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3700">
                <a:solidFill>
                  <a:schemeClr val="lt1"/>
                </a:solidFill>
              </a:rPr>
              <a:t>4 criteria to measure transparency</a:t>
            </a:r>
            <a:endParaRPr sz="3700">
              <a:solidFill>
                <a:schemeClr val="lt1"/>
              </a:solidFill>
            </a:endParaRPr>
          </a:p>
        </p:txBody>
      </p:sp>
      <p:sp>
        <p:nvSpPr>
          <p:cNvPr id="299" name="Google Shape;299;p19"/>
          <p:cNvSpPr/>
          <p:nvPr/>
        </p:nvSpPr>
        <p:spPr>
          <a:xfrm>
            <a:off x="6807500" y="3429000"/>
            <a:ext cx="1579800" cy="1491600"/>
          </a:xfrm>
          <a:prstGeom prst="rect">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solidFill>
                  <a:schemeClr val="lt1"/>
                </a:solidFill>
              </a:rPr>
              <a:t>1</a:t>
            </a:r>
            <a:endParaRPr sz="3500" b="1">
              <a:solidFill>
                <a:schemeClr val="lt1"/>
              </a:solidFill>
            </a:endParaRPr>
          </a:p>
        </p:txBody>
      </p:sp>
      <p:sp>
        <p:nvSpPr>
          <p:cNvPr id="300" name="Google Shape;300;p19"/>
          <p:cNvSpPr/>
          <p:nvPr/>
        </p:nvSpPr>
        <p:spPr>
          <a:xfrm>
            <a:off x="6807500" y="6041350"/>
            <a:ext cx="1579800" cy="1491600"/>
          </a:xfrm>
          <a:prstGeom prst="rect">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solidFill>
                  <a:schemeClr val="lt1"/>
                </a:solidFill>
              </a:rPr>
              <a:t>2</a:t>
            </a:r>
            <a:endParaRPr sz="3500" b="1">
              <a:solidFill>
                <a:schemeClr val="lt1"/>
              </a:solidFill>
            </a:endParaRPr>
          </a:p>
        </p:txBody>
      </p:sp>
      <p:sp>
        <p:nvSpPr>
          <p:cNvPr id="301" name="Google Shape;301;p19"/>
          <p:cNvSpPr/>
          <p:nvPr/>
        </p:nvSpPr>
        <p:spPr>
          <a:xfrm>
            <a:off x="6807500" y="8653700"/>
            <a:ext cx="1579800" cy="1491600"/>
          </a:xfrm>
          <a:prstGeom prst="rect">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solidFill>
                  <a:schemeClr val="lt1"/>
                </a:solidFill>
              </a:rPr>
              <a:t>3</a:t>
            </a:r>
            <a:endParaRPr sz="3500" b="1">
              <a:solidFill>
                <a:schemeClr val="lt1"/>
              </a:solidFill>
            </a:endParaRPr>
          </a:p>
        </p:txBody>
      </p:sp>
      <p:sp>
        <p:nvSpPr>
          <p:cNvPr id="302" name="Google Shape;302;p19"/>
          <p:cNvSpPr/>
          <p:nvPr/>
        </p:nvSpPr>
        <p:spPr>
          <a:xfrm>
            <a:off x="6807500" y="11266050"/>
            <a:ext cx="1579800" cy="1491600"/>
          </a:xfrm>
          <a:prstGeom prst="rect">
            <a:avLst/>
          </a:prstGeom>
          <a:solidFill>
            <a:schemeClr val="accent1"/>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500" b="1">
                <a:solidFill>
                  <a:schemeClr val="lt1"/>
                </a:solidFill>
              </a:rPr>
              <a:t>4</a:t>
            </a:r>
            <a:endParaRPr sz="3500" b="1">
              <a:solidFill>
                <a:schemeClr val="lt1"/>
              </a:solidFill>
            </a:endParaRPr>
          </a:p>
        </p:txBody>
      </p:sp>
      <p:sp>
        <p:nvSpPr>
          <p:cNvPr id="303" name="Google Shape;303;p19"/>
          <p:cNvSpPr txBox="1"/>
          <p:nvPr/>
        </p:nvSpPr>
        <p:spPr>
          <a:xfrm>
            <a:off x="8737300" y="3429000"/>
            <a:ext cx="6665400" cy="149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Provision of receipts containing transaction details</a:t>
            </a:r>
            <a:endParaRPr sz="2800">
              <a:solidFill>
                <a:schemeClr val="dk1"/>
              </a:solidFill>
            </a:endParaRPr>
          </a:p>
        </p:txBody>
      </p:sp>
      <p:sp>
        <p:nvSpPr>
          <p:cNvPr id="304" name="Google Shape;304;p19"/>
          <p:cNvSpPr txBox="1"/>
          <p:nvPr/>
        </p:nvSpPr>
        <p:spPr>
          <a:xfrm>
            <a:off x="8737300" y="6041350"/>
            <a:ext cx="6665400" cy="149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Disclosure of fees</a:t>
            </a:r>
            <a:endParaRPr sz="2800">
              <a:solidFill>
                <a:schemeClr val="dk1"/>
              </a:solidFill>
            </a:endParaRPr>
          </a:p>
        </p:txBody>
      </p:sp>
      <p:sp>
        <p:nvSpPr>
          <p:cNvPr id="305" name="Google Shape;305;p19"/>
          <p:cNvSpPr txBox="1"/>
          <p:nvPr/>
        </p:nvSpPr>
        <p:spPr>
          <a:xfrm>
            <a:off x="8737300" y="8653700"/>
            <a:ext cx="6665400" cy="149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Disclosure of FX Rate</a:t>
            </a:r>
            <a:endParaRPr sz="2800">
              <a:solidFill>
                <a:schemeClr val="dk1"/>
              </a:solidFill>
            </a:endParaRPr>
          </a:p>
        </p:txBody>
      </p:sp>
      <p:sp>
        <p:nvSpPr>
          <p:cNvPr id="306" name="Google Shape;306;p19"/>
          <p:cNvSpPr txBox="1"/>
          <p:nvPr/>
        </p:nvSpPr>
        <p:spPr>
          <a:xfrm>
            <a:off x="8737300" y="11266050"/>
            <a:ext cx="6665400" cy="149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800">
                <a:solidFill>
                  <a:schemeClr val="dk1"/>
                </a:solidFill>
              </a:rPr>
              <a:t>Breakdown of total fees and FX Rate</a:t>
            </a:r>
            <a:endParaRPr sz="2800">
              <a:solidFill>
                <a:schemeClr val="dk1"/>
              </a:solidFill>
            </a:endParaRPr>
          </a:p>
        </p:txBody>
      </p:sp>
      <p:sp>
        <p:nvSpPr>
          <p:cNvPr id="307" name="Google Shape;307;p19"/>
          <p:cNvSpPr/>
          <p:nvPr/>
        </p:nvSpPr>
        <p:spPr>
          <a:xfrm>
            <a:off x="15758000" y="4045450"/>
            <a:ext cx="1200300" cy="8052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19"/>
          <p:cNvSpPr txBox="1"/>
          <p:nvPr/>
        </p:nvSpPr>
        <p:spPr>
          <a:xfrm>
            <a:off x="17313600" y="6059500"/>
            <a:ext cx="6362400" cy="4959600"/>
          </a:xfrm>
          <a:prstGeom prst="rect">
            <a:avLst/>
          </a:prstGeom>
          <a:noFill/>
          <a:ln>
            <a:noFill/>
          </a:ln>
        </p:spPr>
        <p:txBody>
          <a:bodyPr spcFirstLastPara="1" wrap="square" lIns="91425" tIns="91425" rIns="91425" bIns="91425" anchor="ctr" anchorCtr="0">
            <a:noAutofit/>
          </a:bodyPr>
          <a:lstStyle/>
          <a:p>
            <a:pPr marL="0" lvl="0" indent="0" algn="l" rtl="0">
              <a:spcBef>
                <a:spcPts val="1000"/>
              </a:spcBef>
              <a:spcAft>
                <a:spcPts val="0"/>
              </a:spcAft>
              <a:buNone/>
            </a:pPr>
            <a:r>
              <a:rPr lang="en-GB" sz="3700" b="1">
                <a:solidFill>
                  <a:schemeClr val="dk1"/>
                </a:solidFill>
              </a:rPr>
              <a:t>Mojaloop design already complies with this level of transparency</a:t>
            </a:r>
            <a:endParaRPr sz="2800">
              <a:solidFill>
                <a:schemeClr val="dk1"/>
              </a:solidFill>
            </a:endParaRPr>
          </a:p>
          <a:p>
            <a:pPr marL="457200" lvl="0" indent="-406400" algn="l" rtl="0">
              <a:spcBef>
                <a:spcPts val="1000"/>
              </a:spcBef>
              <a:spcAft>
                <a:spcPts val="0"/>
              </a:spcAft>
              <a:buClr>
                <a:schemeClr val="dk1"/>
              </a:buClr>
              <a:buSzPts val="2800"/>
              <a:buChar char="●"/>
            </a:pPr>
            <a:r>
              <a:rPr lang="en-GB" sz="2800">
                <a:solidFill>
                  <a:schemeClr val="dk1"/>
                </a:solidFill>
              </a:rPr>
              <a:t>Implementation of ISO 20022 standards</a:t>
            </a:r>
            <a:endParaRPr sz="2800">
              <a:solidFill>
                <a:schemeClr val="dk1"/>
              </a:solidFill>
            </a:endParaRPr>
          </a:p>
          <a:p>
            <a:pPr marL="457200" lvl="0" indent="-406400" algn="l" rtl="0">
              <a:spcBef>
                <a:spcPts val="1000"/>
              </a:spcBef>
              <a:spcAft>
                <a:spcPts val="0"/>
              </a:spcAft>
              <a:buClr>
                <a:schemeClr val="dk1"/>
              </a:buClr>
              <a:buSzPts val="2800"/>
              <a:buChar char="●"/>
            </a:pPr>
            <a:r>
              <a:rPr lang="en-GB" sz="2800">
                <a:solidFill>
                  <a:schemeClr val="dk1"/>
                </a:solidFill>
              </a:rPr>
              <a:t>Agreement of terms</a:t>
            </a:r>
            <a:endParaRPr sz="2800">
              <a:solidFill>
                <a:schemeClr val="dk1"/>
              </a:solidFill>
            </a:endParaRPr>
          </a:p>
        </p:txBody>
      </p:sp>
      <p:sp>
        <p:nvSpPr>
          <p:cNvPr id="309" name="Google Shape;309;p19"/>
          <p:cNvSpPr/>
          <p:nvPr/>
        </p:nvSpPr>
        <p:spPr>
          <a:xfrm rot="5400000" flipH="1">
            <a:off x="16237550" y="7840450"/>
            <a:ext cx="979500" cy="462300"/>
          </a:xfrm>
          <a:prstGeom prst="triangl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10" name="Google Shape;310;p19"/>
          <p:cNvCxnSpPr>
            <a:stCxn id="298" idx="0"/>
            <a:endCxn id="299" idx="1"/>
          </p:cNvCxnSpPr>
          <p:nvPr/>
        </p:nvCxnSpPr>
        <p:spPr>
          <a:xfrm rot="-5400000">
            <a:off x="4116325" y="3773850"/>
            <a:ext cx="2290500" cy="3092100"/>
          </a:xfrm>
          <a:prstGeom prst="curvedConnector2">
            <a:avLst/>
          </a:prstGeom>
          <a:noFill/>
          <a:ln w="9525" cap="flat" cmpd="sng">
            <a:solidFill>
              <a:schemeClr val="dk2"/>
            </a:solidFill>
            <a:prstDash val="solid"/>
            <a:round/>
            <a:headEnd type="none" w="med" len="med"/>
            <a:tailEnd type="none" w="med" len="med"/>
          </a:ln>
        </p:spPr>
      </p:cxnSp>
      <p:cxnSp>
        <p:nvCxnSpPr>
          <p:cNvPr id="311" name="Google Shape;311;p19"/>
          <p:cNvCxnSpPr>
            <a:stCxn id="298" idx="2"/>
            <a:endCxn id="302" idx="1"/>
          </p:cNvCxnSpPr>
          <p:nvPr/>
        </p:nvCxnSpPr>
        <p:spPr>
          <a:xfrm rot="-5400000" flipH="1">
            <a:off x="3911725" y="9115950"/>
            <a:ext cx="2699700" cy="3092100"/>
          </a:xfrm>
          <a:prstGeom prst="curvedConnector2">
            <a:avLst/>
          </a:prstGeom>
          <a:noFill/>
          <a:ln w="9525" cap="flat" cmpd="sng">
            <a:solidFill>
              <a:schemeClr val="dk2"/>
            </a:solidFill>
            <a:prstDash val="solid"/>
            <a:round/>
            <a:headEnd type="none" w="med" len="med"/>
            <a:tailEnd type="none" w="med" len="med"/>
          </a:ln>
        </p:spPr>
      </p:cxnSp>
      <p:cxnSp>
        <p:nvCxnSpPr>
          <p:cNvPr id="312" name="Google Shape;312;p19"/>
          <p:cNvCxnSpPr>
            <a:stCxn id="298" idx="3"/>
            <a:endCxn id="300" idx="1"/>
          </p:cNvCxnSpPr>
          <p:nvPr/>
        </p:nvCxnSpPr>
        <p:spPr>
          <a:xfrm rot="10800000" flipH="1">
            <a:off x="5416225" y="6787050"/>
            <a:ext cx="1391400" cy="110160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19"/>
          <p:cNvCxnSpPr>
            <a:stCxn id="298" idx="3"/>
            <a:endCxn id="301" idx="1"/>
          </p:cNvCxnSpPr>
          <p:nvPr/>
        </p:nvCxnSpPr>
        <p:spPr>
          <a:xfrm>
            <a:off x="5416225" y="7888650"/>
            <a:ext cx="1391400" cy="1510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0" y="463050"/>
            <a:ext cx="23848500" cy="1491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A83"/>
              </a:buClr>
              <a:buSzPts val="8800"/>
              <a:buFont typeface="Arial"/>
              <a:buNone/>
            </a:pPr>
            <a:r>
              <a:rPr lang="en-GB" sz="6700"/>
              <a:t>For access, we think the KPIs should be qualified further to really implement inclusive cross-border payments.</a:t>
            </a:r>
            <a:endParaRPr sz="6700"/>
          </a:p>
        </p:txBody>
      </p:sp>
      <p:sp>
        <p:nvSpPr>
          <p:cNvPr id="319" name="Google Shape;319;p20"/>
          <p:cNvSpPr/>
          <p:nvPr/>
        </p:nvSpPr>
        <p:spPr>
          <a:xfrm>
            <a:off x="897611" y="4872630"/>
            <a:ext cx="5039820" cy="6125551"/>
          </a:xfrm>
          <a:custGeom>
            <a:avLst/>
            <a:gdLst/>
            <a:ahLst/>
            <a:cxnLst/>
            <a:rect l="l" t="t" r="r" b="b"/>
            <a:pathLst>
              <a:path w="438150" h="542925" extrusionOk="0">
                <a:moveTo>
                  <a:pt x="422910" y="0"/>
                </a:moveTo>
                <a:lnTo>
                  <a:pt x="325659" y="0"/>
                </a:lnTo>
                <a:cubicBezTo>
                  <a:pt x="325659" y="4000"/>
                  <a:pt x="326326" y="8001"/>
                  <a:pt x="326326" y="12097"/>
                </a:cubicBezTo>
                <a:cubicBezTo>
                  <a:pt x="326326" y="71171"/>
                  <a:pt x="278435" y="119063"/>
                  <a:pt x="219361" y="119063"/>
                </a:cubicBezTo>
                <a:cubicBezTo>
                  <a:pt x="160287" y="119063"/>
                  <a:pt x="112395" y="71171"/>
                  <a:pt x="112395" y="12097"/>
                </a:cubicBezTo>
                <a:cubicBezTo>
                  <a:pt x="112376" y="8058"/>
                  <a:pt x="112595" y="4020"/>
                  <a:pt x="113062" y="0"/>
                </a:cubicBezTo>
                <a:lnTo>
                  <a:pt x="15812" y="0"/>
                </a:lnTo>
                <a:cubicBezTo>
                  <a:pt x="7077" y="0"/>
                  <a:pt x="0" y="7077"/>
                  <a:pt x="0" y="15811"/>
                </a:cubicBezTo>
                <a:lnTo>
                  <a:pt x="0" y="534162"/>
                </a:lnTo>
                <a:cubicBezTo>
                  <a:pt x="0" y="542839"/>
                  <a:pt x="7039" y="549878"/>
                  <a:pt x="15716" y="549878"/>
                </a:cubicBezTo>
                <a:cubicBezTo>
                  <a:pt x="15745" y="549878"/>
                  <a:pt x="15783" y="549878"/>
                  <a:pt x="15812" y="549878"/>
                </a:cubicBezTo>
                <a:lnTo>
                  <a:pt x="422910" y="549878"/>
                </a:lnTo>
                <a:cubicBezTo>
                  <a:pt x="431607" y="549878"/>
                  <a:pt x="438664" y="542858"/>
                  <a:pt x="438721" y="534162"/>
                </a:cubicBezTo>
                <a:lnTo>
                  <a:pt x="438721" y="15811"/>
                </a:lnTo>
                <a:cubicBezTo>
                  <a:pt x="438721" y="7077"/>
                  <a:pt x="431644" y="0"/>
                  <a:pt x="422910" y="0"/>
                </a:cubicBezTo>
                <a:close/>
              </a:path>
            </a:pathLst>
          </a:custGeom>
          <a:solidFill>
            <a:schemeClr val="accent3"/>
          </a:solidFill>
          <a:ln>
            <a:noFill/>
          </a:ln>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0" name="Google Shape;320;p20"/>
          <p:cNvSpPr/>
          <p:nvPr/>
        </p:nvSpPr>
        <p:spPr>
          <a:xfrm>
            <a:off x="2431921" y="4284932"/>
            <a:ext cx="1971199" cy="1652588"/>
          </a:xfrm>
          <a:custGeom>
            <a:avLst/>
            <a:gdLst/>
            <a:ahLst/>
            <a:cxnLst/>
            <a:rect l="l" t="t" r="r" b="b"/>
            <a:pathLst>
              <a:path w="190500" h="190500" extrusionOk="0">
                <a:moveTo>
                  <a:pt x="191262" y="95631"/>
                </a:moveTo>
                <a:cubicBezTo>
                  <a:pt x="191262" y="148446"/>
                  <a:pt x="148446" y="191262"/>
                  <a:pt x="95631" y="191262"/>
                </a:cubicBezTo>
                <a:cubicBezTo>
                  <a:pt x="42815" y="191262"/>
                  <a:pt x="0" y="148446"/>
                  <a:pt x="0" y="95631"/>
                </a:cubicBezTo>
                <a:cubicBezTo>
                  <a:pt x="0" y="42815"/>
                  <a:pt x="42815" y="0"/>
                  <a:pt x="95631" y="0"/>
                </a:cubicBezTo>
                <a:cubicBezTo>
                  <a:pt x="148446" y="0"/>
                  <a:pt x="191262" y="42815"/>
                  <a:pt x="191262" y="95631"/>
                </a:cubicBezTo>
                <a:close/>
              </a:path>
            </a:pathLst>
          </a:custGeom>
          <a:solidFill>
            <a:schemeClr val="accent3"/>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3600" b="1">
                <a:solidFill>
                  <a:schemeClr val="lt1"/>
                </a:solidFill>
                <a:latin typeface="Calibri"/>
                <a:ea typeface="Calibri"/>
                <a:cs typeface="Calibri"/>
                <a:sym typeface="Calibri"/>
              </a:rPr>
              <a:t>1</a:t>
            </a:r>
            <a:endParaRPr sz="3600" b="1">
              <a:solidFill>
                <a:schemeClr val="lt1"/>
              </a:solidFill>
              <a:latin typeface="Calibri"/>
              <a:ea typeface="Calibri"/>
              <a:cs typeface="Calibri"/>
              <a:sym typeface="Calibri"/>
            </a:endParaRPr>
          </a:p>
        </p:txBody>
      </p:sp>
      <p:sp>
        <p:nvSpPr>
          <p:cNvPr id="321" name="Google Shape;321;p20"/>
          <p:cNvSpPr/>
          <p:nvPr/>
        </p:nvSpPr>
        <p:spPr>
          <a:xfrm>
            <a:off x="17962743" y="4872630"/>
            <a:ext cx="5039820" cy="6125551"/>
          </a:xfrm>
          <a:custGeom>
            <a:avLst/>
            <a:gdLst/>
            <a:ahLst/>
            <a:cxnLst/>
            <a:rect l="l" t="t" r="r" b="b"/>
            <a:pathLst>
              <a:path w="438150" h="542925" extrusionOk="0">
                <a:moveTo>
                  <a:pt x="422910" y="0"/>
                </a:moveTo>
                <a:lnTo>
                  <a:pt x="325564" y="0"/>
                </a:lnTo>
                <a:cubicBezTo>
                  <a:pt x="326060" y="4010"/>
                  <a:pt x="326317" y="8048"/>
                  <a:pt x="326327" y="12097"/>
                </a:cubicBezTo>
                <a:cubicBezTo>
                  <a:pt x="324565" y="71199"/>
                  <a:pt x="275224" y="117681"/>
                  <a:pt x="216122" y="115919"/>
                </a:cubicBezTo>
                <a:cubicBezTo>
                  <a:pt x="159496" y="114224"/>
                  <a:pt x="113985" y="68723"/>
                  <a:pt x="112300" y="12097"/>
                </a:cubicBezTo>
                <a:cubicBezTo>
                  <a:pt x="112309" y="8048"/>
                  <a:pt x="112566" y="4010"/>
                  <a:pt x="113062" y="0"/>
                </a:cubicBezTo>
                <a:lnTo>
                  <a:pt x="15716" y="0"/>
                </a:lnTo>
                <a:cubicBezTo>
                  <a:pt x="7039" y="0"/>
                  <a:pt x="0" y="7039"/>
                  <a:pt x="0" y="15716"/>
                </a:cubicBezTo>
                <a:cubicBezTo>
                  <a:pt x="0" y="15745"/>
                  <a:pt x="0" y="15783"/>
                  <a:pt x="0" y="15811"/>
                </a:cubicBezTo>
                <a:lnTo>
                  <a:pt x="0" y="534162"/>
                </a:lnTo>
                <a:cubicBezTo>
                  <a:pt x="0" y="542839"/>
                  <a:pt x="7039" y="549878"/>
                  <a:pt x="15716" y="549878"/>
                </a:cubicBezTo>
                <a:lnTo>
                  <a:pt x="422910" y="549878"/>
                </a:lnTo>
                <a:cubicBezTo>
                  <a:pt x="431587" y="549878"/>
                  <a:pt x="438626" y="542839"/>
                  <a:pt x="438626" y="534162"/>
                </a:cubicBezTo>
                <a:lnTo>
                  <a:pt x="438626" y="15811"/>
                </a:lnTo>
                <a:cubicBezTo>
                  <a:pt x="438674" y="7134"/>
                  <a:pt x="431682" y="57"/>
                  <a:pt x="423005" y="0"/>
                </a:cubicBezTo>
                <a:cubicBezTo>
                  <a:pt x="422977" y="0"/>
                  <a:pt x="422939" y="0"/>
                  <a:pt x="422910" y="0"/>
                </a:cubicBezTo>
                <a:close/>
              </a:path>
            </a:pathLst>
          </a:custGeom>
          <a:solidFill>
            <a:schemeClr val="accent6"/>
          </a:solidFill>
          <a:ln>
            <a:noFill/>
          </a:ln>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2" name="Google Shape;322;p20"/>
          <p:cNvSpPr/>
          <p:nvPr/>
        </p:nvSpPr>
        <p:spPr>
          <a:xfrm>
            <a:off x="19497053" y="4332407"/>
            <a:ext cx="1971199" cy="1652588"/>
          </a:xfrm>
          <a:custGeom>
            <a:avLst/>
            <a:gdLst/>
            <a:ahLst/>
            <a:cxnLst/>
            <a:rect l="l" t="t" r="r" b="b"/>
            <a:pathLst>
              <a:path w="190500" h="190500" extrusionOk="0">
                <a:moveTo>
                  <a:pt x="191262" y="95631"/>
                </a:moveTo>
                <a:cubicBezTo>
                  <a:pt x="191262" y="148446"/>
                  <a:pt x="148447" y="191262"/>
                  <a:pt x="95631" y="191262"/>
                </a:cubicBezTo>
                <a:cubicBezTo>
                  <a:pt x="42816" y="191262"/>
                  <a:pt x="1" y="148446"/>
                  <a:pt x="1" y="95631"/>
                </a:cubicBezTo>
                <a:cubicBezTo>
                  <a:pt x="1" y="42815"/>
                  <a:pt x="42816" y="0"/>
                  <a:pt x="95631" y="0"/>
                </a:cubicBezTo>
                <a:cubicBezTo>
                  <a:pt x="148447" y="0"/>
                  <a:pt x="191262" y="42815"/>
                  <a:pt x="191262" y="95631"/>
                </a:cubicBezTo>
                <a:close/>
              </a:path>
            </a:pathLst>
          </a:custGeom>
          <a:solidFill>
            <a:schemeClr val="accent6"/>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3600" b="1">
                <a:solidFill>
                  <a:schemeClr val="lt1"/>
                </a:solidFill>
                <a:latin typeface="Calibri"/>
                <a:ea typeface="Calibri"/>
                <a:cs typeface="Calibri"/>
                <a:sym typeface="Calibri"/>
              </a:rPr>
              <a:t>3</a:t>
            </a:r>
            <a:endParaRPr sz="3600" b="1">
              <a:solidFill>
                <a:schemeClr val="lt1"/>
              </a:solidFill>
              <a:latin typeface="Calibri"/>
              <a:ea typeface="Calibri"/>
              <a:cs typeface="Calibri"/>
              <a:sym typeface="Calibri"/>
            </a:endParaRPr>
          </a:p>
        </p:txBody>
      </p:sp>
      <p:sp>
        <p:nvSpPr>
          <p:cNvPr id="323" name="Google Shape;323;p20"/>
          <p:cNvSpPr/>
          <p:nvPr/>
        </p:nvSpPr>
        <p:spPr>
          <a:xfrm>
            <a:off x="9430177" y="5013780"/>
            <a:ext cx="5039820" cy="6125551"/>
          </a:xfrm>
          <a:custGeom>
            <a:avLst/>
            <a:gdLst/>
            <a:ahLst/>
            <a:cxnLst/>
            <a:rect l="l" t="t" r="r" b="b"/>
            <a:pathLst>
              <a:path w="438150" h="542925" extrusionOk="0">
                <a:moveTo>
                  <a:pt x="422910" y="0"/>
                </a:moveTo>
                <a:lnTo>
                  <a:pt x="15811" y="0"/>
                </a:lnTo>
                <a:cubicBezTo>
                  <a:pt x="7077" y="0"/>
                  <a:pt x="0" y="7077"/>
                  <a:pt x="0" y="15812"/>
                </a:cubicBezTo>
                <a:lnTo>
                  <a:pt x="0" y="534162"/>
                </a:lnTo>
                <a:cubicBezTo>
                  <a:pt x="57" y="542858"/>
                  <a:pt x="7115" y="549878"/>
                  <a:pt x="15811" y="549878"/>
                </a:cubicBezTo>
                <a:lnTo>
                  <a:pt x="113062" y="549878"/>
                </a:lnTo>
                <a:cubicBezTo>
                  <a:pt x="119643" y="491176"/>
                  <a:pt x="172574" y="448923"/>
                  <a:pt x="231286" y="455505"/>
                </a:cubicBezTo>
                <a:cubicBezTo>
                  <a:pt x="280921" y="461067"/>
                  <a:pt x="320087" y="500244"/>
                  <a:pt x="325660" y="549878"/>
                </a:cubicBezTo>
                <a:lnTo>
                  <a:pt x="422910" y="549878"/>
                </a:lnTo>
                <a:cubicBezTo>
                  <a:pt x="431587" y="549935"/>
                  <a:pt x="438664" y="542935"/>
                  <a:pt x="438721" y="534257"/>
                </a:cubicBezTo>
                <a:cubicBezTo>
                  <a:pt x="438721" y="534229"/>
                  <a:pt x="438721" y="534191"/>
                  <a:pt x="438721" y="534162"/>
                </a:cubicBezTo>
                <a:lnTo>
                  <a:pt x="438721" y="15812"/>
                </a:lnTo>
                <a:cubicBezTo>
                  <a:pt x="438721" y="7077"/>
                  <a:pt x="431644" y="0"/>
                  <a:pt x="422910" y="0"/>
                </a:cubicBezTo>
                <a:close/>
              </a:path>
            </a:pathLst>
          </a:custGeom>
          <a:solidFill>
            <a:schemeClr val="accent4"/>
          </a:solidFill>
          <a:ln>
            <a:noFill/>
          </a:ln>
        </p:spPr>
        <p:txBody>
          <a:bodyPr spcFirstLastPara="1" wrap="square" lIns="182875" tIns="91400" rIns="182875" bIns="91400" anchor="ctr" anchorCtr="0">
            <a:no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sp>
        <p:nvSpPr>
          <p:cNvPr id="324" name="Google Shape;324;p20"/>
          <p:cNvSpPr/>
          <p:nvPr/>
        </p:nvSpPr>
        <p:spPr>
          <a:xfrm>
            <a:off x="10767366" y="10203169"/>
            <a:ext cx="2365438" cy="1983105"/>
          </a:xfrm>
          <a:custGeom>
            <a:avLst/>
            <a:gdLst/>
            <a:ahLst/>
            <a:cxnLst/>
            <a:rect l="l" t="t" r="r" b="b"/>
            <a:pathLst>
              <a:path w="228600" h="228600" extrusionOk="0">
                <a:moveTo>
                  <a:pt x="136837" y="21870"/>
                </a:moveTo>
                <a:cubicBezTo>
                  <a:pt x="188253" y="33948"/>
                  <a:pt x="220142" y="85420"/>
                  <a:pt x="208063" y="136836"/>
                </a:cubicBezTo>
                <a:cubicBezTo>
                  <a:pt x="195985" y="188252"/>
                  <a:pt x="144513" y="220141"/>
                  <a:pt x="93097" y="208063"/>
                </a:cubicBezTo>
                <a:cubicBezTo>
                  <a:pt x="41681" y="195984"/>
                  <a:pt x="9792" y="144512"/>
                  <a:pt x="21870" y="93096"/>
                </a:cubicBezTo>
                <a:cubicBezTo>
                  <a:pt x="33949" y="41681"/>
                  <a:pt x="85421" y="9791"/>
                  <a:pt x="136837" y="21870"/>
                </a:cubicBezTo>
                <a:close/>
              </a:path>
            </a:pathLst>
          </a:custGeom>
          <a:solidFill>
            <a:schemeClr val="accent4"/>
          </a:solidFill>
          <a:ln>
            <a:noFill/>
          </a:ln>
        </p:spPr>
        <p:txBody>
          <a:bodyPr spcFirstLastPara="1" wrap="square" lIns="182875" tIns="91400" rIns="182875" bIns="91400" anchor="ctr" anchorCtr="0">
            <a:noAutofit/>
          </a:bodyPr>
          <a:lstStyle/>
          <a:p>
            <a:pPr marL="0" marR="0" lvl="0" indent="0" algn="ctr" rtl="0">
              <a:spcBef>
                <a:spcPts val="0"/>
              </a:spcBef>
              <a:spcAft>
                <a:spcPts val="0"/>
              </a:spcAft>
              <a:buNone/>
            </a:pPr>
            <a:r>
              <a:rPr lang="en-GB" sz="3600" b="1">
                <a:solidFill>
                  <a:schemeClr val="lt1"/>
                </a:solidFill>
                <a:latin typeface="Calibri"/>
                <a:ea typeface="Calibri"/>
                <a:cs typeface="Calibri"/>
                <a:sym typeface="Calibri"/>
              </a:rPr>
              <a:t>2</a:t>
            </a:r>
            <a:endParaRPr sz="3600" b="1">
              <a:solidFill>
                <a:schemeClr val="lt1"/>
              </a:solidFill>
              <a:latin typeface="Calibri"/>
              <a:ea typeface="Calibri"/>
              <a:cs typeface="Calibri"/>
              <a:sym typeface="Calibri"/>
            </a:endParaRPr>
          </a:p>
        </p:txBody>
      </p:sp>
      <p:sp>
        <p:nvSpPr>
          <p:cNvPr id="325" name="Google Shape;325;p20"/>
          <p:cNvSpPr txBox="1"/>
          <p:nvPr/>
        </p:nvSpPr>
        <p:spPr>
          <a:xfrm>
            <a:off x="1209233" y="6303475"/>
            <a:ext cx="4416600" cy="4694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GB" sz="2800" b="1">
                <a:solidFill>
                  <a:schemeClr val="lt1"/>
                </a:solidFill>
                <a:latin typeface="Georgia"/>
                <a:ea typeface="Georgia"/>
                <a:cs typeface="Georgia"/>
                <a:sym typeface="Georgia"/>
              </a:rPr>
              <a:t>How Mojaloop helps</a:t>
            </a:r>
            <a:endParaRPr sz="2800" b="1">
              <a:solidFill>
                <a:schemeClr val="lt1"/>
              </a:solidFill>
              <a:latin typeface="Georgia"/>
              <a:ea typeface="Georgia"/>
              <a:cs typeface="Georgia"/>
              <a:sym typeface="Georgia"/>
            </a:endParaRPr>
          </a:p>
          <a:p>
            <a:pPr marL="0" marR="0" lvl="0" indent="0" algn="ctr" rtl="0">
              <a:spcBef>
                <a:spcPts val="0"/>
              </a:spcBef>
              <a:spcAft>
                <a:spcPts val="0"/>
              </a:spcAft>
              <a:buNone/>
            </a:pPr>
            <a:endParaRPr sz="2800" b="1">
              <a:solidFill>
                <a:schemeClr val="lt1"/>
              </a:solidFill>
              <a:latin typeface="Georgia"/>
              <a:ea typeface="Georgia"/>
              <a:cs typeface="Georgia"/>
              <a:sym typeface="Georgia"/>
            </a:endParaRPr>
          </a:p>
          <a:p>
            <a:pPr marL="457200" lvl="0" indent="-406400" algn="l" rtl="0">
              <a:spcBef>
                <a:spcPts val="0"/>
              </a:spcBef>
              <a:spcAft>
                <a:spcPts val="0"/>
              </a:spcAft>
              <a:buClr>
                <a:schemeClr val="lt1"/>
              </a:buClr>
              <a:buSzPts val="2800"/>
              <a:buChar char="●"/>
            </a:pPr>
            <a:r>
              <a:rPr lang="en-GB" sz="2800">
                <a:solidFill>
                  <a:schemeClr val="lt1"/>
                </a:solidFill>
              </a:rPr>
              <a:t>Mobile ready solution</a:t>
            </a:r>
            <a:endParaRPr sz="2800">
              <a:solidFill>
                <a:schemeClr val="lt1"/>
              </a:solidFill>
            </a:endParaRPr>
          </a:p>
          <a:p>
            <a:pPr marL="457200" lvl="0" indent="-406400" algn="l" rtl="0">
              <a:spcBef>
                <a:spcPts val="1000"/>
              </a:spcBef>
              <a:spcAft>
                <a:spcPts val="0"/>
              </a:spcAft>
              <a:buClr>
                <a:schemeClr val="lt1"/>
              </a:buClr>
              <a:buSzPts val="2800"/>
              <a:buChar char="●"/>
            </a:pPr>
            <a:r>
              <a:rPr lang="en-GB" sz="2800">
                <a:solidFill>
                  <a:schemeClr val="lt1"/>
                </a:solidFill>
              </a:rPr>
              <a:t>Design with discovery phase </a:t>
            </a:r>
            <a:endParaRPr sz="2800">
              <a:solidFill>
                <a:schemeClr val="lt1"/>
              </a:solidFill>
            </a:endParaRPr>
          </a:p>
          <a:p>
            <a:pPr marL="457200" lvl="0" indent="-406400" algn="l" rtl="0">
              <a:spcBef>
                <a:spcPts val="1000"/>
              </a:spcBef>
              <a:spcAft>
                <a:spcPts val="0"/>
              </a:spcAft>
              <a:buClr>
                <a:schemeClr val="lt1"/>
              </a:buClr>
              <a:buSzPts val="2800"/>
              <a:buChar char="●"/>
            </a:pPr>
            <a:r>
              <a:rPr lang="en-GB" sz="2800">
                <a:solidFill>
                  <a:schemeClr val="lt1"/>
                </a:solidFill>
              </a:rPr>
              <a:t>Support various types of aliases </a:t>
            </a:r>
            <a:endParaRPr sz="2800">
              <a:solidFill>
                <a:schemeClr val="lt1"/>
              </a:solidFill>
            </a:endParaRPr>
          </a:p>
          <a:p>
            <a:pPr marL="457200" lvl="0" indent="-406400" algn="l" rtl="0">
              <a:spcBef>
                <a:spcPts val="1000"/>
              </a:spcBef>
              <a:spcAft>
                <a:spcPts val="1000"/>
              </a:spcAft>
              <a:buClr>
                <a:schemeClr val="lt1"/>
              </a:buClr>
              <a:buSzPts val="2800"/>
              <a:buChar char="●"/>
            </a:pPr>
            <a:r>
              <a:rPr lang="en-GB" sz="2800">
                <a:solidFill>
                  <a:schemeClr val="lt1"/>
                </a:solidFill>
              </a:rPr>
              <a:t>Exploration of the Interoperable alias resolution service</a:t>
            </a:r>
            <a:endParaRPr sz="2800">
              <a:solidFill>
                <a:schemeClr val="lt1"/>
              </a:solidFill>
              <a:latin typeface="Geo"/>
              <a:ea typeface="Geo"/>
              <a:cs typeface="Geo"/>
              <a:sym typeface="Geo"/>
            </a:endParaRPr>
          </a:p>
        </p:txBody>
      </p:sp>
      <p:pic>
        <p:nvPicPr>
          <p:cNvPr id="326" name="Google Shape;326;p20" descr="Users"/>
          <p:cNvPicPr preferRelativeResize="0"/>
          <p:nvPr/>
        </p:nvPicPr>
        <p:blipFill rotWithShape="1">
          <a:blip r:embed="rId3">
            <a:alphaModFix/>
          </a:blip>
          <a:srcRect/>
          <a:stretch/>
        </p:blipFill>
        <p:spPr>
          <a:xfrm>
            <a:off x="29537118" y="5937532"/>
            <a:ext cx="1293741" cy="1084769"/>
          </a:xfrm>
          <a:prstGeom prst="rect">
            <a:avLst/>
          </a:prstGeom>
          <a:noFill/>
          <a:ln>
            <a:noFill/>
          </a:ln>
        </p:spPr>
      </p:pic>
      <p:sp>
        <p:nvSpPr>
          <p:cNvPr id="327" name="Google Shape;327;p20"/>
          <p:cNvSpPr txBox="1"/>
          <p:nvPr/>
        </p:nvSpPr>
        <p:spPr>
          <a:xfrm>
            <a:off x="9585998" y="6303475"/>
            <a:ext cx="4416600" cy="17238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GB" sz="2800" b="1">
                <a:solidFill>
                  <a:schemeClr val="lt1"/>
                </a:solidFill>
                <a:latin typeface="Georgia"/>
                <a:ea typeface="Georgia"/>
                <a:cs typeface="Georgia"/>
                <a:sym typeface="Georgia"/>
              </a:rPr>
              <a:t>Criteria Missing</a:t>
            </a:r>
            <a:endParaRPr sz="2800" b="1">
              <a:solidFill>
                <a:schemeClr val="lt1"/>
              </a:solidFill>
              <a:latin typeface="Georgia"/>
              <a:ea typeface="Georgia"/>
              <a:cs typeface="Georgia"/>
              <a:sym typeface="Georgia"/>
            </a:endParaRPr>
          </a:p>
          <a:p>
            <a:pPr marL="0" marR="0" lvl="0" indent="0" algn="ctr" rtl="0">
              <a:spcBef>
                <a:spcPts val="0"/>
              </a:spcBef>
              <a:spcAft>
                <a:spcPts val="0"/>
              </a:spcAft>
              <a:buNone/>
            </a:pPr>
            <a:endParaRPr sz="2800" b="1">
              <a:solidFill>
                <a:schemeClr val="lt1"/>
              </a:solidFill>
              <a:latin typeface="Georgia"/>
              <a:ea typeface="Georgia"/>
              <a:cs typeface="Georgia"/>
              <a:sym typeface="Georgia"/>
            </a:endParaRPr>
          </a:p>
          <a:p>
            <a:pPr marL="457200" lvl="0" indent="-406400" algn="l" rtl="0">
              <a:spcBef>
                <a:spcPts val="0"/>
              </a:spcBef>
              <a:spcAft>
                <a:spcPts val="0"/>
              </a:spcAft>
              <a:buClr>
                <a:schemeClr val="lt1"/>
              </a:buClr>
              <a:buSzPts val="2800"/>
              <a:buChar char="●"/>
            </a:pPr>
            <a:r>
              <a:rPr lang="en-GB" sz="2800" b="1">
                <a:solidFill>
                  <a:schemeClr val="lt1"/>
                </a:solidFill>
              </a:rPr>
              <a:t>Usability</a:t>
            </a:r>
            <a:endParaRPr sz="2800" b="1">
              <a:solidFill>
                <a:schemeClr val="lt1"/>
              </a:solidFill>
            </a:endParaRPr>
          </a:p>
          <a:p>
            <a:pPr marL="457200" lvl="0" indent="-406400" algn="l" rtl="0">
              <a:spcBef>
                <a:spcPts val="0"/>
              </a:spcBef>
              <a:spcAft>
                <a:spcPts val="0"/>
              </a:spcAft>
              <a:buClr>
                <a:schemeClr val="lt1"/>
              </a:buClr>
              <a:buSzPts val="2800"/>
              <a:buChar char="●"/>
            </a:pPr>
            <a:r>
              <a:rPr lang="en-GB" sz="2800" b="1">
                <a:solidFill>
                  <a:schemeClr val="lt1"/>
                </a:solidFill>
              </a:rPr>
              <a:t>Safety</a:t>
            </a:r>
            <a:endParaRPr sz="2800" b="1">
              <a:solidFill>
                <a:schemeClr val="lt1"/>
              </a:solidFill>
            </a:endParaRPr>
          </a:p>
        </p:txBody>
      </p:sp>
      <p:sp>
        <p:nvSpPr>
          <p:cNvPr id="328" name="Google Shape;328;p20"/>
          <p:cNvSpPr txBox="1"/>
          <p:nvPr/>
        </p:nvSpPr>
        <p:spPr>
          <a:xfrm>
            <a:off x="18274353" y="6303475"/>
            <a:ext cx="4416600" cy="41355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GB" sz="2800" b="1">
                <a:solidFill>
                  <a:schemeClr val="lt1"/>
                </a:solidFill>
                <a:latin typeface="Georgia"/>
                <a:ea typeface="Georgia"/>
                <a:cs typeface="Georgia"/>
                <a:sym typeface="Georgia"/>
              </a:rPr>
              <a:t>How Mojaloop helps</a:t>
            </a:r>
            <a:endParaRPr sz="2800" b="1">
              <a:solidFill>
                <a:schemeClr val="lt1"/>
              </a:solidFill>
              <a:latin typeface="Georgia"/>
              <a:ea typeface="Georgia"/>
              <a:cs typeface="Georgia"/>
              <a:sym typeface="Georgia"/>
            </a:endParaRPr>
          </a:p>
          <a:p>
            <a:pPr marL="0" lvl="0" indent="0" algn="l" rtl="0">
              <a:spcBef>
                <a:spcPts val="0"/>
              </a:spcBef>
              <a:spcAft>
                <a:spcPts val="0"/>
              </a:spcAft>
              <a:buNone/>
            </a:pPr>
            <a:endParaRPr sz="2800">
              <a:solidFill>
                <a:schemeClr val="lt1"/>
              </a:solidFill>
            </a:endParaRPr>
          </a:p>
          <a:p>
            <a:pPr marL="457200" lvl="0" indent="-406400" algn="l" rtl="0">
              <a:spcBef>
                <a:spcPts val="1000"/>
              </a:spcBef>
              <a:spcAft>
                <a:spcPts val="0"/>
              </a:spcAft>
              <a:buClr>
                <a:schemeClr val="lt1"/>
              </a:buClr>
              <a:buSzPts val="2800"/>
              <a:buChar char="●"/>
            </a:pPr>
            <a:r>
              <a:rPr lang="en-GB" sz="2800">
                <a:solidFill>
                  <a:schemeClr val="lt1"/>
                </a:solidFill>
              </a:rPr>
              <a:t>Analysis on to reach the last mile</a:t>
            </a:r>
            <a:endParaRPr sz="2800">
              <a:solidFill>
                <a:schemeClr val="lt1"/>
              </a:solidFill>
            </a:endParaRPr>
          </a:p>
          <a:p>
            <a:pPr marL="457200" lvl="0" indent="-406400" algn="l" rtl="0">
              <a:spcBef>
                <a:spcPts val="1000"/>
              </a:spcBef>
              <a:spcAft>
                <a:spcPts val="1000"/>
              </a:spcAft>
              <a:buClr>
                <a:schemeClr val="lt1"/>
              </a:buClr>
              <a:buSzPts val="2800"/>
              <a:buChar char="●"/>
            </a:pPr>
            <a:r>
              <a:rPr lang="en-GB" sz="2800">
                <a:solidFill>
                  <a:schemeClr val="lt1"/>
                </a:solidFill>
              </a:rPr>
              <a:t>Exploration on how to create a compliance history and allow sanctions screening earlier</a:t>
            </a:r>
            <a:endParaRPr sz="2800">
              <a:solidFill>
                <a:schemeClr val="lt1"/>
              </a:solidFill>
            </a:endParaRPr>
          </a:p>
        </p:txBody>
      </p:sp>
      <p:cxnSp>
        <p:nvCxnSpPr>
          <p:cNvPr id="329" name="Google Shape;329;p20"/>
          <p:cNvCxnSpPr/>
          <p:nvPr/>
        </p:nvCxnSpPr>
        <p:spPr>
          <a:xfrm>
            <a:off x="6351375" y="7685900"/>
            <a:ext cx="2421900" cy="0"/>
          </a:xfrm>
          <a:prstGeom prst="straightConnector1">
            <a:avLst/>
          </a:prstGeom>
          <a:noFill/>
          <a:ln w="76200" cap="flat" cmpd="sng">
            <a:solidFill>
              <a:srgbClr val="3F3F3F"/>
            </a:solidFill>
            <a:prstDash val="solid"/>
            <a:round/>
            <a:headEnd type="none" w="med" len="med"/>
            <a:tailEnd type="triangle" w="med" len="med"/>
          </a:ln>
        </p:spPr>
      </p:cxnSp>
      <p:cxnSp>
        <p:nvCxnSpPr>
          <p:cNvPr id="330" name="Google Shape;330;p20"/>
          <p:cNvCxnSpPr/>
          <p:nvPr/>
        </p:nvCxnSpPr>
        <p:spPr>
          <a:xfrm>
            <a:off x="15005425" y="7685900"/>
            <a:ext cx="2421900" cy="0"/>
          </a:xfrm>
          <a:prstGeom prst="straightConnector1">
            <a:avLst/>
          </a:prstGeom>
          <a:noFill/>
          <a:ln w="76200" cap="flat" cmpd="sng">
            <a:solidFill>
              <a:srgbClr val="3F3F3F"/>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1593</Words>
  <Application>Microsoft Macintosh PowerPoint</Application>
  <PresentationFormat>Custom</PresentationFormat>
  <Paragraphs>176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Geo</vt:lpstr>
      <vt:lpstr>Arial</vt:lpstr>
      <vt:lpstr>Roboto</vt:lpstr>
      <vt:lpstr>Georgia</vt:lpstr>
      <vt:lpstr>Office Theme</vt:lpstr>
      <vt:lpstr>What do inclusive cross border payments look like?</vt:lpstr>
      <vt:lpstr>Agenda</vt:lpstr>
      <vt:lpstr>Definition of an inclusive payment</vt:lpstr>
      <vt:lpstr>The definition of an inclusive payments should apply to cross-border payments as well</vt:lpstr>
      <vt:lpstr>The FSB and UN SGD have set some targets to qualify what inclusive cross-border payments look like.</vt:lpstr>
      <vt:lpstr>In terms of speed, Mojaloop flow allows to meet the KPIs set by the FSB by design. </vt:lpstr>
      <vt:lpstr>Mojaloop design supports low-cost cross-border payments.</vt:lpstr>
      <vt:lpstr> In terms of transparency, Mojaloop allows to meet the criteria mentioned by the FSB. </vt:lpstr>
      <vt:lpstr>For access, we think the KPIs should be qualified further to really implement inclusive cross-border payments.</vt:lpstr>
      <vt:lpstr> Conclusion</vt:lpstr>
      <vt:lpstr>Feedback from Comesa Discussion with Dr Jonathan Pinifolo</vt:lpstr>
      <vt:lpstr>Feedback from the audience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inclusive cross border payments look like?</dc:title>
  <cp:lastModifiedBy>samuel benny</cp:lastModifiedBy>
  <cp:revision>2</cp:revision>
  <dcterms:modified xsi:type="dcterms:W3CDTF">2024-03-25T09:14:53Z</dcterms:modified>
</cp:coreProperties>
</file>