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30"/>
  </p:notesMasterIdLst>
  <p:sldIdLst>
    <p:sldId id="352" r:id="rId2"/>
    <p:sldId id="363" r:id="rId3"/>
    <p:sldId id="366" r:id="rId4"/>
    <p:sldId id="391" r:id="rId5"/>
    <p:sldId id="383" r:id="rId6"/>
    <p:sldId id="385" r:id="rId7"/>
    <p:sldId id="387" r:id="rId8"/>
    <p:sldId id="389" r:id="rId9"/>
    <p:sldId id="393" r:id="rId10"/>
    <p:sldId id="364" r:id="rId11"/>
    <p:sldId id="367" r:id="rId12"/>
    <p:sldId id="368" r:id="rId13"/>
    <p:sldId id="369" r:id="rId14"/>
    <p:sldId id="370" r:id="rId15"/>
    <p:sldId id="365" r:id="rId16"/>
    <p:sldId id="371" r:id="rId17"/>
    <p:sldId id="372" r:id="rId18"/>
    <p:sldId id="373" r:id="rId19"/>
    <p:sldId id="374" r:id="rId20"/>
    <p:sldId id="375" r:id="rId21"/>
    <p:sldId id="376" r:id="rId22"/>
    <p:sldId id="392" r:id="rId23"/>
    <p:sldId id="377" r:id="rId24"/>
    <p:sldId id="378" r:id="rId25"/>
    <p:sldId id="380" r:id="rId26"/>
    <p:sldId id="381" r:id="rId27"/>
    <p:sldId id="382" r:id="rId28"/>
    <p:sldId id="334" r:id="rId29"/>
  </p:sldIdLst>
  <p:sldSz cx="24387175" cy="13716000"/>
  <p:notesSz cx="6858000" cy="9144000"/>
  <p:embeddedFontLst>
    <p:embeddedFont>
      <p:font typeface="Calibri" panose="020F0502020204030204" pitchFamily="34" charset="0"/>
      <p:regular r:id="rId31"/>
      <p:bold r:id="rId32"/>
      <p:italic r:id="rId33"/>
      <p:boldItalic r:id="rId34"/>
    </p:embeddedFont>
    <p:embeddedFont>
      <p:font typeface="Open Sans" panose="020B0606030504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D3291C-BB5E-4DBE-A6F9-7CD3B2D11935}">
  <a:tblStyle styleId="{69D3291C-BB5E-4DBE-A6F9-7CD3B2D1193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17"/>
    <p:restoredTop sz="96327"/>
  </p:normalViewPr>
  <p:slideViewPr>
    <p:cSldViewPr snapToGrid="0">
      <p:cViewPr varScale="1">
        <p:scale>
          <a:sx n="61" d="100"/>
          <a:sy n="61" d="100"/>
        </p:scale>
        <p:origin x="696"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34987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6762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0707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45066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7215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05889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93745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19198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61258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39848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5999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1864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352158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
        <p:cNvGrpSpPr/>
        <p:nvPr/>
      </p:nvGrpSpPr>
      <p:grpSpPr>
        <a:xfrm>
          <a:off x="0" y="0"/>
          <a:ext cx="0" cy="0"/>
          <a:chOff x="0" y="0"/>
          <a:chExt cx="0" cy="0"/>
        </a:xfrm>
      </p:grpSpPr>
      <p:pic>
        <p:nvPicPr>
          <p:cNvPr id="15" name="Google Shape;15;p2"/>
          <p:cNvPicPr preferRelativeResize="0"/>
          <p:nvPr/>
        </p:nvPicPr>
        <p:blipFill rotWithShape="1">
          <a:blip r:embed="rId2">
            <a:alphaModFix/>
          </a:blip>
          <a:srcRect/>
          <a:stretch/>
        </p:blipFill>
        <p:spPr>
          <a:xfrm>
            <a:off x="1587" y="0"/>
            <a:ext cx="24384001" cy="13716000"/>
          </a:xfrm>
          <a:prstGeom prst="rect">
            <a:avLst/>
          </a:prstGeom>
          <a:noFill/>
          <a:ln>
            <a:noFill/>
          </a:ln>
        </p:spPr>
      </p:pic>
      <p:sp>
        <p:nvSpPr>
          <p:cNvPr id="16" name="Google Shape;16;p2"/>
          <p:cNvSpPr/>
          <p:nvPr/>
        </p:nvSpPr>
        <p:spPr>
          <a:xfrm>
            <a:off x="861219" y="3595738"/>
            <a:ext cx="25129908" cy="8531688"/>
          </a:xfrm>
          <a:custGeom>
            <a:avLst/>
            <a:gdLst/>
            <a:ahLst/>
            <a:cxnLst/>
            <a:rect l="l" t="t" r="r" b="b"/>
            <a:pathLst>
              <a:path w="25129909" h="8531688" extrusionOk="0">
                <a:moveTo>
                  <a:pt x="570174" y="0"/>
                </a:moveTo>
                <a:lnTo>
                  <a:pt x="15632987" y="0"/>
                </a:lnTo>
                <a:lnTo>
                  <a:pt x="15628709" y="84726"/>
                </a:lnTo>
                <a:cubicBezTo>
                  <a:pt x="15628709" y="1923455"/>
                  <a:pt x="17119293" y="3414040"/>
                  <a:pt x="18958023" y="3414040"/>
                </a:cubicBezTo>
                <a:cubicBezTo>
                  <a:pt x="20796753" y="3414040"/>
                  <a:pt x="22287337" y="1923455"/>
                  <a:pt x="22287337" y="84726"/>
                </a:cubicBezTo>
                <a:lnTo>
                  <a:pt x="22283059" y="0"/>
                </a:lnTo>
                <a:lnTo>
                  <a:pt x="24559737" y="0"/>
                </a:lnTo>
                <a:cubicBezTo>
                  <a:pt x="24874633" y="0"/>
                  <a:pt x="25129909" y="255275"/>
                  <a:pt x="25129909" y="570173"/>
                </a:cubicBezTo>
                <a:lnTo>
                  <a:pt x="25129909" y="7961515"/>
                </a:lnTo>
                <a:cubicBezTo>
                  <a:pt x="25129909" y="8276413"/>
                  <a:pt x="24874633" y="8531688"/>
                  <a:pt x="24559737" y="8531688"/>
                </a:cubicBezTo>
                <a:lnTo>
                  <a:pt x="570174" y="8531688"/>
                </a:lnTo>
                <a:cubicBezTo>
                  <a:pt x="255275" y="8531688"/>
                  <a:pt x="0" y="8276413"/>
                  <a:pt x="0" y="7961515"/>
                </a:cubicBezTo>
                <a:lnTo>
                  <a:pt x="0" y="570173"/>
                </a:lnTo>
                <a:cubicBezTo>
                  <a:pt x="0" y="255275"/>
                  <a:pt x="255275" y="0"/>
                  <a:pt x="570174" y="0"/>
                </a:cubicBezTo>
                <a:close/>
              </a:path>
            </a:pathLst>
          </a:custGeom>
          <a:solidFill>
            <a:schemeClr val="accent1">
              <a:alpha val="8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lt1"/>
              </a:solidFill>
              <a:latin typeface="Arial"/>
              <a:ea typeface="Arial"/>
              <a:cs typeface="Arial"/>
              <a:sym typeface="Arial"/>
            </a:endParaRPr>
          </a:p>
        </p:txBody>
      </p:sp>
      <p:sp>
        <p:nvSpPr>
          <p:cNvPr id="17" name="Google Shape;17;p2"/>
          <p:cNvSpPr txBox="1">
            <a:spLocks noGrp="1"/>
          </p:cNvSpPr>
          <p:nvPr>
            <p:ph type="ctrTitle"/>
          </p:nvPr>
        </p:nvSpPr>
        <p:spPr>
          <a:xfrm>
            <a:off x="1695847" y="4203903"/>
            <a:ext cx="12286059" cy="451960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2000"/>
              <a:buFont typeface="Arial"/>
              <a:buNone/>
              <a:defRPr sz="12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695847" y="9308787"/>
            <a:ext cx="14344254" cy="2310326"/>
          </a:xfrm>
          <a:prstGeom prst="rect">
            <a:avLst/>
          </a:prstGeom>
          <a:noFill/>
          <a:ln>
            <a:noFill/>
          </a:ln>
        </p:spPr>
        <p:txBody>
          <a:bodyPr spcFirstLastPara="1" wrap="square" lIns="91425" tIns="45700" rIns="91425" bIns="45700" anchor="t" anchorCtr="0">
            <a:normAutofit/>
          </a:bodyPr>
          <a:lstStyle>
            <a:lvl1pPr lvl="0" algn="l">
              <a:lnSpc>
                <a:spcPct val="90000"/>
              </a:lnSpc>
              <a:spcBef>
                <a:spcPts val="2000"/>
              </a:spcBef>
              <a:spcAft>
                <a:spcPts val="0"/>
              </a:spcAft>
              <a:buClr>
                <a:schemeClr val="lt1"/>
              </a:buClr>
              <a:buSzPts val="4800"/>
              <a:buNone/>
              <a:defRPr sz="4800">
                <a:solidFill>
                  <a:schemeClr val="lt1"/>
                </a:solidFill>
              </a:defRPr>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a:endParaRPr/>
          </a:p>
        </p:txBody>
      </p:sp>
      <p:sp>
        <p:nvSpPr>
          <p:cNvPr id="19" name="Google Shape;19;p2"/>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2400" b="0" i="0" u="none" strike="noStrike" cap="none">
                <a:solidFill>
                  <a:schemeClr val="lt1"/>
                </a:solidFill>
                <a:latin typeface="Arial"/>
                <a:ea typeface="Arial"/>
                <a:cs typeface="Arial"/>
                <a:sym typeface="Arial"/>
              </a:defRPr>
            </a:lvl1pPr>
            <a:lvl2pPr marL="0" lvl="1" indent="0" algn="r">
              <a:spcBef>
                <a:spcPts val="0"/>
              </a:spcBef>
              <a:buNone/>
              <a:defRPr sz="2400" b="0" i="0" u="none" strike="noStrike" cap="none">
                <a:solidFill>
                  <a:schemeClr val="lt1"/>
                </a:solidFill>
                <a:latin typeface="Arial"/>
                <a:ea typeface="Arial"/>
                <a:cs typeface="Arial"/>
                <a:sym typeface="Arial"/>
              </a:defRPr>
            </a:lvl2pPr>
            <a:lvl3pPr marL="0" lvl="2" indent="0" algn="r">
              <a:spcBef>
                <a:spcPts val="0"/>
              </a:spcBef>
              <a:buNone/>
              <a:defRPr sz="2400" b="0" i="0" u="none" strike="noStrike" cap="none">
                <a:solidFill>
                  <a:schemeClr val="lt1"/>
                </a:solidFill>
                <a:latin typeface="Arial"/>
                <a:ea typeface="Arial"/>
                <a:cs typeface="Arial"/>
                <a:sym typeface="Arial"/>
              </a:defRPr>
            </a:lvl3pPr>
            <a:lvl4pPr marL="0" lvl="3" indent="0" algn="r">
              <a:spcBef>
                <a:spcPts val="0"/>
              </a:spcBef>
              <a:buNone/>
              <a:defRPr sz="2400" b="0" i="0" u="none" strike="noStrike" cap="none">
                <a:solidFill>
                  <a:schemeClr val="lt1"/>
                </a:solidFill>
                <a:latin typeface="Arial"/>
                <a:ea typeface="Arial"/>
                <a:cs typeface="Arial"/>
                <a:sym typeface="Arial"/>
              </a:defRPr>
            </a:lvl4pPr>
            <a:lvl5pPr marL="0" lvl="4" indent="0" algn="r">
              <a:spcBef>
                <a:spcPts val="0"/>
              </a:spcBef>
              <a:buNone/>
              <a:defRPr sz="2400" b="0" i="0" u="none" strike="noStrike" cap="none">
                <a:solidFill>
                  <a:schemeClr val="lt1"/>
                </a:solidFill>
                <a:latin typeface="Arial"/>
                <a:ea typeface="Arial"/>
                <a:cs typeface="Arial"/>
                <a:sym typeface="Arial"/>
              </a:defRPr>
            </a:lvl5pPr>
            <a:lvl6pPr marL="0" lvl="5" indent="0" algn="r">
              <a:spcBef>
                <a:spcPts val="0"/>
              </a:spcBef>
              <a:buNone/>
              <a:defRPr sz="2400" b="0" i="0" u="none" strike="noStrike" cap="none">
                <a:solidFill>
                  <a:schemeClr val="lt1"/>
                </a:solidFill>
                <a:latin typeface="Arial"/>
                <a:ea typeface="Arial"/>
                <a:cs typeface="Arial"/>
                <a:sym typeface="Arial"/>
              </a:defRPr>
            </a:lvl6pPr>
            <a:lvl7pPr marL="0" lvl="6" indent="0" algn="r">
              <a:spcBef>
                <a:spcPts val="0"/>
              </a:spcBef>
              <a:buNone/>
              <a:defRPr sz="2400" b="0" i="0" u="none" strike="noStrike" cap="none">
                <a:solidFill>
                  <a:schemeClr val="lt1"/>
                </a:solidFill>
                <a:latin typeface="Arial"/>
                <a:ea typeface="Arial"/>
                <a:cs typeface="Arial"/>
                <a:sym typeface="Arial"/>
              </a:defRPr>
            </a:lvl7pPr>
            <a:lvl8pPr marL="0" lvl="7" indent="0" algn="r">
              <a:spcBef>
                <a:spcPts val="0"/>
              </a:spcBef>
              <a:buNone/>
              <a:defRPr sz="2400" b="0" i="0" u="none" strike="noStrike" cap="none">
                <a:solidFill>
                  <a:schemeClr val="lt1"/>
                </a:solidFill>
                <a:latin typeface="Arial"/>
                <a:ea typeface="Arial"/>
                <a:cs typeface="Arial"/>
                <a:sym typeface="Arial"/>
              </a:defRPr>
            </a:lvl8pPr>
            <a:lvl9pPr marL="0" lvl="8" indent="0" algn="r">
              <a:spcBef>
                <a:spcPts val="0"/>
              </a:spcBef>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 name="Google Shape;61;p7">
            <a:extLst>
              <a:ext uri="{FF2B5EF4-FFF2-40B4-BE49-F238E27FC236}">
                <a16:creationId xmlns:a16="http://schemas.microsoft.com/office/drawing/2014/main" id="{3F023508-4804-8BD0-B268-DCBD1BB44286}"/>
              </a:ext>
            </a:extLst>
          </p:cNvPr>
          <p:cNvPicPr preferRelativeResize="0"/>
          <p:nvPr userDrawn="1"/>
        </p:nvPicPr>
        <p:blipFill rotWithShape="1">
          <a:blip r:embed="rId3">
            <a:alphaModFix/>
          </a:blip>
          <a:srcRect/>
          <a:stretch/>
        </p:blipFill>
        <p:spPr>
          <a:xfrm>
            <a:off x="17205780" y="906822"/>
            <a:ext cx="5226926" cy="541749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
        <p:nvSpPr>
          <p:cNvPr id="82" name="Google Shape;82;p11"/>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84" name="Google Shape;84;p11"/>
          <p:cNvPicPr preferRelativeResize="0"/>
          <p:nvPr/>
        </p:nvPicPr>
        <p:blipFill rotWithShape="1">
          <a:blip r:embed="rId2">
            <a:alphaModFix/>
          </a:blip>
          <a:srcRect/>
          <a:stretch/>
        </p:blipFill>
        <p:spPr>
          <a:xfrm>
            <a:off x="21491356" y="730251"/>
            <a:ext cx="2438400" cy="25273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22"/>
        <p:cNvGrpSpPr/>
        <p:nvPr/>
      </p:nvGrpSpPr>
      <p:grpSpPr>
        <a:xfrm>
          <a:off x="0" y="0"/>
          <a:ext cx="0" cy="0"/>
          <a:chOff x="0" y="0"/>
          <a:chExt cx="0" cy="0"/>
        </a:xfrm>
      </p:grpSpPr>
      <p:pic>
        <p:nvPicPr>
          <p:cNvPr id="23" name="Google Shape;23;p3"/>
          <p:cNvPicPr preferRelativeResize="0"/>
          <p:nvPr/>
        </p:nvPicPr>
        <p:blipFill rotWithShape="1">
          <a:blip r:embed="rId2">
            <a:alphaModFix/>
          </a:blip>
          <a:srcRect/>
          <a:stretch/>
        </p:blipFill>
        <p:spPr>
          <a:xfrm>
            <a:off x="1587" y="0"/>
            <a:ext cx="24384001" cy="13716000"/>
          </a:xfrm>
          <a:prstGeom prst="rect">
            <a:avLst/>
          </a:prstGeom>
          <a:noFill/>
          <a:ln>
            <a:noFill/>
          </a:ln>
        </p:spPr>
      </p:pic>
      <p:sp>
        <p:nvSpPr>
          <p:cNvPr id="24" name="Google Shape;24;p3"/>
          <p:cNvSpPr/>
          <p:nvPr/>
        </p:nvSpPr>
        <p:spPr>
          <a:xfrm>
            <a:off x="50103" y="564204"/>
            <a:ext cx="24387175" cy="5466945"/>
          </a:xfrm>
          <a:custGeom>
            <a:avLst/>
            <a:gdLst/>
            <a:ahLst/>
            <a:cxnLst/>
            <a:rect l="l" t="t" r="r" b="b"/>
            <a:pathLst>
              <a:path w="24387176" h="5466945" extrusionOk="0">
                <a:moveTo>
                  <a:pt x="0" y="0"/>
                </a:moveTo>
                <a:lnTo>
                  <a:pt x="21570558" y="0"/>
                </a:lnTo>
                <a:lnTo>
                  <a:pt x="21515138" y="41442"/>
                </a:lnTo>
                <a:cubicBezTo>
                  <a:pt x="21097466" y="386136"/>
                  <a:pt x="20831244" y="907783"/>
                  <a:pt x="20831244" y="1491610"/>
                </a:cubicBezTo>
                <a:cubicBezTo>
                  <a:pt x="20831244" y="2529525"/>
                  <a:pt x="21672640" y="3370921"/>
                  <a:pt x="22710556" y="3370921"/>
                </a:cubicBezTo>
                <a:cubicBezTo>
                  <a:pt x="23424124" y="3370921"/>
                  <a:pt x="24044804" y="2973230"/>
                  <a:pt x="24363046" y="2387401"/>
                </a:cubicBezTo>
                <a:lnTo>
                  <a:pt x="24387176" y="2337309"/>
                </a:lnTo>
                <a:lnTo>
                  <a:pt x="24387176" y="5466945"/>
                </a:lnTo>
                <a:lnTo>
                  <a:pt x="0" y="5466945"/>
                </a:lnTo>
                <a:close/>
              </a:path>
            </a:pathLst>
          </a:custGeom>
          <a:solidFill>
            <a:schemeClr val="lt1">
              <a:alpha val="7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 name="Google Shape;25;p3"/>
          <p:cNvSpPr txBox="1">
            <a:spLocks noGrp="1"/>
          </p:cNvSpPr>
          <p:nvPr>
            <p:ph type="title"/>
          </p:nvPr>
        </p:nvSpPr>
        <p:spPr>
          <a:xfrm>
            <a:off x="1676619" y="730251"/>
            <a:ext cx="18869389"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1676619" y="3651250"/>
            <a:ext cx="21033937" cy="870267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ct val="100000"/>
              <a:buChar char="•"/>
              <a:defRPr/>
            </a:lvl1pPr>
            <a:lvl2pPr marL="914400" lvl="1" indent="-342900" algn="l">
              <a:lnSpc>
                <a:spcPct val="90000"/>
              </a:lnSpc>
              <a:spcBef>
                <a:spcPts val="1000"/>
              </a:spcBef>
              <a:spcAft>
                <a:spcPts val="0"/>
              </a:spcAft>
              <a:buClr>
                <a:schemeClr val="dk1"/>
              </a:buClr>
              <a:buSzPct val="1000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pPr lvl="1"/>
            <a:endParaRPr dirty="0"/>
          </a:p>
        </p:txBody>
      </p:sp>
      <p:sp>
        <p:nvSpPr>
          <p:cNvPr id="27" name="Google Shape;27;p3"/>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9" name="Google Shape;29;p3"/>
          <p:cNvPicPr preferRelativeResize="0"/>
          <p:nvPr userDrawn="1"/>
        </p:nvPicPr>
        <p:blipFill rotWithShape="1">
          <a:blip r:embed="rId3">
            <a:alphaModFix/>
          </a:blip>
          <a:srcRect/>
          <a:stretch/>
        </p:blipFill>
        <p:spPr>
          <a:xfrm>
            <a:off x="21491356" y="730251"/>
            <a:ext cx="2438400" cy="25273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Section Header" type="secHead">
  <p:cSld name="SECTION_HEADER">
    <p:spTree>
      <p:nvGrpSpPr>
        <p:cNvPr id="1" name="Shape 30"/>
        <p:cNvGrpSpPr/>
        <p:nvPr/>
      </p:nvGrpSpPr>
      <p:grpSpPr>
        <a:xfrm>
          <a:off x="0" y="0"/>
          <a:ext cx="0" cy="0"/>
          <a:chOff x="0" y="0"/>
          <a:chExt cx="0" cy="0"/>
        </a:xfrm>
      </p:grpSpPr>
      <p:pic>
        <p:nvPicPr>
          <p:cNvPr id="31" name="Google Shape;31;p4"/>
          <p:cNvPicPr preferRelativeResize="0"/>
          <p:nvPr/>
        </p:nvPicPr>
        <p:blipFill rotWithShape="1">
          <a:blip r:embed="rId2">
            <a:alphaModFix/>
          </a:blip>
          <a:srcRect/>
          <a:stretch/>
        </p:blipFill>
        <p:spPr>
          <a:xfrm>
            <a:off x="1587" y="0"/>
            <a:ext cx="24384001" cy="13716000"/>
          </a:xfrm>
          <a:prstGeom prst="rect">
            <a:avLst/>
          </a:prstGeom>
          <a:noFill/>
          <a:ln>
            <a:noFill/>
          </a:ln>
        </p:spPr>
      </p:pic>
      <p:sp>
        <p:nvSpPr>
          <p:cNvPr id="32" name="Google Shape;32;p4"/>
          <p:cNvSpPr txBox="1">
            <a:spLocks noGrp="1"/>
          </p:cNvSpPr>
          <p:nvPr>
            <p:ph type="title"/>
          </p:nvPr>
        </p:nvSpPr>
        <p:spPr>
          <a:xfrm>
            <a:off x="1663917" y="3419477"/>
            <a:ext cx="14645007" cy="570547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12000"/>
              <a:buFont typeface="Arial"/>
              <a:buNone/>
              <a:defRPr sz="1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
          <p:cNvSpPr txBox="1">
            <a:spLocks noGrp="1"/>
          </p:cNvSpPr>
          <p:nvPr>
            <p:ph type="body" idx="1"/>
          </p:nvPr>
        </p:nvSpPr>
        <p:spPr>
          <a:xfrm>
            <a:off x="1663917" y="9178927"/>
            <a:ext cx="21033937" cy="300037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rgbClr val="888888"/>
              </a:buClr>
              <a:buSzPts val="4800"/>
              <a:buNone/>
              <a:defRPr sz="4800">
                <a:solidFill>
                  <a:srgbClr val="888888"/>
                </a:solidFill>
              </a:defRPr>
            </a:lvl1pPr>
            <a:lvl2pPr marL="914400" lvl="1" indent="-228600" algn="l">
              <a:lnSpc>
                <a:spcPct val="90000"/>
              </a:lnSpc>
              <a:spcBef>
                <a:spcPts val="1000"/>
              </a:spcBef>
              <a:spcAft>
                <a:spcPts val="0"/>
              </a:spcAft>
              <a:buClr>
                <a:srgbClr val="888888"/>
              </a:buClr>
              <a:buSzPts val="4000"/>
              <a:buNone/>
              <a:defRPr sz="4000">
                <a:solidFill>
                  <a:srgbClr val="888888"/>
                </a:solidFill>
              </a:defRPr>
            </a:lvl2pPr>
            <a:lvl3pPr marL="1371600" lvl="2" indent="-228600" algn="l">
              <a:lnSpc>
                <a:spcPct val="90000"/>
              </a:lnSpc>
              <a:spcBef>
                <a:spcPts val="1000"/>
              </a:spcBef>
              <a:spcAft>
                <a:spcPts val="0"/>
              </a:spcAft>
              <a:buClr>
                <a:srgbClr val="888888"/>
              </a:buClr>
              <a:buSzPts val="3600"/>
              <a:buNone/>
              <a:defRPr sz="3600">
                <a:solidFill>
                  <a:srgbClr val="888888"/>
                </a:solidFill>
              </a:defRPr>
            </a:lvl3pPr>
            <a:lvl4pPr marL="1828800" lvl="3" indent="-228600" algn="l">
              <a:lnSpc>
                <a:spcPct val="90000"/>
              </a:lnSpc>
              <a:spcBef>
                <a:spcPts val="1000"/>
              </a:spcBef>
              <a:spcAft>
                <a:spcPts val="0"/>
              </a:spcAft>
              <a:buClr>
                <a:srgbClr val="888888"/>
              </a:buClr>
              <a:buSzPts val="3200"/>
              <a:buNone/>
              <a:defRPr sz="3200">
                <a:solidFill>
                  <a:srgbClr val="888888"/>
                </a:solidFill>
              </a:defRPr>
            </a:lvl4pPr>
            <a:lvl5pPr marL="2286000" lvl="4" indent="-228600" algn="l">
              <a:lnSpc>
                <a:spcPct val="90000"/>
              </a:lnSpc>
              <a:spcBef>
                <a:spcPts val="1000"/>
              </a:spcBef>
              <a:spcAft>
                <a:spcPts val="0"/>
              </a:spcAft>
              <a:buClr>
                <a:srgbClr val="888888"/>
              </a:buClr>
              <a:buSzPts val="3200"/>
              <a:buNone/>
              <a:defRPr sz="3200">
                <a:solidFill>
                  <a:srgbClr val="888888"/>
                </a:solidFill>
              </a:defRPr>
            </a:lvl5pPr>
            <a:lvl6pPr marL="2743200" lvl="5" indent="-228600" algn="l">
              <a:lnSpc>
                <a:spcPct val="90000"/>
              </a:lnSpc>
              <a:spcBef>
                <a:spcPts val="1000"/>
              </a:spcBef>
              <a:spcAft>
                <a:spcPts val="0"/>
              </a:spcAft>
              <a:buClr>
                <a:srgbClr val="888888"/>
              </a:buClr>
              <a:buSzPts val="3200"/>
              <a:buNone/>
              <a:defRPr sz="3200">
                <a:solidFill>
                  <a:srgbClr val="888888"/>
                </a:solidFill>
              </a:defRPr>
            </a:lvl6pPr>
            <a:lvl7pPr marL="3200400" lvl="6" indent="-228600" algn="l">
              <a:lnSpc>
                <a:spcPct val="90000"/>
              </a:lnSpc>
              <a:spcBef>
                <a:spcPts val="1000"/>
              </a:spcBef>
              <a:spcAft>
                <a:spcPts val="0"/>
              </a:spcAft>
              <a:buClr>
                <a:srgbClr val="888888"/>
              </a:buClr>
              <a:buSzPts val="3200"/>
              <a:buNone/>
              <a:defRPr sz="3200">
                <a:solidFill>
                  <a:srgbClr val="888888"/>
                </a:solidFill>
              </a:defRPr>
            </a:lvl7pPr>
            <a:lvl8pPr marL="3657600" lvl="7" indent="-228600" algn="l">
              <a:lnSpc>
                <a:spcPct val="90000"/>
              </a:lnSpc>
              <a:spcBef>
                <a:spcPts val="1000"/>
              </a:spcBef>
              <a:spcAft>
                <a:spcPts val="0"/>
              </a:spcAft>
              <a:buClr>
                <a:srgbClr val="888888"/>
              </a:buClr>
              <a:buSzPts val="3200"/>
              <a:buNone/>
              <a:defRPr sz="3200">
                <a:solidFill>
                  <a:srgbClr val="888888"/>
                </a:solidFill>
              </a:defRPr>
            </a:lvl8pPr>
            <a:lvl9pPr marL="4114800" lvl="8" indent="-228600" algn="l">
              <a:lnSpc>
                <a:spcPct val="90000"/>
              </a:lnSpc>
              <a:spcBef>
                <a:spcPts val="1000"/>
              </a:spcBef>
              <a:spcAft>
                <a:spcPts val="0"/>
              </a:spcAft>
              <a:buClr>
                <a:srgbClr val="888888"/>
              </a:buClr>
              <a:buSzPts val="3200"/>
              <a:buNone/>
              <a:defRPr sz="3200">
                <a:solidFill>
                  <a:srgbClr val="888888"/>
                </a:solidFill>
              </a:defRPr>
            </a:lvl9pPr>
          </a:lstStyle>
          <a:p>
            <a:endParaRPr/>
          </a:p>
        </p:txBody>
      </p:sp>
      <p:sp>
        <p:nvSpPr>
          <p:cNvPr id="34" name="Google Shape;34;p4"/>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36" name="Google Shape;36;p4"/>
          <p:cNvPicPr preferRelativeResize="0"/>
          <p:nvPr userDrawn="1"/>
        </p:nvPicPr>
        <p:blipFill rotWithShape="1">
          <a:blip r:embed="rId3">
            <a:alphaModFix/>
          </a:blip>
          <a:srcRect/>
          <a:stretch/>
        </p:blipFill>
        <p:spPr>
          <a:xfrm>
            <a:off x="17205780" y="794856"/>
            <a:ext cx="5226926" cy="541749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1676619" y="730251"/>
            <a:ext cx="19093324"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41" name="Google Shape;41;p5"/>
          <p:cNvPicPr preferRelativeResize="0"/>
          <p:nvPr userDrawn="1"/>
        </p:nvPicPr>
        <p:blipFill rotWithShape="1">
          <a:blip r:embed="rId2">
            <a:alphaModFix/>
          </a:blip>
          <a:srcRect/>
          <a:stretch/>
        </p:blipFill>
        <p:spPr>
          <a:xfrm>
            <a:off x="21491356" y="730251"/>
            <a:ext cx="2438400" cy="25273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1679795" y="730251"/>
            <a:ext cx="19052825"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1679796" y="3362326"/>
            <a:ext cx="10316917" cy="164782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000"/>
              </a:spcBef>
              <a:spcAft>
                <a:spcPts val="0"/>
              </a:spcAft>
              <a:buClr>
                <a:schemeClr val="dk1"/>
              </a:buClr>
              <a:buSzPts val="4800"/>
              <a:buNone/>
              <a:defRPr sz="4800" b="1"/>
            </a:lvl1pPr>
            <a:lvl2pPr marL="914400" lvl="1" indent="-228600" algn="l">
              <a:lnSpc>
                <a:spcPct val="90000"/>
              </a:lnSpc>
              <a:spcBef>
                <a:spcPts val="1000"/>
              </a:spcBef>
              <a:spcAft>
                <a:spcPts val="0"/>
              </a:spcAft>
              <a:buClr>
                <a:schemeClr val="dk1"/>
              </a:buClr>
              <a:buSzPts val="4000"/>
              <a:buNone/>
              <a:defRPr sz="4000" b="1"/>
            </a:lvl2pPr>
            <a:lvl3pPr marL="1371600" lvl="2" indent="-228600" algn="l">
              <a:lnSpc>
                <a:spcPct val="90000"/>
              </a:lnSpc>
              <a:spcBef>
                <a:spcPts val="1000"/>
              </a:spcBef>
              <a:spcAft>
                <a:spcPts val="0"/>
              </a:spcAft>
              <a:buClr>
                <a:schemeClr val="dk1"/>
              </a:buClr>
              <a:buSzPts val="3600"/>
              <a:buNone/>
              <a:defRPr sz="3600" b="1"/>
            </a:lvl3pPr>
            <a:lvl4pPr marL="1828800" lvl="3" indent="-228600" algn="l">
              <a:lnSpc>
                <a:spcPct val="90000"/>
              </a:lnSpc>
              <a:spcBef>
                <a:spcPts val="1000"/>
              </a:spcBef>
              <a:spcAft>
                <a:spcPts val="0"/>
              </a:spcAft>
              <a:buClr>
                <a:schemeClr val="dk1"/>
              </a:buClr>
              <a:buSzPts val="3200"/>
              <a:buNone/>
              <a:defRPr sz="3200" b="1"/>
            </a:lvl4pPr>
            <a:lvl5pPr marL="2286000" lvl="4" indent="-228600" algn="l">
              <a:lnSpc>
                <a:spcPct val="90000"/>
              </a:lnSpc>
              <a:spcBef>
                <a:spcPts val="1000"/>
              </a:spcBef>
              <a:spcAft>
                <a:spcPts val="0"/>
              </a:spcAft>
              <a:buClr>
                <a:schemeClr val="dk1"/>
              </a:buClr>
              <a:buSzPts val="3200"/>
              <a:buNone/>
              <a:defRPr sz="3200" b="1"/>
            </a:lvl5pPr>
            <a:lvl6pPr marL="2743200" lvl="5" indent="-228600" algn="l">
              <a:lnSpc>
                <a:spcPct val="90000"/>
              </a:lnSpc>
              <a:spcBef>
                <a:spcPts val="1000"/>
              </a:spcBef>
              <a:spcAft>
                <a:spcPts val="0"/>
              </a:spcAft>
              <a:buClr>
                <a:schemeClr val="dk1"/>
              </a:buClr>
              <a:buSzPts val="3200"/>
              <a:buNone/>
              <a:defRPr sz="3200" b="1"/>
            </a:lvl6pPr>
            <a:lvl7pPr marL="3200400" lvl="6" indent="-228600" algn="l">
              <a:lnSpc>
                <a:spcPct val="90000"/>
              </a:lnSpc>
              <a:spcBef>
                <a:spcPts val="1000"/>
              </a:spcBef>
              <a:spcAft>
                <a:spcPts val="0"/>
              </a:spcAft>
              <a:buClr>
                <a:schemeClr val="dk1"/>
              </a:buClr>
              <a:buSzPts val="3200"/>
              <a:buNone/>
              <a:defRPr sz="3200" b="1"/>
            </a:lvl7pPr>
            <a:lvl8pPr marL="3657600" lvl="7" indent="-228600" algn="l">
              <a:lnSpc>
                <a:spcPct val="90000"/>
              </a:lnSpc>
              <a:spcBef>
                <a:spcPts val="1000"/>
              </a:spcBef>
              <a:spcAft>
                <a:spcPts val="0"/>
              </a:spcAft>
              <a:buClr>
                <a:schemeClr val="dk1"/>
              </a:buClr>
              <a:buSzPts val="3200"/>
              <a:buNone/>
              <a:defRPr sz="3200" b="1"/>
            </a:lvl8pPr>
            <a:lvl9pPr marL="4114800" lvl="8" indent="-228600" algn="l">
              <a:lnSpc>
                <a:spcPct val="90000"/>
              </a:lnSpc>
              <a:spcBef>
                <a:spcPts val="1000"/>
              </a:spcBef>
              <a:spcAft>
                <a:spcPts val="0"/>
              </a:spcAft>
              <a:buClr>
                <a:schemeClr val="dk1"/>
              </a:buClr>
              <a:buSzPts val="3200"/>
              <a:buNone/>
              <a:defRPr sz="3200" b="1"/>
            </a:lvl9pPr>
          </a:lstStyle>
          <a:p>
            <a:endParaRPr/>
          </a:p>
        </p:txBody>
      </p:sp>
      <p:sp>
        <p:nvSpPr>
          <p:cNvPr id="45" name="Google Shape;45;p6"/>
          <p:cNvSpPr txBox="1">
            <a:spLocks noGrp="1"/>
          </p:cNvSpPr>
          <p:nvPr>
            <p:ph type="body" idx="2"/>
          </p:nvPr>
        </p:nvSpPr>
        <p:spPr>
          <a:xfrm>
            <a:off x="1679796" y="5010150"/>
            <a:ext cx="10316917" cy="736917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46" name="Google Shape;46;p6"/>
          <p:cNvSpPr txBox="1">
            <a:spLocks noGrp="1"/>
          </p:cNvSpPr>
          <p:nvPr>
            <p:ph type="body" idx="3"/>
          </p:nvPr>
        </p:nvSpPr>
        <p:spPr>
          <a:xfrm>
            <a:off x="12346007" y="3362326"/>
            <a:ext cx="10367726" cy="164782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000"/>
              </a:spcBef>
              <a:spcAft>
                <a:spcPts val="0"/>
              </a:spcAft>
              <a:buClr>
                <a:schemeClr val="dk1"/>
              </a:buClr>
              <a:buSzPts val="4800"/>
              <a:buNone/>
              <a:defRPr sz="4800" b="1"/>
            </a:lvl1pPr>
            <a:lvl2pPr marL="914400" lvl="1" indent="-228600" algn="l">
              <a:lnSpc>
                <a:spcPct val="90000"/>
              </a:lnSpc>
              <a:spcBef>
                <a:spcPts val="1000"/>
              </a:spcBef>
              <a:spcAft>
                <a:spcPts val="0"/>
              </a:spcAft>
              <a:buClr>
                <a:schemeClr val="dk1"/>
              </a:buClr>
              <a:buSzPts val="4000"/>
              <a:buNone/>
              <a:defRPr sz="4000" b="1"/>
            </a:lvl2pPr>
            <a:lvl3pPr marL="1371600" lvl="2" indent="-228600" algn="l">
              <a:lnSpc>
                <a:spcPct val="90000"/>
              </a:lnSpc>
              <a:spcBef>
                <a:spcPts val="1000"/>
              </a:spcBef>
              <a:spcAft>
                <a:spcPts val="0"/>
              </a:spcAft>
              <a:buClr>
                <a:schemeClr val="dk1"/>
              </a:buClr>
              <a:buSzPts val="3600"/>
              <a:buNone/>
              <a:defRPr sz="3600" b="1"/>
            </a:lvl3pPr>
            <a:lvl4pPr marL="1828800" lvl="3" indent="-228600" algn="l">
              <a:lnSpc>
                <a:spcPct val="90000"/>
              </a:lnSpc>
              <a:spcBef>
                <a:spcPts val="1000"/>
              </a:spcBef>
              <a:spcAft>
                <a:spcPts val="0"/>
              </a:spcAft>
              <a:buClr>
                <a:schemeClr val="dk1"/>
              </a:buClr>
              <a:buSzPts val="3200"/>
              <a:buNone/>
              <a:defRPr sz="3200" b="1"/>
            </a:lvl4pPr>
            <a:lvl5pPr marL="2286000" lvl="4" indent="-228600" algn="l">
              <a:lnSpc>
                <a:spcPct val="90000"/>
              </a:lnSpc>
              <a:spcBef>
                <a:spcPts val="1000"/>
              </a:spcBef>
              <a:spcAft>
                <a:spcPts val="0"/>
              </a:spcAft>
              <a:buClr>
                <a:schemeClr val="dk1"/>
              </a:buClr>
              <a:buSzPts val="3200"/>
              <a:buNone/>
              <a:defRPr sz="3200" b="1"/>
            </a:lvl5pPr>
            <a:lvl6pPr marL="2743200" lvl="5" indent="-228600" algn="l">
              <a:lnSpc>
                <a:spcPct val="90000"/>
              </a:lnSpc>
              <a:spcBef>
                <a:spcPts val="1000"/>
              </a:spcBef>
              <a:spcAft>
                <a:spcPts val="0"/>
              </a:spcAft>
              <a:buClr>
                <a:schemeClr val="dk1"/>
              </a:buClr>
              <a:buSzPts val="3200"/>
              <a:buNone/>
              <a:defRPr sz="3200" b="1"/>
            </a:lvl6pPr>
            <a:lvl7pPr marL="3200400" lvl="6" indent="-228600" algn="l">
              <a:lnSpc>
                <a:spcPct val="90000"/>
              </a:lnSpc>
              <a:spcBef>
                <a:spcPts val="1000"/>
              </a:spcBef>
              <a:spcAft>
                <a:spcPts val="0"/>
              </a:spcAft>
              <a:buClr>
                <a:schemeClr val="dk1"/>
              </a:buClr>
              <a:buSzPts val="3200"/>
              <a:buNone/>
              <a:defRPr sz="3200" b="1"/>
            </a:lvl7pPr>
            <a:lvl8pPr marL="3657600" lvl="7" indent="-228600" algn="l">
              <a:lnSpc>
                <a:spcPct val="90000"/>
              </a:lnSpc>
              <a:spcBef>
                <a:spcPts val="1000"/>
              </a:spcBef>
              <a:spcAft>
                <a:spcPts val="0"/>
              </a:spcAft>
              <a:buClr>
                <a:schemeClr val="dk1"/>
              </a:buClr>
              <a:buSzPts val="3200"/>
              <a:buNone/>
              <a:defRPr sz="3200" b="1"/>
            </a:lvl8pPr>
            <a:lvl9pPr marL="4114800" lvl="8" indent="-228600" algn="l">
              <a:lnSpc>
                <a:spcPct val="90000"/>
              </a:lnSpc>
              <a:spcBef>
                <a:spcPts val="1000"/>
              </a:spcBef>
              <a:spcAft>
                <a:spcPts val="0"/>
              </a:spcAft>
              <a:buClr>
                <a:schemeClr val="dk1"/>
              </a:buClr>
              <a:buSzPts val="3200"/>
              <a:buNone/>
              <a:defRPr sz="3200" b="1"/>
            </a:lvl9pPr>
          </a:lstStyle>
          <a:p>
            <a:endParaRPr/>
          </a:p>
        </p:txBody>
      </p:sp>
      <p:sp>
        <p:nvSpPr>
          <p:cNvPr id="47" name="Google Shape;47;p6"/>
          <p:cNvSpPr txBox="1">
            <a:spLocks noGrp="1"/>
          </p:cNvSpPr>
          <p:nvPr>
            <p:ph type="body" idx="4"/>
          </p:nvPr>
        </p:nvSpPr>
        <p:spPr>
          <a:xfrm>
            <a:off x="12346007" y="5010150"/>
            <a:ext cx="10367726" cy="736917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48" name="Google Shape;48;p6"/>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0" name="Google Shape;50;p6"/>
          <p:cNvPicPr preferRelativeResize="0"/>
          <p:nvPr userDrawn="1"/>
        </p:nvPicPr>
        <p:blipFill rotWithShape="1">
          <a:blip r:embed="rId2">
            <a:alphaModFix/>
          </a:blip>
          <a:srcRect/>
          <a:stretch/>
        </p:blipFill>
        <p:spPr>
          <a:xfrm>
            <a:off x="21491356" y="730251"/>
            <a:ext cx="2438400" cy="25273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1"/>
        <p:cNvGrpSpPr/>
        <p:nvPr/>
      </p:nvGrpSpPr>
      <p:grpSpPr>
        <a:xfrm>
          <a:off x="0" y="0"/>
          <a:ext cx="0" cy="0"/>
          <a:chOff x="0" y="0"/>
          <a:chExt cx="0" cy="0"/>
        </a:xfrm>
      </p:grpSpPr>
      <p:sp>
        <p:nvSpPr>
          <p:cNvPr id="52" name="Google Shape;52;p7"/>
          <p:cNvSpPr/>
          <p:nvPr/>
        </p:nvSpPr>
        <p:spPr>
          <a:xfrm>
            <a:off x="861219" y="3595738"/>
            <a:ext cx="25129907" cy="8531688"/>
          </a:xfrm>
          <a:prstGeom prst="roundRect">
            <a:avLst>
              <a:gd name="adj" fmla="val 6683"/>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lt1"/>
              </a:solidFill>
              <a:latin typeface="Arial"/>
              <a:ea typeface="Arial"/>
              <a:cs typeface="Arial"/>
              <a:sym typeface="Arial"/>
            </a:endParaRPr>
          </a:p>
        </p:txBody>
      </p:sp>
      <p:sp>
        <p:nvSpPr>
          <p:cNvPr id="53" name="Google Shape;53;p7"/>
          <p:cNvSpPr txBox="1">
            <a:spLocks noGrp="1"/>
          </p:cNvSpPr>
          <p:nvPr>
            <p:ph type="ctrTitle"/>
          </p:nvPr>
        </p:nvSpPr>
        <p:spPr>
          <a:xfrm>
            <a:off x="1695847" y="4203903"/>
            <a:ext cx="12286059" cy="451960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2000"/>
              <a:buFont typeface="Arial"/>
              <a:buNone/>
              <a:defRPr sz="12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subTitle" idx="1"/>
          </p:nvPr>
        </p:nvSpPr>
        <p:spPr>
          <a:xfrm>
            <a:off x="1695847" y="9308787"/>
            <a:ext cx="14344254" cy="2310326"/>
          </a:xfrm>
          <a:prstGeom prst="rect">
            <a:avLst/>
          </a:prstGeom>
          <a:noFill/>
          <a:ln>
            <a:noFill/>
          </a:ln>
        </p:spPr>
        <p:txBody>
          <a:bodyPr spcFirstLastPara="1" wrap="square" lIns="91425" tIns="45700" rIns="91425" bIns="45700" anchor="t" anchorCtr="0">
            <a:normAutofit/>
          </a:bodyPr>
          <a:lstStyle>
            <a:lvl1pPr lvl="0" algn="l">
              <a:lnSpc>
                <a:spcPct val="90000"/>
              </a:lnSpc>
              <a:spcBef>
                <a:spcPts val="2000"/>
              </a:spcBef>
              <a:spcAft>
                <a:spcPts val="0"/>
              </a:spcAft>
              <a:buClr>
                <a:schemeClr val="lt1"/>
              </a:buClr>
              <a:buSzPts val="4800"/>
              <a:buNone/>
              <a:defRPr sz="4800">
                <a:solidFill>
                  <a:schemeClr val="lt1"/>
                </a:solidFill>
              </a:defRPr>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a:endParaRPr/>
          </a:p>
        </p:txBody>
      </p:sp>
      <p:sp>
        <p:nvSpPr>
          <p:cNvPr id="55" name="Google Shape;55;p7"/>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2400" b="0" i="0" u="none" strike="noStrike" cap="none">
                <a:solidFill>
                  <a:schemeClr val="lt1"/>
                </a:solidFill>
                <a:latin typeface="Arial"/>
                <a:ea typeface="Arial"/>
                <a:cs typeface="Arial"/>
                <a:sym typeface="Arial"/>
              </a:defRPr>
            </a:lvl1pPr>
            <a:lvl2pPr marL="0" lvl="1" indent="0" algn="r">
              <a:spcBef>
                <a:spcPts val="0"/>
              </a:spcBef>
              <a:buNone/>
              <a:defRPr sz="2400" b="0" i="0" u="none" strike="noStrike" cap="none">
                <a:solidFill>
                  <a:schemeClr val="lt1"/>
                </a:solidFill>
                <a:latin typeface="Arial"/>
                <a:ea typeface="Arial"/>
                <a:cs typeface="Arial"/>
                <a:sym typeface="Arial"/>
              </a:defRPr>
            </a:lvl2pPr>
            <a:lvl3pPr marL="0" lvl="2" indent="0" algn="r">
              <a:spcBef>
                <a:spcPts val="0"/>
              </a:spcBef>
              <a:buNone/>
              <a:defRPr sz="2400" b="0" i="0" u="none" strike="noStrike" cap="none">
                <a:solidFill>
                  <a:schemeClr val="lt1"/>
                </a:solidFill>
                <a:latin typeface="Arial"/>
                <a:ea typeface="Arial"/>
                <a:cs typeface="Arial"/>
                <a:sym typeface="Arial"/>
              </a:defRPr>
            </a:lvl3pPr>
            <a:lvl4pPr marL="0" lvl="3" indent="0" algn="r">
              <a:spcBef>
                <a:spcPts val="0"/>
              </a:spcBef>
              <a:buNone/>
              <a:defRPr sz="2400" b="0" i="0" u="none" strike="noStrike" cap="none">
                <a:solidFill>
                  <a:schemeClr val="lt1"/>
                </a:solidFill>
                <a:latin typeface="Arial"/>
                <a:ea typeface="Arial"/>
                <a:cs typeface="Arial"/>
                <a:sym typeface="Arial"/>
              </a:defRPr>
            </a:lvl4pPr>
            <a:lvl5pPr marL="0" lvl="4" indent="0" algn="r">
              <a:spcBef>
                <a:spcPts val="0"/>
              </a:spcBef>
              <a:buNone/>
              <a:defRPr sz="2400" b="0" i="0" u="none" strike="noStrike" cap="none">
                <a:solidFill>
                  <a:schemeClr val="lt1"/>
                </a:solidFill>
                <a:latin typeface="Arial"/>
                <a:ea typeface="Arial"/>
                <a:cs typeface="Arial"/>
                <a:sym typeface="Arial"/>
              </a:defRPr>
            </a:lvl5pPr>
            <a:lvl6pPr marL="0" lvl="5" indent="0" algn="r">
              <a:spcBef>
                <a:spcPts val="0"/>
              </a:spcBef>
              <a:buNone/>
              <a:defRPr sz="2400" b="0" i="0" u="none" strike="noStrike" cap="none">
                <a:solidFill>
                  <a:schemeClr val="lt1"/>
                </a:solidFill>
                <a:latin typeface="Arial"/>
                <a:ea typeface="Arial"/>
                <a:cs typeface="Arial"/>
                <a:sym typeface="Arial"/>
              </a:defRPr>
            </a:lvl6pPr>
            <a:lvl7pPr marL="0" lvl="6" indent="0" algn="r">
              <a:spcBef>
                <a:spcPts val="0"/>
              </a:spcBef>
              <a:buNone/>
              <a:defRPr sz="2400" b="0" i="0" u="none" strike="noStrike" cap="none">
                <a:solidFill>
                  <a:schemeClr val="lt1"/>
                </a:solidFill>
                <a:latin typeface="Arial"/>
                <a:ea typeface="Arial"/>
                <a:cs typeface="Arial"/>
                <a:sym typeface="Arial"/>
              </a:defRPr>
            </a:lvl7pPr>
            <a:lvl8pPr marL="0" lvl="7" indent="0" algn="r">
              <a:spcBef>
                <a:spcPts val="0"/>
              </a:spcBef>
              <a:buNone/>
              <a:defRPr sz="2400" b="0" i="0" u="none" strike="noStrike" cap="none">
                <a:solidFill>
                  <a:schemeClr val="lt1"/>
                </a:solidFill>
                <a:latin typeface="Arial"/>
                <a:ea typeface="Arial"/>
                <a:cs typeface="Arial"/>
                <a:sym typeface="Arial"/>
              </a:defRPr>
            </a:lvl8pPr>
            <a:lvl9pPr marL="0" lvl="8" indent="0" algn="r">
              <a:spcBef>
                <a:spcPts val="0"/>
              </a:spcBef>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7" name="Google Shape;57;p7"/>
          <p:cNvSpPr/>
          <p:nvPr/>
        </p:nvSpPr>
        <p:spPr>
          <a:xfrm>
            <a:off x="16183638" y="9013230"/>
            <a:ext cx="3257669" cy="3257669"/>
          </a:xfrm>
          <a:prstGeom prst="ellipse">
            <a:avLst/>
          </a:prstGeom>
          <a:noFill/>
          <a:ln w="14605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 name="Google Shape;58;p7"/>
          <p:cNvSpPr/>
          <p:nvPr/>
        </p:nvSpPr>
        <p:spPr>
          <a:xfrm>
            <a:off x="21320100" y="4425142"/>
            <a:ext cx="3608615" cy="3608615"/>
          </a:xfrm>
          <a:prstGeom prst="ellipse">
            <a:avLst/>
          </a:prstGeom>
          <a:noFill/>
          <a:ln w="1524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9" name="Google Shape;59;p7"/>
          <p:cNvSpPr/>
          <p:nvPr/>
        </p:nvSpPr>
        <p:spPr>
          <a:xfrm>
            <a:off x="17762247" y="5257042"/>
            <a:ext cx="5917515" cy="5917515"/>
          </a:xfrm>
          <a:prstGeom prst="ellipse">
            <a:avLst/>
          </a:prstGeom>
          <a:noFill/>
          <a:ln w="1524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 name="Google Shape;60;p7"/>
          <p:cNvSpPr/>
          <p:nvPr/>
        </p:nvSpPr>
        <p:spPr>
          <a:xfrm>
            <a:off x="16489928" y="351150"/>
            <a:ext cx="6658628" cy="6658628"/>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61" name="Google Shape;61;p7"/>
          <p:cNvPicPr preferRelativeResize="0"/>
          <p:nvPr userDrawn="1"/>
        </p:nvPicPr>
        <p:blipFill rotWithShape="1">
          <a:blip r:embed="rId2">
            <a:alphaModFix/>
          </a:blip>
          <a:srcRect/>
          <a:stretch/>
        </p:blipFill>
        <p:spPr>
          <a:xfrm>
            <a:off x="17205780" y="906822"/>
            <a:ext cx="5226926" cy="541749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1676619" y="730251"/>
            <a:ext cx="18914314"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8"/>
          <p:cNvSpPr txBox="1">
            <a:spLocks noGrp="1"/>
          </p:cNvSpPr>
          <p:nvPr>
            <p:ph type="body" idx="1"/>
          </p:nvPr>
        </p:nvSpPr>
        <p:spPr>
          <a:xfrm>
            <a:off x="1676619" y="3651250"/>
            <a:ext cx="21033937" cy="870267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65" name="Google Shape;65;p8"/>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7" name="Google Shape;67;p8"/>
          <p:cNvPicPr preferRelativeResize="0"/>
          <p:nvPr/>
        </p:nvPicPr>
        <p:blipFill rotWithShape="1">
          <a:blip r:embed="rId2">
            <a:alphaModFix/>
          </a:blip>
          <a:srcRect/>
          <a:stretch/>
        </p:blipFill>
        <p:spPr>
          <a:xfrm>
            <a:off x="21491356" y="730251"/>
            <a:ext cx="2438400" cy="25273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8"/>
        <p:cNvGrpSpPr/>
        <p:nvPr/>
      </p:nvGrpSpPr>
      <p:grpSpPr>
        <a:xfrm>
          <a:off x="0" y="0"/>
          <a:ext cx="0" cy="0"/>
          <a:chOff x="0" y="0"/>
          <a:chExt cx="0" cy="0"/>
        </a:xfrm>
      </p:grpSpPr>
      <p:sp>
        <p:nvSpPr>
          <p:cNvPr id="69" name="Google Shape;69;p9"/>
          <p:cNvSpPr txBox="1">
            <a:spLocks noGrp="1"/>
          </p:cNvSpPr>
          <p:nvPr>
            <p:ph type="title"/>
          </p:nvPr>
        </p:nvSpPr>
        <p:spPr>
          <a:xfrm>
            <a:off x="1663917" y="3419477"/>
            <a:ext cx="13936867" cy="570547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12000"/>
              <a:buFont typeface="Arial"/>
              <a:buNone/>
              <a:defRPr sz="1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9"/>
          <p:cNvSpPr txBox="1">
            <a:spLocks noGrp="1"/>
          </p:cNvSpPr>
          <p:nvPr>
            <p:ph type="body" idx="1"/>
          </p:nvPr>
        </p:nvSpPr>
        <p:spPr>
          <a:xfrm>
            <a:off x="1663917" y="9178927"/>
            <a:ext cx="21033937" cy="300037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rgbClr val="888888"/>
              </a:buClr>
              <a:buSzPts val="4800"/>
              <a:buNone/>
              <a:defRPr sz="4800">
                <a:solidFill>
                  <a:srgbClr val="888888"/>
                </a:solidFill>
              </a:defRPr>
            </a:lvl1pPr>
            <a:lvl2pPr marL="914400" lvl="1" indent="-228600" algn="l">
              <a:lnSpc>
                <a:spcPct val="90000"/>
              </a:lnSpc>
              <a:spcBef>
                <a:spcPts val="1000"/>
              </a:spcBef>
              <a:spcAft>
                <a:spcPts val="0"/>
              </a:spcAft>
              <a:buClr>
                <a:srgbClr val="888888"/>
              </a:buClr>
              <a:buSzPts val="4000"/>
              <a:buNone/>
              <a:defRPr sz="4000">
                <a:solidFill>
                  <a:srgbClr val="888888"/>
                </a:solidFill>
              </a:defRPr>
            </a:lvl2pPr>
            <a:lvl3pPr marL="1371600" lvl="2" indent="-228600" algn="l">
              <a:lnSpc>
                <a:spcPct val="90000"/>
              </a:lnSpc>
              <a:spcBef>
                <a:spcPts val="1000"/>
              </a:spcBef>
              <a:spcAft>
                <a:spcPts val="0"/>
              </a:spcAft>
              <a:buClr>
                <a:srgbClr val="888888"/>
              </a:buClr>
              <a:buSzPts val="3600"/>
              <a:buNone/>
              <a:defRPr sz="3600">
                <a:solidFill>
                  <a:srgbClr val="888888"/>
                </a:solidFill>
              </a:defRPr>
            </a:lvl3pPr>
            <a:lvl4pPr marL="1828800" lvl="3" indent="-228600" algn="l">
              <a:lnSpc>
                <a:spcPct val="90000"/>
              </a:lnSpc>
              <a:spcBef>
                <a:spcPts val="1000"/>
              </a:spcBef>
              <a:spcAft>
                <a:spcPts val="0"/>
              </a:spcAft>
              <a:buClr>
                <a:srgbClr val="888888"/>
              </a:buClr>
              <a:buSzPts val="3200"/>
              <a:buNone/>
              <a:defRPr sz="3200">
                <a:solidFill>
                  <a:srgbClr val="888888"/>
                </a:solidFill>
              </a:defRPr>
            </a:lvl4pPr>
            <a:lvl5pPr marL="2286000" lvl="4" indent="-228600" algn="l">
              <a:lnSpc>
                <a:spcPct val="90000"/>
              </a:lnSpc>
              <a:spcBef>
                <a:spcPts val="1000"/>
              </a:spcBef>
              <a:spcAft>
                <a:spcPts val="0"/>
              </a:spcAft>
              <a:buClr>
                <a:srgbClr val="888888"/>
              </a:buClr>
              <a:buSzPts val="3200"/>
              <a:buNone/>
              <a:defRPr sz="3200">
                <a:solidFill>
                  <a:srgbClr val="888888"/>
                </a:solidFill>
              </a:defRPr>
            </a:lvl5pPr>
            <a:lvl6pPr marL="2743200" lvl="5" indent="-228600" algn="l">
              <a:lnSpc>
                <a:spcPct val="90000"/>
              </a:lnSpc>
              <a:spcBef>
                <a:spcPts val="1000"/>
              </a:spcBef>
              <a:spcAft>
                <a:spcPts val="0"/>
              </a:spcAft>
              <a:buClr>
                <a:srgbClr val="888888"/>
              </a:buClr>
              <a:buSzPts val="3200"/>
              <a:buNone/>
              <a:defRPr sz="3200">
                <a:solidFill>
                  <a:srgbClr val="888888"/>
                </a:solidFill>
              </a:defRPr>
            </a:lvl6pPr>
            <a:lvl7pPr marL="3200400" lvl="6" indent="-228600" algn="l">
              <a:lnSpc>
                <a:spcPct val="90000"/>
              </a:lnSpc>
              <a:spcBef>
                <a:spcPts val="1000"/>
              </a:spcBef>
              <a:spcAft>
                <a:spcPts val="0"/>
              </a:spcAft>
              <a:buClr>
                <a:srgbClr val="888888"/>
              </a:buClr>
              <a:buSzPts val="3200"/>
              <a:buNone/>
              <a:defRPr sz="3200">
                <a:solidFill>
                  <a:srgbClr val="888888"/>
                </a:solidFill>
              </a:defRPr>
            </a:lvl7pPr>
            <a:lvl8pPr marL="3657600" lvl="7" indent="-228600" algn="l">
              <a:lnSpc>
                <a:spcPct val="90000"/>
              </a:lnSpc>
              <a:spcBef>
                <a:spcPts val="1000"/>
              </a:spcBef>
              <a:spcAft>
                <a:spcPts val="0"/>
              </a:spcAft>
              <a:buClr>
                <a:srgbClr val="888888"/>
              </a:buClr>
              <a:buSzPts val="3200"/>
              <a:buNone/>
              <a:defRPr sz="3200">
                <a:solidFill>
                  <a:srgbClr val="888888"/>
                </a:solidFill>
              </a:defRPr>
            </a:lvl8pPr>
            <a:lvl9pPr marL="4114800" lvl="8" indent="-228600" algn="l">
              <a:lnSpc>
                <a:spcPct val="90000"/>
              </a:lnSpc>
              <a:spcBef>
                <a:spcPts val="1000"/>
              </a:spcBef>
              <a:spcAft>
                <a:spcPts val="0"/>
              </a:spcAft>
              <a:buClr>
                <a:srgbClr val="888888"/>
              </a:buClr>
              <a:buSzPts val="3200"/>
              <a:buNone/>
              <a:defRPr sz="3200">
                <a:solidFill>
                  <a:srgbClr val="888888"/>
                </a:solidFill>
              </a:defRPr>
            </a:lvl9pPr>
          </a:lstStyle>
          <a:p>
            <a:endParaRPr/>
          </a:p>
        </p:txBody>
      </p:sp>
      <p:sp>
        <p:nvSpPr>
          <p:cNvPr id="71" name="Google Shape;71;p9"/>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3" name="Google Shape;73;p9"/>
          <p:cNvPicPr preferRelativeResize="0"/>
          <p:nvPr userDrawn="1"/>
        </p:nvPicPr>
        <p:blipFill rotWithShape="1">
          <a:blip r:embed="rId2">
            <a:alphaModFix/>
          </a:blip>
          <a:srcRect/>
          <a:stretch/>
        </p:blipFill>
        <p:spPr>
          <a:xfrm>
            <a:off x="17205780" y="794856"/>
            <a:ext cx="5226926" cy="541749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1676619" y="730251"/>
            <a:ext cx="19261275"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txBox="1">
            <a:spLocks noGrp="1"/>
          </p:cNvSpPr>
          <p:nvPr>
            <p:ph type="body" idx="1"/>
          </p:nvPr>
        </p:nvSpPr>
        <p:spPr>
          <a:xfrm>
            <a:off x="1676618" y="3651250"/>
            <a:ext cx="10364549" cy="870267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77" name="Google Shape;77;p10"/>
          <p:cNvSpPr txBox="1">
            <a:spLocks noGrp="1"/>
          </p:cNvSpPr>
          <p:nvPr>
            <p:ph type="body" idx="2"/>
          </p:nvPr>
        </p:nvSpPr>
        <p:spPr>
          <a:xfrm>
            <a:off x="12346008" y="3651250"/>
            <a:ext cx="10364549" cy="870267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78" name="Google Shape;78;p10"/>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80" name="Google Shape;80;p10"/>
          <p:cNvPicPr preferRelativeResize="0"/>
          <p:nvPr/>
        </p:nvPicPr>
        <p:blipFill rotWithShape="1">
          <a:blip r:embed="rId2">
            <a:alphaModFix/>
          </a:blip>
          <a:srcRect/>
          <a:stretch/>
        </p:blipFill>
        <p:spPr>
          <a:xfrm>
            <a:off x="21491356" y="730251"/>
            <a:ext cx="2438400" cy="25273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676619" y="730251"/>
            <a:ext cx="21033937" cy="265112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8800"/>
              <a:buFont typeface="Open Sans"/>
              <a:buNone/>
              <a:defRPr sz="8800" b="1" i="0" u="none" strike="noStrike" cap="none">
                <a:solidFill>
                  <a:schemeClr val="accent1"/>
                </a:solidFill>
                <a:latin typeface="Open Sans"/>
                <a:ea typeface="Open Sans"/>
                <a:cs typeface="Open Sans"/>
                <a:sym typeface="Open Sans"/>
              </a:defRPr>
            </a:lvl1pPr>
            <a:lvl2pPr lvl="1">
              <a:spcBef>
                <a:spcPts val="0"/>
              </a:spcBef>
              <a:spcAft>
                <a:spcPts val="0"/>
              </a:spcAft>
              <a:buSzPts val="1400"/>
              <a:buFont typeface="Open Sans"/>
              <a:buNone/>
              <a:defRPr sz="1800">
                <a:latin typeface="Open Sans"/>
                <a:ea typeface="Open Sans"/>
                <a:cs typeface="Open Sans"/>
                <a:sym typeface="Open Sans"/>
              </a:defRPr>
            </a:lvl2pPr>
            <a:lvl3pPr lvl="2">
              <a:spcBef>
                <a:spcPts val="0"/>
              </a:spcBef>
              <a:spcAft>
                <a:spcPts val="0"/>
              </a:spcAft>
              <a:buSzPts val="1400"/>
              <a:buFont typeface="Open Sans"/>
              <a:buNone/>
              <a:defRPr sz="1800">
                <a:latin typeface="Open Sans"/>
                <a:ea typeface="Open Sans"/>
                <a:cs typeface="Open Sans"/>
                <a:sym typeface="Open Sans"/>
              </a:defRPr>
            </a:lvl3pPr>
            <a:lvl4pPr lvl="3">
              <a:spcBef>
                <a:spcPts val="0"/>
              </a:spcBef>
              <a:spcAft>
                <a:spcPts val="0"/>
              </a:spcAft>
              <a:buSzPts val="1400"/>
              <a:buFont typeface="Open Sans"/>
              <a:buNone/>
              <a:defRPr sz="1800">
                <a:latin typeface="Open Sans"/>
                <a:ea typeface="Open Sans"/>
                <a:cs typeface="Open Sans"/>
                <a:sym typeface="Open Sans"/>
              </a:defRPr>
            </a:lvl4pPr>
            <a:lvl5pPr lvl="4">
              <a:spcBef>
                <a:spcPts val="0"/>
              </a:spcBef>
              <a:spcAft>
                <a:spcPts val="0"/>
              </a:spcAft>
              <a:buSzPts val="1400"/>
              <a:buFont typeface="Open Sans"/>
              <a:buNone/>
              <a:defRPr sz="1800">
                <a:latin typeface="Open Sans"/>
                <a:ea typeface="Open Sans"/>
                <a:cs typeface="Open Sans"/>
                <a:sym typeface="Open Sans"/>
              </a:defRPr>
            </a:lvl5pPr>
            <a:lvl6pPr lvl="5">
              <a:spcBef>
                <a:spcPts val="0"/>
              </a:spcBef>
              <a:spcAft>
                <a:spcPts val="0"/>
              </a:spcAft>
              <a:buSzPts val="1400"/>
              <a:buFont typeface="Open Sans"/>
              <a:buNone/>
              <a:defRPr sz="1800">
                <a:latin typeface="Open Sans"/>
                <a:ea typeface="Open Sans"/>
                <a:cs typeface="Open Sans"/>
                <a:sym typeface="Open Sans"/>
              </a:defRPr>
            </a:lvl6pPr>
            <a:lvl7pPr lvl="6">
              <a:spcBef>
                <a:spcPts val="0"/>
              </a:spcBef>
              <a:spcAft>
                <a:spcPts val="0"/>
              </a:spcAft>
              <a:buSzPts val="1400"/>
              <a:buFont typeface="Open Sans"/>
              <a:buNone/>
              <a:defRPr sz="1800">
                <a:latin typeface="Open Sans"/>
                <a:ea typeface="Open Sans"/>
                <a:cs typeface="Open Sans"/>
                <a:sym typeface="Open Sans"/>
              </a:defRPr>
            </a:lvl7pPr>
            <a:lvl8pPr lvl="7">
              <a:spcBef>
                <a:spcPts val="0"/>
              </a:spcBef>
              <a:spcAft>
                <a:spcPts val="0"/>
              </a:spcAft>
              <a:buSzPts val="1400"/>
              <a:buFont typeface="Open Sans"/>
              <a:buNone/>
              <a:defRPr sz="1800">
                <a:latin typeface="Open Sans"/>
                <a:ea typeface="Open Sans"/>
                <a:cs typeface="Open Sans"/>
                <a:sym typeface="Open Sans"/>
              </a:defRPr>
            </a:lvl8pPr>
            <a:lvl9pPr lvl="8">
              <a:spcBef>
                <a:spcPts val="0"/>
              </a:spcBef>
              <a:spcAft>
                <a:spcPts val="0"/>
              </a:spcAft>
              <a:buSzPts val="1400"/>
              <a:buFont typeface="Open Sans"/>
              <a:buNone/>
              <a:defRPr sz="1800">
                <a:latin typeface="Open Sans"/>
                <a:ea typeface="Open Sans"/>
                <a:cs typeface="Open Sans"/>
                <a:sym typeface="Open Sans"/>
              </a:defRPr>
            </a:lvl9pPr>
          </a:lstStyle>
          <a:p>
            <a:endParaRPr/>
          </a:p>
        </p:txBody>
      </p:sp>
      <p:sp>
        <p:nvSpPr>
          <p:cNvPr id="11" name="Google Shape;11;p1"/>
          <p:cNvSpPr txBox="1">
            <a:spLocks noGrp="1"/>
          </p:cNvSpPr>
          <p:nvPr>
            <p:ph type="body" idx="1"/>
          </p:nvPr>
        </p:nvSpPr>
        <p:spPr>
          <a:xfrm>
            <a:off x="1676619" y="3651250"/>
            <a:ext cx="21033937" cy="8702676"/>
          </a:xfrm>
          <a:prstGeom prst="rect">
            <a:avLst/>
          </a:prstGeom>
          <a:noFill/>
          <a:ln>
            <a:noFill/>
          </a:ln>
        </p:spPr>
        <p:txBody>
          <a:bodyPr spcFirstLastPara="1" wrap="square" lIns="91425" tIns="45700" rIns="91425" bIns="45700" anchor="t" anchorCtr="0">
            <a:normAutofit/>
          </a:bodyPr>
          <a:lstStyle>
            <a:lvl1pPr marL="457200" marR="0" lvl="0" indent="-584200" algn="l" rtl="0">
              <a:lnSpc>
                <a:spcPct val="90000"/>
              </a:lnSpc>
              <a:spcBef>
                <a:spcPts val="2000"/>
              </a:spcBef>
              <a:spcAft>
                <a:spcPts val="0"/>
              </a:spcAft>
              <a:buClr>
                <a:schemeClr val="dk1"/>
              </a:buClr>
              <a:buSzPts val="5600"/>
              <a:buFont typeface="Open Sans"/>
              <a:buChar char="•"/>
              <a:defRPr sz="5600" i="0" u="none" strike="noStrike" cap="none">
                <a:solidFill>
                  <a:schemeClr val="dk1"/>
                </a:solidFill>
                <a:latin typeface="Open Sans"/>
                <a:ea typeface="Open Sans"/>
                <a:cs typeface="Open Sans"/>
                <a:sym typeface="Open Sans"/>
              </a:defRPr>
            </a:lvl1pPr>
            <a:lvl2pPr marL="914400" marR="0" lvl="1" indent="-533400" algn="l" rtl="0">
              <a:lnSpc>
                <a:spcPct val="90000"/>
              </a:lnSpc>
              <a:spcBef>
                <a:spcPts val="1000"/>
              </a:spcBef>
              <a:spcAft>
                <a:spcPts val="0"/>
              </a:spcAft>
              <a:buClr>
                <a:schemeClr val="dk1"/>
              </a:buClr>
              <a:buSzPts val="4800"/>
              <a:buFont typeface="Open Sans"/>
              <a:buChar char="•"/>
              <a:defRPr sz="4800" i="0" u="none" strike="noStrike" cap="none">
                <a:solidFill>
                  <a:schemeClr val="dk1"/>
                </a:solidFill>
                <a:latin typeface="Open Sans"/>
                <a:ea typeface="Open Sans"/>
                <a:cs typeface="Open Sans"/>
                <a:sym typeface="Open Sans"/>
              </a:defRPr>
            </a:lvl2pPr>
            <a:lvl3pPr marL="1371600" marR="0" lvl="2" indent="-482600" algn="l" rtl="0">
              <a:lnSpc>
                <a:spcPct val="90000"/>
              </a:lnSpc>
              <a:spcBef>
                <a:spcPts val="1000"/>
              </a:spcBef>
              <a:spcAft>
                <a:spcPts val="0"/>
              </a:spcAft>
              <a:buClr>
                <a:schemeClr val="dk1"/>
              </a:buClr>
              <a:buSzPts val="4000"/>
              <a:buFont typeface="Open Sans"/>
              <a:buChar char="•"/>
              <a:defRPr sz="4000" i="0" u="none" strike="noStrike" cap="none">
                <a:solidFill>
                  <a:schemeClr val="dk1"/>
                </a:solidFill>
                <a:latin typeface="Open Sans"/>
                <a:ea typeface="Open Sans"/>
                <a:cs typeface="Open Sans"/>
                <a:sym typeface="Open Sans"/>
              </a:defRPr>
            </a:lvl3pPr>
            <a:lvl4pPr marL="1828800" marR="0" lvl="3" indent="-457200" algn="l" rtl="0">
              <a:lnSpc>
                <a:spcPct val="90000"/>
              </a:lnSpc>
              <a:spcBef>
                <a:spcPts val="1000"/>
              </a:spcBef>
              <a:spcAft>
                <a:spcPts val="0"/>
              </a:spcAft>
              <a:buClr>
                <a:schemeClr val="dk1"/>
              </a:buClr>
              <a:buSzPts val="3600"/>
              <a:buFont typeface="Open Sans"/>
              <a:buChar char="•"/>
              <a:defRPr sz="3600" i="0" u="none" strike="noStrike" cap="none">
                <a:solidFill>
                  <a:schemeClr val="dk1"/>
                </a:solidFill>
                <a:latin typeface="Open Sans"/>
                <a:ea typeface="Open Sans"/>
                <a:cs typeface="Open Sans"/>
                <a:sym typeface="Open Sans"/>
              </a:defRPr>
            </a:lvl4pPr>
            <a:lvl5pPr marL="2286000" marR="0" lvl="4" indent="-457200" algn="l" rtl="0">
              <a:lnSpc>
                <a:spcPct val="90000"/>
              </a:lnSpc>
              <a:spcBef>
                <a:spcPts val="1000"/>
              </a:spcBef>
              <a:spcAft>
                <a:spcPts val="0"/>
              </a:spcAft>
              <a:buClr>
                <a:schemeClr val="dk1"/>
              </a:buClr>
              <a:buSzPts val="3600"/>
              <a:buFont typeface="Open Sans"/>
              <a:buChar char="•"/>
              <a:defRPr sz="3600" i="0" u="none" strike="noStrike" cap="none">
                <a:solidFill>
                  <a:schemeClr val="dk1"/>
                </a:solidFill>
                <a:latin typeface="Open Sans"/>
                <a:ea typeface="Open Sans"/>
                <a:cs typeface="Open Sans"/>
                <a:sym typeface="Open Sans"/>
              </a:defRPr>
            </a:lvl5pPr>
            <a:lvl6pPr marL="2743200" marR="0" lvl="5" indent="-457200" algn="l" rtl="0">
              <a:lnSpc>
                <a:spcPct val="90000"/>
              </a:lnSpc>
              <a:spcBef>
                <a:spcPts val="1000"/>
              </a:spcBef>
              <a:spcAft>
                <a:spcPts val="0"/>
              </a:spcAft>
              <a:buClr>
                <a:schemeClr val="dk1"/>
              </a:buClr>
              <a:buSzPts val="3600"/>
              <a:buFont typeface="Open Sans"/>
              <a:buChar char="•"/>
              <a:defRPr sz="3600" i="0" u="none" strike="noStrike" cap="none">
                <a:solidFill>
                  <a:schemeClr val="dk1"/>
                </a:solidFill>
                <a:latin typeface="Open Sans"/>
                <a:ea typeface="Open Sans"/>
                <a:cs typeface="Open Sans"/>
                <a:sym typeface="Open Sans"/>
              </a:defRPr>
            </a:lvl6pPr>
            <a:lvl7pPr marL="3200400" marR="0" lvl="6" indent="-457200" algn="l" rtl="0">
              <a:lnSpc>
                <a:spcPct val="90000"/>
              </a:lnSpc>
              <a:spcBef>
                <a:spcPts val="1000"/>
              </a:spcBef>
              <a:spcAft>
                <a:spcPts val="0"/>
              </a:spcAft>
              <a:buClr>
                <a:schemeClr val="dk1"/>
              </a:buClr>
              <a:buSzPts val="3600"/>
              <a:buFont typeface="Open Sans"/>
              <a:buChar char="•"/>
              <a:defRPr sz="3600" i="0" u="none" strike="noStrike" cap="none">
                <a:solidFill>
                  <a:schemeClr val="dk1"/>
                </a:solidFill>
                <a:latin typeface="Open Sans"/>
                <a:ea typeface="Open Sans"/>
                <a:cs typeface="Open Sans"/>
                <a:sym typeface="Open Sans"/>
              </a:defRPr>
            </a:lvl7pPr>
            <a:lvl8pPr marL="3657600" marR="0" lvl="7" indent="-457200" algn="l" rtl="0">
              <a:lnSpc>
                <a:spcPct val="90000"/>
              </a:lnSpc>
              <a:spcBef>
                <a:spcPts val="1000"/>
              </a:spcBef>
              <a:spcAft>
                <a:spcPts val="0"/>
              </a:spcAft>
              <a:buClr>
                <a:schemeClr val="dk1"/>
              </a:buClr>
              <a:buSzPts val="3600"/>
              <a:buFont typeface="Open Sans"/>
              <a:buChar char="•"/>
              <a:defRPr sz="3600" i="0" u="none" strike="noStrike" cap="none">
                <a:solidFill>
                  <a:schemeClr val="dk1"/>
                </a:solidFill>
                <a:latin typeface="Open Sans"/>
                <a:ea typeface="Open Sans"/>
                <a:cs typeface="Open Sans"/>
                <a:sym typeface="Open Sans"/>
              </a:defRPr>
            </a:lvl8pPr>
            <a:lvl9pPr marL="4114800" marR="0" lvl="8" indent="-457200" algn="l" rtl="0">
              <a:lnSpc>
                <a:spcPct val="90000"/>
              </a:lnSpc>
              <a:spcBef>
                <a:spcPts val="1000"/>
              </a:spcBef>
              <a:spcAft>
                <a:spcPts val="0"/>
              </a:spcAft>
              <a:buClr>
                <a:schemeClr val="dk1"/>
              </a:buClr>
              <a:buSzPts val="3600"/>
              <a:buFont typeface="Open Sans"/>
              <a:buChar char="•"/>
              <a:defRPr sz="3600" i="0" u="none" strike="noStrike" cap="none">
                <a:solidFill>
                  <a:schemeClr val="dk1"/>
                </a:solidFill>
                <a:latin typeface="Open Sans"/>
                <a:ea typeface="Open Sans"/>
                <a:cs typeface="Open Sans"/>
                <a:sym typeface="Open Sans"/>
              </a:defRPr>
            </a:lvl9pPr>
          </a:lstStyle>
          <a:p>
            <a:endParaRPr/>
          </a:p>
        </p:txBody>
      </p:sp>
      <p:sp>
        <p:nvSpPr>
          <p:cNvPr id="12" name="Google Shape;12;p1"/>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Font typeface="Open Sans"/>
              <a:buNone/>
              <a:defRPr sz="2400" i="0" u="none" strike="noStrike" cap="none">
                <a:solidFill>
                  <a:srgbClr val="005A83"/>
                </a:solidFill>
                <a:latin typeface="Open Sans"/>
                <a:ea typeface="Open Sans"/>
                <a:cs typeface="Open Sans"/>
                <a:sym typeface="Open Sans"/>
              </a:defRPr>
            </a:lvl1pPr>
            <a:lvl2pPr marR="0" lvl="1" algn="l" rtl="0">
              <a:spcBef>
                <a:spcPts val="0"/>
              </a:spcBef>
              <a:spcAft>
                <a:spcPts val="0"/>
              </a:spcAft>
              <a:buSzPts val="1400"/>
              <a:buFont typeface="Open Sans"/>
              <a:buNone/>
              <a:defRPr sz="180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Font typeface="Open Sans"/>
              <a:buNone/>
              <a:defRPr sz="180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Font typeface="Open Sans"/>
              <a:buNone/>
              <a:defRPr sz="180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Font typeface="Open Sans"/>
              <a:buNone/>
              <a:defRPr sz="180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Font typeface="Open Sans"/>
              <a:buNone/>
              <a:defRPr sz="180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Font typeface="Open Sans"/>
              <a:buNone/>
              <a:defRPr sz="180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Font typeface="Open Sans"/>
              <a:buNone/>
              <a:defRPr sz="180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Font typeface="Open Sans"/>
              <a:buNone/>
              <a:defRPr sz="1800" i="0" u="none" strike="noStrike" cap="none">
                <a:solidFill>
                  <a:schemeClr val="dk1"/>
                </a:solidFill>
                <a:latin typeface="Open Sans"/>
                <a:ea typeface="Open Sans"/>
                <a:cs typeface="Open Sans"/>
                <a:sym typeface="Open Sans"/>
              </a:defRPr>
            </a:lvl9pPr>
          </a:lstStyle>
          <a:p>
            <a:endParaRPr/>
          </a:p>
        </p:txBody>
      </p:sp>
      <p:sp>
        <p:nvSpPr>
          <p:cNvPr id="13" name="Google Shape;13;p1"/>
          <p:cNvSpPr txBox="1">
            <a:spLocks noGrp="1"/>
          </p:cNvSpPr>
          <p:nvPr>
            <p:ph type="sldNum" idx="12"/>
          </p:nvPr>
        </p:nvSpPr>
        <p:spPr>
          <a:xfrm>
            <a:off x="17223444" y="12712701"/>
            <a:ext cx="5487114" cy="73025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400" i="0" u="none" strike="noStrike" cap="none">
                <a:solidFill>
                  <a:srgbClr val="005A83"/>
                </a:solidFill>
                <a:latin typeface="Open Sans"/>
                <a:ea typeface="Open Sans"/>
                <a:cs typeface="Open Sans"/>
                <a:sym typeface="Open Sans"/>
              </a:defRPr>
            </a:lvl1pPr>
            <a:lvl2pPr marL="0" marR="0" lvl="1" indent="0" algn="r" rtl="0">
              <a:spcBef>
                <a:spcPts val="0"/>
              </a:spcBef>
              <a:buNone/>
              <a:defRPr sz="2400" i="0" u="none" strike="noStrike" cap="none">
                <a:solidFill>
                  <a:srgbClr val="005A83"/>
                </a:solidFill>
                <a:latin typeface="Open Sans"/>
                <a:ea typeface="Open Sans"/>
                <a:cs typeface="Open Sans"/>
                <a:sym typeface="Open Sans"/>
              </a:defRPr>
            </a:lvl2pPr>
            <a:lvl3pPr marL="0" marR="0" lvl="2" indent="0" algn="r" rtl="0">
              <a:spcBef>
                <a:spcPts val="0"/>
              </a:spcBef>
              <a:buNone/>
              <a:defRPr sz="2400" i="0" u="none" strike="noStrike" cap="none">
                <a:solidFill>
                  <a:srgbClr val="005A83"/>
                </a:solidFill>
                <a:latin typeface="Open Sans"/>
                <a:ea typeface="Open Sans"/>
                <a:cs typeface="Open Sans"/>
                <a:sym typeface="Open Sans"/>
              </a:defRPr>
            </a:lvl3pPr>
            <a:lvl4pPr marL="0" marR="0" lvl="3" indent="0" algn="r" rtl="0">
              <a:spcBef>
                <a:spcPts val="0"/>
              </a:spcBef>
              <a:buNone/>
              <a:defRPr sz="2400" i="0" u="none" strike="noStrike" cap="none">
                <a:solidFill>
                  <a:srgbClr val="005A83"/>
                </a:solidFill>
                <a:latin typeface="Open Sans"/>
                <a:ea typeface="Open Sans"/>
                <a:cs typeface="Open Sans"/>
                <a:sym typeface="Open Sans"/>
              </a:defRPr>
            </a:lvl4pPr>
            <a:lvl5pPr marL="0" marR="0" lvl="4" indent="0" algn="r" rtl="0">
              <a:spcBef>
                <a:spcPts val="0"/>
              </a:spcBef>
              <a:buNone/>
              <a:defRPr sz="2400" i="0" u="none" strike="noStrike" cap="none">
                <a:solidFill>
                  <a:srgbClr val="005A83"/>
                </a:solidFill>
                <a:latin typeface="Open Sans"/>
                <a:ea typeface="Open Sans"/>
                <a:cs typeface="Open Sans"/>
                <a:sym typeface="Open Sans"/>
              </a:defRPr>
            </a:lvl5pPr>
            <a:lvl6pPr marL="0" marR="0" lvl="5" indent="0" algn="r" rtl="0">
              <a:spcBef>
                <a:spcPts val="0"/>
              </a:spcBef>
              <a:buNone/>
              <a:defRPr sz="2400" i="0" u="none" strike="noStrike" cap="none">
                <a:solidFill>
                  <a:srgbClr val="005A83"/>
                </a:solidFill>
                <a:latin typeface="Open Sans"/>
                <a:ea typeface="Open Sans"/>
                <a:cs typeface="Open Sans"/>
                <a:sym typeface="Open Sans"/>
              </a:defRPr>
            </a:lvl6pPr>
            <a:lvl7pPr marL="0" marR="0" lvl="6" indent="0" algn="r" rtl="0">
              <a:spcBef>
                <a:spcPts val="0"/>
              </a:spcBef>
              <a:buNone/>
              <a:defRPr sz="2400" i="0" u="none" strike="noStrike" cap="none">
                <a:solidFill>
                  <a:srgbClr val="005A83"/>
                </a:solidFill>
                <a:latin typeface="Open Sans"/>
                <a:ea typeface="Open Sans"/>
                <a:cs typeface="Open Sans"/>
                <a:sym typeface="Open Sans"/>
              </a:defRPr>
            </a:lvl7pPr>
            <a:lvl8pPr marL="0" marR="0" lvl="7" indent="0" algn="r" rtl="0">
              <a:spcBef>
                <a:spcPts val="0"/>
              </a:spcBef>
              <a:buNone/>
              <a:defRPr sz="2400" i="0" u="none" strike="noStrike" cap="none">
                <a:solidFill>
                  <a:srgbClr val="005A83"/>
                </a:solidFill>
                <a:latin typeface="Open Sans"/>
                <a:ea typeface="Open Sans"/>
                <a:cs typeface="Open Sans"/>
                <a:sym typeface="Open Sans"/>
              </a:defRPr>
            </a:lvl8pPr>
            <a:lvl9pPr marL="0" marR="0" lvl="8" indent="0" algn="r" rtl="0">
              <a:spcBef>
                <a:spcPts val="0"/>
              </a:spcBef>
              <a:buNone/>
              <a:defRPr sz="2400" i="0" u="none" strike="noStrike" cap="none">
                <a:solidFill>
                  <a:srgbClr val="005A8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90839-EE5B-CD8C-3534-FC931366A3D6}"/>
              </a:ext>
            </a:extLst>
          </p:cNvPr>
          <p:cNvSpPr>
            <a:spLocks noGrp="1"/>
          </p:cNvSpPr>
          <p:nvPr>
            <p:ph type="ctrTitle"/>
          </p:nvPr>
        </p:nvSpPr>
        <p:spPr/>
        <p:txBody>
          <a:bodyPr/>
          <a:lstStyle/>
          <a:p>
            <a:r>
              <a:rPr lang="en-US" dirty="0"/>
              <a:t>PI 22: </a:t>
            </a:r>
            <a:br>
              <a:rPr lang="en-US" dirty="0"/>
            </a:br>
            <a:r>
              <a:rPr lang="en-US" dirty="0"/>
              <a:t>Workstreams</a:t>
            </a:r>
          </a:p>
        </p:txBody>
      </p:sp>
      <p:sp>
        <p:nvSpPr>
          <p:cNvPr id="3" name="Subtitle 2">
            <a:extLst>
              <a:ext uri="{FF2B5EF4-FFF2-40B4-BE49-F238E27FC236}">
                <a16:creationId xmlns:a16="http://schemas.microsoft.com/office/drawing/2014/main" id="{7383AEFE-1EE6-30D6-9244-8D42CB8A0CC2}"/>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AAD4B1B7-FD1E-98D7-9996-374593AAEC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extLst>
      <p:ext uri="{BB962C8B-B14F-4D97-AF65-F5344CB8AC3E}">
        <p14:creationId xmlns:p14="http://schemas.microsoft.com/office/powerpoint/2010/main" val="3742601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C709-81D6-874D-08E3-CE0FDEAD1A88}"/>
              </a:ext>
            </a:extLst>
          </p:cNvPr>
          <p:cNvSpPr>
            <a:spLocks noGrp="1"/>
          </p:cNvSpPr>
          <p:nvPr>
            <p:ph type="title"/>
          </p:nvPr>
        </p:nvSpPr>
        <p:spPr/>
        <p:txBody>
          <a:bodyPr/>
          <a:lstStyle/>
          <a:p>
            <a:r>
              <a:rPr lang="en-US" dirty="0"/>
              <a:t>Technical Workstream</a:t>
            </a:r>
          </a:p>
        </p:txBody>
      </p:sp>
      <p:sp>
        <p:nvSpPr>
          <p:cNvPr id="3" name="Text Placeholder 2">
            <a:extLst>
              <a:ext uri="{FF2B5EF4-FFF2-40B4-BE49-F238E27FC236}">
                <a16:creationId xmlns:a16="http://schemas.microsoft.com/office/drawing/2014/main" id="{4ADC15E2-B4D0-6456-93BF-73B0ABF8C50D}"/>
              </a:ext>
            </a:extLst>
          </p:cNvPr>
          <p:cNvSpPr>
            <a:spLocks noGrp="1"/>
          </p:cNvSpPr>
          <p:nvPr>
            <p:ph type="body" idx="1"/>
          </p:nvPr>
        </p:nvSpPr>
        <p:spPr/>
        <p:txBody>
          <a:bodyPr>
            <a:normAutofit fontScale="77500" lnSpcReduction="20000"/>
          </a:bodyPr>
          <a:lstStyle/>
          <a:p>
            <a:pPr marL="114300" indent="0">
              <a:buNone/>
            </a:pPr>
            <a:r>
              <a:rPr lang="en-US" b="1" dirty="0"/>
              <a:t>An “Official” technical workstream:</a:t>
            </a:r>
          </a:p>
          <a:p>
            <a:r>
              <a:rPr lang="en-US" dirty="0"/>
              <a:t>Is subject to the Workstream Governance rules</a:t>
            </a:r>
          </a:p>
          <a:p>
            <a:r>
              <a:rPr lang="en-US" dirty="0"/>
              <a:t>Must align with the objectives of at least one Pillar</a:t>
            </a:r>
          </a:p>
          <a:p>
            <a:r>
              <a:rPr lang="en-US" dirty="0"/>
              <a:t>Must align with the goals of a Pillar, to which the workstream will be assigned</a:t>
            </a:r>
          </a:p>
          <a:p>
            <a:r>
              <a:rPr lang="en-US" dirty="0"/>
              <a:t>Has defined technical outputs from the start</a:t>
            </a:r>
          </a:p>
          <a:p>
            <a:pPr lvl="1"/>
            <a:r>
              <a:rPr lang="en-US" dirty="0"/>
              <a:t>Either code, or specifications for code</a:t>
            </a:r>
          </a:p>
          <a:p>
            <a:r>
              <a:rPr lang="en-US" dirty="0"/>
              <a:t>Lasts for one PI</a:t>
            </a:r>
          </a:p>
          <a:p>
            <a:pPr lvl="1"/>
            <a:r>
              <a:rPr lang="en-US" dirty="0"/>
              <a:t>Can be extended by consensus at a Community Meeting, with new/refined technical outputs</a:t>
            </a:r>
          </a:p>
          <a:p>
            <a:r>
              <a:rPr lang="en-US" dirty="0"/>
              <a:t>Outputs reviewed by Product Council	</a:t>
            </a:r>
          </a:p>
          <a:p>
            <a:pPr lvl="1"/>
            <a:r>
              <a:rPr lang="en-US" dirty="0"/>
              <a:t>In parallel reviewed by Design Authority, to ensure we have a “Quality Product”</a:t>
            </a:r>
          </a:p>
          <a:p>
            <a:r>
              <a:rPr lang="en-US" dirty="0"/>
              <a:t>Code output to be integrated into next version of Mojaloop </a:t>
            </a:r>
          </a:p>
          <a:p>
            <a:pPr lvl="1"/>
            <a:r>
              <a:rPr lang="en-US" dirty="0"/>
              <a:t>According to schedule defined by Core team</a:t>
            </a:r>
          </a:p>
        </p:txBody>
      </p:sp>
      <p:sp>
        <p:nvSpPr>
          <p:cNvPr id="4" name="Slide Number Placeholder 3">
            <a:extLst>
              <a:ext uri="{FF2B5EF4-FFF2-40B4-BE49-F238E27FC236}">
                <a16:creationId xmlns:a16="http://schemas.microsoft.com/office/drawing/2014/main" id="{F3A09B40-656D-356F-54BA-9EBC2AF3DE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3573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AA7E-7CDC-59FD-501A-30F4EF704A31}"/>
              </a:ext>
            </a:extLst>
          </p:cNvPr>
          <p:cNvSpPr>
            <a:spLocks noGrp="1"/>
          </p:cNvSpPr>
          <p:nvPr>
            <p:ph type="title"/>
          </p:nvPr>
        </p:nvSpPr>
        <p:spPr/>
        <p:txBody>
          <a:bodyPr/>
          <a:lstStyle/>
          <a:p>
            <a:r>
              <a:rPr lang="en-US" dirty="0"/>
              <a:t>Pillar 1:</a:t>
            </a:r>
            <a:br>
              <a:rPr lang="en-US" dirty="0"/>
            </a:br>
            <a:r>
              <a:rPr lang="en-US" dirty="0"/>
              <a:t>Technical Workstreams</a:t>
            </a:r>
          </a:p>
        </p:txBody>
      </p:sp>
      <p:sp>
        <p:nvSpPr>
          <p:cNvPr id="4" name="Slide Number Placeholder 3">
            <a:extLst>
              <a:ext uri="{FF2B5EF4-FFF2-40B4-BE49-F238E27FC236}">
                <a16:creationId xmlns:a16="http://schemas.microsoft.com/office/drawing/2014/main" id="{0BBFB2A9-6B3A-65CA-896F-89C43A5E48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TextBox 4">
            <a:extLst>
              <a:ext uri="{FF2B5EF4-FFF2-40B4-BE49-F238E27FC236}">
                <a16:creationId xmlns:a16="http://schemas.microsoft.com/office/drawing/2014/main" id="{A884FCE3-27D6-3609-C8D0-3466C9D6C951}"/>
              </a:ext>
            </a:extLst>
          </p:cNvPr>
          <p:cNvSpPr txBox="1"/>
          <p:nvPr/>
        </p:nvSpPr>
        <p:spPr>
          <a:xfrm>
            <a:off x="1676619" y="12712701"/>
            <a:ext cx="5580374" cy="523220"/>
          </a:xfrm>
          <a:prstGeom prst="rect">
            <a:avLst/>
          </a:prstGeom>
          <a:noFill/>
        </p:spPr>
        <p:txBody>
          <a:bodyPr wrap="none" rtlCol="0">
            <a:spAutoFit/>
          </a:bodyPr>
          <a:lstStyle/>
          <a:p>
            <a:r>
              <a:rPr lang="en-US" sz="2800" dirty="0"/>
              <a:t>(Workstreams post-mid PI review)</a:t>
            </a:r>
          </a:p>
        </p:txBody>
      </p:sp>
      <p:graphicFrame>
        <p:nvGraphicFramePr>
          <p:cNvPr id="8" name="Table 8">
            <a:extLst>
              <a:ext uri="{FF2B5EF4-FFF2-40B4-BE49-F238E27FC236}">
                <a16:creationId xmlns:a16="http://schemas.microsoft.com/office/drawing/2014/main" id="{9CCAD2DE-ADEB-3B29-849B-9EE1A8C4B85F}"/>
              </a:ext>
            </a:extLst>
          </p:cNvPr>
          <p:cNvGraphicFramePr>
            <a:graphicFrameLocks noGrp="1"/>
          </p:cNvGraphicFramePr>
          <p:nvPr>
            <p:extLst>
              <p:ext uri="{D42A27DB-BD31-4B8C-83A1-F6EECF244321}">
                <p14:modId xmlns:p14="http://schemas.microsoft.com/office/powerpoint/2010/main" val="1604512994"/>
              </p:ext>
            </p:extLst>
          </p:nvPr>
        </p:nvGraphicFramePr>
        <p:xfrm>
          <a:off x="1355341" y="3381377"/>
          <a:ext cx="21033938" cy="8898279"/>
        </p:xfrm>
        <a:graphic>
          <a:graphicData uri="http://schemas.openxmlformats.org/drawingml/2006/table">
            <a:tbl>
              <a:tblPr firstRow="1">
                <a:tableStyleId>{69012ECD-51FC-41F1-AA8D-1B2483CD663E}</a:tableStyleId>
              </a:tblPr>
              <a:tblGrid>
                <a:gridCol w="4279340">
                  <a:extLst>
                    <a:ext uri="{9D8B030D-6E8A-4147-A177-3AD203B41FA5}">
                      <a16:colId xmlns:a16="http://schemas.microsoft.com/office/drawing/2014/main" val="3799587304"/>
                    </a:ext>
                  </a:extLst>
                </a:gridCol>
                <a:gridCol w="9812635">
                  <a:extLst>
                    <a:ext uri="{9D8B030D-6E8A-4147-A177-3AD203B41FA5}">
                      <a16:colId xmlns:a16="http://schemas.microsoft.com/office/drawing/2014/main" val="1832631701"/>
                    </a:ext>
                  </a:extLst>
                </a:gridCol>
                <a:gridCol w="1683479">
                  <a:extLst>
                    <a:ext uri="{9D8B030D-6E8A-4147-A177-3AD203B41FA5}">
                      <a16:colId xmlns:a16="http://schemas.microsoft.com/office/drawing/2014/main" val="1568828825"/>
                    </a:ext>
                  </a:extLst>
                </a:gridCol>
                <a:gridCol w="5258484">
                  <a:extLst>
                    <a:ext uri="{9D8B030D-6E8A-4147-A177-3AD203B41FA5}">
                      <a16:colId xmlns:a16="http://schemas.microsoft.com/office/drawing/2014/main" val="1583977590"/>
                    </a:ext>
                  </a:extLst>
                </a:gridCol>
              </a:tblGrid>
              <a:tr h="883728">
                <a:tc>
                  <a:txBody>
                    <a:bodyPr/>
                    <a:lstStyle/>
                    <a:p>
                      <a:r>
                        <a:rPr lang="en-US" sz="3600" dirty="0"/>
                        <a:t>Workstream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1190458"/>
                  </a:ext>
                </a:extLst>
              </a:tr>
              <a:tr h="957155">
                <a:tc>
                  <a:txBody>
                    <a:bodyPr/>
                    <a:lstStyle/>
                    <a:p>
                      <a:r>
                        <a:rPr lang="en-US" sz="3200" dirty="0" err="1"/>
                        <a:t>MiniLoop</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Upgrade to Mojaloop V15, BOF etc.</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3200" dirty="0">
                          <a:latin typeface="+mn-lt"/>
                        </a:rPr>
                        <a:t>Good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9291861"/>
                  </a:ext>
                </a:extLst>
              </a:tr>
              <a:tr h="1457301">
                <a:tc>
                  <a:txBody>
                    <a:bodyPr/>
                    <a:lstStyle/>
                    <a:p>
                      <a:r>
                        <a:rPr lang="en-US" sz="3200" dirty="0"/>
                        <a:t>Azure Phase Two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Microsoft to </a:t>
                      </a:r>
                      <a:r>
                        <a:rPr lang="en-GB" sz="3200" b="0" i="0" u="none" strike="noStrike" dirty="0" err="1">
                          <a:solidFill>
                            <a:srgbClr val="000000"/>
                          </a:solidFill>
                          <a:effectLst/>
                          <a:latin typeface="+mn-lt"/>
                        </a:rPr>
                        <a:t>OpenSource</a:t>
                      </a:r>
                      <a:r>
                        <a:rPr lang="en-GB" sz="3200" b="0" i="0" u="none" strike="noStrike" dirty="0">
                          <a:solidFill>
                            <a:srgbClr val="000000"/>
                          </a:solidFill>
                          <a:effectLst/>
                          <a:latin typeface="+mn-lt"/>
                        </a:rPr>
                        <a:t> Mojaloop packaging work and Tom Daly to work with Microsoft and </a:t>
                      </a:r>
                      <a:r>
                        <a:rPr lang="en-GB" sz="3200" b="0" i="0" u="none" strike="noStrike" dirty="0" err="1">
                          <a:solidFill>
                            <a:srgbClr val="000000"/>
                          </a:solidFill>
                          <a:effectLst/>
                          <a:latin typeface="+mn-lt"/>
                        </a:rPr>
                        <a:t>Sybrin</a:t>
                      </a:r>
                      <a:r>
                        <a:rPr lang="en-GB" sz="3200" b="0" i="0" u="none" strike="noStrike" dirty="0">
                          <a:solidFill>
                            <a:srgbClr val="000000"/>
                          </a:solidFill>
                          <a:effectLst/>
                          <a:latin typeface="+mn-lt"/>
                        </a:rPr>
                        <a:t> to update the Azure marketplace install to v15+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latin typeface="+mn-lt"/>
                        </a:rPr>
                        <a:t>Good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147516"/>
                  </a:ext>
                </a:extLst>
              </a:tr>
              <a:tr h="1094746">
                <a:tc>
                  <a:txBody>
                    <a:bodyPr/>
                    <a:lstStyle/>
                    <a:p>
                      <a:r>
                        <a:rPr lang="en-US" sz="3200" dirty="0"/>
                        <a:t>Fintech Sandbox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Deploy Mojaloop into a sandbox environment. Develop processes for onboarding fintechs.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3200" dirty="0">
                          <a:latin typeface="+mn-lt"/>
                        </a:rPr>
                        <a:t>Work in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8389793"/>
                  </a:ext>
                </a:extLst>
              </a:tr>
              <a:tr h="2544966">
                <a:tc>
                  <a:txBody>
                    <a:bodyPr/>
                    <a:lstStyle/>
                    <a:p>
                      <a:r>
                        <a:rPr lang="en-US" sz="3200" b="1" dirty="0"/>
                        <a:t>Support for On-Prem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1" i="0" u="none" strike="noStrike" dirty="0">
                          <a:solidFill>
                            <a:srgbClr val="000000"/>
                          </a:solidFill>
                          <a:effectLst/>
                          <a:latin typeface="+mn-lt"/>
                        </a:rPr>
                        <a:t>Design and Build Infrastructure as Code (</a:t>
                      </a:r>
                      <a:r>
                        <a:rPr lang="en-GB" sz="3200" b="1" i="0" u="none" strike="noStrike" dirty="0" err="1">
                          <a:solidFill>
                            <a:srgbClr val="000000"/>
                          </a:solidFill>
                          <a:effectLst/>
                          <a:latin typeface="+mn-lt"/>
                        </a:rPr>
                        <a:t>IaC</a:t>
                      </a:r>
                      <a:r>
                        <a:rPr lang="en-GB" sz="3200" b="1" i="0" u="none" strike="noStrike" dirty="0">
                          <a:solidFill>
                            <a:srgbClr val="000000"/>
                          </a:solidFill>
                          <a:effectLst/>
                          <a:latin typeface="+mn-lt"/>
                        </a:rPr>
                        <a:t>) in order to provide an reproducible and automated manner to provision the infrastructure and application layers of a Mojaloop switch running on Kubernetes that includes security elements supporting MTLS, JWS, and OAuth.</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3200" b="1" dirty="0">
                          <a:latin typeface="+mn-lt"/>
                        </a:rPr>
                        <a:t>Stalled, awaiting Community support. This is a high priority for the Foundation.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171571"/>
                  </a:ext>
                </a:extLst>
              </a:tr>
              <a:tr h="1291602">
                <a:tc>
                  <a:txBody>
                    <a:bodyPr/>
                    <a:lstStyle/>
                    <a:p>
                      <a:r>
                        <a:rPr lang="en-US" sz="3200" dirty="0"/>
                        <a:t>Alternative Multi-Cloud Native Deployment Tool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Alternative one-click deployment options for other cloud providers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latin typeface="+mn-lt"/>
                        </a:rPr>
                        <a:t>Good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550243"/>
                  </a:ext>
                </a:extLst>
              </a:tr>
            </a:tbl>
          </a:graphicData>
        </a:graphic>
      </p:graphicFrame>
    </p:spTree>
    <p:extLst>
      <p:ext uri="{BB962C8B-B14F-4D97-AF65-F5344CB8AC3E}">
        <p14:creationId xmlns:p14="http://schemas.microsoft.com/office/powerpoint/2010/main" val="1680662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AA7E-7CDC-59FD-501A-30F4EF704A31}"/>
              </a:ext>
            </a:extLst>
          </p:cNvPr>
          <p:cNvSpPr>
            <a:spLocks noGrp="1"/>
          </p:cNvSpPr>
          <p:nvPr>
            <p:ph type="title"/>
          </p:nvPr>
        </p:nvSpPr>
        <p:spPr/>
        <p:txBody>
          <a:bodyPr/>
          <a:lstStyle/>
          <a:p>
            <a:r>
              <a:rPr lang="en-US" dirty="0"/>
              <a:t>Pillar 2:</a:t>
            </a:r>
            <a:br>
              <a:rPr lang="en-US" dirty="0"/>
            </a:br>
            <a:r>
              <a:rPr lang="en-US" dirty="0"/>
              <a:t>Technical Workstreams</a:t>
            </a:r>
          </a:p>
        </p:txBody>
      </p:sp>
      <p:sp>
        <p:nvSpPr>
          <p:cNvPr id="4" name="Slide Number Placeholder 3">
            <a:extLst>
              <a:ext uri="{FF2B5EF4-FFF2-40B4-BE49-F238E27FC236}">
                <a16:creationId xmlns:a16="http://schemas.microsoft.com/office/drawing/2014/main" id="{0BBFB2A9-6B3A-65CA-896F-89C43A5E48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5" name="TextBox 4">
            <a:extLst>
              <a:ext uri="{FF2B5EF4-FFF2-40B4-BE49-F238E27FC236}">
                <a16:creationId xmlns:a16="http://schemas.microsoft.com/office/drawing/2014/main" id="{A884FCE3-27D6-3609-C8D0-3466C9D6C951}"/>
              </a:ext>
            </a:extLst>
          </p:cNvPr>
          <p:cNvSpPr txBox="1"/>
          <p:nvPr/>
        </p:nvSpPr>
        <p:spPr>
          <a:xfrm>
            <a:off x="1676619" y="12712701"/>
            <a:ext cx="5580374" cy="523220"/>
          </a:xfrm>
          <a:prstGeom prst="rect">
            <a:avLst/>
          </a:prstGeom>
          <a:noFill/>
        </p:spPr>
        <p:txBody>
          <a:bodyPr wrap="none" rtlCol="0">
            <a:spAutoFit/>
          </a:bodyPr>
          <a:lstStyle/>
          <a:p>
            <a:r>
              <a:rPr lang="en-US" sz="2800" dirty="0"/>
              <a:t>(Workstreams post-mid PI review)</a:t>
            </a:r>
          </a:p>
        </p:txBody>
      </p:sp>
      <p:graphicFrame>
        <p:nvGraphicFramePr>
          <p:cNvPr id="8" name="Table 8">
            <a:extLst>
              <a:ext uri="{FF2B5EF4-FFF2-40B4-BE49-F238E27FC236}">
                <a16:creationId xmlns:a16="http://schemas.microsoft.com/office/drawing/2014/main" id="{9CCAD2DE-ADEB-3B29-849B-9EE1A8C4B85F}"/>
              </a:ext>
            </a:extLst>
          </p:cNvPr>
          <p:cNvGraphicFramePr>
            <a:graphicFrameLocks noGrp="1"/>
          </p:cNvGraphicFramePr>
          <p:nvPr>
            <p:extLst>
              <p:ext uri="{D42A27DB-BD31-4B8C-83A1-F6EECF244321}">
                <p14:modId xmlns:p14="http://schemas.microsoft.com/office/powerpoint/2010/main" val="3327198725"/>
              </p:ext>
            </p:extLst>
          </p:nvPr>
        </p:nvGraphicFramePr>
        <p:xfrm>
          <a:off x="1207060" y="5521929"/>
          <a:ext cx="21033938" cy="1950528"/>
        </p:xfrm>
        <a:graphic>
          <a:graphicData uri="http://schemas.openxmlformats.org/drawingml/2006/table">
            <a:tbl>
              <a:tblPr firstRow="1">
                <a:tableStyleId>{69012ECD-51FC-41F1-AA8D-1B2483CD663E}</a:tableStyleId>
              </a:tblPr>
              <a:tblGrid>
                <a:gridCol w="4279340">
                  <a:extLst>
                    <a:ext uri="{9D8B030D-6E8A-4147-A177-3AD203B41FA5}">
                      <a16:colId xmlns:a16="http://schemas.microsoft.com/office/drawing/2014/main" val="3799587304"/>
                    </a:ext>
                  </a:extLst>
                </a:gridCol>
                <a:gridCol w="9812635">
                  <a:extLst>
                    <a:ext uri="{9D8B030D-6E8A-4147-A177-3AD203B41FA5}">
                      <a16:colId xmlns:a16="http://schemas.microsoft.com/office/drawing/2014/main" val="1832631701"/>
                    </a:ext>
                  </a:extLst>
                </a:gridCol>
                <a:gridCol w="1683479">
                  <a:extLst>
                    <a:ext uri="{9D8B030D-6E8A-4147-A177-3AD203B41FA5}">
                      <a16:colId xmlns:a16="http://schemas.microsoft.com/office/drawing/2014/main" val="1568828825"/>
                    </a:ext>
                  </a:extLst>
                </a:gridCol>
                <a:gridCol w="5258484">
                  <a:extLst>
                    <a:ext uri="{9D8B030D-6E8A-4147-A177-3AD203B41FA5}">
                      <a16:colId xmlns:a16="http://schemas.microsoft.com/office/drawing/2014/main" val="1583977590"/>
                    </a:ext>
                  </a:extLst>
                </a:gridCol>
              </a:tblGrid>
              <a:tr h="883728">
                <a:tc>
                  <a:txBody>
                    <a:bodyPr/>
                    <a:lstStyle/>
                    <a:p>
                      <a:r>
                        <a:rPr lang="en-US" sz="3600" dirty="0"/>
                        <a:t>Workstream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1190458"/>
                  </a:ext>
                </a:extLst>
              </a:tr>
              <a:tr h="957155">
                <a:tc>
                  <a:txBody>
                    <a:bodyPr/>
                    <a:lstStyle/>
                    <a:p>
                      <a:r>
                        <a:rPr lang="en-US" sz="3200" dirty="0"/>
                        <a:t>Merchant Payments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For this PI, develop Merchant Registry; develop white label customer app connecting via PISP</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3200" dirty="0">
                          <a:latin typeface="+mn-lt"/>
                        </a:rPr>
                        <a:t>Good progress, but much still to be done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9291861"/>
                  </a:ext>
                </a:extLst>
              </a:tr>
            </a:tbl>
          </a:graphicData>
        </a:graphic>
      </p:graphicFrame>
    </p:spTree>
    <p:extLst>
      <p:ext uri="{BB962C8B-B14F-4D97-AF65-F5344CB8AC3E}">
        <p14:creationId xmlns:p14="http://schemas.microsoft.com/office/powerpoint/2010/main" val="152580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AA7E-7CDC-59FD-501A-30F4EF704A31}"/>
              </a:ext>
            </a:extLst>
          </p:cNvPr>
          <p:cNvSpPr>
            <a:spLocks noGrp="1"/>
          </p:cNvSpPr>
          <p:nvPr>
            <p:ph type="title"/>
          </p:nvPr>
        </p:nvSpPr>
        <p:spPr/>
        <p:txBody>
          <a:bodyPr/>
          <a:lstStyle/>
          <a:p>
            <a:r>
              <a:rPr lang="en-US" dirty="0"/>
              <a:t>Pillar 3:</a:t>
            </a:r>
            <a:br>
              <a:rPr lang="en-US" dirty="0"/>
            </a:br>
            <a:r>
              <a:rPr lang="en-US" dirty="0"/>
              <a:t>Technical Workstreams</a:t>
            </a:r>
          </a:p>
        </p:txBody>
      </p:sp>
      <p:sp>
        <p:nvSpPr>
          <p:cNvPr id="4" name="Slide Number Placeholder 3">
            <a:extLst>
              <a:ext uri="{FF2B5EF4-FFF2-40B4-BE49-F238E27FC236}">
                <a16:creationId xmlns:a16="http://schemas.microsoft.com/office/drawing/2014/main" id="{0BBFB2A9-6B3A-65CA-896F-89C43A5E48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TextBox 4">
            <a:extLst>
              <a:ext uri="{FF2B5EF4-FFF2-40B4-BE49-F238E27FC236}">
                <a16:creationId xmlns:a16="http://schemas.microsoft.com/office/drawing/2014/main" id="{A884FCE3-27D6-3609-C8D0-3466C9D6C951}"/>
              </a:ext>
            </a:extLst>
          </p:cNvPr>
          <p:cNvSpPr txBox="1"/>
          <p:nvPr/>
        </p:nvSpPr>
        <p:spPr>
          <a:xfrm>
            <a:off x="1676619" y="12712701"/>
            <a:ext cx="5580374" cy="523220"/>
          </a:xfrm>
          <a:prstGeom prst="rect">
            <a:avLst/>
          </a:prstGeom>
          <a:noFill/>
        </p:spPr>
        <p:txBody>
          <a:bodyPr wrap="none" rtlCol="0">
            <a:spAutoFit/>
          </a:bodyPr>
          <a:lstStyle/>
          <a:p>
            <a:r>
              <a:rPr lang="en-US" sz="2800" dirty="0"/>
              <a:t>(Workstreams post-mid PI review)</a:t>
            </a:r>
          </a:p>
        </p:txBody>
      </p:sp>
      <p:graphicFrame>
        <p:nvGraphicFramePr>
          <p:cNvPr id="8" name="Table 8">
            <a:extLst>
              <a:ext uri="{FF2B5EF4-FFF2-40B4-BE49-F238E27FC236}">
                <a16:creationId xmlns:a16="http://schemas.microsoft.com/office/drawing/2014/main" id="{9CCAD2DE-ADEB-3B29-849B-9EE1A8C4B85F}"/>
              </a:ext>
            </a:extLst>
          </p:cNvPr>
          <p:cNvGraphicFramePr>
            <a:graphicFrameLocks noGrp="1"/>
          </p:cNvGraphicFramePr>
          <p:nvPr>
            <p:extLst>
              <p:ext uri="{D42A27DB-BD31-4B8C-83A1-F6EECF244321}">
                <p14:modId xmlns:p14="http://schemas.microsoft.com/office/powerpoint/2010/main" val="2288056432"/>
              </p:ext>
            </p:extLst>
          </p:nvPr>
        </p:nvGraphicFramePr>
        <p:xfrm>
          <a:off x="677089" y="4384229"/>
          <a:ext cx="23032995" cy="4429163"/>
        </p:xfrm>
        <a:graphic>
          <a:graphicData uri="http://schemas.openxmlformats.org/drawingml/2006/table">
            <a:tbl>
              <a:tblPr firstRow="1">
                <a:tableStyleId>{69012ECD-51FC-41F1-AA8D-1B2483CD663E}</a:tableStyleId>
              </a:tblPr>
              <a:tblGrid>
                <a:gridCol w="4077730">
                  <a:extLst>
                    <a:ext uri="{9D8B030D-6E8A-4147-A177-3AD203B41FA5}">
                      <a16:colId xmlns:a16="http://schemas.microsoft.com/office/drawing/2014/main" val="3799587304"/>
                    </a:ext>
                  </a:extLst>
                </a:gridCol>
                <a:gridCol w="10801176">
                  <a:extLst>
                    <a:ext uri="{9D8B030D-6E8A-4147-A177-3AD203B41FA5}">
                      <a16:colId xmlns:a16="http://schemas.microsoft.com/office/drawing/2014/main" val="1832631701"/>
                    </a:ext>
                  </a:extLst>
                </a:gridCol>
                <a:gridCol w="1683479">
                  <a:extLst>
                    <a:ext uri="{9D8B030D-6E8A-4147-A177-3AD203B41FA5}">
                      <a16:colId xmlns:a16="http://schemas.microsoft.com/office/drawing/2014/main" val="1568828825"/>
                    </a:ext>
                  </a:extLst>
                </a:gridCol>
                <a:gridCol w="6470610">
                  <a:extLst>
                    <a:ext uri="{9D8B030D-6E8A-4147-A177-3AD203B41FA5}">
                      <a16:colId xmlns:a16="http://schemas.microsoft.com/office/drawing/2014/main" val="1583977590"/>
                    </a:ext>
                  </a:extLst>
                </a:gridCol>
              </a:tblGrid>
              <a:tr h="883728">
                <a:tc>
                  <a:txBody>
                    <a:bodyPr/>
                    <a:lstStyle/>
                    <a:p>
                      <a:r>
                        <a:rPr lang="en-US" sz="3600" dirty="0"/>
                        <a:t>Workstream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1190458"/>
                  </a:ext>
                </a:extLst>
              </a:tr>
              <a:tr h="2072870">
                <a:tc>
                  <a:txBody>
                    <a:bodyPr/>
                    <a:lstStyle/>
                    <a:p>
                      <a:r>
                        <a:rPr lang="en-US" sz="3200" dirty="0"/>
                        <a:t>Next Gen Settlement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Support for multiple simultaneous settlement models, including performance enhancements through immediate assignment of transactions to batches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3200" dirty="0">
                          <a:latin typeface="+mn-lt"/>
                        </a:rPr>
                        <a:t>Good progress. As part of the Core support, Miguel now working with Jason to integrate into existing Mojaloop 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171571"/>
                  </a:ext>
                </a:extLst>
              </a:tr>
              <a:tr h="1291602">
                <a:tc>
                  <a:txBody>
                    <a:bodyPr/>
                    <a:lstStyle/>
                    <a:p>
                      <a:r>
                        <a:rPr lang="en-US" sz="3200" dirty="0"/>
                        <a:t>MOSIP Integration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Support for routing payments to a MOSIP alias, through integration with MOSIP, </a:t>
                      </a:r>
                      <a:r>
                        <a:rPr lang="en-GB" sz="3200" b="0" i="0" u="none" strike="noStrike" dirty="0" err="1">
                          <a:solidFill>
                            <a:srgbClr val="000000"/>
                          </a:solidFill>
                          <a:effectLst/>
                          <a:latin typeface="+mn-lt"/>
                        </a:rPr>
                        <a:t>Mifos</a:t>
                      </a:r>
                      <a:r>
                        <a:rPr lang="en-GB" sz="3200" b="0" i="0" u="none" strike="noStrike" dirty="0">
                          <a:solidFill>
                            <a:srgbClr val="000000"/>
                          </a:solidFill>
                          <a:effectLst/>
                          <a:latin typeface="+mn-lt"/>
                        </a:rPr>
                        <a:t> and supporting integration with OpenG2P</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000000"/>
                          </a:solidFill>
                          <a:effectLst/>
                          <a:uLnTx/>
                          <a:uFillTx/>
                          <a:latin typeface="+mn-lt"/>
                          <a:ea typeface="+mn-ea"/>
                          <a:cs typeface="+mn-cs"/>
                          <a:sym typeface="Arial"/>
                        </a:rPr>
                        <a:t>Work in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550243"/>
                  </a:ext>
                </a:extLst>
              </a:tr>
            </a:tbl>
          </a:graphicData>
        </a:graphic>
      </p:graphicFrame>
    </p:spTree>
    <p:extLst>
      <p:ext uri="{BB962C8B-B14F-4D97-AF65-F5344CB8AC3E}">
        <p14:creationId xmlns:p14="http://schemas.microsoft.com/office/powerpoint/2010/main" val="3557226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AA7E-7CDC-59FD-501A-30F4EF704A31}"/>
              </a:ext>
            </a:extLst>
          </p:cNvPr>
          <p:cNvSpPr>
            <a:spLocks noGrp="1"/>
          </p:cNvSpPr>
          <p:nvPr>
            <p:ph type="title"/>
          </p:nvPr>
        </p:nvSpPr>
        <p:spPr/>
        <p:txBody>
          <a:bodyPr/>
          <a:lstStyle/>
          <a:p>
            <a:r>
              <a:rPr lang="en-US" dirty="0"/>
              <a:t>Quality Product:</a:t>
            </a:r>
            <a:br>
              <a:rPr lang="en-US" dirty="0"/>
            </a:br>
            <a:r>
              <a:rPr lang="en-US" dirty="0"/>
              <a:t>Technical Workstreams</a:t>
            </a:r>
          </a:p>
        </p:txBody>
      </p:sp>
      <p:sp>
        <p:nvSpPr>
          <p:cNvPr id="4" name="Slide Number Placeholder 3">
            <a:extLst>
              <a:ext uri="{FF2B5EF4-FFF2-40B4-BE49-F238E27FC236}">
                <a16:creationId xmlns:a16="http://schemas.microsoft.com/office/drawing/2014/main" id="{0BBFB2A9-6B3A-65CA-896F-89C43A5E48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TextBox 4">
            <a:extLst>
              <a:ext uri="{FF2B5EF4-FFF2-40B4-BE49-F238E27FC236}">
                <a16:creationId xmlns:a16="http://schemas.microsoft.com/office/drawing/2014/main" id="{A884FCE3-27D6-3609-C8D0-3466C9D6C951}"/>
              </a:ext>
            </a:extLst>
          </p:cNvPr>
          <p:cNvSpPr txBox="1"/>
          <p:nvPr/>
        </p:nvSpPr>
        <p:spPr>
          <a:xfrm>
            <a:off x="1676619" y="12712701"/>
            <a:ext cx="5580374" cy="523220"/>
          </a:xfrm>
          <a:prstGeom prst="rect">
            <a:avLst/>
          </a:prstGeom>
          <a:noFill/>
        </p:spPr>
        <p:txBody>
          <a:bodyPr wrap="none" rtlCol="0">
            <a:spAutoFit/>
          </a:bodyPr>
          <a:lstStyle/>
          <a:p>
            <a:r>
              <a:rPr lang="en-US" sz="2800" dirty="0"/>
              <a:t>(Workstreams post-mid PI review)</a:t>
            </a:r>
          </a:p>
        </p:txBody>
      </p:sp>
      <p:graphicFrame>
        <p:nvGraphicFramePr>
          <p:cNvPr id="8" name="Table 8">
            <a:extLst>
              <a:ext uri="{FF2B5EF4-FFF2-40B4-BE49-F238E27FC236}">
                <a16:creationId xmlns:a16="http://schemas.microsoft.com/office/drawing/2014/main" id="{9CCAD2DE-ADEB-3B29-849B-9EE1A8C4B85F}"/>
              </a:ext>
            </a:extLst>
          </p:cNvPr>
          <p:cNvGraphicFramePr>
            <a:graphicFrameLocks noGrp="1"/>
          </p:cNvGraphicFramePr>
          <p:nvPr>
            <p:extLst>
              <p:ext uri="{D42A27DB-BD31-4B8C-83A1-F6EECF244321}">
                <p14:modId xmlns:p14="http://schemas.microsoft.com/office/powerpoint/2010/main" val="2152932582"/>
              </p:ext>
            </p:extLst>
          </p:nvPr>
        </p:nvGraphicFramePr>
        <p:xfrm>
          <a:off x="593124" y="2902297"/>
          <a:ext cx="23032995" cy="10415388"/>
        </p:xfrm>
        <a:graphic>
          <a:graphicData uri="http://schemas.openxmlformats.org/drawingml/2006/table">
            <a:tbl>
              <a:tblPr firstRow="1">
                <a:tableStyleId>{69012ECD-51FC-41F1-AA8D-1B2483CD663E}</a:tableStyleId>
              </a:tblPr>
              <a:tblGrid>
                <a:gridCol w="4077730">
                  <a:extLst>
                    <a:ext uri="{9D8B030D-6E8A-4147-A177-3AD203B41FA5}">
                      <a16:colId xmlns:a16="http://schemas.microsoft.com/office/drawing/2014/main" val="3799587304"/>
                    </a:ext>
                  </a:extLst>
                </a:gridCol>
                <a:gridCol w="10801176">
                  <a:extLst>
                    <a:ext uri="{9D8B030D-6E8A-4147-A177-3AD203B41FA5}">
                      <a16:colId xmlns:a16="http://schemas.microsoft.com/office/drawing/2014/main" val="1832631701"/>
                    </a:ext>
                  </a:extLst>
                </a:gridCol>
                <a:gridCol w="1683479">
                  <a:extLst>
                    <a:ext uri="{9D8B030D-6E8A-4147-A177-3AD203B41FA5}">
                      <a16:colId xmlns:a16="http://schemas.microsoft.com/office/drawing/2014/main" val="1568828825"/>
                    </a:ext>
                  </a:extLst>
                </a:gridCol>
                <a:gridCol w="6470610">
                  <a:extLst>
                    <a:ext uri="{9D8B030D-6E8A-4147-A177-3AD203B41FA5}">
                      <a16:colId xmlns:a16="http://schemas.microsoft.com/office/drawing/2014/main" val="1583977590"/>
                    </a:ext>
                  </a:extLst>
                </a:gridCol>
              </a:tblGrid>
              <a:tr h="883728">
                <a:tc>
                  <a:txBody>
                    <a:bodyPr/>
                    <a:lstStyle/>
                    <a:p>
                      <a:r>
                        <a:rPr lang="en-US" sz="3600" dirty="0"/>
                        <a:t>Workstream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1190458"/>
                  </a:ext>
                </a:extLst>
              </a:tr>
              <a:tr h="711834">
                <a:tc>
                  <a:txBody>
                    <a:bodyPr/>
                    <a:lstStyle/>
                    <a:p>
                      <a:r>
                        <a:rPr lang="en-US" sz="3200" dirty="0"/>
                        <a:t>Next Gen Settlement/ </a:t>
                      </a:r>
                      <a:r>
                        <a:rPr lang="en-US" sz="3200" dirty="0" err="1"/>
                        <a:t>Tigerbeetle</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GB" sz="3200" b="0" i="0" u="none" strike="noStrike" dirty="0">
                          <a:solidFill>
                            <a:srgbClr val="000000"/>
                          </a:solidFill>
                          <a:effectLst/>
                          <a:latin typeface="+mn-lt"/>
                        </a:rPr>
                        <a:t>Develop next gen settlement engine, including support for multiple simultaneous settlement models, plus performance enhancements through immediate assignment of transactions to batches. Integrate with core Mojaloop and Admin API. Continue to support vNext.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3200" dirty="0">
                          <a:latin typeface="+mn-lt"/>
                        </a:rPr>
                        <a:t>Work in progress. Key to a national scale deployment.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9291861"/>
                  </a:ext>
                </a:extLst>
              </a:tr>
              <a:tr h="1457301">
                <a:tc>
                  <a:txBody>
                    <a:bodyPr/>
                    <a:lstStyle/>
                    <a:p>
                      <a:r>
                        <a:rPr lang="en-US" sz="3200" dirty="0"/>
                        <a:t>vNext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Build the next generation version of Mojaloop, designed to be secure, scalable, efficient to run and extensible. This new version, code-named vNext is being built according to the guiding principles of the Reference Architecture and the leanings of the Performance and Scalability PoC.</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latin typeface="+mn-lt"/>
                        </a:rPr>
                        <a:t>Work in progress. Very much accelerated in the last 2 months.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147516"/>
                  </a:ext>
                </a:extLst>
              </a:tr>
              <a:tr h="2562940">
                <a:tc>
                  <a:txBody>
                    <a:bodyPr/>
                    <a:lstStyle/>
                    <a:p>
                      <a:r>
                        <a:rPr lang="en-US" sz="3200" dirty="0"/>
                        <a:t>Core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This workstream is about maintaining the Mojaloop core (and supporting) services and the latest stable release of Mojaloop, while facilitating the next release (or release candidate) of Mojaloop and supporting integration of work from other workstreams.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3200" dirty="0">
                          <a:latin typeface="+mn-lt"/>
                        </a:rPr>
                        <a:t>Work in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8389793"/>
                  </a:ext>
                </a:extLst>
              </a:tr>
              <a:tr h="2072870">
                <a:tc>
                  <a:txBody>
                    <a:bodyPr/>
                    <a:lstStyle/>
                    <a:p>
                      <a:r>
                        <a:rPr lang="en-US" sz="3200" dirty="0"/>
                        <a:t>Mojaloop Update and Lifecycle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Improve lifecycle management to facilitate seamless deployments and upgrades, without for example loss of data.</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3200" dirty="0">
                          <a:latin typeface="+mn-lt"/>
                        </a:rPr>
                        <a:t>Slow start, but good progress now. Potentially important for hub operators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171571"/>
                  </a:ext>
                </a:extLst>
              </a:tr>
            </a:tbl>
          </a:graphicData>
        </a:graphic>
      </p:graphicFrame>
    </p:spTree>
    <p:extLst>
      <p:ext uri="{BB962C8B-B14F-4D97-AF65-F5344CB8AC3E}">
        <p14:creationId xmlns:p14="http://schemas.microsoft.com/office/powerpoint/2010/main" val="3622739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6F04-37C0-0801-478A-7E4E4853FAB8}"/>
              </a:ext>
            </a:extLst>
          </p:cNvPr>
          <p:cNvSpPr>
            <a:spLocks noGrp="1"/>
          </p:cNvSpPr>
          <p:nvPr>
            <p:ph type="title"/>
          </p:nvPr>
        </p:nvSpPr>
        <p:spPr/>
        <p:txBody>
          <a:bodyPr/>
          <a:lstStyle/>
          <a:p>
            <a:r>
              <a:rPr lang="en-US" dirty="0"/>
              <a:t>Strategic Workstreams</a:t>
            </a:r>
          </a:p>
        </p:txBody>
      </p:sp>
      <p:sp>
        <p:nvSpPr>
          <p:cNvPr id="3" name="Text Placeholder 2">
            <a:extLst>
              <a:ext uri="{FF2B5EF4-FFF2-40B4-BE49-F238E27FC236}">
                <a16:creationId xmlns:a16="http://schemas.microsoft.com/office/drawing/2014/main" id="{D4297280-DC7B-2753-132D-7E2A818F386E}"/>
              </a:ext>
            </a:extLst>
          </p:cNvPr>
          <p:cNvSpPr>
            <a:spLocks noGrp="1"/>
          </p:cNvSpPr>
          <p:nvPr>
            <p:ph type="body" idx="1"/>
          </p:nvPr>
        </p:nvSpPr>
        <p:spPr/>
        <p:txBody>
          <a:bodyPr>
            <a:normAutofit fontScale="92500" lnSpcReduction="20000"/>
          </a:bodyPr>
          <a:lstStyle/>
          <a:p>
            <a:pPr marL="114300" indent="0">
              <a:buNone/>
            </a:pPr>
            <a:r>
              <a:rPr lang="en-US" dirty="0"/>
              <a:t>An “Official” strategic workstream:</a:t>
            </a:r>
          </a:p>
          <a:p>
            <a:r>
              <a:rPr lang="en-US" dirty="0"/>
              <a:t>Must align with the objectives of at least one Pillar</a:t>
            </a:r>
          </a:p>
          <a:p>
            <a:r>
              <a:rPr lang="en-US" dirty="0"/>
              <a:t>Must align with the goals of a Pillar, to which the workstream will be assigned</a:t>
            </a:r>
          </a:p>
          <a:p>
            <a:r>
              <a:rPr lang="en-US" dirty="0"/>
              <a:t>Not limited to one PI</a:t>
            </a:r>
          </a:p>
          <a:p>
            <a:pPr lvl="1"/>
            <a:r>
              <a:rPr lang="en-US" dirty="0"/>
              <a:t>Assumed to be relatively low intensity, constrained by interactions with external entities</a:t>
            </a:r>
          </a:p>
          <a:p>
            <a:r>
              <a:rPr lang="en-US" dirty="0"/>
              <a:t>By default, will carry over from one PI to the next</a:t>
            </a:r>
          </a:p>
          <a:p>
            <a:pPr lvl="1"/>
            <a:r>
              <a:rPr lang="en-US" dirty="0"/>
              <a:t>Terminated when no longer useful</a:t>
            </a:r>
          </a:p>
          <a:p>
            <a:r>
              <a:rPr lang="en-US" dirty="0"/>
              <a:t>Expected to deliver outputs in alignment with goals</a:t>
            </a:r>
          </a:p>
          <a:p>
            <a:pPr lvl="1"/>
            <a:r>
              <a:rPr lang="en-US" dirty="0"/>
              <a:t>Technical workstream definitions, for potential adoption at the next Community Meeting</a:t>
            </a:r>
          </a:p>
        </p:txBody>
      </p:sp>
      <p:sp>
        <p:nvSpPr>
          <p:cNvPr id="4" name="Slide Number Placeholder 3">
            <a:extLst>
              <a:ext uri="{FF2B5EF4-FFF2-40B4-BE49-F238E27FC236}">
                <a16:creationId xmlns:a16="http://schemas.microsoft.com/office/drawing/2014/main" id="{88610B04-8085-4449-573F-682E75F897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4188262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AA7E-7CDC-59FD-501A-30F4EF704A31}"/>
              </a:ext>
            </a:extLst>
          </p:cNvPr>
          <p:cNvSpPr>
            <a:spLocks noGrp="1"/>
          </p:cNvSpPr>
          <p:nvPr>
            <p:ph type="title"/>
          </p:nvPr>
        </p:nvSpPr>
        <p:spPr/>
        <p:txBody>
          <a:bodyPr/>
          <a:lstStyle/>
          <a:p>
            <a:r>
              <a:rPr lang="en-US" dirty="0"/>
              <a:t>Pillar 3:</a:t>
            </a:r>
            <a:br>
              <a:rPr lang="en-US" dirty="0"/>
            </a:br>
            <a:r>
              <a:rPr lang="en-US" dirty="0"/>
              <a:t>Strategic Workstreams</a:t>
            </a:r>
          </a:p>
        </p:txBody>
      </p:sp>
      <p:sp>
        <p:nvSpPr>
          <p:cNvPr id="4" name="Slide Number Placeholder 3">
            <a:extLst>
              <a:ext uri="{FF2B5EF4-FFF2-40B4-BE49-F238E27FC236}">
                <a16:creationId xmlns:a16="http://schemas.microsoft.com/office/drawing/2014/main" id="{0BBFB2A9-6B3A-65CA-896F-89C43A5E48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TextBox 4">
            <a:extLst>
              <a:ext uri="{FF2B5EF4-FFF2-40B4-BE49-F238E27FC236}">
                <a16:creationId xmlns:a16="http://schemas.microsoft.com/office/drawing/2014/main" id="{A884FCE3-27D6-3609-C8D0-3466C9D6C951}"/>
              </a:ext>
            </a:extLst>
          </p:cNvPr>
          <p:cNvSpPr txBox="1"/>
          <p:nvPr/>
        </p:nvSpPr>
        <p:spPr>
          <a:xfrm>
            <a:off x="1676619" y="12712701"/>
            <a:ext cx="5580374" cy="523220"/>
          </a:xfrm>
          <a:prstGeom prst="rect">
            <a:avLst/>
          </a:prstGeom>
          <a:noFill/>
        </p:spPr>
        <p:txBody>
          <a:bodyPr wrap="none" rtlCol="0">
            <a:spAutoFit/>
          </a:bodyPr>
          <a:lstStyle/>
          <a:p>
            <a:r>
              <a:rPr lang="en-US" sz="2800" dirty="0"/>
              <a:t>(Workstreams post-mid PI review)</a:t>
            </a:r>
          </a:p>
        </p:txBody>
      </p:sp>
      <p:graphicFrame>
        <p:nvGraphicFramePr>
          <p:cNvPr id="8" name="Table 8">
            <a:extLst>
              <a:ext uri="{FF2B5EF4-FFF2-40B4-BE49-F238E27FC236}">
                <a16:creationId xmlns:a16="http://schemas.microsoft.com/office/drawing/2014/main" id="{9CCAD2DE-ADEB-3B29-849B-9EE1A8C4B85F}"/>
              </a:ext>
            </a:extLst>
          </p:cNvPr>
          <p:cNvGraphicFramePr>
            <a:graphicFrameLocks noGrp="1"/>
          </p:cNvGraphicFramePr>
          <p:nvPr>
            <p:extLst>
              <p:ext uri="{D42A27DB-BD31-4B8C-83A1-F6EECF244321}">
                <p14:modId xmlns:p14="http://schemas.microsoft.com/office/powerpoint/2010/main" val="4182228860"/>
              </p:ext>
            </p:extLst>
          </p:nvPr>
        </p:nvGraphicFramePr>
        <p:xfrm>
          <a:off x="677089" y="4327059"/>
          <a:ext cx="23032995" cy="6254135"/>
        </p:xfrm>
        <a:graphic>
          <a:graphicData uri="http://schemas.openxmlformats.org/drawingml/2006/table">
            <a:tbl>
              <a:tblPr firstRow="1">
                <a:tableStyleId>{69012ECD-51FC-41F1-AA8D-1B2483CD663E}</a:tableStyleId>
              </a:tblPr>
              <a:tblGrid>
                <a:gridCol w="4077730">
                  <a:extLst>
                    <a:ext uri="{9D8B030D-6E8A-4147-A177-3AD203B41FA5}">
                      <a16:colId xmlns:a16="http://schemas.microsoft.com/office/drawing/2014/main" val="3799587304"/>
                    </a:ext>
                  </a:extLst>
                </a:gridCol>
                <a:gridCol w="10801176">
                  <a:extLst>
                    <a:ext uri="{9D8B030D-6E8A-4147-A177-3AD203B41FA5}">
                      <a16:colId xmlns:a16="http://schemas.microsoft.com/office/drawing/2014/main" val="1832631701"/>
                    </a:ext>
                  </a:extLst>
                </a:gridCol>
                <a:gridCol w="1683479">
                  <a:extLst>
                    <a:ext uri="{9D8B030D-6E8A-4147-A177-3AD203B41FA5}">
                      <a16:colId xmlns:a16="http://schemas.microsoft.com/office/drawing/2014/main" val="1568828825"/>
                    </a:ext>
                  </a:extLst>
                </a:gridCol>
                <a:gridCol w="6470610">
                  <a:extLst>
                    <a:ext uri="{9D8B030D-6E8A-4147-A177-3AD203B41FA5}">
                      <a16:colId xmlns:a16="http://schemas.microsoft.com/office/drawing/2014/main" val="1583977590"/>
                    </a:ext>
                  </a:extLst>
                </a:gridCol>
              </a:tblGrid>
              <a:tr h="883728">
                <a:tc>
                  <a:txBody>
                    <a:bodyPr/>
                    <a:lstStyle/>
                    <a:p>
                      <a:r>
                        <a:rPr lang="en-US" sz="3600" dirty="0"/>
                        <a:t>Workstream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1190458"/>
                  </a:ext>
                </a:extLst>
              </a:tr>
              <a:tr h="711834">
                <a:tc>
                  <a:txBody>
                    <a:bodyPr/>
                    <a:lstStyle/>
                    <a:p>
                      <a:r>
                        <a:rPr lang="en-US" sz="3200" dirty="0" err="1"/>
                        <a:t>Interledger</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Specification of a CNP, other </a:t>
                      </a:r>
                      <a:r>
                        <a:rPr lang="en-GB" sz="3200" b="0" i="0" u="none" strike="noStrike" dirty="0" err="1">
                          <a:solidFill>
                            <a:srgbClr val="000000"/>
                          </a:solidFill>
                          <a:effectLst/>
                          <a:latin typeface="+mn-lt"/>
                        </a:rPr>
                        <a:t>Interledger</a:t>
                      </a:r>
                      <a:r>
                        <a:rPr lang="en-GB" sz="3200" b="0" i="0" u="none" strike="noStrike" dirty="0">
                          <a:solidFill>
                            <a:srgbClr val="000000"/>
                          </a:solidFill>
                          <a:effectLst/>
                          <a:latin typeface="+mn-lt"/>
                        </a:rPr>
                        <a:t> updates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3200" dirty="0">
                          <a:latin typeface="+mn-lt"/>
                        </a:rPr>
                        <a:t>Good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9291861"/>
                  </a:ext>
                </a:extLst>
              </a:tr>
              <a:tr h="1457301">
                <a:tc>
                  <a:txBody>
                    <a:bodyPr/>
                    <a:lstStyle/>
                    <a:p>
                      <a:r>
                        <a:rPr lang="en-US" sz="3200" dirty="0"/>
                        <a:t>International Payments Addressing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This workstream aims to work on a design to address payments to users, aliases in payment systems outside of the current scheme (or across a scheme's boundary)</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latin typeface="+mn-lt"/>
                        </a:rPr>
                        <a:t>Slow start, but an important workstream with the prospect of collaboration with UNCDF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147516"/>
                  </a:ext>
                </a:extLst>
              </a:tr>
              <a:tr h="745691">
                <a:tc>
                  <a:txBody>
                    <a:bodyPr/>
                    <a:lstStyle/>
                    <a:p>
                      <a:r>
                        <a:rPr lang="en-US" sz="3200" dirty="0"/>
                        <a:t>ISO 20022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Development of an IIPS schema for ISO 20022</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3200" dirty="0">
                          <a:latin typeface="+mn-lt"/>
                        </a:rPr>
                        <a:t>Work in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8389793"/>
                  </a:ext>
                </a:extLst>
              </a:tr>
              <a:tr h="1291602">
                <a:tc>
                  <a:txBody>
                    <a:bodyPr/>
                    <a:lstStyle/>
                    <a:p>
                      <a:r>
                        <a:rPr lang="en-US" sz="3200" dirty="0"/>
                        <a:t>FX Support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Specification of an FX API for Mojaloop, supporting PvP. TTK support for the API, plus a demonstrator</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000000"/>
                          </a:solidFill>
                          <a:effectLst/>
                          <a:uLnTx/>
                          <a:uFillTx/>
                          <a:latin typeface="+mn-lt"/>
                          <a:ea typeface="+mn-ea"/>
                          <a:cs typeface="+mn-cs"/>
                          <a:sym typeface="Arial"/>
                        </a:rPr>
                        <a:t>All good, except a demonstrator.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1538824"/>
                  </a:ext>
                </a:extLst>
              </a:tr>
              <a:tr h="883728">
                <a:tc>
                  <a:txBody>
                    <a:bodyPr/>
                    <a:lstStyle/>
                    <a:p>
                      <a:r>
                        <a:rPr lang="en-US" sz="3200" dirty="0" err="1"/>
                        <a:t>CrossBorder</a:t>
                      </a:r>
                      <a:r>
                        <a:rPr lang="en-US" sz="3200" dirty="0"/>
                        <a:t> SIG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200" dirty="0">
                          <a:latin typeface="+mn-lt"/>
                        </a:rPr>
                        <a:t>Develop long term strategy for foreign exchange; develop white papers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3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000000"/>
                          </a:solidFill>
                          <a:effectLst/>
                          <a:uLnTx/>
                          <a:uFillTx/>
                          <a:latin typeface="+mn-lt"/>
                          <a:ea typeface="+mn-ea"/>
                          <a:cs typeface="+mn-cs"/>
                          <a:sym typeface="Arial"/>
                        </a:rPr>
                        <a:t>Work in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8802927"/>
                  </a:ext>
                </a:extLst>
              </a:tr>
            </a:tbl>
          </a:graphicData>
        </a:graphic>
      </p:graphicFrame>
    </p:spTree>
    <p:extLst>
      <p:ext uri="{BB962C8B-B14F-4D97-AF65-F5344CB8AC3E}">
        <p14:creationId xmlns:p14="http://schemas.microsoft.com/office/powerpoint/2010/main" val="3919802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EDEC39-CDE8-0A06-A7A2-1A7405FA2BFE}"/>
              </a:ext>
            </a:extLst>
          </p:cNvPr>
          <p:cNvSpPr>
            <a:spLocks noGrp="1"/>
          </p:cNvSpPr>
          <p:nvPr>
            <p:ph type="title"/>
          </p:nvPr>
        </p:nvSpPr>
        <p:spPr/>
        <p:txBody>
          <a:bodyPr/>
          <a:lstStyle/>
          <a:p>
            <a:r>
              <a:rPr lang="en-US" dirty="0"/>
              <a:t>PI 21</a:t>
            </a:r>
            <a:br>
              <a:rPr lang="en-US" dirty="0"/>
            </a:br>
            <a:r>
              <a:rPr lang="en-US" dirty="0"/>
              <a:t>Workstream Review</a:t>
            </a:r>
          </a:p>
        </p:txBody>
      </p:sp>
      <p:sp>
        <p:nvSpPr>
          <p:cNvPr id="6" name="Text Placeholder 5">
            <a:extLst>
              <a:ext uri="{FF2B5EF4-FFF2-40B4-BE49-F238E27FC236}">
                <a16:creationId xmlns:a16="http://schemas.microsoft.com/office/drawing/2014/main" id="{795B2E0F-3052-2F26-C7B7-1537742B586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54EC91E-4030-F3C7-52F1-CC494C8343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2098344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AA7E-7CDC-59FD-501A-30F4EF704A31}"/>
              </a:ext>
            </a:extLst>
          </p:cNvPr>
          <p:cNvSpPr>
            <a:spLocks noGrp="1"/>
          </p:cNvSpPr>
          <p:nvPr>
            <p:ph type="title"/>
          </p:nvPr>
        </p:nvSpPr>
        <p:spPr/>
        <p:txBody>
          <a:bodyPr/>
          <a:lstStyle/>
          <a:p>
            <a:r>
              <a:rPr lang="en-US" dirty="0"/>
              <a:t>Pillar 1:</a:t>
            </a:r>
            <a:br>
              <a:rPr lang="en-US" dirty="0"/>
            </a:br>
            <a:r>
              <a:rPr lang="en-US" dirty="0"/>
              <a:t>Technical Workstreams</a:t>
            </a:r>
          </a:p>
        </p:txBody>
      </p:sp>
      <p:sp>
        <p:nvSpPr>
          <p:cNvPr id="4" name="Slide Number Placeholder 3">
            <a:extLst>
              <a:ext uri="{FF2B5EF4-FFF2-40B4-BE49-F238E27FC236}">
                <a16:creationId xmlns:a16="http://schemas.microsoft.com/office/drawing/2014/main" id="{0BBFB2A9-6B3A-65CA-896F-89C43A5E48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5" name="TextBox 4">
            <a:extLst>
              <a:ext uri="{FF2B5EF4-FFF2-40B4-BE49-F238E27FC236}">
                <a16:creationId xmlns:a16="http://schemas.microsoft.com/office/drawing/2014/main" id="{A884FCE3-27D6-3609-C8D0-3466C9D6C951}"/>
              </a:ext>
            </a:extLst>
          </p:cNvPr>
          <p:cNvSpPr txBox="1"/>
          <p:nvPr/>
        </p:nvSpPr>
        <p:spPr>
          <a:xfrm>
            <a:off x="1676619" y="12712701"/>
            <a:ext cx="5580374" cy="523220"/>
          </a:xfrm>
          <a:prstGeom prst="rect">
            <a:avLst/>
          </a:prstGeom>
          <a:noFill/>
        </p:spPr>
        <p:txBody>
          <a:bodyPr wrap="none" rtlCol="0">
            <a:spAutoFit/>
          </a:bodyPr>
          <a:lstStyle/>
          <a:p>
            <a:r>
              <a:rPr lang="en-US" sz="2800" dirty="0"/>
              <a:t>(Workstreams post-mid PI review)</a:t>
            </a:r>
          </a:p>
        </p:txBody>
      </p:sp>
      <p:graphicFrame>
        <p:nvGraphicFramePr>
          <p:cNvPr id="8" name="Table 8">
            <a:extLst>
              <a:ext uri="{FF2B5EF4-FFF2-40B4-BE49-F238E27FC236}">
                <a16:creationId xmlns:a16="http://schemas.microsoft.com/office/drawing/2014/main" id="{9CCAD2DE-ADEB-3B29-849B-9EE1A8C4B85F}"/>
              </a:ext>
            </a:extLst>
          </p:cNvPr>
          <p:cNvGraphicFramePr>
            <a:graphicFrameLocks noGrp="1"/>
          </p:cNvGraphicFramePr>
          <p:nvPr>
            <p:extLst>
              <p:ext uri="{D42A27DB-BD31-4B8C-83A1-F6EECF244321}">
                <p14:modId xmlns:p14="http://schemas.microsoft.com/office/powerpoint/2010/main" val="1405772709"/>
              </p:ext>
            </p:extLst>
          </p:nvPr>
        </p:nvGraphicFramePr>
        <p:xfrm>
          <a:off x="1355341" y="3381377"/>
          <a:ext cx="21674780" cy="8354407"/>
        </p:xfrm>
        <a:graphic>
          <a:graphicData uri="http://schemas.openxmlformats.org/drawingml/2006/table">
            <a:tbl>
              <a:tblPr firstRow="1">
                <a:tableStyleId>{69012ECD-51FC-41F1-AA8D-1B2483CD663E}</a:tableStyleId>
              </a:tblPr>
              <a:tblGrid>
                <a:gridCol w="4793362">
                  <a:extLst>
                    <a:ext uri="{9D8B030D-6E8A-4147-A177-3AD203B41FA5}">
                      <a16:colId xmlns:a16="http://schemas.microsoft.com/office/drawing/2014/main" val="3799587304"/>
                    </a:ext>
                  </a:extLst>
                </a:gridCol>
                <a:gridCol w="10991300">
                  <a:extLst>
                    <a:ext uri="{9D8B030D-6E8A-4147-A177-3AD203B41FA5}">
                      <a16:colId xmlns:a16="http://schemas.microsoft.com/office/drawing/2014/main" val="1832631701"/>
                    </a:ext>
                  </a:extLst>
                </a:gridCol>
                <a:gridCol w="5890118">
                  <a:extLst>
                    <a:ext uri="{9D8B030D-6E8A-4147-A177-3AD203B41FA5}">
                      <a16:colId xmlns:a16="http://schemas.microsoft.com/office/drawing/2014/main" val="1583977590"/>
                    </a:ext>
                  </a:extLst>
                </a:gridCol>
              </a:tblGrid>
              <a:tr h="883728">
                <a:tc>
                  <a:txBody>
                    <a:bodyPr/>
                    <a:lstStyle/>
                    <a:p>
                      <a:r>
                        <a:rPr lang="en-US" sz="3600" dirty="0"/>
                        <a:t>Workstream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1190458"/>
                  </a:ext>
                </a:extLst>
              </a:tr>
              <a:tr h="957155">
                <a:tc>
                  <a:txBody>
                    <a:bodyPr/>
                    <a:lstStyle/>
                    <a:p>
                      <a:r>
                        <a:rPr lang="en-US" sz="3200" dirty="0" err="1"/>
                        <a:t>MiniLoop</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Upgrade to Mojaloop V15, BOF etc.</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200" dirty="0">
                          <a:latin typeface="+mn-lt"/>
                        </a:rPr>
                        <a:t>Complete. </a:t>
                      </a:r>
                    </a:p>
                    <a:p>
                      <a:r>
                        <a:rPr lang="en-US" sz="3200" dirty="0">
                          <a:latin typeface="+mn-lt"/>
                        </a:rPr>
                        <a:t>Move to maintenance.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9291861"/>
                  </a:ext>
                </a:extLst>
              </a:tr>
              <a:tr h="1457301">
                <a:tc>
                  <a:txBody>
                    <a:bodyPr/>
                    <a:lstStyle/>
                    <a:p>
                      <a:r>
                        <a:rPr lang="en-US" sz="3200" dirty="0"/>
                        <a:t>Azure Phase Two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Microsoft to </a:t>
                      </a:r>
                      <a:r>
                        <a:rPr lang="en-GB" sz="3200" b="0" i="0" u="none" strike="noStrike" dirty="0" err="1">
                          <a:solidFill>
                            <a:srgbClr val="000000"/>
                          </a:solidFill>
                          <a:effectLst/>
                          <a:latin typeface="+mn-lt"/>
                        </a:rPr>
                        <a:t>OpenSource</a:t>
                      </a:r>
                      <a:r>
                        <a:rPr lang="en-GB" sz="3200" b="0" i="0" u="none" strike="noStrike" dirty="0">
                          <a:solidFill>
                            <a:srgbClr val="000000"/>
                          </a:solidFill>
                          <a:effectLst/>
                          <a:latin typeface="+mn-lt"/>
                        </a:rPr>
                        <a:t> Mojaloop packaging work and Tom Daly to work with Microsoft and </a:t>
                      </a:r>
                      <a:r>
                        <a:rPr lang="en-GB" sz="3200" b="0" i="0" u="none" strike="noStrike" dirty="0" err="1">
                          <a:solidFill>
                            <a:srgbClr val="000000"/>
                          </a:solidFill>
                          <a:effectLst/>
                          <a:latin typeface="+mn-lt"/>
                        </a:rPr>
                        <a:t>Sybrin</a:t>
                      </a:r>
                      <a:r>
                        <a:rPr lang="en-GB" sz="3200" b="0" i="0" u="none" strike="noStrike" dirty="0">
                          <a:solidFill>
                            <a:srgbClr val="000000"/>
                          </a:solidFill>
                          <a:effectLst/>
                          <a:latin typeface="+mn-lt"/>
                        </a:rPr>
                        <a:t> to update the Azure marketplace install to v15+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200" dirty="0">
                          <a:latin typeface="+mn-lt"/>
                        </a:rPr>
                        <a:t>Complete. </a:t>
                      </a:r>
                    </a:p>
                    <a:p>
                      <a:r>
                        <a:rPr lang="en-US" sz="3200" dirty="0">
                          <a:latin typeface="+mn-lt"/>
                        </a:rPr>
                        <a:t>Move to maintenance.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147516"/>
                  </a:ext>
                </a:extLst>
              </a:tr>
              <a:tr h="1094746">
                <a:tc>
                  <a:txBody>
                    <a:bodyPr/>
                    <a:lstStyle/>
                    <a:p>
                      <a:r>
                        <a:rPr lang="en-US" sz="3200" dirty="0"/>
                        <a:t>Fintech Sandbox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Deploy Mojaloop into a sandbox environment. Develop processes for onboarding fintechs.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200" dirty="0">
                          <a:latin typeface="+mn-lt"/>
                        </a:rPr>
                        <a:t>Complete. </a:t>
                      </a:r>
                    </a:p>
                    <a:p>
                      <a:r>
                        <a:rPr lang="en-US" sz="3200" dirty="0">
                          <a:latin typeface="+mn-lt"/>
                        </a:rPr>
                        <a:t>Move to maintenance.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8389793"/>
                  </a:ext>
                </a:extLst>
              </a:tr>
              <a:tr h="2544966">
                <a:tc>
                  <a:txBody>
                    <a:bodyPr/>
                    <a:lstStyle/>
                    <a:p>
                      <a:r>
                        <a:rPr lang="en-US" sz="3200" dirty="0"/>
                        <a:t>Support for On-Prem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Design and Build Infrastructure as Code (</a:t>
                      </a:r>
                      <a:r>
                        <a:rPr lang="en-GB" sz="3200" b="0" i="0" u="none" strike="noStrike" dirty="0" err="1">
                          <a:solidFill>
                            <a:srgbClr val="000000"/>
                          </a:solidFill>
                          <a:effectLst/>
                          <a:latin typeface="+mn-lt"/>
                        </a:rPr>
                        <a:t>IaC</a:t>
                      </a:r>
                      <a:r>
                        <a:rPr lang="en-GB" sz="3200" b="0" i="0" u="none" strike="noStrike" dirty="0">
                          <a:solidFill>
                            <a:srgbClr val="000000"/>
                          </a:solidFill>
                          <a:effectLst/>
                          <a:latin typeface="+mn-lt"/>
                        </a:rPr>
                        <a:t>) in order to provide an reproducible and automated manner to provision the infrastructure and application layers of a Mojaloop switch running on Kubernetes that includes security elements supporting MTLS, JWS, and OAuth.</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200" dirty="0">
                          <a:latin typeface="+mn-lt"/>
                        </a:rPr>
                        <a:t>Continues to next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171571"/>
                  </a:ext>
                </a:extLst>
              </a:tr>
              <a:tr h="1291602">
                <a:tc>
                  <a:txBody>
                    <a:bodyPr/>
                    <a:lstStyle/>
                    <a:p>
                      <a:r>
                        <a:rPr lang="en-US" sz="3200" dirty="0"/>
                        <a:t>Alternative Multi-Cloud Native Deployment Tool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Alternative one-click deployment options for other cloud providers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200" dirty="0">
                          <a:latin typeface="+mn-lt"/>
                        </a:rPr>
                        <a:t>Move to maintenance.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550243"/>
                  </a:ext>
                </a:extLst>
              </a:tr>
            </a:tbl>
          </a:graphicData>
        </a:graphic>
      </p:graphicFrame>
    </p:spTree>
    <p:extLst>
      <p:ext uri="{BB962C8B-B14F-4D97-AF65-F5344CB8AC3E}">
        <p14:creationId xmlns:p14="http://schemas.microsoft.com/office/powerpoint/2010/main" val="2317756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AA7E-7CDC-59FD-501A-30F4EF704A31}"/>
              </a:ext>
            </a:extLst>
          </p:cNvPr>
          <p:cNvSpPr>
            <a:spLocks noGrp="1"/>
          </p:cNvSpPr>
          <p:nvPr>
            <p:ph type="title"/>
          </p:nvPr>
        </p:nvSpPr>
        <p:spPr/>
        <p:txBody>
          <a:bodyPr/>
          <a:lstStyle/>
          <a:p>
            <a:r>
              <a:rPr lang="en-US" dirty="0"/>
              <a:t>Pillar 2:</a:t>
            </a:r>
            <a:br>
              <a:rPr lang="en-US" dirty="0"/>
            </a:br>
            <a:r>
              <a:rPr lang="en-US" dirty="0"/>
              <a:t>Technical Workstreams</a:t>
            </a:r>
          </a:p>
        </p:txBody>
      </p:sp>
      <p:sp>
        <p:nvSpPr>
          <p:cNvPr id="4" name="Slide Number Placeholder 3">
            <a:extLst>
              <a:ext uri="{FF2B5EF4-FFF2-40B4-BE49-F238E27FC236}">
                <a16:creationId xmlns:a16="http://schemas.microsoft.com/office/drawing/2014/main" id="{0BBFB2A9-6B3A-65CA-896F-89C43A5E48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5" name="TextBox 4">
            <a:extLst>
              <a:ext uri="{FF2B5EF4-FFF2-40B4-BE49-F238E27FC236}">
                <a16:creationId xmlns:a16="http://schemas.microsoft.com/office/drawing/2014/main" id="{A884FCE3-27D6-3609-C8D0-3466C9D6C951}"/>
              </a:ext>
            </a:extLst>
          </p:cNvPr>
          <p:cNvSpPr txBox="1"/>
          <p:nvPr/>
        </p:nvSpPr>
        <p:spPr>
          <a:xfrm>
            <a:off x="1676619" y="12712701"/>
            <a:ext cx="5580374" cy="523220"/>
          </a:xfrm>
          <a:prstGeom prst="rect">
            <a:avLst/>
          </a:prstGeom>
          <a:noFill/>
        </p:spPr>
        <p:txBody>
          <a:bodyPr wrap="none" rtlCol="0">
            <a:spAutoFit/>
          </a:bodyPr>
          <a:lstStyle/>
          <a:p>
            <a:r>
              <a:rPr lang="en-US" sz="2800" dirty="0"/>
              <a:t>(Workstreams post-mid PI review)</a:t>
            </a:r>
          </a:p>
        </p:txBody>
      </p:sp>
      <p:graphicFrame>
        <p:nvGraphicFramePr>
          <p:cNvPr id="8" name="Table 8">
            <a:extLst>
              <a:ext uri="{FF2B5EF4-FFF2-40B4-BE49-F238E27FC236}">
                <a16:creationId xmlns:a16="http://schemas.microsoft.com/office/drawing/2014/main" id="{9CCAD2DE-ADEB-3B29-849B-9EE1A8C4B85F}"/>
              </a:ext>
            </a:extLst>
          </p:cNvPr>
          <p:cNvGraphicFramePr>
            <a:graphicFrameLocks noGrp="1"/>
          </p:cNvGraphicFramePr>
          <p:nvPr>
            <p:extLst>
              <p:ext uri="{D42A27DB-BD31-4B8C-83A1-F6EECF244321}">
                <p14:modId xmlns:p14="http://schemas.microsoft.com/office/powerpoint/2010/main" val="3549388410"/>
              </p:ext>
            </p:extLst>
          </p:nvPr>
        </p:nvGraphicFramePr>
        <p:xfrm>
          <a:off x="1207060" y="5521929"/>
          <a:ext cx="19350459" cy="1868613"/>
        </p:xfrm>
        <a:graphic>
          <a:graphicData uri="http://schemas.openxmlformats.org/drawingml/2006/table">
            <a:tbl>
              <a:tblPr firstRow="1">
                <a:tableStyleId>{69012ECD-51FC-41F1-AA8D-1B2483CD663E}</a:tableStyleId>
              </a:tblPr>
              <a:tblGrid>
                <a:gridCol w="4279340">
                  <a:extLst>
                    <a:ext uri="{9D8B030D-6E8A-4147-A177-3AD203B41FA5}">
                      <a16:colId xmlns:a16="http://schemas.microsoft.com/office/drawing/2014/main" val="3799587304"/>
                    </a:ext>
                  </a:extLst>
                </a:gridCol>
                <a:gridCol w="9812635">
                  <a:extLst>
                    <a:ext uri="{9D8B030D-6E8A-4147-A177-3AD203B41FA5}">
                      <a16:colId xmlns:a16="http://schemas.microsoft.com/office/drawing/2014/main" val="1832631701"/>
                    </a:ext>
                  </a:extLst>
                </a:gridCol>
                <a:gridCol w="5258484">
                  <a:extLst>
                    <a:ext uri="{9D8B030D-6E8A-4147-A177-3AD203B41FA5}">
                      <a16:colId xmlns:a16="http://schemas.microsoft.com/office/drawing/2014/main" val="1583977590"/>
                    </a:ext>
                  </a:extLst>
                </a:gridCol>
              </a:tblGrid>
              <a:tr h="883728">
                <a:tc>
                  <a:txBody>
                    <a:bodyPr/>
                    <a:lstStyle/>
                    <a:p>
                      <a:r>
                        <a:rPr lang="en-US" sz="3600" dirty="0"/>
                        <a:t>Workstream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1190458"/>
                  </a:ext>
                </a:extLst>
              </a:tr>
              <a:tr h="957155">
                <a:tc>
                  <a:txBody>
                    <a:bodyPr/>
                    <a:lstStyle/>
                    <a:p>
                      <a:r>
                        <a:rPr lang="en-US" sz="3200" dirty="0"/>
                        <a:t>Merchant Payments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For PI 21, develop Merchant Registry; develop white label customer app connecting via PISP</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200" dirty="0">
                          <a:latin typeface="+mn-lt"/>
                        </a:rPr>
                        <a:t>Continues to next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9291861"/>
                  </a:ext>
                </a:extLst>
              </a:tr>
            </a:tbl>
          </a:graphicData>
        </a:graphic>
      </p:graphicFrame>
    </p:spTree>
    <p:extLst>
      <p:ext uri="{BB962C8B-B14F-4D97-AF65-F5344CB8AC3E}">
        <p14:creationId xmlns:p14="http://schemas.microsoft.com/office/powerpoint/2010/main" val="359000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5589-AB6C-AE23-DAFB-F970566DED29}"/>
              </a:ext>
            </a:extLst>
          </p:cNvPr>
          <p:cNvSpPr>
            <a:spLocks noGrp="1"/>
          </p:cNvSpPr>
          <p:nvPr>
            <p:ph type="title"/>
          </p:nvPr>
        </p:nvSpPr>
        <p:spPr/>
        <p:txBody>
          <a:bodyPr/>
          <a:lstStyle/>
          <a:p>
            <a:r>
              <a:rPr lang="en-US" dirty="0"/>
              <a:t>Workstream Framework</a:t>
            </a:r>
          </a:p>
        </p:txBody>
      </p:sp>
      <p:sp>
        <p:nvSpPr>
          <p:cNvPr id="3" name="Text Placeholder 2">
            <a:extLst>
              <a:ext uri="{FF2B5EF4-FFF2-40B4-BE49-F238E27FC236}">
                <a16:creationId xmlns:a16="http://schemas.microsoft.com/office/drawing/2014/main" id="{2247210C-1B62-FB3C-FE80-99E98B9CFB04}"/>
              </a:ext>
            </a:extLst>
          </p:cNvPr>
          <p:cNvSpPr>
            <a:spLocks noGrp="1"/>
          </p:cNvSpPr>
          <p:nvPr>
            <p:ph type="body" idx="1"/>
          </p:nvPr>
        </p:nvSpPr>
        <p:spPr/>
        <p:txBody>
          <a:bodyPr>
            <a:normAutofit fontScale="92500" lnSpcReduction="20000"/>
          </a:bodyPr>
          <a:lstStyle/>
          <a:p>
            <a:pPr marL="114300" indent="0">
              <a:lnSpc>
                <a:spcPct val="120000"/>
              </a:lnSpc>
              <a:buNone/>
            </a:pPr>
            <a:r>
              <a:rPr lang="en-US" dirty="0"/>
              <a:t>We choose to define a set of goals meaningful to Product Council and in alignment with the goals of the Mojaloop Foundation:</a:t>
            </a:r>
          </a:p>
          <a:p>
            <a:r>
              <a:rPr lang="en-US" dirty="0"/>
              <a:t>A number of national deployments with International Connectivity</a:t>
            </a:r>
          </a:p>
          <a:p>
            <a:pPr lvl="1"/>
            <a:r>
              <a:rPr lang="en-US" dirty="0"/>
              <a:t>Supported by a number of sub-national (sector- or region-specific) deployments</a:t>
            </a:r>
          </a:p>
          <a:p>
            <a:endParaRPr lang="en-US" dirty="0"/>
          </a:p>
          <a:p>
            <a:r>
              <a:rPr lang="en-US" dirty="0"/>
              <a:t>A self-sustaining Mojaloop Community</a:t>
            </a:r>
          </a:p>
          <a:p>
            <a:pPr lvl="1"/>
            <a:r>
              <a:rPr lang="en-US" dirty="0"/>
              <a:t>Development, maintenance and deployment support being contributed by Community members</a:t>
            </a:r>
          </a:p>
          <a:p>
            <a:endParaRPr lang="en-US" dirty="0"/>
          </a:p>
          <a:p>
            <a:r>
              <a:rPr lang="en-US" dirty="0"/>
              <a:t>Mojaloop Foundation participation in international standards and payments bodies by right, as a recognized partner</a:t>
            </a:r>
          </a:p>
          <a:p>
            <a:endParaRPr lang="en-US" dirty="0"/>
          </a:p>
          <a:p>
            <a:endParaRPr lang="en-US" dirty="0"/>
          </a:p>
        </p:txBody>
      </p:sp>
      <p:sp>
        <p:nvSpPr>
          <p:cNvPr id="4" name="Slide Number Placeholder 3">
            <a:extLst>
              <a:ext uri="{FF2B5EF4-FFF2-40B4-BE49-F238E27FC236}">
                <a16:creationId xmlns:a16="http://schemas.microsoft.com/office/drawing/2014/main" id="{49A7D92B-EBB7-754D-92ED-E60ED47530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024648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AA7E-7CDC-59FD-501A-30F4EF704A31}"/>
              </a:ext>
            </a:extLst>
          </p:cNvPr>
          <p:cNvSpPr>
            <a:spLocks noGrp="1"/>
          </p:cNvSpPr>
          <p:nvPr>
            <p:ph type="title"/>
          </p:nvPr>
        </p:nvSpPr>
        <p:spPr/>
        <p:txBody>
          <a:bodyPr/>
          <a:lstStyle/>
          <a:p>
            <a:r>
              <a:rPr lang="en-US" dirty="0"/>
              <a:t>Pillar 3:</a:t>
            </a:r>
            <a:br>
              <a:rPr lang="en-US" dirty="0"/>
            </a:br>
            <a:r>
              <a:rPr lang="en-US" dirty="0"/>
              <a:t>Technical Workstreams</a:t>
            </a:r>
          </a:p>
        </p:txBody>
      </p:sp>
      <p:sp>
        <p:nvSpPr>
          <p:cNvPr id="4" name="Slide Number Placeholder 3">
            <a:extLst>
              <a:ext uri="{FF2B5EF4-FFF2-40B4-BE49-F238E27FC236}">
                <a16:creationId xmlns:a16="http://schemas.microsoft.com/office/drawing/2014/main" id="{0BBFB2A9-6B3A-65CA-896F-89C43A5E48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5" name="TextBox 4">
            <a:extLst>
              <a:ext uri="{FF2B5EF4-FFF2-40B4-BE49-F238E27FC236}">
                <a16:creationId xmlns:a16="http://schemas.microsoft.com/office/drawing/2014/main" id="{A884FCE3-27D6-3609-C8D0-3466C9D6C951}"/>
              </a:ext>
            </a:extLst>
          </p:cNvPr>
          <p:cNvSpPr txBox="1"/>
          <p:nvPr/>
        </p:nvSpPr>
        <p:spPr>
          <a:xfrm>
            <a:off x="1676619" y="12712701"/>
            <a:ext cx="5580374" cy="523220"/>
          </a:xfrm>
          <a:prstGeom prst="rect">
            <a:avLst/>
          </a:prstGeom>
          <a:noFill/>
        </p:spPr>
        <p:txBody>
          <a:bodyPr wrap="none" rtlCol="0">
            <a:spAutoFit/>
          </a:bodyPr>
          <a:lstStyle/>
          <a:p>
            <a:r>
              <a:rPr lang="en-US" sz="2800" dirty="0"/>
              <a:t>(Workstreams post-mid PI review)</a:t>
            </a:r>
          </a:p>
        </p:txBody>
      </p:sp>
      <p:graphicFrame>
        <p:nvGraphicFramePr>
          <p:cNvPr id="8" name="Table 8">
            <a:extLst>
              <a:ext uri="{FF2B5EF4-FFF2-40B4-BE49-F238E27FC236}">
                <a16:creationId xmlns:a16="http://schemas.microsoft.com/office/drawing/2014/main" id="{9CCAD2DE-ADEB-3B29-849B-9EE1A8C4B85F}"/>
              </a:ext>
            </a:extLst>
          </p:cNvPr>
          <p:cNvGraphicFramePr>
            <a:graphicFrameLocks noGrp="1"/>
          </p:cNvGraphicFramePr>
          <p:nvPr>
            <p:extLst>
              <p:ext uri="{D42A27DB-BD31-4B8C-83A1-F6EECF244321}">
                <p14:modId xmlns:p14="http://schemas.microsoft.com/office/powerpoint/2010/main" val="2022753020"/>
              </p:ext>
            </p:extLst>
          </p:nvPr>
        </p:nvGraphicFramePr>
        <p:xfrm>
          <a:off x="677089" y="4384229"/>
          <a:ext cx="21349516" cy="4429163"/>
        </p:xfrm>
        <a:graphic>
          <a:graphicData uri="http://schemas.openxmlformats.org/drawingml/2006/table">
            <a:tbl>
              <a:tblPr firstRow="1">
                <a:tableStyleId>{69012ECD-51FC-41F1-AA8D-1B2483CD663E}</a:tableStyleId>
              </a:tblPr>
              <a:tblGrid>
                <a:gridCol w="4077730">
                  <a:extLst>
                    <a:ext uri="{9D8B030D-6E8A-4147-A177-3AD203B41FA5}">
                      <a16:colId xmlns:a16="http://schemas.microsoft.com/office/drawing/2014/main" val="3799587304"/>
                    </a:ext>
                  </a:extLst>
                </a:gridCol>
                <a:gridCol w="10801176">
                  <a:extLst>
                    <a:ext uri="{9D8B030D-6E8A-4147-A177-3AD203B41FA5}">
                      <a16:colId xmlns:a16="http://schemas.microsoft.com/office/drawing/2014/main" val="1832631701"/>
                    </a:ext>
                  </a:extLst>
                </a:gridCol>
                <a:gridCol w="6470610">
                  <a:extLst>
                    <a:ext uri="{9D8B030D-6E8A-4147-A177-3AD203B41FA5}">
                      <a16:colId xmlns:a16="http://schemas.microsoft.com/office/drawing/2014/main" val="1583977590"/>
                    </a:ext>
                  </a:extLst>
                </a:gridCol>
              </a:tblGrid>
              <a:tr h="883728">
                <a:tc>
                  <a:txBody>
                    <a:bodyPr/>
                    <a:lstStyle/>
                    <a:p>
                      <a:r>
                        <a:rPr lang="en-US" sz="3600" dirty="0"/>
                        <a:t>Workstream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1190458"/>
                  </a:ext>
                </a:extLst>
              </a:tr>
              <a:tr h="2072870">
                <a:tc>
                  <a:txBody>
                    <a:bodyPr/>
                    <a:lstStyle/>
                    <a:p>
                      <a:r>
                        <a:rPr lang="en-US" sz="3200" dirty="0"/>
                        <a:t>Next Gen Settlement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Support for multiple simultaneous settlement models, including performance enhancements through immediate assignment of transactions to batches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latin typeface="+mn-lt"/>
                        </a:rPr>
                        <a:t>Continues to next PI</a:t>
                      </a:r>
                    </a:p>
                    <a:p>
                      <a:endParaRPr lang="en-US" sz="32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171571"/>
                  </a:ext>
                </a:extLst>
              </a:tr>
              <a:tr h="1291602">
                <a:tc>
                  <a:txBody>
                    <a:bodyPr/>
                    <a:lstStyle/>
                    <a:p>
                      <a:r>
                        <a:rPr lang="en-US" sz="3200" dirty="0"/>
                        <a:t>MOSIP Integration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Support for routing payments to a MOSIP alias, through integration with MOSIP, </a:t>
                      </a:r>
                      <a:r>
                        <a:rPr lang="en-GB" sz="3200" b="0" i="0" u="none" strike="noStrike" dirty="0" err="1">
                          <a:solidFill>
                            <a:srgbClr val="000000"/>
                          </a:solidFill>
                          <a:effectLst/>
                          <a:latin typeface="+mn-lt"/>
                        </a:rPr>
                        <a:t>Mifos</a:t>
                      </a:r>
                      <a:r>
                        <a:rPr lang="en-GB" sz="3200" b="0" i="0" u="none" strike="noStrike" dirty="0">
                          <a:solidFill>
                            <a:srgbClr val="000000"/>
                          </a:solidFill>
                          <a:effectLst/>
                          <a:latin typeface="+mn-lt"/>
                        </a:rPr>
                        <a:t> and supporting integration with OpenG2P</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200" dirty="0">
                          <a:latin typeface="+mn-lt"/>
                        </a:rPr>
                        <a:t>Continues to next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550243"/>
                  </a:ext>
                </a:extLst>
              </a:tr>
            </a:tbl>
          </a:graphicData>
        </a:graphic>
      </p:graphicFrame>
    </p:spTree>
    <p:extLst>
      <p:ext uri="{BB962C8B-B14F-4D97-AF65-F5344CB8AC3E}">
        <p14:creationId xmlns:p14="http://schemas.microsoft.com/office/powerpoint/2010/main" val="341809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AA7E-7CDC-59FD-501A-30F4EF704A31}"/>
              </a:ext>
            </a:extLst>
          </p:cNvPr>
          <p:cNvSpPr>
            <a:spLocks noGrp="1"/>
          </p:cNvSpPr>
          <p:nvPr>
            <p:ph type="title"/>
          </p:nvPr>
        </p:nvSpPr>
        <p:spPr/>
        <p:txBody>
          <a:bodyPr/>
          <a:lstStyle/>
          <a:p>
            <a:r>
              <a:rPr lang="en-US" dirty="0"/>
              <a:t>Quality Product:</a:t>
            </a:r>
            <a:br>
              <a:rPr lang="en-US" dirty="0"/>
            </a:br>
            <a:r>
              <a:rPr lang="en-US" dirty="0"/>
              <a:t>Technical Workstreams</a:t>
            </a:r>
          </a:p>
        </p:txBody>
      </p:sp>
      <p:sp>
        <p:nvSpPr>
          <p:cNvPr id="4" name="Slide Number Placeholder 3">
            <a:extLst>
              <a:ext uri="{FF2B5EF4-FFF2-40B4-BE49-F238E27FC236}">
                <a16:creationId xmlns:a16="http://schemas.microsoft.com/office/drawing/2014/main" id="{0BBFB2A9-6B3A-65CA-896F-89C43A5E48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5" name="TextBox 4">
            <a:extLst>
              <a:ext uri="{FF2B5EF4-FFF2-40B4-BE49-F238E27FC236}">
                <a16:creationId xmlns:a16="http://schemas.microsoft.com/office/drawing/2014/main" id="{A884FCE3-27D6-3609-C8D0-3466C9D6C951}"/>
              </a:ext>
            </a:extLst>
          </p:cNvPr>
          <p:cNvSpPr txBox="1"/>
          <p:nvPr/>
        </p:nvSpPr>
        <p:spPr>
          <a:xfrm>
            <a:off x="1676619" y="12712701"/>
            <a:ext cx="5580374" cy="523220"/>
          </a:xfrm>
          <a:prstGeom prst="rect">
            <a:avLst/>
          </a:prstGeom>
          <a:noFill/>
        </p:spPr>
        <p:txBody>
          <a:bodyPr wrap="none" rtlCol="0">
            <a:spAutoFit/>
          </a:bodyPr>
          <a:lstStyle/>
          <a:p>
            <a:r>
              <a:rPr lang="en-US" sz="2800" dirty="0"/>
              <a:t>(Workstreams post-mid PI review)</a:t>
            </a:r>
          </a:p>
        </p:txBody>
      </p:sp>
      <p:graphicFrame>
        <p:nvGraphicFramePr>
          <p:cNvPr id="8" name="Table 8">
            <a:extLst>
              <a:ext uri="{FF2B5EF4-FFF2-40B4-BE49-F238E27FC236}">
                <a16:creationId xmlns:a16="http://schemas.microsoft.com/office/drawing/2014/main" id="{9CCAD2DE-ADEB-3B29-849B-9EE1A8C4B85F}"/>
              </a:ext>
            </a:extLst>
          </p:cNvPr>
          <p:cNvGraphicFramePr>
            <a:graphicFrameLocks noGrp="1"/>
          </p:cNvGraphicFramePr>
          <p:nvPr>
            <p:extLst>
              <p:ext uri="{D42A27DB-BD31-4B8C-83A1-F6EECF244321}">
                <p14:modId xmlns:p14="http://schemas.microsoft.com/office/powerpoint/2010/main" val="1861841409"/>
              </p:ext>
            </p:extLst>
          </p:nvPr>
        </p:nvGraphicFramePr>
        <p:xfrm>
          <a:off x="593124" y="2902297"/>
          <a:ext cx="21349516" cy="10415388"/>
        </p:xfrm>
        <a:graphic>
          <a:graphicData uri="http://schemas.openxmlformats.org/drawingml/2006/table">
            <a:tbl>
              <a:tblPr firstRow="1">
                <a:tableStyleId>{69012ECD-51FC-41F1-AA8D-1B2483CD663E}</a:tableStyleId>
              </a:tblPr>
              <a:tblGrid>
                <a:gridCol w="4077730">
                  <a:extLst>
                    <a:ext uri="{9D8B030D-6E8A-4147-A177-3AD203B41FA5}">
                      <a16:colId xmlns:a16="http://schemas.microsoft.com/office/drawing/2014/main" val="3799587304"/>
                    </a:ext>
                  </a:extLst>
                </a:gridCol>
                <a:gridCol w="10801176">
                  <a:extLst>
                    <a:ext uri="{9D8B030D-6E8A-4147-A177-3AD203B41FA5}">
                      <a16:colId xmlns:a16="http://schemas.microsoft.com/office/drawing/2014/main" val="1832631701"/>
                    </a:ext>
                  </a:extLst>
                </a:gridCol>
                <a:gridCol w="6470610">
                  <a:extLst>
                    <a:ext uri="{9D8B030D-6E8A-4147-A177-3AD203B41FA5}">
                      <a16:colId xmlns:a16="http://schemas.microsoft.com/office/drawing/2014/main" val="1583977590"/>
                    </a:ext>
                  </a:extLst>
                </a:gridCol>
              </a:tblGrid>
              <a:tr h="883728">
                <a:tc>
                  <a:txBody>
                    <a:bodyPr/>
                    <a:lstStyle/>
                    <a:p>
                      <a:r>
                        <a:rPr lang="en-US" sz="3600" dirty="0"/>
                        <a:t>Workstream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1190458"/>
                  </a:ext>
                </a:extLst>
              </a:tr>
              <a:tr h="711834">
                <a:tc>
                  <a:txBody>
                    <a:bodyPr/>
                    <a:lstStyle/>
                    <a:p>
                      <a:r>
                        <a:rPr lang="en-US" sz="3200" dirty="0"/>
                        <a:t>Next Gen Settlement/ </a:t>
                      </a:r>
                      <a:r>
                        <a:rPr lang="en-US" sz="3200" dirty="0" err="1"/>
                        <a:t>Tigerbeetle</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GB" sz="3200" b="0" i="0" u="none" strike="noStrike" dirty="0">
                          <a:solidFill>
                            <a:srgbClr val="000000"/>
                          </a:solidFill>
                          <a:effectLst/>
                          <a:latin typeface="+mn-lt"/>
                        </a:rPr>
                        <a:t>Develop next gen settlement engine, including support for multiple simultaneous settlement models, plus performance enhancements through immediate assignment of transactions to batches. Integrate with core Mojaloop and Admin API. Continue to support vNext.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latin typeface="+mn-lt"/>
                        </a:rPr>
                        <a:t>Continues to next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9291861"/>
                  </a:ext>
                </a:extLst>
              </a:tr>
              <a:tr h="1457301">
                <a:tc>
                  <a:txBody>
                    <a:bodyPr/>
                    <a:lstStyle/>
                    <a:p>
                      <a:r>
                        <a:rPr lang="en-US" sz="3200" dirty="0"/>
                        <a:t>vNext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Build the next generation version of Mojaloop, designed to be secure, scalable, efficient to run and extensible. This new version, code-named vNext is being built according to the guiding principles of the Reference Architecture and the leanings of the Performance and Scalability PoC.</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latin typeface="+mn-lt"/>
                        </a:rPr>
                        <a:t>TBD: Subject to 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147516"/>
                  </a:ext>
                </a:extLst>
              </a:tr>
              <a:tr h="2562940">
                <a:tc>
                  <a:txBody>
                    <a:bodyPr/>
                    <a:lstStyle/>
                    <a:p>
                      <a:r>
                        <a:rPr lang="en-US" sz="3200" dirty="0"/>
                        <a:t>Core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This workstream is about maintaining the Mojaloop core (and supporting) services and the latest stable release of Mojaloop, while facilitating the next release (or release candidate) of Mojaloop and supporting integration of work from other workstreams.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latin typeface="+mn-lt"/>
                        </a:rPr>
                        <a:t>Continues to next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8389793"/>
                  </a:ext>
                </a:extLst>
              </a:tr>
              <a:tr h="2072870">
                <a:tc>
                  <a:txBody>
                    <a:bodyPr/>
                    <a:lstStyle/>
                    <a:p>
                      <a:r>
                        <a:rPr lang="en-US" sz="3200" dirty="0"/>
                        <a:t>Mojaloop Update and Lifecycle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Improve lifecycle management to facilitate seamless deployments and upgrades, without for example loss of data.</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200" dirty="0">
                          <a:latin typeface="+mn-lt"/>
                        </a:rPr>
                        <a:t>Continues to next PI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7171571"/>
                  </a:ext>
                </a:extLst>
              </a:tr>
            </a:tbl>
          </a:graphicData>
        </a:graphic>
      </p:graphicFrame>
    </p:spTree>
    <p:extLst>
      <p:ext uri="{BB962C8B-B14F-4D97-AF65-F5344CB8AC3E}">
        <p14:creationId xmlns:p14="http://schemas.microsoft.com/office/powerpoint/2010/main" val="801190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EDEC39-CDE8-0A06-A7A2-1A7405FA2BFE}"/>
              </a:ext>
            </a:extLst>
          </p:cNvPr>
          <p:cNvSpPr>
            <a:spLocks noGrp="1"/>
          </p:cNvSpPr>
          <p:nvPr>
            <p:ph type="title"/>
          </p:nvPr>
        </p:nvSpPr>
        <p:spPr/>
        <p:txBody>
          <a:bodyPr/>
          <a:lstStyle/>
          <a:p>
            <a:r>
              <a:rPr lang="en-US" dirty="0"/>
              <a:t>Workstreams for PI 22</a:t>
            </a:r>
          </a:p>
        </p:txBody>
      </p:sp>
      <p:sp>
        <p:nvSpPr>
          <p:cNvPr id="6" name="Text Placeholder 5">
            <a:extLst>
              <a:ext uri="{FF2B5EF4-FFF2-40B4-BE49-F238E27FC236}">
                <a16:creationId xmlns:a16="http://schemas.microsoft.com/office/drawing/2014/main" id="{795B2E0F-3052-2F26-C7B7-1537742B586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54EC91E-4030-F3C7-52F1-CC494C8343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1577006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2BE2-2D0D-B354-EDBB-741E4299DF94}"/>
              </a:ext>
            </a:extLst>
          </p:cNvPr>
          <p:cNvSpPr>
            <a:spLocks noGrp="1"/>
          </p:cNvSpPr>
          <p:nvPr>
            <p:ph type="title"/>
          </p:nvPr>
        </p:nvSpPr>
        <p:spPr/>
        <p:txBody>
          <a:bodyPr/>
          <a:lstStyle/>
          <a:p>
            <a:r>
              <a:rPr lang="en-US" dirty="0"/>
              <a:t>Technical workstreams to be carried over to PI 22</a:t>
            </a:r>
          </a:p>
        </p:txBody>
      </p:sp>
      <p:sp>
        <p:nvSpPr>
          <p:cNvPr id="4" name="Slide Number Placeholder 3">
            <a:extLst>
              <a:ext uri="{FF2B5EF4-FFF2-40B4-BE49-F238E27FC236}">
                <a16:creationId xmlns:a16="http://schemas.microsoft.com/office/drawing/2014/main" id="{63B98647-A48C-BD3A-BFA0-EB8732C472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graphicFrame>
        <p:nvGraphicFramePr>
          <p:cNvPr id="5" name="Table 8">
            <a:extLst>
              <a:ext uri="{FF2B5EF4-FFF2-40B4-BE49-F238E27FC236}">
                <a16:creationId xmlns:a16="http://schemas.microsoft.com/office/drawing/2014/main" id="{E90A4237-E6A4-9F8C-71FC-BFFD550BAE7F}"/>
              </a:ext>
            </a:extLst>
          </p:cNvPr>
          <p:cNvGraphicFramePr>
            <a:graphicFrameLocks noGrp="1"/>
          </p:cNvGraphicFramePr>
          <p:nvPr>
            <p:extLst>
              <p:ext uri="{D42A27DB-BD31-4B8C-83A1-F6EECF244321}">
                <p14:modId xmlns:p14="http://schemas.microsoft.com/office/powerpoint/2010/main" val="2467759197"/>
              </p:ext>
            </p:extLst>
          </p:nvPr>
        </p:nvGraphicFramePr>
        <p:xfrm>
          <a:off x="829341" y="3381377"/>
          <a:ext cx="23242770" cy="10274139"/>
        </p:xfrm>
        <a:graphic>
          <a:graphicData uri="http://schemas.openxmlformats.org/drawingml/2006/table">
            <a:tbl>
              <a:tblPr firstRow="1" bandRow="1">
                <a:tableStyleId>{B301B821-A1FF-4177-AEE7-76D212191A09}</a:tableStyleId>
              </a:tblPr>
              <a:tblGrid>
                <a:gridCol w="2251898">
                  <a:extLst>
                    <a:ext uri="{9D8B030D-6E8A-4147-A177-3AD203B41FA5}">
                      <a16:colId xmlns:a16="http://schemas.microsoft.com/office/drawing/2014/main" val="790528781"/>
                    </a:ext>
                  </a:extLst>
                </a:gridCol>
                <a:gridCol w="4065799">
                  <a:extLst>
                    <a:ext uri="{9D8B030D-6E8A-4147-A177-3AD203B41FA5}">
                      <a16:colId xmlns:a16="http://schemas.microsoft.com/office/drawing/2014/main" val="3799587304"/>
                    </a:ext>
                  </a:extLst>
                </a:gridCol>
                <a:gridCol w="16925073">
                  <a:extLst>
                    <a:ext uri="{9D8B030D-6E8A-4147-A177-3AD203B41FA5}">
                      <a16:colId xmlns:a16="http://schemas.microsoft.com/office/drawing/2014/main" val="1832631701"/>
                    </a:ext>
                  </a:extLst>
                </a:gridCol>
              </a:tblGrid>
              <a:tr h="883728">
                <a:tc>
                  <a:txBody>
                    <a:bodyPr/>
                    <a:lstStyle/>
                    <a:p>
                      <a:r>
                        <a:rPr lang="en-US" sz="3200" dirty="0"/>
                        <a:t>Group</a:t>
                      </a:r>
                    </a:p>
                  </a:txBody>
                  <a:tcPr/>
                </a:tc>
                <a:tc>
                  <a:txBody>
                    <a:bodyPr/>
                    <a:lstStyle/>
                    <a:p>
                      <a:r>
                        <a:rPr lang="en-US" sz="3200" dirty="0"/>
                        <a:t>Workstream</a:t>
                      </a:r>
                    </a:p>
                  </a:txBody>
                  <a:tcPr/>
                </a:tc>
                <a:tc>
                  <a:txBody>
                    <a:bodyPr/>
                    <a:lstStyle/>
                    <a:p>
                      <a:r>
                        <a:rPr lang="en-US" sz="3200" dirty="0"/>
                        <a:t>Description</a:t>
                      </a:r>
                    </a:p>
                  </a:txBody>
                  <a:tcPr/>
                </a:tc>
                <a:extLst>
                  <a:ext uri="{0D108BD9-81ED-4DB2-BD59-A6C34878D82A}">
                    <a16:rowId xmlns:a16="http://schemas.microsoft.com/office/drawing/2014/main" val="2991190458"/>
                  </a:ext>
                </a:extLst>
              </a:tr>
              <a:tr h="2071900">
                <a:tc>
                  <a:txBody>
                    <a:bodyPr/>
                    <a:lstStyle/>
                    <a:p>
                      <a:r>
                        <a:rPr lang="en-US" sz="2800" dirty="0"/>
                        <a:t>Pillar 1</a:t>
                      </a:r>
                    </a:p>
                  </a:txBody>
                  <a:tcPr/>
                </a:tc>
                <a:tc>
                  <a:txBody>
                    <a:bodyPr/>
                    <a:lstStyle/>
                    <a:p>
                      <a:r>
                        <a:rPr lang="en-US" sz="2800" dirty="0"/>
                        <a:t>Support for On-Prem</a:t>
                      </a:r>
                    </a:p>
                  </a:txBody>
                  <a:tcPr/>
                </a:tc>
                <a:tc>
                  <a:txBody>
                    <a:bodyPr/>
                    <a:lstStyle/>
                    <a:p>
                      <a:pPr algn="l" fontAlgn="t"/>
                      <a:r>
                        <a:rPr lang="en-GB" sz="2800" b="0" u="none" strike="noStrike" dirty="0">
                          <a:solidFill>
                            <a:srgbClr val="000000"/>
                          </a:solidFill>
                          <a:effectLst/>
                        </a:rPr>
                        <a:t>Design and Build Infrastructure as Code (</a:t>
                      </a:r>
                      <a:r>
                        <a:rPr lang="en-GB" sz="2800" b="0" u="none" strike="noStrike" dirty="0" err="1">
                          <a:solidFill>
                            <a:srgbClr val="000000"/>
                          </a:solidFill>
                          <a:effectLst/>
                        </a:rPr>
                        <a:t>IaC</a:t>
                      </a:r>
                      <a:r>
                        <a:rPr lang="en-GB" sz="2800" b="0" u="none" strike="noStrike" dirty="0">
                          <a:solidFill>
                            <a:srgbClr val="000000"/>
                          </a:solidFill>
                          <a:effectLst/>
                        </a:rPr>
                        <a:t>) in order to provide an reproducible and automated manner to provision the infrastructure and application layers of a Mojaloop switch running on Kubernetes that includes security elements supporting MTLS, JWS, and OAuth.</a:t>
                      </a:r>
                      <a:endParaRPr lang="en-GB" sz="2800" b="0" i="0"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657171571"/>
                  </a:ext>
                </a:extLst>
              </a:tr>
              <a:tr h="9144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t>Pillar 2</a:t>
                      </a:r>
                    </a:p>
                  </a:txBody>
                  <a:tcPr/>
                </a:tc>
                <a:tc>
                  <a:txBody>
                    <a:bodyPr/>
                    <a:lstStyle/>
                    <a:p>
                      <a:r>
                        <a:rPr lang="en-US" sz="2800" dirty="0"/>
                        <a:t>Merchant Payments</a:t>
                      </a:r>
                    </a:p>
                  </a:txBody>
                  <a:tcPr/>
                </a:tc>
                <a:tc>
                  <a:txBody>
                    <a:bodyPr/>
                    <a:lstStyle/>
                    <a:p>
                      <a:pPr algn="l" fontAlgn="t"/>
                      <a:r>
                        <a:rPr lang="en-GB" sz="2800" b="0" u="none" strike="noStrike" dirty="0">
                          <a:solidFill>
                            <a:srgbClr val="000000"/>
                          </a:solidFill>
                          <a:effectLst/>
                        </a:rPr>
                        <a:t>Implement Merchant Registry. Move to PoC</a:t>
                      </a:r>
                      <a:endParaRPr lang="en-GB" sz="2800" b="0" i="0"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4211192544"/>
                  </a:ext>
                </a:extLst>
              </a:tr>
              <a:tr h="11856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t>Pillar 3</a:t>
                      </a:r>
                    </a:p>
                  </a:txBody>
                  <a:tcPr/>
                </a:tc>
                <a:tc>
                  <a:txBody>
                    <a:bodyPr/>
                    <a:lstStyle/>
                    <a:p>
                      <a:r>
                        <a:rPr lang="en-US" sz="2800" dirty="0"/>
                        <a:t>Next Gen Settlement</a:t>
                      </a:r>
                    </a:p>
                  </a:txBody>
                  <a:tcPr/>
                </a:tc>
                <a:tc>
                  <a:txBody>
                    <a:bodyPr/>
                    <a:lstStyle/>
                    <a:p>
                      <a:pPr algn="l" fontAlgn="t"/>
                      <a:r>
                        <a:rPr lang="en-GB" sz="2800" b="0" u="none" strike="noStrike" dirty="0">
                          <a:solidFill>
                            <a:srgbClr val="000000"/>
                          </a:solidFill>
                          <a:effectLst/>
                        </a:rPr>
                        <a:t>Support for multiple simultaneous settlement models, including performance enhancements through immediate assignment of transactions to batches</a:t>
                      </a:r>
                      <a:endParaRPr lang="en-GB" sz="2800" b="0" i="0"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2595319082"/>
                  </a:ext>
                </a:extLst>
              </a:tr>
              <a:tr h="11856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t>Pillar 3</a:t>
                      </a:r>
                    </a:p>
                  </a:txBody>
                  <a:tcPr/>
                </a:tc>
                <a:tc>
                  <a:txBody>
                    <a:bodyPr/>
                    <a:lstStyle/>
                    <a:p>
                      <a:r>
                        <a:rPr lang="en-US" sz="2800" dirty="0"/>
                        <a:t>MOSIP Integration</a:t>
                      </a:r>
                    </a:p>
                  </a:txBody>
                  <a:tcPr/>
                </a:tc>
                <a:tc>
                  <a:txBody>
                    <a:bodyPr/>
                    <a:lstStyle/>
                    <a:p>
                      <a:pPr algn="l" fontAlgn="t"/>
                      <a:r>
                        <a:rPr lang="en-GB" sz="2800" b="0" u="none" strike="noStrike" dirty="0">
                          <a:solidFill>
                            <a:srgbClr val="000000"/>
                          </a:solidFill>
                          <a:effectLst/>
                        </a:rPr>
                        <a:t>Support for routing payments to a MOSIP alias, through integration with MOSIP, </a:t>
                      </a:r>
                      <a:r>
                        <a:rPr lang="en-GB" sz="2800" b="0" u="none" strike="noStrike" dirty="0" err="1">
                          <a:solidFill>
                            <a:srgbClr val="000000"/>
                          </a:solidFill>
                          <a:effectLst/>
                        </a:rPr>
                        <a:t>Mifos</a:t>
                      </a:r>
                      <a:r>
                        <a:rPr lang="en-GB" sz="2800" b="0" u="none" strike="noStrike" dirty="0">
                          <a:solidFill>
                            <a:srgbClr val="000000"/>
                          </a:solidFill>
                          <a:effectLst/>
                        </a:rPr>
                        <a:t> and supporting integration with OpenG2P</a:t>
                      </a:r>
                      <a:endParaRPr lang="en-GB" sz="2800" b="0" i="0"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3523893722"/>
                  </a:ext>
                </a:extLst>
              </a:tr>
              <a:tr h="11856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t>Quality Product</a:t>
                      </a:r>
                    </a:p>
                  </a:txBody>
                  <a:tcPr/>
                </a:tc>
                <a:tc>
                  <a:txBody>
                    <a:bodyPr/>
                    <a:lstStyle/>
                    <a:p>
                      <a:r>
                        <a:rPr lang="en-US" sz="2800" dirty="0" err="1"/>
                        <a:t>Tigerbeetle</a:t>
                      </a:r>
                      <a:endParaRPr lang="en-US" sz="2800" dirty="0"/>
                    </a:p>
                  </a:txBody>
                  <a:tcPr/>
                </a:tc>
                <a:tc>
                  <a:txBody>
                    <a:bodyPr/>
                    <a:lstStyle/>
                    <a:p>
                      <a:pPr marL="0" marR="0" lvl="0" indent="0" algn="l" defTabSz="914400" rtl="0" eaLnBrk="1" fontAlgn="t" latinLnBrk="0" hangingPunct="1">
                        <a:lnSpc>
                          <a:spcPct val="100000"/>
                        </a:lnSpc>
                        <a:spcBef>
                          <a:spcPts val="0"/>
                        </a:spcBef>
                        <a:spcAft>
                          <a:spcPts val="0"/>
                        </a:spcAft>
                        <a:buClr>
                          <a:srgbClr val="000000"/>
                        </a:buClr>
                        <a:buSzTx/>
                        <a:buFont typeface="Arial"/>
                        <a:buNone/>
                        <a:tabLst/>
                        <a:defRPr/>
                      </a:pPr>
                      <a:r>
                        <a:rPr lang="en-GB" sz="2800" b="0" u="none" strike="noStrike" dirty="0">
                          <a:solidFill>
                            <a:srgbClr val="000000"/>
                          </a:solidFill>
                          <a:effectLst/>
                        </a:rPr>
                        <a:t>Develop next gen settlement engine, including support for multiple simultaneous settlement models, plus performance enhancements through immediate assignment of transactions to batches. Integrate with core Mojaloop and Admin API. Continue to support vNext.</a:t>
                      </a:r>
                      <a:endParaRPr lang="en-GB" sz="2800" b="0" i="0"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2167484476"/>
                  </a:ext>
                </a:extLst>
              </a:tr>
              <a:tr h="11856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t>Quality Product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2800" dirty="0"/>
                    </a:p>
                  </a:txBody>
                  <a:tcPr/>
                </a:tc>
                <a:tc>
                  <a:txBody>
                    <a:bodyPr/>
                    <a:lstStyle/>
                    <a:p>
                      <a:r>
                        <a:rPr lang="en-US" sz="2800" dirty="0"/>
                        <a:t>Core Team</a:t>
                      </a:r>
                    </a:p>
                  </a:txBody>
                  <a:tcPr/>
                </a:tc>
                <a:tc>
                  <a:txBody>
                    <a:bodyPr/>
                    <a:lstStyle/>
                    <a:p>
                      <a:pPr algn="l" fontAlgn="t"/>
                      <a:r>
                        <a:rPr lang="en-GB" sz="2800" b="0" u="none" strike="noStrike" dirty="0">
                          <a:solidFill>
                            <a:srgbClr val="000000"/>
                          </a:solidFill>
                          <a:effectLst/>
                        </a:rPr>
                        <a:t>This workstream is about maintaining the Mojaloop core (and supporting) services and the latest stable release of Mojaloop, while facilitating the next release (or release candidate) of Mojaloop and supporting integration of work from other workstreams.</a:t>
                      </a:r>
                      <a:endParaRPr lang="en-GB" sz="2800" b="0" i="0"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2851144553"/>
                  </a:ext>
                </a:extLst>
              </a:tr>
              <a:tr h="11856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t>Quality Product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2800" dirty="0"/>
                    </a:p>
                  </a:txBody>
                  <a:tcPr/>
                </a:tc>
                <a:tc>
                  <a:txBody>
                    <a:bodyPr/>
                    <a:lstStyle/>
                    <a:p>
                      <a:r>
                        <a:rPr lang="en-US" sz="2800" dirty="0"/>
                        <a:t>Mojaloop Update and Lifecycle Management</a:t>
                      </a:r>
                    </a:p>
                  </a:txBody>
                  <a:tcPr/>
                </a:tc>
                <a:tc>
                  <a:txBody>
                    <a:bodyPr/>
                    <a:lstStyle/>
                    <a:p>
                      <a:pPr algn="l" fontAlgn="t"/>
                      <a:r>
                        <a:rPr lang="en-GB" sz="2800" b="0" u="none" strike="noStrike" dirty="0">
                          <a:solidFill>
                            <a:srgbClr val="000000"/>
                          </a:solidFill>
                          <a:effectLst/>
                        </a:rPr>
                        <a:t>Improve lifecycle management to facilitate seamless deployments and upgrades, without for example loss of data.</a:t>
                      </a:r>
                      <a:endParaRPr lang="en-GB" sz="2800" b="0" i="0" u="none" strike="noStrike" dirty="0">
                        <a:solidFill>
                          <a:srgbClr val="000000"/>
                        </a:solidFill>
                        <a:effectLst/>
                        <a:latin typeface="+mn-lt"/>
                      </a:endParaRPr>
                    </a:p>
                  </a:txBody>
                  <a:tcPr marL="9525" marR="9525" marT="9525" marB="0"/>
                </a:tc>
                <a:extLst>
                  <a:ext uri="{0D108BD9-81ED-4DB2-BD59-A6C34878D82A}">
                    <a16:rowId xmlns:a16="http://schemas.microsoft.com/office/drawing/2014/main" val="739201665"/>
                  </a:ext>
                </a:extLst>
              </a:tr>
            </a:tbl>
          </a:graphicData>
        </a:graphic>
      </p:graphicFrame>
      <p:sp>
        <p:nvSpPr>
          <p:cNvPr id="6" name="TextBox 5">
            <a:extLst>
              <a:ext uri="{FF2B5EF4-FFF2-40B4-BE49-F238E27FC236}">
                <a16:creationId xmlns:a16="http://schemas.microsoft.com/office/drawing/2014/main" id="{DC5A343F-FE2C-A226-C0D3-44F706285624}"/>
              </a:ext>
            </a:extLst>
          </p:cNvPr>
          <p:cNvSpPr txBox="1"/>
          <p:nvPr/>
        </p:nvSpPr>
        <p:spPr>
          <a:xfrm>
            <a:off x="9042400" y="4784070"/>
            <a:ext cx="8813800" cy="5550553"/>
          </a:xfrm>
          <a:prstGeom prst="rect">
            <a:avLst/>
          </a:prstGeom>
          <a:solidFill>
            <a:schemeClr val="bg1"/>
          </a:solidFill>
          <a:ln>
            <a:solidFill>
              <a:schemeClr val="tx1"/>
            </a:solidFill>
          </a:ln>
        </p:spPr>
        <p:txBody>
          <a:bodyPr wrap="square" lIns="540000" rIns="540000" rtlCol="0" anchor="ctr" anchorCtr="0">
            <a:noAutofit/>
          </a:bodyPr>
          <a:lstStyle/>
          <a:p>
            <a:r>
              <a:rPr lang="en-US" sz="4000" dirty="0"/>
              <a:t>Workstream leads will be required to set out a new set of objectives for the next PI</a:t>
            </a:r>
          </a:p>
        </p:txBody>
      </p:sp>
    </p:spTree>
    <p:extLst>
      <p:ext uri="{BB962C8B-B14F-4D97-AF65-F5344CB8AC3E}">
        <p14:creationId xmlns:p14="http://schemas.microsoft.com/office/powerpoint/2010/main" val="21016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AA7E-7CDC-59FD-501A-30F4EF704A31}"/>
              </a:ext>
            </a:extLst>
          </p:cNvPr>
          <p:cNvSpPr>
            <a:spLocks noGrp="1"/>
          </p:cNvSpPr>
          <p:nvPr>
            <p:ph type="title"/>
          </p:nvPr>
        </p:nvSpPr>
        <p:spPr/>
        <p:txBody>
          <a:bodyPr/>
          <a:lstStyle/>
          <a:p>
            <a:r>
              <a:rPr lang="en-US" dirty="0"/>
              <a:t>Strategic Workstreams continue as before</a:t>
            </a:r>
          </a:p>
        </p:txBody>
      </p:sp>
      <p:sp>
        <p:nvSpPr>
          <p:cNvPr id="4" name="Slide Number Placeholder 3">
            <a:extLst>
              <a:ext uri="{FF2B5EF4-FFF2-40B4-BE49-F238E27FC236}">
                <a16:creationId xmlns:a16="http://schemas.microsoft.com/office/drawing/2014/main" id="{0BBFB2A9-6B3A-65CA-896F-89C43A5E48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dirty="0"/>
          </a:p>
        </p:txBody>
      </p:sp>
      <p:graphicFrame>
        <p:nvGraphicFramePr>
          <p:cNvPr id="8" name="Table 8">
            <a:extLst>
              <a:ext uri="{FF2B5EF4-FFF2-40B4-BE49-F238E27FC236}">
                <a16:creationId xmlns:a16="http://schemas.microsoft.com/office/drawing/2014/main" id="{9CCAD2DE-ADEB-3B29-849B-9EE1A8C4B85F}"/>
              </a:ext>
            </a:extLst>
          </p:cNvPr>
          <p:cNvGraphicFramePr>
            <a:graphicFrameLocks noGrp="1"/>
          </p:cNvGraphicFramePr>
          <p:nvPr>
            <p:extLst>
              <p:ext uri="{D42A27DB-BD31-4B8C-83A1-F6EECF244321}">
                <p14:modId xmlns:p14="http://schemas.microsoft.com/office/powerpoint/2010/main" val="1442088893"/>
              </p:ext>
            </p:extLst>
          </p:nvPr>
        </p:nvGraphicFramePr>
        <p:xfrm>
          <a:off x="677088" y="4327059"/>
          <a:ext cx="22033469" cy="5973884"/>
        </p:xfrm>
        <a:graphic>
          <a:graphicData uri="http://schemas.openxmlformats.org/drawingml/2006/table">
            <a:tbl>
              <a:tblPr firstRow="1">
                <a:tableStyleId>{69012ECD-51FC-41F1-AA8D-1B2483CD663E}</a:tableStyleId>
              </a:tblPr>
              <a:tblGrid>
                <a:gridCol w="6038518">
                  <a:extLst>
                    <a:ext uri="{9D8B030D-6E8A-4147-A177-3AD203B41FA5}">
                      <a16:colId xmlns:a16="http://schemas.microsoft.com/office/drawing/2014/main" val="3799587304"/>
                    </a:ext>
                  </a:extLst>
                </a:gridCol>
                <a:gridCol w="15994951">
                  <a:extLst>
                    <a:ext uri="{9D8B030D-6E8A-4147-A177-3AD203B41FA5}">
                      <a16:colId xmlns:a16="http://schemas.microsoft.com/office/drawing/2014/main" val="1832631701"/>
                    </a:ext>
                  </a:extLst>
                </a:gridCol>
              </a:tblGrid>
              <a:tr h="883728">
                <a:tc>
                  <a:txBody>
                    <a:bodyPr/>
                    <a:lstStyle/>
                    <a:p>
                      <a:r>
                        <a:rPr lang="en-US" sz="3600" dirty="0"/>
                        <a:t>Workstream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600"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1190458"/>
                  </a:ext>
                </a:extLst>
              </a:tr>
              <a:tr h="711834">
                <a:tc>
                  <a:txBody>
                    <a:bodyPr/>
                    <a:lstStyle/>
                    <a:p>
                      <a:r>
                        <a:rPr lang="en-US" sz="3200" dirty="0" err="1"/>
                        <a:t>Interledger</a:t>
                      </a:r>
                      <a:endParaRPr lang="en-US"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Specification of a CNP, other </a:t>
                      </a:r>
                      <a:r>
                        <a:rPr lang="en-GB" sz="3200" b="0" i="0" u="none" strike="noStrike" dirty="0" err="1">
                          <a:solidFill>
                            <a:srgbClr val="000000"/>
                          </a:solidFill>
                          <a:effectLst/>
                          <a:latin typeface="+mn-lt"/>
                        </a:rPr>
                        <a:t>Interledger</a:t>
                      </a:r>
                      <a:r>
                        <a:rPr lang="en-GB" sz="3200" b="0" i="0" u="none" strike="noStrike" dirty="0">
                          <a:solidFill>
                            <a:srgbClr val="000000"/>
                          </a:solidFill>
                          <a:effectLst/>
                          <a:latin typeface="+mn-lt"/>
                        </a:rPr>
                        <a:t> updates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9291861"/>
                  </a:ext>
                </a:extLst>
              </a:tr>
              <a:tr h="1457301">
                <a:tc>
                  <a:txBody>
                    <a:bodyPr/>
                    <a:lstStyle/>
                    <a:p>
                      <a:r>
                        <a:rPr lang="en-US" sz="3200" dirty="0"/>
                        <a:t>International Payments Addressing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This workstream aims to work on a design to address payments to users, aliases in payment systems outside of the current scheme (or across a scheme's boundary)</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147516"/>
                  </a:ext>
                </a:extLst>
              </a:tr>
              <a:tr h="745691">
                <a:tc>
                  <a:txBody>
                    <a:bodyPr/>
                    <a:lstStyle/>
                    <a:p>
                      <a:r>
                        <a:rPr lang="en-US" sz="3200" dirty="0"/>
                        <a:t>ISO 20022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Development of an IIPS schema for ISO 20022</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8389793"/>
                  </a:ext>
                </a:extLst>
              </a:tr>
              <a:tr h="1291602">
                <a:tc>
                  <a:txBody>
                    <a:bodyPr/>
                    <a:lstStyle/>
                    <a:p>
                      <a:r>
                        <a:rPr lang="en-US" sz="3200" dirty="0"/>
                        <a:t>FX Support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GB" sz="3200" b="0" i="0" u="none" strike="noStrike" dirty="0">
                          <a:solidFill>
                            <a:srgbClr val="000000"/>
                          </a:solidFill>
                          <a:effectLst/>
                          <a:latin typeface="+mn-lt"/>
                        </a:rPr>
                        <a:t>Specification of an FX API for Mojaloop, supporting PvP. TTK support for the API, plus a demonstrator</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01538824"/>
                  </a:ext>
                </a:extLst>
              </a:tr>
              <a:tr h="883728">
                <a:tc>
                  <a:txBody>
                    <a:bodyPr/>
                    <a:lstStyle/>
                    <a:p>
                      <a:r>
                        <a:rPr lang="en-US" sz="3200" dirty="0" err="1"/>
                        <a:t>CrossBorder</a:t>
                      </a:r>
                      <a:r>
                        <a:rPr lang="en-US" sz="3200" dirty="0"/>
                        <a:t> SIG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200" dirty="0">
                          <a:latin typeface="+mn-lt"/>
                        </a:rPr>
                        <a:t>Develop long term strategy for foreign exchange; develop white papers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8802927"/>
                  </a:ext>
                </a:extLst>
              </a:tr>
            </a:tbl>
          </a:graphicData>
        </a:graphic>
      </p:graphicFrame>
      <p:sp>
        <p:nvSpPr>
          <p:cNvPr id="3" name="TextBox 2">
            <a:extLst>
              <a:ext uri="{FF2B5EF4-FFF2-40B4-BE49-F238E27FC236}">
                <a16:creationId xmlns:a16="http://schemas.microsoft.com/office/drawing/2014/main" id="{619E5A6A-6F64-5FE0-D995-10031B5E3FC1}"/>
              </a:ext>
            </a:extLst>
          </p:cNvPr>
          <p:cNvSpPr txBox="1"/>
          <p:nvPr/>
        </p:nvSpPr>
        <p:spPr>
          <a:xfrm>
            <a:off x="677088" y="11275989"/>
            <a:ext cx="20964393" cy="584775"/>
          </a:xfrm>
          <a:prstGeom prst="rect">
            <a:avLst/>
          </a:prstGeom>
          <a:noFill/>
        </p:spPr>
        <p:txBody>
          <a:bodyPr wrap="none" rtlCol="0">
            <a:spAutoFit/>
          </a:bodyPr>
          <a:lstStyle/>
          <a:p>
            <a:r>
              <a:rPr lang="en-US" sz="3200" b="1" dirty="0"/>
              <a:t>Workstream leads will be engaged with to define outputs, for potential adoption as Technical Workstreams</a:t>
            </a:r>
          </a:p>
        </p:txBody>
      </p:sp>
    </p:spTree>
    <p:extLst>
      <p:ext uri="{BB962C8B-B14F-4D97-AF65-F5344CB8AC3E}">
        <p14:creationId xmlns:p14="http://schemas.microsoft.com/office/powerpoint/2010/main" val="3947331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FF7F-F154-F807-3EA0-C82370D9D2BA}"/>
              </a:ext>
            </a:extLst>
          </p:cNvPr>
          <p:cNvSpPr>
            <a:spLocks noGrp="1"/>
          </p:cNvSpPr>
          <p:nvPr>
            <p:ph type="title"/>
          </p:nvPr>
        </p:nvSpPr>
        <p:spPr/>
        <p:txBody>
          <a:bodyPr>
            <a:normAutofit fontScale="90000"/>
          </a:bodyPr>
          <a:lstStyle/>
          <a:p>
            <a:r>
              <a:rPr lang="en-US" dirty="0"/>
              <a:t>PI 22 - Candidate New Workstreams</a:t>
            </a:r>
            <a:br>
              <a:rPr lang="en-US" dirty="0"/>
            </a:br>
            <a:endParaRPr lang="en-US" dirty="0"/>
          </a:p>
        </p:txBody>
      </p:sp>
      <p:sp>
        <p:nvSpPr>
          <p:cNvPr id="3" name="Text Placeholder 2">
            <a:extLst>
              <a:ext uri="{FF2B5EF4-FFF2-40B4-BE49-F238E27FC236}">
                <a16:creationId xmlns:a16="http://schemas.microsoft.com/office/drawing/2014/main" id="{AE6EF38F-8E77-471D-EFF0-12031B2BD8CF}"/>
              </a:ext>
            </a:extLst>
          </p:cNvPr>
          <p:cNvSpPr>
            <a:spLocks noGrp="1"/>
          </p:cNvSpPr>
          <p:nvPr>
            <p:ph type="body" idx="1"/>
          </p:nvPr>
        </p:nvSpPr>
        <p:spPr>
          <a:xfrm>
            <a:off x="1676619" y="3651249"/>
            <a:ext cx="21033937" cy="9791701"/>
          </a:xfrm>
        </p:spPr>
        <p:txBody>
          <a:bodyPr>
            <a:normAutofit fontScale="92500" lnSpcReduction="20000"/>
          </a:bodyPr>
          <a:lstStyle/>
          <a:p>
            <a:pPr marL="114300" indent="0">
              <a:buSzPct val="100000"/>
              <a:buNone/>
            </a:pPr>
            <a:r>
              <a:rPr lang="en-US" b="1" dirty="0"/>
              <a:t>Choose 3 from:</a:t>
            </a:r>
          </a:p>
          <a:p>
            <a:pPr marL="1028700" indent="-914400">
              <a:buSzPct val="100000"/>
              <a:buFont typeface="+mj-lt"/>
              <a:buAutoNum type="arabicPeriod"/>
            </a:pPr>
            <a:r>
              <a:rPr lang="en-US" dirty="0"/>
              <a:t>PISP Extensions, implementation of V2.0</a:t>
            </a:r>
          </a:p>
          <a:p>
            <a:pPr marL="1028700" indent="-914400">
              <a:buSzPct val="100000"/>
              <a:buFont typeface="+mj-lt"/>
              <a:buAutoNum type="arabicPeriod"/>
            </a:pPr>
            <a:r>
              <a:rPr lang="en-US" dirty="0"/>
              <a:t>National CBDC for Settlement (retail or wholesale)</a:t>
            </a:r>
          </a:p>
          <a:p>
            <a:pPr marL="1028700" indent="-914400">
              <a:buSzPct val="100000"/>
              <a:buFont typeface="+mj-lt"/>
              <a:buAutoNum type="arabicPeriod"/>
            </a:pPr>
            <a:r>
              <a:rPr lang="en-US" dirty="0"/>
              <a:t>Payment Manager Adoption; complete documentation, test coverage</a:t>
            </a:r>
          </a:p>
          <a:p>
            <a:pPr marL="1028700" indent="-914400">
              <a:buSzPct val="100000"/>
              <a:buFont typeface="+mj-lt"/>
              <a:buAutoNum type="arabicPeriod"/>
            </a:pPr>
            <a:r>
              <a:rPr lang="en-US" dirty="0"/>
              <a:t>Foreign Exchange; move from specification to implementation</a:t>
            </a:r>
          </a:p>
          <a:p>
            <a:pPr marL="1028700" indent="-914400">
              <a:buSzPct val="100000"/>
              <a:buFont typeface="+mj-lt"/>
              <a:buAutoNum type="arabicPeriod"/>
            </a:pPr>
            <a:r>
              <a:rPr lang="en-US" dirty="0"/>
              <a:t>Performance </a:t>
            </a:r>
            <a:r>
              <a:rPr lang="en-US" dirty="0" err="1"/>
              <a:t>Characterisation</a:t>
            </a:r>
            <a:endParaRPr lang="en-US" dirty="0"/>
          </a:p>
          <a:p>
            <a:pPr lvl="1">
              <a:buSzPct val="100000"/>
            </a:pPr>
            <a:r>
              <a:rPr lang="en-US" dirty="0"/>
              <a:t>Internal/black box</a:t>
            </a:r>
          </a:p>
          <a:p>
            <a:pPr marL="1028700" indent="-914400">
              <a:buSzPct val="100000"/>
              <a:buFont typeface="+mj-lt"/>
              <a:buAutoNum type="arabicPeriod"/>
            </a:pPr>
            <a:r>
              <a:rPr lang="en-US" dirty="0"/>
              <a:t>Toolkit extensions to support testing Participant connections</a:t>
            </a:r>
          </a:p>
          <a:p>
            <a:pPr marL="114300" indent="0">
              <a:buSzPct val="100000"/>
              <a:buNone/>
            </a:pPr>
            <a:r>
              <a:rPr lang="en-US" b="1" dirty="0"/>
              <a:t>Strategic Workstream:</a:t>
            </a:r>
          </a:p>
          <a:p>
            <a:pPr marL="1028700" indent="-914400">
              <a:buSzPct val="100000"/>
              <a:buFont typeface="+mj-lt"/>
              <a:buAutoNum type="arabicPeriod"/>
            </a:pPr>
            <a:r>
              <a:rPr lang="en-US" dirty="0"/>
              <a:t>Mechanisms for the integration of existing IPSs into Mojaloop-based regional scheme</a:t>
            </a:r>
          </a:p>
        </p:txBody>
      </p:sp>
      <p:sp>
        <p:nvSpPr>
          <p:cNvPr id="4" name="Slide Number Placeholder 3">
            <a:extLst>
              <a:ext uri="{FF2B5EF4-FFF2-40B4-BE49-F238E27FC236}">
                <a16:creationId xmlns:a16="http://schemas.microsoft.com/office/drawing/2014/main" id="{319389D1-6495-42DB-4BD6-6BF81DDC94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extLst>
      <p:ext uri="{BB962C8B-B14F-4D97-AF65-F5344CB8AC3E}">
        <p14:creationId xmlns:p14="http://schemas.microsoft.com/office/powerpoint/2010/main" val="4235731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F711-82CF-1B77-0F86-3ECE0EDDF168}"/>
              </a:ext>
            </a:extLst>
          </p:cNvPr>
          <p:cNvSpPr>
            <a:spLocks noGrp="1"/>
          </p:cNvSpPr>
          <p:nvPr>
            <p:ph type="title"/>
          </p:nvPr>
        </p:nvSpPr>
        <p:spPr/>
        <p:txBody>
          <a:bodyPr/>
          <a:lstStyle/>
          <a:p>
            <a:r>
              <a:rPr lang="en-US" dirty="0"/>
              <a:t>Voting</a:t>
            </a:r>
          </a:p>
        </p:txBody>
      </p:sp>
      <p:sp>
        <p:nvSpPr>
          <p:cNvPr id="3" name="Text Placeholder 2">
            <a:extLst>
              <a:ext uri="{FF2B5EF4-FFF2-40B4-BE49-F238E27FC236}">
                <a16:creationId xmlns:a16="http://schemas.microsoft.com/office/drawing/2014/main" id="{1316F518-0C7A-185E-6DBF-8668F41BFFB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102015F-2D59-0964-9DBB-8789EF1496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extLst>
      <p:ext uri="{BB962C8B-B14F-4D97-AF65-F5344CB8AC3E}">
        <p14:creationId xmlns:p14="http://schemas.microsoft.com/office/powerpoint/2010/main" val="969534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F711-82CF-1B77-0F86-3ECE0EDDF168}"/>
              </a:ext>
            </a:extLst>
          </p:cNvPr>
          <p:cNvSpPr>
            <a:spLocks noGrp="1"/>
          </p:cNvSpPr>
          <p:nvPr>
            <p:ph type="title"/>
          </p:nvPr>
        </p:nvSpPr>
        <p:spPr/>
        <p:txBody>
          <a:bodyPr/>
          <a:lstStyle/>
          <a:p>
            <a:r>
              <a:rPr lang="en-US" dirty="0"/>
              <a:t>Breakouts</a:t>
            </a:r>
          </a:p>
        </p:txBody>
      </p:sp>
      <p:sp>
        <p:nvSpPr>
          <p:cNvPr id="3" name="Text Placeholder 2">
            <a:extLst>
              <a:ext uri="{FF2B5EF4-FFF2-40B4-BE49-F238E27FC236}">
                <a16:creationId xmlns:a16="http://schemas.microsoft.com/office/drawing/2014/main" id="{1316F518-0C7A-185E-6DBF-8668F41BFFBA}"/>
              </a:ext>
            </a:extLst>
          </p:cNvPr>
          <p:cNvSpPr>
            <a:spLocks noGrp="1"/>
          </p:cNvSpPr>
          <p:nvPr>
            <p:ph type="body" idx="1"/>
          </p:nvPr>
        </p:nvSpPr>
        <p:spPr/>
        <p:txBody>
          <a:bodyPr/>
          <a:lstStyle/>
          <a:p>
            <a:r>
              <a:rPr lang="en-US" dirty="0"/>
              <a:t>Deep dive into each workstream</a:t>
            </a:r>
          </a:p>
          <a:p>
            <a:r>
              <a:rPr lang="en-US" dirty="0"/>
              <a:t>Describe the functionality to be implemented</a:t>
            </a:r>
          </a:p>
          <a:p>
            <a:r>
              <a:rPr lang="en-US" dirty="0"/>
              <a:t>Set out the objectives for the next PI</a:t>
            </a:r>
          </a:p>
          <a:p>
            <a:r>
              <a:rPr lang="en-US" dirty="0"/>
              <a:t>Draft acceptance criteria</a:t>
            </a:r>
          </a:p>
          <a:p>
            <a:r>
              <a:rPr lang="en-US" dirty="0"/>
              <a:t>Choose a workstream lead</a:t>
            </a:r>
          </a:p>
          <a:p>
            <a:r>
              <a:rPr lang="en-US" dirty="0"/>
              <a:t>Identify workstream participants</a:t>
            </a:r>
          </a:p>
          <a:p>
            <a:r>
              <a:rPr lang="en-US" dirty="0"/>
              <a:t>Schedule the first workstream meeting</a:t>
            </a:r>
          </a:p>
          <a:p>
            <a:r>
              <a:rPr lang="en-US" dirty="0"/>
              <a:t>Publish details on the Community Portal</a:t>
            </a:r>
          </a:p>
        </p:txBody>
      </p:sp>
      <p:sp>
        <p:nvSpPr>
          <p:cNvPr id="4" name="Slide Number Placeholder 3">
            <a:extLst>
              <a:ext uri="{FF2B5EF4-FFF2-40B4-BE49-F238E27FC236}">
                <a16:creationId xmlns:a16="http://schemas.microsoft.com/office/drawing/2014/main" id="{0102015F-2D59-0964-9DBB-8789EF1496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extLst>
      <p:ext uri="{BB962C8B-B14F-4D97-AF65-F5344CB8AC3E}">
        <p14:creationId xmlns:p14="http://schemas.microsoft.com/office/powerpoint/2010/main" val="564617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075575-1BF7-AF6E-26E8-3B6B2A153667}"/>
              </a:ext>
            </a:extLst>
          </p:cNvPr>
          <p:cNvSpPr>
            <a:spLocks noGrp="1"/>
          </p:cNvSpPr>
          <p:nvPr>
            <p:ph type="title"/>
          </p:nvPr>
        </p:nvSpPr>
        <p:spPr/>
        <p:txBody>
          <a:bodyPr/>
          <a:lstStyle/>
          <a:p>
            <a:r>
              <a:rPr lang="en-US" dirty="0"/>
              <a:t>Thank You</a:t>
            </a:r>
          </a:p>
        </p:txBody>
      </p:sp>
      <p:sp>
        <p:nvSpPr>
          <p:cNvPr id="6" name="Text Placeholder 5">
            <a:extLst>
              <a:ext uri="{FF2B5EF4-FFF2-40B4-BE49-F238E27FC236}">
                <a16:creationId xmlns:a16="http://schemas.microsoft.com/office/drawing/2014/main" id="{34022977-B7ED-2A39-E6CC-B92C3741463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9846DA1-B9A1-C14C-A9BF-9EC473CD66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377546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7B105-4600-7E89-B9B7-27A91E49F590}"/>
              </a:ext>
            </a:extLst>
          </p:cNvPr>
          <p:cNvSpPr>
            <a:spLocks noGrp="1"/>
          </p:cNvSpPr>
          <p:nvPr>
            <p:ph type="title"/>
          </p:nvPr>
        </p:nvSpPr>
        <p:spPr/>
        <p:txBody>
          <a:bodyPr/>
          <a:lstStyle/>
          <a:p>
            <a:r>
              <a:rPr lang="en-US" dirty="0"/>
              <a:t>Three Pillars, their Objectives, the Roadmap and the Goals</a:t>
            </a:r>
          </a:p>
        </p:txBody>
      </p:sp>
      <p:sp>
        <p:nvSpPr>
          <p:cNvPr id="3" name="Text Placeholder 2">
            <a:extLst>
              <a:ext uri="{FF2B5EF4-FFF2-40B4-BE49-F238E27FC236}">
                <a16:creationId xmlns:a16="http://schemas.microsoft.com/office/drawing/2014/main" id="{276EC001-A3AC-6C16-2BF5-0240FD303565}"/>
              </a:ext>
            </a:extLst>
          </p:cNvPr>
          <p:cNvSpPr>
            <a:spLocks noGrp="1"/>
          </p:cNvSpPr>
          <p:nvPr>
            <p:ph type="body" idx="1"/>
          </p:nvPr>
        </p:nvSpPr>
        <p:spPr>
          <a:xfrm>
            <a:off x="568411" y="3651249"/>
            <a:ext cx="12854984" cy="9334499"/>
          </a:xfrm>
        </p:spPr>
        <p:txBody>
          <a:bodyPr>
            <a:normAutofit fontScale="62500" lnSpcReduction="20000"/>
          </a:bodyPr>
          <a:lstStyle/>
          <a:p>
            <a:pPr marL="114300" indent="0">
              <a:lnSpc>
                <a:spcPct val="120000"/>
              </a:lnSpc>
              <a:buNone/>
            </a:pPr>
            <a:r>
              <a:rPr lang="en-US" dirty="0"/>
              <a:t>Product Council’s workstreams are built around the concepts of:</a:t>
            </a:r>
          </a:p>
          <a:p>
            <a:pPr>
              <a:lnSpc>
                <a:spcPct val="120000"/>
              </a:lnSpc>
              <a:buSzPct val="100000"/>
            </a:pPr>
            <a:r>
              <a:rPr lang="en-US" dirty="0"/>
              <a:t>A Foundational “Quality Product”</a:t>
            </a:r>
          </a:p>
          <a:p>
            <a:pPr>
              <a:lnSpc>
                <a:spcPct val="120000"/>
              </a:lnSpc>
              <a:buSzPct val="100000"/>
            </a:pPr>
            <a:r>
              <a:rPr lang="en-US" dirty="0"/>
              <a:t>Three pillars, aimed at:</a:t>
            </a:r>
          </a:p>
          <a:p>
            <a:pPr lvl="1">
              <a:lnSpc>
                <a:spcPct val="120000"/>
              </a:lnSpc>
              <a:buSzPct val="100000"/>
            </a:pPr>
            <a:r>
              <a:rPr lang="en-US" dirty="0"/>
              <a:t>Making adoption of Mojaloop easier</a:t>
            </a:r>
          </a:p>
          <a:p>
            <a:pPr lvl="1">
              <a:lnSpc>
                <a:spcPct val="120000"/>
              </a:lnSpc>
              <a:buSzPct val="100000"/>
            </a:pPr>
            <a:r>
              <a:rPr lang="en-US" dirty="0"/>
              <a:t>Helping deployments achieve impact and sustainability through scale</a:t>
            </a:r>
          </a:p>
          <a:p>
            <a:pPr lvl="1">
              <a:lnSpc>
                <a:spcPct val="120000"/>
              </a:lnSpc>
              <a:buSzPct val="100000"/>
            </a:pPr>
            <a:r>
              <a:rPr lang="en-US" dirty="0"/>
              <a:t>Recognizing the need to connect to other payments services</a:t>
            </a:r>
          </a:p>
          <a:p>
            <a:pPr marL="114300" indent="0">
              <a:lnSpc>
                <a:spcPct val="120000"/>
              </a:lnSpc>
              <a:buSzPct val="100000"/>
              <a:buNone/>
            </a:pPr>
            <a:r>
              <a:rPr lang="en-US" dirty="0"/>
              <a:t>These pillars combine to support the goals of the Mojaloop Foundation</a:t>
            </a:r>
          </a:p>
          <a:p>
            <a:pPr marL="114300" indent="0">
              <a:lnSpc>
                <a:spcPct val="120000"/>
              </a:lnSpc>
              <a:buSzPct val="100000"/>
              <a:buNone/>
            </a:pPr>
            <a:r>
              <a:rPr lang="en-US" dirty="0"/>
              <a:t>The roadmap is the identification of workstreams for each pillar, and their sequencing, in pursuit of those goals.</a:t>
            </a:r>
          </a:p>
        </p:txBody>
      </p:sp>
      <p:sp>
        <p:nvSpPr>
          <p:cNvPr id="4" name="Slide Number Placeholder 3">
            <a:extLst>
              <a:ext uri="{FF2B5EF4-FFF2-40B4-BE49-F238E27FC236}">
                <a16:creationId xmlns:a16="http://schemas.microsoft.com/office/drawing/2014/main" id="{10F2501A-B2C8-3848-3F2E-D1A2EE85C1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grpSp>
        <p:nvGrpSpPr>
          <p:cNvPr id="5" name="Group 4">
            <a:extLst>
              <a:ext uri="{FF2B5EF4-FFF2-40B4-BE49-F238E27FC236}">
                <a16:creationId xmlns:a16="http://schemas.microsoft.com/office/drawing/2014/main" id="{6F4021DB-E39F-2A0B-9396-B1DB0DB951DE}"/>
              </a:ext>
            </a:extLst>
          </p:cNvPr>
          <p:cNvGrpSpPr/>
          <p:nvPr/>
        </p:nvGrpSpPr>
        <p:grpSpPr>
          <a:xfrm>
            <a:off x="13954306" y="4362662"/>
            <a:ext cx="8756249" cy="7279852"/>
            <a:chOff x="13341751" y="4348976"/>
            <a:chExt cx="8756249" cy="7279852"/>
          </a:xfrm>
        </p:grpSpPr>
        <p:grpSp>
          <p:nvGrpSpPr>
            <p:cNvPr id="6" name="Group 5">
              <a:extLst>
                <a:ext uri="{FF2B5EF4-FFF2-40B4-BE49-F238E27FC236}">
                  <a16:creationId xmlns:a16="http://schemas.microsoft.com/office/drawing/2014/main" id="{57DC23D3-D923-B444-8A41-AFE62B4C7EC0}"/>
                </a:ext>
              </a:extLst>
            </p:cNvPr>
            <p:cNvGrpSpPr/>
            <p:nvPr/>
          </p:nvGrpSpPr>
          <p:grpSpPr>
            <a:xfrm>
              <a:off x="13341751" y="5970914"/>
              <a:ext cx="8756249" cy="5657914"/>
              <a:chOff x="5721751" y="6185743"/>
              <a:chExt cx="12459923" cy="7091514"/>
            </a:xfrm>
          </p:grpSpPr>
          <p:sp>
            <p:nvSpPr>
              <p:cNvPr id="8" name="Rectangle 7">
                <a:extLst>
                  <a:ext uri="{FF2B5EF4-FFF2-40B4-BE49-F238E27FC236}">
                    <a16:creationId xmlns:a16="http://schemas.microsoft.com/office/drawing/2014/main" id="{1EDDD4C1-D0C6-A620-77B0-FE5AC5A1BBF6}"/>
                  </a:ext>
                </a:extLst>
              </p:cNvPr>
              <p:cNvSpPr/>
              <p:nvPr/>
            </p:nvSpPr>
            <p:spPr>
              <a:xfrm>
                <a:off x="6258211" y="6185743"/>
                <a:ext cx="2922104" cy="5701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600" dirty="0"/>
                  <a:t>Make Adoption Easier</a:t>
                </a:r>
              </a:p>
            </p:txBody>
          </p:sp>
          <p:sp>
            <p:nvSpPr>
              <p:cNvPr id="9" name="Rectangle 8">
                <a:extLst>
                  <a:ext uri="{FF2B5EF4-FFF2-40B4-BE49-F238E27FC236}">
                    <a16:creationId xmlns:a16="http://schemas.microsoft.com/office/drawing/2014/main" id="{8EF717C9-9907-42DB-53AB-1C1AF79947C1}"/>
                  </a:ext>
                </a:extLst>
              </p:cNvPr>
              <p:cNvSpPr/>
              <p:nvPr/>
            </p:nvSpPr>
            <p:spPr>
              <a:xfrm>
                <a:off x="10472248" y="6185743"/>
                <a:ext cx="2922104" cy="5701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600" dirty="0"/>
                  <a:t>Achieve Scale</a:t>
                </a:r>
              </a:p>
            </p:txBody>
          </p:sp>
          <p:sp>
            <p:nvSpPr>
              <p:cNvPr id="10" name="Rectangle 9">
                <a:extLst>
                  <a:ext uri="{FF2B5EF4-FFF2-40B4-BE49-F238E27FC236}">
                    <a16:creationId xmlns:a16="http://schemas.microsoft.com/office/drawing/2014/main" id="{F5231564-A065-FF7D-52E9-19EAFE87E186}"/>
                  </a:ext>
                </a:extLst>
              </p:cNvPr>
              <p:cNvSpPr/>
              <p:nvPr/>
            </p:nvSpPr>
            <p:spPr>
              <a:xfrm>
                <a:off x="14686285" y="6185743"/>
                <a:ext cx="2922104" cy="57014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600" dirty="0"/>
                  <a:t>Connect to Other Systems</a:t>
                </a:r>
              </a:p>
            </p:txBody>
          </p:sp>
          <p:sp>
            <p:nvSpPr>
              <p:cNvPr id="11" name="Snip Same Side Corner Rectangle 2">
                <a:extLst>
                  <a:ext uri="{FF2B5EF4-FFF2-40B4-BE49-F238E27FC236}">
                    <a16:creationId xmlns:a16="http://schemas.microsoft.com/office/drawing/2014/main" id="{52AE8F56-46C7-3824-C980-9783BDDAA0E8}"/>
                  </a:ext>
                </a:extLst>
              </p:cNvPr>
              <p:cNvSpPr/>
              <p:nvPr/>
            </p:nvSpPr>
            <p:spPr>
              <a:xfrm>
                <a:off x="5721751" y="12051706"/>
                <a:ext cx="12459923" cy="1225551"/>
              </a:xfrm>
              <a:prstGeom prst="snip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Quality Product</a:t>
                </a:r>
              </a:p>
            </p:txBody>
          </p:sp>
        </p:grpSp>
        <p:sp>
          <p:nvSpPr>
            <p:cNvPr id="7" name="Triangle 6">
              <a:extLst>
                <a:ext uri="{FF2B5EF4-FFF2-40B4-BE49-F238E27FC236}">
                  <a16:creationId xmlns:a16="http://schemas.microsoft.com/office/drawing/2014/main" id="{839FCFCF-3752-6E9E-8E0D-B6D999E6F936}"/>
                </a:ext>
              </a:extLst>
            </p:cNvPr>
            <p:cNvSpPr/>
            <p:nvPr/>
          </p:nvSpPr>
          <p:spPr>
            <a:xfrm>
              <a:off x="13341751" y="4348976"/>
              <a:ext cx="8756249" cy="133814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Goals</a:t>
              </a:r>
            </a:p>
          </p:txBody>
        </p:sp>
      </p:grpSp>
    </p:spTree>
    <p:extLst>
      <p:ext uri="{BB962C8B-B14F-4D97-AF65-F5344CB8AC3E}">
        <p14:creationId xmlns:p14="http://schemas.microsoft.com/office/powerpoint/2010/main" val="4013042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974A0-8417-F954-DF8C-FF03CA87D463}"/>
              </a:ext>
            </a:extLst>
          </p:cNvPr>
          <p:cNvSpPr>
            <a:spLocks noGrp="1"/>
          </p:cNvSpPr>
          <p:nvPr>
            <p:ph type="title"/>
          </p:nvPr>
        </p:nvSpPr>
        <p:spPr/>
        <p:txBody>
          <a:bodyPr/>
          <a:lstStyle/>
          <a:p>
            <a:r>
              <a:rPr lang="en-US" dirty="0"/>
              <a:t>Objectives, Pillars and Goals</a:t>
            </a:r>
          </a:p>
        </p:txBody>
      </p:sp>
      <p:sp>
        <p:nvSpPr>
          <p:cNvPr id="4" name="Slide Number Placeholder 3">
            <a:extLst>
              <a:ext uri="{FF2B5EF4-FFF2-40B4-BE49-F238E27FC236}">
                <a16:creationId xmlns:a16="http://schemas.microsoft.com/office/drawing/2014/main" id="{2E6F0C92-EEE3-6F59-C064-B60FD11808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Rounded Rectangle 4">
            <a:extLst>
              <a:ext uri="{FF2B5EF4-FFF2-40B4-BE49-F238E27FC236}">
                <a16:creationId xmlns:a16="http://schemas.microsoft.com/office/drawing/2014/main" id="{F78517F0-13F7-E36C-A749-BC98BB85439C}"/>
              </a:ext>
            </a:extLst>
          </p:cNvPr>
          <p:cNvSpPr/>
          <p:nvPr/>
        </p:nvSpPr>
        <p:spPr>
          <a:xfrm>
            <a:off x="3192131" y="7359663"/>
            <a:ext cx="3891516" cy="20627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t>Goals</a:t>
            </a:r>
            <a:endParaRPr lang="en-US" dirty="0"/>
          </a:p>
        </p:txBody>
      </p:sp>
      <p:sp>
        <p:nvSpPr>
          <p:cNvPr id="6" name="Rounded Rectangle 5">
            <a:extLst>
              <a:ext uri="{FF2B5EF4-FFF2-40B4-BE49-F238E27FC236}">
                <a16:creationId xmlns:a16="http://schemas.microsoft.com/office/drawing/2014/main" id="{89FB0E91-B329-539F-AC9F-0E9568BB7496}"/>
              </a:ext>
            </a:extLst>
          </p:cNvPr>
          <p:cNvSpPr/>
          <p:nvPr/>
        </p:nvSpPr>
        <p:spPr>
          <a:xfrm>
            <a:off x="10557540" y="5027074"/>
            <a:ext cx="3891516" cy="20627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t>Pillar 1</a:t>
            </a:r>
            <a:endParaRPr lang="en-US" dirty="0"/>
          </a:p>
        </p:txBody>
      </p:sp>
      <p:sp>
        <p:nvSpPr>
          <p:cNvPr id="7" name="Rounded Rectangle 6">
            <a:extLst>
              <a:ext uri="{FF2B5EF4-FFF2-40B4-BE49-F238E27FC236}">
                <a16:creationId xmlns:a16="http://schemas.microsoft.com/office/drawing/2014/main" id="{90CEE766-4A5F-EFD1-1932-2AACF6F1D8E8}"/>
              </a:ext>
            </a:extLst>
          </p:cNvPr>
          <p:cNvSpPr/>
          <p:nvPr/>
        </p:nvSpPr>
        <p:spPr>
          <a:xfrm>
            <a:off x="10557540" y="7359663"/>
            <a:ext cx="3891516" cy="20627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t>Pillar 2</a:t>
            </a:r>
            <a:endParaRPr lang="en-US" dirty="0"/>
          </a:p>
        </p:txBody>
      </p:sp>
      <p:sp>
        <p:nvSpPr>
          <p:cNvPr id="8" name="Rounded Rectangle 7">
            <a:extLst>
              <a:ext uri="{FF2B5EF4-FFF2-40B4-BE49-F238E27FC236}">
                <a16:creationId xmlns:a16="http://schemas.microsoft.com/office/drawing/2014/main" id="{CF2DF506-5AF9-6CFE-AB46-2A13C8CCDAE1}"/>
              </a:ext>
            </a:extLst>
          </p:cNvPr>
          <p:cNvSpPr/>
          <p:nvPr/>
        </p:nvSpPr>
        <p:spPr>
          <a:xfrm>
            <a:off x="10557540" y="9692252"/>
            <a:ext cx="3891516" cy="20627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t>Pillar 3</a:t>
            </a:r>
            <a:endParaRPr lang="en-US" dirty="0"/>
          </a:p>
        </p:txBody>
      </p:sp>
      <p:cxnSp>
        <p:nvCxnSpPr>
          <p:cNvPr id="10" name="Straight Arrow Connector 9">
            <a:extLst>
              <a:ext uri="{FF2B5EF4-FFF2-40B4-BE49-F238E27FC236}">
                <a16:creationId xmlns:a16="http://schemas.microsoft.com/office/drawing/2014/main" id="{8C8ABD28-9D48-26F6-6A30-718BB2D78B25}"/>
              </a:ext>
            </a:extLst>
          </p:cNvPr>
          <p:cNvCxnSpPr>
            <a:cxnSpLocks/>
            <a:stCxn id="6" idx="1"/>
            <a:endCxn id="5" idx="3"/>
          </p:cNvCxnSpPr>
          <p:nvPr/>
        </p:nvCxnSpPr>
        <p:spPr>
          <a:xfrm flipH="1">
            <a:off x="7083647" y="6058432"/>
            <a:ext cx="3473893" cy="2332589"/>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08B697A-73CF-37C3-72AB-2426DC1D0CFB}"/>
              </a:ext>
            </a:extLst>
          </p:cNvPr>
          <p:cNvCxnSpPr>
            <a:cxnSpLocks/>
            <a:stCxn id="7" idx="1"/>
            <a:endCxn id="5" idx="3"/>
          </p:cNvCxnSpPr>
          <p:nvPr/>
        </p:nvCxnSpPr>
        <p:spPr>
          <a:xfrm flipH="1">
            <a:off x="7083647" y="8391021"/>
            <a:ext cx="3473893" cy="0"/>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740513B-4818-7239-A6C4-AFC85B3F8E99}"/>
              </a:ext>
            </a:extLst>
          </p:cNvPr>
          <p:cNvCxnSpPr>
            <a:cxnSpLocks/>
            <a:stCxn id="8" idx="1"/>
            <a:endCxn id="5" idx="3"/>
          </p:cNvCxnSpPr>
          <p:nvPr/>
        </p:nvCxnSpPr>
        <p:spPr>
          <a:xfrm flipH="1" flipV="1">
            <a:off x="7083647" y="8391021"/>
            <a:ext cx="3473893" cy="2332589"/>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93AE2D6-67BD-B513-1732-0FE213633EDD}"/>
              </a:ext>
            </a:extLst>
          </p:cNvPr>
          <p:cNvSpPr txBox="1"/>
          <p:nvPr/>
        </p:nvSpPr>
        <p:spPr>
          <a:xfrm>
            <a:off x="16316579" y="5047872"/>
            <a:ext cx="3212739" cy="461665"/>
          </a:xfrm>
          <a:prstGeom prst="rect">
            <a:avLst/>
          </a:prstGeom>
          <a:noFill/>
        </p:spPr>
        <p:txBody>
          <a:bodyPr wrap="none" rtlCol="0">
            <a:spAutoFit/>
          </a:bodyPr>
          <a:lstStyle/>
          <a:p>
            <a:r>
              <a:rPr lang="en-US" sz="2400" dirty="0"/>
              <a:t>Workstream Objective</a:t>
            </a:r>
          </a:p>
        </p:txBody>
      </p:sp>
      <p:sp>
        <p:nvSpPr>
          <p:cNvPr id="24" name="TextBox 23">
            <a:extLst>
              <a:ext uri="{FF2B5EF4-FFF2-40B4-BE49-F238E27FC236}">
                <a16:creationId xmlns:a16="http://schemas.microsoft.com/office/drawing/2014/main" id="{EBFFA8DC-2847-9988-B201-264696751697}"/>
              </a:ext>
            </a:extLst>
          </p:cNvPr>
          <p:cNvSpPr txBox="1"/>
          <p:nvPr/>
        </p:nvSpPr>
        <p:spPr>
          <a:xfrm>
            <a:off x="16316579" y="5596767"/>
            <a:ext cx="3212739" cy="461665"/>
          </a:xfrm>
          <a:prstGeom prst="rect">
            <a:avLst/>
          </a:prstGeom>
          <a:noFill/>
        </p:spPr>
        <p:txBody>
          <a:bodyPr wrap="none" rtlCol="0">
            <a:spAutoFit/>
          </a:bodyPr>
          <a:lstStyle/>
          <a:p>
            <a:r>
              <a:rPr lang="en-US" sz="2400" dirty="0"/>
              <a:t>Workstream Objective</a:t>
            </a:r>
          </a:p>
        </p:txBody>
      </p:sp>
      <p:sp>
        <p:nvSpPr>
          <p:cNvPr id="25" name="TextBox 24">
            <a:extLst>
              <a:ext uri="{FF2B5EF4-FFF2-40B4-BE49-F238E27FC236}">
                <a16:creationId xmlns:a16="http://schemas.microsoft.com/office/drawing/2014/main" id="{A360C8F9-A959-646F-D9A4-5DB32F3AF80F}"/>
              </a:ext>
            </a:extLst>
          </p:cNvPr>
          <p:cNvSpPr txBox="1"/>
          <p:nvPr/>
        </p:nvSpPr>
        <p:spPr>
          <a:xfrm>
            <a:off x="16316579" y="6145662"/>
            <a:ext cx="3212739" cy="461665"/>
          </a:xfrm>
          <a:prstGeom prst="rect">
            <a:avLst/>
          </a:prstGeom>
          <a:noFill/>
        </p:spPr>
        <p:txBody>
          <a:bodyPr wrap="none" rtlCol="0">
            <a:spAutoFit/>
          </a:bodyPr>
          <a:lstStyle/>
          <a:p>
            <a:r>
              <a:rPr lang="en-US" sz="2400" dirty="0"/>
              <a:t>Workstream Objective</a:t>
            </a:r>
          </a:p>
        </p:txBody>
      </p:sp>
      <p:sp>
        <p:nvSpPr>
          <p:cNvPr id="26" name="TextBox 25">
            <a:extLst>
              <a:ext uri="{FF2B5EF4-FFF2-40B4-BE49-F238E27FC236}">
                <a16:creationId xmlns:a16="http://schemas.microsoft.com/office/drawing/2014/main" id="{C31ABD81-41B0-5A2E-50C5-E302F3449220}"/>
              </a:ext>
            </a:extLst>
          </p:cNvPr>
          <p:cNvSpPr txBox="1"/>
          <p:nvPr/>
        </p:nvSpPr>
        <p:spPr>
          <a:xfrm>
            <a:off x="16316579" y="6694557"/>
            <a:ext cx="3212739" cy="461665"/>
          </a:xfrm>
          <a:prstGeom prst="rect">
            <a:avLst/>
          </a:prstGeom>
          <a:noFill/>
        </p:spPr>
        <p:txBody>
          <a:bodyPr wrap="none" rtlCol="0">
            <a:spAutoFit/>
          </a:bodyPr>
          <a:lstStyle/>
          <a:p>
            <a:r>
              <a:rPr lang="en-US" sz="2400" dirty="0"/>
              <a:t>Workstream Objective</a:t>
            </a:r>
          </a:p>
        </p:txBody>
      </p:sp>
      <p:sp>
        <p:nvSpPr>
          <p:cNvPr id="27" name="TextBox 26">
            <a:extLst>
              <a:ext uri="{FF2B5EF4-FFF2-40B4-BE49-F238E27FC236}">
                <a16:creationId xmlns:a16="http://schemas.microsoft.com/office/drawing/2014/main" id="{5AFEE89D-9DE6-AAD5-65DD-0E351A98CFD4}"/>
              </a:ext>
            </a:extLst>
          </p:cNvPr>
          <p:cNvSpPr txBox="1"/>
          <p:nvPr/>
        </p:nvSpPr>
        <p:spPr>
          <a:xfrm>
            <a:off x="16316579" y="7539568"/>
            <a:ext cx="3212739" cy="461665"/>
          </a:xfrm>
          <a:prstGeom prst="rect">
            <a:avLst/>
          </a:prstGeom>
          <a:noFill/>
        </p:spPr>
        <p:txBody>
          <a:bodyPr wrap="none" rtlCol="0">
            <a:spAutoFit/>
          </a:bodyPr>
          <a:lstStyle/>
          <a:p>
            <a:r>
              <a:rPr lang="en-US" sz="2400" dirty="0"/>
              <a:t>Workstream Objective</a:t>
            </a:r>
          </a:p>
        </p:txBody>
      </p:sp>
      <p:sp>
        <p:nvSpPr>
          <p:cNvPr id="28" name="TextBox 27">
            <a:extLst>
              <a:ext uri="{FF2B5EF4-FFF2-40B4-BE49-F238E27FC236}">
                <a16:creationId xmlns:a16="http://schemas.microsoft.com/office/drawing/2014/main" id="{434F62FC-91B2-03B8-B964-8B6E8E6C67DE}"/>
              </a:ext>
            </a:extLst>
          </p:cNvPr>
          <p:cNvSpPr txBox="1"/>
          <p:nvPr/>
        </p:nvSpPr>
        <p:spPr>
          <a:xfrm>
            <a:off x="16316579" y="8008135"/>
            <a:ext cx="3212739" cy="461665"/>
          </a:xfrm>
          <a:prstGeom prst="rect">
            <a:avLst/>
          </a:prstGeom>
          <a:noFill/>
        </p:spPr>
        <p:txBody>
          <a:bodyPr wrap="none" rtlCol="0">
            <a:spAutoFit/>
          </a:bodyPr>
          <a:lstStyle/>
          <a:p>
            <a:r>
              <a:rPr lang="en-US" sz="2400" dirty="0"/>
              <a:t>Workstream Objective</a:t>
            </a:r>
          </a:p>
        </p:txBody>
      </p:sp>
      <p:sp>
        <p:nvSpPr>
          <p:cNvPr id="29" name="TextBox 28">
            <a:extLst>
              <a:ext uri="{FF2B5EF4-FFF2-40B4-BE49-F238E27FC236}">
                <a16:creationId xmlns:a16="http://schemas.microsoft.com/office/drawing/2014/main" id="{7EB925F5-7DB3-A315-552A-83432F64565A}"/>
              </a:ext>
            </a:extLst>
          </p:cNvPr>
          <p:cNvSpPr txBox="1"/>
          <p:nvPr/>
        </p:nvSpPr>
        <p:spPr>
          <a:xfrm>
            <a:off x="16316579" y="8476702"/>
            <a:ext cx="3212739" cy="461665"/>
          </a:xfrm>
          <a:prstGeom prst="rect">
            <a:avLst/>
          </a:prstGeom>
          <a:noFill/>
        </p:spPr>
        <p:txBody>
          <a:bodyPr wrap="none" rtlCol="0">
            <a:spAutoFit/>
          </a:bodyPr>
          <a:lstStyle/>
          <a:p>
            <a:r>
              <a:rPr lang="en-US" sz="2400" dirty="0"/>
              <a:t>Workstream Objective</a:t>
            </a:r>
          </a:p>
        </p:txBody>
      </p:sp>
      <p:sp>
        <p:nvSpPr>
          <p:cNvPr id="30" name="TextBox 29">
            <a:extLst>
              <a:ext uri="{FF2B5EF4-FFF2-40B4-BE49-F238E27FC236}">
                <a16:creationId xmlns:a16="http://schemas.microsoft.com/office/drawing/2014/main" id="{32190D01-9687-0CC1-FED1-8C6220164A49}"/>
              </a:ext>
            </a:extLst>
          </p:cNvPr>
          <p:cNvSpPr txBox="1"/>
          <p:nvPr/>
        </p:nvSpPr>
        <p:spPr>
          <a:xfrm>
            <a:off x="16316579" y="9628645"/>
            <a:ext cx="3212739" cy="461665"/>
          </a:xfrm>
          <a:prstGeom prst="rect">
            <a:avLst/>
          </a:prstGeom>
          <a:noFill/>
        </p:spPr>
        <p:txBody>
          <a:bodyPr wrap="none" rtlCol="0">
            <a:spAutoFit/>
          </a:bodyPr>
          <a:lstStyle/>
          <a:p>
            <a:r>
              <a:rPr lang="en-US" sz="2400" dirty="0"/>
              <a:t>Workstream Objective</a:t>
            </a:r>
          </a:p>
        </p:txBody>
      </p:sp>
      <p:sp>
        <p:nvSpPr>
          <p:cNvPr id="31" name="TextBox 30">
            <a:extLst>
              <a:ext uri="{FF2B5EF4-FFF2-40B4-BE49-F238E27FC236}">
                <a16:creationId xmlns:a16="http://schemas.microsoft.com/office/drawing/2014/main" id="{440B9097-4F20-505B-E6B5-9FE7E7524CE7}"/>
              </a:ext>
            </a:extLst>
          </p:cNvPr>
          <p:cNvSpPr txBox="1"/>
          <p:nvPr/>
        </p:nvSpPr>
        <p:spPr>
          <a:xfrm>
            <a:off x="16316578" y="10095275"/>
            <a:ext cx="3212739" cy="461665"/>
          </a:xfrm>
          <a:prstGeom prst="rect">
            <a:avLst/>
          </a:prstGeom>
          <a:noFill/>
        </p:spPr>
        <p:txBody>
          <a:bodyPr wrap="none" rtlCol="0">
            <a:spAutoFit/>
          </a:bodyPr>
          <a:lstStyle/>
          <a:p>
            <a:r>
              <a:rPr lang="en-US" sz="2400" dirty="0"/>
              <a:t>Workstream Objective</a:t>
            </a:r>
          </a:p>
        </p:txBody>
      </p:sp>
      <p:sp>
        <p:nvSpPr>
          <p:cNvPr id="32" name="TextBox 31">
            <a:extLst>
              <a:ext uri="{FF2B5EF4-FFF2-40B4-BE49-F238E27FC236}">
                <a16:creationId xmlns:a16="http://schemas.microsoft.com/office/drawing/2014/main" id="{1AD9BE7D-5FB8-3F09-CDBA-010C653CC163}"/>
              </a:ext>
            </a:extLst>
          </p:cNvPr>
          <p:cNvSpPr txBox="1"/>
          <p:nvPr/>
        </p:nvSpPr>
        <p:spPr>
          <a:xfrm>
            <a:off x="16316577" y="10561905"/>
            <a:ext cx="3212739" cy="461665"/>
          </a:xfrm>
          <a:prstGeom prst="rect">
            <a:avLst/>
          </a:prstGeom>
          <a:noFill/>
        </p:spPr>
        <p:txBody>
          <a:bodyPr wrap="none" rtlCol="0">
            <a:spAutoFit/>
          </a:bodyPr>
          <a:lstStyle/>
          <a:p>
            <a:r>
              <a:rPr lang="en-US" sz="2400" dirty="0"/>
              <a:t>Workstream Objective</a:t>
            </a:r>
          </a:p>
        </p:txBody>
      </p:sp>
      <p:sp>
        <p:nvSpPr>
          <p:cNvPr id="33" name="TextBox 32">
            <a:extLst>
              <a:ext uri="{FF2B5EF4-FFF2-40B4-BE49-F238E27FC236}">
                <a16:creationId xmlns:a16="http://schemas.microsoft.com/office/drawing/2014/main" id="{59E49CF5-7117-2F4A-BF38-9E2F34863D50}"/>
              </a:ext>
            </a:extLst>
          </p:cNvPr>
          <p:cNvSpPr txBox="1"/>
          <p:nvPr/>
        </p:nvSpPr>
        <p:spPr>
          <a:xfrm>
            <a:off x="16316576" y="11028535"/>
            <a:ext cx="3212739" cy="461665"/>
          </a:xfrm>
          <a:prstGeom prst="rect">
            <a:avLst/>
          </a:prstGeom>
          <a:noFill/>
        </p:spPr>
        <p:txBody>
          <a:bodyPr wrap="none" rtlCol="0">
            <a:spAutoFit/>
          </a:bodyPr>
          <a:lstStyle/>
          <a:p>
            <a:r>
              <a:rPr lang="en-US" sz="2400" dirty="0"/>
              <a:t>Workstream Objective</a:t>
            </a:r>
          </a:p>
        </p:txBody>
      </p:sp>
      <p:sp>
        <p:nvSpPr>
          <p:cNvPr id="34" name="TextBox 33">
            <a:extLst>
              <a:ext uri="{FF2B5EF4-FFF2-40B4-BE49-F238E27FC236}">
                <a16:creationId xmlns:a16="http://schemas.microsoft.com/office/drawing/2014/main" id="{F8BEAB03-7843-B791-39F9-A9BC67424FD6}"/>
              </a:ext>
            </a:extLst>
          </p:cNvPr>
          <p:cNvSpPr txBox="1"/>
          <p:nvPr/>
        </p:nvSpPr>
        <p:spPr>
          <a:xfrm>
            <a:off x="16316575" y="11495165"/>
            <a:ext cx="3212739" cy="461665"/>
          </a:xfrm>
          <a:prstGeom prst="rect">
            <a:avLst/>
          </a:prstGeom>
          <a:noFill/>
        </p:spPr>
        <p:txBody>
          <a:bodyPr wrap="none" rtlCol="0">
            <a:spAutoFit/>
          </a:bodyPr>
          <a:lstStyle/>
          <a:p>
            <a:r>
              <a:rPr lang="en-US" sz="2400" dirty="0"/>
              <a:t>Workstream Objective</a:t>
            </a:r>
          </a:p>
        </p:txBody>
      </p:sp>
      <p:cxnSp>
        <p:nvCxnSpPr>
          <p:cNvPr id="35" name="Straight Arrow Connector 34">
            <a:extLst>
              <a:ext uri="{FF2B5EF4-FFF2-40B4-BE49-F238E27FC236}">
                <a16:creationId xmlns:a16="http://schemas.microsoft.com/office/drawing/2014/main" id="{C8ACF97F-4832-C34C-813B-C6B8E0EF6369}"/>
              </a:ext>
            </a:extLst>
          </p:cNvPr>
          <p:cNvCxnSpPr>
            <a:cxnSpLocks/>
            <a:stCxn id="23" idx="1"/>
            <a:endCxn id="6" idx="3"/>
          </p:cNvCxnSpPr>
          <p:nvPr/>
        </p:nvCxnSpPr>
        <p:spPr>
          <a:xfrm flipH="1">
            <a:off x="14449056" y="5278705"/>
            <a:ext cx="1867523" cy="779727"/>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D632EAA-3039-C768-9A19-34DAF00ADA0E}"/>
              </a:ext>
            </a:extLst>
          </p:cNvPr>
          <p:cNvCxnSpPr>
            <a:cxnSpLocks/>
            <a:stCxn id="24" idx="1"/>
            <a:endCxn id="6" idx="3"/>
          </p:cNvCxnSpPr>
          <p:nvPr/>
        </p:nvCxnSpPr>
        <p:spPr>
          <a:xfrm flipH="1">
            <a:off x="14449056" y="5827600"/>
            <a:ext cx="1867523" cy="230832"/>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D0CD758-DFC7-83A1-D6AF-7F7DB044662C}"/>
              </a:ext>
            </a:extLst>
          </p:cNvPr>
          <p:cNvCxnSpPr>
            <a:cxnSpLocks/>
            <a:stCxn id="25" idx="1"/>
            <a:endCxn id="6" idx="3"/>
          </p:cNvCxnSpPr>
          <p:nvPr/>
        </p:nvCxnSpPr>
        <p:spPr>
          <a:xfrm flipH="1" flipV="1">
            <a:off x="14449056" y="6058432"/>
            <a:ext cx="1867523" cy="318063"/>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4707834-D080-5E90-967A-FCD0783EDC6E}"/>
              </a:ext>
            </a:extLst>
          </p:cNvPr>
          <p:cNvCxnSpPr>
            <a:cxnSpLocks/>
            <a:stCxn id="26" idx="1"/>
            <a:endCxn id="6" idx="3"/>
          </p:cNvCxnSpPr>
          <p:nvPr/>
        </p:nvCxnSpPr>
        <p:spPr>
          <a:xfrm flipH="1" flipV="1">
            <a:off x="14449056" y="6058432"/>
            <a:ext cx="1867523" cy="866958"/>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7C5684C-6D82-63EA-4165-938FBF2BC7FE}"/>
              </a:ext>
            </a:extLst>
          </p:cNvPr>
          <p:cNvCxnSpPr>
            <a:cxnSpLocks/>
            <a:stCxn id="27" idx="1"/>
            <a:endCxn id="7" idx="3"/>
          </p:cNvCxnSpPr>
          <p:nvPr/>
        </p:nvCxnSpPr>
        <p:spPr>
          <a:xfrm flipH="1">
            <a:off x="14449056" y="7770401"/>
            <a:ext cx="1867523" cy="62062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DB5E1F5-5E8F-7C6B-1A8C-9E1F70795A0D}"/>
              </a:ext>
            </a:extLst>
          </p:cNvPr>
          <p:cNvCxnSpPr>
            <a:cxnSpLocks/>
            <a:stCxn id="28" idx="1"/>
            <a:endCxn id="7" idx="3"/>
          </p:cNvCxnSpPr>
          <p:nvPr/>
        </p:nvCxnSpPr>
        <p:spPr>
          <a:xfrm flipH="1">
            <a:off x="14449056" y="8238968"/>
            <a:ext cx="1867523" cy="152053"/>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297B7D8-402E-E2B0-784B-87894D7D5724}"/>
              </a:ext>
            </a:extLst>
          </p:cNvPr>
          <p:cNvCxnSpPr>
            <a:cxnSpLocks/>
            <a:stCxn id="29" idx="1"/>
            <a:endCxn id="7" idx="3"/>
          </p:cNvCxnSpPr>
          <p:nvPr/>
        </p:nvCxnSpPr>
        <p:spPr>
          <a:xfrm flipH="1" flipV="1">
            <a:off x="14449056" y="8391021"/>
            <a:ext cx="1867523" cy="316514"/>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8101942-204B-CE21-8D9A-60A85B991F1E}"/>
              </a:ext>
            </a:extLst>
          </p:cNvPr>
          <p:cNvCxnSpPr>
            <a:cxnSpLocks/>
            <a:stCxn id="30" idx="1"/>
            <a:endCxn id="8" idx="3"/>
          </p:cNvCxnSpPr>
          <p:nvPr/>
        </p:nvCxnSpPr>
        <p:spPr>
          <a:xfrm flipH="1">
            <a:off x="14449056" y="9859478"/>
            <a:ext cx="1867523" cy="864132"/>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BB8D7C8-2F3C-BB0C-4343-2CFAF8E59670}"/>
              </a:ext>
            </a:extLst>
          </p:cNvPr>
          <p:cNvCxnSpPr>
            <a:cxnSpLocks/>
            <a:stCxn id="31" idx="1"/>
            <a:endCxn id="8" idx="3"/>
          </p:cNvCxnSpPr>
          <p:nvPr/>
        </p:nvCxnSpPr>
        <p:spPr>
          <a:xfrm flipH="1">
            <a:off x="14449056" y="10326108"/>
            <a:ext cx="1867522" cy="397502"/>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0150599-7CEA-A238-E048-E679EE49FD79}"/>
              </a:ext>
            </a:extLst>
          </p:cNvPr>
          <p:cNvCxnSpPr>
            <a:cxnSpLocks/>
            <a:endCxn id="8" idx="3"/>
          </p:cNvCxnSpPr>
          <p:nvPr/>
        </p:nvCxnSpPr>
        <p:spPr>
          <a:xfrm flipH="1" flipV="1">
            <a:off x="14449056" y="10723610"/>
            <a:ext cx="1867522" cy="69128"/>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09A3F7F-663E-5015-D3F3-3D67F742177B}"/>
              </a:ext>
            </a:extLst>
          </p:cNvPr>
          <p:cNvCxnSpPr>
            <a:cxnSpLocks/>
            <a:stCxn id="33" idx="1"/>
            <a:endCxn id="8" idx="3"/>
          </p:cNvCxnSpPr>
          <p:nvPr/>
        </p:nvCxnSpPr>
        <p:spPr>
          <a:xfrm flipH="1" flipV="1">
            <a:off x="14449056" y="10723610"/>
            <a:ext cx="1867520" cy="535758"/>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4F23FBE-7205-9F6F-9E23-D56E3F7F81A7}"/>
              </a:ext>
            </a:extLst>
          </p:cNvPr>
          <p:cNvCxnSpPr>
            <a:cxnSpLocks/>
            <a:stCxn id="34" idx="1"/>
            <a:endCxn id="8" idx="3"/>
          </p:cNvCxnSpPr>
          <p:nvPr/>
        </p:nvCxnSpPr>
        <p:spPr>
          <a:xfrm flipH="1" flipV="1">
            <a:off x="14449056" y="10723610"/>
            <a:ext cx="1867519" cy="1002388"/>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52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A39A-4420-5995-6104-1CB18D44E1F0}"/>
              </a:ext>
            </a:extLst>
          </p:cNvPr>
          <p:cNvSpPr>
            <a:spLocks noGrp="1"/>
          </p:cNvSpPr>
          <p:nvPr>
            <p:ph type="title"/>
          </p:nvPr>
        </p:nvSpPr>
        <p:spPr/>
        <p:txBody>
          <a:bodyPr/>
          <a:lstStyle/>
          <a:p>
            <a:r>
              <a:rPr lang="en-US" dirty="0"/>
              <a:t>Objectives for Pillar 1: Make Adoption Easier</a:t>
            </a:r>
          </a:p>
        </p:txBody>
      </p:sp>
      <p:sp>
        <p:nvSpPr>
          <p:cNvPr id="3" name="Text Placeholder 2">
            <a:extLst>
              <a:ext uri="{FF2B5EF4-FFF2-40B4-BE49-F238E27FC236}">
                <a16:creationId xmlns:a16="http://schemas.microsoft.com/office/drawing/2014/main" id="{CB768294-45C8-5A46-2C83-A3A7DA068DB1}"/>
              </a:ext>
            </a:extLst>
          </p:cNvPr>
          <p:cNvSpPr>
            <a:spLocks noGrp="1"/>
          </p:cNvSpPr>
          <p:nvPr>
            <p:ph type="body" idx="1"/>
          </p:nvPr>
        </p:nvSpPr>
        <p:spPr>
          <a:xfrm>
            <a:off x="1676620" y="3651250"/>
            <a:ext cx="18869388" cy="8702676"/>
          </a:xfrm>
        </p:spPr>
        <p:txBody>
          <a:bodyPr/>
          <a:lstStyle/>
          <a:p>
            <a:pPr>
              <a:buSzPct val="100000"/>
            </a:pPr>
            <a:r>
              <a:rPr lang="en-US" dirty="0"/>
              <a:t>Increase the options for deployment, with a focus on on-prem</a:t>
            </a:r>
          </a:p>
          <a:p>
            <a:pPr>
              <a:buSzPct val="100000"/>
            </a:pPr>
            <a:r>
              <a:rPr lang="en-US" dirty="0"/>
              <a:t>Improve support for nation-scale deployments</a:t>
            </a:r>
          </a:p>
          <a:p>
            <a:pPr>
              <a:buSzPct val="100000"/>
            </a:pPr>
            <a:r>
              <a:rPr lang="en-US" dirty="0"/>
              <a:t>Make it easier for potential deployers to evaluate Mojaloop</a:t>
            </a:r>
          </a:p>
          <a:p>
            <a:pPr>
              <a:buSzPct val="100000"/>
            </a:pPr>
            <a:r>
              <a:rPr lang="en-US" dirty="0"/>
              <a:t>Foster a fintech/SI community</a:t>
            </a:r>
          </a:p>
        </p:txBody>
      </p:sp>
      <p:sp>
        <p:nvSpPr>
          <p:cNvPr id="4" name="Slide Number Placeholder 3">
            <a:extLst>
              <a:ext uri="{FF2B5EF4-FFF2-40B4-BE49-F238E27FC236}">
                <a16:creationId xmlns:a16="http://schemas.microsoft.com/office/drawing/2014/main" id="{874EC733-41A7-24D0-F098-6D41639CE2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9" name="Picture 8">
            <a:extLst>
              <a:ext uri="{FF2B5EF4-FFF2-40B4-BE49-F238E27FC236}">
                <a16:creationId xmlns:a16="http://schemas.microsoft.com/office/drawing/2014/main" id="{5DFEC777-CB14-5903-DC5C-2BACCA6F1894}"/>
              </a:ext>
            </a:extLst>
          </p:cNvPr>
          <p:cNvPicPr>
            <a:picLocks noChangeAspect="1"/>
          </p:cNvPicPr>
          <p:nvPr/>
        </p:nvPicPr>
        <p:blipFill>
          <a:blip r:embed="rId2"/>
          <a:stretch>
            <a:fillRect/>
          </a:stretch>
        </p:blipFill>
        <p:spPr>
          <a:xfrm>
            <a:off x="5850859" y="10153577"/>
            <a:ext cx="4844651" cy="2924249"/>
          </a:xfrm>
          <a:prstGeom prst="rect">
            <a:avLst/>
          </a:prstGeom>
        </p:spPr>
      </p:pic>
      <p:pic>
        <p:nvPicPr>
          <p:cNvPr id="10" name="Picture 9">
            <a:extLst>
              <a:ext uri="{FF2B5EF4-FFF2-40B4-BE49-F238E27FC236}">
                <a16:creationId xmlns:a16="http://schemas.microsoft.com/office/drawing/2014/main" id="{7090AE80-9108-5E2A-136F-8E7644CCEAF1}"/>
              </a:ext>
            </a:extLst>
          </p:cNvPr>
          <p:cNvPicPr>
            <a:picLocks noChangeAspect="1"/>
          </p:cNvPicPr>
          <p:nvPr/>
        </p:nvPicPr>
        <p:blipFill>
          <a:blip r:embed="rId3"/>
          <a:stretch>
            <a:fillRect/>
          </a:stretch>
        </p:blipFill>
        <p:spPr>
          <a:xfrm>
            <a:off x="15629859" y="10153578"/>
            <a:ext cx="5071743" cy="2924248"/>
          </a:xfrm>
          <a:prstGeom prst="rect">
            <a:avLst/>
          </a:prstGeom>
        </p:spPr>
      </p:pic>
    </p:spTree>
    <p:extLst>
      <p:ext uri="{BB962C8B-B14F-4D97-AF65-F5344CB8AC3E}">
        <p14:creationId xmlns:p14="http://schemas.microsoft.com/office/powerpoint/2010/main" val="767967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A39A-4420-5995-6104-1CB18D44E1F0}"/>
              </a:ext>
            </a:extLst>
          </p:cNvPr>
          <p:cNvSpPr>
            <a:spLocks noGrp="1"/>
          </p:cNvSpPr>
          <p:nvPr>
            <p:ph type="title"/>
          </p:nvPr>
        </p:nvSpPr>
        <p:spPr/>
        <p:txBody>
          <a:bodyPr/>
          <a:lstStyle/>
          <a:p>
            <a:r>
              <a:rPr lang="en-US" dirty="0"/>
              <a:t>Objectives for Pillar 2: Achieve Scale</a:t>
            </a:r>
          </a:p>
        </p:txBody>
      </p:sp>
      <p:sp>
        <p:nvSpPr>
          <p:cNvPr id="3" name="Text Placeholder 2">
            <a:extLst>
              <a:ext uri="{FF2B5EF4-FFF2-40B4-BE49-F238E27FC236}">
                <a16:creationId xmlns:a16="http://schemas.microsoft.com/office/drawing/2014/main" id="{CB768294-45C8-5A46-2C83-A3A7DA068DB1}"/>
              </a:ext>
            </a:extLst>
          </p:cNvPr>
          <p:cNvSpPr>
            <a:spLocks noGrp="1"/>
          </p:cNvSpPr>
          <p:nvPr>
            <p:ph type="body" idx="1"/>
          </p:nvPr>
        </p:nvSpPr>
        <p:spPr>
          <a:xfrm>
            <a:off x="1676620" y="3651250"/>
            <a:ext cx="20319780" cy="8702676"/>
          </a:xfrm>
        </p:spPr>
        <p:txBody>
          <a:bodyPr/>
          <a:lstStyle/>
          <a:p>
            <a:pPr>
              <a:buSzPct val="100000"/>
            </a:pPr>
            <a:r>
              <a:rPr lang="en-US" dirty="0"/>
              <a:t>Ensure the sustainability and relevance of deployments</a:t>
            </a:r>
          </a:p>
          <a:p>
            <a:pPr>
              <a:buSzPct val="100000"/>
            </a:pPr>
            <a:r>
              <a:rPr lang="en-US" dirty="0"/>
              <a:t>Bring Mojaloop deployments into people’s daily lives</a:t>
            </a:r>
          </a:p>
          <a:p>
            <a:pPr marL="114300" indent="0">
              <a:buSzPct val="100000"/>
              <a:buNone/>
            </a:pPr>
            <a:endParaRPr lang="en-US" dirty="0"/>
          </a:p>
        </p:txBody>
      </p:sp>
      <p:sp>
        <p:nvSpPr>
          <p:cNvPr id="4" name="Slide Number Placeholder 3">
            <a:extLst>
              <a:ext uri="{FF2B5EF4-FFF2-40B4-BE49-F238E27FC236}">
                <a16:creationId xmlns:a16="http://schemas.microsoft.com/office/drawing/2014/main" id="{874EC733-41A7-24D0-F098-6D41639CE2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6" name="Picture 5">
            <a:extLst>
              <a:ext uri="{FF2B5EF4-FFF2-40B4-BE49-F238E27FC236}">
                <a16:creationId xmlns:a16="http://schemas.microsoft.com/office/drawing/2014/main" id="{9672E2CB-0542-78E7-2F3A-8B229F26F34F}"/>
              </a:ext>
            </a:extLst>
          </p:cNvPr>
          <p:cNvPicPr>
            <a:picLocks noChangeAspect="1"/>
          </p:cNvPicPr>
          <p:nvPr/>
        </p:nvPicPr>
        <p:blipFill>
          <a:blip r:embed="rId2"/>
          <a:stretch>
            <a:fillRect/>
          </a:stretch>
        </p:blipFill>
        <p:spPr>
          <a:xfrm>
            <a:off x="9657715" y="8002588"/>
            <a:ext cx="5071743" cy="2924248"/>
          </a:xfrm>
          <a:prstGeom prst="rect">
            <a:avLst/>
          </a:prstGeom>
        </p:spPr>
      </p:pic>
    </p:spTree>
    <p:extLst>
      <p:ext uri="{BB962C8B-B14F-4D97-AF65-F5344CB8AC3E}">
        <p14:creationId xmlns:p14="http://schemas.microsoft.com/office/powerpoint/2010/main" val="116798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A39A-4420-5995-6104-1CB18D44E1F0}"/>
              </a:ext>
            </a:extLst>
          </p:cNvPr>
          <p:cNvSpPr>
            <a:spLocks noGrp="1"/>
          </p:cNvSpPr>
          <p:nvPr>
            <p:ph type="title"/>
          </p:nvPr>
        </p:nvSpPr>
        <p:spPr/>
        <p:txBody>
          <a:bodyPr/>
          <a:lstStyle/>
          <a:p>
            <a:r>
              <a:rPr lang="en-US" dirty="0"/>
              <a:t>Objectives for Pillar 3: Connect to Other Systems</a:t>
            </a:r>
          </a:p>
        </p:txBody>
      </p:sp>
      <p:sp>
        <p:nvSpPr>
          <p:cNvPr id="3" name="Text Placeholder 2">
            <a:extLst>
              <a:ext uri="{FF2B5EF4-FFF2-40B4-BE49-F238E27FC236}">
                <a16:creationId xmlns:a16="http://schemas.microsoft.com/office/drawing/2014/main" id="{CB768294-45C8-5A46-2C83-A3A7DA068DB1}"/>
              </a:ext>
            </a:extLst>
          </p:cNvPr>
          <p:cNvSpPr>
            <a:spLocks noGrp="1"/>
          </p:cNvSpPr>
          <p:nvPr>
            <p:ph type="body" idx="1"/>
          </p:nvPr>
        </p:nvSpPr>
        <p:spPr>
          <a:xfrm>
            <a:off x="1676620" y="3651250"/>
            <a:ext cx="20726180" cy="6486304"/>
          </a:xfrm>
        </p:spPr>
        <p:txBody>
          <a:bodyPr>
            <a:normAutofit fontScale="85000" lnSpcReduction="10000"/>
          </a:bodyPr>
          <a:lstStyle/>
          <a:p>
            <a:pPr>
              <a:buSzPct val="100000"/>
            </a:pPr>
            <a:r>
              <a:rPr lang="en-US" dirty="0"/>
              <a:t>Develop options for interconnection with other key players</a:t>
            </a:r>
          </a:p>
          <a:p>
            <a:pPr>
              <a:buSzPct val="100000"/>
            </a:pPr>
            <a:r>
              <a:rPr lang="en-US" dirty="0"/>
              <a:t>Make sure our multi-lateral cross-border proposition is fit for purpose, embraces emerging standards, and can be supported by the platform</a:t>
            </a:r>
          </a:p>
          <a:p>
            <a:r>
              <a:rPr lang="en-US" dirty="0"/>
              <a:t>Ensure Mojaloop is the preferred payments and settlement solution for the DPG community</a:t>
            </a:r>
          </a:p>
          <a:p>
            <a:r>
              <a:rPr lang="en-US" dirty="0"/>
              <a:t>Ensure our various cross-border efforts use best practice</a:t>
            </a:r>
          </a:p>
          <a:p>
            <a:pPr>
              <a:buSzPct val="100000"/>
            </a:pPr>
            <a:r>
              <a:rPr lang="en-US" dirty="0"/>
              <a:t>Enhance visibility in the international payments space</a:t>
            </a:r>
          </a:p>
          <a:p>
            <a:pPr>
              <a:buSzPct val="100000"/>
            </a:pPr>
            <a:r>
              <a:rPr lang="en-US" dirty="0"/>
              <a:t>Embrace emerging standards </a:t>
            </a:r>
          </a:p>
        </p:txBody>
      </p:sp>
      <p:sp>
        <p:nvSpPr>
          <p:cNvPr id="4" name="Slide Number Placeholder 3">
            <a:extLst>
              <a:ext uri="{FF2B5EF4-FFF2-40B4-BE49-F238E27FC236}">
                <a16:creationId xmlns:a16="http://schemas.microsoft.com/office/drawing/2014/main" id="{874EC733-41A7-24D0-F098-6D41639CE2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a:extLst>
              <a:ext uri="{FF2B5EF4-FFF2-40B4-BE49-F238E27FC236}">
                <a16:creationId xmlns:a16="http://schemas.microsoft.com/office/drawing/2014/main" id="{A5FBE181-B003-BAFB-227F-E648900E3066}"/>
              </a:ext>
            </a:extLst>
          </p:cNvPr>
          <p:cNvPicPr>
            <a:picLocks noChangeAspect="1"/>
          </p:cNvPicPr>
          <p:nvPr/>
        </p:nvPicPr>
        <p:blipFill>
          <a:blip r:embed="rId2"/>
          <a:stretch>
            <a:fillRect/>
          </a:stretch>
        </p:blipFill>
        <p:spPr>
          <a:xfrm>
            <a:off x="5850857" y="10198838"/>
            <a:ext cx="4844651" cy="2924249"/>
          </a:xfrm>
          <a:prstGeom prst="rect">
            <a:avLst/>
          </a:prstGeom>
        </p:spPr>
      </p:pic>
      <p:pic>
        <p:nvPicPr>
          <p:cNvPr id="9" name="Picture 8">
            <a:extLst>
              <a:ext uri="{FF2B5EF4-FFF2-40B4-BE49-F238E27FC236}">
                <a16:creationId xmlns:a16="http://schemas.microsoft.com/office/drawing/2014/main" id="{F566BECD-59F6-3421-25AC-E5847CC21F7C}"/>
              </a:ext>
            </a:extLst>
          </p:cNvPr>
          <p:cNvPicPr>
            <a:picLocks noChangeAspect="1"/>
          </p:cNvPicPr>
          <p:nvPr/>
        </p:nvPicPr>
        <p:blipFill>
          <a:blip r:embed="rId3"/>
          <a:stretch>
            <a:fillRect/>
          </a:stretch>
        </p:blipFill>
        <p:spPr>
          <a:xfrm>
            <a:off x="15713794" y="10137554"/>
            <a:ext cx="4832214" cy="3046818"/>
          </a:xfrm>
          <a:prstGeom prst="rect">
            <a:avLst/>
          </a:prstGeom>
        </p:spPr>
      </p:pic>
    </p:spTree>
    <p:extLst>
      <p:ext uri="{BB962C8B-B14F-4D97-AF65-F5344CB8AC3E}">
        <p14:creationId xmlns:p14="http://schemas.microsoft.com/office/powerpoint/2010/main" val="2103388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A39A-4420-5995-6104-1CB18D44E1F0}"/>
              </a:ext>
            </a:extLst>
          </p:cNvPr>
          <p:cNvSpPr>
            <a:spLocks noGrp="1"/>
          </p:cNvSpPr>
          <p:nvPr>
            <p:ph type="title"/>
          </p:nvPr>
        </p:nvSpPr>
        <p:spPr/>
        <p:txBody>
          <a:bodyPr/>
          <a:lstStyle/>
          <a:p>
            <a:r>
              <a:rPr lang="en-US" dirty="0"/>
              <a:t>Objectives for Foundation: Quality Product</a:t>
            </a:r>
          </a:p>
        </p:txBody>
      </p:sp>
      <p:sp>
        <p:nvSpPr>
          <p:cNvPr id="3" name="Text Placeholder 2">
            <a:extLst>
              <a:ext uri="{FF2B5EF4-FFF2-40B4-BE49-F238E27FC236}">
                <a16:creationId xmlns:a16="http://schemas.microsoft.com/office/drawing/2014/main" id="{CB768294-45C8-5A46-2C83-A3A7DA068DB1}"/>
              </a:ext>
            </a:extLst>
          </p:cNvPr>
          <p:cNvSpPr>
            <a:spLocks noGrp="1"/>
          </p:cNvSpPr>
          <p:nvPr>
            <p:ph type="body" idx="1"/>
          </p:nvPr>
        </p:nvSpPr>
        <p:spPr>
          <a:xfrm>
            <a:off x="1676620" y="3651250"/>
            <a:ext cx="21033938" cy="6002267"/>
          </a:xfrm>
        </p:spPr>
        <p:txBody>
          <a:bodyPr>
            <a:normAutofit fontScale="92500" lnSpcReduction="20000"/>
          </a:bodyPr>
          <a:lstStyle/>
          <a:p>
            <a:pPr>
              <a:buSzPct val="100000"/>
            </a:pPr>
            <a:r>
              <a:rPr lang="en-US" dirty="0"/>
              <a:t>Ensure our various activities in cross border and national deployments are supported by our settlement model</a:t>
            </a:r>
          </a:p>
          <a:p>
            <a:pPr>
              <a:buSzPct val="100000"/>
            </a:pPr>
            <a:r>
              <a:rPr lang="en-US" dirty="0"/>
              <a:t>Improve support for nation-scale deployments</a:t>
            </a:r>
          </a:p>
          <a:p>
            <a:pPr>
              <a:buSzPct val="100000"/>
            </a:pPr>
            <a:r>
              <a:rPr lang="en-US" dirty="0"/>
              <a:t>Make sure everything works together, and is kept up to date</a:t>
            </a:r>
          </a:p>
          <a:p>
            <a:pPr>
              <a:buSzPct val="100000"/>
            </a:pPr>
            <a:r>
              <a:rPr lang="en-US" dirty="0"/>
              <a:t>Make it easier for hub operators to keep their service up to date with Mojaloop developments</a:t>
            </a:r>
          </a:p>
          <a:p>
            <a:pPr>
              <a:buSzPct val="100000"/>
            </a:pPr>
            <a:r>
              <a:rPr lang="en-US" dirty="0"/>
              <a:t>Ensure Mojaloop is a secure platform, from the perspectives of both transactions and operation</a:t>
            </a:r>
          </a:p>
        </p:txBody>
      </p:sp>
      <p:sp>
        <p:nvSpPr>
          <p:cNvPr id="4" name="Slide Number Placeholder 3">
            <a:extLst>
              <a:ext uri="{FF2B5EF4-FFF2-40B4-BE49-F238E27FC236}">
                <a16:creationId xmlns:a16="http://schemas.microsoft.com/office/drawing/2014/main" id="{874EC733-41A7-24D0-F098-6D41639CE2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Picture 4">
            <a:extLst>
              <a:ext uri="{FF2B5EF4-FFF2-40B4-BE49-F238E27FC236}">
                <a16:creationId xmlns:a16="http://schemas.microsoft.com/office/drawing/2014/main" id="{A5FBE181-B003-BAFB-227F-E648900E3066}"/>
              </a:ext>
            </a:extLst>
          </p:cNvPr>
          <p:cNvPicPr>
            <a:picLocks noChangeAspect="1"/>
          </p:cNvPicPr>
          <p:nvPr/>
        </p:nvPicPr>
        <p:blipFill>
          <a:blip r:embed="rId3"/>
          <a:stretch>
            <a:fillRect/>
          </a:stretch>
        </p:blipFill>
        <p:spPr>
          <a:xfrm>
            <a:off x="5142493" y="9788452"/>
            <a:ext cx="4844651" cy="2924249"/>
          </a:xfrm>
          <a:prstGeom prst="rect">
            <a:avLst/>
          </a:prstGeom>
        </p:spPr>
      </p:pic>
      <p:pic>
        <p:nvPicPr>
          <p:cNvPr id="6" name="Picture 5">
            <a:extLst>
              <a:ext uri="{FF2B5EF4-FFF2-40B4-BE49-F238E27FC236}">
                <a16:creationId xmlns:a16="http://schemas.microsoft.com/office/drawing/2014/main" id="{8B354A3C-D35A-6888-0FF0-E306B1B57901}"/>
              </a:ext>
            </a:extLst>
          </p:cNvPr>
          <p:cNvPicPr>
            <a:picLocks noChangeAspect="1"/>
          </p:cNvPicPr>
          <p:nvPr/>
        </p:nvPicPr>
        <p:blipFill>
          <a:blip r:embed="rId4"/>
          <a:stretch>
            <a:fillRect/>
          </a:stretch>
        </p:blipFill>
        <p:spPr>
          <a:xfrm>
            <a:off x="15474265" y="9788452"/>
            <a:ext cx="5071743" cy="2924248"/>
          </a:xfrm>
          <a:prstGeom prst="rect">
            <a:avLst/>
          </a:prstGeom>
        </p:spPr>
      </p:pic>
    </p:spTree>
    <p:extLst>
      <p:ext uri="{BB962C8B-B14F-4D97-AF65-F5344CB8AC3E}">
        <p14:creationId xmlns:p14="http://schemas.microsoft.com/office/powerpoint/2010/main" val="4050548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27CBA-15F0-2234-1971-F867B5F79314}"/>
              </a:ext>
            </a:extLst>
          </p:cNvPr>
          <p:cNvSpPr>
            <a:spLocks noGrp="1"/>
          </p:cNvSpPr>
          <p:nvPr>
            <p:ph type="title"/>
          </p:nvPr>
        </p:nvSpPr>
        <p:spPr/>
        <p:txBody>
          <a:bodyPr/>
          <a:lstStyle/>
          <a:p>
            <a:r>
              <a:rPr lang="en-US" dirty="0"/>
              <a:t>Workstreams</a:t>
            </a:r>
          </a:p>
        </p:txBody>
      </p:sp>
      <p:sp>
        <p:nvSpPr>
          <p:cNvPr id="3" name="Text Placeholder 2">
            <a:extLst>
              <a:ext uri="{FF2B5EF4-FFF2-40B4-BE49-F238E27FC236}">
                <a16:creationId xmlns:a16="http://schemas.microsoft.com/office/drawing/2014/main" id="{049EA2F6-4F7B-13CD-B71C-C695FE2B852D}"/>
              </a:ext>
            </a:extLst>
          </p:cNvPr>
          <p:cNvSpPr>
            <a:spLocks noGrp="1"/>
          </p:cNvSpPr>
          <p:nvPr>
            <p:ph type="body" idx="1"/>
          </p:nvPr>
        </p:nvSpPr>
        <p:spPr/>
        <p:txBody>
          <a:bodyPr/>
          <a:lstStyle/>
          <a:p>
            <a:pPr marL="114300" indent="0">
              <a:buNone/>
            </a:pPr>
            <a:r>
              <a:rPr lang="en-US" dirty="0"/>
              <a:t>Two classes of workstream identified:</a:t>
            </a:r>
          </a:p>
          <a:p>
            <a:r>
              <a:rPr lang="en-US" b="1" dirty="0"/>
              <a:t>Technical workstreams</a:t>
            </a:r>
            <a:br>
              <a:rPr lang="en-US" dirty="0"/>
            </a:br>
            <a:r>
              <a:rPr lang="en-US" dirty="0"/>
              <a:t>Aimed at building something</a:t>
            </a:r>
            <a:br>
              <a:rPr lang="en-US" dirty="0"/>
            </a:br>
            <a:r>
              <a:rPr lang="en-US" dirty="0"/>
              <a:t>Outputs: code, or code specifications/designs</a:t>
            </a:r>
          </a:p>
          <a:p>
            <a:r>
              <a:rPr lang="en-US" b="1" dirty="0"/>
              <a:t>Strategic workstreams</a:t>
            </a:r>
            <a:br>
              <a:rPr lang="en-US" dirty="0"/>
            </a:br>
            <a:r>
              <a:rPr lang="en-US" dirty="0"/>
              <a:t>Aimed at defining APIs, engaging with external standards bodies </a:t>
            </a:r>
            <a:r>
              <a:rPr lang="en-US" dirty="0" err="1"/>
              <a:t>etc</a:t>
            </a:r>
            <a:br>
              <a:rPr lang="en-US" dirty="0"/>
            </a:br>
            <a:r>
              <a:rPr lang="en-US" dirty="0"/>
              <a:t>Outputs: Technical workstream definitions</a:t>
            </a:r>
          </a:p>
        </p:txBody>
      </p:sp>
      <p:sp>
        <p:nvSpPr>
          <p:cNvPr id="4" name="Slide Number Placeholder 3">
            <a:extLst>
              <a:ext uri="{FF2B5EF4-FFF2-40B4-BE49-F238E27FC236}">
                <a16:creationId xmlns:a16="http://schemas.microsoft.com/office/drawing/2014/main" id="{BCD7798D-12DA-E4F4-70F3-5DAE0CCE58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3800924200"/>
      </p:ext>
    </p:extLst>
  </p:cSld>
  <p:clrMapOvr>
    <a:masterClrMapping/>
  </p:clrMapOvr>
</p:sld>
</file>

<file path=ppt/theme/theme1.xml><?xml version="1.0" encoding="utf-8"?>
<a:theme xmlns:a="http://schemas.openxmlformats.org/drawingml/2006/main" name="Office Theme">
  <a:themeElements>
    <a:clrScheme name="Mojaloop">
      <a:dk1>
        <a:srgbClr val="000000"/>
      </a:dk1>
      <a:lt1>
        <a:srgbClr val="FFFFFF"/>
      </a:lt1>
      <a:dk2>
        <a:srgbClr val="44546A"/>
      </a:dk2>
      <a:lt2>
        <a:srgbClr val="E7E6E6"/>
      </a:lt2>
      <a:accent1>
        <a:srgbClr val="00A3FF"/>
      </a:accent1>
      <a:accent2>
        <a:srgbClr val="FC440F"/>
      </a:accent2>
      <a:accent3>
        <a:srgbClr val="0010BE"/>
      </a:accent3>
      <a:accent4>
        <a:srgbClr val="FDE74C"/>
      </a:accent4>
      <a:accent5>
        <a:srgbClr val="00DFB1"/>
      </a:accent5>
      <a:accent6>
        <a:srgbClr val="BE009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14408</TotalTime>
  <Words>2256</Words>
  <Application>Microsoft Macintosh PowerPoint</Application>
  <PresentationFormat>Custom</PresentationFormat>
  <Paragraphs>334</Paragraphs>
  <Slides>28</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Open Sans</vt:lpstr>
      <vt:lpstr>Office Theme</vt:lpstr>
      <vt:lpstr>PI 22:  Workstreams</vt:lpstr>
      <vt:lpstr>Workstream Framework</vt:lpstr>
      <vt:lpstr>Three Pillars, their Objectives, the Roadmap and the Goals</vt:lpstr>
      <vt:lpstr>Objectives, Pillars and Goals</vt:lpstr>
      <vt:lpstr>Objectives for Pillar 1: Make Adoption Easier</vt:lpstr>
      <vt:lpstr>Objectives for Pillar 2: Achieve Scale</vt:lpstr>
      <vt:lpstr>Objectives for Pillar 3: Connect to Other Systems</vt:lpstr>
      <vt:lpstr>Objectives for Foundation: Quality Product</vt:lpstr>
      <vt:lpstr>Workstreams</vt:lpstr>
      <vt:lpstr>Technical Workstream</vt:lpstr>
      <vt:lpstr>Pillar 1: Technical Workstreams</vt:lpstr>
      <vt:lpstr>Pillar 2: Technical Workstreams</vt:lpstr>
      <vt:lpstr>Pillar 3: Technical Workstreams</vt:lpstr>
      <vt:lpstr>Quality Product: Technical Workstreams</vt:lpstr>
      <vt:lpstr>Strategic Workstreams</vt:lpstr>
      <vt:lpstr>Pillar 3: Strategic Workstreams</vt:lpstr>
      <vt:lpstr>PI 21 Workstream Review</vt:lpstr>
      <vt:lpstr>Pillar 1: Technical Workstreams</vt:lpstr>
      <vt:lpstr>Pillar 2: Technical Workstreams</vt:lpstr>
      <vt:lpstr>Pillar 3: Technical Workstreams</vt:lpstr>
      <vt:lpstr>Quality Product: Technical Workstreams</vt:lpstr>
      <vt:lpstr>Workstreams for PI 22</vt:lpstr>
      <vt:lpstr>Technical workstreams to be carried over to PI 22</vt:lpstr>
      <vt:lpstr>Strategic Workstreams continue as before</vt:lpstr>
      <vt:lpstr>PI 22 - Candidate New Workstreams </vt:lpstr>
      <vt:lpstr>Voting</vt:lpstr>
      <vt:lpstr>Breakouts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Mojaloop  Payment Initiation – PISP / 3PPI</dc:title>
  <cp:lastModifiedBy>Paul Makin</cp:lastModifiedBy>
  <cp:revision>37</cp:revision>
  <dcterms:modified xsi:type="dcterms:W3CDTF">2023-06-29T16:11:38Z</dcterms:modified>
</cp:coreProperties>
</file>