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58" r:id="rId5"/>
    <p:sldId id="260" r:id="rId6"/>
    <p:sldId id="261" r:id="rId7"/>
    <p:sldId id="262" r:id="rId8"/>
    <p:sldId id="263" r:id="rId9"/>
    <p:sldId id="264" r:id="rId10"/>
    <p:sldId id="268" r:id="rId11"/>
    <p:sldId id="265" r:id="rId12"/>
    <p:sldId id="269" r:id="rId13"/>
    <p:sldId id="270" r:id="rId14"/>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5" autoAdjust="0"/>
    <p:restoredTop sz="96327"/>
  </p:normalViewPr>
  <p:slideViewPr>
    <p:cSldViewPr snapToGrid="0" snapToObjects="1">
      <p:cViewPr varScale="1">
        <p:scale>
          <a:sx n="50" d="100"/>
          <a:sy n="50" d="100"/>
        </p:scale>
        <p:origin x="168" y="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C7158-3EDA-D449-8D0F-DA0A67645948}" type="datetimeFigureOut">
              <a:rPr lang="en-US" smtClean="0"/>
              <a:t>10/29/23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28C9E-AFDC-3345-9ED4-F0F60104F264}" type="slidenum">
              <a:rPr lang="en-US" smtClean="0"/>
              <a:t>‹#›</a:t>
            </a:fld>
            <a:endParaRPr lang="en-US"/>
          </a:p>
        </p:txBody>
      </p:sp>
    </p:spTree>
    <p:extLst>
      <p:ext uri="{BB962C8B-B14F-4D97-AF65-F5344CB8AC3E}">
        <p14:creationId xmlns:p14="http://schemas.microsoft.com/office/powerpoint/2010/main" val="159097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1212E7D8-EF21-2543-93D3-E52749CD1EC8}"/>
              </a:ext>
            </a:extLst>
          </p:cNvPr>
          <p:cNvSpPr/>
          <p:nvPr userDrawn="1"/>
        </p:nvSpPr>
        <p:spPr>
          <a:xfrm>
            <a:off x="861219" y="3595738"/>
            <a:ext cx="23353448" cy="8531688"/>
          </a:xfrm>
          <a:prstGeom prst="roundRect">
            <a:avLst>
              <a:gd name="adj" fmla="val 6683"/>
            </a:avLst>
          </a:prstGeom>
          <a:solidFill>
            <a:srgbClr val="005A8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dirty="0"/>
          </a:p>
        </p:txBody>
      </p:sp>
      <p:pic>
        <p:nvPicPr>
          <p:cNvPr id="10" name="Graphic 9">
            <a:extLst>
              <a:ext uri="{FF2B5EF4-FFF2-40B4-BE49-F238E27FC236}">
                <a16:creationId xmlns:a16="http://schemas.microsoft.com/office/drawing/2014/main" id="{DE0A9A71-07CD-1F41-BF33-CF2369394EC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95847" y="1224115"/>
            <a:ext cx="6612396" cy="1755673"/>
          </a:xfrm>
          <a:prstGeom prst="rect">
            <a:avLst/>
          </a:prstGeom>
        </p:spPr>
      </p:pic>
      <p:pic>
        <p:nvPicPr>
          <p:cNvPr id="12" name="Picture 11" descr="A picture containing cable, necklace, knot&#10;&#10;Description automatically generated">
            <a:extLst>
              <a:ext uri="{FF2B5EF4-FFF2-40B4-BE49-F238E27FC236}">
                <a16:creationId xmlns:a16="http://schemas.microsoft.com/office/drawing/2014/main" id="{460C1D56-F2C1-7740-9150-DF25E2A37B58}"/>
              </a:ext>
            </a:extLst>
          </p:cNvPr>
          <p:cNvPicPr>
            <a:picLocks noChangeAspect="1"/>
          </p:cNvPicPr>
          <p:nvPr userDrawn="1"/>
        </p:nvPicPr>
        <p:blipFill>
          <a:blip r:embed="rId4">
            <a:alphaModFix amt="28000"/>
          </a:blip>
          <a:stretch>
            <a:fillRect/>
          </a:stretch>
        </p:blipFill>
        <p:spPr>
          <a:xfrm rot="16501011">
            <a:off x="19097665" y="7495832"/>
            <a:ext cx="5031755" cy="5031755"/>
          </a:xfrm>
          <a:prstGeom prst="rect">
            <a:avLst/>
          </a:prstGeom>
          <a:ln w="57150">
            <a:noFill/>
          </a:ln>
        </p:spPr>
      </p:pic>
      <p:pic>
        <p:nvPicPr>
          <p:cNvPr id="13" name="Picture 12" descr="A picture containing cable, necklace, knot&#10;&#10;Description automatically generated">
            <a:extLst>
              <a:ext uri="{FF2B5EF4-FFF2-40B4-BE49-F238E27FC236}">
                <a16:creationId xmlns:a16="http://schemas.microsoft.com/office/drawing/2014/main" id="{18835418-AAB3-834D-87EB-0B74B7432883}"/>
              </a:ext>
            </a:extLst>
          </p:cNvPr>
          <p:cNvPicPr>
            <a:picLocks noChangeAspect="1"/>
          </p:cNvPicPr>
          <p:nvPr userDrawn="1"/>
        </p:nvPicPr>
        <p:blipFill>
          <a:blip r:embed="rId4">
            <a:alphaModFix amt="28000"/>
          </a:blip>
          <a:stretch>
            <a:fillRect/>
          </a:stretch>
        </p:blipFill>
        <p:spPr>
          <a:xfrm rot="16501011">
            <a:off x="12290465" y="2043298"/>
            <a:ext cx="5031755" cy="5031755"/>
          </a:xfrm>
          <a:prstGeom prst="rect">
            <a:avLst/>
          </a:prstGeom>
          <a:ln w="57150">
            <a:noFill/>
          </a:ln>
        </p:spPr>
      </p:pic>
      <p:pic>
        <p:nvPicPr>
          <p:cNvPr id="14" name="Picture 13" descr="A picture containing cable, necklace, knot&#10;&#10;Description automatically generated">
            <a:extLst>
              <a:ext uri="{FF2B5EF4-FFF2-40B4-BE49-F238E27FC236}">
                <a16:creationId xmlns:a16="http://schemas.microsoft.com/office/drawing/2014/main" id="{B521E106-8648-8741-A7AD-70A8F3AE0BB8}"/>
              </a:ext>
            </a:extLst>
          </p:cNvPr>
          <p:cNvPicPr>
            <a:picLocks noChangeAspect="1"/>
          </p:cNvPicPr>
          <p:nvPr userDrawn="1"/>
        </p:nvPicPr>
        <p:blipFill>
          <a:blip r:embed="rId4">
            <a:alphaModFix amt="28000"/>
          </a:blip>
          <a:stretch>
            <a:fillRect/>
          </a:stretch>
        </p:blipFill>
        <p:spPr>
          <a:xfrm rot="16501011">
            <a:off x="18421528" y="5444756"/>
            <a:ext cx="3699541" cy="3699541"/>
          </a:xfrm>
          <a:prstGeom prst="rect">
            <a:avLst/>
          </a:prstGeom>
          <a:ln w="57150">
            <a:noFill/>
          </a:ln>
        </p:spPr>
      </p:pic>
    </p:spTree>
    <p:extLst>
      <p:ext uri="{BB962C8B-B14F-4D97-AF65-F5344CB8AC3E}">
        <p14:creationId xmlns:p14="http://schemas.microsoft.com/office/powerpoint/2010/main" val="175184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391797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8" name="Picture 7" descr="A picture containing light&#10;&#10;Description automatically generated">
            <a:extLst>
              <a:ext uri="{FF2B5EF4-FFF2-40B4-BE49-F238E27FC236}">
                <a16:creationId xmlns:a16="http://schemas.microsoft.com/office/drawing/2014/main" id="{CB14EC90-E499-7F40-A81C-63D0DD2592C7}"/>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11" name="Rounded Rectangle 10">
            <a:extLst>
              <a:ext uri="{FF2B5EF4-FFF2-40B4-BE49-F238E27FC236}">
                <a16:creationId xmlns:a16="http://schemas.microsoft.com/office/drawing/2014/main" id="{1212E7D8-EF21-2543-93D3-E52749CD1EC8}"/>
              </a:ext>
            </a:extLst>
          </p:cNvPr>
          <p:cNvSpPr/>
          <p:nvPr userDrawn="1"/>
        </p:nvSpPr>
        <p:spPr>
          <a:xfrm>
            <a:off x="861219" y="3595738"/>
            <a:ext cx="23319581" cy="8531688"/>
          </a:xfrm>
          <a:prstGeom prst="roundRect">
            <a:avLst>
              <a:gd name="adj" fmla="val 6683"/>
            </a:avLst>
          </a:prstGeom>
          <a:solidFill>
            <a:srgbClr val="005A83">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dirty="0"/>
          </a:p>
        </p:txBody>
      </p:sp>
      <p:pic>
        <p:nvPicPr>
          <p:cNvPr id="10" name="Graphic 9">
            <a:extLst>
              <a:ext uri="{FF2B5EF4-FFF2-40B4-BE49-F238E27FC236}">
                <a16:creationId xmlns:a16="http://schemas.microsoft.com/office/drawing/2014/main" id="{DE0A9A71-07CD-1F41-BF33-CF2369394EC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695847" y="1224115"/>
            <a:ext cx="6612396" cy="1755673"/>
          </a:xfrm>
          <a:prstGeom prst="rect">
            <a:avLst/>
          </a:prstGeom>
        </p:spPr>
      </p:pic>
      <p:pic>
        <p:nvPicPr>
          <p:cNvPr id="12" name="Picture 11" descr="A picture containing cable, necklace, knot&#10;&#10;Description automatically generated">
            <a:extLst>
              <a:ext uri="{FF2B5EF4-FFF2-40B4-BE49-F238E27FC236}">
                <a16:creationId xmlns:a16="http://schemas.microsoft.com/office/drawing/2014/main" id="{460C1D56-F2C1-7740-9150-DF25E2A37B58}"/>
              </a:ext>
            </a:extLst>
          </p:cNvPr>
          <p:cNvPicPr>
            <a:picLocks noChangeAspect="1"/>
          </p:cNvPicPr>
          <p:nvPr userDrawn="1"/>
        </p:nvPicPr>
        <p:blipFill>
          <a:blip r:embed="rId5">
            <a:alphaModFix amt="28000"/>
          </a:blip>
          <a:stretch>
            <a:fillRect/>
          </a:stretch>
        </p:blipFill>
        <p:spPr>
          <a:xfrm rot="16501011">
            <a:off x="19097665" y="7495832"/>
            <a:ext cx="5031755" cy="5031755"/>
          </a:xfrm>
          <a:prstGeom prst="rect">
            <a:avLst/>
          </a:prstGeom>
          <a:ln w="57150">
            <a:noFill/>
          </a:ln>
        </p:spPr>
      </p:pic>
      <p:pic>
        <p:nvPicPr>
          <p:cNvPr id="13" name="Picture 12" descr="A picture containing cable, necklace, knot&#10;&#10;Description automatically generated">
            <a:extLst>
              <a:ext uri="{FF2B5EF4-FFF2-40B4-BE49-F238E27FC236}">
                <a16:creationId xmlns:a16="http://schemas.microsoft.com/office/drawing/2014/main" id="{18835418-AAB3-834D-87EB-0B74B7432883}"/>
              </a:ext>
            </a:extLst>
          </p:cNvPr>
          <p:cNvPicPr>
            <a:picLocks noChangeAspect="1"/>
          </p:cNvPicPr>
          <p:nvPr userDrawn="1"/>
        </p:nvPicPr>
        <p:blipFill>
          <a:blip r:embed="rId5">
            <a:alphaModFix amt="28000"/>
          </a:blip>
          <a:stretch>
            <a:fillRect/>
          </a:stretch>
        </p:blipFill>
        <p:spPr>
          <a:xfrm rot="16501011">
            <a:off x="12290465" y="2043298"/>
            <a:ext cx="5031755" cy="5031755"/>
          </a:xfrm>
          <a:prstGeom prst="rect">
            <a:avLst/>
          </a:prstGeom>
          <a:ln w="57150">
            <a:noFill/>
          </a:ln>
        </p:spPr>
      </p:pic>
      <p:pic>
        <p:nvPicPr>
          <p:cNvPr id="14" name="Picture 13" descr="A picture containing cable, necklace, knot&#10;&#10;Description automatically generated">
            <a:extLst>
              <a:ext uri="{FF2B5EF4-FFF2-40B4-BE49-F238E27FC236}">
                <a16:creationId xmlns:a16="http://schemas.microsoft.com/office/drawing/2014/main" id="{B521E106-8648-8741-A7AD-70A8F3AE0BB8}"/>
              </a:ext>
            </a:extLst>
          </p:cNvPr>
          <p:cNvPicPr>
            <a:picLocks noChangeAspect="1"/>
          </p:cNvPicPr>
          <p:nvPr userDrawn="1"/>
        </p:nvPicPr>
        <p:blipFill>
          <a:blip r:embed="rId5">
            <a:alphaModFix amt="28000"/>
          </a:blip>
          <a:stretch>
            <a:fillRect/>
          </a:stretch>
        </p:blipFill>
        <p:spPr>
          <a:xfrm rot="16501011">
            <a:off x="18424535" y="5009181"/>
            <a:ext cx="3699541" cy="3699541"/>
          </a:xfrm>
          <a:prstGeom prst="rect">
            <a:avLst/>
          </a:prstGeom>
          <a:ln w="57150">
            <a:noFill/>
          </a:ln>
        </p:spPr>
      </p:pic>
    </p:spTree>
    <p:extLst>
      <p:ext uri="{BB962C8B-B14F-4D97-AF65-F5344CB8AC3E}">
        <p14:creationId xmlns:p14="http://schemas.microsoft.com/office/powerpoint/2010/main" val="204726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234137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62D33483-5DC1-4919-B94C-777794C8A760}"/>
              </a:ext>
            </a:extLst>
          </p:cNvPr>
          <p:cNvPicPr>
            <a:picLocks noChangeAspect="1"/>
          </p:cNvPicPr>
          <p:nvPr userDrawn="1"/>
        </p:nvPicPr>
        <p:blipFill>
          <a:blip r:embed="rId2"/>
          <a:stretch>
            <a:fillRect/>
          </a:stretch>
        </p:blipFill>
        <p:spPr>
          <a:xfrm>
            <a:off x="-340246" y="-299102"/>
            <a:ext cx="24384000" cy="13716000"/>
          </a:xfrm>
          <a:prstGeom prst="rect">
            <a:avLst/>
          </a:prstGeom>
        </p:spPr>
      </p:pic>
      <p:sp>
        <p:nvSpPr>
          <p:cNvPr id="2" name="Title 1"/>
          <p:cNvSpPr>
            <a:spLocks noGrp="1"/>
          </p:cNvSpPr>
          <p:nvPr>
            <p:ph type="title"/>
          </p:nvPr>
        </p:nvSpPr>
        <p:spPr>
          <a:xfrm>
            <a:off x="567033" y="463062"/>
            <a:ext cx="23253107" cy="1491656"/>
          </a:xfrm>
        </p:spPr>
        <p:txBody>
          <a:bodyPr/>
          <a:lstStyle>
            <a:lvl1pPr algn="ctr">
              <a:defRPr/>
            </a:lvl1pPr>
          </a:lstStyle>
          <a:p>
            <a:r>
              <a:rPr lang="en-US"/>
              <a:t>Click to edit Master title style</a:t>
            </a:r>
            <a:endParaRPr lang="en-US" dirty="0"/>
          </a:p>
        </p:txBody>
      </p:sp>
      <p:sp>
        <p:nvSpPr>
          <p:cNvPr id="3" name="Content Placeholder 2"/>
          <p:cNvSpPr>
            <a:spLocks noGrp="1"/>
          </p:cNvSpPr>
          <p:nvPr>
            <p:ph idx="1"/>
          </p:nvPr>
        </p:nvSpPr>
        <p:spPr>
          <a:xfrm>
            <a:off x="567032" y="2144995"/>
            <a:ext cx="23253107" cy="10208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165420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21033938"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335034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B51FDB6C-806C-4135-BCBC-52AC466F483A}"/>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2" name="Title 1"/>
          <p:cNvSpPr>
            <a:spLocks noGrp="1"/>
          </p:cNvSpPr>
          <p:nvPr>
            <p:ph type="title"/>
          </p:nvPr>
        </p:nvSpPr>
        <p:spPr>
          <a:xfrm>
            <a:off x="1663917" y="3419477"/>
            <a:ext cx="21033938" cy="5705474"/>
          </a:xfrm>
        </p:spPr>
        <p:txBody>
          <a:bodyPr anchor="b"/>
          <a:lstStyle>
            <a:lvl1pPr>
              <a:defRPr sz="12000"/>
            </a:lvl1pPr>
          </a:lstStyle>
          <a:p>
            <a:r>
              <a:rPr lang="en-US"/>
              <a:t>Click to edit Master title style</a:t>
            </a:r>
            <a:endParaRPr lang="en-US" dirty="0"/>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260809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9" name="Picture 8" descr="A close up of a logo&#10;&#10;Description automatically generated">
            <a:extLst>
              <a:ext uri="{FF2B5EF4-FFF2-40B4-BE49-F238E27FC236}">
                <a16:creationId xmlns:a16="http://schemas.microsoft.com/office/drawing/2014/main" id="{6F4A1F8B-C419-4603-9EEB-E97DD0ECE90C}"/>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3" name="Content Placeholder 2"/>
          <p:cNvSpPr>
            <a:spLocks noGrp="1"/>
          </p:cNvSpPr>
          <p:nvPr>
            <p:ph sz="half" idx="1"/>
          </p:nvPr>
        </p:nvSpPr>
        <p:spPr>
          <a:xfrm>
            <a:off x="567034" y="2384277"/>
            <a:ext cx="11474134" cy="99696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6008" y="2384277"/>
            <a:ext cx="11474132" cy="99696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F9D7A-5BEE-9245-944A-197F51D542D9}" type="slidenum">
              <a:rPr lang="en-US" smtClean="0"/>
              <a:t>‹#›</a:t>
            </a:fld>
            <a:endParaRPr lang="en-US" dirty="0"/>
          </a:p>
        </p:txBody>
      </p:sp>
      <p:sp>
        <p:nvSpPr>
          <p:cNvPr id="8" name="Title 1">
            <a:extLst>
              <a:ext uri="{FF2B5EF4-FFF2-40B4-BE49-F238E27FC236}">
                <a16:creationId xmlns:a16="http://schemas.microsoft.com/office/drawing/2014/main" id="{E19465F6-5688-4BC1-9853-4B06EA09C6D6}"/>
              </a:ext>
            </a:extLst>
          </p:cNvPr>
          <p:cNvSpPr>
            <a:spLocks noGrp="1"/>
          </p:cNvSpPr>
          <p:nvPr>
            <p:ph type="title"/>
          </p:nvPr>
        </p:nvSpPr>
        <p:spPr>
          <a:xfrm>
            <a:off x="567033" y="463062"/>
            <a:ext cx="23253107" cy="1491656"/>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346224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21033938"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4" name="Content Placeholder 3"/>
          <p:cNvSpPr>
            <a:spLocks noGrp="1"/>
          </p:cNvSpPr>
          <p:nvPr>
            <p:ph sz="half" idx="2"/>
          </p:nvPr>
        </p:nvSpPr>
        <p:spPr>
          <a:xfrm>
            <a:off x="1679796" y="5010150"/>
            <a:ext cx="10316917"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US"/>
              <a:t>Click to edit Master text styles</a:t>
            </a:r>
          </a:p>
        </p:txBody>
      </p:sp>
      <p:sp>
        <p:nvSpPr>
          <p:cNvPr id="6" name="Content Placeholder 5"/>
          <p:cNvSpPr>
            <a:spLocks noGrp="1"/>
          </p:cNvSpPr>
          <p:nvPr>
            <p:ph sz="quarter" idx="4"/>
          </p:nvPr>
        </p:nvSpPr>
        <p:spPr>
          <a:xfrm>
            <a:off x="12346007" y="5010150"/>
            <a:ext cx="1036772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F9D7A-5BEE-9245-944A-197F51D542D9}" type="slidenum">
              <a:rPr lang="en-US" smtClean="0"/>
              <a:t>‹#›</a:t>
            </a:fld>
            <a:endParaRPr lang="en-US"/>
          </a:p>
        </p:txBody>
      </p:sp>
    </p:spTree>
    <p:extLst>
      <p:ext uri="{BB962C8B-B14F-4D97-AF65-F5344CB8AC3E}">
        <p14:creationId xmlns:p14="http://schemas.microsoft.com/office/powerpoint/2010/main" val="328897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E71D0330-633D-4ADB-80FA-4D712C332E40}"/>
              </a:ext>
            </a:extLst>
          </p:cNvPr>
          <p:cNvPicPr>
            <a:picLocks noChangeAspect="1"/>
          </p:cNvPicPr>
          <p:nvPr userDrawn="1"/>
        </p:nvPicPr>
        <p:blipFill>
          <a:blip r:embed="rId2"/>
          <a:stretch>
            <a:fillRect/>
          </a:stretch>
        </p:blipFill>
        <p:spPr>
          <a:xfrm>
            <a:off x="1587" y="0"/>
            <a:ext cx="24384000" cy="13716000"/>
          </a:xfrm>
          <a:prstGeom prst="rect">
            <a:avLst/>
          </a:prstGeom>
        </p:spPr>
      </p:pic>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F9D7A-5BEE-9245-944A-197F51D542D9}" type="slidenum">
              <a:rPr lang="en-US" smtClean="0"/>
              <a:t>‹#›</a:t>
            </a:fld>
            <a:endParaRPr lang="en-US"/>
          </a:p>
        </p:txBody>
      </p:sp>
      <p:sp>
        <p:nvSpPr>
          <p:cNvPr id="7" name="Title 1">
            <a:extLst>
              <a:ext uri="{FF2B5EF4-FFF2-40B4-BE49-F238E27FC236}">
                <a16:creationId xmlns:a16="http://schemas.microsoft.com/office/drawing/2014/main" id="{66A7073C-B612-438B-901C-1C39864E1119}"/>
              </a:ext>
            </a:extLst>
          </p:cNvPr>
          <p:cNvSpPr>
            <a:spLocks noGrp="1"/>
          </p:cNvSpPr>
          <p:nvPr>
            <p:ph type="title"/>
          </p:nvPr>
        </p:nvSpPr>
        <p:spPr>
          <a:xfrm>
            <a:off x="567033" y="463062"/>
            <a:ext cx="23253107" cy="1491656"/>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165441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rgbClr val="005A83"/>
                </a:solidFill>
              </a:defRPr>
            </a:lvl1pPr>
          </a:lstStyle>
          <a:p>
            <a:endParaRPr lang="en-US" dirty="0"/>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rgbClr val="005A83"/>
                </a:solidFill>
              </a:defRPr>
            </a:lvl1pPr>
          </a:lstStyle>
          <a:p>
            <a:fld id="{20AF9D7A-5BEE-9245-944A-197F51D542D9}" type="slidenum">
              <a:rPr lang="en-US" smtClean="0"/>
              <a:pPr/>
              <a:t>‹#›</a:t>
            </a:fld>
            <a:endParaRPr lang="en-US" dirty="0"/>
          </a:p>
        </p:txBody>
      </p:sp>
      <p:pic>
        <p:nvPicPr>
          <p:cNvPr id="9" name="Graphic 8">
            <a:extLst>
              <a:ext uri="{FF2B5EF4-FFF2-40B4-BE49-F238E27FC236}">
                <a16:creationId xmlns:a16="http://schemas.microsoft.com/office/drawing/2014/main" id="{759802E9-285F-8F43-B76C-6EF8FC067CAC}"/>
              </a:ext>
            </a:extLst>
          </p:cNvPr>
          <p:cNvPicPr>
            <a:picLocks noChangeAspect="1"/>
          </p:cNvPicPr>
          <p:nvPr userDrawn="1"/>
        </p:nvPicPr>
        <p:blipFill>
          <a:blip r:embed="rId12">
            <a:extLst>
              <a:ext uri="{96DAC541-7B7A-43D3-8B79-37D633B846F1}">
                <asvg:svgBlip xmlns:asvg="http://schemas.microsoft.com/office/drawing/2016/SVG/main" r:embed="rId13"/>
              </a:ext>
            </a:extLst>
          </a:blip>
          <a:stretch>
            <a:fillRect/>
          </a:stretch>
        </p:blipFill>
        <p:spPr>
          <a:xfrm>
            <a:off x="1676618" y="12727286"/>
            <a:ext cx="2317605" cy="615353"/>
          </a:xfrm>
          <a:prstGeom prst="rect">
            <a:avLst/>
          </a:prstGeom>
        </p:spPr>
      </p:pic>
    </p:spTree>
    <p:extLst>
      <p:ext uri="{BB962C8B-B14F-4D97-AF65-F5344CB8AC3E}">
        <p14:creationId xmlns:p14="http://schemas.microsoft.com/office/powerpoint/2010/main" val="3489411563"/>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63" r:id="rId5"/>
    <p:sldLayoutId id="2147483669" r:id="rId6"/>
    <p:sldLayoutId id="2147483664" r:id="rId7"/>
    <p:sldLayoutId id="2147483665" r:id="rId8"/>
    <p:sldLayoutId id="2147483666" r:id="rId9"/>
    <p:sldLayoutId id="2147483667" r:id="rId10"/>
  </p:sldLayoutIdLst>
  <p:hf hdr="0" ftr="0" dt="0"/>
  <p:txStyles>
    <p:titleStyle>
      <a:lvl1pPr algn="l" defTabSz="1828800" rtl="0" eaLnBrk="1" latinLnBrk="0" hangingPunct="1">
        <a:lnSpc>
          <a:spcPct val="90000"/>
        </a:lnSpc>
        <a:spcBef>
          <a:spcPct val="0"/>
        </a:spcBef>
        <a:buNone/>
        <a:defRPr sz="8800" b="1" kern="1200">
          <a:solidFill>
            <a:srgbClr val="005A83"/>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640E0-9BA0-4725-A6B7-BB7C66F80F01}"/>
              </a:ext>
            </a:extLst>
          </p:cNvPr>
          <p:cNvSpPr>
            <a:spLocks noGrp="1"/>
          </p:cNvSpPr>
          <p:nvPr>
            <p:ph type="ctrTitle"/>
          </p:nvPr>
        </p:nvSpPr>
        <p:spPr>
          <a:xfrm>
            <a:off x="1695847" y="4203903"/>
            <a:ext cx="20025466" cy="4519609"/>
          </a:xfrm>
        </p:spPr>
        <p:txBody>
          <a:bodyPr>
            <a:normAutofit/>
          </a:bodyPr>
          <a:lstStyle/>
          <a:p>
            <a:r>
              <a:rPr lang="en-US" dirty="0"/>
              <a:t>Scheme Rules</a:t>
            </a:r>
          </a:p>
        </p:txBody>
      </p:sp>
      <p:sp>
        <p:nvSpPr>
          <p:cNvPr id="4" name="Slide Number Placeholder 3">
            <a:extLst>
              <a:ext uri="{FF2B5EF4-FFF2-40B4-BE49-F238E27FC236}">
                <a16:creationId xmlns:a16="http://schemas.microsoft.com/office/drawing/2014/main" id="{1BA304FD-7CAF-4D06-B5AC-16FD1757D616}"/>
              </a:ext>
            </a:extLst>
          </p:cNvPr>
          <p:cNvSpPr>
            <a:spLocks noGrp="1"/>
          </p:cNvSpPr>
          <p:nvPr>
            <p:ph type="sldNum" sz="quarter" idx="12"/>
          </p:nvPr>
        </p:nvSpPr>
        <p:spPr/>
        <p:txBody>
          <a:bodyPr/>
          <a:lstStyle/>
          <a:p>
            <a:fld id="{20AF9D7A-5BEE-9245-944A-197F51D542D9}" type="slidenum">
              <a:rPr lang="en-US" smtClean="0"/>
              <a:pPr/>
              <a:t>1</a:t>
            </a:fld>
            <a:endParaRPr lang="en-US" dirty="0"/>
          </a:p>
        </p:txBody>
      </p:sp>
    </p:spTree>
    <p:extLst>
      <p:ext uri="{BB962C8B-B14F-4D97-AF65-F5344CB8AC3E}">
        <p14:creationId xmlns:p14="http://schemas.microsoft.com/office/powerpoint/2010/main" val="1490150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24562-8444-1249-C483-249BE743396C}"/>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BB502F65-C054-B549-4E5D-F6875C9F0302}"/>
              </a:ext>
            </a:extLst>
          </p:cNvPr>
          <p:cNvSpPr>
            <a:spLocks noGrp="1"/>
          </p:cNvSpPr>
          <p:nvPr>
            <p:ph idx="1"/>
          </p:nvPr>
        </p:nvSpPr>
        <p:spPr/>
        <p:txBody>
          <a:bodyPr/>
          <a:lstStyle/>
          <a:p>
            <a:r>
              <a:rPr lang="en-US" dirty="0"/>
              <a:t>The community is finalizing the ruleset in the next two weeks, which will be made available on GitHub</a:t>
            </a:r>
          </a:p>
          <a:p>
            <a:r>
              <a:rPr lang="en-US" dirty="0"/>
              <a:t>We welcome any comments and feedback to help mature/evolve/expand the document</a:t>
            </a:r>
          </a:p>
        </p:txBody>
      </p:sp>
      <p:sp>
        <p:nvSpPr>
          <p:cNvPr id="4" name="Slide Number Placeholder 3">
            <a:extLst>
              <a:ext uri="{FF2B5EF4-FFF2-40B4-BE49-F238E27FC236}">
                <a16:creationId xmlns:a16="http://schemas.microsoft.com/office/drawing/2014/main" id="{2C562764-9B46-4A06-ECF0-C40D12DCDE10}"/>
              </a:ext>
            </a:extLst>
          </p:cNvPr>
          <p:cNvSpPr>
            <a:spLocks noGrp="1"/>
          </p:cNvSpPr>
          <p:nvPr>
            <p:ph type="sldNum" sz="quarter" idx="12"/>
          </p:nvPr>
        </p:nvSpPr>
        <p:spPr/>
        <p:txBody>
          <a:bodyPr/>
          <a:lstStyle/>
          <a:p>
            <a:fld id="{20AF9D7A-5BEE-9245-944A-197F51D542D9}" type="slidenum">
              <a:rPr lang="en-US" smtClean="0"/>
              <a:t>10</a:t>
            </a:fld>
            <a:endParaRPr lang="en-US"/>
          </a:p>
        </p:txBody>
      </p:sp>
    </p:spTree>
    <p:extLst>
      <p:ext uri="{BB962C8B-B14F-4D97-AF65-F5344CB8AC3E}">
        <p14:creationId xmlns:p14="http://schemas.microsoft.com/office/powerpoint/2010/main" val="640023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A5F27-3991-1B95-1979-C907A7F940FE}"/>
              </a:ext>
            </a:extLst>
          </p:cNvPr>
          <p:cNvSpPr>
            <a:spLocks noGrp="1"/>
          </p:cNvSpPr>
          <p:nvPr>
            <p:ph type="title"/>
          </p:nvPr>
        </p:nvSpPr>
        <p:spPr/>
        <p:txBody>
          <a:bodyPr>
            <a:noAutofit/>
          </a:bodyPr>
          <a:lstStyle/>
          <a:p>
            <a:r>
              <a:rPr lang="en-US" sz="6600" dirty="0"/>
              <a:t>Intersectionality of Scheme Design and Technical Design</a:t>
            </a:r>
          </a:p>
        </p:txBody>
      </p:sp>
      <p:sp>
        <p:nvSpPr>
          <p:cNvPr id="3" name="Content Placeholder 2">
            <a:extLst>
              <a:ext uri="{FF2B5EF4-FFF2-40B4-BE49-F238E27FC236}">
                <a16:creationId xmlns:a16="http://schemas.microsoft.com/office/drawing/2014/main" id="{E188BB87-E4BF-AE28-1371-FAC2FD8080A5}"/>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4C0B447D-994F-1B16-AA56-759E780EEB40}"/>
              </a:ext>
            </a:extLst>
          </p:cNvPr>
          <p:cNvSpPr>
            <a:spLocks noGrp="1"/>
          </p:cNvSpPr>
          <p:nvPr>
            <p:ph type="sldNum" sz="quarter" idx="12"/>
          </p:nvPr>
        </p:nvSpPr>
        <p:spPr/>
        <p:txBody>
          <a:bodyPr/>
          <a:lstStyle/>
          <a:p>
            <a:fld id="{20AF9D7A-5BEE-9245-944A-197F51D542D9}" type="slidenum">
              <a:rPr lang="en-US" smtClean="0"/>
              <a:t>2</a:t>
            </a:fld>
            <a:endParaRPr lang="en-US"/>
          </a:p>
        </p:txBody>
      </p:sp>
      <p:grpSp>
        <p:nvGrpSpPr>
          <p:cNvPr id="11" name="Group 10">
            <a:extLst>
              <a:ext uri="{FF2B5EF4-FFF2-40B4-BE49-F238E27FC236}">
                <a16:creationId xmlns:a16="http://schemas.microsoft.com/office/drawing/2014/main" id="{CE73C2FA-72D8-164B-CC66-D5CB2EBF7367}"/>
              </a:ext>
            </a:extLst>
          </p:cNvPr>
          <p:cNvGrpSpPr/>
          <p:nvPr/>
        </p:nvGrpSpPr>
        <p:grpSpPr>
          <a:xfrm>
            <a:off x="1016000" y="2170395"/>
            <a:ext cx="21854159" cy="9765816"/>
            <a:chOff x="166581" y="1701879"/>
            <a:chExt cx="8529744" cy="4790361"/>
          </a:xfrm>
        </p:grpSpPr>
        <p:sp>
          <p:nvSpPr>
            <p:cNvPr id="5" name="Oval 4">
              <a:extLst>
                <a:ext uri="{FF2B5EF4-FFF2-40B4-BE49-F238E27FC236}">
                  <a16:creationId xmlns:a16="http://schemas.microsoft.com/office/drawing/2014/main" id="{6F414B14-1D84-5655-C44C-064A1C123645}"/>
                </a:ext>
              </a:extLst>
            </p:cNvPr>
            <p:cNvSpPr/>
            <p:nvPr/>
          </p:nvSpPr>
          <p:spPr>
            <a:xfrm>
              <a:off x="166581" y="1701879"/>
              <a:ext cx="5633327" cy="4790361"/>
            </a:xfrm>
            <a:prstGeom prst="ellipse">
              <a:avLst/>
            </a:prstGeom>
            <a:solidFill>
              <a:schemeClr val="tx1">
                <a:lumMod val="40000"/>
                <a:lumOff val="60000"/>
                <a:alpha val="27059"/>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endParaRPr lang="en-US" sz="3600" dirty="0">
                <a:solidFill>
                  <a:schemeClr val="tx1"/>
                </a:solidFill>
              </a:endParaRPr>
            </a:p>
            <a:p>
              <a:pPr algn="ctr"/>
              <a:r>
                <a:rPr lang="en-US" sz="3600" dirty="0">
                  <a:solidFill>
                    <a:schemeClr val="tx1"/>
                  </a:solidFill>
                </a:rPr>
                <a:t>Other Enablers (i.e. Infrastructures, Market Characteristics, </a:t>
              </a:r>
              <a:br>
                <a:rPr lang="en-US" sz="3600" dirty="0">
                  <a:solidFill>
                    <a:schemeClr val="tx1"/>
                  </a:solidFill>
                </a:rPr>
              </a:br>
              <a:r>
                <a:rPr lang="en-US" sz="3600" dirty="0">
                  <a:solidFill>
                    <a:schemeClr val="tx1"/>
                  </a:solidFill>
                </a:rPr>
                <a:t>Programs)</a:t>
              </a:r>
            </a:p>
          </p:txBody>
        </p:sp>
        <p:sp>
          <p:nvSpPr>
            <p:cNvPr id="6" name="Oval 5">
              <a:extLst>
                <a:ext uri="{FF2B5EF4-FFF2-40B4-BE49-F238E27FC236}">
                  <a16:creationId xmlns:a16="http://schemas.microsoft.com/office/drawing/2014/main" id="{4096EC1E-6CE5-1088-4E2B-F8F79E8439FA}"/>
                </a:ext>
              </a:extLst>
            </p:cNvPr>
            <p:cNvSpPr/>
            <p:nvPr/>
          </p:nvSpPr>
          <p:spPr>
            <a:xfrm>
              <a:off x="1052479" y="2580576"/>
              <a:ext cx="1993368" cy="1910033"/>
            </a:xfrm>
            <a:prstGeom prst="ellipse">
              <a:avLst/>
            </a:prstGeom>
            <a:solidFill>
              <a:schemeClr val="tx1">
                <a:lumMod val="40000"/>
                <a:lumOff val="60000"/>
                <a:alpha val="27059"/>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r>
                <a:rPr lang="en-US" sz="3600" dirty="0">
                  <a:solidFill>
                    <a:schemeClr val="tx1"/>
                  </a:solidFill>
                </a:rPr>
                <a:t>Business Design and Rules</a:t>
              </a:r>
            </a:p>
          </p:txBody>
        </p:sp>
        <p:sp>
          <p:nvSpPr>
            <p:cNvPr id="7" name="Oval 6">
              <a:extLst>
                <a:ext uri="{FF2B5EF4-FFF2-40B4-BE49-F238E27FC236}">
                  <a16:creationId xmlns:a16="http://schemas.microsoft.com/office/drawing/2014/main" id="{EE3355A4-62AC-3785-B658-7750039BF74A}"/>
                </a:ext>
              </a:extLst>
            </p:cNvPr>
            <p:cNvSpPr/>
            <p:nvPr/>
          </p:nvSpPr>
          <p:spPr>
            <a:xfrm>
              <a:off x="2689191" y="2560033"/>
              <a:ext cx="1993368" cy="1910033"/>
            </a:xfrm>
            <a:prstGeom prst="ellipse">
              <a:avLst/>
            </a:prstGeom>
            <a:solidFill>
              <a:schemeClr val="tx1">
                <a:lumMod val="40000"/>
                <a:lumOff val="60000"/>
                <a:alpha val="27059"/>
              </a:schemeClr>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r"/>
              <a:r>
                <a:rPr lang="en-US" sz="3600" dirty="0">
                  <a:solidFill>
                    <a:schemeClr val="tx1"/>
                  </a:solidFill>
                </a:rPr>
                <a:t>Technical </a:t>
              </a:r>
              <a:br>
                <a:rPr lang="en-US" sz="3600" dirty="0">
                  <a:solidFill>
                    <a:schemeClr val="tx1"/>
                  </a:solidFill>
                </a:rPr>
              </a:br>
              <a:r>
                <a:rPr lang="en-US" sz="3600" dirty="0">
                  <a:solidFill>
                    <a:schemeClr val="tx1"/>
                  </a:solidFill>
                </a:rPr>
                <a:t>Design</a:t>
              </a:r>
            </a:p>
          </p:txBody>
        </p:sp>
        <p:sp>
          <p:nvSpPr>
            <p:cNvPr id="8" name="Text Placeholder 1">
              <a:extLst>
                <a:ext uri="{FF2B5EF4-FFF2-40B4-BE49-F238E27FC236}">
                  <a16:creationId xmlns:a16="http://schemas.microsoft.com/office/drawing/2014/main" id="{E7C6A72B-AB32-789F-C8E2-843484CAAC95}"/>
                </a:ext>
              </a:extLst>
            </p:cNvPr>
            <p:cNvSpPr txBox="1">
              <a:spLocks/>
            </p:cNvSpPr>
            <p:nvPr/>
          </p:nvSpPr>
          <p:spPr>
            <a:xfrm>
              <a:off x="5854094" y="1772071"/>
              <a:ext cx="2842231" cy="4237249"/>
            </a:xfrm>
            <a:prstGeom prst="rect">
              <a:avLst/>
            </a:prstGeom>
          </p:spPr>
          <p:txBody>
            <a:bodyPr vert="horz" lIns="91440" tIns="45720" rIns="91440" bIns="45720" rtlCol="0" anchor="ctr"/>
            <a:lstStyle>
              <a:defPPr>
                <a:defRPr lang="en-US"/>
              </a:defPPr>
              <a:lvl1pPr marL="0" algn="ctr" defTabSz="457200" rtl="0" eaLnBrk="1" latinLnBrk="0" hangingPunct="1">
                <a:defRPr sz="2400" kern="1200">
                  <a:solidFill>
                    <a:srgbClr val="005A83"/>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571500" indent="-571500" algn="l">
                <a:spcBef>
                  <a:spcPts val="600"/>
                </a:spcBef>
                <a:spcAft>
                  <a:spcPts val="600"/>
                </a:spcAft>
                <a:buFont typeface="Arial" panose="020B0604020202020204" pitchFamily="34" charset="0"/>
                <a:buChar char="•"/>
              </a:pPr>
              <a:r>
                <a:rPr lang="en-US" sz="3600" dirty="0">
                  <a:solidFill>
                    <a:schemeClr val="tx1"/>
                  </a:solidFill>
                </a:rPr>
                <a:t>Business decisions drive technical design </a:t>
              </a:r>
            </a:p>
            <a:p>
              <a:pPr marL="571500" indent="-571500" algn="l">
                <a:spcBef>
                  <a:spcPts val="600"/>
                </a:spcBef>
                <a:spcAft>
                  <a:spcPts val="600"/>
                </a:spcAft>
                <a:buFont typeface="Arial" panose="020B0604020202020204" pitchFamily="34" charset="0"/>
                <a:buChar char="•"/>
              </a:pPr>
              <a:r>
                <a:rPr lang="en-US" sz="3600" dirty="0">
                  <a:solidFill>
                    <a:schemeClr val="tx1"/>
                  </a:solidFill>
                </a:rPr>
                <a:t>Isolating technology from business results in misaligned outcomes</a:t>
              </a:r>
            </a:p>
            <a:p>
              <a:pPr marL="571500" indent="-571500" algn="l">
                <a:spcBef>
                  <a:spcPts val="600"/>
                </a:spcBef>
                <a:spcAft>
                  <a:spcPts val="600"/>
                </a:spcAft>
                <a:buFont typeface="Arial" panose="020B0604020202020204" pitchFamily="34" charset="0"/>
                <a:buChar char="•"/>
              </a:pPr>
              <a:r>
                <a:rPr lang="en-US" sz="3600" dirty="0">
                  <a:solidFill>
                    <a:schemeClr val="tx1"/>
                  </a:solidFill>
                </a:rPr>
                <a:t>Law and regulation influence all aspects of the System (business and technical)</a:t>
              </a:r>
            </a:p>
            <a:p>
              <a:pPr marL="571500" indent="-571500" algn="l">
                <a:spcBef>
                  <a:spcPts val="600"/>
                </a:spcBef>
                <a:spcAft>
                  <a:spcPts val="600"/>
                </a:spcAft>
                <a:buFont typeface="Arial" panose="020B0604020202020204" pitchFamily="34" charset="0"/>
                <a:buChar char="•"/>
              </a:pPr>
              <a:r>
                <a:rPr lang="en-US" sz="3600" dirty="0">
                  <a:solidFill>
                    <a:schemeClr val="tx1"/>
                  </a:solidFill>
                </a:rPr>
                <a:t>Outside of the payments ecosystem, other enablers influence how a system is shaped</a:t>
              </a:r>
            </a:p>
          </p:txBody>
        </p:sp>
        <p:sp>
          <p:nvSpPr>
            <p:cNvPr id="9" name="Rectangle 8">
              <a:extLst>
                <a:ext uri="{FF2B5EF4-FFF2-40B4-BE49-F238E27FC236}">
                  <a16:creationId xmlns:a16="http://schemas.microsoft.com/office/drawing/2014/main" id="{31EDE779-4136-CA0B-EB47-9467DF17B0C7}"/>
                </a:ext>
              </a:extLst>
            </p:cNvPr>
            <p:cNvSpPr/>
            <p:nvPr/>
          </p:nvSpPr>
          <p:spPr>
            <a:xfrm>
              <a:off x="1074704" y="4834069"/>
              <a:ext cx="3630080" cy="535439"/>
            </a:xfrm>
            <a:prstGeom prst="rect">
              <a:avLst/>
            </a:prstGeom>
            <a:solidFill>
              <a:schemeClr val="tx1">
                <a:lumMod val="40000"/>
                <a:lumOff val="60000"/>
                <a:alpha val="27059"/>
              </a:schemeClr>
            </a:solidFill>
            <a:ln w="19050">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3600" dirty="0">
                  <a:solidFill>
                    <a:schemeClr val="tx1"/>
                  </a:solidFill>
                </a:rPr>
                <a:t>Law and Regulation</a:t>
              </a:r>
            </a:p>
          </p:txBody>
        </p:sp>
        <p:sp>
          <p:nvSpPr>
            <p:cNvPr id="10" name="Triangle 9">
              <a:extLst>
                <a:ext uri="{FF2B5EF4-FFF2-40B4-BE49-F238E27FC236}">
                  <a16:creationId xmlns:a16="http://schemas.microsoft.com/office/drawing/2014/main" id="{6D9AA9A7-462D-2096-7030-0DD09CE13BCB}"/>
                </a:ext>
              </a:extLst>
            </p:cNvPr>
            <p:cNvSpPr/>
            <p:nvPr/>
          </p:nvSpPr>
          <p:spPr>
            <a:xfrm>
              <a:off x="1106664" y="4522531"/>
              <a:ext cx="3566160" cy="213330"/>
            </a:xfrm>
            <a:prstGeom prst="triangle">
              <a:avLst/>
            </a:prstGeom>
            <a:solidFill>
              <a:schemeClr val="tx1">
                <a:lumMod val="40000"/>
                <a:lumOff val="60000"/>
                <a:alpha val="27059"/>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4000" dirty="0">
                <a:solidFill>
                  <a:schemeClr val="tx1"/>
                </a:solidFill>
              </a:endParaRPr>
            </a:p>
          </p:txBody>
        </p:sp>
      </p:grpSp>
      <p:sp>
        <p:nvSpPr>
          <p:cNvPr id="12" name="Footer Placeholder 1">
            <a:extLst>
              <a:ext uri="{FF2B5EF4-FFF2-40B4-BE49-F238E27FC236}">
                <a16:creationId xmlns:a16="http://schemas.microsoft.com/office/drawing/2014/main" id="{EF90A364-A348-B68B-F152-3937EFA5A8E0}"/>
              </a:ext>
            </a:extLst>
          </p:cNvPr>
          <p:cNvSpPr txBox="1">
            <a:spLocks/>
          </p:cNvSpPr>
          <p:nvPr/>
        </p:nvSpPr>
        <p:spPr>
          <a:xfrm>
            <a:off x="19229102" y="12761457"/>
            <a:ext cx="3086100" cy="365125"/>
          </a:xfrm>
          <a:prstGeom prst="rect">
            <a:avLst/>
          </a:prstGeom>
        </p:spPr>
        <p:txBody>
          <a:bodyPr/>
          <a:lstStyle>
            <a:defPPr>
              <a:defRPr lang="en-US"/>
            </a:defPPr>
            <a:lvl1pPr marL="0" algn="l" defTabSz="1470484" rtl="0" eaLnBrk="1" latinLnBrk="0" hangingPunct="1">
              <a:defRPr sz="2895" kern="1200">
                <a:solidFill>
                  <a:schemeClr val="tx1"/>
                </a:solidFill>
                <a:latin typeface="+mn-lt"/>
                <a:ea typeface="+mn-ea"/>
                <a:cs typeface="+mn-cs"/>
              </a:defRPr>
            </a:lvl1pPr>
            <a:lvl2pPr marL="735242" algn="l" defTabSz="1470484" rtl="0" eaLnBrk="1" latinLnBrk="0" hangingPunct="1">
              <a:defRPr sz="2895" kern="1200">
                <a:solidFill>
                  <a:schemeClr val="tx1"/>
                </a:solidFill>
                <a:latin typeface="+mn-lt"/>
                <a:ea typeface="+mn-ea"/>
                <a:cs typeface="+mn-cs"/>
              </a:defRPr>
            </a:lvl2pPr>
            <a:lvl3pPr marL="1470484" algn="l" defTabSz="1470484" rtl="0" eaLnBrk="1" latinLnBrk="0" hangingPunct="1">
              <a:defRPr sz="2895" kern="1200">
                <a:solidFill>
                  <a:schemeClr val="tx1"/>
                </a:solidFill>
                <a:latin typeface="+mn-lt"/>
                <a:ea typeface="+mn-ea"/>
                <a:cs typeface="+mn-cs"/>
              </a:defRPr>
            </a:lvl3pPr>
            <a:lvl4pPr marL="2205726" algn="l" defTabSz="1470484" rtl="0" eaLnBrk="1" latinLnBrk="0" hangingPunct="1">
              <a:defRPr sz="2895" kern="1200">
                <a:solidFill>
                  <a:schemeClr val="tx1"/>
                </a:solidFill>
                <a:latin typeface="+mn-lt"/>
                <a:ea typeface="+mn-ea"/>
                <a:cs typeface="+mn-cs"/>
              </a:defRPr>
            </a:lvl4pPr>
            <a:lvl5pPr marL="2940968" algn="l" defTabSz="1470484" rtl="0" eaLnBrk="1" latinLnBrk="0" hangingPunct="1">
              <a:defRPr sz="2895" kern="1200">
                <a:solidFill>
                  <a:schemeClr val="tx1"/>
                </a:solidFill>
                <a:latin typeface="+mn-lt"/>
                <a:ea typeface="+mn-ea"/>
                <a:cs typeface="+mn-cs"/>
              </a:defRPr>
            </a:lvl5pPr>
            <a:lvl6pPr marL="3676210" algn="l" defTabSz="1470484" rtl="0" eaLnBrk="1" latinLnBrk="0" hangingPunct="1">
              <a:defRPr sz="2895" kern="1200">
                <a:solidFill>
                  <a:schemeClr val="tx1"/>
                </a:solidFill>
                <a:latin typeface="+mn-lt"/>
                <a:ea typeface="+mn-ea"/>
                <a:cs typeface="+mn-cs"/>
              </a:defRPr>
            </a:lvl6pPr>
            <a:lvl7pPr marL="4411451" algn="l" defTabSz="1470484" rtl="0" eaLnBrk="1" latinLnBrk="0" hangingPunct="1">
              <a:defRPr sz="2895" kern="1200">
                <a:solidFill>
                  <a:schemeClr val="tx1"/>
                </a:solidFill>
                <a:latin typeface="+mn-lt"/>
                <a:ea typeface="+mn-ea"/>
                <a:cs typeface="+mn-cs"/>
              </a:defRPr>
            </a:lvl7pPr>
            <a:lvl8pPr marL="5146694" algn="l" defTabSz="1470484" rtl="0" eaLnBrk="1" latinLnBrk="0" hangingPunct="1">
              <a:defRPr sz="2895" kern="1200">
                <a:solidFill>
                  <a:schemeClr val="tx1"/>
                </a:solidFill>
                <a:latin typeface="+mn-lt"/>
                <a:ea typeface="+mn-ea"/>
                <a:cs typeface="+mn-cs"/>
              </a:defRPr>
            </a:lvl8pPr>
            <a:lvl9pPr marL="5881936" algn="l" defTabSz="1470484" rtl="0" eaLnBrk="1" latinLnBrk="0" hangingPunct="1">
              <a:defRPr sz="2895" kern="1200">
                <a:solidFill>
                  <a:schemeClr val="tx1"/>
                </a:solidFill>
                <a:latin typeface="+mn-lt"/>
                <a:ea typeface="+mn-ea"/>
                <a:cs typeface="+mn-cs"/>
              </a:defRPr>
            </a:lvl9pPr>
          </a:lstStyle>
          <a:p>
            <a:r>
              <a:rPr lang="en-US" sz="1200" dirty="0">
                <a:solidFill>
                  <a:schemeClr val="accent5">
                    <a:lumMod val="75000"/>
                  </a:schemeClr>
                </a:solidFill>
              </a:rPr>
              <a:t>Source: BMGF: L1P </a:t>
            </a:r>
          </a:p>
        </p:txBody>
      </p:sp>
    </p:spTree>
    <p:extLst>
      <p:ext uri="{BB962C8B-B14F-4D97-AF65-F5344CB8AC3E}">
        <p14:creationId xmlns:p14="http://schemas.microsoft.com/office/powerpoint/2010/main" val="3314673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2BEA7-D336-459D-80C5-3C6C8F7DFA3B}"/>
              </a:ext>
            </a:extLst>
          </p:cNvPr>
          <p:cNvSpPr>
            <a:spLocks noGrp="1"/>
          </p:cNvSpPr>
          <p:nvPr>
            <p:ph type="title"/>
          </p:nvPr>
        </p:nvSpPr>
        <p:spPr/>
        <p:txBody>
          <a:bodyPr/>
          <a:lstStyle/>
          <a:p>
            <a:r>
              <a:rPr lang="en-US" dirty="0"/>
              <a:t>Codifying Scheme Decisions</a:t>
            </a:r>
          </a:p>
        </p:txBody>
      </p:sp>
      <p:sp>
        <p:nvSpPr>
          <p:cNvPr id="4" name="Slide Number Placeholder 3">
            <a:extLst>
              <a:ext uri="{FF2B5EF4-FFF2-40B4-BE49-F238E27FC236}">
                <a16:creationId xmlns:a16="http://schemas.microsoft.com/office/drawing/2014/main" id="{12F0F62D-A394-D9E2-9381-5E2D13B05D03}"/>
              </a:ext>
            </a:extLst>
          </p:cNvPr>
          <p:cNvSpPr>
            <a:spLocks noGrp="1"/>
          </p:cNvSpPr>
          <p:nvPr>
            <p:ph type="sldNum" sz="quarter" idx="12"/>
          </p:nvPr>
        </p:nvSpPr>
        <p:spPr/>
        <p:txBody>
          <a:bodyPr/>
          <a:lstStyle/>
          <a:p>
            <a:fld id="{20AF9D7A-5BEE-9245-944A-197F51D542D9}" type="slidenum">
              <a:rPr lang="en-US" smtClean="0"/>
              <a:t>3</a:t>
            </a:fld>
            <a:endParaRPr lang="en-US"/>
          </a:p>
        </p:txBody>
      </p:sp>
      <p:graphicFrame>
        <p:nvGraphicFramePr>
          <p:cNvPr id="5" name="Table 10">
            <a:extLst>
              <a:ext uri="{FF2B5EF4-FFF2-40B4-BE49-F238E27FC236}">
                <a16:creationId xmlns:a16="http://schemas.microsoft.com/office/drawing/2014/main" id="{3CA64242-48D2-71B1-07E4-ABD99D56CC8E}"/>
              </a:ext>
            </a:extLst>
          </p:cNvPr>
          <p:cNvGraphicFramePr>
            <a:graphicFrameLocks/>
          </p:cNvGraphicFramePr>
          <p:nvPr>
            <p:extLst>
              <p:ext uri="{D42A27DB-BD31-4B8C-83A1-F6EECF244321}">
                <p14:modId xmlns:p14="http://schemas.microsoft.com/office/powerpoint/2010/main" val="1046322693"/>
              </p:ext>
            </p:extLst>
          </p:nvPr>
        </p:nvGraphicFramePr>
        <p:xfrm>
          <a:off x="241893" y="2438400"/>
          <a:ext cx="23253107" cy="9915527"/>
        </p:xfrm>
        <a:graphic>
          <a:graphicData uri="http://schemas.openxmlformats.org/drawingml/2006/table">
            <a:tbl>
              <a:tblPr firstRow="1" bandRow="1">
                <a:tableStyleId>{2D5ABB26-0587-4C30-8999-92F81FD0307C}</a:tableStyleId>
              </a:tblPr>
              <a:tblGrid>
                <a:gridCol w="3458653">
                  <a:extLst>
                    <a:ext uri="{9D8B030D-6E8A-4147-A177-3AD203B41FA5}">
                      <a16:colId xmlns:a16="http://schemas.microsoft.com/office/drawing/2014/main" val="110479650"/>
                    </a:ext>
                  </a:extLst>
                </a:gridCol>
                <a:gridCol w="19794454">
                  <a:extLst>
                    <a:ext uri="{9D8B030D-6E8A-4147-A177-3AD203B41FA5}">
                      <a16:colId xmlns:a16="http://schemas.microsoft.com/office/drawing/2014/main" val="1122426592"/>
                    </a:ext>
                  </a:extLst>
                </a:gridCol>
              </a:tblGrid>
              <a:tr h="3069738">
                <a:tc>
                  <a:txBody>
                    <a:bodyPr/>
                    <a:lstStyle/>
                    <a:p>
                      <a:r>
                        <a:rPr lang="en-US" sz="2800" b="1" dirty="0">
                          <a:ln>
                            <a:noFill/>
                          </a:ln>
                          <a:solidFill>
                            <a:schemeClr val="bg1"/>
                          </a:solidFill>
                          <a:latin typeface="+mn-lt"/>
                        </a:rPr>
                        <a:t>Scheme </a:t>
                      </a:r>
                    </a:p>
                    <a:p>
                      <a:r>
                        <a:rPr lang="en-US" sz="2800" b="1" dirty="0">
                          <a:ln>
                            <a:noFill/>
                          </a:ln>
                          <a:solidFill>
                            <a:schemeClr val="bg1"/>
                          </a:solidFill>
                          <a:latin typeface="+mn-lt"/>
                        </a:rPr>
                        <a:t>Rules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pPr marL="285750" indent="-165100" algn="l" defTabSz="914400" rtl="0" eaLnBrk="1" latinLnBrk="0" hangingPunct="1">
                        <a:lnSpc>
                          <a:spcPct val="100000"/>
                        </a:lnSpc>
                        <a:buFont typeface="Arial" panose="020B0604020202020204" pitchFamily="34" charset="0"/>
                        <a:buChar char="•"/>
                        <a:tabLst/>
                      </a:pPr>
                      <a:endParaRPr lang="en-US" sz="2000" i="0" kern="1200" dirty="0">
                        <a:solidFill>
                          <a:schemeClr val="tx1"/>
                        </a:solidFill>
                        <a:latin typeface="+mn-lt"/>
                        <a:ea typeface="+mn-ea"/>
                        <a:cs typeface="+mn-cs"/>
                      </a:endParaRPr>
                    </a:p>
                    <a:p>
                      <a:pPr marL="285750" indent="-165100" algn="l" defTabSz="914400" rtl="0" eaLnBrk="1" latinLnBrk="0" hangingPunct="1">
                        <a:lnSpc>
                          <a:spcPct val="100000"/>
                        </a:lnSpc>
                        <a:buFont typeface="Arial" panose="020B0604020202020204" pitchFamily="34" charset="0"/>
                        <a:buChar char="•"/>
                        <a:tabLst/>
                      </a:pPr>
                      <a:r>
                        <a:rPr lang="en-US" sz="3200" i="0" kern="1200" dirty="0">
                          <a:solidFill>
                            <a:schemeClr val="tx1"/>
                          </a:solidFill>
                          <a:latin typeface="+mn-lt"/>
                          <a:ea typeface="+mn-ea"/>
                          <a:cs typeface="+mn-cs"/>
                        </a:rPr>
                        <a:t>The rules governing entities’ activities within the IIPS Scheme and how they interact with the Platform</a:t>
                      </a:r>
                    </a:p>
                    <a:p>
                      <a:pPr marL="285750" indent="-165100" algn="l" defTabSz="914400" rtl="0" eaLnBrk="1" latinLnBrk="0" hangingPunct="1">
                        <a:lnSpc>
                          <a:spcPct val="100000"/>
                        </a:lnSpc>
                        <a:buFont typeface="Arial" panose="020B0604020202020204" pitchFamily="34" charset="0"/>
                        <a:buChar char="•"/>
                        <a:tabLst/>
                      </a:pPr>
                      <a:endParaRPr lang="en-US" sz="3200" i="0" kern="1200" dirty="0">
                        <a:solidFill>
                          <a:schemeClr val="tx1"/>
                        </a:solidFill>
                        <a:latin typeface="+mn-lt"/>
                        <a:ea typeface="+mn-ea"/>
                        <a:cs typeface="+mn-cs"/>
                      </a:endParaRPr>
                    </a:p>
                    <a:p>
                      <a:pPr marL="285750" indent="-165100" algn="l" defTabSz="914400" rtl="0" eaLnBrk="1" latinLnBrk="0" hangingPunct="1">
                        <a:lnSpc>
                          <a:spcPct val="100000"/>
                        </a:lnSpc>
                        <a:buFont typeface="Arial" panose="020B0604020202020204" pitchFamily="34" charset="0"/>
                        <a:buChar char="•"/>
                        <a:tabLst/>
                      </a:pPr>
                      <a:r>
                        <a:rPr lang="en-US" sz="3200" i="0" kern="1200" dirty="0">
                          <a:solidFill>
                            <a:schemeClr val="tx1"/>
                          </a:solidFill>
                          <a:latin typeface="+mn-lt"/>
                          <a:ea typeface="+mn-ea"/>
                          <a:cs typeface="+mn-cs"/>
                        </a:rPr>
                        <a:t>The scheme rules provide a robust ruleset for participation and engagement</a:t>
                      </a:r>
                    </a:p>
                    <a:p>
                      <a:pPr marL="285750" indent="-165100" algn="l" defTabSz="914400" rtl="0" eaLnBrk="1" latinLnBrk="0" hangingPunct="1">
                        <a:lnSpc>
                          <a:spcPct val="100000"/>
                        </a:lnSpc>
                        <a:buFont typeface="Arial" panose="020B0604020202020204" pitchFamily="34" charset="0"/>
                        <a:buChar char="•"/>
                        <a:tabLst/>
                      </a:pPr>
                      <a:endParaRPr lang="en-US" sz="3200" i="0" kern="1200" dirty="0">
                        <a:solidFill>
                          <a:schemeClr val="tx1"/>
                        </a:solidFill>
                        <a:latin typeface="+mn-lt"/>
                        <a:ea typeface="+mn-ea"/>
                        <a:cs typeface="+mn-cs"/>
                      </a:endParaRPr>
                    </a:p>
                    <a:p>
                      <a:pPr marL="285750" marR="0" lvl="0" indent="-1651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i="0" kern="1200" dirty="0">
                          <a:ln>
                            <a:noFill/>
                          </a:ln>
                          <a:solidFill>
                            <a:schemeClr val="tx1"/>
                          </a:solidFill>
                          <a:latin typeface="+mn-lt"/>
                          <a:ea typeface="+mn-ea"/>
                          <a:cs typeface="+mn-cs"/>
                        </a:rPr>
                        <a:t>There may also be multiple appendices which contain additional detail</a:t>
                      </a:r>
                      <a:endParaRPr lang="en-US" sz="3200" i="0" kern="1200" dirty="0">
                        <a:solidFill>
                          <a:schemeClr val="tx1"/>
                        </a:solidFill>
                        <a:latin typeface="+mn-lt"/>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64228539"/>
                  </a:ext>
                </a:extLst>
              </a:tr>
              <a:tr h="23362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1" dirty="0">
                          <a:ln>
                            <a:noFill/>
                          </a:ln>
                          <a:solidFill>
                            <a:schemeClr val="bg1"/>
                          </a:solidFill>
                          <a:latin typeface="+mn-lt"/>
                        </a:rPr>
                        <a:t>Operating &amp; Technical Guidelines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lumMod val="25000"/>
                      </a:schemeClr>
                    </a:solidFill>
                  </a:tcPr>
                </a:tc>
                <a:tc>
                  <a:txBody>
                    <a:bodyPr/>
                    <a:lstStyle/>
                    <a:p>
                      <a:pPr marL="285750" indent="-285750">
                        <a:lnSpc>
                          <a:spcPct val="100000"/>
                        </a:lnSpc>
                        <a:buFont typeface="Arial" panose="020B0604020202020204" pitchFamily="34" charset="0"/>
                        <a:buChar char="•"/>
                      </a:pPr>
                      <a:endParaRPr lang="en-US" sz="3200" i="0" kern="1200" dirty="0">
                        <a:solidFill>
                          <a:schemeClr val="tx1"/>
                        </a:solidFill>
                        <a:latin typeface="+mn-lt"/>
                        <a:ea typeface="+mn-ea"/>
                        <a:cs typeface="+mn-cs"/>
                      </a:endParaRPr>
                    </a:p>
                    <a:p>
                      <a:pPr marL="285750" indent="-165100">
                        <a:lnSpc>
                          <a:spcPct val="100000"/>
                        </a:lnSpc>
                        <a:buFont typeface="Arial" panose="020B0604020202020204" pitchFamily="34" charset="0"/>
                        <a:buChar char="•"/>
                        <a:tabLst/>
                      </a:pPr>
                      <a:r>
                        <a:rPr lang="en-US" sz="3200" i="0" kern="1200" dirty="0">
                          <a:solidFill>
                            <a:schemeClr val="tx1"/>
                          </a:solidFill>
                          <a:latin typeface="+mn-lt"/>
                          <a:ea typeface="+mn-ea"/>
                          <a:cs typeface="+mn-cs"/>
                        </a:rPr>
                        <a:t>The Operating and Technical Guidelines is a that provides the operational, technical, and functional details that participants and non-participant entities need to implement and observe within the Scheme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6879397"/>
                  </a:ext>
                </a:extLst>
              </a:tr>
              <a:tr h="4509528">
                <a:tc>
                  <a:txBody>
                    <a:bodyPr/>
                    <a:lstStyle/>
                    <a:p>
                      <a:r>
                        <a:rPr lang="en-US" sz="2800" b="1" dirty="0">
                          <a:ln>
                            <a:noFill/>
                          </a:ln>
                          <a:solidFill>
                            <a:schemeClr val="bg1"/>
                          </a:solidFill>
                          <a:latin typeface="+mn-lt"/>
                        </a:rPr>
                        <a:t>Participation (and Other) Agreements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7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0" kern="1200" dirty="0">
                        <a:solidFill>
                          <a:schemeClr val="tx1"/>
                        </a:solidFill>
                        <a:latin typeface="+mn-lt"/>
                        <a:ea typeface="+mn-ea"/>
                        <a:cs typeface="+mn-cs"/>
                      </a:endParaRPr>
                    </a:p>
                    <a:p>
                      <a:pPr marL="285750" marR="0" lvl="0" indent="-1651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i="0" kern="1200" dirty="0">
                          <a:solidFill>
                            <a:schemeClr val="tx1"/>
                          </a:solidFill>
                          <a:latin typeface="+mn-lt"/>
                          <a:ea typeface="+mn-ea"/>
                          <a:cs typeface="+mn-cs"/>
                        </a:rPr>
                        <a:t>The contract between the Scheme Owner and a Participant, binding both parties to the unique aspects of the Scheme Rules</a:t>
                      </a:r>
                    </a:p>
                    <a:p>
                      <a:pPr marL="285750" marR="0" lvl="0" indent="-1651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0" kern="1200" dirty="0">
                        <a:solidFill>
                          <a:schemeClr val="tx1"/>
                        </a:solidFill>
                        <a:latin typeface="+mn-lt"/>
                        <a:ea typeface="+mn-ea"/>
                        <a:cs typeface="+mn-cs"/>
                      </a:endParaRPr>
                    </a:p>
                    <a:p>
                      <a:pPr marL="285750" marR="0" lvl="0" indent="-1651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i="0" kern="1200" dirty="0">
                          <a:solidFill>
                            <a:schemeClr val="tx1"/>
                          </a:solidFill>
                          <a:latin typeface="+mn-lt"/>
                          <a:ea typeface="+mn-ea"/>
                          <a:cs typeface="+mn-cs"/>
                        </a:rPr>
                        <a:t>Different Agreements are developed for different Participant Types </a:t>
                      </a:r>
                    </a:p>
                    <a:p>
                      <a:pPr marL="285750" marR="0" lvl="0" indent="-1651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200" i="0" kern="1200" dirty="0">
                        <a:solidFill>
                          <a:schemeClr val="tx1"/>
                        </a:solidFill>
                        <a:latin typeface="+mn-lt"/>
                        <a:ea typeface="+mn-ea"/>
                        <a:cs typeface="+mn-cs"/>
                      </a:endParaRPr>
                    </a:p>
                    <a:p>
                      <a:pPr marL="285750" marR="0" lvl="0" indent="-1651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i="0" kern="1200" dirty="0">
                          <a:solidFill>
                            <a:schemeClr val="tx1"/>
                          </a:solidFill>
                          <a:latin typeface="+mn-lt"/>
                          <a:ea typeface="+mn-ea"/>
                          <a:cs typeface="+mn-cs"/>
                        </a:rPr>
                        <a:t>Other Agreements may also be developed for other non-Participant entities (e.g., Payment Initiation, Technology Provider)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9010123"/>
                  </a:ext>
                </a:extLst>
              </a:tr>
            </a:tbl>
          </a:graphicData>
        </a:graphic>
      </p:graphicFrame>
      <p:sp>
        <p:nvSpPr>
          <p:cNvPr id="6" name="Footer Placeholder 1">
            <a:extLst>
              <a:ext uri="{FF2B5EF4-FFF2-40B4-BE49-F238E27FC236}">
                <a16:creationId xmlns:a16="http://schemas.microsoft.com/office/drawing/2014/main" id="{CD23A4DF-FF2A-8004-5214-2E9E1404E39F}"/>
              </a:ext>
            </a:extLst>
          </p:cNvPr>
          <p:cNvSpPr txBox="1">
            <a:spLocks/>
          </p:cNvSpPr>
          <p:nvPr/>
        </p:nvSpPr>
        <p:spPr>
          <a:xfrm>
            <a:off x="19229102" y="12761457"/>
            <a:ext cx="3086100" cy="365125"/>
          </a:xfrm>
          <a:prstGeom prst="rect">
            <a:avLst/>
          </a:prstGeom>
        </p:spPr>
        <p:txBody>
          <a:bodyPr/>
          <a:lstStyle>
            <a:defPPr>
              <a:defRPr lang="en-US"/>
            </a:defPPr>
            <a:lvl1pPr marL="0" algn="l" defTabSz="1470484" rtl="0" eaLnBrk="1" latinLnBrk="0" hangingPunct="1">
              <a:defRPr sz="2895" kern="1200">
                <a:solidFill>
                  <a:schemeClr val="tx1"/>
                </a:solidFill>
                <a:latin typeface="+mn-lt"/>
                <a:ea typeface="+mn-ea"/>
                <a:cs typeface="+mn-cs"/>
              </a:defRPr>
            </a:lvl1pPr>
            <a:lvl2pPr marL="735242" algn="l" defTabSz="1470484" rtl="0" eaLnBrk="1" latinLnBrk="0" hangingPunct="1">
              <a:defRPr sz="2895" kern="1200">
                <a:solidFill>
                  <a:schemeClr val="tx1"/>
                </a:solidFill>
                <a:latin typeface="+mn-lt"/>
                <a:ea typeface="+mn-ea"/>
                <a:cs typeface="+mn-cs"/>
              </a:defRPr>
            </a:lvl2pPr>
            <a:lvl3pPr marL="1470484" algn="l" defTabSz="1470484" rtl="0" eaLnBrk="1" latinLnBrk="0" hangingPunct="1">
              <a:defRPr sz="2895" kern="1200">
                <a:solidFill>
                  <a:schemeClr val="tx1"/>
                </a:solidFill>
                <a:latin typeface="+mn-lt"/>
                <a:ea typeface="+mn-ea"/>
                <a:cs typeface="+mn-cs"/>
              </a:defRPr>
            </a:lvl3pPr>
            <a:lvl4pPr marL="2205726" algn="l" defTabSz="1470484" rtl="0" eaLnBrk="1" latinLnBrk="0" hangingPunct="1">
              <a:defRPr sz="2895" kern="1200">
                <a:solidFill>
                  <a:schemeClr val="tx1"/>
                </a:solidFill>
                <a:latin typeface="+mn-lt"/>
                <a:ea typeface="+mn-ea"/>
                <a:cs typeface="+mn-cs"/>
              </a:defRPr>
            </a:lvl4pPr>
            <a:lvl5pPr marL="2940968" algn="l" defTabSz="1470484" rtl="0" eaLnBrk="1" latinLnBrk="0" hangingPunct="1">
              <a:defRPr sz="2895" kern="1200">
                <a:solidFill>
                  <a:schemeClr val="tx1"/>
                </a:solidFill>
                <a:latin typeface="+mn-lt"/>
                <a:ea typeface="+mn-ea"/>
                <a:cs typeface="+mn-cs"/>
              </a:defRPr>
            </a:lvl5pPr>
            <a:lvl6pPr marL="3676210" algn="l" defTabSz="1470484" rtl="0" eaLnBrk="1" latinLnBrk="0" hangingPunct="1">
              <a:defRPr sz="2895" kern="1200">
                <a:solidFill>
                  <a:schemeClr val="tx1"/>
                </a:solidFill>
                <a:latin typeface="+mn-lt"/>
                <a:ea typeface="+mn-ea"/>
                <a:cs typeface="+mn-cs"/>
              </a:defRPr>
            </a:lvl6pPr>
            <a:lvl7pPr marL="4411451" algn="l" defTabSz="1470484" rtl="0" eaLnBrk="1" latinLnBrk="0" hangingPunct="1">
              <a:defRPr sz="2895" kern="1200">
                <a:solidFill>
                  <a:schemeClr val="tx1"/>
                </a:solidFill>
                <a:latin typeface="+mn-lt"/>
                <a:ea typeface="+mn-ea"/>
                <a:cs typeface="+mn-cs"/>
              </a:defRPr>
            </a:lvl7pPr>
            <a:lvl8pPr marL="5146694" algn="l" defTabSz="1470484" rtl="0" eaLnBrk="1" latinLnBrk="0" hangingPunct="1">
              <a:defRPr sz="2895" kern="1200">
                <a:solidFill>
                  <a:schemeClr val="tx1"/>
                </a:solidFill>
                <a:latin typeface="+mn-lt"/>
                <a:ea typeface="+mn-ea"/>
                <a:cs typeface="+mn-cs"/>
              </a:defRPr>
            </a:lvl8pPr>
            <a:lvl9pPr marL="5881936" algn="l" defTabSz="1470484" rtl="0" eaLnBrk="1" latinLnBrk="0" hangingPunct="1">
              <a:defRPr sz="2895" kern="1200">
                <a:solidFill>
                  <a:schemeClr val="tx1"/>
                </a:solidFill>
                <a:latin typeface="+mn-lt"/>
                <a:ea typeface="+mn-ea"/>
                <a:cs typeface="+mn-cs"/>
              </a:defRPr>
            </a:lvl9pPr>
          </a:lstStyle>
          <a:p>
            <a:r>
              <a:rPr lang="en-US" sz="1200" dirty="0">
                <a:solidFill>
                  <a:schemeClr val="accent5">
                    <a:lumMod val="75000"/>
                  </a:schemeClr>
                </a:solidFill>
              </a:rPr>
              <a:t>Source: BMGF: L1P </a:t>
            </a:r>
          </a:p>
        </p:txBody>
      </p:sp>
    </p:spTree>
    <p:extLst>
      <p:ext uri="{BB962C8B-B14F-4D97-AF65-F5344CB8AC3E}">
        <p14:creationId xmlns:p14="http://schemas.microsoft.com/office/powerpoint/2010/main" val="2251402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0F504-5D3B-144B-D20D-ABDE8B13FEF2}"/>
              </a:ext>
            </a:extLst>
          </p:cNvPr>
          <p:cNvSpPr>
            <a:spLocks noGrp="1"/>
          </p:cNvSpPr>
          <p:nvPr>
            <p:ph type="title"/>
          </p:nvPr>
        </p:nvSpPr>
        <p:spPr/>
        <p:txBody>
          <a:bodyPr>
            <a:normAutofit/>
          </a:bodyPr>
          <a:lstStyle/>
          <a:p>
            <a:r>
              <a:rPr lang="en-US" dirty="0"/>
              <a:t>The </a:t>
            </a:r>
            <a:r>
              <a:rPr lang="en-US" dirty="0" err="1"/>
              <a:t>Mojaloop</a:t>
            </a:r>
            <a:r>
              <a:rPr lang="en-US" dirty="0"/>
              <a:t> Scheme Ruleset</a:t>
            </a:r>
          </a:p>
        </p:txBody>
      </p:sp>
      <p:sp>
        <p:nvSpPr>
          <p:cNvPr id="3" name="Content Placeholder 2">
            <a:extLst>
              <a:ext uri="{FF2B5EF4-FFF2-40B4-BE49-F238E27FC236}">
                <a16:creationId xmlns:a16="http://schemas.microsoft.com/office/drawing/2014/main" id="{A24A4967-3AC2-F476-5118-84260FD3449E}"/>
              </a:ext>
            </a:extLst>
          </p:cNvPr>
          <p:cNvSpPr>
            <a:spLocks noGrp="1"/>
          </p:cNvSpPr>
          <p:nvPr>
            <p:ph idx="1"/>
          </p:nvPr>
        </p:nvSpPr>
        <p:spPr/>
        <p:txBody>
          <a:bodyPr>
            <a:normAutofit fontScale="85000" lnSpcReduction="20000"/>
          </a:bodyPr>
          <a:lstStyle/>
          <a:p>
            <a:pPr marL="0" marR="0" indent="0">
              <a:lnSpc>
                <a:spcPct val="120000"/>
              </a:lnSpc>
              <a:spcBef>
                <a:spcPts val="0"/>
              </a:spcBef>
              <a:spcAft>
                <a:spcPts val="600"/>
              </a:spcAft>
              <a:buNone/>
            </a:pPr>
            <a:r>
              <a:rPr lang="en-US" sz="4000" b="1" dirty="0">
                <a:cs typeface="Calibri" panose="020F0502020204030204" pitchFamily="34" charset="0"/>
              </a:rPr>
              <a:t>To ensure implementation teams have a cohesive and inclusive scheme rules, the community has created a</a:t>
            </a:r>
            <a:r>
              <a:rPr lang="en-US" sz="4000" b="1" dirty="0">
                <a:effectLst/>
                <a:ea typeface="Calibri" panose="020F0502020204030204" pitchFamily="34" charset="0"/>
                <a:cs typeface="Calibri" panose="020F0502020204030204" pitchFamily="34" charset="0"/>
              </a:rPr>
              <a:t> ‘Plug and Play’ ruleset for </a:t>
            </a:r>
            <a:r>
              <a:rPr lang="en-US" sz="4000" b="1" dirty="0" err="1">
                <a:effectLst/>
                <a:ea typeface="Calibri" panose="020F0502020204030204" pitchFamily="34" charset="0"/>
                <a:cs typeface="Calibri" panose="020F0502020204030204" pitchFamily="34" charset="0"/>
              </a:rPr>
              <a:t>Mojaloop</a:t>
            </a:r>
            <a:r>
              <a:rPr lang="en-US" sz="4000" b="1" dirty="0">
                <a:effectLst/>
                <a:ea typeface="Calibri" panose="020F0502020204030204" pitchFamily="34" charset="0"/>
                <a:cs typeface="Calibri" panose="020F0502020204030204" pitchFamily="34" charset="0"/>
              </a:rPr>
              <a:t> implementers that</a:t>
            </a:r>
          </a:p>
          <a:p>
            <a:pPr>
              <a:lnSpc>
                <a:spcPct val="100000"/>
              </a:lnSpc>
              <a:spcBef>
                <a:spcPts val="0"/>
              </a:spcBef>
              <a:spcAft>
                <a:spcPts val="600"/>
              </a:spcAft>
            </a:pPr>
            <a:r>
              <a:rPr lang="en-US" sz="4000" dirty="0">
                <a:ea typeface="Calibri" panose="020F0502020204030204" pitchFamily="34" charset="0"/>
                <a:cs typeface="Calibri" panose="020F0502020204030204" pitchFamily="34" charset="0"/>
              </a:rPr>
              <a:t>Reflects inclusive design principles</a:t>
            </a:r>
          </a:p>
          <a:p>
            <a:pPr>
              <a:lnSpc>
                <a:spcPct val="100000"/>
              </a:lnSpc>
              <a:spcBef>
                <a:spcPts val="0"/>
              </a:spcBef>
              <a:spcAft>
                <a:spcPts val="600"/>
              </a:spcAft>
            </a:pPr>
            <a:r>
              <a:rPr lang="en-US" sz="4000" dirty="0">
                <a:ea typeface="Calibri" panose="020F0502020204030204" pitchFamily="34" charset="0"/>
                <a:cs typeface="Calibri" panose="020F0502020204030204" pitchFamily="34" charset="0"/>
              </a:rPr>
              <a:t>Aligns to </a:t>
            </a:r>
            <a:r>
              <a:rPr lang="en-US" sz="4000" dirty="0" err="1">
                <a:ea typeface="Calibri" panose="020F0502020204030204" pitchFamily="34" charset="0"/>
                <a:cs typeface="Calibri" panose="020F0502020204030204" pitchFamily="34" charset="0"/>
              </a:rPr>
              <a:t>Mojaloop</a:t>
            </a:r>
            <a:r>
              <a:rPr lang="en-US" sz="4000" dirty="0">
                <a:ea typeface="Calibri" panose="020F0502020204030204" pitchFamily="34" charset="0"/>
                <a:cs typeface="Calibri" panose="020F0502020204030204" pitchFamily="34" charset="0"/>
              </a:rPr>
              <a:t> POC design decisions </a:t>
            </a:r>
          </a:p>
          <a:p>
            <a:pPr>
              <a:lnSpc>
                <a:spcPct val="100000"/>
              </a:lnSpc>
              <a:spcBef>
                <a:spcPts val="0"/>
              </a:spcBef>
              <a:spcAft>
                <a:spcPts val="600"/>
              </a:spcAft>
            </a:pPr>
            <a:r>
              <a:rPr lang="en-US" sz="4000" dirty="0">
                <a:ea typeface="Calibri" panose="020F0502020204030204" pitchFamily="34" charset="0"/>
                <a:cs typeface="Calibri" panose="020F0502020204030204" pitchFamily="34" charset="0"/>
              </a:rPr>
              <a:t>Provides a starting point for a final ruleset with guidance on how to mature it as implementers shift from POC to Full Implementation to Go Live to Expansion</a:t>
            </a:r>
          </a:p>
          <a:p>
            <a:pPr>
              <a:lnSpc>
                <a:spcPct val="100000"/>
              </a:lnSpc>
              <a:spcBef>
                <a:spcPts val="0"/>
              </a:spcBef>
              <a:spcAft>
                <a:spcPts val="600"/>
              </a:spcAft>
            </a:pPr>
            <a:endParaRPr lang="en-US" sz="4000" b="1" dirty="0">
              <a:ea typeface="Calibri" panose="020F0502020204030204" pitchFamily="34" charset="0"/>
              <a:cs typeface="Calibri" panose="020F0502020204030204" pitchFamily="34" charset="0"/>
            </a:endParaRPr>
          </a:p>
          <a:p>
            <a:pPr marL="0" marR="0" indent="0">
              <a:lnSpc>
                <a:spcPct val="120000"/>
              </a:lnSpc>
              <a:spcBef>
                <a:spcPts val="0"/>
              </a:spcBef>
              <a:spcAft>
                <a:spcPts val="600"/>
              </a:spcAft>
              <a:buNone/>
            </a:pPr>
            <a:endParaRPr lang="en-US" sz="4000" b="1" dirty="0">
              <a:effectLst/>
              <a:ea typeface="Calibri" panose="020F0502020204030204" pitchFamily="34" charset="0"/>
              <a:cs typeface="Calibri" panose="020F0502020204030204" pitchFamily="34" charset="0"/>
            </a:endParaRPr>
          </a:p>
          <a:p>
            <a:pPr marL="0" marR="0" indent="0">
              <a:lnSpc>
                <a:spcPct val="120000"/>
              </a:lnSpc>
              <a:spcBef>
                <a:spcPts val="0"/>
              </a:spcBef>
              <a:spcAft>
                <a:spcPts val="600"/>
              </a:spcAft>
              <a:buNone/>
            </a:pPr>
            <a:r>
              <a:rPr lang="en-US" sz="4000" b="1" dirty="0">
                <a:solidFill>
                  <a:schemeClr val="accent1"/>
                </a:solidFill>
                <a:effectLst/>
                <a:ea typeface="Calibri" panose="020F0502020204030204" pitchFamily="34" charset="0"/>
                <a:cs typeface="Calibri" panose="020F0502020204030204" pitchFamily="34" charset="0"/>
              </a:rPr>
              <a:t>Table of Contents</a:t>
            </a:r>
          </a:p>
          <a:p>
            <a:pPr>
              <a:lnSpc>
                <a:spcPct val="120000"/>
              </a:lnSpc>
              <a:spcBef>
                <a:spcPts val="0"/>
              </a:spcBef>
              <a:spcAft>
                <a:spcPts val="600"/>
              </a:spcAft>
            </a:pPr>
            <a:r>
              <a:rPr lang="en-US" sz="4000" dirty="0">
                <a:solidFill>
                  <a:schemeClr val="accent1"/>
                </a:solidFill>
                <a:cs typeface="Calibri" panose="020F0502020204030204" pitchFamily="34" charset="0"/>
              </a:rPr>
              <a:t>Definitions</a:t>
            </a:r>
          </a:p>
          <a:p>
            <a:pPr>
              <a:lnSpc>
                <a:spcPct val="120000"/>
              </a:lnSpc>
              <a:spcBef>
                <a:spcPts val="0"/>
              </a:spcBef>
              <a:spcAft>
                <a:spcPts val="600"/>
              </a:spcAft>
            </a:pPr>
            <a:r>
              <a:rPr lang="en-US" sz="4000" dirty="0">
                <a:solidFill>
                  <a:schemeClr val="accent1"/>
                </a:solidFill>
                <a:cs typeface="Calibri" panose="020F0502020204030204" pitchFamily="34" charset="0"/>
              </a:rPr>
              <a:t>Document Information</a:t>
            </a:r>
          </a:p>
          <a:p>
            <a:pPr>
              <a:lnSpc>
                <a:spcPct val="120000"/>
              </a:lnSpc>
              <a:spcBef>
                <a:spcPts val="0"/>
              </a:spcBef>
              <a:spcAft>
                <a:spcPts val="600"/>
              </a:spcAft>
            </a:pPr>
            <a:r>
              <a:rPr lang="en-US" sz="4000" dirty="0">
                <a:solidFill>
                  <a:schemeClr val="accent1"/>
                </a:solidFill>
                <a:cs typeface="Calibri" panose="020F0502020204030204" pitchFamily="34" charset="0"/>
              </a:rPr>
              <a:t>Scheme Context</a:t>
            </a:r>
          </a:p>
          <a:p>
            <a:pPr>
              <a:lnSpc>
                <a:spcPct val="120000"/>
              </a:lnSpc>
              <a:spcBef>
                <a:spcPts val="0"/>
              </a:spcBef>
              <a:spcAft>
                <a:spcPts val="600"/>
              </a:spcAft>
            </a:pPr>
            <a:r>
              <a:rPr lang="en-US" sz="4000" dirty="0">
                <a:solidFill>
                  <a:schemeClr val="accent1"/>
                </a:solidFill>
                <a:cs typeface="Calibri" panose="020F0502020204030204" pitchFamily="34" charset="0"/>
              </a:rPr>
              <a:t>Scheme Definition, Scope, and Services</a:t>
            </a:r>
          </a:p>
          <a:p>
            <a:pPr>
              <a:lnSpc>
                <a:spcPct val="120000"/>
              </a:lnSpc>
              <a:spcBef>
                <a:spcPts val="0"/>
              </a:spcBef>
              <a:spcAft>
                <a:spcPts val="600"/>
              </a:spcAft>
            </a:pPr>
            <a:r>
              <a:rPr lang="en-US" sz="4000" dirty="0">
                <a:solidFill>
                  <a:schemeClr val="accent1"/>
                </a:solidFill>
                <a:cs typeface="Calibri" panose="020F0502020204030204" pitchFamily="34" charset="0"/>
              </a:rPr>
              <a:t>Legal Framework and Governance</a:t>
            </a:r>
          </a:p>
          <a:p>
            <a:pPr>
              <a:lnSpc>
                <a:spcPct val="120000"/>
              </a:lnSpc>
              <a:spcBef>
                <a:spcPts val="0"/>
              </a:spcBef>
              <a:spcAft>
                <a:spcPts val="600"/>
              </a:spcAft>
            </a:pPr>
            <a:r>
              <a:rPr lang="en-US" sz="4000" dirty="0">
                <a:solidFill>
                  <a:schemeClr val="accent1"/>
                </a:solidFill>
                <a:cs typeface="Calibri" panose="020F0502020204030204" pitchFamily="34" charset="0"/>
              </a:rPr>
              <a:t>Entity Roles and Responsibilities</a:t>
            </a:r>
          </a:p>
          <a:p>
            <a:pPr>
              <a:lnSpc>
                <a:spcPct val="120000"/>
              </a:lnSpc>
              <a:spcBef>
                <a:spcPts val="0"/>
              </a:spcBef>
              <a:spcAft>
                <a:spcPts val="600"/>
              </a:spcAft>
            </a:pPr>
            <a:r>
              <a:rPr lang="en-US" sz="4000" dirty="0">
                <a:solidFill>
                  <a:schemeClr val="accent1"/>
                </a:solidFill>
                <a:cs typeface="Calibri" panose="020F0502020204030204" pitchFamily="34" charset="0"/>
              </a:rPr>
              <a:t>Operating Model</a:t>
            </a:r>
          </a:p>
          <a:p>
            <a:pPr>
              <a:lnSpc>
                <a:spcPct val="120000"/>
              </a:lnSpc>
              <a:spcBef>
                <a:spcPts val="0"/>
              </a:spcBef>
              <a:spcAft>
                <a:spcPts val="600"/>
              </a:spcAft>
            </a:pPr>
            <a:r>
              <a:rPr lang="en-US" sz="4000" dirty="0">
                <a:solidFill>
                  <a:schemeClr val="accent1"/>
                </a:solidFill>
                <a:cs typeface="Calibri" panose="020F0502020204030204" pitchFamily="34" charset="0"/>
              </a:rPr>
              <a:t>Clearing</a:t>
            </a:r>
          </a:p>
          <a:p>
            <a:pPr marL="0" indent="0">
              <a:lnSpc>
                <a:spcPct val="120000"/>
              </a:lnSpc>
              <a:spcBef>
                <a:spcPts val="0"/>
              </a:spcBef>
              <a:spcAft>
                <a:spcPts val="600"/>
              </a:spcAft>
              <a:buNone/>
            </a:pPr>
            <a:endParaRPr lang="en-US" sz="4000" dirty="0">
              <a:cs typeface="Calibri" panose="020F0502020204030204" pitchFamily="34" charset="0"/>
            </a:endParaRPr>
          </a:p>
          <a:p>
            <a:endParaRPr lang="en-US" sz="9600" dirty="0"/>
          </a:p>
        </p:txBody>
      </p:sp>
      <p:sp>
        <p:nvSpPr>
          <p:cNvPr id="4" name="Slide Number Placeholder 3">
            <a:extLst>
              <a:ext uri="{FF2B5EF4-FFF2-40B4-BE49-F238E27FC236}">
                <a16:creationId xmlns:a16="http://schemas.microsoft.com/office/drawing/2014/main" id="{7F1EA75E-4148-57D2-C8A0-8FB3CC77DC96}"/>
              </a:ext>
            </a:extLst>
          </p:cNvPr>
          <p:cNvSpPr>
            <a:spLocks noGrp="1"/>
          </p:cNvSpPr>
          <p:nvPr>
            <p:ph type="sldNum" sz="quarter" idx="12"/>
          </p:nvPr>
        </p:nvSpPr>
        <p:spPr/>
        <p:txBody>
          <a:bodyPr/>
          <a:lstStyle/>
          <a:p>
            <a:fld id="{20AF9D7A-5BEE-9245-944A-197F51D542D9}" type="slidenum">
              <a:rPr lang="en-US" smtClean="0"/>
              <a:t>4</a:t>
            </a:fld>
            <a:endParaRPr lang="en-US"/>
          </a:p>
        </p:txBody>
      </p:sp>
      <p:sp>
        <p:nvSpPr>
          <p:cNvPr id="5" name="Footer Placeholder 1">
            <a:extLst>
              <a:ext uri="{FF2B5EF4-FFF2-40B4-BE49-F238E27FC236}">
                <a16:creationId xmlns:a16="http://schemas.microsoft.com/office/drawing/2014/main" id="{6FF12E41-0040-9674-5E6D-EFAE442813EA}"/>
              </a:ext>
            </a:extLst>
          </p:cNvPr>
          <p:cNvSpPr txBox="1">
            <a:spLocks/>
          </p:cNvSpPr>
          <p:nvPr/>
        </p:nvSpPr>
        <p:spPr>
          <a:xfrm>
            <a:off x="19229102" y="12761457"/>
            <a:ext cx="3086100" cy="365125"/>
          </a:xfrm>
          <a:prstGeom prst="rect">
            <a:avLst/>
          </a:prstGeom>
        </p:spPr>
        <p:txBody>
          <a:bodyPr/>
          <a:lstStyle>
            <a:defPPr>
              <a:defRPr lang="en-US"/>
            </a:defPPr>
            <a:lvl1pPr marL="0" algn="l" defTabSz="1470484" rtl="0" eaLnBrk="1" latinLnBrk="0" hangingPunct="1">
              <a:defRPr sz="2895" kern="1200">
                <a:solidFill>
                  <a:schemeClr val="tx1"/>
                </a:solidFill>
                <a:latin typeface="+mn-lt"/>
                <a:ea typeface="+mn-ea"/>
                <a:cs typeface="+mn-cs"/>
              </a:defRPr>
            </a:lvl1pPr>
            <a:lvl2pPr marL="735242" algn="l" defTabSz="1470484" rtl="0" eaLnBrk="1" latinLnBrk="0" hangingPunct="1">
              <a:defRPr sz="2895" kern="1200">
                <a:solidFill>
                  <a:schemeClr val="tx1"/>
                </a:solidFill>
                <a:latin typeface="+mn-lt"/>
                <a:ea typeface="+mn-ea"/>
                <a:cs typeface="+mn-cs"/>
              </a:defRPr>
            </a:lvl2pPr>
            <a:lvl3pPr marL="1470484" algn="l" defTabSz="1470484" rtl="0" eaLnBrk="1" latinLnBrk="0" hangingPunct="1">
              <a:defRPr sz="2895" kern="1200">
                <a:solidFill>
                  <a:schemeClr val="tx1"/>
                </a:solidFill>
                <a:latin typeface="+mn-lt"/>
                <a:ea typeface="+mn-ea"/>
                <a:cs typeface="+mn-cs"/>
              </a:defRPr>
            </a:lvl3pPr>
            <a:lvl4pPr marL="2205726" algn="l" defTabSz="1470484" rtl="0" eaLnBrk="1" latinLnBrk="0" hangingPunct="1">
              <a:defRPr sz="2895" kern="1200">
                <a:solidFill>
                  <a:schemeClr val="tx1"/>
                </a:solidFill>
                <a:latin typeface="+mn-lt"/>
                <a:ea typeface="+mn-ea"/>
                <a:cs typeface="+mn-cs"/>
              </a:defRPr>
            </a:lvl4pPr>
            <a:lvl5pPr marL="2940968" algn="l" defTabSz="1470484" rtl="0" eaLnBrk="1" latinLnBrk="0" hangingPunct="1">
              <a:defRPr sz="2895" kern="1200">
                <a:solidFill>
                  <a:schemeClr val="tx1"/>
                </a:solidFill>
                <a:latin typeface="+mn-lt"/>
                <a:ea typeface="+mn-ea"/>
                <a:cs typeface="+mn-cs"/>
              </a:defRPr>
            </a:lvl5pPr>
            <a:lvl6pPr marL="3676210" algn="l" defTabSz="1470484" rtl="0" eaLnBrk="1" latinLnBrk="0" hangingPunct="1">
              <a:defRPr sz="2895" kern="1200">
                <a:solidFill>
                  <a:schemeClr val="tx1"/>
                </a:solidFill>
                <a:latin typeface="+mn-lt"/>
                <a:ea typeface="+mn-ea"/>
                <a:cs typeface="+mn-cs"/>
              </a:defRPr>
            </a:lvl6pPr>
            <a:lvl7pPr marL="4411451" algn="l" defTabSz="1470484" rtl="0" eaLnBrk="1" latinLnBrk="0" hangingPunct="1">
              <a:defRPr sz="2895" kern="1200">
                <a:solidFill>
                  <a:schemeClr val="tx1"/>
                </a:solidFill>
                <a:latin typeface="+mn-lt"/>
                <a:ea typeface="+mn-ea"/>
                <a:cs typeface="+mn-cs"/>
              </a:defRPr>
            </a:lvl7pPr>
            <a:lvl8pPr marL="5146694" algn="l" defTabSz="1470484" rtl="0" eaLnBrk="1" latinLnBrk="0" hangingPunct="1">
              <a:defRPr sz="2895" kern="1200">
                <a:solidFill>
                  <a:schemeClr val="tx1"/>
                </a:solidFill>
                <a:latin typeface="+mn-lt"/>
                <a:ea typeface="+mn-ea"/>
                <a:cs typeface="+mn-cs"/>
              </a:defRPr>
            </a:lvl8pPr>
            <a:lvl9pPr marL="5881936" algn="l" defTabSz="1470484" rtl="0" eaLnBrk="1" latinLnBrk="0" hangingPunct="1">
              <a:defRPr sz="2895" kern="1200">
                <a:solidFill>
                  <a:schemeClr val="tx1"/>
                </a:solidFill>
                <a:latin typeface="+mn-lt"/>
                <a:ea typeface="+mn-ea"/>
                <a:cs typeface="+mn-cs"/>
              </a:defRPr>
            </a:lvl9pPr>
          </a:lstStyle>
          <a:p>
            <a:r>
              <a:rPr lang="en-US" sz="1200" dirty="0">
                <a:solidFill>
                  <a:schemeClr val="accent5">
                    <a:lumMod val="75000"/>
                  </a:schemeClr>
                </a:solidFill>
              </a:rPr>
              <a:t>Source: BMGF: L1P </a:t>
            </a:r>
          </a:p>
        </p:txBody>
      </p:sp>
      <p:sp>
        <p:nvSpPr>
          <p:cNvPr id="7" name="TextBox 6">
            <a:extLst>
              <a:ext uri="{FF2B5EF4-FFF2-40B4-BE49-F238E27FC236}">
                <a16:creationId xmlns:a16="http://schemas.microsoft.com/office/drawing/2014/main" id="{537D70EC-032F-8093-F8EB-B1455DCE32BE}"/>
              </a:ext>
            </a:extLst>
          </p:cNvPr>
          <p:cNvSpPr txBox="1"/>
          <p:nvPr/>
        </p:nvSpPr>
        <p:spPr>
          <a:xfrm>
            <a:off x="11450339" y="6880335"/>
            <a:ext cx="12369800" cy="4816703"/>
          </a:xfrm>
          <a:prstGeom prst="rect">
            <a:avLst/>
          </a:prstGeom>
          <a:noFill/>
        </p:spPr>
        <p:txBody>
          <a:bodyPr wrap="square">
            <a:spAutoFit/>
          </a:bodyPr>
          <a:lstStyle/>
          <a:p>
            <a:pPr marL="457200" indent="-457200" defTabSz="1828800">
              <a:spcAft>
                <a:spcPts val="600"/>
              </a:spcAft>
              <a:buFont typeface="Arial" panose="020B0604020202020204" pitchFamily="34" charset="0"/>
              <a:buChar char="•"/>
            </a:pPr>
            <a:r>
              <a:rPr lang="en-US" sz="3400" dirty="0">
                <a:solidFill>
                  <a:schemeClr val="accent1"/>
                </a:solidFill>
                <a:cs typeface="Calibri" panose="020F0502020204030204" pitchFamily="34" charset="0"/>
              </a:rPr>
              <a:t>Settlement</a:t>
            </a:r>
          </a:p>
          <a:p>
            <a:pPr marL="457200" indent="-457200" defTabSz="1828800">
              <a:spcAft>
                <a:spcPts val="600"/>
              </a:spcAft>
              <a:buFont typeface="Arial" panose="020B0604020202020204" pitchFamily="34" charset="0"/>
              <a:buChar char="•"/>
            </a:pPr>
            <a:r>
              <a:rPr lang="en-US" sz="3400" dirty="0">
                <a:solidFill>
                  <a:schemeClr val="accent1"/>
                </a:solidFill>
                <a:cs typeface="Calibri" panose="020F0502020204030204" pitchFamily="34" charset="0"/>
              </a:rPr>
              <a:t>Addressing</a:t>
            </a:r>
          </a:p>
          <a:p>
            <a:pPr marL="457200" indent="-457200" defTabSz="1828800">
              <a:spcAft>
                <a:spcPts val="600"/>
              </a:spcAft>
              <a:buFont typeface="Arial" panose="020B0604020202020204" pitchFamily="34" charset="0"/>
              <a:buChar char="•"/>
            </a:pPr>
            <a:r>
              <a:rPr lang="en-US" sz="3400" dirty="0">
                <a:solidFill>
                  <a:schemeClr val="accent1"/>
                </a:solidFill>
                <a:cs typeface="Calibri" panose="020F0502020204030204" pitchFamily="34" charset="0"/>
              </a:rPr>
              <a:t>Dispute Management</a:t>
            </a:r>
          </a:p>
          <a:p>
            <a:pPr marL="457200" indent="-457200" defTabSz="1828800">
              <a:spcAft>
                <a:spcPts val="600"/>
              </a:spcAft>
              <a:buFont typeface="Arial" panose="020B0604020202020204" pitchFamily="34" charset="0"/>
              <a:buChar char="•"/>
            </a:pPr>
            <a:r>
              <a:rPr lang="en-US" sz="3400" dirty="0">
                <a:solidFill>
                  <a:schemeClr val="accent1"/>
                </a:solidFill>
                <a:cs typeface="Calibri" panose="020F0502020204030204" pitchFamily="34" charset="0"/>
              </a:rPr>
              <a:t>Reporting</a:t>
            </a:r>
          </a:p>
          <a:p>
            <a:pPr marL="457200" indent="-457200" defTabSz="1828800">
              <a:spcAft>
                <a:spcPts val="600"/>
              </a:spcAft>
              <a:buFont typeface="Arial" panose="020B0604020202020204" pitchFamily="34" charset="0"/>
              <a:buChar char="•"/>
            </a:pPr>
            <a:r>
              <a:rPr lang="en-US" sz="3400" dirty="0">
                <a:solidFill>
                  <a:schemeClr val="accent1"/>
                </a:solidFill>
                <a:cs typeface="Calibri" panose="020F0502020204030204" pitchFamily="34" charset="0"/>
              </a:rPr>
              <a:t>Participant Portal</a:t>
            </a:r>
          </a:p>
          <a:p>
            <a:pPr marL="457200" indent="-457200" defTabSz="1828800">
              <a:spcAft>
                <a:spcPts val="600"/>
              </a:spcAft>
              <a:buFont typeface="Arial" panose="020B0604020202020204" pitchFamily="34" charset="0"/>
              <a:buChar char="•"/>
            </a:pPr>
            <a:r>
              <a:rPr lang="en-US" sz="3400" dirty="0">
                <a:solidFill>
                  <a:schemeClr val="accent1"/>
                </a:solidFill>
                <a:cs typeface="Calibri" panose="020F0502020204030204" pitchFamily="34" charset="0"/>
              </a:rPr>
              <a:t>Fees</a:t>
            </a:r>
          </a:p>
          <a:p>
            <a:pPr marL="457200" indent="-457200" defTabSz="1828800">
              <a:spcAft>
                <a:spcPts val="600"/>
              </a:spcAft>
              <a:buFont typeface="Arial" panose="020B0604020202020204" pitchFamily="34" charset="0"/>
              <a:buChar char="•"/>
            </a:pPr>
            <a:r>
              <a:rPr lang="en-US" sz="3400" dirty="0">
                <a:solidFill>
                  <a:schemeClr val="accent1"/>
                </a:solidFill>
                <a:cs typeface="Calibri" panose="020F0502020204030204" pitchFamily="34" charset="0"/>
              </a:rPr>
              <a:t>Participant Application</a:t>
            </a:r>
          </a:p>
          <a:p>
            <a:pPr marL="457200" indent="-457200" defTabSz="1828800">
              <a:spcAft>
                <a:spcPts val="600"/>
              </a:spcAft>
              <a:buFont typeface="Arial" panose="020B0604020202020204" pitchFamily="34" charset="0"/>
              <a:buChar char="•"/>
            </a:pPr>
            <a:r>
              <a:rPr lang="en-US" sz="3400" dirty="0">
                <a:solidFill>
                  <a:schemeClr val="accent1"/>
                </a:solidFill>
                <a:cs typeface="Calibri" panose="020F0502020204030204" pitchFamily="34" charset="0"/>
              </a:rPr>
              <a:t>Flow Diagrams</a:t>
            </a:r>
          </a:p>
        </p:txBody>
      </p:sp>
      <p:sp>
        <p:nvSpPr>
          <p:cNvPr id="8" name="Rectangle 7">
            <a:extLst>
              <a:ext uri="{FF2B5EF4-FFF2-40B4-BE49-F238E27FC236}">
                <a16:creationId xmlns:a16="http://schemas.microsoft.com/office/drawing/2014/main" id="{05C9CA43-BF0B-F480-5406-95A7459AABB3}"/>
              </a:ext>
            </a:extLst>
          </p:cNvPr>
          <p:cNvSpPr/>
          <p:nvPr/>
        </p:nvSpPr>
        <p:spPr>
          <a:xfrm>
            <a:off x="567032" y="6096000"/>
            <a:ext cx="23253107" cy="6665457"/>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7125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0F504-5D3B-144B-D20D-ABDE8B13FEF2}"/>
              </a:ext>
            </a:extLst>
          </p:cNvPr>
          <p:cNvSpPr>
            <a:spLocks noGrp="1"/>
          </p:cNvSpPr>
          <p:nvPr>
            <p:ph type="title"/>
          </p:nvPr>
        </p:nvSpPr>
        <p:spPr/>
        <p:txBody>
          <a:bodyPr/>
          <a:lstStyle/>
          <a:p>
            <a:r>
              <a:rPr lang="en-US" dirty="0"/>
              <a:t>What Does the Document Look Like?</a:t>
            </a:r>
          </a:p>
        </p:txBody>
      </p:sp>
      <p:sp>
        <p:nvSpPr>
          <p:cNvPr id="3" name="Content Placeholder 2">
            <a:extLst>
              <a:ext uri="{FF2B5EF4-FFF2-40B4-BE49-F238E27FC236}">
                <a16:creationId xmlns:a16="http://schemas.microsoft.com/office/drawing/2014/main" id="{A24A4967-3AC2-F476-5118-84260FD3449E}"/>
              </a:ext>
            </a:extLst>
          </p:cNvPr>
          <p:cNvSpPr>
            <a:spLocks noGrp="1"/>
          </p:cNvSpPr>
          <p:nvPr>
            <p:ph idx="1"/>
          </p:nvPr>
        </p:nvSpPr>
        <p:spPr/>
        <p:txBody>
          <a:bodyPr>
            <a:normAutofit/>
          </a:bodyPr>
          <a:lstStyle/>
          <a:p>
            <a:pPr marL="0" marR="0" indent="0">
              <a:lnSpc>
                <a:spcPct val="120000"/>
              </a:lnSpc>
              <a:spcBef>
                <a:spcPts val="0"/>
              </a:spcBef>
              <a:spcAft>
                <a:spcPts val="600"/>
              </a:spcAft>
              <a:buNone/>
            </a:pPr>
            <a:endParaRPr lang="en-US" sz="2800" b="1" dirty="0">
              <a:effectLst/>
              <a:ea typeface="Calibri" panose="020F0502020204030204" pitchFamily="34" charset="0"/>
              <a:cs typeface="Calibri" panose="020F0502020204030204" pitchFamily="34" charset="0"/>
            </a:endParaRPr>
          </a:p>
          <a:p>
            <a:pPr marL="0" marR="0" indent="0">
              <a:lnSpc>
                <a:spcPct val="120000"/>
              </a:lnSpc>
              <a:spcBef>
                <a:spcPts val="0"/>
              </a:spcBef>
              <a:spcAft>
                <a:spcPts val="600"/>
              </a:spcAft>
              <a:buNone/>
            </a:pPr>
            <a:endParaRPr lang="en-US" sz="2800" b="1" dirty="0">
              <a:ea typeface="Calibri" panose="020F0502020204030204" pitchFamily="34" charset="0"/>
              <a:cs typeface="Calibri" panose="020F0502020204030204" pitchFamily="34" charset="0"/>
            </a:endParaRPr>
          </a:p>
          <a:p>
            <a:pPr marL="0" marR="0" indent="0">
              <a:lnSpc>
                <a:spcPct val="120000"/>
              </a:lnSpc>
              <a:spcBef>
                <a:spcPts val="0"/>
              </a:spcBef>
              <a:spcAft>
                <a:spcPts val="600"/>
              </a:spcAft>
              <a:buNone/>
            </a:pPr>
            <a:r>
              <a:rPr lang="en-US" sz="2800" b="1" dirty="0">
                <a:effectLst/>
                <a:ea typeface="Calibri" panose="020F0502020204030204" pitchFamily="34" charset="0"/>
                <a:cs typeface="Calibri" panose="020F0502020204030204" pitchFamily="34" charset="0"/>
              </a:rPr>
              <a:t>Legend</a:t>
            </a:r>
            <a:endParaRPr lang="en-US" sz="2800" dirty="0">
              <a:effectLst/>
              <a:ea typeface="Calibri" panose="020F0502020204030204" pitchFamily="34" charset="0"/>
              <a:cs typeface="Times New Roman" panose="02020603050405020304" pitchFamily="18" charset="0"/>
            </a:endParaRPr>
          </a:p>
          <a:p>
            <a:pPr marL="0" marR="0">
              <a:lnSpc>
                <a:spcPct val="120000"/>
              </a:lnSpc>
              <a:spcBef>
                <a:spcPts val="0"/>
              </a:spcBef>
              <a:spcAft>
                <a:spcPts val="600"/>
              </a:spcAft>
            </a:pPr>
            <a:r>
              <a:rPr lang="en-US" sz="2800" dirty="0">
                <a:effectLst/>
                <a:ea typeface="Calibri" panose="020F0502020204030204" pitchFamily="34" charset="0"/>
                <a:cs typeface="Calibri" panose="020F0502020204030204" pitchFamily="34" charset="0"/>
              </a:rPr>
              <a:t>Black text – plug and play text</a:t>
            </a:r>
            <a:endParaRPr lang="en-US" sz="2800" dirty="0">
              <a:effectLst/>
              <a:ea typeface="Calibri" panose="020F0502020204030204" pitchFamily="34" charset="0"/>
              <a:cs typeface="Times New Roman" panose="02020603050405020304" pitchFamily="18" charset="0"/>
            </a:endParaRPr>
          </a:p>
          <a:p>
            <a:pPr marL="0" marR="0">
              <a:lnSpc>
                <a:spcPct val="120000"/>
              </a:lnSpc>
              <a:spcBef>
                <a:spcPts val="0"/>
              </a:spcBef>
              <a:spcAft>
                <a:spcPts val="600"/>
              </a:spcAft>
            </a:pPr>
            <a:r>
              <a:rPr lang="en-US" sz="2800" dirty="0">
                <a:solidFill>
                  <a:srgbClr val="C00000"/>
                </a:solidFill>
                <a:effectLst/>
                <a:ea typeface="Calibri" panose="020F0502020204030204" pitchFamily="34" charset="0"/>
                <a:cs typeface="Calibri" panose="020F0502020204030204" pitchFamily="34" charset="0"/>
              </a:rPr>
              <a:t>Minimal red text - Content to be filled in with specifics for each </a:t>
            </a:r>
            <a:br>
              <a:rPr lang="en-US" sz="2800" dirty="0">
                <a:solidFill>
                  <a:srgbClr val="C00000"/>
                </a:solidFill>
                <a:effectLst/>
                <a:ea typeface="Calibri" panose="020F0502020204030204" pitchFamily="34" charset="0"/>
                <a:cs typeface="Calibri" panose="020F0502020204030204" pitchFamily="34" charset="0"/>
              </a:rPr>
            </a:br>
            <a:r>
              <a:rPr lang="en-US" sz="2800" dirty="0">
                <a:solidFill>
                  <a:srgbClr val="C00000"/>
                </a:solidFill>
                <a:effectLst/>
                <a:ea typeface="Calibri" panose="020F0502020204030204" pitchFamily="34" charset="0"/>
                <a:cs typeface="Calibri" panose="020F0502020204030204" pitchFamily="34" charset="0"/>
              </a:rPr>
              <a:t>POC</a:t>
            </a:r>
            <a:endParaRPr lang="en-US" sz="2800" dirty="0">
              <a:effectLst/>
              <a:ea typeface="Calibri" panose="020F0502020204030204" pitchFamily="34" charset="0"/>
              <a:cs typeface="Times New Roman" panose="02020603050405020304" pitchFamily="18" charset="0"/>
            </a:endParaRPr>
          </a:p>
          <a:p>
            <a:pPr marL="0" marR="0">
              <a:lnSpc>
                <a:spcPct val="120000"/>
              </a:lnSpc>
              <a:spcBef>
                <a:spcPts val="0"/>
              </a:spcBef>
              <a:spcAft>
                <a:spcPts val="600"/>
              </a:spcAft>
            </a:pPr>
            <a:r>
              <a:rPr lang="en-US" sz="2800" dirty="0">
                <a:solidFill>
                  <a:srgbClr val="0070C0"/>
                </a:solidFill>
                <a:effectLst/>
                <a:ea typeface="Calibri" panose="020F0502020204030204" pitchFamily="34" charset="0"/>
                <a:cs typeface="Calibri" panose="020F0502020204030204" pitchFamily="34" charset="0"/>
              </a:rPr>
              <a:t>Blue text – insights to implementation teams on additional </a:t>
            </a:r>
            <a:br>
              <a:rPr lang="en-US" sz="2800" dirty="0">
                <a:solidFill>
                  <a:srgbClr val="0070C0"/>
                </a:solidFill>
                <a:effectLst/>
                <a:ea typeface="Calibri" panose="020F0502020204030204" pitchFamily="34" charset="0"/>
                <a:cs typeface="Calibri" panose="020F0502020204030204" pitchFamily="34" charset="0"/>
              </a:rPr>
            </a:br>
            <a:r>
              <a:rPr lang="en-US" sz="2800" dirty="0">
                <a:solidFill>
                  <a:srgbClr val="0070C0"/>
                </a:solidFill>
                <a:effectLst/>
                <a:ea typeface="Calibri" panose="020F0502020204030204" pitchFamily="34" charset="0"/>
                <a:cs typeface="Calibri" panose="020F0502020204030204" pitchFamily="34" charset="0"/>
              </a:rPr>
              <a:t>considerations for IIPS Schemes more broadly</a:t>
            </a:r>
            <a:endParaRPr lang="en-US" sz="2800" dirty="0">
              <a:effectLst/>
              <a:ea typeface="Calibri" panose="020F0502020204030204" pitchFamily="34" charset="0"/>
              <a:cs typeface="Times New Roman" panose="02020603050405020304" pitchFamily="18" charset="0"/>
            </a:endParaRPr>
          </a:p>
          <a:p>
            <a:endParaRPr lang="en-US" sz="4400" dirty="0"/>
          </a:p>
        </p:txBody>
      </p:sp>
      <p:sp>
        <p:nvSpPr>
          <p:cNvPr id="4" name="Slide Number Placeholder 3">
            <a:extLst>
              <a:ext uri="{FF2B5EF4-FFF2-40B4-BE49-F238E27FC236}">
                <a16:creationId xmlns:a16="http://schemas.microsoft.com/office/drawing/2014/main" id="{7F1EA75E-4148-57D2-C8A0-8FB3CC77DC96}"/>
              </a:ext>
            </a:extLst>
          </p:cNvPr>
          <p:cNvSpPr>
            <a:spLocks noGrp="1"/>
          </p:cNvSpPr>
          <p:nvPr>
            <p:ph type="sldNum" sz="quarter" idx="12"/>
          </p:nvPr>
        </p:nvSpPr>
        <p:spPr/>
        <p:txBody>
          <a:bodyPr/>
          <a:lstStyle/>
          <a:p>
            <a:fld id="{20AF9D7A-5BEE-9245-944A-197F51D542D9}" type="slidenum">
              <a:rPr lang="en-US" smtClean="0"/>
              <a:t>5</a:t>
            </a:fld>
            <a:endParaRPr lang="en-US"/>
          </a:p>
        </p:txBody>
      </p:sp>
      <p:sp>
        <p:nvSpPr>
          <p:cNvPr id="5" name="Footer Placeholder 1">
            <a:extLst>
              <a:ext uri="{FF2B5EF4-FFF2-40B4-BE49-F238E27FC236}">
                <a16:creationId xmlns:a16="http://schemas.microsoft.com/office/drawing/2014/main" id="{6FF12E41-0040-9674-5E6D-EFAE442813EA}"/>
              </a:ext>
            </a:extLst>
          </p:cNvPr>
          <p:cNvSpPr txBox="1">
            <a:spLocks/>
          </p:cNvSpPr>
          <p:nvPr/>
        </p:nvSpPr>
        <p:spPr>
          <a:xfrm>
            <a:off x="19229102" y="12761457"/>
            <a:ext cx="3086100" cy="365125"/>
          </a:xfrm>
          <a:prstGeom prst="rect">
            <a:avLst/>
          </a:prstGeom>
        </p:spPr>
        <p:txBody>
          <a:bodyPr/>
          <a:lstStyle>
            <a:defPPr>
              <a:defRPr lang="en-US"/>
            </a:defPPr>
            <a:lvl1pPr marL="0" algn="l" defTabSz="1470484" rtl="0" eaLnBrk="1" latinLnBrk="0" hangingPunct="1">
              <a:defRPr sz="2895" kern="1200">
                <a:solidFill>
                  <a:schemeClr val="tx1"/>
                </a:solidFill>
                <a:latin typeface="+mn-lt"/>
                <a:ea typeface="+mn-ea"/>
                <a:cs typeface="+mn-cs"/>
              </a:defRPr>
            </a:lvl1pPr>
            <a:lvl2pPr marL="735242" algn="l" defTabSz="1470484" rtl="0" eaLnBrk="1" latinLnBrk="0" hangingPunct="1">
              <a:defRPr sz="2895" kern="1200">
                <a:solidFill>
                  <a:schemeClr val="tx1"/>
                </a:solidFill>
                <a:latin typeface="+mn-lt"/>
                <a:ea typeface="+mn-ea"/>
                <a:cs typeface="+mn-cs"/>
              </a:defRPr>
            </a:lvl2pPr>
            <a:lvl3pPr marL="1470484" algn="l" defTabSz="1470484" rtl="0" eaLnBrk="1" latinLnBrk="0" hangingPunct="1">
              <a:defRPr sz="2895" kern="1200">
                <a:solidFill>
                  <a:schemeClr val="tx1"/>
                </a:solidFill>
                <a:latin typeface="+mn-lt"/>
                <a:ea typeface="+mn-ea"/>
                <a:cs typeface="+mn-cs"/>
              </a:defRPr>
            </a:lvl3pPr>
            <a:lvl4pPr marL="2205726" algn="l" defTabSz="1470484" rtl="0" eaLnBrk="1" latinLnBrk="0" hangingPunct="1">
              <a:defRPr sz="2895" kern="1200">
                <a:solidFill>
                  <a:schemeClr val="tx1"/>
                </a:solidFill>
                <a:latin typeface="+mn-lt"/>
                <a:ea typeface="+mn-ea"/>
                <a:cs typeface="+mn-cs"/>
              </a:defRPr>
            </a:lvl4pPr>
            <a:lvl5pPr marL="2940968" algn="l" defTabSz="1470484" rtl="0" eaLnBrk="1" latinLnBrk="0" hangingPunct="1">
              <a:defRPr sz="2895" kern="1200">
                <a:solidFill>
                  <a:schemeClr val="tx1"/>
                </a:solidFill>
                <a:latin typeface="+mn-lt"/>
                <a:ea typeface="+mn-ea"/>
                <a:cs typeface="+mn-cs"/>
              </a:defRPr>
            </a:lvl5pPr>
            <a:lvl6pPr marL="3676210" algn="l" defTabSz="1470484" rtl="0" eaLnBrk="1" latinLnBrk="0" hangingPunct="1">
              <a:defRPr sz="2895" kern="1200">
                <a:solidFill>
                  <a:schemeClr val="tx1"/>
                </a:solidFill>
                <a:latin typeface="+mn-lt"/>
                <a:ea typeface="+mn-ea"/>
                <a:cs typeface="+mn-cs"/>
              </a:defRPr>
            </a:lvl6pPr>
            <a:lvl7pPr marL="4411451" algn="l" defTabSz="1470484" rtl="0" eaLnBrk="1" latinLnBrk="0" hangingPunct="1">
              <a:defRPr sz="2895" kern="1200">
                <a:solidFill>
                  <a:schemeClr val="tx1"/>
                </a:solidFill>
                <a:latin typeface="+mn-lt"/>
                <a:ea typeface="+mn-ea"/>
                <a:cs typeface="+mn-cs"/>
              </a:defRPr>
            </a:lvl7pPr>
            <a:lvl8pPr marL="5146694" algn="l" defTabSz="1470484" rtl="0" eaLnBrk="1" latinLnBrk="0" hangingPunct="1">
              <a:defRPr sz="2895" kern="1200">
                <a:solidFill>
                  <a:schemeClr val="tx1"/>
                </a:solidFill>
                <a:latin typeface="+mn-lt"/>
                <a:ea typeface="+mn-ea"/>
                <a:cs typeface="+mn-cs"/>
              </a:defRPr>
            </a:lvl8pPr>
            <a:lvl9pPr marL="5881936" algn="l" defTabSz="1470484" rtl="0" eaLnBrk="1" latinLnBrk="0" hangingPunct="1">
              <a:defRPr sz="2895" kern="1200">
                <a:solidFill>
                  <a:schemeClr val="tx1"/>
                </a:solidFill>
                <a:latin typeface="+mn-lt"/>
                <a:ea typeface="+mn-ea"/>
                <a:cs typeface="+mn-cs"/>
              </a:defRPr>
            </a:lvl9pPr>
          </a:lstStyle>
          <a:p>
            <a:r>
              <a:rPr lang="en-US" sz="1200" dirty="0">
                <a:solidFill>
                  <a:schemeClr val="accent5">
                    <a:lumMod val="75000"/>
                  </a:schemeClr>
                </a:solidFill>
              </a:rPr>
              <a:t>Source: BMGF: L1P </a:t>
            </a:r>
          </a:p>
        </p:txBody>
      </p:sp>
      <p:pic>
        <p:nvPicPr>
          <p:cNvPr id="6" name="Picture 5">
            <a:extLst>
              <a:ext uri="{FF2B5EF4-FFF2-40B4-BE49-F238E27FC236}">
                <a16:creationId xmlns:a16="http://schemas.microsoft.com/office/drawing/2014/main" id="{9B77408F-9809-78DF-FC75-7B0A98B3BFEF}"/>
              </a:ext>
            </a:extLst>
          </p:cNvPr>
          <p:cNvPicPr>
            <a:picLocks noChangeAspect="1"/>
          </p:cNvPicPr>
          <p:nvPr/>
        </p:nvPicPr>
        <p:blipFill rotWithShape="1">
          <a:blip r:embed="rId2"/>
          <a:srcRect b="18654"/>
          <a:stretch/>
        </p:blipFill>
        <p:spPr>
          <a:xfrm>
            <a:off x="11040426" y="2576794"/>
            <a:ext cx="11670131" cy="9437405"/>
          </a:xfrm>
          <a:prstGeom prst="rect">
            <a:avLst/>
          </a:prstGeom>
        </p:spPr>
      </p:pic>
    </p:spTree>
    <p:extLst>
      <p:ext uri="{BB962C8B-B14F-4D97-AF65-F5344CB8AC3E}">
        <p14:creationId xmlns:p14="http://schemas.microsoft.com/office/powerpoint/2010/main" val="4198834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9DA8C-59B6-896B-81CD-8FD05DABD821}"/>
              </a:ext>
            </a:extLst>
          </p:cNvPr>
          <p:cNvSpPr>
            <a:spLocks noGrp="1"/>
          </p:cNvSpPr>
          <p:nvPr>
            <p:ph type="title"/>
          </p:nvPr>
        </p:nvSpPr>
        <p:spPr/>
        <p:txBody>
          <a:bodyPr>
            <a:normAutofit fontScale="90000"/>
          </a:bodyPr>
          <a:lstStyle/>
          <a:p>
            <a:r>
              <a:rPr lang="en-US" dirty="0"/>
              <a:t>Let’s Walk Through an Example: Entity Types</a:t>
            </a:r>
          </a:p>
        </p:txBody>
      </p:sp>
      <p:sp>
        <p:nvSpPr>
          <p:cNvPr id="3" name="Content Placeholder 2">
            <a:extLst>
              <a:ext uri="{FF2B5EF4-FFF2-40B4-BE49-F238E27FC236}">
                <a16:creationId xmlns:a16="http://schemas.microsoft.com/office/drawing/2014/main" id="{1435518C-ECD5-45BF-04B5-60779C2388B5}"/>
              </a:ext>
            </a:extLst>
          </p:cNvPr>
          <p:cNvSpPr>
            <a:spLocks noGrp="1"/>
          </p:cNvSpPr>
          <p:nvPr>
            <p:ph idx="1"/>
          </p:nvPr>
        </p:nvSpPr>
        <p:spPr>
          <a:xfrm>
            <a:off x="567033" y="2144995"/>
            <a:ext cx="22470767" cy="10208932"/>
          </a:xfrm>
        </p:spPr>
        <p:txBody>
          <a:bodyPr>
            <a:normAutofit/>
          </a:bodyPr>
          <a:lstStyle/>
          <a:p>
            <a:pPr marL="0" indent="0">
              <a:lnSpc>
                <a:spcPct val="150000"/>
              </a:lnSpc>
              <a:spcBef>
                <a:spcPts val="0"/>
              </a:spcBef>
              <a:buNone/>
            </a:pPr>
            <a:r>
              <a:rPr lang="en-US" sz="2400" dirty="0">
                <a:solidFill>
                  <a:srgbClr val="000000"/>
                </a:solidFill>
                <a:effectLst/>
                <a:ea typeface="Calibri" panose="020F0502020204030204" pitchFamily="34" charset="0"/>
                <a:cs typeface="Calibri" panose="020F0502020204030204" pitchFamily="34" charset="0"/>
              </a:rPr>
              <a:t>Entities involved in the Scheme are:</a:t>
            </a:r>
          </a:p>
          <a:p>
            <a:pPr marL="0" indent="0">
              <a:lnSpc>
                <a:spcPct val="150000"/>
              </a:lnSpc>
              <a:spcBef>
                <a:spcPts val="0"/>
              </a:spcBef>
              <a:buNone/>
            </a:pPr>
            <a:endParaRPr lang="en-US" sz="2400" b="1" dirty="0">
              <a:solidFill>
                <a:srgbClr val="000000"/>
              </a:solidFill>
              <a:effectLst/>
              <a:ea typeface="Calibri" panose="020F0502020204030204" pitchFamily="34" charset="0"/>
              <a:cs typeface="Calibri" panose="020F0502020204030204" pitchFamily="34" charset="0"/>
            </a:endParaRPr>
          </a:p>
          <a:p>
            <a:pPr>
              <a:lnSpc>
                <a:spcPct val="150000"/>
              </a:lnSpc>
              <a:spcBef>
                <a:spcPts val="0"/>
              </a:spcBef>
            </a:pPr>
            <a:r>
              <a:rPr lang="en-US" sz="2400" b="1" dirty="0">
                <a:solidFill>
                  <a:srgbClr val="000000"/>
                </a:solidFill>
                <a:effectLst/>
                <a:ea typeface="Calibri" panose="020F0502020204030204" pitchFamily="34" charset="0"/>
                <a:cs typeface="Calibri" panose="020F0502020204030204" pitchFamily="34" charset="0"/>
              </a:rPr>
              <a:t>Scheme Manager. </a:t>
            </a:r>
            <a:r>
              <a:rPr lang="en-US" sz="2400" dirty="0">
                <a:solidFill>
                  <a:srgbClr val="000000"/>
                </a:solidFill>
                <a:effectLst/>
                <a:ea typeface="Calibri" panose="020F0502020204030204" pitchFamily="34" charset="0"/>
                <a:cs typeface="Calibri" panose="020F0502020204030204" pitchFamily="34" charset="0"/>
              </a:rPr>
              <a:t>The Entity designated to oversee the Scheme. The Scheme Manager engages with Entities involved in the Scheme through the Scheme Governance structure to maintain the Scheme rules.</a:t>
            </a:r>
            <a:endParaRPr lang="en-US" sz="2400" dirty="0">
              <a:effectLst/>
              <a:ea typeface="Calibri" panose="020F0502020204030204" pitchFamily="34" charset="0"/>
              <a:cs typeface="Times New Roman" panose="02020603050405020304" pitchFamily="18" charset="0"/>
            </a:endParaRPr>
          </a:p>
          <a:p>
            <a:pPr>
              <a:lnSpc>
                <a:spcPct val="150000"/>
              </a:lnSpc>
              <a:spcBef>
                <a:spcPts val="0"/>
              </a:spcBef>
            </a:pPr>
            <a:r>
              <a:rPr lang="en-US" sz="2400" b="1" dirty="0">
                <a:solidFill>
                  <a:srgbClr val="000000"/>
                </a:solidFill>
                <a:effectLst/>
                <a:ea typeface="Calibri" panose="020F0502020204030204" pitchFamily="34" charset="0"/>
                <a:cs typeface="Calibri" panose="020F0502020204030204" pitchFamily="34" charset="0"/>
              </a:rPr>
              <a:t>Payment Hub Operator.</a:t>
            </a:r>
            <a:r>
              <a:rPr lang="en-US" sz="2400" dirty="0">
                <a:solidFill>
                  <a:srgbClr val="000000"/>
                </a:solidFill>
                <a:effectLst/>
                <a:ea typeface="Calibri" panose="020F0502020204030204" pitchFamily="34" charset="0"/>
                <a:cs typeface="Calibri" panose="020F0502020204030204" pitchFamily="34" charset="0"/>
              </a:rPr>
              <a:t> The Entity designated to manage and operate the Payment Hub, which is the technology used to perform Clearing.  The Payment Hub may provide additional Services beyond Clearing.</a:t>
            </a:r>
            <a:endParaRPr lang="en-US" sz="2400" dirty="0">
              <a:effectLst/>
              <a:ea typeface="Calibri" panose="020F0502020204030204" pitchFamily="34" charset="0"/>
              <a:cs typeface="Times New Roman" panose="02020603050405020304" pitchFamily="18" charset="0"/>
            </a:endParaRPr>
          </a:p>
          <a:p>
            <a:pPr>
              <a:lnSpc>
                <a:spcPct val="150000"/>
              </a:lnSpc>
              <a:spcBef>
                <a:spcPts val="0"/>
              </a:spcBef>
            </a:pPr>
            <a:r>
              <a:rPr lang="en-US" sz="2400" b="1" dirty="0">
                <a:solidFill>
                  <a:srgbClr val="000000"/>
                </a:solidFill>
                <a:effectLst/>
                <a:ea typeface="Calibri" panose="020F0502020204030204" pitchFamily="34" charset="0"/>
                <a:cs typeface="Calibri" panose="020F0502020204030204" pitchFamily="34" charset="0"/>
              </a:rPr>
              <a:t>Participant.</a:t>
            </a:r>
            <a:r>
              <a:rPr lang="en-US" sz="2400" dirty="0">
                <a:solidFill>
                  <a:srgbClr val="000000"/>
                </a:solidFill>
                <a:effectLst/>
                <a:ea typeface="Calibri" panose="020F0502020204030204" pitchFamily="34" charset="0"/>
                <a:cs typeface="Calibri" panose="020F0502020204030204" pitchFamily="34" charset="0"/>
              </a:rPr>
              <a:t> An Entity that provides Accounts to End Users, is bound by the Rulebook, and is authorized to send and receive Value and Non-Value Messages via the Payment Hub in support of a Funds Transfer.</a:t>
            </a:r>
            <a:endParaRPr lang="en-US" sz="2400" dirty="0">
              <a:effectLst/>
              <a:ea typeface="Calibri" panose="020F0502020204030204" pitchFamily="34" charset="0"/>
              <a:cs typeface="Times New Roman" panose="02020603050405020304" pitchFamily="18" charset="0"/>
            </a:endParaRPr>
          </a:p>
          <a:p>
            <a:pPr marL="342900" lvl="1" indent="-342900">
              <a:lnSpc>
                <a:spcPct val="150000"/>
              </a:lnSpc>
              <a:spcBef>
                <a:spcPts val="0"/>
              </a:spcBef>
            </a:pPr>
            <a:r>
              <a:rPr lang="en-US" sz="2400" b="1" dirty="0">
                <a:solidFill>
                  <a:srgbClr val="000000"/>
                </a:solidFill>
                <a:effectLst/>
                <a:ea typeface="Calibri" panose="020F0502020204030204" pitchFamily="34" charset="0"/>
                <a:cs typeface="Calibri" panose="020F0502020204030204" pitchFamily="34" charset="0"/>
              </a:rPr>
              <a:t>Direct Participant.</a:t>
            </a:r>
            <a:r>
              <a:rPr lang="en-US" sz="2400" dirty="0">
                <a:solidFill>
                  <a:srgbClr val="000000"/>
                </a:solidFill>
                <a:effectLst/>
                <a:ea typeface="Calibri" panose="020F0502020204030204" pitchFamily="34" charset="0"/>
                <a:cs typeface="Calibri" panose="020F0502020204030204" pitchFamily="34" charset="0"/>
              </a:rPr>
              <a:t> A Participant that is authorized to have a direct Settlement Account with the Settlement Bank. A Direct Participant may play the role of Sending or Receiving Participant.</a:t>
            </a:r>
            <a:endParaRPr lang="en-US" sz="2400" dirty="0">
              <a:effectLst/>
              <a:ea typeface="Calibri" panose="020F0502020204030204" pitchFamily="34" charset="0"/>
              <a:cs typeface="Times New Roman" panose="02020603050405020304" pitchFamily="18" charset="0"/>
            </a:endParaRPr>
          </a:p>
          <a:p>
            <a:pPr marL="342900" lvl="1" indent="-342900">
              <a:lnSpc>
                <a:spcPct val="150000"/>
              </a:lnSpc>
              <a:spcBef>
                <a:spcPts val="0"/>
              </a:spcBef>
            </a:pPr>
            <a:r>
              <a:rPr lang="en-US" sz="2400" b="1" dirty="0">
                <a:solidFill>
                  <a:srgbClr val="000000"/>
                </a:solidFill>
                <a:effectLst/>
                <a:ea typeface="Calibri" panose="020F0502020204030204" pitchFamily="34" charset="0"/>
                <a:cs typeface="Calibri" panose="020F0502020204030204" pitchFamily="34" charset="0"/>
              </a:rPr>
              <a:t>Indirect Participant.</a:t>
            </a:r>
            <a:r>
              <a:rPr lang="en-US" sz="2400" dirty="0">
                <a:solidFill>
                  <a:srgbClr val="000000"/>
                </a:solidFill>
                <a:effectLst/>
                <a:ea typeface="Calibri" panose="020F0502020204030204" pitchFamily="34" charset="0"/>
                <a:cs typeface="Calibri" panose="020F0502020204030204" pitchFamily="34" charset="0"/>
              </a:rPr>
              <a:t> A Participant that is not authorized to have a direct Settlement Account with the Settlement Bank. An Indirect Participant may rely on a Direct Participant for Settlement. May play the role of Sending or Receiving Participant.</a:t>
            </a:r>
            <a:endParaRPr lang="en-US" sz="2400" dirty="0">
              <a:effectLst/>
              <a:ea typeface="Calibri" panose="020F0502020204030204" pitchFamily="34" charset="0"/>
              <a:cs typeface="Times New Roman" panose="02020603050405020304" pitchFamily="18" charset="0"/>
            </a:endParaRPr>
          </a:p>
          <a:p>
            <a:pPr>
              <a:lnSpc>
                <a:spcPct val="150000"/>
              </a:lnSpc>
              <a:spcBef>
                <a:spcPts val="0"/>
              </a:spcBef>
            </a:pPr>
            <a:r>
              <a:rPr lang="en-US" sz="2400" b="1" dirty="0">
                <a:solidFill>
                  <a:srgbClr val="000000"/>
                </a:solidFill>
                <a:effectLst/>
                <a:ea typeface="Calibri" panose="020F0502020204030204" pitchFamily="34" charset="0"/>
                <a:cs typeface="Calibri" panose="020F0502020204030204" pitchFamily="34" charset="0"/>
              </a:rPr>
              <a:t>Settlement Bank. </a:t>
            </a:r>
            <a:r>
              <a:rPr lang="en-US" sz="2400" dirty="0">
                <a:solidFill>
                  <a:srgbClr val="000000"/>
                </a:solidFill>
                <a:effectLst/>
                <a:ea typeface="Calibri" panose="020F0502020204030204" pitchFamily="34" charset="0"/>
                <a:cs typeface="Calibri" panose="020F0502020204030204" pitchFamily="34" charset="0"/>
              </a:rPr>
              <a:t>A central bank or commercial bank used to affect Settlement. </a:t>
            </a:r>
            <a:r>
              <a:rPr lang="en-US" sz="2400" dirty="0">
                <a:solidFill>
                  <a:srgbClr val="C00000"/>
                </a:solidFill>
                <a:effectLst/>
                <a:ea typeface="Calibri" panose="020F0502020204030204" pitchFamily="34" charset="0"/>
                <a:cs typeface="Calibri" panose="020F0502020204030204" pitchFamily="34" charset="0"/>
              </a:rPr>
              <a:t>&lt;provide specifics for the bank serving this function for each POC&gt;</a:t>
            </a:r>
            <a:endParaRPr lang="en-US" sz="2400" dirty="0">
              <a:effectLst/>
              <a:ea typeface="Calibri" panose="020F0502020204030204" pitchFamily="34" charset="0"/>
              <a:cs typeface="Times New Roman" panose="02020603050405020304" pitchFamily="18" charset="0"/>
            </a:endParaRPr>
          </a:p>
          <a:p>
            <a:pPr>
              <a:lnSpc>
                <a:spcPct val="150000"/>
              </a:lnSpc>
              <a:spcBef>
                <a:spcPts val="0"/>
              </a:spcBef>
            </a:pPr>
            <a:r>
              <a:rPr lang="en-US" sz="2400" b="1" dirty="0">
                <a:solidFill>
                  <a:srgbClr val="000000"/>
                </a:solidFill>
                <a:effectLst/>
                <a:ea typeface="Calibri" panose="020F0502020204030204" pitchFamily="34" charset="0"/>
                <a:cs typeface="Calibri" panose="020F0502020204030204" pitchFamily="34" charset="0"/>
              </a:rPr>
              <a:t>End User.</a:t>
            </a:r>
            <a:r>
              <a:rPr lang="en-US" sz="2400" dirty="0">
                <a:solidFill>
                  <a:srgbClr val="000000"/>
                </a:solidFill>
                <a:effectLst/>
                <a:ea typeface="Calibri" panose="020F0502020204030204" pitchFamily="34" charset="0"/>
                <a:cs typeface="Calibri" panose="020F0502020204030204" pitchFamily="34" charset="0"/>
              </a:rPr>
              <a:t> An End User is a Sender or a Receiver. An End User will be an individual.</a:t>
            </a:r>
            <a:endParaRPr lang="en-US" sz="2400" dirty="0">
              <a:effectLst/>
              <a:ea typeface="Calibri" panose="020F0502020204030204" pitchFamily="34" charset="0"/>
              <a:cs typeface="Times New Roman" panose="02020603050405020304" pitchFamily="18" charset="0"/>
            </a:endParaRPr>
          </a:p>
          <a:p>
            <a:endParaRPr lang="en-US" sz="2400" dirty="0"/>
          </a:p>
        </p:txBody>
      </p:sp>
      <p:sp>
        <p:nvSpPr>
          <p:cNvPr id="4" name="Slide Number Placeholder 3">
            <a:extLst>
              <a:ext uri="{FF2B5EF4-FFF2-40B4-BE49-F238E27FC236}">
                <a16:creationId xmlns:a16="http://schemas.microsoft.com/office/drawing/2014/main" id="{35675D81-7ACD-18CA-3266-16F59F52D2B2}"/>
              </a:ext>
            </a:extLst>
          </p:cNvPr>
          <p:cNvSpPr>
            <a:spLocks noGrp="1"/>
          </p:cNvSpPr>
          <p:nvPr>
            <p:ph type="sldNum" sz="quarter" idx="12"/>
          </p:nvPr>
        </p:nvSpPr>
        <p:spPr/>
        <p:txBody>
          <a:bodyPr/>
          <a:lstStyle/>
          <a:p>
            <a:fld id="{20AF9D7A-5BEE-9245-944A-197F51D542D9}" type="slidenum">
              <a:rPr lang="en-US" smtClean="0"/>
              <a:t>6</a:t>
            </a:fld>
            <a:endParaRPr lang="en-US"/>
          </a:p>
        </p:txBody>
      </p:sp>
    </p:spTree>
    <p:extLst>
      <p:ext uri="{BB962C8B-B14F-4D97-AF65-F5344CB8AC3E}">
        <p14:creationId xmlns:p14="http://schemas.microsoft.com/office/powerpoint/2010/main" val="4120566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62A2C-EA6A-D11F-DCA2-0E8AAEB41158}"/>
              </a:ext>
            </a:extLst>
          </p:cNvPr>
          <p:cNvSpPr>
            <a:spLocks noGrp="1"/>
          </p:cNvSpPr>
          <p:nvPr>
            <p:ph type="title"/>
          </p:nvPr>
        </p:nvSpPr>
        <p:spPr/>
        <p:txBody>
          <a:bodyPr>
            <a:normAutofit fontScale="90000"/>
          </a:bodyPr>
          <a:lstStyle/>
          <a:p>
            <a:r>
              <a:rPr lang="en-US" dirty="0"/>
              <a:t>Let’s Walk Through an Example: Entity Roles</a:t>
            </a:r>
          </a:p>
        </p:txBody>
      </p:sp>
      <p:sp>
        <p:nvSpPr>
          <p:cNvPr id="4" name="Slide Number Placeholder 3">
            <a:extLst>
              <a:ext uri="{FF2B5EF4-FFF2-40B4-BE49-F238E27FC236}">
                <a16:creationId xmlns:a16="http://schemas.microsoft.com/office/drawing/2014/main" id="{AC825E0E-2DE5-5BD5-F9A8-55D6F1FE33C2}"/>
              </a:ext>
            </a:extLst>
          </p:cNvPr>
          <p:cNvSpPr>
            <a:spLocks noGrp="1"/>
          </p:cNvSpPr>
          <p:nvPr>
            <p:ph type="sldNum" sz="quarter" idx="12"/>
          </p:nvPr>
        </p:nvSpPr>
        <p:spPr/>
        <p:txBody>
          <a:bodyPr/>
          <a:lstStyle/>
          <a:p>
            <a:fld id="{20AF9D7A-5BEE-9245-944A-197F51D542D9}" type="slidenum">
              <a:rPr lang="en-US" smtClean="0"/>
              <a:t>7</a:t>
            </a:fld>
            <a:endParaRPr lang="en-US"/>
          </a:p>
        </p:txBody>
      </p:sp>
      <p:sp>
        <p:nvSpPr>
          <p:cNvPr id="5" name="Content Placeholder 2">
            <a:extLst>
              <a:ext uri="{FF2B5EF4-FFF2-40B4-BE49-F238E27FC236}">
                <a16:creationId xmlns:a16="http://schemas.microsoft.com/office/drawing/2014/main" id="{6C50B52F-827F-8BA3-A851-02E2077E879B}"/>
              </a:ext>
            </a:extLst>
          </p:cNvPr>
          <p:cNvSpPr txBox="1">
            <a:spLocks noGrp="1"/>
          </p:cNvSpPr>
          <p:nvPr>
            <p:ph idx="1"/>
          </p:nvPr>
        </p:nvSpPr>
        <p:spPr>
          <a:prstGeom prst="rect">
            <a:avLst/>
          </a:prstGeom>
        </p:spPr>
        <p:txBody>
          <a:bodyPr vert="horz" lIns="91440" tIns="45720" rIns="91440" bIns="45720" rtlCol="0">
            <a:norm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pPr marL="0" lvl="1" indent="0">
              <a:lnSpc>
                <a:spcPct val="150000"/>
              </a:lnSpc>
              <a:spcBef>
                <a:spcPts val="0"/>
              </a:spcBef>
              <a:buNone/>
            </a:pPr>
            <a:r>
              <a:rPr lang="en-US" sz="2800" dirty="0">
                <a:solidFill>
                  <a:srgbClr val="000000"/>
                </a:solidFill>
                <a:effectLst/>
                <a:ea typeface="Calibri" panose="020F0502020204030204" pitchFamily="34" charset="0"/>
                <a:cs typeface="Calibri" panose="020F0502020204030204" pitchFamily="34" charset="0"/>
              </a:rPr>
              <a:t>The execution of a Funds Transfer involves the following Entities. Each definition applies to each Entity in accordance with its role in a particular Funds Transfer.</a:t>
            </a:r>
          </a:p>
          <a:p>
            <a:pPr marL="0" lvl="1" indent="0">
              <a:lnSpc>
                <a:spcPct val="150000"/>
              </a:lnSpc>
              <a:spcBef>
                <a:spcPts val="0"/>
              </a:spcBef>
              <a:buNone/>
            </a:pPr>
            <a:endParaRPr lang="en-US" sz="2800" dirty="0">
              <a:effectLst/>
              <a:ea typeface="Calibri" panose="020F0502020204030204" pitchFamily="34" charset="0"/>
              <a:cs typeface="Times New Roman" panose="02020603050405020304" pitchFamily="18" charset="0"/>
            </a:endParaRPr>
          </a:p>
          <a:p>
            <a:pPr marL="228600" lvl="2" indent="-228600">
              <a:lnSpc>
                <a:spcPct val="150000"/>
              </a:lnSpc>
              <a:spcBef>
                <a:spcPts val="0"/>
              </a:spcBef>
            </a:pPr>
            <a:r>
              <a:rPr lang="en-US" sz="2800" b="1" dirty="0">
                <a:solidFill>
                  <a:srgbClr val="000000"/>
                </a:solidFill>
                <a:effectLst/>
                <a:ea typeface="Calibri" panose="020F0502020204030204" pitchFamily="34" charset="0"/>
                <a:cs typeface="Calibri" panose="020F0502020204030204" pitchFamily="34" charset="0"/>
              </a:rPr>
              <a:t>Sender.</a:t>
            </a:r>
            <a:r>
              <a:rPr lang="en-US" sz="2800" dirty="0">
                <a:solidFill>
                  <a:srgbClr val="000000"/>
                </a:solidFill>
                <a:effectLst/>
                <a:ea typeface="Calibri" panose="020F0502020204030204" pitchFamily="34" charset="0"/>
                <a:cs typeface="Calibri" panose="020F0502020204030204" pitchFamily="34" charset="0"/>
              </a:rPr>
              <a:t> An End User that initiates a Funds Transfer.</a:t>
            </a:r>
            <a:endParaRPr lang="en-US" sz="2800" dirty="0">
              <a:effectLst/>
              <a:ea typeface="Calibri" panose="020F0502020204030204" pitchFamily="34" charset="0"/>
              <a:cs typeface="Times New Roman" panose="02020603050405020304" pitchFamily="18" charset="0"/>
            </a:endParaRPr>
          </a:p>
          <a:p>
            <a:pPr marL="228600" lvl="2" indent="-228600">
              <a:lnSpc>
                <a:spcPct val="150000"/>
              </a:lnSpc>
              <a:spcBef>
                <a:spcPts val="0"/>
              </a:spcBef>
            </a:pPr>
            <a:r>
              <a:rPr lang="en-US" sz="2800" b="1" dirty="0">
                <a:solidFill>
                  <a:srgbClr val="000000"/>
                </a:solidFill>
                <a:effectLst/>
                <a:ea typeface="Calibri" panose="020F0502020204030204" pitchFamily="34" charset="0"/>
                <a:cs typeface="Calibri" panose="020F0502020204030204" pitchFamily="34" charset="0"/>
              </a:rPr>
              <a:t>Sending Participant.</a:t>
            </a:r>
            <a:r>
              <a:rPr lang="en-US" sz="2800" dirty="0">
                <a:solidFill>
                  <a:srgbClr val="000000"/>
                </a:solidFill>
                <a:effectLst/>
                <a:ea typeface="Calibri" panose="020F0502020204030204" pitchFamily="34" charset="0"/>
                <a:cs typeface="Calibri" panose="020F0502020204030204" pitchFamily="34" charset="0"/>
              </a:rPr>
              <a:t> A Participant that provides an Account to the Sender and is responsible for supporting a Funds Transfer for the Sender.</a:t>
            </a:r>
            <a:endParaRPr lang="en-US" sz="2800" dirty="0">
              <a:effectLst/>
              <a:ea typeface="Calibri" panose="020F0502020204030204" pitchFamily="34" charset="0"/>
              <a:cs typeface="Times New Roman" panose="02020603050405020304" pitchFamily="18" charset="0"/>
            </a:endParaRPr>
          </a:p>
          <a:p>
            <a:pPr marL="228600" lvl="2" indent="-228600">
              <a:lnSpc>
                <a:spcPct val="150000"/>
              </a:lnSpc>
              <a:spcBef>
                <a:spcPts val="0"/>
              </a:spcBef>
            </a:pPr>
            <a:r>
              <a:rPr lang="en-US" sz="2800" b="1" dirty="0">
                <a:solidFill>
                  <a:srgbClr val="000000"/>
                </a:solidFill>
                <a:effectLst/>
                <a:ea typeface="Calibri" panose="020F0502020204030204" pitchFamily="34" charset="0"/>
                <a:cs typeface="Calibri" panose="020F0502020204030204" pitchFamily="34" charset="0"/>
              </a:rPr>
              <a:t>Payment Hub. </a:t>
            </a:r>
            <a:r>
              <a:rPr lang="en-US" sz="2800" dirty="0">
                <a:solidFill>
                  <a:srgbClr val="000000"/>
                </a:solidFill>
                <a:effectLst/>
                <a:ea typeface="Calibri" panose="020F0502020204030204" pitchFamily="34" charset="0"/>
                <a:cs typeface="Calibri" panose="020F0502020204030204" pitchFamily="34" charset="0"/>
              </a:rPr>
              <a:t>The technology used to perform Clearing.  The Payment Hub may provide additional Services beyond Clearing.</a:t>
            </a:r>
            <a:endParaRPr lang="en-US" sz="2800" dirty="0">
              <a:effectLst/>
              <a:ea typeface="Calibri" panose="020F0502020204030204" pitchFamily="34" charset="0"/>
              <a:cs typeface="Times New Roman" panose="02020603050405020304" pitchFamily="18" charset="0"/>
            </a:endParaRPr>
          </a:p>
          <a:p>
            <a:pPr marL="228600" lvl="2" indent="-228600">
              <a:lnSpc>
                <a:spcPct val="150000"/>
              </a:lnSpc>
              <a:spcBef>
                <a:spcPts val="0"/>
              </a:spcBef>
            </a:pPr>
            <a:r>
              <a:rPr lang="en-US" sz="2800" b="1" dirty="0">
                <a:solidFill>
                  <a:srgbClr val="000000"/>
                </a:solidFill>
                <a:effectLst/>
                <a:ea typeface="Calibri" panose="020F0502020204030204" pitchFamily="34" charset="0"/>
                <a:cs typeface="Calibri" panose="020F0502020204030204" pitchFamily="34" charset="0"/>
              </a:rPr>
              <a:t>Receiving Participant.</a:t>
            </a:r>
            <a:r>
              <a:rPr lang="en-US" sz="2800" dirty="0">
                <a:solidFill>
                  <a:srgbClr val="000000"/>
                </a:solidFill>
                <a:effectLst/>
                <a:ea typeface="Calibri" panose="020F0502020204030204" pitchFamily="34" charset="0"/>
                <a:cs typeface="Calibri" panose="020F0502020204030204" pitchFamily="34" charset="0"/>
              </a:rPr>
              <a:t> A Participant that provides an Account to the Receiver and is responsible for supporting a Funds Transfer for the Receiver.</a:t>
            </a:r>
            <a:endParaRPr lang="en-US" sz="2800" dirty="0">
              <a:effectLst/>
              <a:ea typeface="Calibri" panose="020F0502020204030204" pitchFamily="34" charset="0"/>
              <a:cs typeface="Times New Roman" panose="02020603050405020304" pitchFamily="18" charset="0"/>
            </a:endParaRPr>
          </a:p>
          <a:p>
            <a:pPr marL="228600" lvl="2" indent="-228600">
              <a:lnSpc>
                <a:spcPct val="150000"/>
              </a:lnSpc>
              <a:spcBef>
                <a:spcPts val="0"/>
              </a:spcBef>
            </a:pPr>
            <a:r>
              <a:rPr lang="en-US" sz="2800" b="1" dirty="0">
                <a:solidFill>
                  <a:srgbClr val="000000"/>
                </a:solidFill>
                <a:effectLst/>
                <a:ea typeface="Calibri" panose="020F0502020204030204" pitchFamily="34" charset="0"/>
                <a:cs typeface="Calibri" panose="020F0502020204030204" pitchFamily="34" charset="0"/>
              </a:rPr>
              <a:t>Receiver.</a:t>
            </a:r>
            <a:r>
              <a:rPr lang="en-US" sz="2800" dirty="0">
                <a:solidFill>
                  <a:srgbClr val="000000"/>
                </a:solidFill>
                <a:effectLst/>
                <a:ea typeface="Calibri" panose="020F0502020204030204" pitchFamily="34" charset="0"/>
                <a:cs typeface="Calibri" panose="020F0502020204030204" pitchFamily="34" charset="0"/>
              </a:rPr>
              <a:t> An End User that is the beneficiary of funds sent through a Funds Transfer.</a:t>
            </a:r>
            <a:endParaRPr lang="en-US" sz="2800" dirty="0">
              <a:effectLst/>
              <a:ea typeface="Calibri" panose="020F0502020204030204" pitchFamily="34" charset="0"/>
              <a:cs typeface="Times New Roman" panose="02020603050405020304" pitchFamily="18" charset="0"/>
            </a:endParaRPr>
          </a:p>
          <a:p>
            <a:pPr marL="228600" lvl="2" indent="-228600">
              <a:lnSpc>
                <a:spcPct val="150000"/>
              </a:lnSpc>
              <a:spcBef>
                <a:spcPts val="0"/>
              </a:spcBef>
            </a:pPr>
            <a:r>
              <a:rPr lang="en-US" sz="2800" b="1" dirty="0">
                <a:solidFill>
                  <a:srgbClr val="000000"/>
                </a:solidFill>
                <a:effectLst/>
                <a:ea typeface="Calibri" panose="020F0502020204030204" pitchFamily="34" charset="0"/>
                <a:cs typeface="Calibri" panose="020F0502020204030204" pitchFamily="34" charset="0"/>
              </a:rPr>
              <a:t>Settlement Bank.</a:t>
            </a:r>
            <a:r>
              <a:rPr lang="en-US" sz="2800" dirty="0">
                <a:solidFill>
                  <a:srgbClr val="000000"/>
                </a:solidFill>
                <a:effectLst/>
                <a:ea typeface="Calibri" panose="020F0502020204030204" pitchFamily="34" charset="0"/>
                <a:cs typeface="Calibri" panose="020F0502020204030204" pitchFamily="34" charset="0"/>
              </a:rPr>
              <a:t> A central bank or commercial bank used to affect Settlement through Settlement Accounts held by Direct Participants. The Settlement Bank for the Scheme is </a:t>
            </a:r>
            <a:r>
              <a:rPr lang="en-US" sz="2800" dirty="0">
                <a:solidFill>
                  <a:srgbClr val="C00000"/>
                </a:solidFill>
                <a:effectLst/>
                <a:ea typeface="Calibri" panose="020F0502020204030204" pitchFamily="34" charset="0"/>
                <a:cs typeface="Calibri" panose="020F0502020204030204" pitchFamily="34" charset="0"/>
              </a:rPr>
              <a:t>&lt;provide specifics for the bank serving this function for each POC&gt;</a:t>
            </a:r>
            <a:endParaRPr lang="en-US" sz="2800" dirty="0">
              <a:effectLst/>
              <a:ea typeface="Calibri" panose="020F0502020204030204" pitchFamily="34" charset="0"/>
              <a:cs typeface="Times New Roman" panose="02020603050405020304" pitchFamily="18" charset="0"/>
            </a:endParaRPr>
          </a:p>
          <a:p>
            <a:endParaRPr lang="en-US" sz="2800" dirty="0"/>
          </a:p>
        </p:txBody>
      </p:sp>
    </p:spTree>
    <p:extLst>
      <p:ext uri="{BB962C8B-B14F-4D97-AF65-F5344CB8AC3E}">
        <p14:creationId xmlns:p14="http://schemas.microsoft.com/office/powerpoint/2010/main" val="1055967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6B357-687D-21E7-A1C2-8651CF064282}"/>
              </a:ext>
            </a:extLst>
          </p:cNvPr>
          <p:cNvSpPr>
            <a:spLocks noGrp="1"/>
          </p:cNvSpPr>
          <p:nvPr>
            <p:ph type="title"/>
          </p:nvPr>
        </p:nvSpPr>
        <p:spPr/>
        <p:txBody>
          <a:bodyPr>
            <a:noAutofit/>
          </a:bodyPr>
          <a:lstStyle/>
          <a:p>
            <a:r>
              <a:rPr lang="en-US" sz="6600" dirty="0"/>
              <a:t>Let’s Walk Through an Example: Entity Responsibilities </a:t>
            </a:r>
          </a:p>
        </p:txBody>
      </p:sp>
      <p:sp>
        <p:nvSpPr>
          <p:cNvPr id="3" name="Content Placeholder 2">
            <a:extLst>
              <a:ext uri="{FF2B5EF4-FFF2-40B4-BE49-F238E27FC236}">
                <a16:creationId xmlns:a16="http://schemas.microsoft.com/office/drawing/2014/main" id="{EDD7BD75-478F-9798-388A-51AA2EF89880}"/>
              </a:ext>
            </a:extLst>
          </p:cNvPr>
          <p:cNvSpPr>
            <a:spLocks noGrp="1"/>
          </p:cNvSpPr>
          <p:nvPr>
            <p:ph idx="1"/>
          </p:nvPr>
        </p:nvSpPr>
        <p:spPr/>
        <p:txBody>
          <a:bodyPr>
            <a:noAutofit/>
          </a:bodyPr>
          <a:lstStyle/>
          <a:p>
            <a:pPr marL="0">
              <a:lnSpc>
                <a:spcPct val="150000"/>
              </a:lnSpc>
              <a:spcBef>
                <a:spcPts val="0"/>
              </a:spcBef>
              <a:buNone/>
            </a:pPr>
            <a:r>
              <a:rPr lang="en-US" sz="2000" b="1" dirty="0">
                <a:solidFill>
                  <a:srgbClr val="000000"/>
                </a:solidFill>
                <a:effectLst/>
                <a:ea typeface="Calibri" panose="020F0502020204030204" pitchFamily="34" charset="0"/>
                <a:cs typeface="Calibri" panose="020F0502020204030204" pitchFamily="34" charset="0"/>
              </a:rPr>
              <a:t>Participants Responsibilities</a:t>
            </a:r>
            <a:endParaRPr lang="en-US" sz="2000" dirty="0">
              <a:effectLst/>
              <a:ea typeface="Calibri" panose="020F0502020204030204" pitchFamily="34" charset="0"/>
              <a:cs typeface="Times New Roman" panose="02020603050405020304" pitchFamily="18" charset="0"/>
            </a:endParaRPr>
          </a:p>
          <a:p>
            <a:pPr marL="1200150" lvl="2" indent="-285750">
              <a:lnSpc>
                <a:spcPct val="150000"/>
              </a:lnSpc>
              <a:spcBef>
                <a:spcPts val="0"/>
              </a:spcBef>
              <a:buSzPts val="1200"/>
            </a:pPr>
            <a:r>
              <a:rPr lang="en-US" sz="2000" dirty="0">
                <a:solidFill>
                  <a:srgbClr val="000000"/>
                </a:solidFill>
                <a:effectLst/>
                <a:ea typeface="Calibri" panose="020F0502020204030204" pitchFamily="34" charset="0"/>
                <a:cs typeface="Calibri" panose="020F0502020204030204" pitchFamily="34" charset="0"/>
              </a:rPr>
              <a:t>A Participant must be licensed to by </a:t>
            </a:r>
            <a:r>
              <a:rPr lang="en-US" sz="2000" dirty="0">
                <a:solidFill>
                  <a:srgbClr val="C00000"/>
                </a:solidFill>
                <a:effectLst/>
                <a:ea typeface="Calibri" panose="020F0502020204030204" pitchFamily="34" charset="0"/>
                <a:cs typeface="Calibri" panose="020F0502020204030204" pitchFamily="34" charset="0"/>
              </a:rPr>
              <a:t>&lt;insert relevant regulatory agency&gt;.</a:t>
            </a:r>
            <a:endParaRPr lang="en-US" sz="2000" dirty="0">
              <a:effectLst/>
              <a:ea typeface="Calibri" panose="020F0502020204030204" pitchFamily="34" charset="0"/>
              <a:cs typeface="Times New Roman" panose="02020603050405020304" pitchFamily="18" charset="0"/>
            </a:endParaRPr>
          </a:p>
          <a:p>
            <a:pPr marL="1200150" lvl="2" indent="-285750">
              <a:lnSpc>
                <a:spcPct val="150000"/>
              </a:lnSpc>
              <a:spcBef>
                <a:spcPts val="0"/>
              </a:spcBef>
              <a:buSzPts val="1200"/>
            </a:pPr>
            <a:r>
              <a:rPr lang="en-US" sz="2000" dirty="0">
                <a:solidFill>
                  <a:srgbClr val="000000"/>
                </a:solidFill>
                <a:effectLst/>
                <a:ea typeface="Calibri" panose="020F0502020204030204" pitchFamily="34" charset="0"/>
                <a:cs typeface="Calibri" panose="020F0502020204030204" pitchFamily="34" charset="0"/>
              </a:rPr>
              <a:t>A Participant can play the role of Sending Participant and as a Receiving Participant.</a:t>
            </a:r>
            <a:endParaRPr lang="en-US" sz="2000" dirty="0">
              <a:effectLst/>
              <a:ea typeface="Calibri" panose="020F0502020204030204" pitchFamily="34" charset="0"/>
              <a:cs typeface="Times New Roman" panose="02020603050405020304" pitchFamily="18" charset="0"/>
            </a:endParaRPr>
          </a:p>
          <a:p>
            <a:pPr marL="1200150" lvl="2" indent="-285750">
              <a:lnSpc>
                <a:spcPct val="150000"/>
              </a:lnSpc>
              <a:spcBef>
                <a:spcPts val="0"/>
              </a:spcBef>
              <a:buSzPts val="1200"/>
            </a:pPr>
            <a:r>
              <a:rPr lang="en-US" sz="2000" dirty="0">
                <a:solidFill>
                  <a:srgbClr val="000000"/>
                </a:solidFill>
                <a:effectLst/>
                <a:ea typeface="Calibri" panose="020F0502020204030204" pitchFamily="34" charset="0"/>
                <a:cs typeface="Calibri" panose="020F0502020204030204" pitchFamily="34" charset="0"/>
              </a:rPr>
              <a:t>A Participant must connect to the Payment Hub to perform its roles and responsibilities.</a:t>
            </a:r>
            <a:endParaRPr lang="en-US" sz="2000" dirty="0">
              <a:effectLst/>
              <a:ea typeface="Calibri" panose="020F0502020204030204" pitchFamily="34" charset="0"/>
              <a:cs typeface="Times New Roman" panose="02020603050405020304" pitchFamily="18" charset="0"/>
            </a:endParaRPr>
          </a:p>
          <a:p>
            <a:pPr marL="1200150" lvl="2" indent="-285750">
              <a:lnSpc>
                <a:spcPct val="150000"/>
              </a:lnSpc>
              <a:spcBef>
                <a:spcPts val="0"/>
              </a:spcBef>
              <a:buSzPts val="1200"/>
            </a:pPr>
            <a:r>
              <a:rPr lang="en-US" sz="2000" dirty="0">
                <a:solidFill>
                  <a:srgbClr val="000000"/>
                </a:solidFill>
                <a:effectLst/>
                <a:ea typeface="Calibri" panose="020F0502020204030204" pitchFamily="34" charset="0"/>
                <a:cs typeface="Calibri" panose="020F0502020204030204" pitchFamily="34" charset="0"/>
              </a:rPr>
              <a:t>A Participant must be able to initiate and </a:t>
            </a:r>
            <a:r>
              <a:rPr lang="en-US" sz="2000" dirty="0">
                <a:effectLst/>
                <a:ea typeface="Calibri" panose="020F0502020204030204" pitchFamily="34" charset="0"/>
                <a:cs typeface="Calibri" panose="020F0502020204030204" pitchFamily="34" charset="0"/>
              </a:rPr>
              <a:t>receive all Value and Non-Value Messages in support of the Funds Transfer flows relevant to its role as Direct or Indirect Participant. </a:t>
            </a:r>
            <a:endParaRPr lang="en-US" sz="2000" dirty="0">
              <a:effectLst/>
              <a:ea typeface="Calibri" panose="020F0502020204030204" pitchFamily="34" charset="0"/>
              <a:cs typeface="Times New Roman" panose="02020603050405020304" pitchFamily="18" charset="0"/>
            </a:endParaRPr>
          </a:p>
          <a:p>
            <a:pPr marL="1200150" lvl="2" indent="-285750">
              <a:lnSpc>
                <a:spcPct val="150000"/>
              </a:lnSpc>
              <a:spcBef>
                <a:spcPts val="0"/>
              </a:spcBef>
              <a:buSzPts val="1200"/>
            </a:pPr>
            <a:r>
              <a:rPr lang="en-US" sz="2000" dirty="0">
                <a:effectLst/>
                <a:ea typeface="Calibri" panose="020F0502020204030204" pitchFamily="34" charset="0"/>
                <a:cs typeface="Calibri" panose="020F0502020204030204" pitchFamily="34" charset="0"/>
              </a:rPr>
              <a:t>A Participant must support the Channels outlined in this Rulebook.</a:t>
            </a:r>
            <a:endParaRPr lang="en-US" sz="2000" dirty="0">
              <a:effectLst/>
              <a:ea typeface="Calibri" panose="020F0502020204030204" pitchFamily="34" charset="0"/>
              <a:cs typeface="Times New Roman" panose="02020603050405020304" pitchFamily="18" charset="0"/>
            </a:endParaRPr>
          </a:p>
          <a:p>
            <a:pPr marL="1200150" lvl="2" indent="-285750">
              <a:lnSpc>
                <a:spcPct val="150000"/>
              </a:lnSpc>
              <a:spcBef>
                <a:spcPts val="0"/>
              </a:spcBef>
              <a:buSzPts val="1200"/>
            </a:pPr>
            <a:r>
              <a:rPr lang="en-US" sz="2000" dirty="0">
                <a:effectLst/>
                <a:ea typeface="Calibri" panose="020F0502020204030204" pitchFamily="34" charset="0"/>
                <a:cs typeface="Times New Roman" panose="02020603050405020304" pitchFamily="18" charset="0"/>
              </a:rPr>
              <a:t>A Participant must be able to access the Participant Portal.</a:t>
            </a:r>
          </a:p>
          <a:p>
            <a:pPr marL="1200150" lvl="2" indent="-285750">
              <a:lnSpc>
                <a:spcPct val="150000"/>
              </a:lnSpc>
              <a:spcBef>
                <a:spcPts val="0"/>
              </a:spcBef>
              <a:buSzPts val="1200"/>
            </a:pPr>
            <a:r>
              <a:rPr lang="en-US" sz="2000" dirty="0">
                <a:effectLst/>
                <a:ea typeface="Calibri" panose="020F0502020204030204" pitchFamily="34" charset="0"/>
                <a:cs typeface="Calibri" panose="020F0502020204030204" pitchFamily="34" charset="0"/>
              </a:rPr>
              <a:t>A Participant must have sufficient and appropriate staff to perform its roles and responsibilities in accordance with the Rulebook.</a:t>
            </a:r>
            <a:endParaRPr lang="en-US" sz="2000" dirty="0">
              <a:effectLst/>
              <a:ea typeface="Calibri" panose="020F0502020204030204" pitchFamily="34" charset="0"/>
              <a:cs typeface="Times New Roman" panose="02020603050405020304" pitchFamily="18" charset="0"/>
            </a:endParaRPr>
          </a:p>
          <a:p>
            <a:pPr marL="1200150" lvl="2" indent="-285750">
              <a:lnSpc>
                <a:spcPct val="150000"/>
              </a:lnSpc>
              <a:spcBef>
                <a:spcPts val="0"/>
              </a:spcBef>
              <a:buSzPts val="1200"/>
            </a:pPr>
            <a:r>
              <a:rPr lang="en-US" sz="2000" dirty="0">
                <a:effectLst/>
                <a:ea typeface="Calibri" panose="020F0502020204030204" pitchFamily="34" charset="0"/>
                <a:cs typeface="Times New Roman" panose="02020603050405020304" pitchFamily="18" charset="0"/>
              </a:rPr>
              <a:t>A Participant must pay all relevant Fees according to the terms outlined in this Rulebook.   </a:t>
            </a:r>
          </a:p>
          <a:p>
            <a:pPr marL="1200150" lvl="2" indent="-285750">
              <a:lnSpc>
                <a:spcPct val="150000"/>
              </a:lnSpc>
              <a:spcBef>
                <a:spcPts val="0"/>
              </a:spcBef>
              <a:buSzPts val="1200"/>
            </a:pPr>
            <a:r>
              <a:rPr lang="en-US" sz="2000" dirty="0">
                <a:effectLst/>
                <a:ea typeface="Calibri" panose="020F0502020204030204" pitchFamily="34" charset="0"/>
                <a:cs typeface="Times New Roman" panose="02020603050405020304" pitchFamily="18" charset="0"/>
              </a:rPr>
              <a:t>A Participant must sign a Participation Agreement and any other relevant Agreement required to perform specific roles.  </a:t>
            </a:r>
          </a:p>
          <a:p>
            <a:pPr marL="1200150" lvl="2" indent="-285750">
              <a:lnSpc>
                <a:spcPct val="150000"/>
              </a:lnSpc>
              <a:spcBef>
                <a:spcPts val="0"/>
              </a:spcBef>
              <a:buSzPts val="1200"/>
            </a:pPr>
            <a:endParaRPr lang="en-US" sz="2000" dirty="0">
              <a:effectLst/>
              <a:ea typeface="Calibri" panose="020F0502020204030204" pitchFamily="34" charset="0"/>
              <a:cs typeface="Times New Roman" panose="02020603050405020304" pitchFamily="18" charset="0"/>
            </a:endParaRPr>
          </a:p>
          <a:p>
            <a:pPr marL="0" lvl="1" indent="0">
              <a:lnSpc>
                <a:spcPct val="150000"/>
              </a:lnSpc>
              <a:spcBef>
                <a:spcPts val="0"/>
              </a:spcBef>
              <a:buSzPts val="1200"/>
              <a:buNone/>
            </a:pPr>
            <a:r>
              <a:rPr lang="en-US" sz="2000" b="1" dirty="0">
                <a:solidFill>
                  <a:srgbClr val="000000"/>
                </a:solidFill>
                <a:effectLst/>
                <a:ea typeface="Calibri" panose="020F0502020204030204" pitchFamily="34" charset="0"/>
                <a:cs typeface="Calibri" panose="020F0502020204030204" pitchFamily="34" charset="0"/>
              </a:rPr>
              <a:t>The Scheme defines two types of Participants. Additional roles and responsibilities apply to each Participant type:</a:t>
            </a:r>
            <a:endParaRPr lang="en-US" sz="2000" b="1" dirty="0">
              <a:effectLst/>
              <a:ea typeface="Calibri" panose="020F0502020204030204" pitchFamily="34" charset="0"/>
              <a:cs typeface="Times New Roman" panose="02020603050405020304" pitchFamily="18" charset="0"/>
            </a:endParaRPr>
          </a:p>
          <a:p>
            <a:pPr marL="1657350" lvl="3" indent="-285750">
              <a:lnSpc>
                <a:spcPct val="150000"/>
              </a:lnSpc>
              <a:spcBef>
                <a:spcPts val="0"/>
              </a:spcBef>
            </a:pPr>
            <a:r>
              <a:rPr lang="en-US" sz="2000" b="1" dirty="0">
                <a:solidFill>
                  <a:srgbClr val="000000"/>
                </a:solidFill>
                <a:effectLst/>
                <a:ea typeface="Calibri" panose="020F0502020204030204" pitchFamily="34" charset="0"/>
                <a:cs typeface="Calibri" panose="020F0502020204030204" pitchFamily="34" charset="0"/>
              </a:rPr>
              <a:t>Direct Participant.</a:t>
            </a:r>
            <a:r>
              <a:rPr lang="en-US" sz="2000" dirty="0">
                <a:solidFill>
                  <a:srgbClr val="000000"/>
                </a:solidFill>
                <a:effectLst/>
                <a:ea typeface="Calibri" panose="020F0502020204030204" pitchFamily="34" charset="0"/>
                <a:cs typeface="Calibri" panose="020F0502020204030204" pitchFamily="34" charset="0"/>
              </a:rPr>
              <a:t> A Participant that is authorized to have a direct Settlement Account with the Settlement Bank. </a:t>
            </a:r>
            <a:endParaRPr lang="en-US" sz="2000" dirty="0">
              <a:effectLst/>
              <a:ea typeface="Calibri" panose="020F0502020204030204" pitchFamily="34" charset="0"/>
              <a:cs typeface="Times New Roman" panose="02020603050405020304" pitchFamily="18" charset="0"/>
            </a:endParaRPr>
          </a:p>
          <a:p>
            <a:pPr marL="2114550" lvl="4" indent="-285750">
              <a:lnSpc>
                <a:spcPct val="150000"/>
              </a:lnSpc>
              <a:spcBef>
                <a:spcPts val="0"/>
              </a:spcBef>
            </a:pPr>
            <a:r>
              <a:rPr lang="en-US" sz="2000" dirty="0">
                <a:solidFill>
                  <a:srgbClr val="000000"/>
                </a:solidFill>
                <a:effectLst/>
                <a:ea typeface="Calibri" panose="020F0502020204030204" pitchFamily="34" charset="0"/>
                <a:cs typeface="Calibri" panose="020F0502020204030204" pitchFamily="34" charset="0"/>
              </a:rPr>
              <a:t>A Direct Participant must be able to exchange messages with the Settlement Bank to execute Settlement. </a:t>
            </a:r>
            <a:endParaRPr lang="en-US" sz="2000" dirty="0">
              <a:effectLst/>
              <a:ea typeface="Calibri" panose="020F0502020204030204" pitchFamily="34" charset="0"/>
              <a:cs typeface="Times New Roman" panose="02020603050405020304" pitchFamily="18" charset="0"/>
            </a:endParaRPr>
          </a:p>
          <a:p>
            <a:pPr marL="2114550" lvl="4" indent="-285750">
              <a:lnSpc>
                <a:spcPct val="150000"/>
              </a:lnSpc>
              <a:spcBef>
                <a:spcPts val="0"/>
              </a:spcBef>
            </a:pPr>
            <a:r>
              <a:rPr lang="en-US" sz="2000" dirty="0">
                <a:solidFill>
                  <a:srgbClr val="000000"/>
                </a:solidFill>
                <a:effectLst/>
                <a:ea typeface="Calibri" panose="020F0502020204030204" pitchFamily="34" charset="0"/>
                <a:cs typeface="Calibri" panose="020F0502020204030204" pitchFamily="34" charset="0"/>
              </a:rPr>
              <a:t>A Direct Participant may serve as a Settlement Sponsor to an Indirect Participant.</a:t>
            </a:r>
            <a:endParaRPr lang="en-US" sz="2000" dirty="0">
              <a:effectLst/>
              <a:ea typeface="Calibri" panose="020F0502020204030204" pitchFamily="34" charset="0"/>
              <a:cs typeface="Times New Roman" panose="02020603050405020304" pitchFamily="18" charset="0"/>
            </a:endParaRPr>
          </a:p>
          <a:p>
            <a:pPr marL="2114550" lvl="4" indent="-285750">
              <a:lnSpc>
                <a:spcPct val="150000"/>
              </a:lnSpc>
              <a:spcBef>
                <a:spcPts val="0"/>
              </a:spcBef>
            </a:pPr>
            <a:r>
              <a:rPr lang="en-US" sz="2000" dirty="0">
                <a:solidFill>
                  <a:srgbClr val="000000"/>
                </a:solidFill>
                <a:effectLst/>
                <a:ea typeface="Calibri" panose="020F0502020204030204" pitchFamily="34" charset="0"/>
                <a:cs typeface="Calibri" panose="020F0502020204030204" pitchFamily="34" charset="0"/>
              </a:rPr>
              <a:t>A Direct Participant that serves as a Settlement Sponsor to an Indirect Participant must register each Indirect Participant it Sponsors (Sponsored Participant) with the Scheme.</a:t>
            </a:r>
            <a:endParaRPr lang="en-US" sz="2000" dirty="0">
              <a:effectLst/>
              <a:ea typeface="Calibri" panose="020F0502020204030204" pitchFamily="34" charset="0"/>
              <a:cs typeface="Times New Roman" panose="02020603050405020304" pitchFamily="18" charset="0"/>
            </a:endParaRPr>
          </a:p>
          <a:p>
            <a:pPr marL="1657350" lvl="3" indent="-285750">
              <a:lnSpc>
                <a:spcPct val="150000"/>
              </a:lnSpc>
              <a:spcBef>
                <a:spcPts val="0"/>
              </a:spcBef>
            </a:pPr>
            <a:r>
              <a:rPr lang="en-US" sz="2000" b="1" dirty="0">
                <a:solidFill>
                  <a:srgbClr val="000000"/>
                </a:solidFill>
                <a:effectLst/>
                <a:ea typeface="Calibri" panose="020F0502020204030204" pitchFamily="34" charset="0"/>
                <a:cs typeface="Calibri" panose="020F0502020204030204" pitchFamily="34" charset="0"/>
              </a:rPr>
              <a:t>Indirect Participant.</a:t>
            </a:r>
            <a:r>
              <a:rPr lang="en-US" sz="2000" dirty="0">
                <a:solidFill>
                  <a:srgbClr val="000000"/>
                </a:solidFill>
                <a:effectLst/>
                <a:ea typeface="Calibri" panose="020F0502020204030204" pitchFamily="34" charset="0"/>
                <a:cs typeface="Calibri" panose="020F0502020204030204" pitchFamily="34" charset="0"/>
              </a:rPr>
              <a:t> </a:t>
            </a:r>
            <a:r>
              <a:rPr lang="en-US" sz="2000" dirty="0">
                <a:solidFill>
                  <a:srgbClr val="000000"/>
                </a:solidFill>
                <a:effectLst/>
                <a:ea typeface="Calibri" panose="020F0502020204030204" pitchFamily="34" charset="0"/>
                <a:cs typeface="Times New Roman" panose="02020603050405020304" pitchFamily="18" charset="0"/>
              </a:rPr>
              <a:t> </a:t>
            </a:r>
            <a:r>
              <a:rPr lang="en-US" sz="2000" dirty="0">
                <a:effectLst/>
                <a:ea typeface="Calibri" panose="020F0502020204030204" pitchFamily="34" charset="0"/>
                <a:cs typeface="Times New Roman" panose="02020603050405020304" pitchFamily="18" charset="0"/>
              </a:rPr>
              <a:t> </a:t>
            </a:r>
            <a:r>
              <a:rPr lang="en-US" sz="2000" dirty="0">
                <a:solidFill>
                  <a:srgbClr val="000000"/>
                </a:solidFill>
                <a:effectLst/>
                <a:ea typeface="Calibri" panose="020F0502020204030204" pitchFamily="34" charset="0"/>
                <a:cs typeface="Calibri" panose="020F0502020204030204" pitchFamily="34" charset="0"/>
              </a:rPr>
              <a:t>A Participant that is not authorized to have a direct Settlement Account with the Settlement Bank. An Indirect Participant must rely on a Direct Participant for Settlement.</a:t>
            </a:r>
            <a:endParaRPr lang="en-US" sz="2000" dirty="0">
              <a:effectLst/>
              <a:ea typeface="Calibri" panose="020F0502020204030204" pitchFamily="34" charset="0"/>
              <a:cs typeface="Times New Roman" panose="02020603050405020304" pitchFamily="18" charset="0"/>
            </a:endParaRPr>
          </a:p>
          <a:p>
            <a:pPr marL="2114550" lvl="4" indent="-285750">
              <a:lnSpc>
                <a:spcPct val="150000"/>
              </a:lnSpc>
              <a:spcBef>
                <a:spcPts val="0"/>
              </a:spcBef>
            </a:pPr>
            <a:r>
              <a:rPr lang="en-US" sz="2000" dirty="0">
                <a:solidFill>
                  <a:srgbClr val="000000"/>
                </a:solidFill>
                <a:effectLst/>
                <a:ea typeface="Calibri" panose="020F0502020204030204" pitchFamily="34" charset="0"/>
                <a:cs typeface="Calibri" panose="020F0502020204030204" pitchFamily="34" charset="0"/>
              </a:rPr>
              <a:t>An Indirect Participant must use a Direct Participant to serve as its Settlement Sponsor.</a:t>
            </a:r>
            <a:endParaRPr lang="en-US" sz="2000" dirty="0">
              <a:effectLst/>
              <a:ea typeface="Calibri" panose="020F0502020204030204" pitchFamily="34" charset="0"/>
              <a:cs typeface="Times New Roman" panose="02020603050405020304" pitchFamily="18" charset="0"/>
            </a:endParaRPr>
          </a:p>
          <a:p>
            <a:pPr marL="2114550" lvl="4" indent="-285750">
              <a:lnSpc>
                <a:spcPct val="150000"/>
              </a:lnSpc>
              <a:spcBef>
                <a:spcPts val="0"/>
              </a:spcBef>
            </a:pPr>
            <a:r>
              <a:rPr lang="en-US" sz="2000" dirty="0">
                <a:solidFill>
                  <a:srgbClr val="000000"/>
                </a:solidFill>
                <a:effectLst/>
                <a:ea typeface="Calibri" panose="020F0502020204030204" pitchFamily="34" charset="0"/>
                <a:cs typeface="Calibri" panose="020F0502020204030204" pitchFamily="34" charset="0"/>
              </a:rPr>
              <a:t>An Indirect Participant must be able to exchange messages with the Direct Participant to execute Settlement.</a:t>
            </a:r>
            <a:endParaRPr lang="en-US" sz="2000" dirty="0">
              <a:effectLst/>
              <a:ea typeface="Calibri" panose="020F0502020204030204" pitchFamily="34" charset="0"/>
              <a:cs typeface="Times New Roman" panose="02020603050405020304" pitchFamily="18" charset="0"/>
            </a:endParaRPr>
          </a:p>
          <a:p>
            <a:pPr marL="2114550" lvl="4" indent="-285750">
              <a:lnSpc>
                <a:spcPct val="150000"/>
              </a:lnSpc>
              <a:spcBef>
                <a:spcPts val="0"/>
              </a:spcBef>
            </a:pPr>
            <a:r>
              <a:rPr lang="en-US" sz="2000" dirty="0">
                <a:solidFill>
                  <a:srgbClr val="000000"/>
                </a:solidFill>
                <a:effectLst/>
                <a:ea typeface="Calibri" panose="020F0502020204030204" pitchFamily="34" charset="0"/>
                <a:cs typeface="Calibri" panose="020F0502020204030204" pitchFamily="34" charset="0"/>
              </a:rPr>
              <a:t>An Indirect Participant must be registered with the Scheme as a Sponsored Participant.  </a:t>
            </a:r>
            <a:endParaRPr lang="en-US" sz="2000" dirty="0">
              <a:effectLst/>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0DF7579-6043-AA5F-D4A5-FE436F489BB0}"/>
              </a:ext>
            </a:extLst>
          </p:cNvPr>
          <p:cNvSpPr>
            <a:spLocks noGrp="1"/>
          </p:cNvSpPr>
          <p:nvPr>
            <p:ph type="sldNum" sz="quarter" idx="12"/>
          </p:nvPr>
        </p:nvSpPr>
        <p:spPr/>
        <p:txBody>
          <a:bodyPr/>
          <a:lstStyle/>
          <a:p>
            <a:fld id="{20AF9D7A-5BEE-9245-944A-197F51D542D9}" type="slidenum">
              <a:rPr lang="en-US" smtClean="0"/>
              <a:t>8</a:t>
            </a:fld>
            <a:endParaRPr lang="en-US"/>
          </a:p>
        </p:txBody>
      </p:sp>
    </p:spTree>
    <p:extLst>
      <p:ext uri="{BB962C8B-B14F-4D97-AF65-F5344CB8AC3E}">
        <p14:creationId xmlns:p14="http://schemas.microsoft.com/office/powerpoint/2010/main" val="1439505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393EF-C4FC-7C5D-3EBE-FD83BA9D894B}"/>
              </a:ext>
            </a:extLst>
          </p:cNvPr>
          <p:cNvSpPr>
            <a:spLocks noGrp="1"/>
          </p:cNvSpPr>
          <p:nvPr>
            <p:ph type="title"/>
          </p:nvPr>
        </p:nvSpPr>
        <p:spPr/>
        <p:txBody>
          <a:bodyPr>
            <a:normAutofit fontScale="90000"/>
          </a:bodyPr>
          <a:lstStyle/>
          <a:p>
            <a:r>
              <a:rPr lang="en-US" dirty="0"/>
              <a:t>Let’s Walk Through an Example: Expanding on Roles after the POC</a:t>
            </a:r>
          </a:p>
        </p:txBody>
      </p:sp>
      <p:sp>
        <p:nvSpPr>
          <p:cNvPr id="3" name="Content Placeholder 2">
            <a:extLst>
              <a:ext uri="{FF2B5EF4-FFF2-40B4-BE49-F238E27FC236}">
                <a16:creationId xmlns:a16="http://schemas.microsoft.com/office/drawing/2014/main" id="{82A11BD5-889A-009B-2F6E-C1E5CB86E500}"/>
              </a:ext>
            </a:extLst>
          </p:cNvPr>
          <p:cNvSpPr>
            <a:spLocks noGrp="1"/>
          </p:cNvSpPr>
          <p:nvPr>
            <p:ph idx="1"/>
          </p:nvPr>
        </p:nvSpPr>
        <p:spPr/>
        <p:txBody>
          <a:bodyPr>
            <a:normAutofit/>
          </a:bodyPr>
          <a:lstStyle/>
          <a:p>
            <a:pPr marL="0" marR="0" lvl="0" indent="0">
              <a:lnSpc>
                <a:spcPct val="100000"/>
              </a:lnSpc>
              <a:spcBef>
                <a:spcPts val="0"/>
              </a:spcBef>
              <a:spcAft>
                <a:spcPts val="600"/>
              </a:spcAft>
              <a:buNone/>
            </a:pPr>
            <a:r>
              <a:rPr lang="en-US" sz="3200" dirty="0">
                <a:solidFill>
                  <a:srgbClr val="4472C4"/>
                </a:solidFill>
                <a:effectLst/>
                <a:ea typeface="Calibri" panose="020F0502020204030204" pitchFamily="34" charset="0"/>
                <a:cs typeface="Calibri" panose="020F0502020204030204" pitchFamily="34" charset="0"/>
              </a:rPr>
              <a:t>Scheme Manager and Payment Hub Operator may be the same or different Entities. This needs to be defined for each Scheme:</a:t>
            </a:r>
          </a:p>
          <a:p>
            <a:pPr marL="0" marR="0" lvl="0" indent="0">
              <a:lnSpc>
                <a:spcPct val="100000"/>
              </a:lnSpc>
              <a:spcBef>
                <a:spcPts val="0"/>
              </a:spcBef>
              <a:spcAft>
                <a:spcPts val="600"/>
              </a:spcAft>
              <a:buNone/>
            </a:pPr>
            <a:r>
              <a:rPr lang="en-US" sz="3200" dirty="0">
                <a:solidFill>
                  <a:srgbClr val="4472C4"/>
                </a:solidFill>
                <a:effectLst/>
                <a:ea typeface="Calibri" panose="020F0502020204030204" pitchFamily="34" charset="0"/>
                <a:cs typeface="Calibri" panose="020F0502020204030204" pitchFamily="34" charset="0"/>
              </a:rPr>
              <a:t> </a:t>
            </a:r>
            <a:endParaRPr lang="en-US" sz="3200" dirty="0">
              <a:effectLst/>
              <a:ea typeface="Calibri" panose="020F0502020204030204" pitchFamily="34" charset="0"/>
              <a:cs typeface="Times New Roman" panose="02020603050405020304" pitchFamily="18" charset="0"/>
            </a:endParaRPr>
          </a:p>
          <a:p>
            <a:pPr marL="342900" marR="0" lvl="0" indent="-342900">
              <a:lnSpc>
                <a:spcPct val="100000"/>
              </a:lnSpc>
              <a:spcBef>
                <a:spcPts val="0"/>
              </a:spcBef>
              <a:spcAft>
                <a:spcPts val="600"/>
              </a:spcAft>
              <a:buFont typeface="Symbol" pitchFamily="2" charset="2"/>
              <a:buChar char=""/>
            </a:pPr>
            <a:r>
              <a:rPr lang="en-US" sz="3200" b="1" dirty="0">
                <a:solidFill>
                  <a:srgbClr val="4472C4"/>
                </a:solidFill>
                <a:effectLst/>
                <a:ea typeface="Calibri" panose="020F0502020204030204" pitchFamily="34" charset="0"/>
                <a:cs typeface="Calibri" panose="020F0502020204030204" pitchFamily="34" charset="0"/>
              </a:rPr>
              <a:t>Different Types of Participants.</a:t>
            </a:r>
            <a:r>
              <a:rPr lang="en-US" sz="3200" dirty="0">
                <a:solidFill>
                  <a:srgbClr val="4472C4"/>
                </a:solidFill>
                <a:effectLst/>
                <a:ea typeface="Calibri" panose="020F0502020204030204" pitchFamily="34" charset="0"/>
                <a:cs typeface="Calibri" panose="020F0502020204030204" pitchFamily="34" charset="0"/>
              </a:rPr>
              <a:t> Note that there is no single definition of Participant that applies equally to each Scheme and thus, the definitions provided for the POC may need to be refined or expanded, and other definitions may need to be added. Schemes may define Direct and Indirect Participants differently and may identify other/additional categories of Participants. The definitions included in this Rulebook are based on current understanding of the list of Participants. It is critical that the Scheme is precise in its definitions and in clearly outlining the roles and responsibilities of each type of Participant. </a:t>
            </a:r>
            <a:endParaRPr lang="en-US" sz="3200" dirty="0">
              <a:effectLst/>
              <a:ea typeface="Calibri" panose="020F0502020204030204" pitchFamily="34" charset="0"/>
              <a:cs typeface="Times New Roman" panose="02020603050405020304" pitchFamily="18" charset="0"/>
            </a:endParaRPr>
          </a:p>
          <a:p>
            <a:pPr marL="342900" marR="0" lvl="0" indent="-342900">
              <a:lnSpc>
                <a:spcPct val="100000"/>
              </a:lnSpc>
              <a:spcBef>
                <a:spcPts val="0"/>
              </a:spcBef>
              <a:spcAft>
                <a:spcPts val="600"/>
              </a:spcAft>
              <a:buFont typeface="Symbol" pitchFamily="2" charset="2"/>
              <a:buChar char=""/>
            </a:pPr>
            <a:r>
              <a:rPr lang="en-US" sz="3200" b="1" dirty="0">
                <a:solidFill>
                  <a:srgbClr val="4472C4"/>
                </a:solidFill>
                <a:effectLst/>
                <a:ea typeface="Calibri" panose="020F0502020204030204" pitchFamily="34" charset="0"/>
                <a:cs typeface="Calibri" panose="020F0502020204030204" pitchFamily="34" charset="0"/>
              </a:rPr>
              <a:t>Technical Service Provider (TSP).</a:t>
            </a:r>
            <a:r>
              <a:rPr lang="en-US" sz="3200" dirty="0">
                <a:solidFill>
                  <a:srgbClr val="4472C4"/>
                </a:solidFill>
                <a:effectLst/>
                <a:ea typeface="Calibri" panose="020F0502020204030204" pitchFamily="34" charset="0"/>
                <a:cs typeface="Calibri" panose="020F0502020204030204" pitchFamily="34" charset="0"/>
              </a:rPr>
              <a:t> A Service Provider that provides the technical connection to the Payment Hub for a Participant and may provide other supporting services. A Technical Service Provider is typically required to adhere to the rules defined in the Technical Service Provider Agreement and other relevant SLAs. In addition, there are sometimes rules in the Scheme Rulebook for Technical Service Providers. If you create a TSP role, it is important to note in the Rulebook that reliance on a TSP by a Participant </a:t>
            </a:r>
            <a:r>
              <a:rPr lang="en-US" sz="3200" u="sng" dirty="0">
                <a:solidFill>
                  <a:srgbClr val="4472C4"/>
                </a:solidFill>
                <a:effectLst/>
                <a:ea typeface="Calibri" panose="020F0502020204030204" pitchFamily="34" charset="0"/>
                <a:cs typeface="Calibri" panose="020F0502020204030204" pitchFamily="34" charset="0"/>
              </a:rPr>
              <a:t>does not</a:t>
            </a:r>
            <a:r>
              <a:rPr lang="en-US" sz="3200" dirty="0">
                <a:solidFill>
                  <a:srgbClr val="4472C4"/>
                </a:solidFill>
                <a:effectLst/>
                <a:ea typeface="Calibri" panose="020F0502020204030204" pitchFamily="34" charset="0"/>
                <a:cs typeface="Calibri" panose="020F0502020204030204" pitchFamily="34" charset="0"/>
              </a:rPr>
              <a:t> relieve the Participant from its full obligations defined in the Rulebook. </a:t>
            </a:r>
            <a:endParaRPr lang="en-US" sz="3200" dirty="0">
              <a:effectLst/>
              <a:ea typeface="Calibri" panose="020F0502020204030204" pitchFamily="34" charset="0"/>
              <a:cs typeface="Times New Roman" panose="02020603050405020304" pitchFamily="18" charset="0"/>
            </a:endParaRPr>
          </a:p>
          <a:p>
            <a:pPr marL="342900" marR="0" lvl="0" indent="-342900">
              <a:lnSpc>
                <a:spcPct val="100000"/>
              </a:lnSpc>
              <a:spcBef>
                <a:spcPts val="0"/>
              </a:spcBef>
              <a:spcAft>
                <a:spcPts val="600"/>
              </a:spcAft>
              <a:buFont typeface="Symbol" pitchFamily="2" charset="2"/>
              <a:buChar char=""/>
            </a:pPr>
            <a:r>
              <a:rPr lang="en-US" sz="3200" b="1" dirty="0">
                <a:solidFill>
                  <a:srgbClr val="4472C4"/>
                </a:solidFill>
                <a:effectLst/>
                <a:ea typeface="Calibri" panose="020F0502020204030204" pitchFamily="34" charset="0"/>
                <a:cs typeface="Calibri" panose="020F0502020204030204" pitchFamily="34" charset="0"/>
              </a:rPr>
              <a:t>Payment Initiator Service Provider (PISP).</a:t>
            </a:r>
            <a:r>
              <a:rPr lang="en-US" sz="3200" dirty="0">
                <a:solidFill>
                  <a:srgbClr val="4472C4"/>
                </a:solidFill>
                <a:effectLst/>
                <a:ea typeface="Calibri" panose="020F0502020204030204" pitchFamily="34" charset="0"/>
                <a:cs typeface="Calibri" panose="020F0502020204030204" pitchFamily="34" charset="0"/>
              </a:rPr>
              <a:t> An Entity that is authorized to connect directly to the Payment Hub for the purposes of sending and receiving messages on behalf of the End User. A Payment Initiator is not a Participant but is bound to rules outlined in the Payment Initiator Agreement. Typically, a Payment Initiator does not provide End User Accounts, but can provide the interface for End Users to initiate a Funds Transfer. </a:t>
            </a:r>
            <a:endParaRPr lang="en-US" sz="3200" dirty="0">
              <a:effectLst/>
              <a:ea typeface="Calibri" panose="020F0502020204030204" pitchFamily="34" charset="0"/>
              <a:cs typeface="Times New Roman" panose="02020603050405020304" pitchFamily="18" charset="0"/>
            </a:endParaRPr>
          </a:p>
          <a:p>
            <a:endParaRPr lang="en-US" sz="7200" dirty="0"/>
          </a:p>
        </p:txBody>
      </p:sp>
      <p:sp>
        <p:nvSpPr>
          <p:cNvPr id="4" name="Slide Number Placeholder 3">
            <a:extLst>
              <a:ext uri="{FF2B5EF4-FFF2-40B4-BE49-F238E27FC236}">
                <a16:creationId xmlns:a16="http://schemas.microsoft.com/office/drawing/2014/main" id="{CF10F134-362C-2B4A-CBC3-26313A2892B3}"/>
              </a:ext>
            </a:extLst>
          </p:cNvPr>
          <p:cNvSpPr>
            <a:spLocks noGrp="1"/>
          </p:cNvSpPr>
          <p:nvPr>
            <p:ph type="sldNum" sz="quarter" idx="12"/>
          </p:nvPr>
        </p:nvSpPr>
        <p:spPr/>
        <p:txBody>
          <a:bodyPr/>
          <a:lstStyle/>
          <a:p>
            <a:fld id="{20AF9D7A-5BEE-9245-944A-197F51D542D9}" type="slidenum">
              <a:rPr lang="en-US" smtClean="0"/>
              <a:t>9</a:t>
            </a:fld>
            <a:endParaRPr lang="en-US"/>
          </a:p>
        </p:txBody>
      </p:sp>
    </p:spTree>
    <p:extLst>
      <p:ext uri="{BB962C8B-B14F-4D97-AF65-F5344CB8AC3E}">
        <p14:creationId xmlns:p14="http://schemas.microsoft.com/office/powerpoint/2010/main" val="20241949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ified Mojaloop Template" id="{33F1393A-48C3-431A-A52E-1BDBDBAF3F8D}" vid="{F85BFE05-8774-47FE-8C9A-0992B48BA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8AAC203550B4E40A8ED4C6A11385C01" ma:contentTypeVersion="11" ma:contentTypeDescription="Create a new document." ma:contentTypeScope="" ma:versionID="181c61fe5df22d1f59c38d74292c5168">
  <xsd:schema xmlns:xsd="http://www.w3.org/2001/XMLSchema" xmlns:xs="http://www.w3.org/2001/XMLSchema" xmlns:p="http://schemas.microsoft.com/office/2006/metadata/properties" xmlns:ns2="af12d3ca-d309-4d9b-872e-f669d895b06e" xmlns:ns3="6354f033-77ec-451f-a4b1-89785309665d" targetNamespace="http://schemas.microsoft.com/office/2006/metadata/properties" ma:root="true" ma:fieldsID="bd40b66ef5728273303597190f92243d" ns2:_="" ns3:_="">
    <xsd:import namespace="af12d3ca-d309-4d9b-872e-f669d895b06e"/>
    <xsd:import namespace="6354f033-77ec-451f-a4b1-89785309665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12d3ca-d309-4d9b-872e-f669d895b0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54f033-77ec-451f-a4b1-89785309665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D56013-FFA3-4AA5-BFCF-7C4A0141612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E880100-AD93-4165-9435-CF4F80F1243C}">
  <ds:schemaRefs>
    <ds:schemaRef ds:uri="http://schemas.microsoft.com/sharepoint/v3/contenttype/forms"/>
  </ds:schemaRefs>
</ds:datastoreItem>
</file>

<file path=customXml/itemProps3.xml><?xml version="1.0" encoding="utf-8"?>
<ds:datastoreItem xmlns:ds="http://schemas.openxmlformats.org/officeDocument/2006/customXml" ds:itemID="{3EE3664A-EA3C-4E18-894D-9B94C9B30B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12d3ca-d309-4d9b-872e-f669d895b06e"/>
    <ds:schemaRef ds:uri="6354f033-77ec-451f-a4b1-8978530966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Modified Mojaloop Template</Template>
  <TotalTime>491</TotalTime>
  <Words>1502</Words>
  <Application>Microsoft Macintosh PowerPoint</Application>
  <PresentationFormat>Custom</PresentationFormat>
  <Paragraphs>136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Symbol</vt:lpstr>
      <vt:lpstr>Office Theme</vt:lpstr>
      <vt:lpstr>Scheme Rules</vt:lpstr>
      <vt:lpstr>Intersectionality of Scheme Design and Technical Design</vt:lpstr>
      <vt:lpstr>Codifying Scheme Decisions</vt:lpstr>
      <vt:lpstr>The Mojaloop Scheme Ruleset</vt:lpstr>
      <vt:lpstr>What Does the Document Look Like?</vt:lpstr>
      <vt:lpstr>Let’s Walk Through an Example: Entity Types</vt:lpstr>
      <vt:lpstr>Let’s Walk Through an Example: Entity Roles</vt:lpstr>
      <vt:lpstr>Let’s Walk Through an Example: Entity Responsibilities </vt:lpstr>
      <vt:lpstr>Let’s Walk Through an Example: Expanding on Roles after the POC</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Converting messages to accounts in currency conversion</dc:title>
  <dc:creator>Michael Richards</dc:creator>
  <cp:lastModifiedBy>Cici Northup</cp:lastModifiedBy>
  <cp:revision>14</cp:revision>
  <dcterms:created xsi:type="dcterms:W3CDTF">2023-10-26T09:41:52Z</dcterms:created>
  <dcterms:modified xsi:type="dcterms:W3CDTF">2023-10-29T16:44:28Z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0x01010028AAC203550B4E40A8ED4C6A11385C01</vt:lpwstr>
  </property>
</Properties>
</file>