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1" r:id="rId4"/>
  </p:sldMasterIdLst>
  <p:notesMasterIdLst>
    <p:notesMasterId r:id="rId32"/>
  </p:notesMasterIdLst>
  <p:sldIdLst>
    <p:sldId id="256" r:id="rId5"/>
    <p:sldId id="4438" r:id="rId6"/>
    <p:sldId id="338" r:id="rId7"/>
    <p:sldId id="4459" r:id="rId8"/>
    <p:sldId id="4462" r:id="rId9"/>
    <p:sldId id="4483" r:id="rId10"/>
    <p:sldId id="4460" r:id="rId11"/>
    <p:sldId id="4463" r:id="rId12"/>
    <p:sldId id="4481" r:id="rId13"/>
    <p:sldId id="4408" r:id="rId14"/>
    <p:sldId id="4424" r:id="rId15"/>
    <p:sldId id="4420" r:id="rId16"/>
    <p:sldId id="4477" r:id="rId17"/>
    <p:sldId id="4464" r:id="rId18"/>
    <p:sldId id="4466" r:id="rId19"/>
    <p:sldId id="4478" r:id="rId20"/>
    <p:sldId id="4468" r:id="rId21"/>
    <p:sldId id="4467" r:id="rId22"/>
    <p:sldId id="4469" r:id="rId23"/>
    <p:sldId id="4470" r:id="rId24"/>
    <p:sldId id="4482" r:id="rId25"/>
    <p:sldId id="4475" r:id="rId26"/>
    <p:sldId id="4435" r:id="rId27"/>
    <p:sldId id="4480" r:id="rId28"/>
    <p:sldId id="4472" r:id="rId29"/>
    <p:sldId id="4473" r:id="rId30"/>
    <p:sldId id="4484" r:id="rId31"/>
  </p:sldIdLst>
  <p:sldSz cx="12192000" cy="6858000"/>
  <p:notesSz cx="7023100" cy="93091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amp; Introduction" id="{F24AC305-6DAE-994A-BA60-E7414090B4AF}">
          <p14:sldIdLst>
            <p14:sldId id="256"/>
            <p14:sldId id="4438"/>
          </p14:sldIdLst>
        </p14:section>
        <p14:section name="Our mission" id="{02186B2C-88F2-470C-8A08-0FE100E68ADD}">
          <p14:sldIdLst>
            <p14:sldId id="338"/>
          </p14:sldIdLst>
        </p14:section>
        <p14:section name="The FRMS CoE" id="{73A1515A-43F1-4D17-9D1F-00DE5B86CD53}">
          <p14:sldIdLst>
            <p14:sldId id="4459"/>
            <p14:sldId id="4462"/>
            <p14:sldId id="4483"/>
          </p14:sldIdLst>
        </p14:section>
        <p14:section name="The ACTIO FRMS" id="{2464CC9F-811A-1D49-8A3A-F115D821AEF0}">
          <p14:sldIdLst>
            <p14:sldId id="4460"/>
            <p14:sldId id="4463"/>
            <p14:sldId id="4481"/>
            <p14:sldId id="4408"/>
            <p14:sldId id="4424"/>
            <p14:sldId id="4420"/>
            <p14:sldId id="4477"/>
            <p14:sldId id="4464"/>
            <p14:sldId id="4466"/>
            <p14:sldId id="4478"/>
            <p14:sldId id="4468"/>
            <p14:sldId id="4467"/>
            <p14:sldId id="4469"/>
            <p14:sldId id="4470"/>
            <p14:sldId id="4482"/>
            <p14:sldId id="4475"/>
          </p14:sldIdLst>
        </p14:section>
        <p14:section name="Concerning typologies..." id="{5A1B0961-A67A-4DBC-96DC-3FCBAE8E287F}">
          <p14:sldIdLst>
            <p14:sldId id="4435"/>
            <p14:sldId id="4480"/>
          </p14:sldIdLst>
        </p14:section>
        <p14:section name="Field testing" id="{AF8939AF-C309-4E14-B03C-EFD11D0D2998}">
          <p14:sldIdLst>
            <p14:sldId id="4472"/>
            <p14:sldId id="4473"/>
            <p14:sldId id="4484"/>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2620E24-4C2B-4887-4D1F-4959977C580D}" name="Greg McCormick" initials="GM" userId="S::greg@team.frms.io::fc1f3bc6-f755-4903-9378-7a031eca0175" providerId="AD"/>
  <p188:author id="{B7F0122D-D559-6C28-E842-50B392C7AEA3}" name="Jeff Culver" initials="JC" userId="b9b3ca0da04cc0c3" providerId="Windows Live"/>
  <p188:author id="{695D586A-30B3-826C-4335-923AD0D022BA}" name="Charity Elkins" initials="CE" userId="S::CharityE@crosslaketech.com::286d7a35-ba71-48c4-9f2a-051d2e6e654e" providerId="AD"/>
  <p188:author id="{9A602CBB-1330-0547-0898-01FE3B312859}" name="Johannes Foley" initials="JF" userId="S::JFoley@sybrin.co.za::3e9f0f38-3083-438f-b55b-89413df519c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Erik Hedblom" initials="EH" lastIdx="1" clrIdx="0"/>
  <p:cmAuthor id="2" name="Travis Reindl" initials="TR" lastIdx="33" clrIdx="1"/>
  <p:cmAuthor id="3" name="Sarah Buhayar" initials="SB" lastIdx="14" clrIdx="2"/>
  <p:cmAuthor id="4" name="Sarah Z. Buhayar" initials="szb" lastIdx="3" clrIdx="3"/>
  <p:cmAuthor id="5" name="Jamie McKee" initials="JM" lastIdx="6" clrIdx="4"/>
  <p:cmAuthor id="6" name="Chrystie Hill" initials="CH" lastIdx="179" clrIdx="5"/>
  <p:cmAuthor id="7" name="Jim Howe (Boston Consulting Group)" initials="JH(CG" lastIdx="245" clrIdx="6"/>
  <p:cmAuthor id="8" name="Francesca Mazzola" initials="FM" lastIdx="127" clrIdx="7"/>
  <p:cmAuthor id="9" name="Randy Pinol" initials="RP" lastIdx="21" clrIdx="8">
    <p:extLst>
      <p:ext uri="{19B8F6BF-5375-455C-9EA6-DF929625EA0E}">
        <p15:presenceInfo xmlns:p15="http://schemas.microsoft.com/office/powerpoint/2012/main" userId="S-1-5-21-1229272821-879983540-682003330-101046" providerId="AD"/>
      </p:ext>
    </p:extLst>
  </p:cmAuthor>
  <p:cmAuthor id="10" name="Kate Coxon" initials="KC" lastIdx="76" clrIdx="9">
    <p:extLst>
      <p:ext uri="{19B8F6BF-5375-455C-9EA6-DF929625EA0E}">
        <p15:presenceInfo xmlns:p15="http://schemas.microsoft.com/office/powerpoint/2012/main" userId="S-1-5-21-1229272821-879983540-682003330-405781" providerId="AD"/>
      </p:ext>
    </p:extLst>
  </p:cmAuthor>
  <p:cmAuthor id="11" name="Jeff Culver" initials="JC" lastIdx="82" clrIdx="10">
    <p:extLst>
      <p:ext uri="{19B8F6BF-5375-455C-9EA6-DF929625EA0E}">
        <p15:presenceInfo xmlns:p15="http://schemas.microsoft.com/office/powerpoint/2012/main" userId="b9b3ca0da04cc0c3" providerId="Windows Live"/>
      </p:ext>
    </p:extLst>
  </p:cmAuthor>
  <p:cmAuthor id="12" name="Andrew Corcoran" initials="AC" lastIdx="4" clrIdx="11">
    <p:extLst>
      <p:ext uri="{19B8F6BF-5375-455C-9EA6-DF929625EA0E}">
        <p15:presenceInfo xmlns:p15="http://schemas.microsoft.com/office/powerpoint/2012/main" userId="S::andrew.corcoran@gatesfoundation.org::41ed8e19-d3c2-4a31-b442-033a508134c0" providerId="AD"/>
      </p:ext>
    </p:extLst>
  </p:cmAuthor>
  <p:cmAuthor id="13" name="Kate Coxon" initials="KC [2]" lastIdx="10" clrIdx="12">
    <p:extLst>
      <p:ext uri="{19B8F6BF-5375-455C-9EA6-DF929625EA0E}">
        <p15:presenceInfo xmlns:p15="http://schemas.microsoft.com/office/powerpoint/2012/main" userId="S::kate.coxon@gatesfoundation.org::7d19b73f-47c8-4c12-aae5-0c3f84787d94" providerId="AD"/>
      </p:ext>
    </p:extLst>
  </p:cmAuthor>
  <p:cmAuthor id="14" name="Janet Salm" initials="JS" lastIdx="5" clrIdx="13">
    <p:extLst>
      <p:ext uri="{19B8F6BF-5375-455C-9EA6-DF929625EA0E}">
        <p15:presenceInfo xmlns:p15="http://schemas.microsoft.com/office/powerpoint/2012/main" userId="S::janet.salm@gatesfoundation.org::43e25be8-8551-42ae-bf60-9681fae2b310" providerId="AD"/>
      </p:ext>
    </p:extLst>
  </p:cmAuthor>
  <p:cmAuthor id="15" name="Patrick Methvin" initials="PM" lastIdx="4" clrIdx="14">
    <p:extLst>
      <p:ext uri="{19B8F6BF-5375-455C-9EA6-DF929625EA0E}">
        <p15:presenceInfo xmlns:p15="http://schemas.microsoft.com/office/powerpoint/2012/main" userId="S-1-5-21-1229272821-879983540-682003330-299296" providerId="AD"/>
      </p:ext>
    </p:extLst>
  </p:cmAuthor>
  <p:cmAuthor id="16" name="Juan Sanchez" initials="JS" lastIdx="8" clrIdx="15">
    <p:extLst>
      <p:ext uri="{19B8F6BF-5375-455C-9EA6-DF929625EA0E}">
        <p15:presenceInfo xmlns:p15="http://schemas.microsoft.com/office/powerpoint/2012/main" userId="S::juan.sanchez@gatesfoundation.org::c81902c4-f6b0-4e32-82b5-4f65e10c7a42" providerId="AD"/>
      </p:ext>
    </p:extLst>
  </p:cmAuthor>
  <p:cmAuthor id="17" name="Neil Roche" initials="NR" lastIdx="33" clrIdx="16">
    <p:extLst>
      <p:ext uri="{19B8F6BF-5375-455C-9EA6-DF929625EA0E}">
        <p15:presenceInfo xmlns:p15="http://schemas.microsoft.com/office/powerpoint/2012/main" userId="S::neil.roche@gatesfoundation.org::7a02975a-98af-4dba-a736-ff5a776e6660" providerId="AD"/>
      </p:ext>
    </p:extLst>
  </p:cmAuthor>
  <p:cmAuthor id="18" name="David Cagen" initials="DC" lastIdx="7" clrIdx="17">
    <p:extLst>
      <p:ext uri="{19B8F6BF-5375-455C-9EA6-DF929625EA0E}">
        <p15:presenceInfo xmlns:p15="http://schemas.microsoft.com/office/powerpoint/2012/main" userId="S::david.cagen@gatesfoundation.org::6f871007-ea05-470e-9470-c4dbbcd4358b" providerId="AD"/>
      </p:ext>
    </p:extLst>
  </p:cmAuthor>
  <p:cmAuthor id="19" name="Russell Cannon" initials="RC" lastIdx="4" clrIdx="18">
    <p:extLst>
      <p:ext uri="{19B8F6BF-5375-455C-9EA6-DF929625EA0E}">
        <p15:presenceInfo xmlns:p15="http://schemas.microsoft.com/office/powerpoint/2012/main" userId="S::russell.cannon@gatesfoundation.org::d60f5369-8112-4b7a-8b10-a578999dc733" providerId="AD"/>
      </p:ext>
    </p:extLst>
  </p:cmAuthor>
  <p:cmAuthor id="20" name="Jennifer Engle" initials="JE" lastIdx="62" clrIdx="19">
    <p:extLst>
      <p:ext uri="{19B8F6BF-5375-455C-9EA6-DF929625EA0E}">
        <p15:presenceInfo xmlns:p15="http://schemas.microsoft.com/office/powerpoint/2012/main" userId="S-1-5-21-1229272821-879983540-682003330-356010" providerId="AD"/>
      </p:ext>
    </p:extLst>
  </p:cmAuthor>
  <p:cmAuthor id="21" name="Michelle Rojas" initials="" lastIdx="3" clrIdx="20"/>
  <p:cmAuthor id="22" name="Mariana Preciado" initials="" lastIdx="2" clrIdx="21"/>
  <p:cmAuthor id="23" name="Ryen Borden" initials="" lastIdx="1" clrIdx="2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33"/>
    <a:srgbClr val="006600"/>
    <a:srgbClr val="008000"/>
    <a:srgbClr val="151350"/>
    <a:srgbClr val="C3C2F0"/>
    <a:srgbClr val="24218B"/>
    <a:srgbClr val="AAA092"/>
    <a:srgbClr val="0D5EB5"/>
    <a:srgbClr val="D1E2E9"/>
    <a:srgbClr val="FC0D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C26158-7E8D-4048-B4FF-DBFBC2A41D16}" v="34" dt="2023-03-07T13:45:54.6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4" autoAdjust="0"/>
    <p:restoredTop sz="91639" autoAdjust="0"/>
  </p:normalViewPr>
  <p:slideViewPr>
    <p:cSldViewPr snapToGrid="0">
      <p:cViewPr varScale="1">
        <p:scale>
          <a:sx n="100" d="100"/>
          <a:sy n="100" d="100"/>
        </p:scale>
        <p:origin x="810" y="9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gs" Target="tags/tag1.xml"/><Relationship Id="rId38"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stus Ortlepp" userId="56d7986ac926cd1a" providerId="LiveId" clId="{4EC26158-7E8D-4048-B4FF-DBFBC2A41D16}"/>
    <pc:docChg chg="undo custSel addSld delSld modSld sldOrd delSection modSection">
      <pc:chgData name="Justus Ortlepp" userId="56d7986ac926cd1a" providerId="LiveId" clId="{4EC26158-7E8D-4048-B4FF-DBFBC2A41D16}" dt="2023-03-07T14:07:20.440" v="816" actId="47"/>
      <pc:docMkLst>
        <pc:docMk/>
      </pc:docMkLst>
      <pc:sldChg chg="del mod modShow">
        <pc:chgData name="Justus Ortlepp" userId="56d7986ac926cd1a" providerId="LiveId" clId="{4EC26158-7E8D-4048-B4FF-DBFBC2A41D16}" dt="2023-03-07T14:07:14.178" v="815" actId="47"/>
        <pc:sldMkLst>
          <pc:docMk/>
          <pc:sldMk cId="638503470" sldId="280"/>
        </pc:sldMkLst>
      </pc:sldChg>
      <pc:sldChg chg="del">
        <pc:chgData name="Justus Ortlepp" userId="56d7986ac926cd1a" providerId="LiveId" clId="{4EC26158-7E8D-4048-B4FF-DBFBC2A41D16}" dt="2023-03-07T14:07:04.724" v="814" actId="47"/>
        <pc:sldMkLst>
          <pc:docMk/>
          <pc:sldMk cId="2035871245" sldId="332"/>
        </pc:sldMkLst>
      </pc:sldChg>
      <pc:sldChg chg="del mod modShow">
        <pc:chgData name="Justus Ortlepp" userId="56d7986ac926cd1a" providerId="LiveId" clId="{4EC26158-7E8D-4048-B4FF-DBFBC2A41D16}" dt="2023-03-07T14:07:14.178" v="815" actId="47"/>
        <pc:sldMkLst>
          <pc:docMk/>
          <pc:sldMk cId="1207527047" sldId="347"/>
        </pc:sldMkLst>
      </pc:sldChg>
      <pc:sldChg chg="del">
        <pc:chgData name="Justus Ortlepp" userId="56d7986ac926cd1a" providerId="LiveId" clId="{4EC26158-7E8D-4048-B4FF-DBFBC2A41D16}" dt="2023-03-07T14:07:02.079" v="813" actId="47"/>
        <pc:sldMkLst>
          <pc:docMk/>
          <pc:sldMk cId="3056856061" sldId="354"/>
        </pc:sldMkLst>
      </pc:sldChg>
      <pc:sldChg chg="del">
        <pc:chgData name="Justus Ortlepp" userId="56d7986ac926cd1a" providerId="LiveId" clId="{4EC26158-7E8D-4048-B4FF-DBFBC2A41D16}" dt="2023-03-07T14:06:57.776" v="812" actId="47"/>
        <pc:sldMkLst>
          <pc:docMk/>
          <pc:sldMk cId="3896694739" sldId="366"/>
        </pc:sldMkLst>
      </pc:sldChg>
      <pc:sldChg chg="del">
        <pc:chgData name="Justus Ortlepp" userId="56d7986ac926cd1a" providerId="LiveId" clId="{4EC26158-7E8D-4048-B4FF-DBFBC2A41D16}" dt="2023-03-07T08:43:07.659" v="246" actId="47"/>
        <pc:sldMkLst>
          <pc:docMk/>
          <pc:sldMk cId="1637425036" sldId="2242"/>
        </pc:sldMkLst>
      </pc:sldChg>
      <pc:sldChg chg="modAnim">
        <pc:chgData name="Justus Ortlepp" userId="56d7986ac926cd1a" providerId="LiveId" clId="{4EC26158-7E8D-4048-B4FF-DBFBC2A41D16}" dt="2023-03-07T13:42:02.383" v="771"/>
        <pc:sldMkLst>
          <pc:docMk/>
          <pc:sldMk cId="106367257" sldId="4420"/>
        </pc:sldMkLst>
      </pc:sldChg>
      <pc:sldChg chg="del">
        <pc:chgData name="Justus Ortlepp" userId="56d7986ac926cd1a" providerId="LiveId" clId="{4EC26158-7E8D-4048-B4FF-DBFBC2A41D16}" dt="2023-03-07T13:36:01.263" v="651" actId="47"/>
        <pc:sldMkLst>
          <pc:docMk/>
          <pc:sldMk cId="3295540107" sldId="4436"/>
        </pc:sldMkLst>
      </pc:sldChg>
      <pc:sldChg chg="del">
        <pc:chgData name="Justus Ortlepp" userId="56d7986ac926cd1a" providerId="LiveId" clId="{4EC26158-7E8D-4048-B4FF-DBFBC2A41D16}" dt="2023-03-07T13:36:01.263" v="651" actId="47"/>
        <pc:sldMkLst>
          <pc:docMk/>
          <pc:sldMk cId="324510531" sldId="4437"/>
        </pc:sldMkLst>
      </pc:sldChg>
      <pc:sldChg chg="del">
        <pc:chgData name="Justus Ortlepp" userId="56d7986ac926cd1a" providerId="LiveId" clId="{4EC26158-7E8D-4048-B4FF-DBFBC2A41D16}" dt="2023-03-07T13:36:01.263" v="651" actId="47"/>
        <pc:sldMkLst>
          <pc:docMk/>
          <pc:sldMk cId="3802247709" sldId="4451"/>
        </pc:sldMkLst>
      </pc:sldChg>
      <pc:sldChg chg="del">
        <pc:chgData name="Justus Ortlepp" userId="56d7986ac926cd1a" providerId="LiveId" clId="{4EC26158-7E8D-4048-B4FF-DBFBC2A41D16}" dt="2023-03-07T13:36:01.263" v="651" actId="47"/>
        <pc:sldMkLst>
          <pc:docMk/>
          <pc:sldMk cId="364040199" sldId="4452"/>
        </pc:sldMkLst>
      </pc:sldChg>
      <pc:sldChg chg="add del">
        <pc:chgData name="Justus Ortlepp" userId="56d7986ac926cd1a" providerId="LiveId" clId="{4EC26158-7E8D-4048-B4FF-DBFBC2A41D16}" dt="2023-03-07T14:06:52.276" v="811" actId="47"/>
        <pc:sldMkLst>
          <pc:docMk/>
          <pc:sldMk cId="1026206103" sldId="4455"/>
        </pc:sldMkLst>
      </pc:sldChg>
      <pc:sldChg chg="add del">
        <pc:chgData name="Justus Ortlepp" userId="56d7986ac926cd1a" providerId="LiveId" clId="{4EC26158-7E8D-4048-B4FF-DBFBC2A41D16}" dt="2023-03-07T14:06:52.276" v="811" actId="47"/>
        <pc:sldMkLst>
          <pc:docMk/>
          <pc:sldMk cId="1948390469" sldId="4456"/>
        </pc:sldMkLst>
      </pc:sldChg>
      <pc:sldChg chg="add del">
        <pc:chgData name="Justus Ortlepp" userId="56d7986ac926cd1a" providerId="LiveId" clId="{4EC26158-7E8D-4048-B4FF-DBFBC2A41D16}" dt="2023-03-07T14:06:52.276" v="811" actId="47"/>
        <pc:sldMkLst>
          <pc:docMk/>
          <pc:sldMk cId="1898838448" sldId="4457"/>
        </pc:sldMkLst>
      </pc:sldChg>
      <pc:sldChg chg="add del">
        <pc:chgData name="Justus Ortlepp" userId="56d7986ac926cd1a" providerId="LiveId" clId="{4EC26158-7E8D-4048-B4FF-DBFBC2A41D16}" dt="2023-03-07T14:06:52.276" v="811" actId="47"/>
        <pc:sldMkLst>
          <pc:docMk/>
          <pc:sldMk cId="2398533904" sldId="4458"/>
        </pc:sldMkLst>
      </pc:sldChg>
      <pc:sldChg chg="addSp modSp mod">
        <pc:chgData name="Justus Ortlepp" userId="56d7986ac926cd1a" providerId="LiveId" clId="{4EC26158-7E8D-4048-B4FF-DBFBC2A41D16}" dt="2023-03-07T09:09:55.423" v="513" actId="14100"/>
        <pc:sldMkLst>
          <pc:docMk/>
          <pc:sldMk cId="4249509724" sldId="4462"/>
        </pc:sldMkLst>
        <pc:spChg chg="add mod">
          <ac:chgData name="Justus Ortlepp" userId="56d7986ac926cd1a" providerId="LiveId" clId="{4EC26158-7E8D-4048-B4FF-DBFBC2A41D16}" dt="2023-03-07T09:09:13.179" v="509" actId="404"/>
          <ac:spMkLst>
            <pc:docMk/>
            <pc:sldMk cId="4249509724" sldId="4462"/>
            <ac:spMk id="5" creationId="{08666BD3-A921-8F78-75D6-184C21022879}"/>
          </ac:spMkLst>
        </pc:spChg>
        <pc:spChg chg="add mod ord">
          <ac:chgData name="Justus Ortlepp" userId="56d7986ac926cd1a" providerId="LiveId" clId="{4EC26158-7E8D-4048-B4FF-DBFBC2A41D16}" dt="2023-03-07T09:06:36.115" v="499" actId="14100"/>
          <ac:spMkLst>
            <pc:docMk/>
            <pc:sldMk cId="4249509724" sldId="4462"/>
            <ac:spMk id="8" creationId="{BF366CC6-4875-98AE-CDA0-123F8EF7D79B}"/>
          </ac:spMkLst>
        </pc:spChg>
        <pc:spChg chg="mod">
          <ac:chgData name="Justus Ortlepp" userId="56d7986ac926cd1a" providerId="LiveId" clId="{4EC26158-7E8D-4048-B4FF-DBFBC2A41D16}" dt="2023-03-07T09:07:18.173" v="503" actId="12788"/>
          <ac:spMkLst>
            <pc:docMk/>
            <pc:sldMk cId="4249509724" sldId="4462"/>
            <ac:spMk id="9" creationId="{4D007F5E-3084-5C2F-2964-9F5B8048DB6A}"/>
          </ac:spMkLst>
        </pc:spChg>
        <pc:spChg chg="mod ord">
          <ac:chgData name="Justus Ortlepp" userId="56d7986ac926cd1a" providerId="LiveId" clId="{4EC26158-7E8D-4048-B4FF-DBFBC2A41D16}" dt="2023-03-07T09:07:18.173" v="503" actId="12788"/>
          <ac:spMkLst>
            <pc:docMk/>
            <pc:sldMk cId="4249509724" sldId="4462"/>
            <ac:spMk id="10" creationId="{8AB4F044-74B7-6827-A6CE-D2CEED7F5FC0}"/>
          </ac:spMkLst>
        </pc:spChg>
        <pc:spChg chg="mod">
          <ac:chgData name="Justus Ortlepp" userId="56d7986ac926cd1a" providerId="LiveId" clId="{4EC26158-7E8D-4048-B4FF-DBFBC2A41D16}" dt="2023-03-07T09:07:52.663" v="504" actId="12788"/>
          <ac:spMkLst>
            <pc:docMk/>
            <pc:sldMk cId="4249509724" sldId="4462"/>
            <ac:spMk id="11" creationId="{02829EEE-5B80-A5AB-3716-3BFF9742D7EE}"/>
          </ac:spMkLst>
        </pc:spChg>
        <pc:spChg chg="mod">
          <ac:chgData name="Justus Ortlepp" userId="56d7986ac926cd1a" providerId="LiveId" clId="{4EC26158-7E8D-4048-B4FF-DBFBC2A41D16}" dt="2023-03-07T09:09:13.179" v="509" actId="404"/>
          <ac:spMkLst>
            <pc:docMk/>
            <pc:sldMk cId="4249509724" sldId="4462"/>
            <ac:spMk id="12" creationId="{C20297CB-6E01-AF8F-C5AF-890F710449FF}"/>
          </ac:spMkLst>
        </pc:spChg>
        <pc:spChg chg="mod">
          <ac:chgData name="Justus Ortlepp" userId="56d7986ac926cd1a" providerId="LiveId" clId="{4EC26158-7E8D-4048-B4FF-DBFBC2A41D16}" dt="2023-03-07T09:08:00.976" v="505" actId="12788"/>
          <ac:spMkLst>
            <pc:docMk/>
            <pc:sldMk cId="4249509724" sldId="4462"/>
            <ac:spMk id="13" creationId="{BA2753C9-811D-A0A7-0DD1-D1976F1ECAA7}"/>
          </ac:spMkLst>
        </pc:spChg>
        <pc:spChg chg="mod">
          <ac:chgData name="Justus Ortlepp" userId="56d7986ac926cd1a" providerId="LiveId" clId="{4EC26158-7E8D-4048-B4FF-DBFBC2A41D16}" dt="2023-03-07T09:09:13.179" v="509" actId="404"/>
          <ac:spMkLst>
            <pc:docMk/>
            <pc:sldMk cId="4249509724" sldId="4462"/>
            <ac:spMk id="14" creationId="{ED41A3BB-4678-2DE7-ED8C-08E8E89831F7}"/>
          </ac:spMkLst>
        </pc:spChg>
        <pc:spChg chg="mod">
          <ac:chgData name="Justus Ortlepp" userId="56d7986ac926cd1a" providerId="LiveId" clId="{4EC26158-7E8D-4048-B4FF-DBFBC2A41D16}" dt="2023-03-07T09:08:09.462" v="506" actId="12788"/>
          <ac:spMkLst>
            <pc:docMk/>
            <pc:sldMk cId="4249509724" sldId="4462"/>
            <ac:spMk id="15" creationId="{F853BD5B-E283-E98A-A4E4-FFAD7C95F721}"/>
          </ac:spMkLst>
        </pc:spChg>
        <pc:spChg chg="mod">
          <ac:chgData name="Justus Ortlepp" userId="56d7986ac926cd1a" providerId="LiveId" clId="{4EC26158-7E8D-4048-B4FF-DBFBC2A41D16}" dt="2023-03-07T09:09:13.179" v="509" actId="404"/>
          <ac:spMkLst>
            <pc:docMk/>
            <pc:sldMk cId="4249509724" sldId="4462"/>
            <ac:spMk id="16" creationId="{E2445D1C-15AC-9320-AE17-0D126BCBE56C}"/>
          </ac:spMkLst>
        </pc:spChg>
        <pc:spChg chg="add mod ord">
          <ac:chgData name="Justus Ortlepp" userId="56d7986ac926cd1a" providerId="LiveId" clId="{4EC26158-7E8D-4048-B4FF-DBFBC2A41D16}" dt="2023-03-07T09:06:36.115" v="499" actId="14100"/>
          <ac:spMkLst>
            <pc:docMk/>
            <pc:sldMk cId="4249509724" sldId="4462"/>
            <ac:spMk id="17" creationId="{D6C7A3D8-8057-3FA8-8651-75E184FB5299}"/>
          </ac:spMkLst>
        </pc:spChg>
        <pc:spChg chg="add mod ord">
          <ac:chgData name="Justus Ortlepp" userId="56d7986ac926cd1a" providerId="LiveId" clId="{4EC26158-7E8D-4048-B4FF-DBFBC2A41D16}" dt="2023-03-07T09:08:09.462" v="506" actId="12788"/>
          <ac:spMkLst>
            <pc:docMk/>
            <pc:sldMk cId="4249509724" sldId="4462"/>
            <ac:spMk id="18" creationId="{87AC741B-47A9-57B1-312B-E108E6B51101}"/>
          </ac:spMkLst>
        </pc:spChg>
        <pc:spChg chg="mod ord">
          <ac:chgData name="Justus Ortlepp" userId="56d7986ac926cd1a" providerId="LiveId" clId="{4EC26158-7E8D-4048-B4FF-DBFBC2A41D16}" dt="2023-03-07T09:09:55.423" v="513" actId="14100"/>
          <ac:spMkLst>
            <pc:docMk/>
            <pc:sldMk cId="4249509724" sldId="4462"/>
            <ac:spMk id="19" creationId="{2DAB3ACF-D5CD-2704-8715-70F665F80CB0}"/>
          </ac:spMkLst>
        </pc:spChg>
        <pc:spChg chg="mod ord">
          <ac:chgData name="Justus Ortlepp" userId="56d7986ac926cd1a" providerId="LiveId" clId="{4EC26158-7E8D-4048-B4FF-DBFBC2A41D16}" dt="2023-03-07T09:09:32.998" v="512" actId="3064"/>
          <ac:spMkLst>
            <pc:docMk/>
            <pc:sldMk cId="4249509724" sldId="4462"/>
            <ac:spMk id="20" creationId="{807EE216-45FC-B0D9-4E07-81B5D26DAAC5}"/>
          </ac:spMkLst>
        </pc:spChg>
        <pc:spChg chg="mod ord">
          <ac:chgData name="Justus Ortlepp" userId="56d7986ac926cd1a" providerId="LiveId" clId="{4EC26158-7E8D-4048-B4FF-DBFBC2A41D16}" dt="2023-03-07T09:00:30.145" v="304" actId="11530"/>
          <ac:spMkLst>
            <pc:docMk/>
            <pc:sldMk cId="4249509724" sldId="4462"/>
            <ac:spMk id="21" creationId="{C83290ED-7DA7-BE32-C0C6-268D6592AF8C}"/>
          </ac:spMkLst>
        </pc:spChg>
        <pc:spChg chg="mod ord">
          <ac:chgData name="Justus Ortlepp" userId="56d7986ac926cd1a" providerId="LiveId" clId="{4EC26158-7E8D-4048-B4FF-DBFBC2A41D16}" dt="2023-03-07T09:05:26.884" v="492" actId="553"/>
          <ac:spMkLst>
            <pc:docMk/>
            <pc:sldMk cId="4249509724" sldId="4462"/>
            <ac:spMk id="25" creationId="{5B15EE51-0014-A880-8F6E-5E7C63DB8B74}"/>
          </ac:spMkLst>
        </pc:spChg>
      </pc:sldChg>
      <pc:sldChg chg="del mod modShow">
        <pc:chgData name="Justus Ortlepp" userId="56d7986ac926cd1a" providerId="LiveId" clId="{4EC26158-7E8D-4048-B4FF-DBFBC2A41D16}" dt="2023-03-07T14:07:20.440" v="816" actId="47"/>
        <pc:sldMkLst>
          <pc:docMk/>
          <pc:sldMk cId="3494960443" sldId="4471"/>
        </pc:sldMkLst>
      </pc:sldChg>
      <pc:sldChg chg="addSp delSp modSp mod">
        <pc:chgData name="Justus Ortlepp" userId="56d7986ac926cd1a" providerId="LiveId" clId="{4EC26158-7E8D-4048-B4FF-DBFBC2A41D16}" dt="2023-03-07T13:35:17.235" v="650" actId="20577"/>
        <pc:sldMkLst>
          <pc:docMk/>
          <pc:sldMk cId="3803733792" sldId="4472"/>
        </pc:sldMkLst>
        <pc:spChg chg="del">
          <ac:chgData name="Justus Ortlepp" userId="56d7986ac926cd1a" providerId="LiveId" clId="{4EC26158-7E8D-4048-B4FF-DBFBC2A41D16}" dt="2023-03-07T13:31:01.061" v="621" actId="478"/>
          <ac:spMkLst>
            <pc:docMk/>
            <pc:sldMk cId="3803733792" sldId="4472"/>
            <ac:spMk id="2" creationId="{373D6E08-C05F-C19C-EAC3-D12DF6C12711}"/>
          </ac:spMkLst>
        </pc:spChg>
        <pc:spChg chg="mod">
          <ac:chgData name="Justus Ortlepp" userId="56d7986ac926cd1a" providerId="LiveId" clId="{4EC26158-7E8D-4048-B4FF-DBFBC2A41D16}" dt="2023-03-07T13:33:59.569" v="647" actId="1076"/>
          <ac:spMkLst>
            <pc:docMk/>
            <pc:sldMk cId="3803733792" sldId="4472"/>
            <ac:spMk id="3" creationId="{22AA2E36-6F0F-14ED-4200-5470BC7955DE}"/>
          </ac:spMkLst>
        </pc:spChg>
        <pc:spChg chg="mod">
          <ac:chgData name="Justus Ortlepp" userId="56d7986ac926cd1a" providerId="LiveId" clId="{4EC26158-7E8D-4048-B4FF-DBFBC2A41D16}" dt="2023-03-07T13:35:17.235" v="650" actId="20577"/>
          <ac:spMkLst>
            <pc:docMk/>
            <pc:sldMk cId="3803733792" sldId="4472"/>
            <ac:spMk id="6" creationId="{0AC35D30-63C7-4F3A-BA90-11B36E5E212E}"/>
          </ac:spMkLst>
        </pc:spChg>
        <pc:spChg chg="mod">
          <ac:chgData name="Justus Ortlepp" userId="56d7986ac926cd1a" providerId="LiveId" clId="{4EC26158-7E8D-4048-B4FF-DBFBC2A41D16}" dt="2023-03-07T13:34:10.852" v="648" actId="14100"/>
          <ac:spMkLst>
            <pc:docMk/>
            <pc:sldMk cId="3803733792" sldId="4472"/>
            <ac:spMk id="8" creationId="{41CAB0F0-22F3-C848-A4F2-212A9A03D4B5}"/>
          </ac:spMkLst>
        </pc:spChg>
        <pc:spChg chg="del">
          <ac:chgData name="Justus Ortlepp" userId="56d7986ac926cd1a" providerId="LiveId" clId="{4EC26158-7E8D-4048-B4FF-DBFBC2A41D16}" dt="2023-03-07T13:31:01.061" v="621" actId="478"/>
          <ac:spMkLst>
            <pc:docMk/>
            <pc:sldMk cId="3803733792" sldId="4472"/>
            <ac:spMk id="9" creationId="{9351777F-C01D-2CE5-825D-CCDFC8FC9CE4}"/>
          </ac:spMkLst>
        </pc:spChg>
        <pc:spChg chg="mod">
          <ac:chgData name="Justus Ortlepp" userId="56d7986ac926cd1a" providerId="LiveId" clId="{4EC26158-7E8D-4048-B4FF-DBFBC2A41D16}" dt="2023-03-07T13:33:59.569" v="647" actId="1076"/>
          <ac:spMkLst>
            <pc:docMk/>
            <pc:sldMk cId="3803733792" sldId="4472"/>
            <ac:spMk id="10" creationId="{189EE330-627F-AFC9-317A-EEC2A3D44D2F}"/>
          </ac:spMkLst>
        </pc:spChg>
        <pc:picChg chg="add mod ord">
          <ac:chgData name="Justus Ortlepp" userId="56d7986ac926cd1a" providerId="LiveId" clId="{4EC26158-7E8D-4048-B4FF-DBFBC2A41D16}" dt="2023-03-07T13:33:31.823" v="645" actId="167"/>
          <ac:picMkLst>
            <pc:docMk/>
            <pc:sldMk cId="3803733792" sldId="4472"/>
            <ac:picMk id="11" creationId="{02481FAA-7F3D-AF74-1950-93BAD32DB2D1}"/>
          </ac:picMkLst>
        </pc:picChg>
      </pc:sldChg>
      <pc:sldChg chg="delSp modSp mod ord">
        <pc:chgData name="Justus Ortlepp" userId="56d7986ac926cd1a" providerId="LiveId" clId="{4EC26158-7E8D-4048-B4FF-DBFBC2A41D16}" dt="2023-03-07T13:46:43.662" v="795"/>
        <pc:sldMkLst>
          <pc:docMk/>
          <pc:sldMk cId="1773832721" sldId="4473"/>
        </pc:sldMkLst>
        <pc:spChg chg="del mod">
          <ac:chgData name="Justus Ortlepp" userId="56d7986ac926cd1a" providerId="LiveId" clId="{4EC26158-7E8D-4048-B4FF-DBFBC2A41D16}" dt="2023-03-07T13:45:29.626" v="776" actId="478"/>
          <ac:spMkLst>
            <pc:docMk/>
            <pc:sldMk cId="1773832721" sldId="4473"/>
            <ac:spMk id="2" creationId="{66C1F46B-04F3-D143-5060-74774972D77F}"/>
          </ac:spMkLst>
        </pc:spChg>
        <pc:spChg chg="del">
          <ac:chgData name="Justus Ortlepp" userId="56d7986ac926cd1a" providerId="LiveId" clId="{4EC26158-7E8D-4048-B4FF-DBFBC2A41D16}" dt="2023-03-07T13:45:20.768" v="774" actId="478"/>
          <ac:spMkLst>
            <pc:docMk/>
            <pc:sldMk cId="1773832721" sldId="4473"/>
            <ac:spMk id="4" creationId="{9C60F35D-A73F-545F-49D2-7425A0346BBC}"/>
          </ac:spMkLst>
        </pc:spChg>
        <pc:spChg chg="mod">
          <ac:chgData name="Justus Ortlepp" userId="56d7986ac926cd1a" providerId="LiveId" clId="{4EC26158-7E8D-4048-B4FF-DBFBC2A41D16}" dt="2023-03-07T13:45:05.658" v="773" actId="20577"/>
          <ac:spMkLst>
            <pc:docMk/>
            <pc:sldMk cId="1773832721" sldId="4473"/>
            <ac:spMk id="14" creationId="{C9D93127-B150-3B06-5B15-6924D6B557AA}"/>
          </ac:spMkLst>
        </pc:spChg>
        <pc:spChg chg="del">
          <ac:chgData name="Justus Ortlepp" userId="56d7986ac926cd1a" providerId="LiveId" clId="{4EC26158-7E8D-4048-B4FF-DBFBC2A41D16}" dt="2023-03-07T13:45:38.926" v="777" actId="478"/>
          <ac:spMkLst>
            <pc:docMk/>
            <pc:sldMk cId="1773832721" sldId="4473"/>
            <ac:spMk id="43" creationId="{7A515DB5-8C29-4BAA-CC66-80B6C18CE7A9}"/>
          </ac:spMkLst>
        </pc:spChg>
      </pc:sldChg>
      <pc:sldChg chg="del mod modShow">
        <pc:chgData name="Justus Ortlepp" userId="56d7986ac926cd1a" providerId="LiveId" clId="{4EC26158-7E8D-4048-B4FF-DBFBC2A41D16}" dt="2023-03-07T14:07:20.440" v="816" actId="47"/>
        <pc:sldMkLst>
          <pc:docMk/>
          <pc:sldMk cId="1448281394" sldId="4476"/>
        </pc:sldMkLst>
      </pc:sldChg>
      <pc:sldChg chg="del mod modShow">
        <pc:chgData name="Justus Ortlepp" userId="56d7986ac926cd1a" providerId="LiveId" clId="{4EC26158-7E8D-4048-B4FF-DBFBC2A41D16}" dt="2023-03-07T14:07:14.178" v="815" actId="47"/>
        <pc:sldMkLst>
          <pc:docMk/>
          <pc:sldMk cId="1421118653" sldId="4479"/>
        </pc:sldMkLst>
      </pc:sldChg>
      <pc:sldChg chg="modSp mod modShow">
        <pc:chgData name="Justus Ortlepp" userId="56d7986ac926cd1a" providerId="LiveId" clId="{4EC26158-7E8D-4048-B4FF-DBFBC2A41D16}" dt="2023-03-07T13:36:46.385" v="688" actId="20577"/>
        <pc:sldMkLst>
          <pc:docMk/>
          <pc:sldMk cId="1423537878" sldId="4480"/>
        </pc:sldMkLst>
        <pc:spChg chg="mod">
          <ac:chgData name="Justus Ortlepp" userId="56d7986ac926cd1a" providerId="LiveId" clId="{4EC26158-7E8D-4048-B4FF-DBFBC2A41D16}" dt="2023-03-07T08:41:24.203" v="237" actId="6549"/>
          <ac:spMkLst>
            <pc:docMk/>
            <pc:sldMk cId="1423537878" sldId="4480"/>
            <ac:spMk id="2" creationId="{BEF615F8-9B87-C856-EBAE-09E5F41BA326}"/>
          </ac:spMkLst>
        </pc:spChg>
        <pc:spChg chg="mod">
          <ac:chgData name="Justus Ortlepp" userId="56d7986ac926cd1a" providerId="LiveId" clId="{4EC26158-7E8D-4048-B4FF-DBFBC2A41D16}" dt="2023-03-07T13:36:46.385" v="688" actId="20577"/>
          <ac:spMkLst>
            <pc:docMk/>
            <pc:sldMk cId="1423537878" sldId="4480"/>
            <ac:spMk id="6" creationId="{0AC35D30-63C7-4F3A-BA90-11B36E5E212E}"/>
          </ac:spMkLst>
        </pc:spChg>
      </pc:sldChg>
      <pc:sldChg chg="modAnim">
        <pc:chgData name="Justus Ortlepp" userId="56d7986ac926cd1a" providerId="LiveId" clId="{4EC26158-7E8D-4048-B4FF-DBFBC2A41D16}" dt="2023-03-07T12:50:35.133" v="611"/>
        <pc:sldMkLst>
          <pc:docMk/>
          <pc:sldMk cId="328943555" sldId="4482"/>
        </pc:sldMkLst>
      </pc:sldChg>
      <pc:sldChg chg="addSp delSp modSp add mod ord modShow">
        <pc:chgData name="Justus Ortlepp" userId="56d7986ac926cd1a" providerId="LiveId" clId="{4EC26158-7E8D-4048-B4FF-DBFBC2A41D16}" dt="2023-03-07T13:41:05.300" v="770" actId="1076"/>
        <pc:sldMkLst>
          <pc:docMk/>
          <pc:sldMk cId="2814532889" sldId="4483"/>
        </pc:sldMkLst>
        <pc:spChg chg="del">
          <ac:chgData name="Justus Ortlepp" userId="56d7986ac926cd1a" providerId="LiveId" clId="{4EC26158-7E8D-4048-B4FF-DBFBC2A41D16}" dt="2023-03-07T08:30:16.273" v="23" actId="478"/>
          <ac:spMkLst>
            <pc:docMk/>
            <pc:sldMk cId="2814532889" sldId="4483"/>
            <ac:spMk id="2" creationId="{BEF615F8-9B87-C856-EBAE-09E5F41BA326}"/>
          </ac:spMkLst>
        </pc:spChg>
        <pc:spChg chg="add mod">
          <ac:chgData name="Justus Ortlepp" userId="56d7986ac926cd1a" providerId="LiveId" clId="{4EC26158-7E8D-4048-B4FF-DBFBC2A41D16}" dt="2023-03-07T08:30:12.159" v="22" actId="478"/>
          <ac:spMkLst>
            <pc:docMk/>
            <pc:sldMk cId="2814532889" sldId="4483"/>
            <ac:spMk id="4" creationId="{5B1678D6-C52C-BB48-06D9-8B9F6CCFEC1D}"/>
          </ac:spMkLst>
        </pc:spChg>
        <pc:spChg chg="add mod">
          <ac:chgData name="Justus Ortlepp" userId="56d7986ac926cd1a" providerId="LiveId" clId="{4EC26158-7E8D-4048-B4FF-DBFBC2A41D16}" dt="2023-03-07T10:21:02.342" v="605" actId="1076"/>
          <ac:spMkLst>
            <pc:docMk/>
            <pc:sldMk cId="2814532889" sldId="4483"/>
            <ac:spMk id="5" creationId="{C9B023A2-1F1E-1241-A31C-038E16FC8EDC}"/>
          </ac:spMkLst>
        </pc:spChg>
        <pc:spChg chg="del">
          <ac:chgData name="Justus Ortlepp" userId="56d7986ac926cd1a" providerId="LiveId" clId="{4EC26158-7E8D-4048-B4FF-DBFBC2A41D16}" dt="2023-03-07T08:30:12.159" v="22" actId="478"/>
          <ac:spMkLst>
            <pc:docMk/>
            <pc:sldMk cId="2814532889" sldId="4483"/>
            <ac:spMk id="6" creationId="{0AC35D30-63C7-4F3A-BA90-11B36E5E212E}"/>
          </ac:spMkLst>
        </pc:spChg>
        <pc:spChg chg="add mod">
          <ac:chgData name="Justus Ortlepp" userId="56d7986ac926cd1a" providerId="LiveId" clId="{4EC26158-7E8D-4048-B4FF-DBFBC2A41D16}" dt="2023-03-07T13:38:24.090" v="691" actId="14861"/>
          <ac:spMkLst>
            <pc:docMk/>
            <pc:sldMk cId="2814532889" sldId="4483"/>
            <ac:spMk id="7" creationId="{FEF52AC0-4EFC-B54C-9D13-BE30C29EC3C1}"/>
          </ac:spMkLst>
        </pc:spChg>
        <pc:spChg chg="mod">
          <ac:chgData name="Justus Ortlepp" userId="56d7986ac926cd1a" providerId="LiveId" clId="{4EC26158-7E8D-4048-B4FF-DBFBC2A41D16}" dt="2023-03-07T10:11:45.674" v="569" actId="20577"/>
          <ac:spMkLst>
            <pc:docMk/>
            <pc:sldMk cId="2814532889" sldId="4483"/>
            <ac:spMk id="8" creationId="{41CAB0F0-22F3-C848-A4F2-212A9A03D4B5}"/>
          </ac:spMkLst>
        </pc:spChg>
        <pc:spChg chg="add del mod">
          <ac:chgData name="Justus Ortlepp" userId="56d7986ac926cd1a" providerId="LiveId" clId="{4EC26158-7E8D-4048-B4FF-DBFBC2A41D16}" dt="2023-03-07T08:36:35.734" v="114" actId="478"/>
          <ac:spMkLst>
            <pc:docMk/>
            <pc:sldMk cId="2814532889" sldId="4483"/>
            <ac:spMk id="9" creationId="{A5CF538B-918F-8D4A-9569-91A1FECBFF8F}"/>
          </ac:spMkLst>
        </pc:spChg>
        <pc:spChg chg="add mod">
          <ac:chgData name="Justus Ortlepp" userId="56d7986ac926cd1a" providerId="LiveId" clId="{4EC26158-7E8D-4048-B4FF-DBFBC2A41D16}" dt="2023-03-07T10:21:02.342" v="605" actId="1076"/>
          <ac:spMkLst>
            <pc:docMk/>
            <pc:sldMk cId="2814532889" sldId="4483"/>
            <ac:spMk id="12" creationId="{59DCC2D0-20CA-F741-8065-6B642C443380}"/>
          </ac:spMkLst>
        </pc:spChg>
        <pc:spChg chg="add mod">
          <ac:chgData name="Justus Ortlepp" userId="56d7986ac926cd1a" providerId="LiveId" clId="{4EC26158-7E8D-4048-B4FF-DBFBC2A41D16}" dt="2023-03-07T08:41:56.139" v="238" actId="1076"/>
          <ac:spMkLst>
            <pc:docMk/>
            <pc:sldMk cId="2814532889" sldId="4483"/>
            <ac:spMk id="13" creationId="{229AC16A-F5A2-2447-BA35-7030455A0A07}"/>
          </ac:spMkLst>
        </pc:spChg>
        <pc:spChg chg="add mod">
          <ac:chgData name="Justus Ortlepp" userId="56d7986ac926cd1a" providerId="LiveId" clId="{4EC26158-7E8D-4048-B4FF-DBFBC2A41D16}" dt="2023-03-07T08:41:56.139" v="238" actId="1076"/>
          <ac:spMkLst>
            <pc:docMk/>
            <pc:sldMk cId="2814532889" sldId="4483"/>
            <ac:spMk id="14" creationId="{9DA0779B-1DB2-634A-A569-4D9ED5F78667}"/>
          </ac:spMkLst>
        </pc:spChg>
        <pc:spChg chg="add mod">
          <ac:chgData name="Justus Ortlepp" userId="56d7986ac926cd1a" providerId="LiveId" clId="{4EC26158-7E8D-4048-B4FF-DBFBC2A41D16}" dt="2023-03-07T08:40:55.203" v="236" actId="1076"/>
          <ac:spMkLst>
            <pc:docMk/>
            <pc:sldMk cId="2814532889" sldId="4483"/>
            <ac:spMk id="15" creationId="{16F822EE-06CE-674B-9610-A2484C264356}"/>
          </ac:spMkLst>
        </pc:spChg>
        <pc:spChg chg="add mod">
          <ac:chgData name="Justus Ortlepp" userId="56d7986ac926cd1a" providerId="LiveId" clId="{4EC26158-7E8D-4048-B4FF-DBFBC2A41D16}" dt="2023-03-07T08:40:55.203" v="236" actId="1076"/>
          <ac:spMkLst>
            <pc:docMk/>
            <pc:sldMk cId="2814532889" sldId="4483"/>
            <ac:spMk id="16" creationId="{7C20F3B1-B25A-BC4B-A4C4-00159C987F59}"/>
          </ac:spMkLst>
        </pc:spChg>
        <pc:spChg chg="add mod">
          <ac:chgData name="Justus Ortlepp" userId="56d7986ac926cd1a" providerId="LiveId" clId="{4EC26158-7E8D-4048-B4FF-DBFBC2A41D16}" dt="2023-03-07T08:40:55.203" v="236" actId="1076"/>
          <ac:spMkLst>
            <pc:docMk/>
            <pc:sldMk cId="2814532889" sldId="4483"/>
            <ac:spMk id="17" creationId="{A03C9979-2772-2D48-BAD4-497CEBF5461E}"/>
          </ac:spMkLst>
        </pc:spChg>
        <pc:spChg chg="add mod">
          <ac:chgData name="Justus Ortlepp" userId="56d7986ac926cd1a" providerId="LiveId" clId="{4EC26158-7E8D-4048-B4FF-DBFBC2A41D16}" dt="2023-03-07T08:40:55.203" v="236" actId="1076"/>
          <ac:spMkLst>
            <pc:docMk/>
            <pc:sldMk cId="2814532889" sldId="4483"/>
            <ac:spMk id="18" creationId="{B1C06CF9-D62B-0840-9919-175AC9876E53}"/>
          </ac:spMkLst>
        </pc:spChg>
        <pc:spChg chg="add mod">
          <ac:chgData name="Justus Ortlepp" userId="56d7986ac926cd1a" providerId="LiveId" clId="{4EC26158-7E8D-4048-B4FF-DBFBC2A41D16}" dt="2023-03-07T08:40:55.203" v="236" actId="1076"/>
          <ac:spMkLst>
            <pc:docMk/>
            <pc:sldMk cId="2814532889" sldId="4483"/>
            <ac:spMk id="19" creationId="{B4D0AAFB-7D42-724E-BBB1-28A172630D25}"/>
          </ac:spMkLst>
        </pc:spChg>
        <pc:spChg chg="add mod">
          <ac:chgData name="Justus Ortlepp" userId="56d7986ac926cd1a" providerId="LiveId" clId="{4EC26158-7E8D-4048-B4FF-DBFBC2A41D16}" dt="2023-03-07T08:40:55.203" v="236" actId="1076"/>
          <ac:spMkLst>
            <pc:docMk/>
            <pc:sldMk cId="2814532889" sldId="4483"/>
            <ac:spMk id="20" creationId="{129CA5EE-54CF-B342-BF49-3F2465180D0B}"/>
          </ac:spMkLst>
        </pc:spChg>
        <pc:spChg chg="add mod">
          <ac:chgData name="Justus Ortlepp" userId="56d7986ac926cd1a" providerId="LiveId" clId="{4EC26158-7E8D-4048-B4FF-DBFBC2A41D16}" dt="2023-03-07T10:21:12.945" v="607" actId="113"/>
          <ac:spMkLst>
            <pc:docMk/>
            <pc:sldMk cId="2814532889" sldId="4483"/>
            <ac:spMk id="25" creationId="{11A3F024-A120-9A45-8E54-C3B6FE85BAAF}"/>
          </ac:spMkLst>
        </pc:spChg>
        <pc:spChg chg="add mod">
          <ac:chgData name="Justus Ortlepp" userId="56d7986ac926cd1a" providerId="LiveId" clId="{4EC26158-7E8D-4048-B4FF-DBFBC2A41D16}" dt="2023-03-07T10:21:17.716" v="608" actId="113"/>
          <ac:spMkLst>
            <pc:docMk/>
            <pc:sldMk cId="2814532889" sldId="4483"/>
            <ac:spMk id="26" creationId="{791E689C-F247-C842-90C4-821796489798}"/>
          </ac:spMkLst>
        </pc:spChg>
        <pc:spChg chg="add mod">
          <ac:chgData name="Justus Ortlepp" userId="56d7986ac926cd1a" providerId="LiveId" clId="{4EC26158-7E8D-4048-B4FF-DBFBC2A41D16}" dt="2023-03-07T13:41:05.300" v="770" actId="1076"/>
          <ac:spMkLst>
            <pc:docMk/>
            <pc:sldMk cId="2814532889" sldId="4483"/>
            <ac:spMk id="27" creationId="{EC34D836-6F21-E54F-BFBE-853368027151}"/>
          </ac:spMkLst>
        </pc:spChg>
        <pc:spChg chg="add mod">
          <ac:chgData name="Justus Ortlepp" userId="56d7986ac926cd1a" providerId="LiveId" clId="{4EC26158-7E8D-4048-B4FF-DBFBC2A41D16}" dt="2023-03-07T13:37:35.015" v="689" actId="14100"/>
          <ac:spMkLst>
            <pc:docMk/>
            <pc:sldMk cId="2814532889" sldId="4483"/>
            <ac:spMk id="28" creationId="{BBB66B75-3056-FB45-A17B-60A9B6CDFF69}"/>
          </ac:spMkLst>
        </pc:spChg>
        <pc:spChg chg="add mod">
          <ac:chgData name="Justus Ortlepp" userId="56d7986ac926cd1a" providerId="LiveId" clId="{4EC26158-7E8D-4048-B4FF-DBFBC2A41D16}" dt="2023-03-07T10:21:22.769" v="610" actId="113"/>
          <ac:spMkLst>
            <pc:docMk/>
            <pc:sldMk cId="2814532889" sldId="4483"/>
            <ac:spMk id="29" creationId="{4AD9988E-D285-B84A-9D26-96BB0760507B}"/>
          </ac:spMkLst>
        </pc:spChg>
        <pc:spChg chg="add mod">
          <ac:chgData name="Justus Ortlepp" userId="56d7986ac926cd1a" providerId="LiveId" clId="{4EC26158-7E8D-4048-B4FF-DBFBC2A41D16}" dt="2023-03-07T10:21:02.342" v="605" actId="1076"/>
          <ac:spMkLst>
            <pc:docMk/>
            <pc:sldMk cId="2814532889" sldId="4483"/>
            <ac:spMk id="30" creationId="{E7FAB53E-0B26-9E49-A011-B75D35ACA846}"/>
          </ac:spMkLst>
        </pc:spChg>
        <pc:spChg chg="add mod">
          <ac:chgData name="Justus Ortlepp" userId="56d7986ac926cd1a" providerId="LiveId" clId="{4EC26158-7E8D-4048-B4FF-DBFBC2A41D16}" dt="2023-03-07T08:41:56.139" v="238" actId="1076"/>
          <ac:spMkLst>
            <pc:docMk/>
            <pc:sldMk cId="2814532889" sldId="4483"/>
            <ac:spMk id="31" creationId="{DDAF2EE8-EB1B-1C43-B920-15560B615CCE}"/>
          </ac:spMkLst>
        </pc:spChg>
        <pc:spChg chg="add mod">
          <ac:chgData name="Justus Ortlepp" userId="56d7986ac926cd1a" providerId="LiveId" clId="{4EC26158-7E8D-4048-B4FF-DBFBC2A41D16}" dt="2023-03-07T08:40:55.203" v="236" actId="1076"/>
          <ac:spMkLst>
            <pc:docMk/>
            <pc:sldMk cId="2814532889" sldId="4483"/>
            <ac:spMk id="32" creationId="{71687642-5591-2843-926A-98C6E2CA7189}"/>
          </ac:spMkLst>
        </pc:spChg>
        <pc:spChg chg="add mod">
          <ac:chgData name="Justus Ortlepp" userId="56d7986ac926cd1a" providerId="LiveId" clId="{4EC26158-7E8D-4048-B4FF-DBFBC2A41D16}" dt="2023-03-07T08:40:55.203" v="236" actId="1076"/>
          <ac:spMkLst>
            <pc:docMk/>
            <pc:sldMk cId="2814532889" sldId="4483"/>
            <ac:spMk id="33" creationId="{62A4B7FE-2454-5344-9F54-D3FDB48768A9}"/>
          </ac:spMkLst>
        </pc:spChg>
        <pc:spChg chg="add mod">
          <ac:chgData name="Justus Ortlepp" userId="56d7986ac926cd1a" providerId="LiveId" clId="{4EC26158-7E8D-4048-B4FF-DBFBC2A41D16}" dt="2023-03-07T13:29:17.068" v="614" actId="113"/>
          <ac:spMkLst>
            <pc:docMk/>
            <pc:sldMk cId="2814532889" sldId="4483"/>
            <ac:spMk id="34" creationId="{8AFF6F41-9A5D-964B-B9B3-711B43840478}"/>
          </ac:spMkLst>
        </pc:spChg>
        <pc:spChg chg="add mod">
          <ac:chgData name="Justus Ortlepp" userId="56d7986ac926cd1a" providerId="LiveId" clId="{4EC26158-7E8D-4048-B4FF-DBFBC2A41D16}" dt="2023-03-07T08:40:55.203" v="236" actId="1076"/>
          <ac:spMkLst>
            <pc:docMk/>
            <pc:sldMk cId="2814532889" sldId="4483"/>
            <ac:spMk id="35" creationId="{6B649596-0EEF-904C-B9AA-FA5876300F04}"/>
          </ac:spMkLst>
        </pc:spChg>
        <pc:spChg chg="add mod">
          <ac:chgData name="Justus Ortlepp" userId="56d7986ac926cd1a" providerId="LiveId" clId="{4EC26158-7E8D-4048-B4FF-DBFBC2A41D16}" dt="2023-03-07T08:40:55.203" v="236" actId="1076"/>
          <ac:spMkLst>
            <pc:docMk/>
            <pc:sldMk cId="2814532889" sldId="4483"/>
            <ac:spMk id="36" creationId="{08528F40-D48E-5D45-9EC9-76024FD67642}"/>
          </ac:spMkLst>
        </pc:spChg>
        <pc:spChg chg="add mod">
          <ac:chgData name="Justus Ortlepp" userId="56d7986ac926cd1a" providerId="LiveId" clId="{4EC26158-7E8D-4048-B4FF-DBFBC2A41D16}" dt="2023-03-07T08:40:55.203" v="236" actId="1076"/>
          <ac:spMkLst>
            <pc:docMk/>
            <pc:sldMk cId="2814532889" sldId="4483"/>
            <ac:spMk id="37" creationId="{968D4BB7-291B-224F-B161-E2AABFB51C3B}"/>
          </ac:spMkLst>
        </pc:spChg>
        <pc:spChg chg="add mod">
          <ac:chgData name="Justus Ortlepp" userId="56d7986ac926cd1a" providerId="LiveId" clId="{4EC26158-7E8D-4048-B4FF-DBFBC2A41D16}" dt="2023-03-07T08:40:55.203" v="236" actId="1076"/>
          <ac:spMkLst>
            <pc:docMk/>
            <pc:sldMk cId="2814532889" sldId="4483"/>
            <ac:spMk id="38" creationId="{46B982A0-FDD5-1540-9E9A-399EEE0A1E76}"/>
          </ac:spMkLst>
        </pc:spChg>
        <pc:spChg chg="add mod">
          <ac:chgData name="Justus Ortlepp" userId="56d7986ac926cd1a" providerId="LiveId" clId="{4EC26158-7E8D-4048-B4FF-DBFBC2A41D16}" dt="2023-03-07T08:40:55.203" v="236" actId="1076"/>
          <ac:spMkLst>
            <pc:docMk/>
            <pc:sldMk cId="2814532889" sldId="4483"/>
            <ac:spMk id="39" creationId="{04DB8597-1328-1D4E-9C47-8EE6B93914CA}"/>
          </ac:spMkLst>
        </pc:spChg>
        <pc:spChg chg="add mod">
          <ac:chgData name="Justus Ortlepp" userId="56d7986ac926cd1a" providerId="LiveId" clId="{4EC26158-7E8D-4048-B4FF-DBFBC2A41D16}" dt="2023-03-07T08:40:55.203" v="236" actId="1076"/>
          <ac:spMkLst>
            <pc:docMk/>
            <pc:sldMk cId="2814532889" sldId="4483"/>
            <ac:spMk id="40" creationId="{0261DFC2-81DE-3249-A70A-2268C1B7D9C7}"/>
          </ac:spMkLst>
        </pc:spChg>
        <pc:spChg chg="add mod">
          <ac:chgData name="Justus Ortlepp" userId="56d7986ac926cd1a" providerId="LiveId" clId="{4EC26158-7E8D-4048-B4FF-DBFBC2A41D16}" dt="2023-03-07T08:41:56.139" v="238" actId="1076"/>
          <ac:spMkLst>
            <pc:docMk/>
            <pc:sldMk cId="2814532889" sldId="4483"/>
            <ac:spMk id="41" creationId="{022A23D7-D81F-FC4A-8197-DF788881B19E}"/>
          </ac:spMkLst>
        </pc:spChg>
        <pc:spChg chg="add mod">
          <ac:chgData name="Justus Ortlepp" userId="56d7986ac926cd1a" providerId="LiveId" clId="{4EC26158-7E8D-4048-B4FF-DBFBC2A41D16}" dt="2023-03-07T08:41:56.139" v="238" actId="1076"/>
          <ac:spMkLst>
            <pc:docMk/>
            <pc:sldMk cId="2814532889" sldId="4483"/>
            <ac:spMk id="42" creationId="{32E4A790-BF68-DA47-8F0A-F95F1E3D3C5E}"/>
          </ac:spMkLst>
        </pc:spChg>
        <pc:spChg chg="add mod">
          <ac:chgData name="Justus Ortlepp" userId="56d7986ac926cd1a" providerId="LiveId" clId="{4EC26158-7E8D-4048-B4FF-DBFBC2A41D16}" dt="2023-03-07T10:21:02.342" v="605" actId="1076"/>
          <ac:spMkLst>
            <pc:docMk/>
            <pc:sldMk cId="2814532889" sldId="4483"/>
            <ac:spMk id="43" creationId="{5D8B7A78-F692-6A43-A1D0-D2175955502A}"/>
          </ac:spMkLst>
        </pc:spChg>
        <pc:spChg chg="add mod">
          <ac:chgData name="Justus Ortlepp" userId="56d7986ac926cd1a" providerId="LiveId" clId="{4EC26158-7E8D-4048-B4FF-DBFBC2A41D16}" dt="2023-03-07T10:21:02.342" v="605" actId="1076"/>
          <ac:spMkLst>
            <pc:docMk/>
            <pc:sldMk cId="2814532889" sldId="4483"/>
            <ac:spMk id="44" creationId="{898B984B-74F0-2E46-8E46-F06ACFEF1336}"/>
          </ac:spMkLst>
        </pc:spChg>
        <pc:grpChg chg="add mod">
          <ac:chgData name="Justus Ortlepp" userId="56d7986ac926cd1a" providerId="LiveId" clId="{4EC26158-7E8D-4048-B4FF-DBFBC2A41D16}" dt="2023-03-07T10:21:02.342" v="605" actId="1076"/>
          <ac:grpSpMkLst>
            <pc:docMk/>
            <pc:sldMk cId="2814532889" sldId="4483"/>
            <ac:grpSpMk id="11" creationId="{3168E51B-0DE7-D045-9A76-529FDA37E876}"/>
          </ac:grpSpMkLst>
        </pc:grpChg>
        <pc:grpChg chg="add mod">
          <ac:chgData name="Justus Ortlepp" userId="56d7986ac926cd1a" providerId="LiveId" clId="{4EC26158-7E8D-4048-B4FF-DBFBC2A41D16}" dt="2023-03-07T08:41:56.139" v="238" actId="1076"/>
          <ac:grpSpMkLst>
            <pc:docMk/>
            <pc:sldMk cId="2814532889" sldId="4483"/>
            <ac:grpSpMk id="21" creationId="{81048CD8-E19E-6B44-91F9-BFC756194D6E}"/>
          </ac:grpSpMkLst>
        </pc:grpChg>
        <pc:grpChg chg="add mod">
          <ac:chgData name="Justus Ortlepp" userId="56d7986ac926cd1a" providerId="LiveId" clId="{4EC26158-7E8D-4048-B4FF-DBFBC2A41D16}" dt="2023-03-07T08:40:55.203" v="236" actId="1076"/>
          <ac:grpSpMkLst>
            <pc:docMk/>
            <pc:sldMk cId="2814532889" sldId="4483"/>
            <ac:grpSpMk id="22" creationId="{8C16D1D4-A04F-7341-B1DA-419D8AFEDF9F}"/>
          </ac:grpSpMkLst>
        </pc:grpChg>
        <pc:grpChg chg="add mod">
          <ac:chgData name="Justus Ortlepp" userId="56d7986ac926cd1a" providerId="LiveId" clId="{4EC26158-7E8D-4048-B4FF-DBFBC2A41D16}" dt="2023-03-07T08:40:55.203" v="236" actId="1076"/>
          <ac:grpSpMkLst>
            <pc:docMk/>
            <pc:sldMk cId="2814532889" sldId="4483"/>
            <ac:grpSpMk id="23" creationId="{913AB5B0-4399-8F41-B682-EE9BA877F645}"/>
          </ac:grpSpMkLst>
        </pc:grpChg>
        <pc:grpChg chg="add mod">
          <ac:chgData name="Justus Ortlepp" userId="56d7986ac926cd1a" providerId="LiveId" clId="{4EC26158-7E8D-4048-B4FF-DBFBC2A41D16}" dt="2023-03-07T08:40:55.203" v="236" actId="1076"/>
          <ac:grpSpMkLst>
            <pc:docMk/>
            <pc:sldMk cId="2814532889" sldId="4483"/>
            <ac:grpSpMk id="24" creationId="{BA9998D2-A12B-AE43-A90D-EA0168A8F1C2}"/>
          </ac:grpSpMkLst>
        </pc:grpChg>
      </pc:sldChg>
      <pc:sldChg chg="delSp modSp add mod ord">
        <pc:chgData name="Justus Ortlepp" userId="56d7986ac926cd1a" providerId="LiveId" clId="{4EC26158-7E8D-4048-B4FF-DBFBC2A41D16}" dt="2023-03-07T13:47:46.852" v="808" actId="20577"/>
        <pc:sldMkLst>
          <pc:docMk/>
          <pc:sldMk cId="54310101" sldId="4484"/>
        </pc:sldMkLst>
        <pc:spChg chg="mod">
          <ac:chgData name="Justus Ortlepp" userId="56d7986ac926cd1a" providerId="LiveId" clId="{4EC26158-7E8D-4048-B4FF-DBFBC2A41D16}" dt="2023-03-07T13:47:46.852" v="808" actId="20577"/>
          <ac:spMkLst>
            <pc:docMk/>
            <pc:sldMk cId="54310101" sldId="4484"/>
            <ac:spMk id="7" creationId="{1ECD7022-3BA4-7A3B-7EC9-026CB9BAABDF}"/>
          </ac:spMkLst>
        </pc:spChg>
        <pc:spChg chg="del">
          <ac:chgData name="Justus Ortlepp" userId="56d7986ac926cd1a" providerId="LiveId" clId="{4EC26158-7E8D-4048-B4FF-DBFBC2A41D16}" dt="2023-03-07T13:46:02.119" v="779" actId="478"/>
          <ac:spMkLst>
            <pc:docMk/>
            <pc:sldMk cId="54310101" sldId="4484"/>
            <ac:spMk id="14" creationId="{C9D93127-B150-3B06-5B15-6924D6B557AA}"/>
          </ac:spMkLst>
        </pc:spChg>
        <pc:grpChg chg="mod">
          <ac:chgData name="Justus Ortlepp" userId="56d7986ac926cd1a" providerId="LiveId" clId="{4EC26158-7E8D-4048-B4FF-DBFBC2A41D16}" dt="2023-03-07T13:46:12.951" v="780" actId="1076"/>
          <ac:grpSpMkLst>
            <pc:docMk/>
            <pc:sldMk cId="54310101" sldId="4484"/>
            <ac:grpSpMk id="12" creationId="{1898CB56-8532-70F3-4C2A-E45FA77539E8}"/>
          </ac:grpSpMkLst>
        </pc:grpChg>
      </pc:sldChg>
      <pc:sldMasterChg chg="delSldLayout">
        <pc:chgData name="Justus Ortlepp" userId="56d7986ac926cd1a" providerId="LiveId" clId="{4EC26158-7E8D-4048-B4FF-DBFBC2A41D16}" dt="2023-03-07T08:43:07.659" v="246" actId="47"/>
        <pc:sldMasterMkLst>
          <pc:docMk/>
          <pc:sldMasterMk cId="3493986052" sldId="2147483771"/>
        </pc:sldMasterMkLst>
        <pc:sldLayoutChg chg="del">
          <pc:chgData name="Justus Ortlepp" userId="56d7986ac926cd1a" providerId="LiveId" clId="{4EC26158-7E8D-4048-B4FF-DBFBC2A41D16}" dt="2023-03-07T08:43:07.659" v="246" actId="47"/>
          <pc:sldLayoutMkLst>
            <pc:docMk/>
            <pc:sldMasterMk cId="3493986052" sldId="2147483771"/>
            <pc:sldLayoutMk cId="1350753388" sldId="214748379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10973" cy="474856"/>
          </a:xfrm>
          <a:prstGeom prst="rect">
            <a:avLst/>
          </a:prstGeom>
        </p:spPr>
        <p:txBody>
          <a:bodyPr vert="horz" lIns="95096" tIns="47549" rIns="95096" bIns="47549" rtlCol="0"/>
          <a:lstStyle>
            <a:lvl1pPr algn="l">
              <a:defRPr sz="1200"/>
            </a:lvl1pPr>
          </a:lstStyle>
          <a:p>
            <a:endParaRPr lang="en-US" dirty="0"/>
          </a:p>
        </p:txBody>
      </p:sp>
      <p:sp>
        <p:nvSpPr>
          <p:cNvPr id="3" name="Date Placeholder 2"/>
          <p:cNvSpPr>
            <a:spLocks noGrp="1"/>
          </p:cNvSpPr>
          <p:nvPr>
            <p:ph type="dt" idx="1"/>
          </p:nvPr>
        </p:nvSpPr>
        <p:spPr>
          <a:xfrm>
            <a:off x="4066535" y="0"/>
            <a:ext cx="3110973" cy="474856"/>
          </a:xfrm>
          <a:prstGeom prst="rect">
            <a:avLst/>
          </a:prstGeom>
        </p:spPr>
        <p:txBody>
          <a:bodyPr vert="horz" lIns="95096" tIns="47549" rIns="95096" bIns="47549" rtlCol="0"/>
          <a:lstStyle>
            <a:lvl1pPr algn="r">
              <a:defRPr sz="1200"/>
            </a:lvl1pPr>
          </a:lstStyle>
          <a:p>
            <a:fld id="{68FD4928-D360-42C4-BC0E-7428D3266A10}" type="datetimeFigureOut">
              <a:rPr lang="en-US" smtClean="0"/>
              <a:t>3/7/2023</a:t>
            </a:fld>
            <a:endParaRPr lang="en-US" dirty="0"/>
          </a:p>
        </p:txBody>
      </p:sp>
      <p:sp>
        <p:nvSpPr>
          <p:cNvPr id="4" name="Slide Image Placeholder 3"/>
          <p:cNvSpPr>
            <a:spLocks noGrp="1" noRot="1" noChangeAspect="1"/>
          </p:cNvSpPr>
          <p:nvPr>
            <p:ph type="sldImg" idx="2"/>
          </p:nvPr>
        </p:nvSpPr>
        <p:spPr>
          <a:xfrm>
            <a:off x="750888" y="1182688"/>
            <a:ext cx="5676900" cy="3194050"/>
          </a:xfrm>
          <a:prstGeom prst="rect">
            <a:avLst/>
          </a:prstGeom>
          <a:noFill/>
          <a:ln w="12700">
            <a:solidFill>
              <a:prstClr val="black"/>
            </a:solidFill>
          </a:ln>
        </p:spPr>
        <p:txBody>
          <a:bodyPr vert="horz" lIns="95096" tIns="47549" rIns="95096" bIns="47549" rtlCol="0" anchor="ctr"/>
          <a:lstStyle/>
          <a:p>
            <a:endParaRPr lang="en-US" dirty="0"/>
          </a:p>
        </p:txBody>
      </p:sp>
      <p:sp>
        <p:nvSpPr>
          <p:cNvPr id="5" name="Notes Placeholder 4"/>
          <p:cNvSpPr>
            <a:spLocks noGrp="1"/>
          </p:cNvSpPr>
          <p:nvPr>
            <p:ph type="body" sz="quarter" idx="3"/>
          </p:nvPr>
        </p:nvSpPr>
        <p:spPr>
          <a:xfrm>
            <a:off x="717917" y="4554670"/>
            <a:ext cx="5743335" cy="3726550"/>
          </a:xfrm>
          <a:prstGeom prst="rect">
            <a:avLst/>
          </a:prstGeom>
        </p:spPr>
        <p:txBody>
          <a:bodyPr vert="horz" lIns="95096" tIns="47549" rIns="95096" bIns="4754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89397"/>
            <a:ext cx="3110973" cy="474855"/>
          </a:xfrm>
          <a:prstGeom prst="rect">
            <a:avLst/>
          </a:prstGeom>
        </p:spPr>
        <p:txBody>
          <a:bodyPr vert="horz" lIns="95096" tIns="47549" rIns="95096" bIns="47549"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66535" y="8989397"/>
            <a:ext cx="3110973" cy="474855"/>
          </a:xfrm>
          <a:prstGeom prst="rect">
            <a:avLst/>
          </a:prstGeom>
        </p:spPr>
        <p:txBody>
          <a:bodyPr vert="horz" lIns="95096" tIns="47549" rIns="95096" bIns="47549" rtlCol="0" anchor="b"/>
          <a:lstStyle>
            <a:lvl1pPr algn="r">
              <a:defRPr sz="1200"/>
            </a:lvl1pPr>
          </a:lstStyle>
          <a:p>
            <a:fld id="{EB1D5857-974C-44A3-9B3E-35C56152A48B}" type="slidenum">
              <a:rPr lang="en-US" smtClean="0"/>
              <a:t>‹#›</a:t>
            </a:fld>
            <a:endParaRPr lang="en-US" dirty="0"/>
          </a:p>
        </p:txBody>
      </p:sp>
    </p:spTree>
    <p:extLst>
      <p:ext uri="{BB962C8B-B14F-4D97-AF65-F5344CB8AC3E}">
        <p14:creationId xmlns:p14="http://schemas.microsoft.com/office/powerpoint/2010/main" val="4021283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1D5857-974C-44A3-9B3E-35C56152A48B}" type="slidenum">
              <a:rPr lang="en-US" smtClean="0"/>
              <a:t>1</a:t>
            </a:fld>
            <a:endParaRPr lang="en-US" dirty="0"/>
          </a:p>
        </p:txBody>
      </p:sp>
    </p:spTree>
    <p:extLst>
      <p:ext uri="{BB962C8B-B14F-4D97-AF65-F5344CB8AC3E}">
        <p14:creationId xmlns:p14="http://schemas.microsoft.com/office/powerpoint/2010/main" val="3597379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Group the demo sections by Actio vs Vendor IP features</a:t>
            </a:r>
          </a:p>
        </p:txBody>
      </p:sp>
      <p:sp>
        <p:nvSpPr>
          <p:cNvPr id="4" name="Slide Number Placeholder 3"/>
          <p:cNvSpPr>
            <a:spLocks noGrp="1"/>
          </p:cNvSpPr>
          <p:nvPr>
            <p:ph type="sldNum" sz="quarter" idx="5"/>
          </p:nvPr>
        </p:nvSpPr>
        <p:spPr/>
        <p:txBody>
          <a:bodyPr/>
          <a:lstStyle/>
          <a:p>
            <a:fld id="{EB1D5857-974C-44A3-9B3E-35C56152A48B}" type="slidenum">
              <a:rPr lang="en-US" smtClean="0"/>
              <a:t>13</a:t>
            </a:fld>
            <a:endParaRPr lang="en-US" dirty="0"/>
          </a:p>
        </p:txBody>
      </p:sp>
    </p:spTree>
    <p:extLst>
      <p:ext uri="{BB962C8B-B14F-4D97-AF65-F5344CB8AC3E}">
        <p14:creationId xmlns:p14="http://schemas.microsoft.com/office/powerpoint/2010/main" val="2414345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1D5857-974C-44A3-9B3E-35C56152A48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9832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1D5857-974C-44A3-9B3E-35C56152A48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1175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1D5857-974C-44A3-9B3E-35C56152A48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7799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1D5857-974C-44A3-9B3E-35C56152A48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5949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1D5857-974C-44A3-9B3E-35C56152A48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20092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Insert slide before this one to show the parallel flows in the platform</a:t>
            </a:r>
          </a:p>
          <a:p>
            <a:r>
              <a:rPr lang="en-US" dirty="0"/>
              <a:t>Add a slide after this to describe: Work on the narrative around what the transaction is, and what it is for. Make the payment relatable.</a:t>
            </a:r>
          </a:p>
          <a:p>
            <a:r>
              <a:rPr lang="en-US" dirty="0"/>
              <a:t>PII is optional and can be switched on or off for an implementation</a:t>
            </a:r>
          </a:p>
          <a:p>
            <a:r>
              <a:rPr lang="en-US" dirty="0"/>
              <a:t>An operator can easily integrate into any CMS – for the purposes of a complete end to end demo, </a:t>
            </a:r>
            <a:r>
              <a:rPr lang="en-US" dirty="0" err="1"/>
              <a:t>Sybrin</a:t>
            </a:r>
            <a:r>
              <a:rPr lang="en-US" dirty="0"/>
              <a:t> had attached a Case Management System and we can show you how this works.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1D5857-974C-44A3-9B3E-35C56152A48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35562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1D5857-974C-44A3-9B3E-35C56152A48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7029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1D5857-974C-44A3-9B3E-35C56152A48B}" type="slidenum">
              <a:rPr lang="en-US" smtClean="0"/>
              <a:t>23</a:t>
            </a:fld>
            <a:endParaRPr lang="en-US" dirty="0"/>
          </a:p>
        </p:txBody>
      </p:sp>
    </p:spTree>
    <p:extLst>
      <p:ext uri="{BB962C8B-B14F-4D97-AF65-F5344CB8AC3E}">
        <p14:creationId xmlns:p14="http://schemas.microsoft.com/office/powerpoint/2010/main" val="11799032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1D5857-974C-44A3-9B3E-35C56152A48B}" type="slidenum">
              <a:rPr lang="en-US" smtClean="0"/>
              <a:t>24</a:t>
            </a:fld>
            <a:endParaRPr lang="en-US" dirty="0"/>
          </a:p>
        </p:txBody>
      </p:sp>
    </p:spTree>
    <p:extLst>
      <p:ext uri="{BB962C8B-B14F-4D97-AF65-F5344CB8AC3E}">
        <p14:creationId xmlns:p14="http://schemas.microsoft.com/office/powerpoint/2010/main" val="3445994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1D5857-974C-44A3-9B3E-35C56152A48B}" type="slidenum">
              <a:rPr lang="en-US" smtClean="0"/>
              <a:t>2</a:t>
            </a:fld>
            <a:endParaRPr lang="en-US" dirty="0"/>
          </a:p>
        </p:txBody>
      </p:sp>
    </p:spTree>
    <p:extLst>
      <p:ext uri="{BB962C8B-B14F-4D97-AF65-F5344CB8AC3E}">
        <p14:creationId xmlns:p14="http://schemas.microsoft.com/office/powerpoint/2010/main" val="2172450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1D5857-974C-44A3-9B3E-35C56152A48B}" type="slidenum">
              <a:rPr lang="en-US" smtClean="0"/>
              <a:t>25</a:t>
            </a:fld>
            <a:endParaRPr lang="en-US" dirty="0"/>
          </a:p>
        </p:txBody>
      </p:sp>
    </p:spTree>
    <p:extLst>
      <p:ext uri="{BB962C8B-B14F-4D97-AF65-F5344CB8AC3E}">
        <p14:creationId xmlns:p14="http://schemas.microsoft.com/office/powerpoint/2010/main" val="2815832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1D5857-974C-44A3-9B3E-35C56152A48B}" type="slidenum">
              <a:rPr lang="en-US" smtClean="0"/>
              <a:t>26</a:t>
            </a:fld>
            <a:endParaRPr lang="en-US" dirty="0"/>
          </a:p>
        </p:txBody>
      </p:sp>
    </p:spTree>
    <p:extLst>
      <p:ext uri="{BB962C8B-B14F-4D97-AF65-F5344CB8AC3E}">
        <p14:creationId xmlns:p14="http://schemas.microsoft.com/office/powerpoint/2010/main" val="4580750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1D5857-974C-44A3-9B3E-35C56152A48B}" type="slidenum">
              <a:rPr lang="en-US" smtClean="0"/>
              <a:t>27</a:t>
            </a:fld>
            <a:endParaRPr lang="en-US" dirty="0"/>
          </a:p>
        </p:txBody>
      </p:sp>
    </p:spTree>
    <p:extLst>
      <p:ext uri="{BB962C8B-B14F-4D97-AF65-F5344CB8AC3E}">
        <p14:creationId xmlns:p14="http://schemas.microsoft.com/office/powerpoint/2010/main" val="1657575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1D5857-974C-44A3-9B3E-35C56152A48B}" type="slidenum">
              <a:rPr lang="en-US" smtClean="0"/>
              <a:t>5</a:t>
            </a:fld>
            <a:endParaRPr lang="en-US" dirty="0"/>
          </a:p>
        </p:txBody>
      </p:sp>
    </p:spTree>
    <p:extLst>
      <p:ext uri="{BB962C8B-B14F-4D97-AF65-F5344CB8AC3E}">
        <p14:creationId xmlns:p14="http://schemas.microsoft.com/office/powerpoint/2010/main" val="61045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1D5857-974C-44A3-9B3E-35C56152A48B}" type="slidenum">
              <a:rPr lang="en-US" smtClean="0"/>
              <a:t>6</a:t>
            </a:fld>
            <a:endParaRPr lang="en-US" dirty="0"/>
          </a:p>
        </p:txBody>
      </p:sp>
    </p:spTree>
    <p:extLst>
      <p:ext uri="{BB962C8B-B14F-4D97-AF65-F5344CB8AC3E}">
        <p14:creationId xmlns:p14="http://schemas.microsoft.com/office/powerpoint/2010/main" val="501809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1D5857-974C-44A3-9B3E-35C56152A48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4139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1D5857-974C-44A3-9B3E-35C56152A48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601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1D5857-974C-44A3-9B3E-35C56152A48B}" type="slidenum">
              <a:rPr lang="en-US" smtClean="0"/>
              <a:t>10</a:t>
            </a:fld>
            <a:endParaRPr lang="en-US" dirty="0"/>
          </a:p>
        </p:txBody>
      </p:sp>
    </p:spTree>
    <p:extLst>
      <p:ext uri="{BB962C8B-B14F-4D97-AF65-F5344CB8AC3E}">
        <p14:creationId xmlns:p14="http://schemas.microsoft.com/office/powerpoint/2010/main" val="3400911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1D5857-974C-44A3-9B3E-35C56152A48B}" type="slidenum">
              <a:rPr lang="en-US" smtClean="0"/>
              <a:t>11</a:t>
            </a:fld>
            <a:endParaRPr lang="en-US" dirty="0"/>
          </a:p>
        </p:txBody>
      </p:sp>
    </p:spTree>
    <p:extLst>
      <p:ext uri="{BB962C8B-B14F-4D97-AF65-F5344CB8AC3E}">
        <p14:creationId xmlns:p14="http://schemas.microsoft.com/office/powerpoint/2010/main" val="510422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1D5857-974C-44A3-9B3E-35C56152A48B}" type="slidenum">
              <a:rPr lang="en-US" smtClean="0"/>
              <a:t>12</a:t>
            </a:fld>
            <a:endParaRPr lang="en-US" dirty="0"/>
          </a:p>
        </p:txBody>
      </p:sp>
    </p:spTree>
    <p:extLst>
      <p:ext uri="{BB962C8B-B14F-4D97-AF65-F5344CB8AC3E}">
        <p14:creationId xmlns:p14="http://schemas.microsoft.com/office/powerpoint/2010/main" val="2978491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 Text Only">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6835" y="2486273"/>
            <a:ext cx="11129432" cy="949079"/>
          </a:xfrm>
          <a:prstGeom prst="rect">
            <a:avLst/>
          </a:prstGeom>
        </p:spPr>
        <p:txBody>
          <a:bodyPr anchor="ctr"/>
          <a:lstStyle>
            <a:lvl1pPr>
              <a:lnSpc>
                <a:spcPts val="3067"/>
              </a:lnSpc>
              <a:defRPr sz="3067" b="0" baseline="0">
                <a:solidFill>
                  <a:schemeClr val="accent6"/>
                </a:solidFill>
              </a:defRPr>
            </a:lvl1pPr>
          </a:lstStyle>
          <a:p>
            <a:r>
              <a:rPr lang="en-US"/>
              <a:t>INSERT MAIN TITLE HERE – UP TO 2 FULL-WIDTH LINES (ALL CAPS)</a:t>
            </a:r>
          </a:p>
        </p:txBody>
      </p:sp>
      <p:sp>
        <p:nvSpPr>
          <p:cNvPr id="3" name="Subtitle 2"/>
          <p:cNvSpPr>
            <a:spLocks noGrp="1"/>
          </p:cNvSpPr>
          <p:nvPr>
            <p:ph type="subTitle" idx="1" hasCustomPrompt="1"/>
          </p:nvPr>
        </p:nvSpPr>
        <p:spPr>
          <a:xfrm>
            <a:off x="486834" y="3501610"/>
            <a:ext cx="11129433" cy="586885"/>
          </a:xfrm>
        </p:spPr>
        <p:txBody>
          <a:bodyPr anchor="ctr"/>
          <a:lstStyle>
            <a:lvl1pPr marL="0" indent="0" algn="l">
              <a:spcBef>
                <a:spcPts val="0"/>
              </a:spcBef>
              <a:buNone/>
              <a:defRPr sz="1867" b="0">
                <a:solidFill>
                  <a:schemeClr val="accent4"/>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Insert Sub-Title Here – Up To 2 Lines (Initial Caps)</a:t>
            </a:r>
          </a:p>
        </p:txBody>
      </p:sp>
      <p:sp>
        <p:nvSpPr>
          <p:cNvPr id="7" name="Text Placeholder 5"/>
          <p:cNvSpPr>
            <a:spLocks noGrp="1"/>
          </p:cNvSpPr>
          <p:nvPr>
            <p:ph type="body" sz="quarter" idx="14" hasCustomPrompt="1"/>
          </p:nvPr>
        </p:nvSpPr>
        <p:spPr>
          <a:xfrm>
            <a:off x="486834" y="5413248"/>
            <a:ext cx="11106151" cy="1014491"/>
          </a:xfrm>
        </p:spPr>
        <p:txBody>
          <a:bodyPr/>
          <a:lstStyle>
            <a:lvl1pPr marL="2117" indent="0">
              <a:lnSpc>
                <a:spcPts val="2267"/>
              </a:lnSpc>
              <a:spcBef>
                <a:spcPts val="0"/>
              </a:spcBef>
              <a:buNone/>
              <a:defRPr sz="1600">
                <a:solidFill>
                  <a:schemeClr val="accent6">
                    <a:lumMod val="50000"/>
                    <a:lumOff val="50000"/>
                  </a:schemeClr>
                </a:solidFill>
              </a:defRPr>
            </a:lvl1pPr>
            <a:lvl2pPr marL="2117" indent="0">
              <a:lnSpc>
                <a:spcPts val="2267"/>
              </a:lnSpc>
              <a:spcBef>
                <a:spcPts val="0"/>
              </a:spcBef>
              <a:buFont typeface="Arial" panose="020B0604020202020204" pitchFamily="34" charset="0"/>
              <a:buNone/>
              <a:defRPr sz="1600">
                <a:solidFill>
                  <a:schemeClr val="bg1"/>
                </a:solidFill>
              </a:defRPr>
            </a:lvl2pPr>
            <a:lvl3pPr marL="2117" indent="0">
              <a:lnSpc>
                <a:spcPts val="2267"/>
              </a:lnSpc>
              <a:spcBef>
                <a:spcPts val="0"/>
              </a:spcBef>
              <a:buNone/>
              <a:defRPr sz="1600">
                <a:solidFill>
                  <a:schemeClr val="accent6">
                    <a:lumMod val="50000"/>
                    <a:lumOff val="50000"/>
                  </a:schemeClr>
                </a:solidFill>
              </a:defRPr>
            </a:lvl3pPr>
            <a:lvl4pPr marL="2117" indent="0">
              <a:lnSpc>
                <a:spcPts val="2267"/>
              </a:lnSpc>
              <a:spcBef>
                <a:spcPts val="0"/>
              </a:spcBef>
              <a:buNone/>
              <a:defRPr sz="1600">
                <a:solidFill>
                  <a:schemeClr val="bg1"/>
                </a:solidFill>
              </a:defRPr>
            </a:lvl4pPr>
            <a:lvl5pPr marL="2117" indent="0">
              <a:lnSpc>
                <a:spcPts val="2267"/>
              </a:lnSpc>
              <a:spcBef>
                <a:spcPts val="0"/>
              </a:spcBef>
              <a:buNone/>
              <a:defRPr sz="1600">
                <a:solidFill>
                  <a:schemeClr val="accent6">
                    <a:lumMod val="50000"/>
                    <a:lumOff val="50000"/>
                  </a:schemeClr>
                </a:solidFill>
              </a:defRPr>
            </a:lvl5pPr>
          </a:lstStyle>
          <a:p>
            <a:pPr lvl="0"/>
            <a:r>
              <a:rPr lang="en-US"/>
              <a:t>Presenter Name 1</a:t>
            </a:r>
          </a:p>
          <a:p>
            <a:pPr lvl="2"/>
            <a:r>
              <a:rPr lang="en-US"/>
              <a:t>Presenter Name 2</a:t>
            </a:r>
          </a:p>
          <a:p>
            <a:pPr lvl="4"/>
            <a:r>
              <a:rPr lang="en-US"/>
              <a:t>Presenter Name 3</a:t>
            </a:r>
          </a:p>
        </p:txBody>
      </p:sp>
      <p:sp>
        <p:nvSpPr>
          <p:cNvPr id="9" name="Date Placeholder 3"/>
          <p:cNvSpPr>
            <a:spLocks noGrp="1"/>
          </p:cNvSpPr>
          <p:nvPr>
            <p:ph type="dt" sz="half" idx="2"/>
          </p:nvPr>
        </p:nvSpPr>
        <p:spPr>
          <a:xfrm>
            <a:off x="486834" y="4657345"/>
            <a:ext cx="11129433" cy="366183"/>
          </a:xfrm>
          <a:prstGeom prst="rect">
            <a:avLst/>
          </a:prstGeom>
        </p:spPr>
        <p:txBody>
          <a:bodyPr vert="horz" lIns="0" tIns="0" rIns="0" bIns="0" rtlCol="0" anchor="ctr"/>
          <a:lstStyle>
            <a:lvl1pPr algn="l">
              <a:defRPr sz="1600">
                <a:solidFill>
                  <a:schemeClr val="accent6">
                    <a:lumMod val="50000"/>
                    <a:lumOff val="50000"/>
                  </a:schemeClr>
                </a:solidFill>
                <a:latin typeface="Arial" panose="020B0604020202020204" pitchFamily="34" charset="0"/>
                <a:cs typeface="Arial" panose="020B0604020202020204" pitchFamily="34" charset="0"/>
              </a:defRPr>
            </a:lvl1pPr>
          </a:lstStyle>
          <a:p>
            <a:r>
              <a:rPr lang="en-US" dirty="0"/>
              <a:t>September 2022</a:t>
            </a:r>
          </a:p>
        </p:txBody>
      </p:sp>
      <p:cxnSp>
        <p:nvCxnSpPr>
          <p:cNvPr id="11" name="Straight Connector 10"/>
          <p:cNvCxnSpPr/>
          <p:nvPr/>
        </p:nvCxnSpPr>
        <p:spPr>
          <a:xfrm>
            <a:off x="486834" y="4293719"/>
            <a:ext cx="11129433"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6593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ext-Only Transition Slide">
    <p:spTree>
      <p:nvGrpSpPr>
        <p:cNvPr id="1" name=""/>
        <p:cNvGrpSpPr/>
        <p:nvPr/>
      </p:nvGrpSpPr>
      <p:grpSpPr>
        <a:xfrm>
          <a:off x="0" y="0"/>
          <a:ext cx="0" cy="0"/>
          <a:chOff x="0" y="0"/>
          <a:chExt cx="0" cy="0"/>
        </a:xfrm>
      </p:grpSpPr>
      <p:sp>
        <p:nvSpPr>
          <p:cNvPr id="3" name="Text Placeholder 2"/>
          <p:cNvSpPr>
            <a:spLocks noGrp="1"/>
          </p:cNvSpPr>
          <p:nvPr>
            <p:ph type="body" sz="quarter" idx="13" hasCustomPrompt="1"/>
          </p:nvPr>
        </p:nvSpPr>
        <p:spPr>
          <a:xfrm>
            <a:off x="0" y="0"/>
            <a:ext cx="12192000" cy="6858000"/>
          </a:xfrm>
          <a:solidFill>
            <a:schemeClr val="accent3">
              <a:lumMod val="75000"/>
            </a:schemeClr>
          </a:solidFill>
        </p:spPr>
        <p:txBody>
          <a:bodyPr lIns="365760" tIns="685800" rIns="365760" bIns="1828800"/>
          <a:lstStyle>
            <a:lvl1pPr marL="0" indent="0">
              <a:lnSpc>
                <a:spcPts val="4533"/>
              </a:lnSpc>
              <a:spcBef>
                <a:spcPts val="1600"/>
              </a:spcBef>
              <a:buNone/>
              <a:defRPr lang="en-US" sz="4000" kern="1200" cap="all" baseline="0" smtClean="0">
                <a:solidFill>
                  <a:schemeClr val="bg1"/>
                </a:solidFill>
                <a:latin typeface="Arial" pitchFamily="34" charset="0"/>
                <a:ea typeface="+mn-ea"/>
                <a:cs typeface="Arial" pitchFamily="34" charset="0"/>
              </a:defRPr>
            </a:lvl1pPr>
            <a:lvl2pPr marL="0" indent="0">
              <a:buFont typeface="Arial" pitchFamily="34" charset="0"/>
              <a:buNone/>
              <a:defRPr lang="en-US" sz="4800" kern="1200" smtClean="0">
                <a:solidFill>
                  <a:schemeClr val="accent3">
                    <a:lumMod val="75000"/>
                  </a:schemeClr>
                </a:solidFill>
                <a:latin typeface="Arial" pitchFamily="34" charset="0"/>
                <a:ea typeface="+mn-ea"/>
                <a:cs typeface="Arial" pitchFamily="34" charset="0"/>
              </a:defRPr>
            </a:lvl2pPr>
            <a:lvl3pPr marL="0" indent="0">
              <a:buNone/>
              <a:defRPr lang="en-US" sz="4800" kern="1200" smtClean="0">
                <a:solidFill>
                  <a:schemeClr val="accent3">
                    <a:lumMod val="75000"/>
                  </a:schemeClr>
                </a:solidFill>
                <a:latin typeface="Arial" pitchFamily="34" charset="0"/>
                <a:ea typeface="+mn-ea"/>
                <a:cs typeface="Arial" pitchFamily="34" charset="0"/>
              </a:defRPr>
            </a:lvl3pPr>
            <a:lvl4pPr marL="0" indent="0">
              <a:buNone/>
              <a:defRPr lang="en-US" sz="4800" kern="1200" smtClean="0">
                <a:solidFill>
                  <a:schemeClr val="accent3">
                    <a:lumMod val="75000"/>
                  </a:schemeClr>
                </a:solidFill>
                <a:latin typeface="Arial" pitchFamily="34" charset="0"/>
                <a:ea typeface="+mn-ea"/>
                <a:cs typeface="Arial" pitchFamily="34" charset="0"/>
              </a:defRPr>
            </a:lvl4pPr>
            <a:lvl5pPr marL="0" indent="0">
              <a:buNone/>
              <a:defRPr lang="en-US" sz="4800" kern="1200">
                <a:solidFill>
                  <a:schemeClr val="accent3">
                    <a:lumMod val="75000"/>
                  </a:schemeClr>
                </a:solidFill>
                <a:latin typeface="Arial" pitchFamily="34" charset="0"/>
                <a:ea typeface="+mn-ea"/>
                <a:cs typeface="Arial" pitchFamily="34" charset="0"/>
              </a:defRPr>
            </a:lvl5pPr>
          </a:lstStyle>
          <a:p>
            <a:pPr lvl="0"/>
            <a:r>
              <a:rPr lang="en-US" dirty="0"/>
              <a:t>CLICK TO EDIT TEXT</a:t>
            </a:r>
          </a:p>
        </p:txBody>
      </p:sp>
    </p:spTree>
    <p:extLst>
      <p:ext uri="{BB962C8B-B14F-4D97-AF65-F5344CB8AC3E}">
        <p14:creationId xmlns:p14="http://schemas.microsoft.com/office/powerpoint/2010/main" val="85914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tes + Tan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299" y="646177"/>
            <a:ext cx="11112501" cy="292608"/>
          </a:xfrm>
        </p:spPr>
        <p:txBody>
          <a:bodyPr anchor="ctr"/>
          <a:lstStyle>
            <a:lvl1pPr>
              <a:defRPr sz="2300" b="1" cap="all" baseline="0"/>
            </a:lvl1pPr>
          </a:lstStyle>
          <a:p>
            <a:r>
              <a:rPr lang="en-US" dirty="0"/>
              <a:t>Insert headline here</a:t>
            </a:r>
          </a:p>
        </p:txBody>
      </p:sp>
      <p:sp>
        <p:nvSpPr>
          <p:cNvPr id="7" name="Text Placeholder 9"/>
          <p:cNvSpPr>
            <a:spLocks noGrp="1"/>
          </p:cNvSpPr>
          <p:nvPr>
            <p:ph type="body" sz="quarter" idx="20" hasCustomPrompt="1"/>
          </p:nvPr>
        </p:nvSpPr>
        <p:spPr>
          <a:xfrm>
            <a:off x="495299" y="1052688"/>
            <a:ext cx="11112501" cy="285750"/>
          </a:xfrm>
        </p:spPr>
        <p:txBody>
          <a:bodyPr/>
          <a:lstStyle>
            <a:lvl1pPr>
              <a:defRPr sz="1100" b="1" i="1">
                <a:solidFill>
                  <a:schemeClr val="accent2"/>
                </a:solidFill>
              </a:defRPr>
            </a:lvl1pPr>
          </a:lstStyle>
          <a:p>
            <a:pPr lvl="0"/>
            <a:r>
              <a:rPr lang="en-US" dirty="0"/>
              <a:t>Page description / narrative text</a:t>
            </a:r>
          </a:p>
        </p:txBody>
      </p:sp>
      <p:sp>
        <p:nvSpPr>
          <p:cNvPr id="8" name="Text Placeholder 9"/>
          <p:cNvSpPr>
            <a:spLocks noGrp="1"/>
          </p:cNvSpPr>
          <p:nvPr>
            <p:ph type="body" sz="quarter" idx="21" hasCustomPrompt="1"/>
          </p:nvPr>
        </p:nvSpPr>
        <p:spPr>
          <a:xfrm>
            <a:off x="495299" y="6265718"/>
            <a:ext cx="11117779" cy="197426"/>
          </a:xfrm>
        </p:spPr>
        <p:txBody>
          <a:bodyPr/>
          <a:lstStyle>
            <a:lvl1pPr>
              <a:defRPr sz="700" i="1">
                <a:solidFill>
                  <a:schemeClr val="accent5">
                    <a:lumMod val="50000"/>
                  </a:schemeClr>
                </a:solidFill>
              </a:defRPr>
            </a:lvl1pPr>
          </a:lstStyle>
          <a:p>
            <a:pPr lvl="0"/>
            <a:r>
              <a:rPr lang="en-US" dirty="0"/>
              <a:t>Click to edit Source</a:t>
            </a:r>
          </a:p>
        </p:txBody>
      </p:sp>
      <p:sp>
        <p:nvSpPr>
          <p:cNvPr id="16" name="Rectangle 15">
            <a:extLst>
              <a:ext uri="{FF2B5EF4-FFF2-40B4-BE49-F238E27FC236}">
                <a16:creationId xmlns:a16="http://schemas.microsoft.com/office/drawing/2014/main" id="{1CA2521E-50BF-AD4F-BE68-5804882FEE1A}"/>
              </a:ext>
            </a:extLst>
          </p:cNvPr>
          <p:cNvSpPr/>
          <p:nvPr userDrawn="1"/>
        </p:nvSpPr>
        <p:spPr>
          <a:xfrm>
            <a:off x="2425700" y="1566041"/>
            <a:ext cx="9187379" cy="460353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endParaRPr lang="en-US" sz="1000" b="1" dirty="0">
              <a:solidFill>
                <a:schemeClr val="accent6"/>
              </a:solidFill>
            </a:endParaRPr>
          </a:p>
        </p:txBody>
      </p:sp>
      <p:sp>
        <p:nvSpPr>
          <p:cNvPr id="17" name="Rectangle 16">
            <a:extLst>
              <a:ext uri="{FF2B5EF4-FFF2-40B4-BE49-F238E27FC236}">
                <a16:creationId xmlns:a16="http://schemas.microsoft.com/office/drawing/2014/main" id="{2CF1E7D4-28C8-E245-B51D-1270F5C9C060}"/>
              </a:ext>
            </a:extLst>
          </p:cNvPr>
          <p:cNvSpPr/>
          <p:nvPr userDrawn="1"/>
        </p:nvSpPr>
        <p:spPr>
          <a:xfrm>
            <a:off x="495300" y="1566041"/>
            <a:ext cx="1859017" cy="460353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3152" tIns="73152" rtlCol="0" anchor="t"/>
          <a:lstStyle/>
          <a:p>
            <a:pPr>
              <a:spcAft>
                <a:spcPts val="600"/>
              </a:spcAft>
            </a:pPr>
            <a:endParaRPr lang="en-US" sz="900" dirty="0">
              <a:solidFill>
                <a:schemeClr val="accent6"/>
              </a:solidFill>
              <a:latin typeface="Arial" panose="020B0604020202020204" pitchFamily="34" charset="0"/>
              <a:cs typeface="Arial" panose="020B0604020202020204" pitchFamily="34" charset="0"/>
            </a:endParaRPr>
          </a:p>
        </p:txBody>
      </p:sp>
      <p:sp>
        <p:nvSpPr>
          <p:cNvPr id="9" name="Slide Number Placeholder 5">
            <a:extLst>
              <a:ext uri="{FF2B5EF4-FFF2-40B4-BE49-F238E27FC236}">
                <a16:creationId xmlns:a16="http://schemas.microsoft.com/office/drawing/2014/main" id="{BAAB0B58-34FE-3C44-BCD0-62A8E308A62A}"/>
              </a:ext>
            </a:extLst>
          </p:cNvPr>
          <p:cNvSpPr>
            <a:spLocks noGrp="1"/>
          </p:cNvSpPr>
          <p:nvPr>
            <p:ph type="sldNum" sz="quarter" idx="4"/>
          </p:nvPr>
        </p:nvSpPr>
        <p:spPr>
          <a:xfrm>
            <a:off x="11048104" y="6524509"/>
            <a:ext cx="549177" cy="210312"/>
          </a:xfrm>
          <a:prstGeom prst="rect">
            <a:avLst/>
          </a:prstGeom>
        </p:spPr>
        <p:txBody>
          <a:bodyPr vert="horz" lIns="0" tIns="45720" rIns="0" bIns="45720" rtlCol="0" anchor="ctr"/>
          <a:lstStyle>
            <a:lvl1pPr algn="r">
              <a:defRPr sz="700">
                <a:solidFill>
                  <a:schemeClr val="accent6"/>
                </a:solidFill>
                <a:latin typeface="Arial" panose="020B0604020202020204" pitchFamily="34" charset="0"/>
                <a:cs typeface="Arial" panose="020B0604020202020204" pitchFamily="34" charset="0"/>
              </a:defRPr>
            </a:lvl1pPr>
          </a:lstStyle>
          <a:p>
            <a:fld id="{4290442A-A587-DA4A-80BE-9E74F9AF5476}" type="slidenum">
              <a:rPr lang="en-US" smtClean="0"/>
              <a:pPr/>
              <a:t>‹#›</a:t>
            </a:fld>
            <a:endParaRPr lang="en-US" dirty="0"/>
          </a:p>
        </p:txBody>
      </p:sp>
      <p:sp>
        <p:nvSpPr>
          <p:cNvPr id="5" name="Date Placeholder 41">
            <a:extLst>
              <a:ext uri="{FF2B5EF4-FFF2-40B4-BE49-F238E27FC236}">
                <a16:creationId xmlns:a16="http://schemas.microsoft.com/office/drawing/2014/main" id="{4AB3F1BF-5553-332E-7A76-9C12132B2CC4}"/>
              </a:ext>
            </a:extLst>
          </p:cNvPr>
          <p:cNvSpPr>
            <a:spLocks noGrp="1"/>
          </p:cNvSpPr>
          <p:nvPr>
            <p:ph type="dt" sz="half" idx="23"/>
          </p:nvPr>
        </p:nvSpPr>
        <p:spPr>
          <a:xfrm>
            <a:off x="486833" y="6524509"/>
            <a:ext cx="1143000" cy="210312"/>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20" normalizeH="0" baseline="0" noProof="0" dirty="0">
                <a:ln>
                  <a:noFill/>
                </a:ln>
                <a:solidFill>
                  <a:srgbClr val="000000"/>
                </a:solidFill>
                <a:effectLst/>
                <a:uLnTx/>
                <a:uFillTx/>
                <a:latin typeface="Arial" pitchFamily="34" charset="0"/>
                <a:ea typeface="+mn-ea"/>
                <a:cs typeface="Arial" pitchFamily="34" charset="0"/>
              </a:rPr>
              <a:t>February 2023</a:t>
            </a:r>
          </a:p>
        </p:txBody>
      </p:sp>
      <p:sp>
        <p:nvSpPr>
          <p:cNvPr id="6" name="Footer Placeholder 43">
            <a:extLst>
              <a:ext uri="{FF2B5EF4-FFF2-40B4-BE49-F238E27FC236}">
                <a16:creationId xmlns:a16="http://schemas.microsoft.com/office/drawing/2014/main" id="{8C2CC825-0435-35A7-24A1-D7ACF78F4700}"/>
              </a:ext>
            </a:extLst>
          </p:cNvPr>
          <p:cNvSpPr>
            <a:spLocks noGrp="1"/>
          </p:cNvSpPr>
          <p:nvPr>
            <p:ph type="ftr" sz="quarter" idx="3"/>
          </p:nvPr>
        </p:nvSpPr>
        <p:spPr>
          <a:xfrm>
            <a:off x="7162585" y="6524509"/>
            <a:ext cx="4114800" cy="21031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20" normalizeH="0" baseline="0" noProof="0" dirty="0">
                <a:ln>
                  <a:noFill/>
                </a:ln>
                <a:solidFill>
                  <a:srgbClr val="000000"/>
                </a:solidFill>
                <a:effectLst/>
                <a:uLnTx/>
                <a:uFillTx/>
                <a:latin typeface="Arial" pitchFamily="34" charset="0"/>
                <a:ea typeface="+mn-ea"/>
                <a:cs typeface="Arial" pitchFamily="34" charset="0"/>
              </a:rPr>
              <a:t>The FRMS Center of Excellence</a:t>
            </a:r>
          </a:p>
        </p:txBody>
      </p:sp>
    </p:spTree>
    <p:extLst>
      <p:ext uri="{BB962C8B-B14F-4D97-AF65-F5344CB8AC3E}">
        <p14:creationId xmlns:p14="http://schemas.microsoft.com/office/powerpoint/2010/main" val="2500565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84">
          <p15:clr>
            <a:srgbClr val="FBAE40"/>
          </p15:clr>
        </p15:guide>
        <p15:guide id="2" pos="312">
          <p15:clr>
            <a:srgbClr val="FBAE40"/>
          </p15:clr>
        </p15:guide>
        <p15:guide id="3" pos="7251">
          <p15:clr>
            <a:srgbClr val="FBAE40"/>
          </p15:clr>
        </p15:guide>
        <p15:guide id="4" orient="horz" pos="3883">
          <p15:clr>
            <a:srgbClr val="FBAE40"/>
          </p15:clr>
        </p15:guide>
        <p15:guide id="6" orient="horz" pos="752">
          <p15:clr>
            <a:srgbClr val="FBAE40"/>
          </p15:clr>
        </p15:guide>
        <p15:guide id="7" pos="1480">
          <p15:clr>
            <a:srgbClr val="FBAE40"/>
          </p15:clr>
        </p15:guide>
        <p15:guide id="8" pos="1528">
          <p15:clr>
            <a:srgbClr val="FBAE40"/>
          </p15:clr>
        </p15:guide>
        <p15:guide id="9" pos="1581">
          <p15:clr>
            <a:srgbClr val="FBAE40"/>
          </p15:clr>
        </p15:guide>
        <p15:guide id="10" pos="7312">
          <p15:clr>
            <a:srgbClr val="FBAE40"/>
          </p15:clr>
        </p15:guide>
        <p15:guide id="11" orient="horz" pos="1293">
          <p15:clr>
            <a:srgbClr val="FBAE40"/>
          </p15:clr>
        </p15:guide>
        <p15:guide id="12" orient="horz" pos="3827">
          <p15:clr>
            <a:srgbClr val="FBAE40"/>
          </p15:clr>
        </p15:guide>
        <p15:guide id="13" orient="horz" pos="10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tes + No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646177"/>
            <a:ext cx="11112500" cy="292608"/>
          </a:xfrm>
        </p:spPr>
        <p:txBody>
          <a:bodyPr anchor="ctr"/>
          <a:lstStyle>
            <a:lvl1pPr>
              <a:defRPr sz="2300" b="1" cap="all" baseline="0"/>
            </a:lvl1pPr>
          </a:lstStyle>
          <a:p>
            <a:r>
              <a:rPr lang="en-US" dirty="0"/>
              <a:t>Insert headline here</a:t>
            </a:r>
          </a:p>
        </p:txBody>
      </p:sp>
      <p:sp>
        <p:nvSpPr>
          <p:cNvPr id="7" name="Text Placeholder 9"/>
          <p:cNvSpPr>
            <a:spLocks noGrp="1"/>
          </p:cNvSpPr>
          <p:nvPr>
            <p:ph type="body" sz="quarter" idx="20" hasCustomPrompt="1"/>
          </p:nvPr>
        </p:nvSpPr>
        <p:spPr>
          <a:xfrm>
            <a:off x="495300" y="1052688"/>
            <a:ext cx="11112499" cy="285750"/>
          </a:xfrm>
        </p:spPr>
        <p:txBody>
          <a:bodyPr/>
          <a:lstStyle>
            <a:lvl1pPr>
              <a:defRPr sz="1100" b="1" i="1">
                <a:solidFill>
                  <a:schemeClr val="accent2"/>
                </a:solidFill>
              </a:defRPr>
            </a:lvl1pPr>
          </a:lstStyle>
          <a:p>
            <a:pPr lvl="0"/>
            <a:r>
              <a:rPr lang="en-US" dirty="0"/>
              <a:t>Page description / narrative text</a:t>
            </a:r>
          </a:p>
        </p:txBody>
      </p:sp>
      <p:sp>
        <p:nvSpPr>
          <p:cNvPr id="8" name="Text Placeholder 9"/>
          <p:cNvSpPr>
            <a:spLocks noGrp="1"/>
          </p:cNvSpPr>
          <p:nvPr>
            <p:ph type="body" sz="quarter" idx="21" hasCustomPrompt="1"/>
          </p:nvPr>
        </p:nvSpPr>
        <p:spPr>
          <a:xfrm>
            <a:off x="495299" y="6265718"/>
            <a:ext cx="11112501" cy="197426"/>
          </a:xfrm>
        </p:spPr>
        <p:txBody>
          <a:bodyPr/>
          <a:lstStyle>
            <a:lvl1pPr>
              <a:defRPr sz="700" i="1">
                <a:solidFill>
                  <a:schemeClr val="accent5">
                    <a:lumMod val="50000"/>
                  </a:schemeClr>
                </a:solidFill>
              </a:defRPr>
            </a:lvl1pPr>
          </a:lstStyle>
          <a:p>
            <a:pPr lvl="0"/>
            <a:r>
              <a:rPr lang="en-US" dirty="0"/>
              <a:t>Click to edit Source</a:t>
            </a:r>
          </a:p>
        </p:txBody>
      </p:sp>
      <p:sp>
        <p:nvSpPr>
          <p:cNvPr id="17" name="Rectangle 16">
            <a:extLst>
              <a:ext uri="{FF2B5EF4-FFF2-40B4-BE49-F238E27FC236}">
                <a16:creationId xmlns:a16="http://schemas.microsoft.com/office/drawing/2014/main" id="{2CF1E7D4-28C8-E245-B51D-1270F5C9C060}"/>
              </a:ext>
            </a:extLst>
          </p:cNvPr>
          <p:cNvSpPr/>
          <p:nvPr userDrawn="1"/>
        </p:nvSpPr>
        <p:spPr>
          <a:xfrm>
            <a:off x="495300" y="1566041"/>
            <a:ext cx="1859017" cy="460353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3152" tIns="73152" rtlCol="0" anchor="t"/>
          <a:lstStyle/>
          <a:p>
            <a:pPr>
              <a:spcAft>
                <a:spcPts val="600"/>
              </a:spcAft>
            </a:pPr>
            <a:endParaRPr lang="en-US" sz="900" dirty="0">
              <a:solidFill>
                <a:schemeClr val="accent6"/>
              </a:solidFill>
              <a:latin typeface="Arial" panose="020B0604020202020204" pitchFamily="34" charset="0"/>
              <a:cs typeface="Arial" panose="020B0604020202020204" pitchFamily="34" charset="0"/>
            </a:endParaRPr>
          </a:p>
        </p:txBody>
      </p:sp>
      <p:sp>
        <p:nvSpPr>
          <p:cNvPr id="9" name="Slide Number Placeholder 5">
            <a:extLst>
              <a:ext uri="{FF2B5EF4-FFF2-40B4-BE49-F238E27FC236}">
                <a16:creationId xmlns:a16="http://schemas.microsoft.com/office/drawing/2014/main" id="{7FA1DDF2-063B-314C-A62C-261F6CCE6893}"/>
              </a:ext>
            </a:extLst>
          </p:cNvPr>
          <p:cNvSpPr>
            <a:spLocks noGrp="1"/>
          </p:cNvSpPr>
          <p:nvPr>
            <p:ph type="sldNum" sz="quarter" idx="4"/>
          </p:nvPr>
        </p:nvSpPr>
        <p:spPr>
          <a:xfrm>
            <a:off x="11048104" y="6524509"/>
            <a:ext cx="549177" cy="210312"/>
          </a:xfrm>
          <a:prstGeom prst="rect">
            <a:avLst/>
          </a:prstGeom>
        </p:spPr>
        <p:txBody>
          <a:bodyPr vert="horz" lIns="0" tIns="45720" rIns="0" bIns="45720" rtlCol="0" anchor="ctr"/>
          <a:lstStyle>
            <a:lvl1pPr algn="r">
              <a:defRPr sz="700">
                <a:solidFill>
                  <a:schemeClr val="accent6"/>
                </a:solidFill>
                <a:latin typeface="Arial" panose="020B0604020202020204" pitchFamily="34" charset="0"/>
                <a:cs typeface="Arial" panose="020B0604020202020204" pitchFamily="34" charset="0"/>
              </a:defRPr>
            </a:lvl1pPr>
          </a:lstStyle>
          <a:p>
            <a:fld id="{4290442A-A587-DA4A-80BE-9E74F9AF5476}" type="slidenum">
              <a:rPr lang="en-US" smtClean="0"/>
              <a:pPr/>
              <a:t>‹#›</a:t>
            </a:fld>
            <a:endParaRPr lang="en-US" dirty="0"/>
          </a:p>
        </p:txBody>
      </p:sp>
      <p:sp>
        <p:nvSpPr>
          <p:cNvPr id="4" name="Date Placeholder 41">
            <a:extLst>
              <a:ext uri="{FF2B5EF4-FFF2-40B4-BE49-F238E27FC236}">
                <a16:creationId xmlns:a16="http://schemas.microsoft.com/office/drawing/2014/main" id="{94EF1412-20A1-7999-8FCC-F1AD23D19053}"/>
              </a:ext>
            </a:extLst>
          </p:cNvPr>
          <p:cNvSpPr>
            <a:spLocks noGrp="1"/>
          </p:cNvSpPr>
          <p:nvPr>
            <p:ph type="dt" sz="half" idx="23"/>
          </p:nvPr>
        </p:nvSpPr>
        <p:spPr>
          <a:xfrm>
            <a:off x="486833" y="6524509"/>
            <a:ext cx="1143000" cy="210312"/>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20" normalizeH="0" baseline="0" noProof="0" dirty="0">
                <a:ln>
                  <a:noFill/>
                </a:ln>
                <a:solidFill>
                  <a:srgbClr val="000000"/>
                </a:solidFill>
                <a:effectLst/>
                <a:uLnTx/>
                <a:uFillTx/>
                <a:latin typeface="Arial" pitchFamily="34" charset="0"/>
                <a:ea typeface="+mn-ea"/>
                <a:cs typeface="Arial" pitchFamily="34" charset="0"/>
              </a:rPr>
              <a:t>February 2023</a:t>
            </a:r>
          </a:p>
        </p:txBody>
      </p:sp>
      <p:sp>
        <p:nvSpPr>
          <p:cNvPr id="6" name="Footer Placeholder 43">
            <a:extLst>
              <a:ext uri="{FF2B5EF4-FFF2-40B4-BE49-F238E27FC236}">
                <a16:creationId xmlns:a16="http://schemas.microsoft.com/office/drawing/2014/main" id="{3CBFD948-BCD9-C9A0-08D3-591B72DF26E3}"/>
              </a:ext>
            </a:extLst>
          </p:cNvPr>
          <p:cNvSpPr>
            <a:spLocks noGrp="1"/>
          </p:cNvSpPr>
          <p:nvPr>
            <p:ph type="ftr" sz="quarter" idx="3"/>
          </p:nvPr>
        </p:nvSpPr>
        <p:spPr>
          <a:xfrm>
            <a:off x="7162585" y="6524509"/>
            <a:ext cx="4114800" cy="21031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20" normalizeH="0" baseline="0" noProof="0" dirty="0">
                <a:ln>
                  <a:noFill/>
                </a:ln>
                <a:solidFill>
                  <a:srgbClr val="000000"/>
                </a:solidFill>
                <a:effectLst/>
                <a:uLnTx/>
                <a:uFillTx/>
                <a:latin typeface="Arial" pitchFamily="34" charset="0"/>
                <a:ea typeface="+mn-ea"/>
                <a:cs typeface="Arial" pitchFamily="34" charset="0"/>
              </a:rPr>
              <a:t>The FRMS Center of Excellence</a:t>
            </a:r>
          </a:p>
        </p:txBody>
      </p:sp>
    </p:spTree>
    <p:extLst>
      <p:ext uri="{BB962C8B-B14F-4D97-AF65-F5344CB8AC3E}">
        <p14:creationId xmlns:p14="http://schemas.microsoft.com/office/powerpoint/2010/main" val="1798669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84">
          <p15:clr>
            <a:srgbClr val="FBAE40"/>
          </p15:clr>
        </p15:guide>
        <p15:guide id="2" pos="312">
          <p15:clr>
            <a:srgbClr val="FBAE40"/>
          </p15:clr>
        </p15:guide>
        <p15:guide id="3" pos="7251">
          <p15:clr>
            <a:srgbClr val="FBAE40"/>
          </p15:clr>
        </p15:guide>
        <p15:guide id="4" orient="horz" pos="3883">
          <p15:clr>
            <a:srgbClr val="FBAE40"/>
          </p15:clr>
        </p15:guide>
        <p15:guide id="6" orient="horz" pos="752">
          <p15:clr>
            <a:srgbClr val="FBAE40"/>
          </p15:clr>
        </p15:guide>
        <p15:guide id="7" pos="1480">
          <p15:clr>
            <a:srgbClr val="FBAE40"/>
          </p15:clr>
        </p15:guide>
        <p15:guide id="8" pos="1528">
          <p15:clr>
            <a:srgbClr val="FBAE40"/>
          </p15:clr>
        </p15:guide>
        <p15:guide id="9" pos="1581">
          <p15:clr>
            <a:srgbClr val="FBAE40"/>
          </p15:clr>
        </p15:guide>
        <p15:guide id="10" pos="7312">
          <p15:clr>
            <a:srgbClr val="FBAE40"/>
          </p15:clr>
        </p15:guide>
        <p15:guide id="11" orient="horz" pos="1293">
          <p15:clr>
            <a:srgbClr val="FBAE40"/>
          </p15:clr>
        </p15:guide>
        <p15:guide id="12" orient="horz" pos="3827">
          <p15:clr>
            <a:srgbClr val="FBAE40"/>
          </p15:clr>
        </p15:guide>
        <p15:guide id="13" orient="horz" pos="10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Column - Tan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646177"/>
            <a:ext cx="11112500" cy="292608"/>
          </a:xfrm>
        </p:spPr>
        <p:txBody>
          <a:bodyPr anchor="ctr"/>
          <a:lstStyle>
            <a:lvl1pPr>
              <a:defRPr sz="2300" b="1" cap="all" baseline="0"/>
            </a:lvl1pPr>
          </a:lstStyle>
          <a:p>
            <a:r>
              <a:rPr lang="en-US" dirty="0"/>
              <a:t>Insert headline here</a:t>
            </a:r>
          </a:p>
        </p:txBody>
      </p:sp>
      <p:sp>
        <p:nvSpPr>
          <p:cNvPr id="7" name="Text Placeholder 9"/>
          <p:cNvSpPr>
            <a:spLocks noGrp="1"/>
          </p:cNvSpPr>
          <p:nvPr>
            <p:ph type="body" sz="quarter" idx="20" hasCustomPrompt="1"/>
          </p:nvPr>
        </p:nvSpPr>
        <p:spPr>
          <a:xfrm>
            <a:off x="495299" y="1052688"/>
            <a:ext cx="11112501" cy="285750"/>
          </a:xfrm>
        </p:spPr>
        <p:txBody>
          <a:bodyPr/>
          <a:lstStyle>
            <a:lvl1pPr>
              <a:defRPr sz="1100" b="1" i="1">
                <a:solidFill>
                  <a:schemeClr val="accent2"/>
                </a:solidFill>
              </a:defRPr>
            </a:lvl1pPr>
          </a:lstStyle>
          <a:p>
            <a:pPr lvl="0"/>
            <a:r>
              <a:rPr lang="en-US" dirty="0"/>
              <a:t>Page description / narrative text</a:t>
            </a:r>
          </a:p>
        </p:txBody>
      </p:sp>
      <p:sp>
        <p:nvSpPr>
          <p:cNvPr id="8" name="Text Placeholder 9"/>
          <p:cNvSpPr>
            <a:spLocks noGrp="1"/>
          </p:cNvSpPr>
          <p:nvPr>
            <p:ph type="body" sz="quarter" idx="21" hasCustomPrompt="1"/>
          </p:nvPr>
        </p:nvSpPr>
        <p:spPr>
          <a:xfrm>
            <a:off x="495299" y="6265718"/>
            <a:ext cx="11112501" cy="197426"/>
          </a:xfrm>
        </p:spPr>
        <p:txBody>
          <a:bodyPr/>
          <a:lstStyle>
            <a:lvl1pPr>
              <a:defRPr sz="700" i="1">
                <a:solidFill>
                  <a:schemeClr val="accent5">
                    <a:lumMod val="50000"/>
                  </a:schemeClr>
                </a:solidFill>
              </a:defRPr>
            </a:lvl1pPr>
          </a:lstStyle>
          <a:p>
            <a:pPr lvl="0"/>
            <a:r>
              <a:rPr lang="en-US" dirty="0"/>
              <a:t>Click to edit Source</a:t>
            </a:r>
          </a:p>
        </p:txBody>
      </p:sp>
      <p:sp>
        <p:nvSpPr>
          <p:cNvPr id="3" name="Rectangle 2">
            <a:extLst>
              <a:ext uri="{FF2B5EF4-FFF2-40B4-BE49-F238E27FC236}">
                <a16:creationId xmlns:a16="http://schemas.microsoft.com/office/drawing/2014/main" id="{4897DCF9-60C0-514D-BFED-C7D7EEC27DBA}"/>
              </a:ext>
            </a:extLst>
          </p:cNvPr>
          <p:cNvSpPr/>
          <p:nvPr userDrawn="1"/>
        </p:nvSpPr>
        <p:spPr>
          <a:xfrm>
            <a:off x="495300" y="1562100"/>
            <a:ext cx="11117779" cy="4602163"/>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DD16C6DE-8706-BE43-B5D0-E2C6FF27320A}"/>
              </a:ext>
            </a:extLst>
          </p:cNvPr>
          <p:cNvSpPr>
            <a:spLocks noGrp="1"/>
          </p:cNvSpPr>
          <p:nvPr>
            <p:ph type="sldNum" sz="quarter" idx="4"/>
          </p:nvPr>
        </p:nvSpPr>
        <p:spPr>
          <a:xfrm>
            <a:off x="11048104" y="6524509"/>
            <a:ext cx="549177" cy="210312"/>
          </a:xfrm>
          <a:prstGeom prst="rect">
            <a:avLst/>
          </a:prstGeom>
        </p:spPr>
        <p:txBody>
          <a:bodyPr vert="horz" lIns="0" tIns="45720" rIns="0" bIns="45720" rtlCol="0" anchor="ctr"/>
          <a:lstStyle>
            <a:lvl1pPr algn="r">
              <a:defRPr sz="700">
                <a:solidFill>
                  <a:schemeClr val="accent6"/>
                </a:solidFill>
                <a:latin typeface="Arial" panose="020B0604020202020204" pitchFamily="34" charset="0"/>
                <a:cs typeface="Arial" panose="020B0604020202020204" pitchFamily="34" charset="0"/>
              </a:defRPr>
            </a:lvl1pPr>
          </a:lstStyle>
          <a:p>
            <a:fld id="{4290442A-A587-DA4A-80BE-9E74F9AF5476}" type="slidenum">
              <a:rPr lang="en-US" smtClean="0"/>
              <a:pPr/>
              <a:t>‹#›</a:t>
            </a:fld>
            <a:endParaRPr lang="en-US" dirty="0"/>
          </a:p>
        </p:txBody>
      </p:sp>
      <p:sp>
        <p:nvSpPr>
          <p:cNvPr id="6" name="Date Placeholder 41">
            <a:extLst>
              <a:ext uri="{FF2B5EF4-FFF2-40B4-BE49-F238E27FC236}">
                <a16:creationId xmlns:a16="http://schemas.microsoft.com/office/drawing/2014/main" id="{19172117-157A-04EE-CB93-07AD82DC6692}"/>
              </a:ext>
            </a:extLst>
          </p:cNvPr>
          <p:cNvSpPr>
            <a:spLocks noGrp="1"/>
          </p:cNvSpPr>
          <p:nvPr>
            <p:ph type="dt" sz="half" idx="23"/>
          </p:nvPr>
        </p:nvSpPr>
        <p:spPr>
          <a:xfrm>
            <a:off x="486833" y="6524509"/>
            <a:ext cx="1143000" cy="210312"/>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20" normalizeH="0" baseline="0" noProof="0" dirty="0">
                <a:ln>
                  <a:noFill/>
                </a:ln>
                <a:solidFill>
                  <a:srgbClr val="000000"/>
                </a:solidFill>
                <a:effectLst/>
                <a:uLnTx/>
                <a:uFillTx/>
                <a:latin typeface="Arial" pitchFamily="34" charset="0"/>
                <a:ea typeface="+mn-ea"/>
                <a:cs typeface="Arial" pitchFamily="34" charset="0"/>
              </a:rPr>
              <a:t>February 2023</a:t>
            </a:r>
          </a:p>
        </p:txBody>
      </p:sp>
      <p:sp>
        <p:nvSpPr>
          <p:cNvPr id="10" name="Footer Placeholder 43">
            <a:extLst>
              <a:ext uri="{FF2B5EF4-FFF2-40B4-BE49-F238E27FC236}">
                <a16:creationId xmlns:a16="http://schemas.microsoft.com/office/drawing/2014/main" id="{33078BA2-5C0E-8392-8A6D-1E6D5A285C2D}"/>
              </a:ext>
            </a:extLst>
          </p:cNvPr>
          <p:cNvSpPr>
            <a:spLocks noGrp="1"/>
          </p:cNvSpPr>
          <p:nvPr>
            <p:ph type="ftr" sz="quarter" idx="3"/>
          </p:nvPr>
        </p:nvSpPr>
        <p:spPr>
          <a:xfrm>
            <a:off x="7162585" y="6524509"/>
            <a:ext cx="4114800" cy="21031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20" normalizeH="0" baseline="0" noProof="0" dirty="0">
                <a:ln>
                  <a:noFill/>
                </a:ln>
                <a:solidFill>
                  <a:srgbClr val="000000"/>
                </a:solidFill>
                <a:effectLst/>
                <a:uLnTx/>
                <a:uFillTx/>
                <a:latin typeface="Arial" pitchFamily="34" charset="0"/>
                <a:ea typeface="+mn-ea"/>
                <a:cs typeface="Arial" pitchFamily="34" charset="0"/>
              </a:rPr>
              <a:t>The FRMS Center of Excellence</a:t>
            </a:r>
          </a:p>
        </p:txBody>
      </p:sp>
    </p:spTree>
    <p:extLst>
      <p:ext uri="{BB962C8B-B14F-4D97-AF65-F5344CB8AC3E}">
        <p14:creationId xmlns:p14="http://schemas.microsoft.com/office/powerpoint/2010/main" val="42345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84">
          <p15:clr>
            <a:srgbClr val="FBAE40"/>
          </p15:clr>
        </p15:guide>
        <p15:guide id="2" pos="312">
          <p15:clr>
            <a:srgbClr val="FBAE40"/>
          </p15:clr>
        </p15:guide>
        <p15:guide id="4" orient="horz" pos="3883">
          <p15:clr>
            <a:srgbClr val="FBAE40"/>
          </p15:clr>
        </p15:guide>
        <p15:guide id="6" orient="horz" pos="752">
          <p15:clr>
            <a:srgbClr val="FBAE40"/>
          </p15:clr>
        </p15:guide>
        <p15:guide id="10" pos="731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 Column - Medium Blu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646177"/>
            <a:ext cx="11112500" cy="292608"/>
          </a:xfrm>
        </p:spPr>
        <p:txBody>
          <a:bodyPr anchor="ctr"/>
          <a:lstStyle>
            <a:lvl1pPr>
              <a:defRPr sz="2300" b="1" cap="all" baseline="0"/>
            </a:lvl1pPr>
          </a:lstStyle>
          <a:p>
            <a:r>
              <a:rPr lang="en-US" dirty="0"/>
              <a:t>Insert headline here</a:t>
            </a:r>
          </a:p>
        </p:txBody>
      </p:sp>
      <p:sp>
        <p:nvSpPr>
          <p:cNvPr id="7" name="Text Placeholder 9"/>
          <p:cNvSpPr>
            <a:spLocks noGrp="1"/>
          </p:cNvSpPr>
          <p:nvPr>
            <p:ph type="body" sz="quarter" idx="20" hasCustomPrompt="1"/>
          </p:nvPr>
        </p:nvSpPr>
        <p:spPr>
          <a:xfrm>
            <a:off x="495299" y="1052688"/>
            <a:ext cx="11112501" cy="285750"/>
          </a:xfrm>
        </p:spPr>
        <p:txBody>
          <a:bodyPr/>
          <a:lstStyle>
            <a:lvl1pPr>
              <a:defRPr sz="1100" b="1" i="1">
                <a:solidFill>
                  <a:schemeClr val="accent2"/>
                </a:solidFill>
              </a:defRPr>
            </a:lvl1pPr>
          </a:lstStyle>
          <a:p>
            <a:pPr lvl="0"/>
            <a:r>
              <a:rPr lang="en-US" dirty="0"/>
              <a:t>Page description / narrative text</a:t>
            </a:r>
          </a:p>
        </p:txBody>
      </p:sp>
      <p:sp>
        <p:nvSpPr>
          <p:cNvPr id="8" name="Text Placeholder 9"/>
          <p:cNvSpPr>
            <a:spLocks noGrp="1"/>
          </p:cNvSpPr>
          <p:nvPr>
            <p:ph type="body" sz="quarter" idx="21" hasCustomPrompt="1"/>
          </p:nvPr>
        </p:nvSpPr>
        <p:spPr>
          <a:xfrm>
            <a:off x="495299" y="6265718"/>
            <a:ext cx="11112501" cy="197426"/>
          </a:xfrm>
        </p:spPr>
        <p:txBody>
          <a:bodyPr/>
          <a:lstStyle>
            <a:lvl1pPr>
              <a:defRPr sz="700" i="1">
                <a:solidFill>
                  <a:schemeClr val="accent5">
                    <a:lumMod val="50000"/>
                  </a:schemeClr>
                </a:solidFill>
              </a:defRPr>
            </a:lvl1pPr>
          </a:lstStyle>
          <a:p>
            <a:pPr lvl="0"/>
            <a:r>
              <a:rPr lang="en-US" dirty="0"/>
              <a:t>Click to edit Source</a:t>
            </a:r>
          </a:p>
        </p:txBody>
      </p:sp>
      <p:sp>
        <p:nvSpPr>
          <p:cNvPr id="3" name="Rectangle 2">
            <a:extLst>
              <a:ext uri="{FF2B5EF4-FFF2-40B4-BE49-F238E27FC236}">
                <a16:creationId xmlns:a16="http://schemas.microsoft.com/office/drawing/2014/main" id="{4897DCF9-60C0-514D-BFED-C7D7EEC27DBA}"/>
              </a:ext>
            </a:extLst>
          </p:cNvPr>
          <p:cNvSpPr/>
          <p:nvPr userDrawn="1"/>
        </p:nvSpPr>
        <p:spPr>
          <a:xfrm>
            <a:off x="495300" y="1562100"/>
            <a:ext cx="11112500" cy="4602163"/>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6F56A8AC-C80A-1D41-9C5D-FC4AE0CCCDF1}"/>
              </a:ext>
            </a:extLst>
          </p:cNvPr>
          <p:cNvSpPr>
            <a:spLocks noGrp="1"/>
          </p:cNvSpPr>
          <p:nvPr>
            <p:ph type="sldNum" sz="quarter" idx="4"/>
          </p:nvPr>
        </p:nvSpPr>
        <p:spPr>
          <a:xfrm>
            <a:off x="11048104" y="6524509"/>
            <a:ext cx="549177" cy="210312"/>
          </a:xfrm>
          <a:prstGeom prst="rect">
            <a:avLst/>
          </a:prstGeom>
        </p:spPr>
        <p:txBody>
          <a:bodyPr vert="horz" lIns="0" tIns="45720" rIns="0" bIns="45720" rtlCol="0" anchor="ctr"/>
          <a:lstStyle>
            <a:lvl1pPr algn="r">
              <a:defRPr sz="700">
                <a:solidFill>
                  <a:schemeClr val="accent6"/>
                </a:solidFill>
                <a:latin typeface="Arial" panose="020B0604020202020204" pitchFamily="34" charset="0"/>
                <a:cs typeface="Arial" panose="020B0604020202020204" pitchFamily="34" charset="0"/>
              </a:defRPr>
            </a:lvl1pPr>
          </a:lstStyle>
          <a:p>
            <a:fld id="{4290442A-A587-DA4A-80BE-9E74F9AF5476}" type="slidenum">
              <a:rPr lang="en-US" smtClean="0"/>
              <a:pPr/>
              <a:t>‹#›</a:t>
            </a:fld>
            <a:endParaRPr lang="en-US" dirty="0"/>
          </a:p>
        </p:txBody>
      </p:sp>
      <p:sp>
        <p:nvSpPr>
          <p:cNvPr id="6" name="Date Placeholder 41">
            <a:extLst>
              <a:ext uri="{FF2B5EF4-FFF2-40B4-BE49-F238E27FC236}">
                <a16:creationId xmlns:a16="http://schemas.microsoft.com/office/drawing/2014/main" id="{12D699FD-7E57-D11E-C51D-BB461F20E102}"/>
              </a:ext>
            </a:extLst>
          </p:cNvPr>
          <p:cNvSpPr>
            <a:spLocks noGrp="1"/>
          </p:cNvSpPr>
          <p:nvPr>
            <p:ph type="dt" sz="half" idx="23"/>
          </p:nvPr>
        </p:nvSpPr>
        <p:spPr>
          <a:xfrm>
            <a:off x="486833" y="6524509"/>
            <a:ext cx="1143000" cy="210312"/>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20" normalizeH="0" baseline="0" noProof="0" dirty="0">
                <a:ln>
                  <a:noFill/>
                </a:ln>
                <a:solidFill>
                  <a:srgbClr val="000000"/>
                </a:solidFill>
                <a:effectLst/>
                <a:uLnTx/>
                <a:uFillTx/>
                <a:latin typeface="Arial" pitchFamily="34" charset="0"/>
                <a:ea typeface="+mn-ea"/>
                <a:cs typeface="Arial" pitchFamily="34" charset="0"/>
              </a:rPr>
              <a:t>February 2023</a:t>
            </a:r>
          </a:p>
        </p:txBody>
      </p:sp>
      <p:sp>
        <p:nvSpPr>
          <p:cNvPr id="10" name="Footer Placeholder 43">
            <a:extLst>
              <a:ext uri="{FF2B5EF4-FFF2-40B4-BE49-F238E27FC236}">
                <a16:creationId xmlns:a16="http://schemas.microsoft.com/office/drawing/2014/main" id="{8F06FFAD-4FC4-FDDB-D2D2-368A63131CFC}"/>
              </a:ext>
            </a:extLst>
          </p:cNvPr>
          <p:cNvSpPr>
            <a:spLocks noGrp="1"/>
          </p:cNvSpPr>
          <p:nvPr>
            <p:ph type="ftr" sz="quarter" idx="3"/>
          </p:nvPr>
        </p:nvSpPr>
        <p:spPr>
          <a:xfrm>
            <a:off x="7162585" y="6524509"/>
            <a:ext cx="4114800" cy="21031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20" normalizeH="0" baseline="0" noProof="0" dirty="0">
                <a:ln>
                  <a:noFill/>
                </a:ln>
                <a:solidFill>
                  <a:srgbClr val="000000"/>
                </a:solidFill>
                <a:effectLst/>
                <a:uLnTx/>
                <a:uFillTx/>
                <a:latin typeface="Arial" pitchFamily="34" charset="0"/>
                <a:ea typeface="+mn-ea"/>
                <a:cs typeface="Arial" pitchFamily="34" charset="0"/>
              </a:rPr>
              <a:t>The FRMS Center of Excellence</a:t>
            </a:r>
          </a:p>
        </p:txBody>
      </p:sp>
    </p:spTree>
    <p:extLst>
      <p:ext uri="{BB962C8B-B14F-4D97-AF65-F5344CB8AC3E}">
        <p14:creationId xmlns:p14="http://schemas.microsoft.com/office/powerpoint/2010/main" val="2074701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84">
          <p15:clr>
            <a:srgbClr val="FBAE40"/>
          </p15:clr>
        </p15:guide>
        <p15:guide id="2" pos="312">
          <p15:clr>
            <a:srgbClr val="FBAE40"/>
          </p15:clr>
        </p15:guide>
        <p15:guide id="4" orient="horz" pos="3883">
          <p15:clr>
            <a:srgbClr val="FBAE40"/>
          </p15:clr>
        </p15:guide>
        <p15:guide id="6" orient="horz" pos="752">
          <p15:clr>
            <a:srgbClr val="FBAE40"/>
          </p15:clr>
        </p15:guide>
        <p15:guide id="10" pos="731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Column - Light Blu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646177"/>
            <a:ext cx="11112500" cy="292608"/>
          </a:xfrm>
        </p:spPr>
        <p:txBody>
          <a:bodyPr anchor="ctr"/>
          <a:lstStyle>
            <a:lvl1pPr>
              <a:defRPr sz="2300" b="1" cap="all" baseline="0"/>
            </a:lvl1pPr>
          </a:lstStyle>
          <a:p>
            <a:r>
              <a:rPr lang="en-US" dirty="0"/>
              <a:t>Insert headline here</a:t>
            </a:r>
          </a:p>
        </p:txBody>
      </p:sp>
      <p:sp>
        <p:nvSpPr>
          <p:cNvPr id="7" name="Text Placeholder 9"/>
          <p:cNvSpPr>
            <a:spLocks noGrp="1"/>
          </p:cNvSpPr>
          <p:nvPr>
            <p:ph type="body" sz="quarter" idx="20" hasCustomPrompt="1"/>
          </p:nvPr>
        </p:nvSpPr>
        <p:spPr>
          <a:xfrm>
            <a:off x="495299" y="1052688"/>
            <a:ext cx="11112499" cy="285750"/>
          </a:xfrm>
        </p:spPr>
        <p:txBody>
          <a:bodyPr/>
          <a:lstStyle>
            <a:lvl1pPr>
              <a:defRPr sz="1100" b="1" i="1">
                <a:solidFill>
                  <a:schemeClr val="accent2"/>
                </a:solidFill>
              </a:defRPr>
            </a:lvl1pPr>
          </a:lstStyle>
          <a:p>
            <a:pPr lvl="0"/>
            <a:r>
              <a:rPr lang="en-US" dirty="0"/>
              <a:t>Page description / narrative text</a:t>
            </a:r>
          </a:p>
        </p:txBody>
      </p:sp>
      <p:sp>
        <p:nvSpPr>
          <p:cNvPr id="8" name="Text Placeholder 9"/>
          <p:cNvSpPr>
            <a:spLocks noGrp="1"/>
          </p:cNvSpPr>
          <p:nvPr>
            <p:ph type="body" sz="quarter" idx="21" hasCustomPrompt="1"/>
          </p:nvPr>
        </p:nvSpPr>
        <p:spPr>
          <a:xfrm>
            <a:off x="495300" y="6265718"/>
            <a:ext cx="11112500" cy="173182"/>
          </a:xfrm>
        </p:spPr>
        <p:txBody>
          <a:bodyPr/>
          <a:lstStyle>
            <a:lvl1pPr>
              <a:defRPr sz="700" i="1">
                <a:solidFill>
                  <a:schemeClr val="accent5">
                    <a:lumMod val="50000"/>
                  </a:schemeClr>
                </a:solidFill>
              </a:defRPr>
            </a:lvl1pPr>
          </a:lstStyle>
          <a:p>
            <a:pPr lvl="0"/>
            <a:r>
              <a:rPr lang="en-US" dirty="0"/>
              <a:t>Click to edit Source</a:t>
            </a:r>
          </a:p>
        </p:txBody>
      </p:sp>
      <p:sp>
        <p:nvSpPr>
          <p:cNvPr id="3" name="Rectangle 2">
            <a:extLst>
              <a:ext uri="{FF2B5EF4-FFF2-40B4-BE49-F238E27FC236}">
                <a16:creationId xmlns:a16="http://schemas.microsoft.com/office/drawing/2014/main" id="{4897DCF9-60C0-514D-BFED-C7D7EEC27DBA}"/>
              </a:ext>
            </a:extLst>
          </p:cNvPr>
          <p:cNvSpPr/>
          <p:nvPr userDrawn="1"/>
        </p:nvSpPr>
        <p:spPr>
          <a:xfrm>
            <a:off x="495300" y="1562101"/>
            <a:ext cx="11112500" cy="4602162"/>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0F06D1B3-422E-EF46-86FE-AFBA382F2230}"/>
              </a:ext>
            </a:extLst>
          </p:cNvPr>
          <p:cNvSpPr>
            <a:spLocks noGrp="1"/>
          </p:cNvSpPr>
          <p:nvPr>
            <p:ph type="sldNum" sz="quarter" idx="4"/>
          </p:nvPr>
        </p:nvSpPr>
        <p:spPr>
          <a:xfrm>
            <a:off x="11048104" y="6524509"/>
            <a:ext cx="549177" cy="210312"/>
          </a:xfrm>
          <a:prstGeom prst="rect">
            <a:avLst/>
          </a:prstGeom>
        </p:spPr>
        <p:txBody>
          <a:bodyPr vert="horz" lIns="0" tIns="45720" rIns="0" bIns="45720" rtlCol="0" anchor="ctr"/>
          <a:lstStyle>
            <a:lvl1pPr algn="r">
              <a:defRPr lang="en-US" dirty="0">
                <a:solidFill>
                  <a:schemeClr val="accent6"/>
                </a:solidFill>
              </a:defRPr>
            </a:lvl1pPr>
          </a:lstStyle>
          <a:p>
            <a:fld id="{4290442A-A587-DA4A-80BE-9E74F9AF5476}" type="slidenum">
              <a:rPr smtClean="0"/>
              <a:pPr/>
              <a:t>‹#›</a:t>
            </a:fld>
            <a:endParaRPr dirty="0"/>
          </a:p>
        </p:txBody>
      </p:sp>
      <p:sp>
        <p:nvSpPr>
          <p:cNvPr id="6" name="Date Placeholder 41">
            <a:extLst>
              <a:ext uri="{FF2B5EF4-FFF2-40B4-BE49-F238E27FC236}">
                <a16:creationId xmlns:a16="http://schemas.microsoft.com/office/drawing/2014/main" id="{DFE0170A-AB80-E854-F162-F0A4EC343C39}"/>
              </a:ext>
            </a:extLst>
          </p:cNvPr>
          <p:cNvSpPr>
            <a:spLocks noGrp="1"/>
          </p:cNvSpPr>
          <p:nvPr>
            <p:ph type="dt" sz="half" idx="23"/>
          </p:nvPr>
        </p:nvSpPr>
        <p:spPr>
          <a:xfrm>
            <a:off x="486833" y="6524509"/>
            <a:ext cx="1143000" cy="210312"/>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20" normalizeH="0" baseline="0" noProof="0" dirty="0">
                <a:ln>
                  <a:noFill/>
                </a:ln>
                <a:solidFill>
                  <a:srgbClr val="000000"/>
                </a:solidFill>
                <a:effectLst/>
                <a:uLnTx/>
                <a:uFillTx/>
                <a:latin typeface="Arial" pitchFamily="34" charset="0"/>
                <a:ea typeface="+mn-ea"/>
                <a:cs typeface="Arial" pitchFamily="34" charset="0"/>
              </a:rPr>
              <a:t>February 2023</a:t>
            </a:r>
          </a:p>
        </p:txBody>
      </p:sp>
      <p:sp>
        <p:nvSpPr>
          <p:cNvPr id="10" name="Footer Placeholder 43">
            <a:extLst>
              <a:ext uri="{FF2B5EF4-FFF2-40B4-BE49-F238E27FC236}">
                <a16:creationId xmlns:a16="http://schemas.microsoft.com/office/drawing/2014/main" id="{2D89C36B-D2B3-E638-7C4C-551882EB8292}"/>
              </a:ext>
            </a:extLst>
          </p:cNvPr>
          <p:cNvSpPr>
            <a:spLocks noGrp="1"/>
          </p:cNvSpPr>
          <p:nvPr>
            <p:ph type="ftr" sz="quarter" idx="3"/>
          </p:nvPr>
        </p:nvSpPr>
        <p:spPr>
          <a:xfrm>
            <a:off x="7162585" y="6524509"/>
            <a:ext cx="4114800" cy="21031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20" normalizeH="0" baseline="0" noProof="0" dirty="0">
                <a:ln>
                  <a:noFill/>
                </a:ln>
                <a:solidFill>
                  <a:srgbClr val="000000"/>
                </a:solidFill>
                <a:effectLst/>
                <a:uLnTx/>
                <a:uFillTx/>
                <a:latin typeface="Arial" pitchFamily="34" charset="0"/>
                <a:ea typeface="+mn-ea"/>
                <a:cs typeface="Arial" pitchFamily="34" charset="0"/>
              </a:rPr>
              <a:t>The FRMS Center of Excellence</a:t>
            </a:r>
          </a:p>
        </p:txBody>
      </p:sp>
    </p:spTree>
    <p:extLst>
      <p:ext uri="{BB962C8B-B14F-4D97-AF65-F5344CB8AC3E}">
        <p14:creationId xmlns:p14="http://schemas.microsoft.com/office/powerpoint/2010/main" val="1758277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84">
          <p15:clr>
            <a:srgbClr val="FBAE40"/>
          </p15:clr>
        </p15:guide>
        <p15:guide id="2" pos="312">
          <p15:clr>
            <a:srgbClr val="FBAE40"/>
          </p15:clr>
        </p15:guide>
        <p15:guide id="4" orient="horz" pos="3883">
          <p15:clr>
            <a:srgbClr val="FBAE40"/>
          </p15:clr>
        </p15:guide>
        <p15:guide id="6" orient="horz" pos="752">
          <p15:clr>
            <a:srgbClr val="FBAE40"/>
          </p15:clr>
        </p15:guide>
        <p15:guide id="10" pos="731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Column - No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646177"/>
            <a:ext cx="11112500" cy="292608"/>
          </a:xfrm>
        </p:spPr>
        <p:txBody>
          <a:bodyPr anchor="ctr"/>
          <a:lstStyle>
            <a:lvl1pPr>
              <a:defRPr sz="2300" b="1" cap="all" baseline="0"/>
            </a:lvl1pPr>
          </a:lstStyle>
          <a:p>
            <a:r>
              <a:rPr lang="en-US" dirty="0"/>
              <a:t>Insert headline here</a:t>
            </a:r>
          </a:p>
        </p:txBody>
      </p:sp>
      <p:sp>
        <p:nvSpPr>
          <p:cNvPr id="7" name="Text Placeholder 9"/>
          <p:cNvSpPr>
            <a:spLocks noGrp="1"/>
          </p:cNvSpPr>
          <p:nvPr>
            <p:ph type="body" sz="quarter" idx="20" hasCustomPrompt="1"/>
          </p:nvPr>
        </p:nvSpPr>
        <p:spPr>
          <a:xfrm>
            <a:off x="495299" y="1052688"/>
            <a:ext cx="11112501" cy="285750"/>
          </a:xfrm>
        </p:spPr>
        <p:txBody>
          <a:bodyPr/>
          <a:lstStyle>
            <a:lvl1pPr>
              <a:defRPr sz="1100" b="1" i="1">
                <a:solidFill>
                  <a:schemeClr val="accent2"/>
                </a:solidFill>
              </a:defRPr>
            </a:lvl1pPr>
          </a:lstStyle>
          <a:p>
            <a:pPr lvl="0"/>
            <a:r>
              <a:rPr lang="en-US" dirty="0"/>
              <a:t>Page description / narrative text</a:t>
            </a:r>
          </a:p>
        </p:txBody>
      </p:sp>
      <p:sp>
        <p:nvSpPr>
          <p:cNvPr id="8" name="Text Placeholder 9"/>
          <p:cNvSpPr>
            <a:spLocks noGrp="1"/>
          </p:cNvSpPr>
          <p:nvPr>
            <p:ph type="body" sz="quarter" idx="21" hasCustomPrompt="1"/>
          </p:nvPr>
        </p:nvSpPr>
        <p:spPr>
          <a:xfrm>
            <a:off x="495299" y="6265718"/>
            <a:ext cx="11112501" cy="197426"/>
          </a:xfrm>
        </p:spPr>
        <p:txBody>
          <a:bodyPr/>
          <a:lstStyle>
            <a:lvl1pPr>
              <a:defRPr sz="700" i="1">
                <a:solidFill>
                  <a:schemeClr val="accent5">
                    <a:lumMod val="50000"/>
                  </a:schemeClr>
                </a:solidFill>
              </a:defRPr>
            </a:lvl1pPr>
          </a:lstStyle>
          <a:p>
            <a:pPr lvl="0"/>
            <a:r>
              <a:rPr lang="en-US" dirty="0"/>
              <a:t>Click to edit Source</a:t>
            </a:r>
          </a:p>
        </p:txBody>
      </p:sp>
      <p:sp>
        <p:nvSpPr>
          <p:cNvPr id="9" name="Slide Number Placeholder 5">
            <a:extLst>
              <a:ext uri="{FF2B5EF4-FFF2-40B4-BE49-F238E27FC236}">
                <a16:creationId xmlns:a16="http://schemas.microsoft.com/office/drawing/2014/main" id="{206CC56D-0CAA-3D4A-B5D0-68212404F234}"/>
              </a:ext>
            </a:extLst>
          </p:cNvPr>
          <p:cNvSpPr>
            <a:spLocks noGrp="1"/>
          </p:cNvSpPr>
          <p:nvPr>
            <p:ph type="sldNum" sz="quarter" idx="4"/>
          </p:nvPr>
        </p:nvSpPr>
        <p:spPr>
          <a:xfrm>
            <a:off x="11048104" y="6524509"/>
            <a:ext cx="549177" cy="210312"/>
          </a:xfrm>
          <a:prstGeom prst="rect">
            <a:avLst/>
          </a:prstGeom>
        </p:spPr>
        <p:txBody>
          <a:bodyPr vert="horz" lIns="0" tIns="45720" rIns="0" bIns="45720" rtlCol="0" anchor="ctr"/>
          <a:lstStyle>
            <a:lvl1pPr algn="r">
              <a:defRPr sz="700">
                <a:solidFill>
                  <a:schemeClr val="accent6"/>
                </a:solidFill>
                <a:latin typeface="Arial" panose="020B0604020202020204" pitchFamily="34" charset="0"/>
                <a:cs typeface="Arial" panose="020B0604020202020204" pitchFamily="34" charset="0"/>
              </a:defRPr>
            </a:lvl1pPr>
          </a:lstStyle>
          <a:p>
            <a:fld id="{4290442A-A587-DA4A-80BE-9E74F9AF5476}" type="slidenum">
              <a:rPr lang="en-US" smtClean="0"/>
              <a:pPr/>
              <a:t>‹#›</a:t>
            </a:fld>
            <a:endParaRPr lang="en-US" dirty="0"/>
          </a:p>
        </p:txBody>
      </p:sp>
      <p:sp>
        <p:nvSpPr>
          <p:cNvPr id="5" name="Date Placeholder 41">
            <a:extLst>
              <a:ext uri="{FF2B5EF4-FFF2-40B4-BE49-F238E27FC236}">
                <a16:creationId xmlns:a16="http://schemas.microsoft.com/office/drawing/2014/main" id="{413DE60A-7BC3-17D7-561D-090FE94117B0}"/>
              </a:ext>
            </a:extLst>
          </p:cNvPr>
          <p:cNvSpPr>
            <a:spLocks noGrp="1"/>
          </p:cNvSpPr>
          <p:nvPr>
            <p:ph type="dt" sz="half" idx="23"/>
          </p:nvPr>
        </p:nvSpPr>
        <p:spPr>
          <a:xfrm>
            <a:off x="486833" y="6524509"/>
            <a:ext cx="1143000" cy="210312"/>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20" normalizeH="0" baseline="0" noProof="0" dirty="0">
                <a:ln>
                  <a:noFill/>
                </a:ln>
                <a:solidFill>
                  <a:srgbClr val="000000"/>
                </a:solidFill>
                <a:effectLst/>
                <a:uLnTx/>
                <a:uFillTx/>
                <a:latin typeface="Arial" pitchFamily="34" charset="0"/>
                <a:ea typeface="+mn-ea"/>
                <a:cs typeface="Arial" pitchFamily="34" charset="0"/>
              </a:rPr>
              <a:t>February 2023</a:t>
            </a:r>
          </a:p>
        </p:txBody>
      </p:sp>
      <p:sp>
        <p:nvSpPr>
          <p:cNvPr id="6" name="Footer Placeholder 43">
            <a:extLst>
              <a:ext uri="{FF2B5EF4-FFF2-40B4-BE49-F238E27FC236}">
                <a16:creationId xmlns:a16="http://schemas.microsoft.com/office/drawing/2014/main" id="{1F004400-F7A1-EEB6-2BF4-061405417014}"/>
              </a:ext>
            </a:extLst>
          </p:cNvPr>
          <p:cNvSpPr>
            <a:spLocks noGrp="1"/>
          </p:cNvSpPr>
          <p:nvPr>
            <p:ph type="ftr" sz="quarter" idx="3"/>
          </p:nvPr>
        </p:nvSpPr>
        <p:spPr>
          <a:xfrm>
            <a:off x="7162585" y="6524509"/>
            <a:ext cx="4114800" cy="21031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20" normalizeH="0" baseline="0" noProof="0" dirty="0">
                <a:ln>
                  <a:noFill/>
                </a:ln>
                <a:solidFill>
                  <a:srgbClr val="000000"/>
                </a:solidFill>
                <a:effectLst/>
                <a:uLnTx/>
                <a:uFillTx/>
                <a:latin typeface="Arial" pitchFamily="34" charset="0"/>
                <a:ea typeface="+mn-ea"/>
                <a:cs typeface="Arial" pitchFamily="34" charset="0"/>
              </a:rPr>
              <a:t>The FRMS Center of Excellence</a:t>
            </a:r>
          </a:p>
        </p:txBody>
      </p:sp>
    </p:spTree>
    <p:extLst>
      <p:ext uri="{BB962C8B-B14F-4D97-AF65-F5344CB8AC3E}">
        <p14:creationId xmlns:p14="http://schemas.microsoft.com/office/powerpoint/2010/main" val="180517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84">
          <p15:clr>
            <a:srgbClr val="FBAE40"/>
          </p15:clr>
        </p15:guide>
        <p15:guide id="2" pos="312">
          <p15:clr>
            <a:srgbClr val="FBAE40"/>
          </p15:clr>
        </p15:guide>
        <p15:guide id="4" orient="horz" pos="3883">
          <p15:clr>
            <a:srgbClr val="FBAE40"/>
          </p15:clr>
        </p15:guide>
        <p15:guide id="6" orient="horz" pos="752">
          <p15:clr>
            <a:srgbClr val="FBAE40"/>
          </p15:clr>
        </p15:guide>
        <p15:guide id="10" pos="7312">
          <p15:clr>
            <a:srgbClr val="FBAE40"/>
          </p15:clr>
        </p15:guide>
        <p15:guide id="11" pos="3767" userDrawn="1">
          <p15:clr>
            <a:srgbClr val="FBAE40"/>
          </p15:clr>
        </p15:guide>
        <p15:guide id="12" pos="385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74684" y="707270"/>
            <a:ext cx="6733115" cy="5541129"/>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0" y="669310"/>
            <a:ext cx="268224" cy="2684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cxnSp>
        <p:nvCxnSpPr>
          <p:cNvPr id="12" name="Straight Connector 11"/>
          <p:cNvCxnSpPr/>
          <p:nvPr userDrawn="1"/>
        </p:nvCxnSpPr>
        <p:spPr>
          <a:xfrm>
            <a:off x="486834" y="6465243"/>
            <a:ext cx="11120967" cy="0"/>
          </a:xfrm>
          <a:prstGeom prst="line">
            <a:avLst/>
          </a:prstGeom>
          <a:ln w="63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p:nvPr>
        </p:nvSpPr>
        <p:spPr>
          <a:xfrm>
            <a:off x="486833" y="637827"/>
            <a:ext cx="4226984" cy="862195"/>
          </a:xfrm>
          <a:prstGeom prst="rect">
            <a:avLst/>
          </a:prstGeom>
        </p:spPr>
        <p:txBody>
          <a:bodyPr vert="horz" lIns="0" tIns="0" rIns="0" bIns="0" rtlCol="0" anchor="t" anchorCtr="0">
            <a:noAutofit/>
          </a:bodyPr>
          <a:lstStyle/>
          <a:p>
            <a:r>
              <a:rPr lang="en-US"/>
              <a:t>Click to edit Master title style</a:t>
            </a:r>
          </a:p>
        </p:txBody>
      </p:sp>
      <p:sp>
        <p:nvSpPr>
          <p:cNvPr id="6" name="Slide Number Placeholder 5">
            <a:extLst>
              <a:ext uri="{FF2B5EF4-FFF2-40B4-BE49-F238E27FC236}">
                <a16:creationId xmlns:a16="http://schemas.microsoft.com/office/drawing/2014/main" id="{1E7D7FCF-2D24-A54D-B43D-423705300CA1}"/>
              </a:ext>
            </a:extLst>
          </p:cNvPr>
          <p:cNvSpPr>
            <a:spLocks noGrp="1"/>
          </p:cNvSpPr>
          <p:nvPr>
            <p:ph type="sldNum" sz="quarter" idx="4"/>
          </p:nvPr>
        </p:nvSpPr>
        <p:spPr>
          <a:xfrm>
            <a:off x="11048104" y="6524509"/>
            <a:ext cx="549177" cy="210312"/>
          </a:xfrm>
          <a:prstGeom prst="rect">
            <a:avLst/>
          </a:prstGeom>
        </p:spPr>
        <p:txBody>
          <a:bodyPr vert="horz" lIns="0" tIns="45720" rIns="0" bIns="45720" rtlCol="0" anchor="ctr"/>
          <a:lstStyle>
            <a:lvl1pPr algn="r">
              <a:defRPr sz="700">
                <a:solidFill>
                  <a:schemeClr val="accent6"/>
                </a:solidFill>
                <a:latin typeface="Arial" panose="020B0604020202020204" pitchFamily="34" charset="0"/>
                <a:cs typeface="Arial" panose="020B0604020202020204" pitchFamily="34" charset="0"/>
              </a:defRPr>
            </a:lvl1pPr>
          </a:lstStyle>
          <a:p>
            <a:fld id="{4290442A-A587-DA4A-80BE-9E74F9AF5476}" type="slidenum">
              <a:rPr lang="en-US" smtClean="0"/>
              <a:pPr/>
              <a:t>‹#›</a:t>
            </a:fld>
            <a:endParaRPr lang="en-US" dirty="0"/>
          </a:p>
        </p:txBody>
      </p:sp>
      <p:sp>
        <p:nvSpPr>
          <p:cNvPr id="4" name="Date Placeholder 41">
            <a:extLst>
              <a:ext uri="{FF2B5EF4-FFF2-40B4-BE49-F238E27FC236}">
                <a16:creationId xmlns:a16="http://schemas.microsoft.com/office/drawing/2014/main" id="{5842DD05-1C82-B78F-29FB-0FE5738B95D2}"/>
              </a:ext>
            </a:extLst>
          </p:cNvPr>
          <p:cNvSpPr>
            <a:spLocks noGrp="1"/>
          </p:cNvSpPr>
          <p:nvPr>
            <p:ph type="dt" sz="half" idx="2"/>
          </p:nvPr>
        </p:nvSpPr>
        <p:spPr>
          <a:xfrm>
            <a:off x="486833" y="6524509"/>
            <a:ext cx="1143000" cy="210312"/>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20" normalizeH="0" baseline="0" noProof="0" dirty="0">
                <a:ln>
                  <a:noFill/>
                </a:ln>
                <a:solidFill>
                  <a:srgbClr val="000000"/>
                </a:solidFill>
                <a:effectLst/>
                <a:uLnTx/>
                <a:uFillTx/>
                <a:latin typeface="Arial" pitchFamily="34" charset="0"/>
                <a:ea typeface="+mn-ea"/>
                <a:cs typeface="Arial" pitchFamily="34" charset="0"/>
              </a:rPr>
              <a:t>February 2023</a:t>
            </a:r>
          </a:p>
        </p:txBody>
      </p:sp>
      <p:sp>
        <p:nvSpPr>
          <p:cNvPr id="7" name="Footer Placeholder 43">
            <a:extLst>
              <a:ext uri="{FF2B5EF4-FFF2-40B4-BE49-F238E27FC236}">
                <a16:creationId xmlns:a16="http://schemas.microsoft.com/office/drawing/2014/main" id="{E94EDA84-6F0D-8A86-A887-EF50A325E21D}"/>
              </a:ext>
            </a:extLst>
          </p:cNvPr>
          <p:cNvSpPr>
            <a:spLocks noGrp="1"/>
          </p:cNvSpPr>
          <p:nvPr>
            <p:ph type="ftr" sz="quarter" idx="3"/>
          </p:nvPr>
        </p:nvSpPr>
        <p:spPr>
          <a:xfrm>
            <a:off x="7162585" y="6524509"/>
            <a:ext cx="4114800" cy="210312"/>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20" normalizeH="0" baseline="0" noProof="0" dirty="0">
                <a:ln>
                  <a:noFill/>
                </a:ln>
                <a:solidFill>
                  <a:srgbClr val="000000"/>
                </a:solidFill>
                <a:effectLst/>
                <a:uLnTx/>
                <a:uFillTx/>
                <a:latin typeface="Arial" pitchFamily="34" charset="0"/>
                <a:ea typeface="+mn-ea"/>
                <a:cs typeface="Arial" pitchFamily="34" charset="0"/>
              </a:rPr>
              <a:t>The FRMS Center of Excellence</a:t>
            </a:r>
          </a:p>
        </p:txBody>
      </p:sp>
    </p:spTree>
    <p:extLst>
      <p:ext uri="{BB962C8B-B14F-4D97-AF65-F5344CB8AC3E}">
        <p14:creationId xmlns:p14="http://schemas.microsoft.com/office/powerpoint/2010/main" val="3493986052"/>
      </p:ext>
    </p:extLst>
  </p:cSld>
  <p:clrMap bg1="lt1" tx1="dk1" bg2="lt2" tx2="dk2" accent1="accent1" accent2="accent2" accent3="accent3" accent4="accent4" accent5="accent5" accent6="accent6" hlink="hlink" folHlink="folHlink"/>
  <p:sldLayoutIdLst>
    <p:sldLayoutId id="2147483790" r:id="rId1"/>
    <p:sldLayoutId id="2147483773" r:id="rId2"/>
    <p:sldLayoutId id="2147483777" r:id="rId3"/>
    <p:sldLayoutId id="2147483779" r:id="rId4"/>
    <p:sldLayoutId id="2147483775" r:id="rId5"/>
    <p:sldLayoutId id="2147483776" r:id="rId6"/>
    <p:sldLayoutId id="2147483780" r:id="rId7"/>
    <p:sldLayoutId id="2147483774"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1219170" rtl="0" eaLnBrk="1" latinLnBrk="0" hangingPunct="1">
        <a:lnSpc>
          <a:spcPts val="3067"/>
        </a:lnSpc>
        <a:spcBef>
          <a:spcPct val="0"/>
        </a:spcBef>
        <a:buNone/>
        <a:defRPr sz="3067" kern="1200" cap="all" baseline="0">
          <a:solidFill>
            <a:schemeClr val="accent6"/>
          </a:solidFill>
          <a:latin typeface="Arial" pitchFamily="34" charset="0"/>
          <a:ea typeface="+mj-ea"/>
          <a:cs typeface="Arial" pitchFamily="34" charset="0"/>
        </a:defRPr>
      </a:lvl1pPr>
    </p:titleStyle>
    <p:bodyStyle>
      <a:lvl1pPr marL="0" indent="0" algn="l" defTabSz="1219170" rtl="0" eaLnBrk="1" latinLnBrk="0" hangingPunct="1">
        <a:spcBef>
          <a:spcPts val="800"/>
        </a:spcBef>
        <a:buClr>
          <a:srgbClr val="2F85AA"/>
        </a:buClr>
        <a:buFont typeface="Wingdings" pitchFamily="2" charset="2"/>
        <a:buNone/>
        <a:defRPr sz="1867" kern="1200">
          <a:solidFill>
            <a:schemeClr val="accent6"/>
          </a:solidFill>
          <a:latin typeface="Arial" pitchFamily="34" charset="0"/>
          <a:ea typeface="+mn-ea"/>
          <a:cs typeface="Arial" pitchFamily="34" charset="0"/>
        </a:defRPr>
      </a:lvl1pPr>
      <a:lvl2pPr marL="243411" indent="-243411" algn="l" defTabSz="1219170" rtl="0" eaLnBrk="1" latinLnBrk="0" hangingPunct="1">
        <a:spcBef>
          <a:spcPts val="800"/>
        </a:spcBef>
        <a:buClr>
          <a:schemeClr val="accent3">
            <a:lumMod val="75000"/>
          </a:schemeClr>
        </a:buClr>
        <a:buFont typeface="Wingdings" panose="05000000000000000000" pitchFamily="2" charset="2"/>
        <a:buChar char="§"/>
        <a:defRPr sz="1733" kern="1200">
          <a:solidFill>
            <a:schemeClr val="accent6"/>
          </a:solidFill>
          <a:latin typeface="Arial" pitchFamily="34" charset="0"/>
          <a:ea typeface="+mn-ea"/>
          <a:cs typeface="Arial" pitchFamily="34" charset="0"/>
        </a:defRPr>
      </a:lvl2pPr>
      <a:lvl3pPr marL="459306" indent="-198962" algn="l" defTabSz="1219170" rtl="0" eaLnBrk="1" latinLnBrk="0" hangingPunct="1">
        <a:spcBef>
          <a:spcPts val="800"/>
        </a:spcBef>
        <a:buClr>
          <a:schemeClr val="accent3">
            <a:lumMod val="75000"/>
          </a:schemeClr>
        </a:buClr>
        <a:buFont typeface="Arial" pitchFamily="34" charset="0"/>
        <a:buChar char="•"/>
        <a:tabLst>
          <a:tab pos="533387" algn="l"/>
        </a:tabLst>
        <a:defRPr sz="1600" kern="1200">
          <a:solidFill>
            <a:schemeClr val="accent6"/>
          </a:solidFill>
          <a:latin typeface="Arial" pitchFamily="34" charset="0"/>
          <a:ea typeface="+mn-ea"/>
          <a:cs typeface="Arial" pitchFamily="34" charset="0"/>
        </a:defRPr>
      </a:lvl3pPr>
      <a:lvl4pPr marL="685783" indent="-228594" algn="l" defTabSz="1219170" rtl="0" eaLnBrk="1" latinLnBrk="0" hangingPunct="1">
        <a:spcBef>
          <a:spcPts val="800"/>
        </a:spcBef>
        <a:buClr>
          <a:schemeClr val="accent3">
            <a:lumMod val="75000"/>
          </a:schemeClr>
        </a:buClr>
        <a:buFont typeface="Arial" panose="020B0604020202020204" pitchFamily="34" charset="0"/>
        <a:buChar char="-"/>
        <a:defRPr sz="1467" kern="1200">
          <a:solidFill>
            <a:schemeClr val="accent6"/>
          </a:solidFill>
          <a:latin typeface="Arial" pitchFamily="34" charset="0"/>
          <a:ea typeface="+mn-ea"/>
          <a:cs typeface="Arial" pitchFamily="34" charset="0"/>
        </a:defRPr>
      </a:lvl4pPr>
      <a:lvl5pPr marL="914377" indent="-228594" algn="l" defTabSz="1219170" rtl="0" eaLnBrk="1" latinLnBrk="0" hangingPunct="1">
        <a:spcBef>
          <a:spcPts val="800"/>
        </a:spcBef>
        <a:buClr>
          <a:schemeClr val="accent3">
            <a:lumMod val="75000"/>
          </a:schemeClr>
        </a:buClr>
        <a:buSzPct val="100000"/>
        <a:buFont typeface="Arial" panose="020B0604020202020204" pitchFamily="34" charset="0"/>
        <a:buChar char="◦"/>
        <a:defRPr sz="1467" kern="1200">
          <a:solidFill>
            <a:schemeClr val="accent6"/>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10.sv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8.xml"/><Relationship Id="rId5" Type="http://schemas.openxmlformats.org/officeDocument/2006/relationships/image" Target="../media/image13.sv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sv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sv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2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svg"/><Relationship Id="rId12"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sv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mailto:actio@frms.io"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frms.io/"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ED8AB-1AFB-7F47-AF0C-49F9D4DC47CD}"/>
              </a:ext>
            </a:extLst>
          </p:cNvPr>
          <p:cNvSpPr>
            <a:spLocks noGrp="1"/>
          </p:cNvSpPr>
          <p:nvPr>
            <p:ph type="ctrTitle"/>
          </p:nvPr>
        </p:nvSpPr>
        <p:spPr>
          <a:xfrm>
            <a:off x="486835" y="2452717"/>
            <a:ext cx="11129432" cy="949079"/>
          </a:xfrm>
        </p:spPr>
        <p:txBody>
          <a:bodyPr/>
          <a:lstStyle/>
          <a:p>
            <a:pPr>
              <a:lnSpc>
                <a:spcPct val="100000"/>
              </a:lnSpc>
            </a:pPr>
            <a:r>
              <a:rPr lang="en-US" b="1" dirty="0"/>
              <a:t>THE FRMS COE PRESENTS: THE ACTIO FRMS</a:t>
            </a:r>
          </a:p>
        </p:txBody>
      </p:sp>
      <p:sp>
        <p:nvSpPr>
          <p:cNvPr id="3" name="Subtitle 2">
            <a:extLst>
              <a:ext uri="{FF2B5EF4-FFF2-40B4-BE49-F238E27FC236}">
                <a16:creationId xmlns:a16="http://schemas.microsoft.com/office/drawing/2014/main" id="{DD9C3249-CDDB-8E45-8214-BBC31CA22727}"/>
              </a:ext>
            </a:extLst>
          </p:cNvPr>
          <p:cNvSpPr>
            <a:spLocks noGrp="1"/>
          </p:cNvSpPr>
          <p:nvPr>
            <p:ph type="subTitle" idx="1"/>
          </p:nvPr>
        </p:nvSpPr>
        <p:spPr/>
        <p:txBody>
          <a:bodyPr/>
          <a:lstStyle/>
          <a:p>
            <a:r>
              <a:rPr lang="en-US" b="1" dirty="0"/>
              <a:t>An Open Source Software Transaction Monitoring Solution for Fraud Detection</a:t>
            </a:r>
          </a:p>
        </p:txBody>
      </p:sp>
      <p:sp>
        <p:nvSpPr>
          <p:cNvPr id="4" name="Text Placeholder 3">
            <a:extLst>
              <a:ext uri="{FF2B5EF4-FFF2-40B4-BE49-F238E27FC236}">
                <a16:creationId xmlns:a16="http://schemas.microsoft.com/office/drawing/2014/main" id="{F408615D-3516-6D43-A3DA-CD6BE380FF55}"/>
              </a:ext>
            </a:extLst>
          </p:cNvPr>
          <p:cNvSpPr>
            <a:spLocks noGrp="1"/>
          </p:cNvSpPr>
          <p:nvPr>
            <p:ph type="body" sz="quarter" idx="14"/>
          </p:nvPr>
        </p:nvSpPr>
        <p:spPr>
          <a:xfrm>
            <a:off x="486834" y="5840854"/>
            <a:ext cx="11106151" cy="586885"/>
          </a:xfrm>
        </p:spPr>
        <p:txBody>
          <a:bodyPr/>
          <a:lstStyle/>
          <a:p>
            <a:r>
              <a:rPr lang="en-ZA" sz="2000" b="1" dirty="0">
                <a:solidFill>
                  <a:schemeClr val="accent1"/>
                </a:solidFill>
              </a:rPr>
              <a:t>The ACTIO FRMS</a:t>
            </a:r>
            <a:endParaRPr lang="en-US" sz="2000" b="1" dirty="0">
              <a:solidFill>
                <a:schemeClr val="accent1"/>
              </a:solidFill>
            </a:endParaRPr>
          </a:p>
          <a:p>
            <a:r>
              <a:rPr lang="en-US" dirty="0"/>
              <a:t>February 2023</a:t>
            </a:r>
          </a:p>
        </p:txBody>
      </p:sp>
    </p:spTree>
    <p:extLst>
      <p:ext uri="{BB962C8B-B14F-4D97-AF65-F5344CB8AC3E}">
        <p14:creationId xmlns:p14="http://schemas.microsoft.com/office/powerpoint/2010/main" val="344904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EE945C18-8165-3616-5EE2-5907EEBC6837}"/>
              </a:ext>
            </a:extLst>
          </p:cNvPr>
          <p:cNvCxnSpPr>
            <a:cxnSpLocks/>
          </p:cNvCxnSpPr>
          <p:nvPr/>
        </p:nvCxnSpPr>
        <p:spPr>
          <a:xfrm>
            <a:off x="826280" y="4129346"/>
            <a:ext cx="0" cy="370882"/>
          </a:xfrm>
          <a:prstGeom prst="line">
            <a:avLst/>
          </a:prstGeom>
          <a:ln w="12700"/>
        </p:spPr>
        <p:style>
          <a:lnRef idx="1">
            <a:schemeClr val="accent6"/>
          </a:lnRef>
          <a:fillRef idx="0">
            <a:schemeClr val="accent6"/>
          </a:fillRef>
          <a:effectRef idx="0">
            <a:schemeClr val="accent6"/>
          </a:effectRef>
          <a:fontRef idx="minor">
            <a:schemeClr val="tx1"/>
          </a:fontRef>
        </p:style>
      </p:cxnSp>
      <p:sp>
        <p:nvSpPr>
          <p:cNvPr id="8" name="Title 7">
            <a:extLst>
              <a:ext uri="{FF2B5EF4-FFF2-40B4-BE49-F238E27FC236}">
                <a16:creationId xmlns:a16="http://schemas.microsoft.com/office/drawing/2014/main" id="{41CAB0F0-22F3-C848-A4F2-212A9A03D4B5}"/>
              </a:ext>
            </a:extLst>
          </p:cNvPr>
          <p:cNvSpPr>
            <a:spLocks noGrp="1"/>
          </p:cNvSpPr>
          <p:nvPr>
            <p:ph type="title"/>
          </p:nvPr>
        </p:nvSpPr>
        <p:spPr/>
        <p:txBody>
          <a:bodyPr/>
          <a:lstStyle/>
          <a:p>
            <a:pPr>
              <a:spcAft>
                <a:spcPts val="400"/>
              </a:spcAft>
            </a:pPr>
            <a:r>
              <a:rPr lang="en-US" sz="2400" dirty="0"/>
              <a:t>Core Actio TRANSACTION MONITORING Processes</a:t>
            </a:r>
          </a:p>
        </p:txBody>
      </p:sp>
      <p:sp>
        <p:nvSpPr>
          <p:cNvPr id="6" name="Text Placeholder 5">
            <a:extLst>
              <a:ext uri="{FF2B5EF4-FFF2-40B4-BE49-F238E27FC236}">
                <a16:creationId xmlns:a16="http://schemas.microsoft.com/office/drawing/2014/main" id="{0AC35D30-63C7-4F3A-BA90-11B36E5E212E}"/>
              </a:ext>
            </a:extLst>
          </p:cNvPr>
          <p:cNvSpPr>
            <a:spLocks noGrp="1"/>
          </p:cNvSpPr>
          <p:nvPr>
            <p:ph type="body" sz="quarter" idx="20"/>
          </p:nvPr>
        </p:nvSpPr>
        <p:spPr/>
        <p:txBody>
          <a:bodyPr/>
          <a:lstStyle/>
          <a:p>
            <a:r>
              <a:rPr lang="en-ZA" dirty="0"/>
              <a:t>Actio processes transaction data through a series of linked task-specific processors</a:t>
            </a:r>
          </a:p>
        </p:txBody>
      </p:sp>
      <p:sp>
        <p:nvSpPr>
          <p:cNvPr id="7" name="Text Placeholder 6">
            <a:extLst>
              <a:ext uri="{FF2B5EF4-FFF2-40B4-BE49-F238E27FC236}">
                <a16:creationId xmlns:a16="http://schemas.microsoft.com/office/drawing/2014/main" id="{7DA04258-CAF6-AF26-C7F9-9D82457C4FF4}"/>
              </a:ext>
            </a:extLst>
          </p:cNvPr>
          <p:cNvSpPr>
            <a:spLocks noGrp="1"/>
          </p:cNvSpPr>
          <p:nvPr>
            <p:ph type="body" sz="quarter" idx="21"/>
          </p:nvPr>
        </p:nvSpPr>
        <p:spPr/>
        <p:txBody>
          <a:bodyPr/>
          <a:lstStyle/>
          <a:p>
            <a:endParaRPr lang="en-ZA" dirty="0"/>
          </a:p>
        </p:txBody>
      </p:sp>
      <p:sp>
        <p:nvSpPr>
          <p:cNvPr id="43" name="Slide Number Placeholder 42">
            <a:extLst>
              <a:ext uri="{FF2B5EF4-FFF2-40B4-BE49-F238E27FC236}">
                <a16:creationId xmlns:a16="http://schemas.microsoft.com/office/drawing/2014/main" id="{7A515DB5-8C29-4BAA-CC66-80B6C18CE7A9}"/>
              </a:ext>
            </a:extLst>
          </p:cNvPr>
          <p:cNvSpPr>
            <a:spLocks noGrp="1"/>
          </p:cNvSpPr>
          <p:nvPr>
            <p:ph type="sldNum" sz="quarter" idx="4"/>
          </p:nvPr>
        </p:nvSpPr>
        <p:spPr/>
        <p:txBody>
          <a:bodyPr/>
          <a:lstStyle/>
          <a:p>
            <a:fld id="{4290442A-A587-DA4A-80BE-9E74F9AF5476}" type="slidenum">
              <a:rPr lang="en-US" smtClean="0"/>
              <a:pPr/>
              <a:t>10</a:t>
            </a:fld>
            <a:endParaRPr lang="en-US" dirty="0"/>
          </a:p>
        </p:txBody>
      </p:sp>
      <p:sp>
        <p:nvSpPr>
          <p:cNvPr id="16" name="Rectangle 15">
            <a:extLst>
              <a:ext uri="{FF2B5EF4-FFF2-40B4-BE49-F238E27FC236}">
                <a16:creationId xmlns:a16="http://schemas.microsoft.com/office/drawing/2014/main" id="{56F4393C-F2DB-64CE-6B62-62991E0BBA88}"/>
              </a:ext>
            </a:extLst>
          </p:cNvPr>
          <p:cNvSpPr/>
          <p:nvPr/>
        </p:nvSpPr>
        <p:spPr>
          <a:xfrm>
            <a:off x="0" y="4446028"/>
            <a:ext cx="2647950" cy="591312"/>
          </a:xfrm>
          <a:prstGeom prst="rect">
            <a:avLst/>
          </a:prstGeom>
          <a:solidFill>
            <a:schemeClr val="tx1">
              <a:lumMod val="20000"/>
              <a:lumOff val="80000"/>
            </a:schemeClr>
          </a:solidFill>
          <a:ln w="12700"/>
        </p:spPr>
        <p:style>
          <a:lnRef idx="2">
            <a:schemeClr val="accent2"/>
          </a:lnRef>
          <a:fillRef idx="1">
            <a:schemeClr val="lt1"/>
          </a:fillRef>
          <a:effectRef idx="0">
            <a:schemeClr val="accent2"/>
          </a:effectRef>
          <a:fontRef idx="minor">
            <a:schemeClr val="dk1"/>
          </a:fontRef>
        </p:style>
        <p:txBody>
          <a:bodyPr rtlCol="0" anchor="t"/>
          <a:lstStyle/>
          <a:p>
            <a:pPr marL="180975" indent="-180975">
              <a:buFont typeface="+mj-lt"/>
              <a:buAutoNum type="arabicPeriod"/>
            </a:pPr>
            <a:r>
              <a:rPr lang="en-ZA" sz="800" dirty="0">
                <a:solidFill>
                  <a:schemeClr val="accent6"/>
                </a:solidFill>
              </a:rPr>
              <a:t>Receive platform-specific transaction message</a:t>
            </a:r>
          </a:p>
          <a:p>
            <a:pPr marL="180975" indent="-180975">
              <a:buFont typeface="+mj-lt"/>
              <a:buAutoNum type="arabicPeriod"/>
            </a:pPr>
            <a:r>
              <a:rPr lang="en-ZA" sz="800" dirty="0">
                <a:solidFill>
                  <a:schemeClr val="accent6"/>
                </a:solidFill>
              </a:rPr>
              <a:t>Transform message to ISO20022</a:t>
            </a:r>
          </a:p>
          <a:p>
            <a:pPr marL="180975" indent="-180975">
              <a:buFont typeface="+mj-lt"/>
              <a:buAutoNum type="arabicPeriod"/>
            </a:pPr>
            <a:r>
              <a:rPr lang="en-ZA" sz="800" dirty="0">
                <a:solidFill>
                  <a:schemeClr val="accent6"/>
                </a:solidFill>
              </a:rPr>
              <a:t>Enrich messages</a:t>
            </a:r>
          </a:p>
          <a:p>
            <a:pPr marL="180975" indent="-180975">
              <a:buFont typeface="+mj-lt"/>
              <a:buAutoNum type="arabicPeriod"/>
            </a:pPr>
            <a:r>
              <a:rPr lang="en-ZA" sz="800" dirty="0">
                <a:solidFill>
                  <a:schemeClr val="accent6"/>
                </a:solidFill>
              </a:rPr>
              <a:t>Submit ISO20022 message to Actio TMS API</a:t>
            </a:r>
          </a:p>
        </p:txBody>
      </p:sp>
      <p:sp>
        <p:nvSpPr>
          <p:cNvPr id="17" name="Rectangle 16">
            <a:extLst>
              <a:ext uri="{FF2B5EF4-FFF2-40B4-BE49-F238E27FC236}">
                <a16:creationId xmlns:a16="http://schemas.microsoft.com/office/drawing/2014/main" id="{1EE0452F-C7CF-77A0-DE89-9359C36FE511}"/>
              </a:ext>
            </a:extLst>
          </p:cNvPr>
          <p:cNvSpPr/>
          <p:nvPr/>
        </p:nvSpPr>
        <p:spPr>
          <a:xfrm>
            <a:off x="813644" y="1674247"/>
            <a:ext cx="2647950" cy="453206"/>
          </a:xfrm>
          <a:prstGeom prst="rect">
            <a:avLst/>
          </a:prstGeom>
          <a:solidFill>
            <a:schemeClr val="tx1">
              <a:lumMod val="20000"/>
              <a:lumOff val="80000"/>
            </a:schemeClr>
          </a:solidFill>
          <a:ln w="12700"/>
        </p:spPr>
        <p:style>
          <a:lnRef idx="2">
            <a:schemeClr val="accent2"/>
          </a:lnRef>
          <a:fillRef idx="1">
            <a:schemeClr val="lt1"/>
          </a:fillRef>
          <a:effectRef idx="0">
            <a:schemeClr val="accent2"/>
          </a:effectRef>
          <a:fontRef idx="minor">
            <a:schemeClr val="dk1"/>
          </a:fontRef>
        </p:style>
        <p:txBody>
          <a:bodyPr rtlCol="0" anchor="t"/>
          <a:lstStyle/>
          <a:p>
            <a:pPr marL="180975" indent="-180975">
              <a:buFont typeface="+mj-lt"/>
              <a:buAutoNum type="arabicPeriod"/>
            </a:pPr>
            <a:r>
              <a:rPr lang="en-ZA" sz="800" dirty="0">
                <a:solidFill>
                  <a:schemeClr val="accent6"/>
                </a:solidFill>
              </a:rPr>
              <a:t>Receive ISO20022-compliant message</a:t>
            </a:r>
          </a:p>
          <a:p>
            <a:pPr marL="180975" indent="-180975">
              <a:buFont typeface="+mj-lt"/>
              <a:buAutoNum type="arabicPeriod"/>
            </a:pPr>
            <a:r>
              <a:rPr lang="en-ZA" sz="800" dirty="0">
                <a:solidFill>
                  <a:schemeClr val="accent6"/>
                </a:solidFill>
              </a:rPr>
              <a:t>Validate message contents</a:t>
            </a:r>
          </a:p>
          <a:p>
            <a:pPr marL="180975" indent="-180975">
              <a:buFont typeface="+mj-lt"/>
              <a:buAutoNum type="arabicPeriod"/>
            </a:pPr>
            <a:r>
              <a:rPr lang="en-ZA" sz="800" dirty="0">
                <a:solidFill>
                  <a:schemeClr val="accent6"/>
                </a:solidFill>
              </a:rPr>
              <a:t>Route message to NiFi for data preparation</a:t>
            </a:r>
          </a:p>
          <a:p>
            <a:pPr marL="180975" indent="-180975">
              <a:buFont typeface="+mj-lt"/>
              <a:buAutoNum type="arabicPeriod"/>
            </a:pPr>
            <a:endParaRPr lang="en-ZA" sz="800" dirty="0">
              <a:solidFill>
                <a:schemeClr val="accent6"/>
              </a:solidFill>
            </a:endParaRPr>
          </a:p>
        </p:txBody>
      </p:sp>
      <p:sp>
        <p:nvSpPr>
          <p:cNvPr id="20" name="Rectangle 19">
            <a:extLst>
              <a:ext uri="{FF2B5EF4-FFF2-40B4-BE49-F238E27FC236}">
                <a16:creationId xmlns:a16="http://schemas.microsoft.com/office/drawing/2014/main" id="{926F2F92-6220-02BC-63EF-BDC4FFAC94FC}"/>
              </a:ext>
            </a:extLst>
          </p:cNvPr>
          <p:cNvSpPr/>
          <p:nvPr/>
        </p:nvSpPr>
        <p:spPr>
          <a:xfrm>
            <a:off x="2078343" y="5140752"/>
            <a:ext cx="2808850" cy="918141"/>
          </a:xfrm>
          <a:prstGeom prst="rect">
            <a:avLst/>
          </a:prstGeom>
          <a:solidFill>
            <a:schemeClr val="tx1">
              <a:lumMod val="20000"/>
              <a:lumOff val="80000"/>
            </a:schemeClr>
          </a:solidFill>
          <a:ln w="12700"/>
        </p:spPr>
        <p:style>
          <a:lnRef idx="2">
            <a:schemeClr val="accent2"/>
          </a:lnRef>
          <a:fillRef idx="1">
            <a:schemeClr val="lt1"/>
          </a:fillRef>
          <a:effectRef idx="0">
            <a:schemeClr val="accent2"/>
          </a:effectRef>
          <a:fontRef idx="minor">
            <a:schemeClr val="dk1"/>
          </a:fontRef>
        </p:style>
        <p:txBody>
          <a:bodyPr rtlCol="0" anchor="t"/>
          <a:lstStyle/>
          <a:p>
            <a:pPr marL="180975" indent="-180975">
              <a:buFont typeface="+mj-lt"/>
              <a:buAutoNum type="arabicPeriod"/>
            </a:pPr>
            <a:r>
              <a:rPr lang="en-ZA" sz="800" dirty="0">
                <a:solidFill>
                  <a:schemeClr val="accent6"/>
                </a:solidFill>
              </a:rPr>
              <a:t>Resolve transaction participants into unique entities</a:t>
            </a:r>
          </a:p>
          <a:p>
            <a:pPr marL="180975" indent="-180975">
              <a:buFont typeface="+mj-lt"/>
              <a:buAutoNum type="arabicPeriod"/>
            </a:pPr>
            <a:r>
              <a:rPr lang="en-ZA" sz="800" dirty="0">
                <a:solidFill>
                  <a:schemeClr val="accent6"/>
                </a:solidFill>
              </a:rPr>
              <a:t>Pseudonymise PII</a:t>
            </a:r>
          </a:p>
          <a:p>
            <a:pPr marL="180975" indent="-180975">
              <a:buFont typeface="+mj-lt"/>
              <a:buAutoNum type="arabicPeriod"/>
            </a:pPr>
            <a:r>
              <a:rPr lang="en-ZA" sz="800" dirty="0">
                <a:solidFill>
                  <a:schemeClr val="accent6"/>
                </a:solidFill>
              </a:rPr>
              <a:t>Enrich transaction</a:t>
            </a:r>
          </a:p>
          <a:p>
            <a:pPr marL="180975" indent="-180975">
              <a:buFont typeface="+mj-lt"/>
              <a:buAutoNum type="arabicPeriod"/>
            </a:pPr>
            <a:r>
              <a:rPr lang="en-ZA" sz="800" dirty="0">
                <a:solidFill>
                  <a:schemeClr val="accent6"/>
                </a:solidFill>
              </a:rPr>
              <a:t>Write message history</a:t>
            </a:r>
          </a:p>
          <a:p>
            <a:pPr marL="180975" indent="-180975">
              <a:buFont typeface="+mj-lt"/>
              <a:buAutoNum type="arabicPeriod"/>
            </a:pPr>
            <a:r>
              <a:rPr lang="en-ZA" sz="800" dirty="0">
                <a:solidFill>
                  <a:schemeClr val="accent6"/>
                </a:solidFill>
              </a:rPr>
              <a:t>Update transaction data graph</a:t>
            </a:r>
          </a:p>
          <a:p>
            <a:pPr marL="180975" indent="-180975">
              <a:buFont typeface="+mj-lt"/>
              <a:buAutoNum type="arabicPeriod"/>
            </a:pPr>
            <a:r>
              <a:rPr lang="en-ZA" sz="800" dirty="0">
                <a:solidFill>
                  <a:schemeClr val="accent6"/>
                </a:solidFill>
              </a:rPr>
              <a:t>Route transaction to CRSP</a:t>
            </a:r>
          </a:p>
        </p:txBody>
      </p:sp>
      <p:cxnSp>
        <p:nvCxnSpPr>
          <p:cNvPr id="23" name="Straight Connector 22">
            <a:extLst>
              <a:ext uri="{FF2B5EF4-FFF2-40B4-BE49-F238E27FC236}">
                <a16:creationId xmlns:a16="http://schemas.microsoft.com/office/drawing/2014/main" id="{3EA7A66E-D010-045E-C509-298A9C258A39}"/>
              </a:ext>
            </a:extLst>
          </p:cNvPr>
          <p:cNvCxnSpPr>
            <a:cxnSpLocks/>
            <a:endCxn id="20" idx="0"/>
          </p:cNvCxnSpPr>
          <p:nvPr/>
        </p:nvCxnSpPr>
        <p:spPr>
          <a:xfrm>
            <a:off x="3469260" y="4129343"/>
            <a:ext cx="13508" cy="1011409"/>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0" name="Straight Connector 29">
            <a:extLst>
              <a:ext uri="{FF2B5EF4-FFF2-40B4-BE49-F238E27FC236}">
                <a16:creationId xmlns:a16="http://schemas.microsoft.com/office/drawing/2014/main" id="{1E4B505A-B229-A5C8-9070-EA7C9AA80F69}"/>
              </a:ext>
            </a:extLst>
          </p:cNvPr>
          <p:cNvCxnSpPr>
            <a:cxnSpLocks/>
            <a:stCxn id="17" idx="2"/>
          </p:cNvCxnSpPr>
          <p:nvPr/>
        </p:nvCxnSpPr>
        <p:spPr>
          <a:xfrm>
            <a:off x="2137619" y="2127453"/>
            <a:ext cx="0" cy="1135118"/>
          </a:xfrm>
          <a:prstGeom prst="line">
            <a:avLst/>
          </a:prstGeom>
          <a:ln w="12700"/>
        </p:spPr>
        <p:style>
          <a:lnRef idx="1">
            <a:schemeClr val="accent6"/>
          </a:lnRef>
          <a:fillRef idx="0">
            <a:schemeClr val="accent6"/>
          </a:fillRef>
          <a:effectRef idx="0">
            <a:schemeClr val="accent6"/>
          </a:effectRef>
          <a:fontRef idx="minor">
            <a:schemeClr val="tx1"/>
          </a:fontRef>
        </p:style>
      </p:cxnSp>
      <p:sp>
        <p:nvSpPr>
          <p:cNvPr id="34" name="Rectangle 33">
            <a:extLst>
              <a:ext uri="{FF2B5EF4-FFF2-40B4-BE49-F238E27FC236}">
                <a16:creationId xmlns:a16="http://schemas.microsoft.com/office/drawing/2014/main" id="{1C44DC1D-B9B8-87E6-6155-3364A0AE4905}"/>
              </a:ext>
            </a:extLst>
          </p:cNvPr>
          <p:cNvSpPr/>
          <p:nvPr/>
        </p:nvSpPr>
        <p:spPr>
          <a:xfrm>
            <a:off x="3229082" y="2484315"/>
            <a:ext cx="2647950" cy="453206"/>
          </a:xfrm>
          <a:prstGeom prst="rect">
            <a:avLst/>
          </a:prstGeom>
          <a:solidFill>
            <a:schemeClr val="tx1">
              <a:lumMod val="20000"/>
              <a:lumOff val="80000"/>
            </a:schemeClr>
          </a:solidFill>
          <a:ln w="12700"/>
        </p:spPr>
        <p:style>
          <a:lnRef idx="2">
            <a:schemeClr val="accent2"/>
          </a:lnRef>
          <a:fillRef idx="1">
            <a:schemeClr val="lt1"/>
          </a:fillRef>
          <a:effectRef idx="0">
            <a:schemeClr val="accent2"/>
          </a:effectRef>
          <a:fontRef idx="minor">
            <a:schemeClr val="dk1"/>
          </a:fontRef>
        </p:style>
        <p:txBody>
          <a:bodyPr rtlCol="0" anchor="t"/>
          <a:lstStyle/>
          <a:p>
            <a:pPr marL="180975" indent="-180975">
              <a:buFont typeface="+mj-lt"/>
              <a:buAutoNum type="arabicPeriod"/>
            </a:pPr>
            <a:r>
              <a:rPr lang="en-ZA" sz="800" dirty="0">
                <a:solidFill>
                  <a:schemeClr val="accent6"/>
                </a:solidFill>
              </a:rPr>
              <a:t>Determine appropriate typologies</a:t>
            </a:r>
          </a:p>
          <a:p>
            <a:pPr marL="180975" indent="-180975">
              <a:buFont typeface="+mj-lt"/>
              <a:buAutoNum type="arabicPeriod"/>
            </a:pPr>
            <a:r>
              <a:rPr lang="en-ZA" sz="800" dirty="0">
                <a:solidFill>
                  <a:schemeClr val="accent6"/>
                </a:solidFill>
              </a:rPr>
              <a:t>Determine associated rules</a:t>
            </a:r>
          </a:p>
          <a:p>
            <a:pPr marL="180975" indent="-180975">
              <a:buFont typeface="+mj-lt"/>
              <a:buAutoNum type="arabicPeriod"/>
            </a:pPr>
            <a:r>
              <a:rPr lang="en-ZA" sz="800" dirty="0">
                <a:solidFill>
                  <a:schemeClr val="accent6"/>
                </a:solidFill>
              </a:rPr>
              <a:t>Route message to rule processors</a:t>
            </a:r>
          </a:p>
        </p:txBody>
      </p:sp>
      <p:cxnSp>
        <p:nvCxnSpPr>
          <p:cNvPr id="35" name="Straight Connector 34">
            <a:extLst>
              <a:ext uri="{FF2B5EF4-FFF2-40B4-BE49-F238E27FC236}">
                <a16:creationId xmlns:a16="http://schemas.microsoft.com/office/drawing/2014/main" id="{DF4EAC0F-4B35-DD6E-2AB0-2A919500EFC7}"/>
              </a:ext>
            </a:extLst>
          </p:cNvPr>
          <p:cNvCxnSpPr>
            <a:cxnSpLocks/>
            <a:stCxn id="34" idx="2"/>
          </p:cNvCxnSpPr>
          <p:nvPr/>
        </p:nvCxnSpPr>
        <p:spPr>
          <a:xfrm>
            <a:off x="4553057" y="2937521"/>
            <a:ext cx="0" cy="1135118"/>
          </a:xfrm>
          <a:prstGeom prst="line">
            <a:avLst/>
          </a:prstGeom>
          <a:ln w="12700"/>
        </p:spPr>
        <p:style>
          <a:lnRef idx="1">
            <a:schemeClr val="accent6"/>
          </a:lnRef>
          <a:fillRef idx="0">
            <a:schemeClr val="accent6"/>
          </a:fillRef>
          <a:effectRef idx="0">
            <a:schemeClr val="accent6"/>
          </a:effectRef>
          <a:fontRef idx="minor">
            <a:schemeClr val="tx1"/>
          </a:fontRef>
        </p:style>
      </p:cxnSp>
      <p:sp>
        <p:nvSpPr>
          <p:cNvPr id="36" name="Rectangle 35">
            <a:extLst>
              <a:ext uri="{FF2B5EF4-FFF2-40B4-BE49-F238E27FC236}">
                <a16:creationId xmlns:a16="http://schemas.microsoft.com/office/drawing/2014/main" id="{1248FD88-EA97-8400-AF4B-E4FB7A0B5E28}"/>
              </a:ext>
            </a:extLst>
          </p:cNvPr>
          <p:cNvSpPr/>
          <p:nvPr/>
        </p:nvSpPr>
        <p:spPr>
          <a:xfrm>
            <a:off x="4758483" y="4397688"/>
            <a:ext cx="2647950" cy="495550"/>
          </a:xfrm>
          <a:prstGeom prst="rect">
            <a:avLst/>
          </a:prstGeom>
          <a:solidFill>
            <a:schemeClr val="tx1">
              <a:lumMod val="20000"/>
              <a:lumOff val="80000"/>
            </a:schemeClr>
          </a:solidFill>
          <a:ln w="12700"/>
        </p:spPr>
        <p:style>
          <a:lnRef idx="2">
            <a:schemeClr val="accent2"/>
          </a:lnRef>
          <a:fillRef idx="1">
            <a:schemeClr val="lt1"/>
          </a:fillRef>
          <a:effectRef idx="0">
            <a:schemeClr val="accent2"/>
          </a:effectRef>
          <a:fontRef idx="minor">
            <a:schemeClr val="dk1"/>
          </a:fontRef>
        </p:style>
        <p:txBody>
          <a:bodyPr rtlCol="0" anchor="t"/>
          <a:lstStyle/>
          <a:p>
            <a:pPr marL="180975" indent="-180975">
              <a:buFont typeface="+mj-lt"/>
              <a:buAutoNum type="arabicPeriod"/>
            </a:pPr>
            <a:r>
              <a:rPr lang="en-ZA" sz="800" dirty="0">
                <a:solidFill>
                  <a:schemeClr val="accent6"/>
                </a:solidFill>
              </a:rPr>
              <a:t>Evaluate transaction according to rule code and configuration</a:t>
            </a:r>
          </a:p>
          <a:p>
            <a:pPr marL="180975" indent="-180975">
              <a:buFont typeface="+mj-lt"/>
              <a:buAutoNum type="arabicPeriod"/>
            </a:pPr>
            <a:r>
              <a:rPr lang="en-ZA" sz="800" dirty="0">
                <a:solidFill>
                  <a:schemeClr val="accent6"/>
                </a:solidFill>
              </a:rPr>
              <a:t>Post rule results to typology processor</a:t>
            </a:r>
          </a:p>
        </p:txBody>
      </p:sp>
      <p:cxnSp>
        <p:nvCxnSpPr>
          <p:cNvPr id="37" name="Straight Connector 36">
            <a:extLst>
              <a:ext uri="{FF2B5EF4-FFF2-40B4-BE49-F238E27FC236}">
                <a16:creationId xmlns:a16="http://schemas.microsoft.com/office/drawing/2014/main" id="{DF97DA99-78CB-1839-42BB-791BFD39A6CC}"/>
              </a:ext>
            </a:extLst>
          </p:cNvPr>
          <p:cNvCxnSpPr>
            <a:cxnSpLocks/>
            <a:endCxn id="36" idx="0"/>
          </p:cNvCxnSpPr>
          <p:nvPr/>
        </p:nvCxnSpPr>
        <p:spPr>
          <a:xfrm flipH="1">
            <a:off x="6082458" y="3386280"/>
            <a:ext cx="5822" cy="1011408"/>
          </a:xfrm>
          <a:prstGeom prst="line">
            <a:avLst/>
          </a:prstGeom>
          <a:ln w="12700"/>
        </p:spPr>
        <p:style>
          <a:lnRef idx="1">
            <a:schemeClr val="accent6"/>
          </a:lnRef>
          <a:fillRef idx="0">
            <a:schemeClr val="accent6"/>
          </a:fillRef>
          <a:effectRef idx="0">
            <a:schemeClr val="accent6"/>
          </a:effectRef>
          <a:fontRef idx="minor">
            <a:schemeClr val="tx1"/>
          </a:fontRef>
        </p:style>
      </p:cxnSp>
      <p:sp>
        <p:nvSpPr>
          <p:cNvPr id="39" name="Rectangle 38">
            <a:extLst>
              <a:ext uri="{FF2B5EF4-FFF2-40B4-BE49-F238E27FC236}">
                <a16:creationId xmlns:a16="http://schemas.microsoft.com/office/drawing/2014/main" id="{EE29D411-9E7F-CF18-5B3A-34DF3B3A81EE}"/>
              </a:ext>
            </a:extLst>
          </p:cNvPr>
          <p:cNvSpPr/>
          <p:nvPr/>
        </p:nvSpPr>
        <p:spPr>
          <a:xfrm>
            <a:off x="6082458" y="1674247"/>
            <a:ext cx="2647950" cy="706814"/>
          </a:xfrm>
          <a:prstGeom prst="rect">
            <a:avLst/>
          </a:prstGeom>
          <a:solidFill>
            <a:schemeClr val="tx1">
              <a:lumMod val="20000"/>
              <a:lumOff val="80000"/>
            </a:schemeClr>
          </a:solidFill>
          <a:ln w="12700"/>
        </p:spPr>
        <p:style>
          <a:lnRef idx="2">
            <a:schemeClr val="accent2"/>
          </a:lnRef>
          <a:fillRef idx="1">
            <a:schemeClr val="lt1"/>
          </a:fillRef>
          <a:effectRef idx="0">
            <a:schemeClr val="accent2"/>
          </a:effectRef>
          <a:fontRef idx="minor">
            <a:schemeClr val="dk1"/>
          </a:fontRef>
        </p:style>
        <p:txBody>
          <a:bodyPr rtlCol="0" anchor="t"/>
          <a:lstStyle/>
          <a:p>
            <a:pPr marL="180975" indent="-180975">
              <a:buFont typeface="+mj-lt"/>
              <a:buAutoNum type="arabicPeriod"/>
            </a:pPr>
            <a:r>
              <a:rPr lang="en-ZA" sz="800" dirty="0">
                <a:solidFill>
                  <a:schemeClr val="accent6"/>
                </a:solidFill>
              </a:rPr>
              <a:t>Aggregate rule results by typology</a:t>
            </a:r>
          </a:p>
          <a:p>
            <a:pPr marL="180975" indent="-180975">
              <a:buFont typeface="+mj-lt"/>
              <a:buAutoNum type="arabicPeriod"/>
            </a:pPr>
            <a:r>
              <a:rPr lang="en-ZA" sz="800" dirty="0">
                <a:solidFill>
                  <a:schemeClr val="accent6"/>
                </a:solidFill>
              </a:rPr>
              <a:t>Calculate a typology score</a:t>
            </a:r>
          </a:p>
          <a:p>
            <a:pPr marL="180975" indent="-180975">
              <a:buFont typeface="+mj-lt"/>
              <a:buAutoNum type="arabicPeriod"/>
            </a:pPr>
            <a:r>
              <a:rPr lang="en-ZA" sz="800" dirty="0">
                <a:solidFill>
                  <a:schemeClr val="accent6"/>
                </a:solidFill>
              </a:rPr>
              <a:t>Interdict transaction (optional)</a:t>
            </a:r>
          </a:p>
          <a:p>
            <a:pPr marL="180975" indent="-180975">
              <a:buFont typeface="+mj-lt"/>
              <a:buAutoNum type="arabicPeriod"/>
            </a:pPr>
            <a:r>
              <a:rPr lang="en-ZA" sz="800" dirty="0">
                <a:solidFill>
                  <a:schemeClr val="accent6"/>
                </a:solidFill>
              </a:rPr>
              <a:t>Create investigation alert</a:t>
            </a:r>
          </a:p>
          <a:p>
            <a:pPr marL="180975" indent="-180975">
              <a:buFont typeface="+mj-lt"/>
              <a:buAutoNum type="arabicPeriod"/>
            </a:pPr>
            <a:r>
              <a:rPr lang="en-ZA" sz="800" dirty="0">
                <a:solidFill>
                  <a:schemeClr val="accent6"/>
                </a:solidFill>
              </a:rPr>
              <a:t>Route typology result to CADProc</a:t>
            </a:r>
          </a:p>
          <a:p>
            <a:pPr marL="180975" indent="-180975">
              <a:buFont typeface="+mj-lt"/>
              <a:buAutoNum type="arabicPeriod"/>
            </a:pPr>
            <a:endParaRPr lang="en-ZA" sz="800" dirty="0">
              <a:solidFill>
                <a:schemeClr val="accent6"/>
              </a:solidFill>
            </a:endParaRPr>
          </a:p>
          <a:p>
            <a:pPr marL="180975" indent="-180975">
              <a:buFont typeface="+mj-lt"/>
              <a:buAutoNum type="arabicPeriod"/>
            </a:pPr>
            <a:endParaRPr lang="en-ZA" sz="800" dirty="0">
              <a:solidFill>
                <a:schemeClr val="accent6"/>
              </a:solidFill>
            </a:endParaRPr>
          </a:p>
        </p:txBody>
      </p:sp>
      <p:cxnSp>
        <p:nvCxnSpPr>
          <p:cNvPr id="40" name="Straight Connector 39">
            <a:extLst>
              <a:ext uri="{FF2B5EF4-FFF2-40B4-BE49-F238E27FC236}">
                <a16:creationId xmlns:a16="http://schemas.microsoft.com/office/drawing/2014/main" id="{D1803F43-53D4-FF3B-8C8F-B40726C8A440}"/>
              </a:ext>
            </a:extLst>
          </p:cNvPr>
          <p:cNvCxnSpPr>
            <a:cxnSpLocks/>
            <a:stCxn id="39" idx="2"/>
          </p:cNvCxnSpPr>
          <p:nvPr/>
        </p:nvCxnSpPr>
        <p:spPr>
          <a:xfrm>
            <a:off x="7406433" y="2381061"/>
            <a:ext cx="0" cy="881510"/>
          </a:xfrm>
          <a:prstGeom prst="line">
            <a:avLst/>
          </a:prstGeom>
          <a:ln w="12700"/>
        </p:spPr>
        <p:style>
          <a:lnRef idx="1">
            <a:schemeClr val="accent6"/>
          </a:lnRef>
          <a:fillRef idx="0">
            <a:schemeClr val="accent6"/>
          </a:fillRef>
          <a:effectRef idx="0">
            <a:schemeClr val="accent6"/>
          </a:effectRef>
          <a:fontRef idx="minor">
            <a:schemeClr val="tx1"/>
          </a:fontRef>
        </p:style>
      </p:cxnSp>
      <p:sp>
        <p:nvSpPr>
          <p:cNvPr id="48" name="Rectangle 47">
            <a:extLst>
              <a:ext uri="{FF2B5EF4-FFF2-40B4-BE49-F238E27FC236}">
                <a16:creationId xmlns:a16="http://schemas.microsoft.com/office/drawing/2014/main" id="{9E10A53B-EEA8-0AA5-E25A-B651FBA1C815}"/>
              </a:ext>
            </a:extLst>
          </p:cNvPr>
          <p:cNvSpPr/>
          <p:nvPr/>
        </p:nvSpPr>
        <p:spPr>
          <a:xfrm>
            <a:off x="7361925" y="5140752"/>
            <a:ext cx="2647950" cy="495551"/>
          </a:xfrm>
          <a:prstGeom prst="rect">
            <a:avLst/>
          </a:prstGeom>
          <a:solidFill>
            <a:schemeClr val="tx1">
              <a:lumMod val="20000"/>
              <a:lumOff val="80000"/>
            </a:schemeClr>
          </a:solidFill>
          <a:ln w="12700"/>
        </p:spPr>
        <p:style>
          <a:lnRef idx="2">
            <a:schemeClr val="accent2"/>
          </a:lnRef>
          <a:fillRef idx="1">
            <a:schemeClr val="lt1"/>
          </a:fillRef>
          <a:effectRef idx="0">
            <a:schemeClr val="accent2"/>
          </a:effectRef>
          <a:fontRef idx="minor">
            <a:schemeClr val="dk1"/>
          </a:fontRef>
        </p:style>
        <p:txBody>
          <a:bodyPr rtlCol="0" anchor="t"/>
          <a:lstStyle/>
          <a:p>
            <a:pPr marL="180975" indent="-180975">
              <a:buFont typeface="+mj-lt"/>
              <a:buAutoNum type="arabicPeriod"/>
            </a:pPr>
            <a:r>
              <a:rPr lang="en-ZA" sz="800" dirty="0">
                <a:solidFill>
                  <a:schemeClr val="accent6"/>
                </a:solidFill>
              </a:rPr>
              <a:t>Aggregate typology results by channel</a:t>
            </a:r>
          </a:p>
          <a:p>
            <a:pPr marL="180975" indent="-180975">
              <a:buFont typeface="+mj-lt"/>
              <a:buAutoNum type="arabicPeriod"/>
            </a:pPr>
            <a:r>
              <a:rPr lang="en-ZA" sz="800" dirty="0">
                <a:solidFill>
                  <a:schemeClr val="accent6"/>
                </a:solidFill>
              </a:rPr>
              <a:t>Issue transaction release (optional)</a:t>
            </a:r>
          </a:p>
          <a:p>
            <a:pPr marL="180975" indent="-180975">
              <a:buFont typeface="+mj-lt"/>
              <a:buAutoNum type="arabicPeriod"/>
            </a:pPr>
            <a:r>
              <a:rPr lang="en-ZA" sz="800" dirty="0">
                <a:solidFill>
                  <a:schemeClr val="accent6"/>
                </a:solidFill>
              </a:rPr>
              <a:t>Route channel results to TADProc</a:t>
            </a:r>
          </a:p>
          <a:p>
            <a:pPr marL="180975" indent="-180975">
              <a:buFont typeface="+mj-lt"/>
              <a:buAutoNum type="arabicPeriod"/>
            </a:pPr>
            <a:endParaRPr lang="en-ZA" sz="800" dirty="0">
              <a:solidFill>
                <a:schemeClr val="accent6"/>
              </a:solidFill>
            </a:endParaRPr>
          </a:p>
        </p:txBody>
      </p:sp>
      <p:cxnSp>
        <p:nvCxnSpPr>
          <p:cNvPr id="49" name="Straight Connector 48">
            <a:extLst>
              <a:ext uri="{FF2B5EF4-FFF2-40B4-BE49-F238E27FC236}">
                <a16:creationId xmlns:a16="http://schemas.microsoft.com/office/drawing/2014/main" id="{AAC78903-4BD5-E152-96E5-F05CD0301475}"/>
              </a:ext>
            </a:extLst>
          </p:cNvPr>
          <p:cNvCxnSpPr>
            <a:cxnSpLocks/>
            <a:endCxn id="48" idx="0"/>
          </p:cNvCxnSpPr>
          <p:nvPr/>
        </p:nvCxnSpPr>
        <p:spPr>
          <a:xfrm flipH="1">
            <a:off x="8685900" y="4129345"/>
            <a:ext cx="5822" cy="1011407"/>
          </a:xfrm>
          <a:prstGeom prst="line">
            <a:avLst/>
          </a:prstGeom>
          <a:ln w="12700"/>
        </p:spPr>
        <p:style>
          <a:lnRef idx="1">
            <a:schemeClr val="accent6"/>
          </a:lnRef>
          <a:fillRef idx="0">
            <a:schemeClr val="accent6"/>
          </a:fillRef>
          <a:effectRef idx="0">
            <a:schemeClr val="accent6"/>
          </a:effectRef>
          <a:fontRef idx="minor">
            <a:schemeClr val="tx1"/>
          </a:fontRef>
        </p:style>
      </p:cxnSp>
      <p:sp>
        <p:nvSpPr>
          <p:cNvPr id="51" name="Rectangle 50">
            <a:extLst>
              <a:ext uri="{FF2B5EF4-FFF2-40B4-BE49-F238E27FC236}">
                <a16:creationId xmlns:a16="http://schemas.microsoft.com/office/drawing/2014/main" id="{BE18292A-CA27-EE90-A2B9-AE6A81F7F7BC}"/>
              </a:ext>
            </a:extLst>
          </p:cNvPr>
          <p:cNvSpPr/>
          <p:nvPr/>
        </p:nvSpPr>
        <p:spPr>
          <a:xfrm>
            <a:off x="8703322" y="2480333"/>
            <a:ext cx="2647950" cy="430870"/>
          </a:xfrm>
          <a:prstGeom prst="rect">
            <a:avLst/>
          </a:prstGeom>
          <a:solidFill>
            <a:schemeClr val="tx1">
              <a:lumMod val="20000"/>
              <a:lumOff val="80000"/>
            </a:schemeClr>
          </a:solidFill>
          <a:ln w="12700"/>
        </p:spPr>
        <p:style>
          <a:lnRef idx="2">
            <a:schemeClr val="accent2"/>
          </a:lnRef>
          <a:fillRef idx="1">
            <a:schemeClr val="lt1"/>
          </a:fillRef>
          <a:effectRef idx="0">
            <a:schemeClr val="accent2"/>
          </a:effectRef>
          <a:fontRef idx="minor">
            <a:schemeClr val="dk1"/>
          </a:fontRef>
        </p:style>
        <p:txBody>
          <a:bodyPr rtlCol="0" anchor="t"/>
          <a:lstStyle/>
          <a:p>
            <a:pPr marL="180975" indent="-180975">
              <a:buFont typeface="+mj-lt"/>
              <a:buAutoNum type="arabicPeriod"/>
            </a:pPr>
            <a:r>
              <a:rPr lang="en-ZA" sz="800" dirty="0">
                <a:solidFill>
                  <a:schemeClr val="accent6"/>
                </a:solidFill>
              </a:rPr>
              <a:t>Aggregate channel results by transaction type</a:t>
            </a:r>
          </a:p>
          <a:p>
            <a:pPr marL="180975" indent="-180975">
              <a:buFont typeface="+mj-lt"/>
              <a:buAutoNum type="arabicPeriod"/>
            </a:pPr>
            <a:r>
              <a:rPr lang="en-ZA" sz="800" dirty="0">
                <a:solidFill>
                  <a:schemeClr val="accent6"/>
                </a:solidFill>
              </a:rPr>
              <a:t>Create investigation alert</a:t>
            </a:r>
          </a:p>
          <a:p>
            <a:pPr marL="180975" indent="-180975">
              <a:buFont typeface="+mj-lt"/>
              <a:buAutoNum type="arabicPeriod"/>
            </a:pPr>
            <a:r>
              <a:rPr lang="en-ZA" sz="800" dirty="0">
                <a:solidFill>
                  <a:schemeClr val="accent6"/>
                </a:solidFill>
              </a:rPr>
              <a:t>Write transaction evaluation results</a:t>
            </a:r>
          </a:p>
          <a:p>
            <a:pPr marL="180975" indent="-180975">
              <a:buFont typeface="+mj-lt"/>
              <a:buAutoNum type="arabicPeriod"/>
            </a:pPr>
            <a:endParaRPr lang="en-ZA" sz="800" dirty="0">
              <a:solidFill>
                <a:schemeClr val="accent6"/>
              </a:solidFill>
            </a:endParaRPr>
          </a:p>
        </p:txBody>
      </p:sp>
      <p:cxnSp>
        <p:nvCxnSpPr>
          <p:cNvPr id="52" name="Straight Connector 51">
            <a:extLst>
              <a:ext uri="{FF2B5EF4-FFF2-40B4-BE49-F238E27FC236}">
                <a16:creationId xmlns:a16="http://schemas.microsoft.com/office/drawing/2014/main" id="{76200BA7-9FC1-2393-A332-BA4BC0D28A76}"/>
              </a:ext>
            </a:extLst>
          </p:cNvPr>
          <p:cNvCxnSpPr>
            <a:cxnSpLocks/>
            <a:stCxn id="51" idx="2"/>
          </p:cNvCxnSpPr>
          <p:nvPr/>
        </p:nvCxnSpPr>
        <p:spPr>
          <a:xfrm>
            <a:off x="10027297" y="2911203"/>
            <a:ext cx="0" cy="881510"/>
          </a:xfrm>
          <a:prstGeom prst="line">
            <a:avLst/>
          </a:prstGeom>
          <a:ln w="12700"/>
        </p:spPr>
        <p:style>
          <a:lnRef idx="1">
            <a:schemeClr val="accent6"/>
          </a:lnRef>
          <a:fillRef idx="0">
            <a:schemeClr val="accent6"/>
          </a:fillRef>
          <a:effectRef idx="0">
            <a:schemeClr val="accent6"/>
          </a:effectRef>
          <a:fontRef idx="minor">
            <a:schemeClr val="tx1"/>
          </a:fontRef>
        </p:style>
      </p:cxnSp>
      <p:sp>
        <p:nvSpPr>
          <p:cNvPr id="54" name="Rectangle 53">
            <a:extLst>
              <a:ext uri="{FF2B5EF4-FFF2-40B4-BE49-F238E27FC236}">
                <a16:creationId xmlns:a16="http://schemas.microsoft.com/office/drawing/2014/main" id="{66AEAD85-D830-59DE-C6EE-27CD46216760}"/>
              </a:ext>
            </a:extLst>
          </p:cNvPr>
          <p:cNvSpPr/>
          <p:nvPr/>
        </p:nvSpPr>
        <p:spPr>
          <a:xfrm>
            <a:off x="9535741" y="4397688"/>
            <a:ext cx="2647950" cy="495550"/>
          </a:xfrm>
          <a:prstGeom prst="rect">
            <a:avLst/>
          </a:prstGeom>
          <a:solidFill>
            <a:schemeClr val="tx1">
              <a:lumMod val="20000"/>
              <a:lumOff val="80000"/>
            </a:schemeClr>
          </a:solidFill>
          <a:ln w="12700"/>
        </p:spPr>
        <p:style>
          <a:lnRef idx="2">
            <a:schemeClr val="accent2"/>
          </a:lnRef>
          <a:fillRef idx="1">
            <a:schemeClr val="lt1"/>
          </a:fillRef>
          <a:effectRef idx="0">
            <a:schemeClr val="accent2"/>
          </a:effectRef>
          <a:fontRef idx="minor">
            <a:schemeClr val="dk1"/>
          </a:fontRef>
        </p:style>
        <p:txBody>
          <a:bodyPr rtlCol="0" anchor="t"/>
          <a:lstStyle/>
          <a:p>
            <a:pPr marL="180975" indent="-180975">
              <a:buFont typeface="+mj-lt"/>
              <a:buAutoNum type="arabicPeriod"/>
            </a:pPr>
            <a:r>
              <a:rPr lang="en-ZA" sz="800" dirty="0">
                <a:solidFill>
                  <a:schemeClr val="accent6"/>
                </a:solidFill>
              </a:rPr>
              <a:t>Investigate transaction monitoring alert</a:t>
            </a:r>
          </a:p>
          <a:p>
            <a:pPr marL="180975" indent="-180975">
              <a:buFont typeface="+mj-lt"/>
              <a:buAutoNum type="arabicPeriod"/>
            </a:pPr>
            <a:r>
              <a:rPr lang="en-ZA" sz="800" dirty="0">
                <a:solidFill>
                  <a:schemeClr val="accent6"/>
                </a:solidFill>
              </a:rPr>
              <a:t>Update transaction evaluation results</a:t>
            </a:r>
          </a:p>
        </p:txBody>
      </p:sp>
      <p:cxnSp>
        <p:nvCxnSpPr>
          <p:cNvPr id="55" name="Straight Connector 54">
            <a:extLst>
              <a:ext uri="{FF2B5EF4-FFF2-40B4-BE49-F238E27FC236}">
                <a16:creationId xmlns:a16="http://schemas.microsoft.com/office/drawing/2014/main" id="{01AF50EE-D6D4-C471-D9DF-07A9B2C7D9CF}"/>
              </a:ext>
            </a:extLst>
          </p:cNvPr>
          <p:cNvCxnSpPr>
            <a:cxnSpLocks/>
          </p:cNvCxnSpPr>
          <p:nvPr/>
        </p:nvCxnSpPr>
        <p:spPr>
          <a:xfrm flipH="1">
            <a:off x="11271563" y="3386280"/>
            <a:ext cx="5822" cy="1011408"/>
          </a:xfrm>
          <a:prstGeom prst="line">
            <a:avLst/>
          </a:prstGeom>
          <a:ln w="12700"/>
        </p:spPr>
        <p:style>
          <a:lnRef idx="1">
            <a:schemeClr val="accent6"/>
          </a:lnRef>
          <a:fillRef idx="0">
            <a:schemeClr val="accent6"/>
          </a:fillRef>
          <a:effectRef idx="0">
            <a:schemeClr val="accent6"/>
          </a:effectRef>
          <a:fontRef idx="minor">
            <a:schemeClr val="tx1"/>
          </a:fontRef>
        </p:style>
      </p:cxnSp>
      <p:sp>
        <p:nvSpPr>
          <p:cNvPr id="4" name="Arrow: Chevron 3">
            <a:extLst>
              <a:ext uri="{FF2B5EF4-FFF2-40B4-BE49-F238E27FC236}">
                <a16:creationId xmlns:a16="http://schemas.microsoft.com/office/drawing/2014/main" id="{723C1E31-FF45-A1B8-53E0-E3DCE1551264}"/>
              </a:ext>
            </a:extLst>
          </p:cNvPr>
          <p:cNvSpPr/>
          <p:nvPr/>
        </p:nvSpPr>
        <p:spPr>
          <a:xfrm>
            <a:off x="0" y="3262571"/>
            <a:ext cx="1723810" cy="866775"/>
          </a:xfrm>
          <a:prstGeom prst="chevron">
            <a:avLst/>
          </a:prstGeom>
          <a:ln w="12700"/>
        </p:spPr>
        <p:style>
          <a:lnRef idx="2">
            <a:schemeClr val="dk1"/>
          </a:lnRef>
          <a:fillRef idx="1">
            <a:schemeClr val="lt1"/>
          </a:fillRef>
          <a:effectRef idx="0">
            <a:schemeClr val="dk1"/>
          </a:effectRef>
          <a:fontRef idx="minor">
            <a:schemeClr val="dk1"/>
          </a:fontRef>
        </p:style>
        <p:txBody>
          <a:bodyPr lIns="0" rIns="0" rtlCol="0" anchor="ctr"/>
          <a:lstStyle/>
          <a:p>
            <a:pPr algn="ctr"/>
            <a:r>
              <a:rPr lang="en-ZA" sz="1600" dirty="0">
                <a:solidFill>
                  <a:schemeClr val="accent6"/>
                </a:solidFill>
              </a:rPr>
              <a:t>PPA</a:t>
            </a:r>
          </a:p>
        </p:txBody>
      </p:sp>
      <p:sp>
        <p:nvSpPr>
          <p:cNvPr id="5" name="Arrow: Chevron 4">
            <a:extLst>
              <a:ext uri="{FF2B5EF4-FFF2-40B4-BE49-F238E27FC236}">
                <a16:creationId xmlns:a16="http://schemas.microsoft.com/office/drawing/2014/main" id="{9B8D5252-F135-62E8-1D2D-0D0CF336A611}"/>
              </a:ext>
            </a:extLst>
          </p:cNvPr>
          <p:cNvSpPr/>
          <p:nvPr/>
        </p:nvSpPr>
        <p:spPr>
          <a:xfrm>
            <a:off x="1311910" y="3262571"/>
            <a:ext cx="1723810" cy="866775"/>
          </a:xfrm>
          <a:prstGeom prst="chevron">
            <a:avLst/>
          </a:prstGeom>
          <a:solidFill>
            <a:schemeClr val="accent2">
              <a:lumMod val="75000"/>
            </a:schemeClr>
          </a:solidFill>
          <a:ln w="12700"/>
        </p:spPr>
        <p:style>
          <a:lnRef idx="2">
            <a:schemeClr val="dk1">
              <a:shade val="50000"/>
            </a:schemeClr>
          </a:lnRef>
          <a:fillRef idx="1">
            <a:schemeClr val="dk1"/>
          </a:fillRef>
          <a:effectRef idx="0">
            <a:schemeClr val="dk1"/>
          </a:effectRef>
          <a:fontRef idx="minor">
            <a:schemeClr val="lt1"/>
          </a:fontRef>
        </p:style>
        <p:txBody>
          <a:bodyPr lIns="0" rIns="0" rtlCol="0" anchor="ctr"/>
          <a:lstStyle/>
          <a:p>
            <a:pPr algn="ctr"/>
            <a:r>
              <a:rPr lang="en-ZA" sz="1600" dirty="0">
                <a:solidFill>
                  <a:schemeClr val="bg1"/>
                </a:solidFill>
              </a:rPr>
              <a:t>TMS API</a:t>
            </a:r>
          </a:p>
        </p:txBody>
      </p:sp>
      <p:sp>
        <p:nvSpPr>
          <p:cNvPr id="9" name="Arrow: Chevron 8">
            <a:extLst>
              <a:ext uri="{FF2B5EF4-FFF2-40B4-BE49-F238E27FC236}">
                <a16:creationId xmlns:a16="http://schemas.microsoft.com/office/drawing/2014/main" id="{6576D4C0-1375-4E70-1E05-01A0355CDD0D}"/>
              </a:ext>
            </a:extLst>
          </p:cNvPr>
          <p:cNvSpPr/>
          <p:nvPr/>
        </p:nvSpPr>
        <p:spPr>
          <a:xfrm>
            <a:off x="2623820" y="3262570"/>
            <a:ext cx="1723810" cy="866775"/>
          </a:xfrm>
          <a:prstGeom prst="chevron">
            <a:avLst/>
          </a:prstGeom>
          <a:solidFill>
            <a:schemeClr val="accent2">
              <a:lumMod val="75000"/>
            </a:schemeClr>
          </a:solidFill>
          <a:ln w="12700"/>
        </p:spPr>
        <p:style>
          <a:lnRef idx="2">
            <a:schemeClr val="dk1">
              <a:shade val="50000"/>
            </a:schemeClr>
          </a:lnRef>
          <a:fillRef idx="1">
            <a:schemeClr val="dk1"/>
          </a:fillRef>
          <a:effectRef idx="0">
            <a:schemeClr val="dk1"/>
          </a:effectRef>
          <a:fontRef idx="minor">
            <a:schemeClr val="lt1"/>
          </a:fontRef>
        </p:style>
        <p:txBody>
          <a:bodyPr lIns="0" rIns="0" rtlCol="0" anchor="ctr"/>
          <a:lstStyle/>
          <a:p>
            <a:pPr algn="ctr"/>
            <a:r>
              <a:rPr lang="en-ZA" sz="1600" dirty="0">
                <a:solidFill>
                  <a:schemeClr val="bg1"/>
                </a:solidFill>
              </a:rPr>
              <a:t>Data Prep</a:t>
            </a:r>
          </a:p>
        </p:txBody>
      </p:sp>
      <p:sp>
        <p:nvSpPr>
          <p:cNvPr id="10" name="Arrow: Chevron 9">
            <a:extLst>
              <a:ext uri="{FF2B5EF4-FFF2-40B4-BE49-F238E27FC236}">
                <a16:creationId xmlns:a16="http://schemas.microsoft.com/office/drawing/2014/main" id="{001C68FC-D8F2-4CFF-8C0E-D9AF7BA59209}"/>
              </a:ext>
            </a:extLst>
          </p:cNvPr>
          <p:cNvSpPr/>
          <p:nvPr/>
        </p:nvSpPr>
        <p:spPr>
          <a:xfrm>
            <a:off x="3935730" y="3262569"/>
            <a:ext cx="1723810" cy="866775"/>
          </a:xfrm>
          <a:prstGeom prst="chevron">
            <a:avLst/>
          </a:prstGeom>
          <a:solidFill>
            <a:schemeClr val="accent2">
              <a:lumMod val="75000"/>
            </a:schemeClr>
          </a:solidFill>
          <a:ln w="12700"/>
        </p:spPr>
        <p:style>
          <a:lnRef idx="2">
            <a:schemeClr val="dk1">
              <a:shade val="50000"/>
            </a:schemeClr>
          </a:lnRef>
          <a:fillRef idx="1">
            <a:schemeClr val="dk1"/>
          </a:fillRef>
          <a:effectRef idx="0">
            <a:schemeClr val="dk1"/>
          </a:effectRef>
          <a:fontRef idx="minor">
            <a:schemeClr val="lt1"/>
          </a:fontRef>
        </p:style>
        <p:txBody>
          <a:bodyPr lIns="0" rIns="0" rtlCol="0" anchor="ctr"/>
          <a:lstStyle/>
          <a:p>
            <a:pPr algn="ctr"/>
            <a:r>
              <a:rPr lang="en-ZA" sz="1600" dirty="0">
                <a:solidFill>
                  <a:schemeClr val="bg1"/>
                </a:solidFill>
              </a:rPr>
              <a:t>CRSP</a:t>
            </a:r>
          </a:p>
        </p:txBody>
      </p:sp>
      <p:sp>
        <p:nvSpPr>
          <p:cNvPr id="11" name="Arrow: Chevron 10">
            <a:extLst>
              <a:ext uri="{FF2B5EF4-FFF2-40B4-BE49-F238E27FC236}">
                <a16:creationId xmlns:a16="http://schemas.microsoft.com/office/drawing/2014/main" id="{18A3731E-F0D6-05F8-D111-EB01EF1C65CF}"/>
              </a:ext>
            </a:extLst>
          </p:cNvPr>
          <p:cNvSpPr/>
          <p:nvPr/>
        </p:nvSpPr>
        <p:spPr>
          <a:xfrm>
            <a:off x="5247640" y="3262571"/>
            <a:ext cx="1723810" cy="866775"/>
          </a:xfrm>
          <a:prstGeom prst="chevron">
            <a:avLst/>
          </a:prstGeom>
          <a:solidFill>
            <a:schemeClr val="accent2">
              <a:lumMod val="75000"/>
            </a:schemeClr>
          </a:solidFill>
          <a:ln w="12700"/>
        </p:spPr>
        <p:style>
          <a:lnRef idx="2">
            <a:schemeClr val="dk1">
              <a:shade val="50000"/>
            </a:schemeClr>
          </a:lnRef>
          <a:fillRef idx="1">
            <a:schemeClr val="dk1"/>
          </a:fillRef>
          <a:effectRef idx="0">
            <a:schemeClr val="dk1"/>
          </a:effectRef>
          <a:fontRef idx="minor">
            <a:schemeClr val="lt1"/>
          </a:fontRef>
        </p:style>
        <p:txBody>
          <a:bodyPr lIns="0" rIns="0" rtlCol="0" anchor="ctr"/>
          <a:lstStyle/>
          <a:p>
            <a:pPr algn="ctr"/>
            <a:r>
              <a:rPr lang="en-ZA" sz="1600" dirty="0">
                <a:solidFill>
                  <a:schemeClr val="bg1"/>
                </a:solidFill>
              </a:rPr>
              <a:t>Rules</a:t>
            </a:r>
          </a:p>
        </p:txBody>
      </p:sp>
      <p:sp>
        <p:nvSpPr>
          <p:cNvPr id="12" name="Arrow: Chevron 11">
            <a:extLst>
              <a:ext uri="{FF2B5EF4-FFF2-40B4-BE49-F238E27FC236}">
                <a16:creationId xmlns:a16="http://schemas.microsoft.com/office/drawing/2014/main" id="{617FB114-07C5-7BA9-61E6-B2AC902BE6F3}"/>
              </a:ext>
            </a:extLst>
          </p:cNvPr>
          <p:cNvSpPr/>
          <p:nvPr/>
        </p:nvSpPr>
        <p:spPr>
          <a:xfrm>
            <a:off x="6559550" y="3262569"/>
            <a:ext cx="1723810" cy="866775"/>
          </a:xfrm>
          <a:prstGeom prst="chevron">
            <a:avLst/>
          </a:prstGeom>
          <a:solidFill>
            <a:schemeClr val="accent2">
              <a:lumMod val="75000"/>
            </a:schemeClr>
          </a:solidFill>
          <a:ln w="12700"/>
        </p:spPr>
        <p:style>
          <a:lnRef idx="2">
            <a:schemeClr val="dk1">
              <a:shade val="50000"/>
            </a:schemeClr>
          </a:lnRef>
          <a:fillRef idx="1">
            <a:schemeClr val="dk1"/>
          </a:fillRef>
          <a:effectRef idx="0">
            <a:schemeClr val="dk1"/>
          </a:effectRef>
          <a:fontRef idx="minor">
            <a:schemeClr val="lt1"/>
          </a:fontRef>
        </p:style>
        <p:txBody>
          <a:bodyPr lIns="0" rIns="0" rtlCol="0" anchor="ctr"/>
          <a:lstStyle/>
          <a:p>
            <a:pPr algn="ctr"/>
            <a:r>
              <a:rPr lang="en-ZA" sz="1600" dirty="0">
                <a:solidFill>
                  <a:schemeClr val="bg1"/>
                </a:solidFill>
              </a:rPr>
              <a:t>Typology</a:t>
            </a:r>
          </a:p>
          <a:p>
            <a:pPr algn="ctr"/>
            <a:r>
              <a:rPr lang="en-ZA" sz="1600" dirty="0">
                <a:solidFill>
                  <a:schemeClr val="bg1"/>
                </a:solidFill>
              </a:rPr>
              <a:t>Proc</a:t>
            </a:r>
          </a:p>
        </p:txBody>
      </p:sp>
      <p:sp>
        <p:nvSpPr>
          <p:cNvPr id="13" name="Arrow: Chevron 12">
            <a:extLst>
              <a:ext uri="{FF2B5EF4-FFF2-40B4-BE49-F238E27FC236}">
                <a16:creationId xmlns:a16="http://schemas.microsoft.com/office/drawing/2014/main" id="{9DA2F7C8-2A0B-264F-3F78-3E6B57502D40}"/>
              </a:ext>
            </a:extLst>
          </p:cNvPr>
          <p:cNvSpPr/>
          <p:nvPr/>
        </p:nvSpPr>
        <p:spPr>
          <a:xfrm>
            <a:off x="7871460" y="3262571"/>
            <a:ext cx="1723810" cy="866775"/>
          </a:xfrm>
          <a:prstGeom prst="chevron">
            <a:avLst/>
          </a:prstGeom>
          <a:solidFill>
            <a:schemeClr val="accent2">
              <a:lumMod val="75000"/>
            </a:schemeClr>
          </a:solidFill>
          <a:ln w="12700"/>
        </p:spPr>
        <p:style>
          <a:lnRef idx="2">
            <a:schemeClr val="dk1">
              <a:shade val="50000"/>
            </a:schemeClr>
          </a:lnRef>
          <a:fillRef idx="1">
            <a:schemeClr val="dk1"/>
          </a:fillRef>
          <a:effectRef idx="0">
            <a:schemeClr val="dk1"/>
          </a:effectRef>
          <a:fontRef idx="minor">
            <a:schemeClr val="lt1"/>
          </a:fontRef>
        </p:style>
        <p:txBody>
          <a:bodyPr lIns="0" rIns="0" rtlCol="0" anchor="ctr"/>
          <a:lstStyle/>
          <a:p>
            <a:pPr algn="ctr"/>
            <a:r>
              <a:rPr lang="en-ZA" sz="1600" dirty="0">
                <a:solidFill>
                  <a:schemeClr val="bg1"/>
                </a:solidFill>
              </a:rPr>
              <a:t>CAD</a:t>
            </a:r>
          </a:p>
          <a:p>
            <a:pPr algn="ctr"/>
            <a:r>
              <a:rPr lang="en-ZA" sz="1600" dirty="0">
                <a:solidFill>
                  <a:schemeClr val="bg1"/>
                </a:solidFill>
              </a:rPr>
              <a:t>Proc</a:t>
            </a:r>
          </a:p>
        </p:txBody>
      </p:sp>
      <p:sp>
        <p:nvSpPr>
          <p:cNvPr id="14" name="Arrow: Chevron 13">
            <a:extLst>
              <a:ext uri="{FF2B5EF4-FFF2-40B4-BE49-F238E27FC236}">
                <a16:creationId xmlns:a16="http://schemas.microsoft.com/office/drawing/2014/main" id="{76AF4F56-16BD-B766-6510-3702CAF13545}"/>
              </a:ext>
            </a:extLst>
          </p:cNvPr>
          <p:cNvSpPr/>
          <p:nvPr/>
        </p:nvSpPr>
        <p:spPr>
          <a:xfrm>
            <a:off x="9183370" y="3262571"/>
            <a:ext cx="1723810" cy="866775"/>
          </a:xfrm>
          <a:prstGeom prst="chevron">
            <a:avLst/>
          </a:prstGeom>
          <a:solidFill>
            <a:schemeClr val="accent2">
              <a:lumMod val="75000"/>
            </a:schemeClr>
          </a:solidFill>
          <a:ln w="12700"/>
        </p:spPr>
        <p:style>
          <a:lnRef idx="2">
            <a:schemeClr val="dk1">
              <a:shade val="50000"/>
            </a:schemeClr>
          </a:lnRef>
          <a:fillRef idx="1">
            <a:schemeClr val="dk1"/>
          </a:fillRef>
          <a:effectRef idx="0">
            <a:schemeClr val="dk1"/>
          </a:effectRef>
          <a:fontRef idx="minor">
            <a:schemeClr val="lt1"/>
          </a:fontRef>
        </p:style>
        <p:txBody>
          <a:bodyPr lIns="0" rIns="0" rtlCol="0" anchor="ctr"/>
          <a:lstStyle/>
          <a:p>
            <a:pPr algn="ctr"/>
            <a:r>
              <a:rPr lang="en-ZA" sz="1600" dirty="0">
                <a:solidFill>
                  <a:schemeClr val="bg1"/>
                </a:solidFill>
              </a:rPr>
              <a:t>TAD</a:t>
            </a:r>
          </a:p>
          <a:p>
            <a:pPr algn="ctr"/>
            <a:r>
              <a:rPr lang="en-ZA" sz="1600" dirty="0">
                <a:solidFill>
                  <a:schemeClr val="bg1"/>
                </a:solidFill>
              </a:rPr>
              <a:t>Proc</a:t>
            </a:r>
          </a:p>
        </p:txBody>
      </p:sp>
      <p:sp>
        <p:nvSpPr>
          <p:cNvPr id="15" name="Arrow: Chevron 14">
            <a:extLst>
              <a:ext uri="{FF2B5EF4-FFF2-40B4-BE49-F238E27FC236}">
                <a16:creationId xmlns:a16="http://schemas.microsoft.com/office/drawing/2014/main" id="{FC010E47-12F1-0296-F153-979E2E5074F5}"/>
              </a:ext>
            </a:extLst>
          </p:cNvPr>
          <p:cNvSpPr/>
          <p:nvPr/>
        </p:nvSpPr>
        <p:spPr>
          <a:xfrm>
            <a:off x="10495283" y="3262568"/>
            <a:ext cx="1723810" cy="866775"/>
          </a:xfrm>
          <a:prstGeom prst="chevron">
            <a:avLst/>
          </a:prstGeom>
          <a:ln w="12700"/>
        </p:spPr>
        <p:style>
          <a:lnRef idx="2">
            <a:schemeClr val="dk1"/>
          </a:lnRef>
          <a:fillRef idx="1">
            <a:schemeClr val="lt1"/>
          </a:fillRef>
          <a:effectRef idx="0">
            <a:schemeClr val="dk1"/>
          </a:effectRef>
          <a:fontRef idx="minor">
            <a:schemeClr val="dk1"/>
          </a:fontRef>
        </p:style>
        <p:txBody>
          <a:bodyPr lIns="0" rIns="0" rtlCol="0" anchor="ctr"/>
          <a:lstStyle/>
          <a:p>
            <a:pPr algn="ctr"/>
            <a:r>
              <a:rPr lang="en-ZA" sz="1600" dirty="0">
                <a:solidFill>
                  <a:schemeClr val="accent6"/>
                </a:solidFill>
              </a:rPr>
              <a:t>CMS</a:t>
            </a:r>
          </a:p>
        </p:txBody>
      </p:sp>
      <p:sp>
        <p:nvSpPr>
          <p:cNvPr id="3" name="Date Placeholder 41">
            <a:extLst>
              <a:ext uri="{FF2B5EF4-FFF2-40B4-BE49-F238E27FC236}">
                <a16:creationId xmlns:a16="http://schemas.microsoft.com/office/drawing/2014/main" id="{C23677EB-86FA-9E6D-26C1-C1CE45938B87}"/>
              </a:ext>
            </a:extLst>
          </p:cNvPr>
          <p:cNvSpPr>
            <a:spLocks noGrp="1"/>
          </p:cNvSpPr>
          <p:nvPr>
            <p:ph type="dt" sz="half" idx="23"/>
          </p:nvPr>
        </p:nvSpPr>
        <p:spPr>
          <a:xfrm>
            <a:off x="486833" y="6524509"/>
            <a:ext cx="1143000" cy="210312"/>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20" normalizeH="0" baseline="0" noProof="0" dirty="0">
                <a:ln>
                  <a:noFill/>
                </a:ln>
                <a:solidFill>
                  <a:srgbClr val="000000"/>
                </a:solidFill>
                <a:effectLst/>
                <a:uLnTx/>
                <a:uFillTx/>
                <a:latin typeface="Arial" pitchFamily="34" charset="0"/>
                <a:ea typeface="+mn-ea"/>
                <a:cs typeface="Arial" pitchFamily="34" charset="0"/>
              </a:rPr>
              <a:t>February 2023</a:t>
            </a:r>
          </a:p>
        </p:txBody>
      </p:sp>
      <p:sp>
        <p:nvSpPr>
          <p:cNvPr id="18" name="Footer Placeholder 43">
            <a:extLst>
              <a:ext uri="{FF2B5EF4-FFF2-40B4-BE49-F238E27FC236}">
                <a16:creationId xmlns:a16="http://schemas.microsoft.com/office/drawing/2014/main" id="{0D62F41E-17F5-DEB4-F53C-D2F4AFBEDEEE}"/>
              </a:ext>
            </a:extLst>
          </p:cNvPr>
          <p:cNvSpPr>
            <a:spLocks noGrp="1"/>
          </p:cNvSpPr>
          <p:nvPr>
            <p:ph type="ftr" sz="quarter" idx="3"/>
          </p:nvPr>
        </p:nvSpPr>
        <p:spPr>
          <a:xfrm>
            <a:off x="7162585" y="6524509"/>
            <a:ext cx="4114800" cy="21031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20" normalizeH="0" baseline="0" noProof="0" dirty="0">
                <a:ln>
                  <a:noFill/>
                </a:ln>
                <a:solidFill>
                  <a:srgbClr val="000000"/>
                </a:solidFill>
                <a:effectLst/>
                <a:uLnTx/>
                <a:uFillTx/>
                <a:latin typeface="Arial" pitchFamily="34" charset="0"/>
                <a:ea typeface="+mn-ea"/>
                <a:cs typeface="Arial" pitchFamily="34" charset="0"/>
              </a:rPr>
              <a:t>The FRMS Center of Excellence</a:t>
            </a:r>
          </a:p>
        </p:txBody>
      </p:sp>
    </p:spTree>
    <p:extLst>
      <p:ext uri="{BB962C8B-B14F-4D97-AF65-F5344CB8AC3E}">
        <p14:creationId xmlns:p14="http://schemas.microsoft.com/office/powerpoint/2010/main" val="4006653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3161BAD6-6655-0B6A-CF14-90B6ABDBE16A}"/>
              </a:ext>
            </a:extLst>
          </p:cNvPr>
          <p:cNvSpPr/>
          <p:nvPr/>
        </p:nvSpPr>
        <p:spPr>
          <a:xfrm>
            <a:off x="1415444" y="1844800"/>
            <a:ext cx="821074" cy="4164647"/>
          </a:xfrm>
          <a:prstGeom prst="rect">
            <a:avLst/>
          </a:prstGeom>
          <a:solidFill>
            <a:schemeClr val="tx2">
              <a:lumMod val="40000"/>
              <a:lumOff val="60000"/>
            </a:schemeClr>
          </a:solidFill>
          <a:ln>
            <a:solidFill>
              <a:schemeClr val="tx2">
                <a:lumMod val="40000"/>
                <a:lumOff val="6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p>
        </p:txBody>
      </p:sp>
      <p:sp>
        <p:nvSpPr>
          <p:cNvPr id="64" name="Rectangle 63">
            <a:extLst>
              <a:ext uri="{FF2B5EF4-FFF2-40B4-BE49-F238E27FC236}">
                <a16:creationId xmlns:a16="http://schemas.microsoft.com/office/drawing/2014/main" id="{B0C6FD7C-A342-7DD5-42F8-315393EFA4ED}"/>
              </a:ext>
            </a:extLst>
          </p:cNvPr>
          <p:cNvSpPr/>
          <p:nvPr/>
        </p:nvSpPr>
        <p:spPr>
          <a:xfrm>
            <a:off x="2265651" y="1844800"/>
            <a:ext cx="1284456" cy="4164647"/>
          </a:xfrm>
          <a:prstGeom prst="rect">
            <a:avLst/>
          </a:prstGeom>
          <a:solidFill>
            <a:schemeClr val="tx2">
              <a:lumMod val="40000"/>
              <a:lumOff val="60000"/>
            </a:schemeClr>
          </a:solidFill>
          <a:ln>
            <a:solidFill>
              <a:schemeClr val="tx2">
                <a:lumMod val="40000"/>
                <a:lumOff val="6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p>
        </p:txBody>
      </p:sp>
      <p:sp>
        <p:nvSpPr>
          <p:cNvPr id="65" name="Rectangle 64">
            <a:extLst>
              <a:ext uri="{FF2B5EF4-FFF2-40B4-BE49-F238E27FC236}">
                <a16:creationId xmlns:a16="http://schemas.microsoft.com/office/drawing/2014/main" id="{4A3BD8CA-A2EF-6A85-A436-DBAA245F9F31}"/>
              </a:ext>
            </a:extLst>
          </p:cNvPr>
          <p:cNvSpPr/>
          <p:nvPr/>
        </p:nvSpPr>
        <p:spPr>
          <a:xfrm>
            <a:off x="3579240" y="1844800"/>
            <a:ext cx="1306261" cy="4164647"/>
          </a:xfrm>
          <a:prstGeom prst="rect">
            <a:avLst/>
          </a:prstGeom>
          <a:solidFill>
            <a:schemeClr val="tx2">
              <a:lumMod val="40000"/>
              <a:lumOff val="60000"/>
            </a:schemeClr>
          </a:solidFill>
          <a:ln>
            <a:solidFill>
              <a:schemeClr val="tx2">
                <a:lumMod val="40000"/>
                <a:lumOff val="6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p>
        </p:txBody>
      </p:sp>
      <p:sp>
        <p:nvSpPr>
          <p:cNvPr id="66" name="Rectangle 65">
            <a:extLst>
              <a:ext uri="{FF2B5EF4-FFF2-40B4-BE49-F238E27FC236}">
                <a16:creationId xmlns:a16="http://schemas.microsoft.com/office/drawing/2014/main" id="{54D05540-C442-E772-FA5C-1A0F384BE233}"/>
              </a:ext>
            </a:extLst>
          </p:cNvPr>
          <p:cNvSpPr/>
          <p:nvPr/>
        </p:nvSpPr>
        <p:spPr>
          <a:xfrm>
            <a:off x="4914634" y="1844800"/>
            <a:ext cx="4537005" cy="4164647"/>
          </a:xfrm>
          <a:prstGeom prst="rect">
            <a:avLst/>
          </a:prstGeom>
          <a:solidFill>
            <a:schemeClr val="tx2">
              <a:lumMod val="40000"/>
              <a:lumOff val="60000"/>
            </a:schemeClr>
          </a:solidFill>
          <a:ln>
            <a:solidFill>
              <a:schemeClr val="tx2">
                <a:lumMod val="40000"/>
                <a:lumOff val="6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p>
        </p:txBody>
      </p:sp>
      <p:sp>
        <p:nvSpPr>
          <p:cNvPr id="67" name="Rectangle 66">
            <a:extLst>
              <a:ext uri="{FF2B5EF4-FFF2-40B4-BE49-F238E27FC236}">
                <a16:creationId xmlns:a16="http://schemas.microsoft.com/office/drawing/2014/main" id="{6D7CD842-575F-4F33-D668-00217EF636DA}"/>
              </a:ext>
            </a:extLst>
          </p:cNvPr>
          <p:cNvSpPr/>
          <p:nvPr/>
        </p:nvSpPr>
        <p:spPr>
          <a:xfrm>
            <a:off x="9480772" y="1844800"/>
            <a:ext cx="1306261" cy="4164647"/>
          </a:xfrm>
          <a:prstGeom prst="rect">
            <a:avLst/>
          </a:prstGeom>
          <a:solidFill>
            <a:schemeClr val="tx2">
              <a:lumMod val="40000"/>
              <a:lumOff val="60000"/>
            </a:schemeClr>
          </a:solidFill>
          <a:ln>
            <a:solidFill>
              <a:schemeClr val="tx2">
                <a:lumMod val="40000"/>
                <a:lumOff val="6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p>
        </p:txBody>
      </p:sp>
      <p:sp>
        <p:nvSpPr>
          <p:cNvPr id="69" name="Rectangle 68">
            <a:extLst>
              <a:ext uri="{FF2B5EF4-FFF2-40B4-BE49-F238E27FC236}">
                <a16:creationId xmlns:a16="http://schemas.microsoft.com/office/drawing/2014/main" id="{A809CD49-3165-6BED-CC18-F0B7F0125F31}"/>
              </a:ext>
            </a:extLst>
          </p:cNvPr>
          <p:cNvSpPr/>
          <p:nvPr/>
        </p:nvSpPr>
        <p:spPr>
          <a:xfrm>
            <a:off x="1415444" y="1449947"/>
            <a:ext cx="821074" cy="367424"/>
          </a:xfrm>
          <a:prstGeom prst="rect">
            <a:avLst/>
          </a:prstGeom>
          <a:solidFill>
            <a:schemeClr val="accent2">
              <a:lumMod val="50000"/>
            </a:schemeClr>
          </a:solidFill>
          <a:ln>
            <a:solidFill>
              <a:schemeClr val="accent1">
                <a:lumMod val="50000"/>
              </a:schemeClr>
            </a:solidFill>
          </a:ln>
        </p:spPr>
        <p:style>
          <a:lnRef idx="0">
            <a:scrgbClr r="0" g="0" b="0"/>
          </a:lnRef>
          <a:fillRef idx="0">
            <a:scrgbClr r="0" g="0" b="0"/>
          </a:fillRef>
          <a:effectRef idx="0">
            <a:scrgbClr r="0" g="0" b="0"/>
          </a:effectRef>
          <a:fontRef idx="minor">
            <a:schemeClr val="lt1"/>
          </a:fontRef>
        </p:style>
        <p:txBody>
          <a:bodyPr lIns="0" rIns="0" rtlCol="0" anchor="ctr"/>
          <a:lstStyle/>
          <a:p>
            <a:pPr algn="ctr"/>
            <a:r>
              <a:rPr lang="en-ZA" sz="900" b="1" dirty="0"/>
              <a:t>Customers</a:t>
            </a:r>
          </a:p>
        </p:txBody>
      </p:sp>
      <p:sp>
        <p:nvSpPr>
          <p:cNvPr id="70" name="Rectangle 69">
            <a:extLst>
              <a:ext uri="{FF2B5EF4-FFF2-40B4-BE49-F238E27FC236}">
                <a16:creationId xmlns:a16="http://schemas.microsoft.com/office/drawing/2014/main" id="{262FF935-FCE1-BD91-C842-0261713AA439}"/>
              </a:ext>
            </a:extLst>
          </p:cNvPr>
          <p:cNvSpPr/>
          <p:nvPr/>
        </p:nvSpPr>
        <p:spPr>
          <a:xfrm>
            <a:off x="2265651" y="1449947"/>
            <a:ext cx="1284456" cy="367424"/>
          </a:xfrm>
          <a:prstGeom prst="rect">
            <a:avLst/>
          </a:prstGeom>
          <a:solidFill>
            <a:schemeClr val="accent2">
              <a:lumMod val="50000"/>
            </a:schemeClr>
          </a:solidFill>
          <a:ln>
            <a:solidFill>
              <a:schemeClr val="accent1">
                <a:lumMod val="50000"/>
              </a:schemeClr>
            </a:solidFill>
          </a:ln>
        </p:spPr>
        <p:style>
          <a:lnRef idx="0">
            <a:scrgbClr r="0" g="0" b="0"/>
          </a:lnRef>
          <a:fillRef idx="0">
            <a:scrgbClr r="0" g="0" b="0"/>
          </a:fillRef>
          <a:effectRef idx="0">
            <a:scrgbClr r="0" g="0" b="0"/>
          </a:effectRef>
          <a:fontRef idx="minor">
            <a:schemeClr val="lt1"/>
          </a:fontRef>
        </p:style>
        <p:txBody>
          <a:bodyPr lIns="0" rIns="0" rtlCol="0" anchor="ctr"/>
          <a:lstStyle/>
          <a:p>
            <a:pPr algn="ctr"/>
            <a:r>
              <a:rPr lang="en-ZA" sz="900" b="1" dirty="0"/>
              <a:t>Financial Service Providers</a:t>
            </a:r>
          </a:p>
        </p:txBody>
      </p:sp>
      <p:sp>
        <p:nvSpPr>
          <p:cNvPr id="71" name="Rectangle 70">
            <a:extLst>
              <a:ext uri="{FF2B5EF4-FFF2-40B4-BE49-F238E27FC236}">
                <a16:creationId xmlns:a16="http://schemas.microsoft.com/office/drawing/2014/main" id="{F18E7BAF-E24B-A474-DB8E-A900BBC36009}"/>
              </a:ext>
            </a:extLst>
          </p:cNvPr>
          <p:cNvSpPr/>
          <p:nvPr/>
        </p:nvSpPr>
        <p:spPr>
          <a:xfrm>
            <a:off x="3579240" y="1449947"/>
            <a:ext cx="1306261" cy="367424"/>
          </a:xfrm>
          <a:prstGeom prst="rect">
            <a:avLst/>
          </a:prstGeom>
          <a:solidFill>
            <a:schemeClr val="accent2">
              <a:lumMod val="50000"/>
            </a:schemeClr>
          </a:solidFill>
          <a:ln>
            <a:solidFill>
              <a:schemeClr val="accent1">
                <a:lumMod val="50000"/>
              </a:schemeClr>
            </a:solidFill>
          </a:ln>
        </p:spPr>
        <p:style>
          <a:lnRef idx="0">
            <a:scrgbClr r="0" g="0" b="0"/>
          </a:lnRef>
          <a:fillRef idx="0">
            <a:scrgbClr r="0" g="0" b="0"/>
          </a:fillRef>
          <a:effectRef idx="0">
            <a:scrgbClr r="0" g="0" b="0"/>
          </a:effectRef>
          <a:fontRef idx="minor">
            <a:schemeClr val="lt1"/>
          </a:fontRef>
        </p:style>
        <p:txBody>
          <a:bodyPr lIns="0" rIns="0" rtlCol="0" anchor="ctr"/>
          <a:lstStyle/>
          <a:p>
            <a:pPr algn="ctr"/>
            <a:r>
              <a:rPr lang="en-ZA" sz="900" b="1" dirty="0"/>
              <a:t>Transaction Switching Hub</a:t>
            </a:r>
          </a:p>
        </p:txBody>
      </p:sp>
      <p:sp>
        <p:nvSpPr>
          <p:cNvPr id="72" name="Rectangle 71">
            <a:extLst>
              <a:ext uri="{FF2B5EF4-FFF2-40B4-BE49-F238E27FC236}">
                <a16:creationId xmlns:a16="http://schemas.microsoft.com/office/drawing/2014/main" id="{723F92E2-A92A-3CE1-4F66-E1F94C24EC8C}"/>
              </a:ext>
            </a:extLst>
          </p:cNvPr>
          <p:cNvSpPr/>
          <p:nvPr/>
        </p:nvSpPr>
        <p:spPr>
          <a:xfrm>
            <a:off x="4914634" y="1449947"/>
            <a:ext cx="4537005" cy="367424"/>
          </a:xfrm>
          <a:prstGeom prst="rect">
            <a:avLst/>
          </a:prstGeom>
          <a:solidFill>
            <a:schemeClr val="accent2">
              <a:lumMod val="50000"/>
            </a:schemeClr>
          </a:solidFill>
          <a:ln>
            <a:solidFill>
              <a:schemeClr val="accent1">
                <a:lumMod val="50000"/>
              </a:schemeClr>
            </a:solidFill>
          </a:ln>
        </p:spPr>
        <p:style>
          <a:lnRef idx="0">
            <a:scrgbClr r="0" g="0" b="0"/>
          </a:lnRef>
          <a:fillRef idx="0">
            <a:scrgbClr r="0" g="0" b="0"/>
          </a:fillRef>
          <a:effectRef idx="0">
            <a:scrgbClr r="0" g="0" b="0"/>
          </a:effectRef>
          <a:fontRef idx="minor">
            <a:schemeClr val="lt1"/>
          </a:fontRef>
        </p:style>
        <p:txBody>
          <a:bodyPr lIns="0" rIns="0" rtlCol="0" anchor="ctr"/>
          <a:lstStyle/>
          <a:p>
            <a:pPr algn="ctr"/>
            <a:r>
              <a:rPr lang="en-ZA" sz="900" b="1" dirty="0"/>
              <a:t>ACTIO Transaction Monitoring</a:t>
            </a:r>
          </a:p>
        </p:txBody>
      </p:sp>
      <p:sp>
        <p:nvSpPr>
          <p:cNvPr id="73" name="Rectangle 72">
            <a:extLst>
              <a:ext uri="{FF2B5EF4-FFF2-40B4-BE49-F238E27FC236}">
                <a16:creationId xmlns:a16="http://schemas.microsoft.com/office/drawing/2014/main" id="{9DDA6E06-1D6D-E7A9-F2E4-1F97176946F4}"/>
              </a:ext>
            </a:extLst>
          </p:cNvPr>
          <p:cNvSpPr/>
          <p:nvPr/>
        </p:nvSpPr>
        <p:spPr>
          <a:xfrm>
            <a:off x="9480772" y="1449947"/>
            <a:ext cx="1306261" cy="367424"/>
          </a:xfrm>
          <a:prstGeom prst="rect">
            <a:avLst/>
          </a:prstGeom>
          <a:solidFill>
            <a:schemeClr val="accent2">
              <a:lumMod val="50000"/>
            </a:schemeClr>
          </a:solidFill>
          <a:ln>
            <a:solidFill>
              <a:schemeClr val="accent1">
                <a:lumMod val="50000"/>
              </a:schemeClr>
            </a:solidFill>
          </a:ln>
        </p:spPr>
        <p:style>
          <a:lnRef idx="0">
            <a:scrgbClr r="0" g="0" b="0"/>
          </a:lnRef>
          <a:fillRef idx="0">
            <a:scrgbClr r="0" g="0" b="0"/>
          </a:fillRef>
          <a:effectRef idx="0">
            <a:scrgbClr r="0" g="0" b="0"/>
          </a:effectRef>
          <a:fontRef idx="minor">
            <a:schemeClr val="lt1"/>
          </a:fontRef>
        </p:style>
        <p:txBody>
          <a:bodyPr lIns="0" rIns="0" rtlCol="0" anchor="ctr"/>
          <a:lstStyle/>
          <a:p>
            <a:pPr algn="ctr"/>
            <a:r>
              <a:rPr lang="en-ZA" sz="900" b="1" dirty="0"/>
              <a:t>Case Management</a:t>
            </a:r>
          </a:p>
          <a:p>
            <a:pPr algn="ctr"/>
            <a:r>
              <a:rPr lang="en-ZA" sz="900" b="1" dirty="0"/>
              <a:t>(Investigations)</a:t>
            </a:r>
          </a:p>
        </p:txBody>
      </p:sp>
      <p:sp>
        <p:nvSpPr>
          <p:cNvPr id="8" name="Title 7">
            <a:extLst>
              <a:ext uri="{FF2B5EF4-FFF2-40B4-BE49-F238E27FC236}">
                <a16:creationId xmlns:a16="http://schemas.microsoft.com/office/drawing/2014/main" id="{41CAB0F0-22F3-C848-A4F2-212A9A03D4B5}"/>
              </a:ext>
            </a:extLst>
          </p:cNvPr>
          <p:cNvSpPr>
            <a:spLocks noGrp="1"/>
          </p:cNvSpPr>
          <p:nvPr>
            <p:ph type="title"/>
          </p:nvPr>
        </p:nvSpPr>
        <p:spPr/>
        <p:txBody>
          <a:bodyPr/>
          <a:lstStyle/>
          <a:p>
            <a:pPr>
              <a:spcAft>
                <a:spcPts val="400"/>
              </a:spcAft>
            </a:pPr>
            <a:r>
              <a:rPr lang="en-US" sz="2400" dirty="0"/>
              <a:t>ACTIO in </a:t>
            </a:r>
            <a:r>
              <a:rPr lang="en-US" sz="2400" dirty="0" err="1"/>
              <a:t>COntext</a:t>
            </a:r>
            <a:endParaRPr lang="en-US" sz="2400" dirty="0"/>
          </a:p>
        </p:txBody>
      </p:sp>
      <p:sp>
        <p:nvSpPr>
          <p:cNvPr id="6" name="Text Placeholder 5">
            <a:extLst>
              <a:ext uri="{FF2B5EF4-FFF2-40B4-BE49-F238E27FC236}">
                <a16:creationId xmlns:a16="http://schemas.microsoft.com/office/drawing/2014/main" id="{0AC35D30-63C7-4F3A-BA90-11B36E5E212E}"/>
              </a:ext>
            </a:extLst>
          </p:cNvPr>
          <p:cNvSpPr>
            <a:spLocks noGrp="1"/>
          </p:cNvSpPr>
          <p:nvPr>
            <p:ph type="body" sz="quarter" idx="20"/>
          </p:nvPr>
        </p:nvSpPr>
        <p:spPr/>
        <p:txBody>
          <a:bodyPr/>
          <a:lstStyle/>
          <a:p>
            <a:r>
              <a:rPr lang="en-ZA" dirty="0"/>
              <a:t>ACTIO is a software engine that provides transaction monitoring-as-a-service</a:t>
            </a:r>
          </a:p>
        </p:txBody>
      </p:sp>
      <p:sp>
        <p:nvSpPr>
          <p:cNvPr id="61" name="Text Placeholder 60">
            <a:extLst>
              <a:ext uri="{FF2B5EF4-FFF2-40B4-BE49-F238E27FC236}">
                <a16:creationId xmlns:a16="http://schemas.microsoft.com/office/drawing/2014/main" id="{F3270233-442E-4BAF-0F6F-52E239418F16}"/>
              </a:ext>
            </a:extLst>
          </p:cNvPr>
          <p:cNvSpPr>
            <a:spLocks noGrp="1"/>
          </p:cNvSpPr>
          <p:nvPr>
            <p:ph type="body" sz="quarter" idx="21"/>
          </p:nvPr>
        </p:nvSpPr>
        <p:spPr/>
        <p:txBody>
          <a:bodyPr/>
          <a:lstStyle/>
          <a:p>
            <a:endParaRPr lang="en-ZA" dirty="0"/>
          </a:p>
        </p:txBody>
      </p:sp>
      <p:sp>
        <p:nvSpPr>
          <p:cNvPr id="43" name="Slide Number Placeholder 42">
            <a:extLst>
              <a:ext uri="{FF2B5EF4-FFF2-40B4-BE49-F238E27FC236}">
                <a16:creationId xmlns:a16="http://schemas.microsoft.com/office/drawing/2014/main" id="{7A515DB5-8C29-4BAA-CC66-80B6C18CE7A9}"/>
              </a:ext>
            </a:extLst>
          </p:cNvPr>
          <p:cNvSpPr>
            <a:spLocks noGrp="1"/>
          </p:cNvSpPr>
          <p:nvPr>
            <p:ph type="sldNum" sz="quarter" idx="4"/>
          </p:nvPr>
        </p:nvSpPr>
        <p:spPr/>
        <p:txBody>
          <a:bodyPr/>
          <a:lstStyle/>
          <a:p>
            <a:fld id="{4290442A-A587-DA4A-80BE-9E74F9AF5476}" type="slidenum">
              <a:rPr lang="en-US" smtClean="0"/>
              <a:pPr/>
              <a:t>11</a:t>
            </a:fld>
            <a:endParaRPr lang="en-US" dirty="0"/>
          </a:p>
        </p:txBody>
      </p:sp>
      <p:sp>
        <p:nvSpPr>
          <p:cNvPr id="3" name="Rectangle 2">
            <a:extLst>
              <a:ext uri="{FF2B5EF4-FFF2-40B4-BE49-F238E27FC236}">
                <a16:creationId xmlns:a16="http://schemas.microsoft.com/office/drawing/2014/main" id="{DB78FEA3-B92A-0655-20F1-1A5B283E3DD6}"/>
              </a:ext>
            </a:extLst>
          </p:cNvPr>
          <p:cNvSpPr/>
          <p:nvPr/>
        </p:nvSpPr>
        <p:spPr>
          <a:xfrm>
            <a:off x="5593425" y="2011863"/>
            <a:ext cx="3138610" cy="3116852"/>
          </a:xfrm>
          <a:prstGeom prst="rect">
            <a:avLst/>
          </a:prstGeom>
          <a:solidFill>
            <a:schemeClr val="accent3">
              <a:lumMod val="40000"/>
              <a:lumOff val="60000"/>
            </a:schemeClr>
          </a:solid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4" name="Rounded Rectangle 123">
            <a:extLst>
              <a:ext uri="{FF2B5EF4-FFF2-40B4-BE49-F238E27FC236}">
                <a16:creationId xmlns:a16="http://schemas.microsoft.com/office/drawing/2014/main" id="{75F51F80-7F29-A434-9893-1ED8EBBDE409}"/>
              </a:ext>
            </a:extLst>
          </p:cNvPr>
          <p:cNvSpPr/>
          <p:nvPr/>
        </p:nvSpPr>
        <p:spPr>
          <a:xfrm>
            <a:off x="2522128" y="3084995"/>
            <a:ext cx="762174" cy="936539"/>
          </a:xfrm>
          <a:prstGeom prst="roundRect">
            <a:avLst>
              <a:gd name="adj" fmla="val 10299"/>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Arial"/>
                <a:ea typeface="+mn-ea"/>
                <a:cs typeface="+mn-cs"/>
              </a:rPr>
              <a:t>FSP Transaction System</a:t>
            </a:r>
          </a:p>
        </p:txBody>
      </p:sp>
      <p:sp>
        <p:nvSpPr>
          <p:cNvPr id="5" name="Rounded Rectangle 124">
            <a:extLst>
              <a:ext uri="{FF2B5EF4-FFF2-40B4-BE49-F238E27FC236}">
                <a16:creationId xmlns:a16="http://schemas.microsoft.com/office/drawing/2014/main" id="{7BE968EC-61CB-E943-9C22-7797067C24B7}"/>
              </a:ext>
            </a:extLst>
          </p:cNvPr>
          <p:cNvSpPr/>
          <p:nvPr/>
        </p:nvSpPr>
        <p:spPr>
          <a:xfrm>
            <a:off x="9736060" y="2637035"/>
            <a:ext cx="762174" cy="936539"/>
          </a:xfrm>
          <a:prstGeom prst="roundRect">
            <a:avLst>
              <a:gd name="adj" fmla="val 10299"/>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Arial"/>
                <a:ea typeface="+mn-ea"/>
                <a:cs typeface="+mn-cs"/>
              </a:rPr>
              <a:t>Case</a:t>
            </a:r>
            <a:br>
              <a:rPr kumimoji="0" lang="en-US" sz="900" b="0" i="0" u="none" strike="noStrike" kern="1200" cap="none" spc="0" normalizeH="0" baseline="0" noProof="0" dirty="0">
                <a:ln>
                  <a:noFill/>
                </a:ln>
                <a:solidFill>
                  <a:srgbClr val="FFFFFF"/>
                </a:solidFill>
                <a:effectLst/>
                <a:uLnTx/>
                <a:uFillTx/>
                <a:latin typeface="Arial"/>
                <a:ea typeface="+mn-ea"/>
                <a:cs typeface="+mn-cs"/>
              </a:rPr>
            </a:br>
            <a:r>
              <a:rPr kumimoji="0" lang="en-US" sz="900" b="0" i="0" u="none" strike="noStrike" kern="1200" cap="none" spc="0" normalizeH="0" baseline="0" noProof="0" dirty="0">
                <a:ln>
                  <a:noFill/>
                </a:ln>
                <a:solidFill>
                  <a:srgbClr val="FFFFFF"/>
                </a:solidFill>
                <a:effectLst/>
                <a:uLnTx/>
                <a:uFillTx/>
                <a:latin typeface="Arial"/>
                <a:ea typeface="+mn-ea"/>
                <a:cs typeface="+mn-cs"/>
              </a:rPr>
              <a:t>Mgmt.</a:t>
            </a:r>
          </a:p>
        </p:txBody>
      </p:sp>
      <p:sp>
        <p:nvSpPr>
          <p:cNvPr id="10" name="Rounded Rectangle 125">
            <a:extLst>
              <a:ext uri="{FF2B5EF4-FFF2-40B4-BE49-F238E27FC236}">
                <a16:creationId xmlns:a16="http://schemas.microsoft.com/office/drawing/2014/main" id="{EF2BBDAE-C473-1E8A-7FA1-86438C9C7AC4}"/>
              </a:ext>
            </a:extLst>
          </p:cNvPr>
          <p:cNvSpPr/>
          <p:nvPr/>
        </p:nvSpPr>
        <p:spPr>
          <a:xfrm>
            <a:off x="3858854" y="3084995"/>
            <a:ext cx="762174" cy="936539"/>
          </a:xfrm>
          <a:prstGeom prst="roundRect">
            <a:avLst>
              <a:gd name="adj" fmla="val 10299"/>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Arial"/>
                <a:ea typeface="+mn-ea"/>
                <a:cs typeface="+mn-cs"/>
              </a:rPr>
              <a:t>Payment </a:t>
            </a:r>
            <a:br>
              <a:rPr kumimoji="0" lang="en-US" sz="900" b="0" i="0" u="none" strike="noStrike" kern="1200" cap="none" spc="0" normalizeH="0" baseline="0" noProof="0" dirty="0">
                <a:ln>
                  <a:noFill/>
                </a:ln>
                <a:solidFill>
                  <a:srgbClr val="FFFFFF"/>
                </a:solidFill>
                <a:effectLst/>
                <a:uLnTx/>
                <a:uFillTx/>
                <a:latin typeface="Arial"/>
                <a:ea typeface="+mn-ea"/>
                <a:cs typeface="+mn-cs"/>
              </a:rPr>
            </a:br>
            <a:r>
              <a:rPr kumimoji="0" lang="en-US" sz="900" b="0" i="0" u="none" strike="noStrike" kern="1200" cap="none" spc="0" normalizeH="0" baseline="0" noProof="0" dirty="0">
                <a:ln>
                  <a:noFill/>
                </a:ln>
                <a:solidFill>
                  <a:srgbClr val="FFFFFF"/>
                </a:solidFill>
                <a:effectLst/>
                <a:uLnTx/>
                <a:uFillTx/>
                <a:latin typeface="Arial"/>
                <a:ea typeface="+mn-ea"/>
                <a:cs typeface="+mn-cs"/>
              </a:rPr>
              <a:t>Switch</a:t>
            </a:r>
          </a:p>
        </p:txBody>
      </p:sp>
      <p:sp>
        <p:nvSpPr>
          <p:cNvPr id="11" name="Cylinder 10">
            <a:extLst>
              <a:ext uri="{FF2B5EF4-FFF2-40B4-BE49-F238E27FC236}">
                <a16:creationId xmlns:a16="http://schemas.microsoft.com/office/drawing/2014/main" id="{1BFAF3A3-90E3-AB92-9A61-93540D3A9022}"/>
              </a:ext>
            </a:extLst>
          </p:cNvPr>
          <p:cNvSpPr/>
          <p:nvPr/>
        </p:nvSpPr>
        <p:spPr>
          <a:xfrm>
            <a:off x="486833" y="5080875"/>
            <a:ext cx="746312" cy="588624"/>
          </a:xfrm>
          <a:prstGeom prst="ca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Arial"/>
                <a:ea typeface="+mn-ea"/>
                <a:cs typeface="Arial"/>
              </a:rPr>
              <a:t>Regulator</a:t>
            </a:r>
            <a:endParaRPr kumimoji="0" lang="en-US" sz="900" b="0" i="0" u="none" strike="noStrike" kern="1200" cap="none" spc="0" normalizeH="0" baseline="0" noProof="0" dirty="0">
              <a:ln>
                <a:noFill/>
              </a:ln>
              <a:solidFill>
                <a:srgbClr val="FFFFFF"/>
              </a:solidFill>
              <a:effectLst/>
              <a:uLnTx/>
              <a:uFillTx/>
              <a:latin typeface="Arial"/>
              <a:ea typeface="+mn-ea"/>
              <a:cs typeface="+mn-cs"/>
            </a:endParaRPr>
          </a:p>
        </p:txBody>
      </p:sp>
      <p:sp>
        <p:nvSpPr>
          <p:cNvPr id="12" name="Content Placeholder 2">
            <a:extLst>
              <a:ext uri="{FF2B5EF4-FFF2-40B4-BE49-F238E27FC236}">
                <a16:creationId xmlns:a16="http://schemas.microsoft.com/office/drawing/2014/main" id="{064B00BE-65DB-8EDC-C2D0-BC0A56D6ECFB}"/>
              </a:ext>
            </a:extLst>
          </p:cNvPr>
          <p:cNvSpPr txBox="1">
            <a:spLocks/>
          </p:cNvSpPr>
          <p:nvPr/>
        </p:nvSpPr>
        <p:spPr>
          <a:xfrm>
            <a:off x="7544552" y="2634813"/>
            <a:ext cx="733313" cy="454393"/>
          </a:xfrm>
          <a:prstGeom prst="rect">
            <a:avLst/>
          </a:prstGeom>
          <a:noFill/>
          <a:ln>
            <a:noFill/>
          </a:ln>
        </p:spPr>
        <p:txBody>
          <a:bodyPr vert="horz" lIns="45714" tIns="22857" rIns="45714" bIns="22857"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kumimoji="0" lang="en-ZA" sz="900" b="1" i="0" u="none" strike="noStrike" kern="1200" cap="none" spc="0" normalizeH="0" baseline="0" noProof="0" dirty="0">
                <a:ln>
                  <a:noFill/>
                </a:ln>
                <a:solidFill>
                  <a:srgbClr val="9B242D"/>
                </a:solidFill>
                <a:effectLst/>
                <a:uLnTx/>
                <a:uFillTx/>
                <a:latin typeface="Arial"/>
                <a:ea typeface="+mn-ea"/>
                <a:cs typeface="Arial"/>
              </a:rPr>
              <a:t>Evaluation</a:t>
            </a:r>
            <a:br>
              <a:rPr kumimoji="0" lang="en-ZA" sz="900" b="1" i="0" u="none" strike="noStrike" kern="1200" cap="none" spc="0" normalizeH="0" baseline="0" noProof="0" dirty="0">
                <a:ln>
                  <a:noFill/>
                </a:ln>
                <a:solidFill>
                  <a:srgbClr val="9B242D"/>
                </a:solidFill>
                <a:effectLst/>
                <a:uLnTx/>
                <a:uFillTx/>
                <a:latin typeface="Arial"/>
                <a:ea typeface="+mn-ea"/>
                <a:cs typeface="Arial"/>
              </a:rPr>
            </a:br>
            <a:r>
              <a:rPr kumimoji="0" lang="en-ZA" sz="900" b="1" i="0" u="none" strike="noStrike" kern="1200" cap="none" spc="0" normalizeH="0" baseline="0" noProof="0" dirty="0">
                <a:ln>
                  <a:noFill/>
                </a:ln>
                <a:solidFill>
                  <a:srgbClr val="9B242D"/>
                </a:solidFill>
                <a:effectLst/>
                <a:uLnTx/>
                <a:uFillTx/>
                <a:latin typeface="Arial"/>
                <a:ea typeface="+mn-ea"/>
                <a:cs typeface="Arial"/>
              </a:rPr>
              <a:t>Results</a:t>
            </a:r>
            <a:endParaRPr kumimoji="0" lang="en-US" sz="900" b="0" i="0" u="none" strike="noStrike" kern="1200" cap="none" spc="0" normalizeH="0" baseline="0" noProof="0" dirty="0">
              <a:ln>
                <a:noFill/>
              </a:ln>
              <a:solidFill>
                <a:srgbClr val="9B242D"/>
              </a:solidFill>
              <a:effectLst/>
              <a:uLnTx/>
              <a:uFillTx/>
              <a:latin typeface="Arial"/>
              <a:ea typeface="+mn-ea"/>
              <a:cs typeface="+mn-cs"/>
            </a:endParaRPr>
          </a:p>
        </p:txBody>
      </p:sp>
      <p:sp>
        <p:nvSpPr>
          <p:cNvPr id="13" name="Content Placeholder 2">
            <a:extLst>
              <a:ext uri="{FF2B5EF4-FFF2-40B4-BE49-F238E27FC236}">
                <a16:creationId xmlns:a16="http://schemas.microsoft.com/office/drawing/2014/main" id="{BA38E931-9F20-E6E6-8918-FDA56365A6B3}"/>
              </a:ext>
            </a:extLst>
          </p:cNvPr>
          <p:cNvSpPr txBox="1">
            <a:spLocks/>
          </p:cNvSpPr>
          <p:nvPr/>
        </p:nvSpPr>
        <p:spPr>
          <a:xfrm>
            <a:off x="7574369" y="4122923"/>
            <a:ext cx="733313" cy="454393"/>
          </a:xfrm>
          <a:prstGeom prst="rect">
            <a:avLst/>
          </a:prstGeom>
          <a:noFill/>
          <a:ln>
            <a:noFill/>
          </a:ln>
        </p:spPr>
        <p:txBody>
          <a:bodyPr vert="horz" lIns="45714" tIns="22857" rIns="45714" bIns="22857"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kumimoji="0" lang="en-ZA" sz="900" b="1" i="0" u="none" strike="noStrike" kern="1200" cap="none" spc="0" normalizeH="0" baseline="0" noProof="0" dirty="0">
                <a:ln>
                  <a:noFill/>
                </a:ln>
                <a:solidFill>
                  <a:srgbClr val="9B242D"/>
                </a:solidFill>
                <a:effectLst/>
                <a:uLnTx/>
                <a:uFillTx/>
                <a:latin typeface="Arial"/>
                <a:ea typeface="+mn-ea"/>
                <a:cs typeface="Arial"/>
              </a:rPr>
              <a:t>Evaluation</a:t>
            </a:r>
            <a:br>
              <a:rPr kumimoji="0" lang="en-ZA" sz="900" b="1" i="0" u="none" strike="noStrike" kern="1200" cap="none" spc="0" normalizeH="0" baseline="0" noProof="0" dirty="0">
                <a:ln>
                  <a:noFill/>
                </a:ln>
                <a:solidFill>
                  <a:srgbClr val="9B242D"/>
                </a:solidFill>
                <a:effectLst/>
                <a:uLnTx/>
                <a:uFillTx/>
                <a:latin typeface="Arial"/>
                <a:ea typeface="+mn-ea"/>
                <a:cs typeface="Arial"/>
              </a:rPr>
            </a:br>
            <a:r>
              <a:rPr kumimoji="0" lang="en-ZA" sz="900" b="1" i="0" u="none" strike="noStrike" kern="1200" cap="none" spc="0" normalizeH="0" baseline="0" noProof="0" dirty="0">
                <a:ln>
                  <a:noFill/>
                </a:ln>
                <a:solidFill>
                  <a:srgbClr val="9B242D"/>
                </a:solidFill>
                <a:effectLst/>
                <a:uLnTx/>
                <a:uFillTx/>
                <a:latin typeface="Arial"/>
                <a:ea typeface="+mn-ea"/>
                <a:cs typeface="Arial"/>
              </a:rPr>
              <a:t>Data</a:t>
            </a:r>
          </a:p>
        </p:txBody>
      </p:sp>
      <p:cxnSp>
        <p:nvCxnSpPr>
          <p:cNvPr id="14" name="Straight Arrow Connector 13">
            <a:extLst>
              <a:ext uri="{FF2B5EF4-FFF2-40B4-BE49-F238E27FC236}">
                <a16:creationId xmlns:a16="http://schemas.microsoft.com/office/drawing/2014/main" id="{5241A7B1-F043-648D-59CB-9FCB8699B62C}"/>
              </a:ext>
            </a:extLst>
          </p:cNvPr>
          <p:cNvCxnSpPr>
            <a:cxnSpLocks/>
            <a:endCxn id="5" idx="1"/>
          </p:cNvCxnSpPr>
          <p:nvPr/>
        </p:nvCxnSpPr>
        <p:spPr>
          <a:xfrm flipV="1">
            <a:off x="9028765" y="3105305"/>
            <a:ext cx="707295" cy="856"/>
          </a:xfrm>
          <a:prstGeom prst="straightConnector1">
            <a:avLst/>
          </a:prstGeom>
          <a:ln w="19050">
            <a:solidFill>
              <a:schemeClr val="accent6"/>
            </a:solidFill>
            <a:prstDash val="sysDot"/>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CC055F8-8B48-1443-0116-4635ADD9FB02}"/>
              </a:ext>
            </a:extLst>
          </p:cNvPr>
          <p:cNvCxnSpPr>
            <a:cxnSpLocks/>
          </p:cNvCxnSpPr>
          <p:nvPr/>
        </p:nvCxnSpPr>
        <p:spPr>
          <a:xfrm>
            <a:off x="10021670" y="3599635"/>
            <a:ext cx="0" cy="387726"/>
          </a:xfrm>
          <a:prstGeom prst="straightConnector1">
            <a:avLst/>
          </a:prstGeom>
          <a:ln w="19050">
            <a:solidFill>
              <a:schemeClr val="accent6"/>
            </a:solidFill>
            <a:prstDash val="sysDot"/>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B130798-19DB-BE55-9DAA-EC0FD90D89B5}"/>
              </a:ext>
            </a:extLst>
          </p:cNvPr>
          <p:cNvCxnSpPr>
            <a:cxnSpLocks/>
          </p:cNvCxnSpPr>
          <p:nvPr/>
        </p:nvCxnSpPr>
        <p:spPr>
          <a:xfrm flipH="1" flipV="1">
            <a:off x="10188695" y="3597203"/>
            <a:ext cx="0" cy="363067"/>
          </a:xfrm>
          <a:prstGeom prst="straightConnector1">
            <a:avLst/>
          </a:prstGeom>
          <a:ln w="19050">
            <a:solidFill>
              <a:schemeClr val="accent6"/>
            </a:solidFill>
            <a:prstDash val="sysDot"/>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1C19441-B2EA-264B-4F81-9EF7B12CC788}"/>
              </a:ext>
            </a:extLst>
          </p:cNvPr>
          <p:cNvCxnSpPr>
            <a:cxnSpLocks/>
          </p:cNvCxnSpPr>
          <p:nvPr/>
        </p:nvCxnSpPr>
        <p:spPr>
          <a:xfrm>
            <a:off x="4629314" y="4858901"/>
            <a:ext cx="674765" cy="0"/>
          </a:xfrm>
          <a:prstGeom prst="straightConnector1">
            <a:avLst/>
          </a:prstGeom>
          <a:ln w="19050">
            <a:solidFill>
              <a:schemeClr val="accent6"/>
            </a:solidFill>
            <a:prstDash val="sysDot"/>
            <a:tailEnd type="arrow"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E87AD64-B846-7CF6-4901-58C7A20078FC}"/>
              </a:ext>
            </a:extLst>
          </p:cNvPr>
          <p:cNvCxnSpPr>
            <a:cxnSpLocks/>
          </p:cNvCxnSpPr>
          <p:nvPr/>
        </p:nvCxnSpPr>
        <p:spPr>
          <a:xfrm>
            <a:off x="4627542" y="3559193"/>
            <a:ext cx="680858" cy="0"/>
          </a:xfrm>
          <a:prstGeom prst="straightConnector1">
            <a:avLst/>
          </a:prstGeom>
          <a:ln w="19050">
            <a:solidFill>
              <a:schemeClr val="accent6"/>
            </a:solidFill>
            <a:prstDash val="sysDot"/>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F6ED011-B4A8-95EB-1D5A-D118DB6711E7}"/>
              </a:ext>
            </a:extLst>
          </p:cNvPr>
          <p:cNvCxnSpPr>
            <a:cxnSpLocks/>
          </p:cNvCxnSpPr>
          <p:nvPr/>
        </p:nvCxnSpPr>
        <p:spPr>
          <a:xfrm>
            <a:off x="3022028" y="2371866"/>
            <a:ext cx="2275264" cy="0"/>
          </a:xfrm>
          <a:prstGeom prst="straightConnector1">
            <a:avLst/>
          </a:prstGeom>
          <a:ln w="19050">
            <a:solidFill>
              <a:schemeClr val="accent6"/>
            </a:solidFill>
            <a:prstDash val="sysDot"/>
            <a:tailEnd type="arrow" w="med" len="med"/>
          </a:ln>
        </p:spPr>
        <p:style>
          <a:lnRef idx="1">
            <a:schemeClr val="accent1"/>
          </a:lnRef>
          <a:fillRef idx="0">
            <a:schemeClr val="accent1"/>
          </a:fillRef>
          <a:effectRef idx="0">
            <a:schemeClr val="accent1"/>
          </a:effectRef>
          <a:fontRef idx="minor">
            <a:schemeClr val="tx1"/>
          </a:fontRef>
        </p:style>
      </p:cxnSp>
      <p:sp>
        <p:nvSpPr>
          <p:cNvPr id="20" name="Arrow: Left-Right 19">
            <a:extLst>
              <a:ext uri="{FF2B5EF4-FFF2-40B4-BE49-F238E27FC236}">
                <a16:creationId xmlns:a16="http://schemas.microsoft.com/office/drawing/2014/main" id="{4882E87F-3B27-771F-1F29-CF09487FB8F2}"/>
              </a:ext>
            </a:extLst>
          </p:cNvPr>
          <p:cNvSpPr/>
          <p:nvPr/>
        </p:nvSpPr>
        <p:spPr>
          <a:xfrm>
            <a:off x="3331287" y="3432564"/>
            <a:ext cx="465008" cy="155586"/>
          </a:xfrm>
          <a:prstGeom prst="lef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cxnSp>
        <p:nvCxnSpPr>
          <p:cNvPr id="21" name="Straight Arrow Connector 20">
            <a:extLst>
              <a:ext uri="{FF2B5EF4-FFF2-40B4-BE49-F238E27FC236}">
                <a16:creationId xmlns:a16="http://schemas.microsoft.com/office/drawing/2014/main" id="{8A20772F-9616-1B5F-0198-72047AB1B8C3}"/>
              </a:ext>
            </a:extLst>
          </p:cNvPr>
          <p:cNvCxnSpPr>
            <a:cxnSpLocks/>
            <a:stCxn id="4" idx="2"/>
            <a:endCxn id="47" idx="1"/>
          </p:cNvCxnSpPr>
          <p:nvPr/>
        </p:nvCxnSpPr>
        <p:spPr>
          <a:xfrm flipH="1">
            <a:off x="2899480" y="4021534"/>
            <a:ext cx="3735" cy="1059341"/>
          </a:xfrm>
          <a:prstGeom prst="straightConnector1">
            <a:avLst/>
          </a:prstGeom>
          <a:ln w="19050">
            <a:solidFill>
              <a:schemeClr val="accent6"/>
            </a:solidFill>
            <a:prstDash val="sysDot"/>
            <a:tailEnd type="arrow" w="med" len="med"/>
          </a:ln>
        </p:spPr>
        <p:style>
          <a:lnRef idx="1">
            <a:schemeClr val="accent1"/>
          </a:lnRef>
          <a:fillRef idx="0">
            <a:schemeClr val="accent1"/>
          </a:fillRef>
          <a:effectRef idx="0">
            <a:schemeClr val="accent1"/>
          </a:effectRef>
          <a:fontRef idx="minor">
            <a:schemeClr val="tx1"/>
          </a:fontRef>
        </p:style>
      </p:cxnSp>
      <p:sp>
        <p:nvSpPr>
          <p:cNvPr id="22" name="TextBox 61">
            <a:extLst>
              <a:ext uri="{FF2B5EF4-FFF2-40B4-BE49-F238E27FC236}">
                <a16:creationId xmlns:a16="http://schemas.microsoft.com/office/drawing/2014/main" id="{536B8098-1174-F278-3270-07FBE83E9EA9}"/>
              </a:ext>
            </a:extLst>
          </p:cNvPr>
          <p:cNvSpPr txBox="1"/>
          <p:nvPr/>
        </p:nvSpPr>
        <p:spPr>
          <a:xfrm>
            <a:off x="4627542" y="5500339"/>
            <a:ext cx="2743200" cy="124650"/>
          </a:xfrm>
          <a:prstGeom prst="rect">
            <a:avLst/>
          </a:prstGeom>
          <a:noFill/>
          <a:ln>
            <a:noFill/>
          </a:ln>
        </p:spPr>
        <p:txBody>
          <a:bodyPr vert="horz" lIns="45714" tIns="22857" rIns="45714" bIns="22857"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kumimoji="0" lang="en-US" sz="900" b="1" i="0" u="none" strike="noStrike" kern="1200" cap="none" spc="0" normalizeH="0" baseline="0" noProof="0" dirty="0">
                <a:ln>
                  <a:noFill/>
                </a:ln>
                <a:solidFill>
                  <a:srgbClr val="9B242D"/>
                </a:solidFill>
                <a:effectLst/>
                <a:uLnTx/>
                <a:uFillTx/>
                <a:latin typeface="Arial"/>
                <a:ea typeface="+mn-ea"/>
                <a:cs typeface="Arial"/>
              </a:rPr>
              <a:t>Compliance Requests / Data</a:t>
            </a:r>
          </a:p>
        </p:txBody>
      </p:sp>
      <p:sp>
        <p:nvSpPr>
          <p:cNvPr id="23" name="TextBox 62">
            <a:extLst>
              <a:ext uri="{FF2B5EF4-FFF2-40B4-BE49-F238E27FC236}">
                <a16:creationId xmlns:a16="http://schemas.microsoft.com/office/drawing/2014/main" id="{FA87BFF7-68D8-F6F9-7E27-BE51D3DEF9FD}"/>
              </a:ext>
            </a:extLst>
          </p:cNvPr>
          <p:cNvSpPr txBox="1"/>
          <p:nvPr/>
        </p:nvSpPr>
        <p:spPr>
          <a:xfrm>
            <a:off x="3780575" y="2198826"/>
            <a:ext cx="903589" cy="140387"/>
          </a:xfrm>
          <a:prstGeom prst="rect">
            <a:avLst/>
          </a:prstGeom>
          <a:noFill/>
          <a:ln>
            <a:noFill/>
          </a:ln>
        </p:spPr>
        <p:txBody>
          <a:bodyPr vert="horz" lIns="45714" tIns="22857" rIns="45714" bIns="22857"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kumimoji="0" lang="en-US" sz="900" b="1" i="0" u="none" strike="noStrike" kern="1200" cap="none" spc="0" normalizeH="0" baseline="0" noProof="0" dirty="0">
                <a:ln>
                  <a:noFill/>
                </a:ln>
                <a:solidFill>
                  <a:srgbClr val="9B242D"/>
                </a:solidFill>
                <a:effectLst/>
                <a:uLnTx/>
                <a:uFillTx/>
                <a:latin typeface="Arial"/>
                <a:ea typeface="+mn-ea"/>
                <a:cs typeface="Arial"/>
              </a:rPr>
              <a:t>FSP via PPA</a:t>
            </a:r>
          </a:p>
        </p:txBody>
      </p:sp>
      <p:sp>
        <p:nvSpPr>
          <p:cNvPr id="24" name="TextBox 63">
            <a:extLst>
              <a:ext uri="{FF2B5EF4-FFF2-40B4-BE49-F238E27FC236}">
                <a16:creationId xmlns:a16="http://schemas.microsoft.com/office/drawing/2014/main" id="{8EECE051-8999-6B07-B05E-8635165786F2}"/>
              </a:ext>
            </a:extLst>
          </p:cNvPr>
          <p:cNvSpPr txBox="1"/>
          <p:nvPr/>
        </p:nvSpPr>
        <p:spPr>
          <a:xfrm>
            <a:off x="4291709" y="4630345"/>
            <a:ext cx="1241611" cy="124650"/>
          </a:xfrm>
          <a:prstGeom prst="rect">
            <a:avLst/>
          </a:prstGeom>
          <a:noFill/>
          <a:ln>
            <a:noFill/>
          </a:ln>
        </p:spPr>
        <p:txBody>
          <a:bodyPr vert="horz" lIns="45714" tIns="22857" rIns="45714" bIns="22857"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kumimoji="0" lang="en-US" sz="900" b="1" i="0" u="none" strike="noStrike" kern="1200" cap="none" spc="0" normalizeH="0" baseline="0" noProof="0" dirty="0">
                <a:ln>
                  <a:noFill/>
                </a:ln>
                <a:solidFill>
                  <a:srgbClr val="9B242D"/>
                </a:solidFill>
                <a:effectLst/>
                <a:uLnTx/>
                <a:uFillTx/>
                <a:latin typeface="Arial"/>
                <a:ea typeface="+mn-ea"/>
                <a:cs typeface="Arial"/>
              </a:rPr>
              <a:t>Switch </a:t>
            </a:r>
            <a:br>
              <a:rPr kumimoji="0" lang="en-US" sz="900" b="1" i="0" u="none" strike="noStrike" kern="1200" cap="none" spc="0" normalizeH="0" baseline="0" noProof="0" dirty="0">
                <a:ln>
                  <a:noFill/>
                </a:ln>
                <a:solidFill>
                  <a:srgbClr val="9B242D"/>
                </a:solidFill>
                <a:effectLst/>
                <a:uLnTx/>
                <a:uFillTx/>
                <a:latin typeface="Arial"/>
                <a:ea typeface="+mn-ea"/>
                <a:cs typeface="Arial"/>
              </a:rPr>
            </a:br>
            <a:r>
              <a:rPr kumimoji="0" lang="en-US" sz="900" b="1" i="0" u="none" strike="noStrike" kern="1200" cap="none" spc="0" normalizeH="0" baseline="0" noProof="0" dirty="0">
                <a:ln>
                  <a:noFill/>
                </a:ln>
                <a:solidFill>
                  <a:srgbClr val="9B242D"/>
                </a:solidFill>
                <a:effectLst/>
                <a:uLnTx/>
                <a:uFillTx/>
                <a:latin typeface="Arial"/>
                <a:ea typeface="+mn-ea"/>
                <a:cs typeface="Arial"/>
              </a:rPr>
              <a:t>via PPA</a:t>
            </a:r>
          </a:p>
        </p:txBody>
      </p:sp>
      <p:sp>
        <p:nvSpPr>
          <p:cNvPr id="25" name="TextBox 64">
            <a:extLst>
              <a:ext uri="{FF2B5EF4-FFF2-40B4-BE49-F238E27FC236}">
                <a16:creationId xmlns:a16="http://schemas.microsoft.com/office/drawing/2014/main" id="{F085F43F-2418-F0C6-958B-91AF3A45805F}"/>
              </a:ext>
            </a:extLst>
          </p:cNvPr>
          <p:cNvSpPr txBox="1"/>
          <p:nvPr/>
        </p:nvSpPr>
        <p:spPr>
          <a:xfrm>
            <a:off x="4291709" y="3324675"/>
            <a:ext cx="1241611" cy="124650"/>
          </a:xfrm>
          <a:prstGeom prst="rect">
            <a:avLst/>
          </a:prstGeom>
          <a:noFill/>
          <a:ln>
            <a:noFill/>
          </a:ln>
        </p:spPr>
        <p:txBody>
          <a:bodyPr vert="horz" lIns="45714" tIns="22857" rIns="45714" bIns="22857"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kumimoji="0" lang="en-US" sz="900" b="1" i="0" u="none" strike="noStrike" kern="1200" cap="none" spc="0" normalizeH="0" baseline="0" noProof="0" dirty="0">
                <a:ln>
                  <a:noFill/>
                </a:ln>
                <a:solidFill>
                  <a:srgbClr val="9B242D"/>
                </a:solidFill>
                <a:effectLst/>
                <a:uLnTx/>
                <a:uFillTx/>
                <a:latin typeface="Arial"/>
                <a:ea typeface="+mn-ea"/>
                <a:cs typeface="Arial"/>
              </a:rPr>
              <a:t>Switch </a:t>
            </a:r>
            <a:br>
              <a:rPr kumimoji="0" lang="en-US" sz="900" b="1" i="0" u="none" strike="noStrike" kern="1200" cap="none" spc="0" normalizeH="0" baseline="0" noProof="0" dirty="0">
                <a:ln>
                  <a:noFill/>
                </a:ln>
                <a:solidFill>
                  <a:srgbClr val="9B242D"/>
                </a:solidFill>
                <a:effectLst/>
                <a:uLnTx/>
                <a:uFillTx/>
                <a:latin typeface="Arial"/>
                <a:ea typeface="+mn-ea"/>
                <a:cs typeface="Arial"/>
              </a:rPr>
            </a:br>
            <a:r>
              <a:rPr kumimoji="0" lang="en-US" sz="900" b="1" i="0" u="none" strike="noStrike" kern="1200" cap="none" spc="0" normalizeH="0" baseline="0" noProof="0" dirty="0">
                <a:ln>
                  <a:noFill/>
                </a:ln>
                <a:solidFill>
                  <a:srgbClr val="9B242D"/>
                </a:solidFill>
                <a:effectLst/>
                <a:uLnTx/>
                <a:uFillTx/>
                <a:latin typeface="Arial"/>
                <a:ea typeface="+mn-ea"/>
                <a:cs typeface="Arial"/>
              </a:rPr>
              <a:t>Direct</a:t>
            </a:r>
          </a:p>
        </p:txBody>
      </p:sp>
      <p:sp>
        <p:nvSpPr>
          <p:cNvPr id="26" name="TextBox 65">
            <a:extLst>
              <a:ext uri="{FF2B5EF4-FFF2-40B4-BE49-F238E27FC236}">
                <a16:creationId xmlns:a16="http://schemas.microsoft.com/office/drawing/2014/main" id="{749AE849-8A6D-985C-D007-0B0EF37D4E54}"/>
              </a:ext>
            </a:extLst>
          </p:cNvPr>
          <p:cNvSpPr txBox="1"/>
          <p:nvPr/>
        </p:nvSpPr>
        <p:spPr>
          <a:xfrm>
            <a:off x="9049281" y="2736833"/>
            <a:ext cx="564844" cy="368089"/>
          </a:xfrm>
          <a:prstGeom prst="rect">
            <a:avLst/>
          </a:prstGeom>
          <a:noFill/>
          <a:ln>
            <a:noFill/>
          </a:ln>
        </p:spPr>
        <p:txBody>
          <a:bodyPr vert="horz" lIns="45714" tIns="22857" rIns="45714" bIns="22857"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kumimoji="0" lang="en-US" sz="900" b="1" i="0" u="none" strike="noStrike" kern="1200" cap="none" spc="0" normalizeH="0" baseline="0" noProof="0" dirty="0">
                <a:ln>
                  <a:noFill/>
                </a:ln>
                <a:solidFill>
                  <a:srgbClr val="9B242D"/>
                </a:solidFill>
                <a:effectLst/>
                <a:uLnTx/>
                <a:uFillTx/>
                <a:latin typeface="Arial"/>
                <a:ea typeface="+mn-ea"/>
                <a:cs typeface="Arial"/>
              </a:rPr>
              <a:t> </a:t>
            </a:r>
            <a:br>
              <a:rPr kumimoji="0" lang="en-US" sz="900" b="1" i="0" u="none" strike="noStrike" kern="1200" cap="none" spc="0" normalizeH="0" baseline="0" noProof="0" dirty="0">
                <a:ln>
                  <a:noFill/>
                </a:ln>
                <a:solidFill>
                  <a:srgbClr val="9B242D"/>
                </a:solidFill>
                <a:effectLst/>
                <a:uLnTx/>
                <a:uFillTx/>
                <a:latin typeface="Arial"/>
                <a:ea typeface="+mn-ea"/>
                <a:cs typeface="Arial"/>
              </a:rPr>
            </a:br>
            <a:r>
              <a:rPr kumimoji="0" lang="en-US" sz="900" b="1" i="0" u="none" strike="noStrike" kern="1200" cap="none" spc="0" normalizeH="0" baseline="0" noProof="0" dirty="0">
                <a:ln>
                  <a:noFill/>
                </a:ln>
                <a:solidFill>
                  <a:srgbClr val="9B242D"/>
                </a:solidFill>
                <a:effectLst/>
                <a:uLnTx/>
                <a:uFillTx/>
                <a:latin typeface="Arial"/>
                <a:ea typeface="+mn-ea"/>
                <a:cs typeface="Arial"/>
              </a:rPr>
              <a:t>Alert</a:t>
            </a:r>
          </a:p>
        </p:txBody>
      </p:sp>
      <p:sp>
        <p:nvSpPr>
          <p:cNvPr id="27" name="TextBox 66">
            <a:extLst>
              <a:ext uri="{FF2B5EF4-FFF2-40B4-BE49-F238E27FC236}">
                <a16:creationId xmlns:a16="http://schemas.microsoft.com/office/drawing/2014/main" id="{06A3C8CA-71D0-868F-B0EB-A515682CA7A5}"/>
              </a:ext>
            </a:extLst>
          </p:cNvPr>
          <p:cNvSpPr txBox="1"/>
          <p:nvPr/>
        </p:nvSpPr>
        <p:spPr>
          <a:xfrm>
            <a:off x="9007070" y="3995553"/>
            <a:ext cx="649267" cy="179139"/>
          </a:xfrm>
          <a:prstGeom prst="rect">
            <a:avLst/>
          </a:prstGeom>
          <a:noFill/>
          <a:ln>
            <a:noFill/>
          </a:ln>
        </p:spPr>
        <p:txBody>
          <a:bodyPr vert="horz" lIns="45714" tIns="22857" rIns="45714" bIns="22857"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828800" rtl="0" eaLnBrk="1" fontAlgn="auto" latinLnBrk="0" hangingPunct="1">
              <a:spcAft>
                <a:spcPts val="0"/>
              </a:spcAft>
              <a:buClrTx/>
              <a:buSzTx/>
              <a:buFont typeface="Arial" panose="020B0604020202020204" pitchFamily="34" charset="0"/>
              <a:buNone/>
              <a:tabLst/>
              <a:defRPr/>
            </a:pPr>
            <a:r>
              <a:rPr kumimoji="0" lang="en-US" sz="900" b="1" i="0" u="none" strike="noStrike" kern="1200" cap="none" spc="0" normalizeH="0" baseline="0" noProof="0" dirty="0">
                <a:ln>
                  <a:noFill/>
                </a:ln>
                <a:solidFill>
                  <a:srgbClr val="9B242D"/>
                </a:solidFill>
                <a:effectLst/>
                <a:uLnTx/>
                <a:uFillTx/>
                <a:latin typeface="Arial"/>
                <a:ea typeface="+mn-ea"/>
                <a:cs typeface="Arial"/>
              </a:rPr>
              <a:t> </a:t>
            </a:r>
            <a:br>
              <a:rPr kumimoji="0" lang="en-US" sz="900" b="1" i="0" u="none" strike="noStrike" kern="1200" cap="none" spc="0" normalizeH="0" baseline="0" noProof="0" dirty="0">
                <a:ln>
                  <a:noFill/>
                </a:ln>
                <a:solidFill>
                  <a:srgbClr val="9B242D"/>
                </a:solidFill>
                <a:effectLst/>
                <a:uLnTx/>
                <a:uFillTx/>
                <a:latin typeface="Arial"/>
                <a:ea typeface="+mn-ea"/>
                <a:cs typeface="Arial"/>
              </a:rPr>
            </a:br>
            <a:r>
              <a:rPr lang="en-US" sz="900" b="1" dirty="0">
                <a:solidFill>
                  <a:srgbClr val="9B242D"/>
                </a:solidFill>
                <a:latin typeface="Arial"/>
                <a:cs typeface="Arial"/>
              </a:rPr>
              <a:t>Alert</a:t>
            </a:r>
          </a:p>
          <a:p>
            <a:pPr marL="0" marR="0" lvl="0" indent="0" algn="ctr" defTabSz="1828800" rtl="0" eaLnBrk="1" fontAlgn="auto" latinLnBrk="0" hangingPunct="1">
              <a:spcAft>
                <a:spcPts val="0"/>
              </a:spcAft>
              <a:buClrTx/>
              <a:buSzTx/>
              <a:buFont typeface="Arial" panose="020B0604020202020204" pitchFamily="34" charset="0"/>
              <a:buNone/>
              <a:tabLst/>
              <a:defRPr/>
            </a:pPr>
            <a:r>
              <a:rPr kumimoji="0" lang="en-US" sz="900" b="1" i="0" u="none" strike="noStrike" kern="1200" cap="none" spc="0" normalizeH="0" baseline="0" noProof="0" dirty="0">
                <a:ln>
                  <a:noFill/>
                </a:ln>
                <a:solidFill>
                  <a:srgbClr val="9B242D"/>
                </a:solidFill>
                <a:effectLst/>
                <a:uLnTx/>
                <a:uFillTx/>
                <a:latin typeface="Arial"/>
                <a:ea typeface="+mn-ea"/>
                <a:cs typeface="Arial"/>
              </a:rPr>
              <a:t>Data</a:t>
            </a:r>
          </a:p>
        </p:txBody>
      </p:sp>
      <p:grpSp>
        <p:nvGrpSpPr>
          <p:cNvPr id="28" name="Group 27">
            <a:extLst>
              <a:ext uri="{FF2B5EF4-FFF2-40B4-BE49-F238E27FC236}">
                <a16:creationId xmlns:a16="http://schemas.microsoft.com/office/drawing/2014/main" id="{1B32F025-0EAF-6608-F617-5C6FE6A73BD9}"/>
              </a:ext>
            </a:extLst>
          </p:cNvPr>
          <p:cNvGrpSpPr/>
          <p:nvPr/>
        </p:nvGrpSpPr>
        <p:grpSpPr>
          <a:xfrm>
            <a:off x="3307385" y="5011265"/>
            <a:ext cx="5535000" cy="497230"/>
            <a:chOff x="4546973" y="4593552"/>
            <a:chExt cx="5453159" cy="633727"/>
          </a:xfrm>
          <a:solidFill>
            <a:schemeClr val="accent2">
              <a:lumMod val="60000"/>
              <a:lumOff val="40000"/>
            </a:schemeClr>
          </a:solidFill>
        </p:grpSpPr>
        <p:sp>
          <p:nvSpPr>
            <p:cNvPr id="59" name="Arrow: Left-Up 58">
              <a:extLst>
                <a:ext uri="{FF2B5EF4-FFF2-40B4-BE49-F238E27FC236}">
                  <a16:creationId xmlns:a16="http://schemas.microsoft.com/office/drawing/2014/main" id="{4F550DAF-7196-75AD-E10B-26FF22623572}"/>
                </a:ext>
              </a:extLst>
            </p:cNvPr>
            <p:cNvSpPr/>
            <p:nvPr/>
          </p:nvSpPr>
          <p:spPr>
            <a:xfrm>
              <a:off x="4546973" y="4593556"/>
              <a:ext cx="3031890" cy="633723"/>
            </a:xfrm>
            <a:prstGeom prst="leftUpArrow">
              <a:avLst>
                <a:gd name="adj1" fmla="val 25000"/>
                <a:gd name="adj2" fmla="val 21169"/>
                <a:gd name="adj3" fmla="val 254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60" name="Arrow: Left-Up 59">
              <a:extLst>
                <a:ext uri="{FF2B5EF4-FFF2-40B4-BE49-F238E27FC236}">
                  <a16:creationId xmlns:a16="http://schemas.microsoft.com/office/drawing/2014/main" id="{29D03047-6469-E4DB-697C-8AD970ABCC4E}"/>
                </a:ext>
              </a:extLst>
            </p:cNvPr>
            <p:cNvSpPr/>
            <p:nvPr/>
          </p:nvSpPr>
          <p:spPr>
            <a:xfrm>
              <a:off x="4546973" y="4593552"/>
              <a:ext cx="5453159" cy="633723"/>
            </a:xfrm>
            <a:prstGeom prst="leftUpArrow">
              <a:avLst>
                <a:gd name="adj1" fmla="val 25000"/>
                <a:gd name="adj2" fmla="val 21169"/>
                <a:gd name="adj3" fmla="val 25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29" name="Cylinder 28">
            <a:extLst>
              <a:ext uri="{FF2B5EF4-FFF2-40B4-BE49-F238E27FC236}">
                <a16:creationId xmlns:a16="http://schemas.microsoft.com/office/drawing/2014/main" id="{C0B6158E-0DBA-6004-39F5-214CEA3DA1C3}"/>
              </a:ext>
            </a:extLst>
          </p:cNvPr>
          <p:cNvSpPr/>
          <p:nvPr/>
        </p:nvSpPr>
        <p:spPr>
          <a:xfrm>
            <a:off x="9743991" y="4021534"/>
            <a:ext cx="746312" cy="588624"/>
          </a:xfrm>
          <a:prstGeom prst="ca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Arial"/>
                <a:ea typeface="+mn-ea"/>
                <a:cs typeface="Arial"/>
              </a:rPr>
              <a:t>Storage</a:t>
            </a:r>
            <a:endParaRPr kumimoji="0" lang="en-US" sz="900" b="0" i="0" u="none" strike="noStrike" kern="1200" cap="none" spc="0" normalizeH="0" baseline="0" noProof="0" dirty="0">
              <a:ln>
                <a:noFill/>
              </a:ln>
              <a:solidFill>
                <a:srgbClr val="FFFFFF"/>
              </a:solidFill>
              <a:effectLst/>
              <a:uLnTx/>
              <a:uFillTx/>
              <a:latin typeface="Arial"/>
              <a:ea typeface="+mn-ea"/>
              <a:cs typeface="+mn-cs"/>
            </a:endParaRPr>
          </a:p>
        </p:txBody>
      </p:sp>
      <p:sp>
        <p:nvSpPr>
          <p:cNvPr id="30" name="Cylinder 29">
            <a:extLst>
              <a:ext uri="{FF2B5EF4-FFF2-40B4-BE49-F238E27FC236}">
                <a16:creationId xmlns:a16="http://schemas.microsoft.com/office/drawing/2014/main" id="{6E53B43C-C061-EEF0-4DF7-04DEB6A78BC4}"/>
              </a:ext>
            </a:extLst>
          </p:cNvPr>
          <p:cNvSpPr/>
          <p:nvPr/>
        </p:nvSpPr>
        <p:spPr>
          <a:xfrm>
            <a:off x="7568138" y="3290553"/>
            <a:ext cx="746312" cy="588624"/>
          </a:xfrm>
          <a:prstGeom prst="can">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Arial"/>
                <a:ea typeface="+mn-ea"/>
                <a:cs typeface="Arial"/>
              </a:rPr>
              <a:t>Results store</a:t>
            </a:r>
            <a:endParaRPr kumimoji="0" lang="en-US" sz="900" b="0" i="0" u="none" strike="noStrike" kern="1200" cap="none" spc="0" normalizeH="0" baseline="0" noProof="0" dirty="0">
              <a:ln>
                <a:noFill/>
              </a:ln>
              <a:solidFill>
                <a:srgbClr val="FFFFFF"/>
              </a:solidFill>
              <a:effectLst/>
              <a:uLnTx/>
              <a:uFillTx/>
              <a:latin typeface="Arial"/>
              <a:ea typeface="+mn-ea"/>
              <a:cs typeface="+mn-cs"/>
            </a:endParaRPr>
          </a:p>
        </p:txBody>
      </p:sp>
      <p:sp>
        <p:nvSpPr>
          <p:cNvPr id="31" name="Rounded Rectangle 128">
            <a:extLst>
              <a:ext uri="{FF2B5EF4-FFF2-40B4-BE49-F238E27FC236}">
                <a16:creationId xmlns:a16="http://schemas.microsoft.com/office/drawing/2014/main" id="{8C37AF5A-8EAE-17DA-937D-DE918EAB6AFE}"/>
              </a:ext>
            </a:extLst>
          </p:cNvPr>
          <p:cNvSpPr/>
          <p:nvPr/>
        </p:nvSpPr>
        <p:spPr>
          <a:xfrm>
            <a:off x="6683276" y="2112788"/>
            <a:ext cx="789587" cy="2900193"/>
          </a:xfrm>
          <a:prstGeom prst="roundRect">
            <a:avLst>
              <a:gd name="adj" fmla="val 9781"/>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ZA" sz="900" b="0" i="0" u="none" strike="noStrike" kern="1200" cap="none" spc="0" normalizeH="0" baseline="0" noProof="0" dirty="0">
                <a:ln>
                  <a:noFill/>
                </a:ln>
                <a:solidFill>
                  <a:srgbClr val="FFFFFF"/>
                </a:solidFill>
                <a:effectLst/>
                <a:uLnTx/>
                <a:uFillTx/>
                <a:latin typeface="Arial"/>
                <a:ea typeface="+mn-ea"/>
                <a:cs typeface="Arial"/>
              </a:rPr>
              <a:t>Transact.</a:t>
            </a:r>
          </a:p>
          <a:p>
            <a:pPr marL="0" marR="0" lvl="0" indent="0" algn="ctr" defTabSz="914400" rtl="0" eaLnBrk="1" fontAlgn="auto" latinLnBrk="0" hangingPunct="1">
              <a:lnSpc>
                <a:spcPct val="100000"/>
              </a:lnSpc>
              <a:spcBef>
                <a:spcPts val="0"/>
              </a:spcBef>
              <a:spcAft>
                <a:spcPts val="0"/>
              </a:spcAft>
              <a:buClrTx/>
              <a:buSzTx/>
              <a:buFontTx/>
              <a:buNone/>
              <a:tabLst/>
              <a:defRPr/>
            </a:pPr>
            <a:r>
              <a:rPr lang="en-ZA" sz="900" dirty="0">
                <a:solidFill>
                  <a:srgbClr val="FFFFFF"/>
                </a:solidFill>
                <a:latin typeface="Arial"/>
                <a:cs typeface="Arial"/>
              </a:rPr>
              <a:t>Monitoring</a:t>
            </a:r>
            <a:r>
              <a:rPr kumimoji="0" lang="en-ZA" sz="900" b="0" i="0" u="none" strike="noStrike" kern="1200" cap="none" spc="0" normalizeH="0" baseline="0" noProof="0" dirty="0">
                <a:ln>
                  <a:noFill/>
                </a:ln>
                <a:solidFill>
                  <a:srgbClr val="FFFFFF"/>
                </a:solidFill>
                <a:effectLst/>
                <a:uLnTx/>
                <a:uFillTx/>
                <a:latin typeface="Arial"/>
                <a:ea typeface="+mn-ea"/>
                <a:cs typeface="Arial"/>
              </a:rPr>
              <a:t> Service</a:t>
            </a:r>
            <a:endParaRPr kumimoji="0" lang="en-US" sz="900" b="0" i="0" u="none" strike="noStrike" kern="1200" cap="none" spc="0" normalizeH="0" baseline="0" noProof="0" dirty="0">
              <a:ln>
                <a:noFill/>
              </a:ln>
              <a:solidFill>
                <a:srgbClr val="FFFFFF"/>
              </a:solidFill>
              <a:effectLst/>
              <a:uLnTx/>
              <a:uFillTx/>
              <a:latin typeface="Arial"/>
              <a:ea typeface="+mn-ea"/>
              <a:cs typeface="+mn-cs"/>
            </a:endParaRPr>
          </a:p>
        </p:txBody>
      </p:sp>
      <p:sp>
        <p:nvSpPr>
          <p:cNvPr id="32" name="Rounded Rectangle 129">
            <a:extLst>
              <a:ext uri="{FF2B5EF4-FFF2-40B4-BE49-F238E27FC236}">
                <a16:creationId xmlns:a16="http://schemas.microsoft.com/office/drawing/2014/main" id="{20B4A143-14B8-54D9-A64C-F693E6105386}"/>
              </a:ext>
            </a:extLst>
          </p:cNvPr>
          <p:cNvSpPr/>
          <p:nvPr/>
        </p:nvSpPr>
        <p:spPr>
          <a:xfrm>
            <a:off x="5980910" y="2112788"/>
            <a:ext cx="620382" cy="2900193"/>
          </a:xfrm>
          <a:prstGeom prst="roundRect">
            <a:avLst>
              <a:gd name="adj" fmla="val 9781"/>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ZA" sz="900" b="0" i="0" u="none" strike="noStrike" kern="1200" cap="none" spc="0" normalizeH="0" baseline="0" noProof="0" dirty="0">
                <a:ln>
                  <a:noFill/>
                </a:ln>
                <a:solidFill>
                  <a:srgbClr val="FFFFFF"/>
                </a:solidFill>
                <a:effectLst/>
                <a:uLnTx/>
                <a:uFillTx/>
                <a:latin typeface="Arial"/>
                <a:ea typeface="+mn-ea"/>
                <a:cs typeface="Arial"/>
              </a:rPr>
              <a:t>Data </a:t>
            </a:r>
            <a:br>
              <a:rPr kumimoji="0" lang="en-ZA" sz="900" b="0" i="0" u="none" strike="noStrike" kern="1200" cap="none" spc="0" normalizeH="0" baseline="0" noProof="0" dirty="0">
                <a:ln>
                  <a:noFill/>
                </a:ln>
                <a:solidFill>
                  <a:srgbClr val="FFFFFF"/>
                </a:solidFill>
                <a:effectLst/>
                <a:uLnTx/>
                <a:uFillTx/>
                <a:latin typeface="Arial"/>
                <a:ea typeface="+mn-ea"/>
                <a:cs typeface="Arial"/>
              </a:rPr>
            </a:br>
            <a:r>
              <a:rPr kumimoji="0" lang="en-ZA" sz="900" b="0" i="0" u="none" strike="noStrike" kern="1200" cap="none" spc="0" normalizeH="0" baseline="0" noProof="0" dirty="0">
                <a:ln>
                  <a:noFill/>
                </a:ln>
                <a:solidFill>
                  <a:srgbClr val="FFFFFF"/>
                </a:solidFill>
                <a:effectLst/>
                <a:uLnTx/>
                <a:uFillTx/>
                <a:latin typeface="Arial"/>
                <a:ea typeface="+mn-ea"/>
                <a:cs typeface="Arial"/>
              </a:rPr>
              <a:t>Prep.</a:t>
            </a:r>
            <a:endParaRPr kumimoji="0" lang="en-US" sz="900" b="0" i="0" u="none" strike="noStrike" kern="1200" cap="none" spc="0" normalizeH="0" baseline="0" noProof="0" dirty="0">
              <a:ln>
                <a:noFill/>
              </a:ln>
              <a:solidFill>
                <a:srgbClr val="FFFFFF"/>
              </a:solidFill>
              <a:effectLst/>
              <a:uLnTx/>
              <a:uFillTx/>
              <a:latin typeface="Arial"/>
              <a:ea typeface="+mn-ea"/>
              <a:cs typeface="+mn-cs"/>
            </a:endParaRPr>
          </a:p>
        </p:txBody>
      </p:sp>
      <p:sp>
        <p:nvSpPr>
          <p:cNvPr id="33" name="Rounded Rectangle 130">
            <a:extLst>
              <a:ext uri="{FF2B5EF4-FFF2-40B4-BE49-F238E27FC236}">
                <a16:creationId xmlns:a16="http://schemas.microsoft.com/office/drawing/2014/main" id="{751AAF1A-5417-27F4-8C2B-F7F259D03CB6}"/>
              </a:ext>
            </a:extLst>
          </p:cNvPr>
          <p:cNvSpPr/>
          <p:nvPr/>
        </p:nvSpPr>
        <p:spPr>
          <a:xfrm>
            <a:off x="5301885" y="2112788"/>
            <a:ext cx="620382" cy="2900193"/>
          </a:xfrm>
          <a:prstGeom prst="roundRect">
            <a:avLst>
              <a:gd name="adj" fmla="val 12986"/>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ZA" sz="900" b="0" i="0" u="none" strike="noStrike" kern="1200" cap="none" spc="0" normalizeH="0" baseline="0" noProof="0" dirty="0">
                <a:ln>
                  <a:noFill/>
                </a:ln>
                <a:solidFill>
                  <a:srgbClr val="FFFFFF"/>
                </a:solidFill>
                <a:effectLst/>
                <a:uLnTx/>
                <a:uFillTx/>
                <a:latin typeface="Arial"/>
                <a:ea typeface="+mn-ea"/>
                <a:cs typeface="Arial"/>
              </a:rPr>
              <a:t>Transact. Monitoring Service API</a:t>
            </a:r>
            <a:endParaRPr kumimoji="0" lang="en-US" sz="900" b="0" i="0" u="none" strike="noStrike" kern="1200" cap="none" spc="0" normalizeH="0" baseline="0" noProof="0" dirty="0">
              <a:ln>
                <a:noFill/>
              </a:ln>
              <a:solidFill>
                <a:srgbClr val="FFFFFF"/>
              </a:solidFill>
              <a:effectLst/>
              <a:uLnTx/>
              <a:uFillTx/>
              <a:latin typeface="Arial"/>
              <a:ea typeface="+mn-ea"/>
              <a:cs typeface="Arial"/>
            </a:endParaRPr>
          </a:p>
        </p:txBody>
      </p:sp>
      <p:cxnSp>
        <p:nvCxnSpPr>
          <p:cNvPr id="34" name="Straight Arrow Connector 33">
            <a:extLst>
              <a:ext uri="{FF2B5EF4-FFF2-40B4-BE49-F238E27FC236}">
                <a16:creationId xmlns:a16="http://schemas.microsoft.com/office/drawing/2014/main" id="{4379442E-E31D-C3FE-9DDB-D6694EA0644C}"/>
              </a:ext>
            </a:extLst>
          </p:cNvPr>
          <p:cNvCxnSpPr>
            <a:cxnSpLocks/>
            <a:endCxn id="29" idx="2"/>
          </p:cNvCxnSpPr>
          <p:nvPr/>
        </p:nvCxnSpPr>
        <p:spPr>
          <a:xfrm>
            <a:off x="9064656" y="4315846"/>
            <a:ext cx="679335" cy="0"/>
          </a:xfrm>
          <a:prstGeom prst="straightConnector1">
            <a:avLst/>
          </a:prstGeom>
          <a:ln w="19050">
            <a:solidFill>
              <a:schemeClr val="accent6"/>
            </a:solidFill>
            <a:prstDash val="sysDot"/>
            <a:tailEnd type="arrow" w="med" len="med"/>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95D8306F-0C6A-270F-DDC9-14C70AA64214}"/>
              </a:ext>
            </a:extLst>
          </p:cNvPr>
          <p:cNvGrpSpPr>
            <a:grpSpLocks noChangeAspect="1"/>
          </p:cNvGrpSpPr>
          <p:nvPr/>
        </p:nvGrpSpPr>
        <p:grpSpPr>
          <a:xfrm>
            <a:off x="1638919" y="2902115"/>
            <a:ext cx="351338" cy="365760"/>
            <a:chOff x="7902536" y="-357809"/>
            <a:chExt cx="3556302" cy="3702290"/>
          </a:xfrm>
        </p:grpSpPr>
        <p:sp>
          <p:nvSpPr>
            <p:cNvPr id="56" name="Oval 55">
              <a:extLst>
                <a:ext uri="{FF2B5EF4-FFF2-40B4-BE49-F238E27FC236}">
                  <a16:creationId xmlns:a16="http://schemas.microsoft.com/office/drawing/2014/main" id="{6CC50472-E2FE-F0CD-81EB-CA5550277924}"/>
                </a:ext>
              </a:extLst>
            </p:cNvPr>
            <p:cNvSpPr/>
            <p:nvPr/>
          </p:nvSpPr>
          <p:spPr>
            <a:xfrm>
              <a:off x="7902536" y="-357809"/>
              <a:ext cx="3556302" cy="3556302"/>
            </a:xfrm>
            <a:prstGeom prst="ellipse">
              <a:avLst/>
            </a:prstGeom>
            <a:solidFill>
              <a:schemeClr val="tx2">
                <a:lumMod val="20000"/>
                <a:lumOff val="8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57" name="Oval 56">
              <a:extLst>
                <a:ext uri="{FF2B5EF4-FFF2-40B4-BE49-F238E27FC236}">
                  <a16:creationId xmlns:a16="http://schemas.microsoft.com/office/drawing/2014/main" id="{E0631388-B339-5AF6-7B7B-9C968C60566F}"/>
                </a:ext>
              </a:extLst>
            </p:cNvPr>
            <p:cNvSpPr/>
            <p:nvPr/>
          </p:nvSpPr>
          <p:spPr>
            <a:xfrm>
              <a:off x="9189826" y="102115"/>
              <a:ext cx="981722" cy="981722"/>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58" name="Chord 57">
              <a:extLst>
                <a:ext uri="{FF2B5EF4-FFF2-40B4-BE49-F238E27FC236}">
                  <a16:creationId xmlns:a16="http://schemas.microsoft.com/office/drawing/2014/main" id="{07B43491-5637-E461-59CD-3F302ED228FA}"/>
                </a:ext>
              </a:extLst>
            </p:cNvPr>
            <p:cNvSpPr/>
            <p:nvPr/>
          </p:nvSpPr>
          <p:spPr>
            <a:xfrm rot="5400000">
              <a:off x="8694611" y="1372337"/>
              <a:ext cx="1972144" cy="1972144"/>
            </a:xfrm>
            <a:prstGeom prst="chord">
              <a:avLst>
                <a:gd name="adj1" fmla="val 5380432"/>
                <a:gd name="adj2" fmla="val 16200000"/>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36" name="Group 35">
            <a:extLst>
              <a:ext uri="{FF2B5EF4-FFF2-40B4-BE49-F238E27FC236}">
                <a16:creationId xmlns:a16="http://schemas.microsoft.com/office/drawing/2014/main" id="{72A09348-E93E-2372-14CA-D7060DA7E110}"/>
              </a:ext>
            </a:extLst>
          </p:cNvPr>
          <p:cNvGrpSpPr>
            <a:grpSpLocks noChangeAspect="1"/>
          </p:cNvGrpSpPr>
          <p:nvPr/>
        </p:nvGrpSpPr>
        <p:grpSpPr>
          <a:xfrm>
            <a:off x="1638919" y="3967914"/>
            <a:ext cx="351338" cy="365760"/>
            <a:chOff x="7902536" y="-357809"/>
            <a:chExt cx="3556302" cy="3702290"/>
          </a:xfrm>
        </p:grpSpPr>
        <p:sp>
          <p:nvSpPr>
            <p:cNvPr id="53" name="Oval 52">
              <a:extLst>
                <a:ext uri="{FF2B5EF4-FFF2-40B4-BE49-F238E27FC236}">
                  <a16:creationId xmlns:a16="http://schemas.microsoft.com/office/drawing/2014/main" id="{A91AB2BA-C3AF-D278-A19E-AB6696A45AF3}"/>
                </a:ext>
              </a:extLst>
            </p:cNvPr>
            <p:cNvSpPr/>
            <p:nvPr/>
          </p:nvSpPr>
          <p:spPr>
            <a:xfrm>
              <a:off x="7902536" y="-357809"/>
              <a:ext cx="3556302" cy="3556302"/>
            </a:xfrm>
            <a:prstGeom prst="ellipse">
              <a:avLst/>
            </a:prstGeom>
            <a:solidFill>
              <a:schemeClr val="tx2">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54" name="Oval 53">
              <a:extLst>
                <a:ext uri="{FF2B5EF4-FFF2-40B4-BE49-F238E27FC236}">
                  <a16:creationId xmlns:a16="http://schemas.microsoft.com/office/drawing/2014/main" id="{A63E4842-43EE-F4B6-27F2-0B91FBBE23B2}"/>
                </a:ext>
              </a:extLst>
            </p:cNvPr>
            <p:cNvSpPr/>
            <p:nvPr/>
          </p:nvSpPr>
          <p:spPr>
            <a:xfrm>
              <a:off x="9189826" y="102115"/>
              <a:ext cx="981722" cy="981722"/>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55" name="Chord 54">
              <a:extLst>
                <a:ext uri="{FF2B5EF4-FFF2-40B4-BE49-F238E27FC236}">
                  <a16:creationId xmlns:a16="http://schemas.microsoft.com/office/drawing/2014/main" id="{EB2F2FC7-C00C-588F-F49A-B88A960D5A50}"/>
                </a:ext>
              </a:extLst>
            </p:cNvPr>
            <p:cNvSpPr/>
            <p:nvPr/>
          </p:nvSpPr>
          <p:spPr>
            <a:xfrm rot="5400000">
              <a:off x="8694611" y="1372337"/>
              <a:ext cx="1972144" cy="1972144"/>
            </a:xfrm>
            <a:prstGeom prst="chord">
              <a:avLst>
                <a:gd name="adj1" fmla="val 5380432"/>
                <a:gd name="adj2" fmla="val 16200000"/>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37" name="Group 36">
            <a:extLst>
              <a:ext uri="{FF2B5EF4-FFF2-40B4-BE49-F238E27FC236}">
                <a16:creationId xmlns:a16="http://schemas.microsoft.com/office/drawing/2014/main" id="{F60D000F-8A25-3DBD-9E2C-A4E3065EEBED}"/>
              </a:ext>
            </a:extLst>
          </p:cNvPr>
          <p:cNvGrpSpPr>
            <a:grpSpLocks noChangeAspect="1"/>
          </p:cNvGrpSpPr>
          <p:nvPr/>
        </p:nvGrpSpPr>
        <p:grpSpPr>
          <a:xfrm>
            <a:off x="1638919" y="3435015"/>
            <a:ext cx="351338" cy="365760"/>
            <a:chOff x="7902536" y="-357809"/>
            <a:chExt cx="3556302" cy="3702290"/>
          </a:xfrm>
        </p:grpSpPr>
        <p:sp>
          <p:nvSpPr>
            <p:cNvPr id="50" name="Oval 49">
              <a:extLst>
                <a:ext uri="{FF2B5EF4-FFF2-40B4-BE49-F238E27FC236}">
                  <a16:creationId xmlns:a16="http://schemas.microsoft.com/office/drawing/2014/main" id="{00041F82-1843-11D9-4D63-9FD63B12C22B}"/>
                </a:ext>
              </a:extLst>
            </p:cNvPr>
            <p:cNvSpPr/>
            <p:nvPr/>
          </p:nvSpPr>
          <p:spPr>
            <a:xfrm>
              <a:off x="7902536" y="-357809"/>
              <a:ext cx="3556302" cy="3556302"/>
            </a:xfrm>
            <a:prstGeom prst="ellipse">
              <a:avLst/>
            </a:prstGeom>
            <a:solidFill>
              <a:schemeClr val="tx2">
                <a:lumMod val="20000"/>
                <a:lumOff val="80000"/>
              </a:schemeClr>
            </a:solid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51" name="Oval 50">
              <a:extLst>
                <a:ext uri="{FF2B5EF4-FFF2-40B4-BE49-F238E27FC236}">
                  <a16:creationId xmlns:a16="http://schemas.microsoft.com/office/drawing/2014/main" id="{0BD1B15A-ECD0-6E94-7835-AE4800EAD505}"/>
                </a:ext>
              </a:extLst>
            </p:cNvPr>
            <p:cNvSpPr/>
            <p:nvPr/>
          </p:nvSpPr>
          <p:spPr>
            <a:xfrm>
              <a:off x="9189826" y="102115"/>
              <a:ext cx="981722" cy="981722"/>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52" name="Chord 51">
              <a:extLst>
                <a:ext uri="{FF2B5EF4-FFF2-40B4-BE49-F238E27FC236}">
                  <a16:creationId xmlns:a16="http://schemas.microsoft.com/office/drawing/2014/main" id="{3BD6BC1C-9233-CF89-EB1E-CC9DCC471370}"/>
                </a:ext>
              </a:extLst>
            </p:cNvPr>
            <p:cNvSpPr/>
            <p:nvPr/>
          </p:nvSpPr>
          <p:spPr>
            <a:xfrm rot="5400000">
              <a:off x="8694611" y="1372337"/>
              <a:ext cx="1972144" cy="1972144"/>
            </a:xfrm>
            <a:prstGeom prst="chord">
              <a:avLst>
                <a:gd name="adj1" fmla="val 5380432"/>
                <a:gd name="adj2" fmla="val 16200000"/>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grpSp>
      <p:cxnSp>
        <p:nvCxnSpPr>
          <p:cNvPr id="38" name="Elbow Connector 28">
            <a:extLst>
              <a:ext uri="{FF2B5EF4-FFF2-40B4-BE49-F238E27FC236}">
                <a16:creationId xmlns:a16="http://schemas.microsoft.com/office/drawing/2014/main" id="{926D74A2-83C3-91BE-A4BD-056C5ED7B54E}"/>
              </a:ext>
            </a:extLst>
          </p:cNvPr>
          <p:cNvCxnSpPr>
            <a:cxnSpLocks/>
            <a:endCxn id="30" idx="1"/>
          </p:cNvCxnSpPr>
          <p:nvPr/>
        </p:nvCxnSpPr>
        <p:spPr>
          <a:xfrm>
            <a:off x="7479143" y="3047676"/>
            <a:ext cx="462151" cy="242877"/>
          </a:xfrm>
          <a:prstGeom prst="bentConnector2">
            <a:avLst/>
          </a:prstGeom>
          <a:ln w="19050">
            <a:solidFill>
              <a:schemeClr val="accent6"/>
            </a:solidFill>
            <a:prstDash val="sysDot"/>
            <a:tailEnd type="arrow" w="med" len="med"/>
          </a:ln>
        </p:spPr>
        <p:style>
          <a:lnRef idx="1">
            <a:schemeClr val="accent1"/>
          </a:lnRef>
          <a:fillRef idx="0">
            <a:schemeClr val="accent1"/>
          </a:fillRef>
          <a:effectRef idx="0">
            <a:schemeClr val="accent1"/>
          </a:effectRef>
          <a:fontRef idx="minor">
            <a:schemeClr val="tx1"/>
          </a:fontRef>
        </p:style>
      </p:cxnSp>
      <p:cxnSp>
        <p:nvCxnSpPr>
          <p:cNvPr id="39" name="Elbow Connector 31">
            <a:extLst>
              <a:ext uri="{FF2B5EF4-FFF2-40B4-BE49-F238E27FC236}">
                <a16:creationId xmlns:a16="http://schemas.microsoft.com/office/drawing/2014/main" id="{BFF720CA-DC9C-F3B2-B429-E186CA18C30E}"/>
              </a:ext>
            </a:extLst>
          </p:cNvPr>
          <p:cNvCxnSpPr>
            <a:cxnSpLocks/>
          </p:cNvCxnSpPr>
          <p:nvPr/>
        </p:nvCxnSpPr>
        <p:spPr>
          <a:xfrm flipV="1">
            <a:off x="7482712" y="3885992"/>
            <a:ext cx="462151" cy="242877"/>
          </a:xfrm>
          <a:prstGeom prst="bentConnector2">
            <a:avLst/>
          </a:prstGeom>
          <a:ln w="19050">
            <a:solidFill>
              <a:schemeClr val="accent6"/>
            </a:solidFill>
            <a:prstDash val="sysDot"/>
            <a:tailEnd type="arrow" w="med" len="med"/>
          </a:ln>
        </p:spPr>
        <p:style>
          <a:lnRef idx="1">
            <a:schemeClr val="accent1"/>
          </a:lnRef>
          <a:fillRef idx="0">
            <a:schemeClr val="accent1"/>
          </a:fillRef>
          <a:effectRef idx="0">
            <a:schemeClr val="accent1"/>
          </a:effectRef>
          <a:fontRef idx="minor">
            <a:schemeClr val="tx1"/>
          </a:fontRef>
        </p:style>
      </p:cxnSp>
      <p:sp>
        <p:nvSpPr>
          <p:cNvPr id="40" name="Rounded Rectangle 53">
            <a:extLst>
              <a:ext uri="{FF2B5EF4-FFF2-40B4-BE49-F238E27FC236}">
                <a16:creationId xmlns:a16="http://schemas.microsoft.com/office/drawing/2014/main" id="{BB7C7CCC-A7FC-0756-51F4-9BD9C6139E14}"/>
              </a:ext>
            </a:extLst>
          </p:cNvPr>
          <p:cNvSpPr/>
          <p:nvPr/>
        </p:nvSpPr>
        <p:spPr>
          <a:xfrm>
            <a:off x="8402104" y="2112788"/>
            <a:ext cx="620382" cy="2900193"/>
          </a:xfrm>
          <a:prstGeom prst="roundRect">
            <a:avLst>
              <a:gd name="adj" fmla="val 12986"/>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ZA" sz="900" b="0" i="0" u="none" strike="noStrike" kern="1200" cap="none" spc="0" normalizeH="0" baseline="0" noProof="0" dirty="0">
                <a:ln>
                  <a:noFill/>
                </a:ln>
                <a:solidFill>
                  <a:srgbClr val="FFFFFF"/>
                </a:solidFill>
                <a:effectLst/>
                <a:uLnTx/>
                <a:uFillTx/>
                <a:latin typeface="Arial"/>
                <a:ea typeface="+mn-ea"/>
                <a:cs typeface="Arial"/>
              </a:rPr>
              <a:t>Case Mgmt. Service API</a:t>
            </a:r>
            <a:endParaRPr kumimoji="0" lang="en-US" sz="900" b="0" i="0" u="none" strike="noStrike" kern="1200" cap="none" spc="0" normalizeH="0" baseline="0" noProof="0" dirty="0">
              <a:ln>
                <a:noFill/>
              </a:ln>
              <a:solidFill>
                <a:srgbClr val="FFFFFF"/>
              </a:solidFill>
              <a:effectLst/>
              <a:uLnTx/>
              <a:uFillTx/>
              <a:latin typeface="Arial"/>
              <a:ea typeface="+mn-ea"/>
              <a:cs typeface="+mn-cs"/>
            </a:endParaRPr>
          </a:p>
        </p:txBody>
      </p:sp>
      <p:sp>
        <p:nvSpPr>
          <p:cNvPr id="41" name="Rounded Rectangle 57">
            <a:extLst>
              <a:ext uri="{FF2B5EF4-FFF2-40B4-BE49-F238E27FC236}">
                <a16:creationId xmlns:a16="http://schemas.microsoft.com/office/drawing/2014/main" id="{2C1B24CC-E077-A3A6-2D02-4DED0428D6DB}"/>
              </a:ext>
            </a:extLst>
          </p:cNvPr>
          <p:cNvSpPr/>
          <p:nvPr/>
        </p:nvSpPr>
        <p:spPr>
          <a:xfrm>
            <a:off x="3863175" y="4493492"/>
            <a:ext cx="762174" cy="519489"/>
          </a:xfrm>
          <a:prstGeom prst="roundRect">
            <a:avLst>
              <a:gd name="adj" fmla="val 10299"/>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Arial"/>
                <a:ea typeface="+mn-ea"/>
                <a:cs typeface="+mn-cs"/>
              </a:rPr>
              <a:t>PPA</a:t>
            </a:r>
          </a:p>
        </p:txBody>
      </p:sp>
      <p:sp>
        <p:nvSpPr>
          <p:cNvPr id="45" name="Rounded Rectangle 71">
            <a:extLst>
              <a:ext uri="{FF2B5EF4-FFF2-40B4-BE49-F238E27FC236}">
                <a16:creationId xmlns:a16="http://schemas.microsoft.com/office/drawing/2014/main" id="{48EEE1C8-8180-B997-C51D-9A436661CC93}"/>
              </a:ext>
            </a:extLst>
          </p:cNvPr>
          <p:cNvSpPr/>
          <p:nvPr/>
        </p:nvSpPr>
        <p:spPr>
          <a:xfrm>
            <a:off x="2515511" y="2112788"/>
            <a:ext cx="762174" cy="519489"/>
          </a:xfrm>
          <a:prstGeom prst="roundRect">
            <a:avLst>
              <a:gd name="adj" fmla="val 10299"/>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Arial"/>
                <a:ea typeface="+mn-ea"/>
                <a:cs typeface="+mn-cs"/>
              </a:rPr>
              <a:t>Payment Platform Adapter</a:t>
            </a:r>
          </a:p>
        </p:txBody>
      </p:sp>
      <p:sp>
        <p:nvSpPr>
          <p:cNvPr id="46" name="Down Arrow 83">
            <a:extLst>
              <a:ext uri="{FF2B5EF4-FFF2-40B4-BE49-F238E27FC236}">
                <a16:creationId xmlns:a16="http://schemas.microsoft.com/office/drawing/2014/main" id="{F8A1207C-15B5-A7DE-5708-3045CB5550F3}"/>
              </a:ext>
            </a:extLst>
          </p:cNvPr>
          <p:cNvSpPr/>
          <p:nvPr/>
        </p:nvSpPr>
        <p:spPr>
          <a:xfrm rot="5400000">
            <a:off x="1763559" y="4751077"/>
            <a:ext cx="219446" cy="1284456"/>
          </a:xfrm>
          <a:prstGeom prst="downArrow">
            <a:avLst>
              <a:gd name="adj1" fmla="val 42622"/>
              <a:gd name="adj2" fmla="val 47064"/>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47" name="Cylinder 46">
            <a:extLst>
              <a:ext uri="{FF2B5EF4-FFF2-40B4-BE49-F238E27FC236}">
                <a16:creationId xmlns:a16="http://schemas.microsoft.com/office/drawing/2014/main" id="{98DB9FC7-8545-F3BC-702F-2B158F2C6F20}"/>
              </a:ext>
            </a:extLst>
          </p:cNvPr>
          <p:cNvSpPr/>
          <p:nvPr/>
        </p:nvSpPr>
        <p:spPr>
          <a:xfrm>
            <a:off x="2526324" y="5080875"/>
            <a:ext cx="746312" cy="588624"/>
          </a:xfrm>
          <a:prstGeom prst="ca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Arial"/>
                <a:ea typeface="+mn-ea"/>
                <a:cs typeface="Arial"/>
              </a:rPr>
              <a:t>CMS</a:t>
            </a:r>
            <a:endParaRPr kumimoji="0" lang="en-US" sz="900" b="0" i="0" u="none" strike="noStrike" kern="1200" cap="none" spc="0" normalizeH="0" baseline="0" noProof="0" dirty="0">
              <a:ln>
                <a:noFill/>
              </a:ln>
              <a:solidFill>
                <a:srgbClr val="FFFFFF"/>
              </a:solidFill>
              <a:effectLst/>
              <a:uLnTx/>
              <a:uFillTx/>
              <a:latin typeface="Arial"/>
              <a:ea typeface="+mn-ea"/>
              <a:cs typeface="+mn-cs"/>
            </a:endParaRPr>
          </a:p>
        </p:txBody>
      </p:sp>
      <p:sp>
        <p:nvSpPr>
          <p:cNvPr id="48" name="Arrow: Left-Right 47">
            <a:extLst>
              <a:ext uri="{FF2B5EF4-FFF2-40B4-BE49-F238E27FC236}">
                <a16:creationId xmlns:a16="http://schemas.microsoft.com/office/drawing/2014/main" id="{665A72FF-CAD3-3E9F-86F8-891FAD7CD651}"/>
              </a:ext>
            </a:extLst>
          </p:cNvPr>
          <p:cNvSpPr/>
          <p:nvPr/>
        </p:nvSpPr>
        <p:spPr>
          <a:xfrm rot="16200000">
            <a:off x="4053736" y="4181618"/>
            <a:ext cx="365760" cy="155586"/>
          </a:xfrm>
          <a:prstGeom prst="lef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49" name="Arrow: Left-Right 48">
            <a:extLst>
              <a:ext uri="{FF2B5EF4-FFF2-40B4-BE49-F238E27FC236}">
                <a16:creationId xmlns:a16="http://schemas.microsoft.com/office/drawing/2014/main" id="{E1C3FF0D-78AF-618A-1618-14B47A3F133A}"/>
              </a:ext>
            </a:extLst>
          </p:cNvPr>
          <p:cNvSpPr/>
          <p:nvPr/>
        </p:nvSpPr>
        <p:spPr>
          <a:xfrm rot="16200000">
            <a:off x="2713718" y="2783182"/>
            <a:ext cx="365760" cy="155586"/>
          </a:xfrm>
          <a:prstGeom prst="lef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62" name="Rectangle: Rounded Corners 61">
            <a:extLst>
              <a:ext uri="{FF2B5EF4-FFF2-40B4-BE49-F238E27FC236}">
                <a16:creationId xmlns:a16="http://schemas.microsoft.com/office/drawing/2014/main" id="{E5256DA7-68AF-C3F0-FB7E-D8810A4E92F5}"/>
              </a:ext>
            </a:extLst>
          </p:cNvPr>
          <p:cNvSpPr/>
          <p:nvPr/>
        </p:nvSpPr>
        <p:spPr>
          <a:xfrm>
            <a:off x="6737781" y="2886554"/>
            <a:ext cx="679024" cy="392349"/>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ZA" sz="900" dirty="0">
                <a:solidFill>
                  <a:srgbClr val="FFFFFF"/>
                </a:solidFill>
                <a:latin typeface="Arial"/>
              </a:rPr>
              <a:t>Rules</a:t>
            </a:r>
          </a:p>
        </p:txBody>
      </p:sp>
      <p:sp>
        <p:nvSpPr>
          <p:cNvPr id="74" name="Rectangle: Rounded Corners 73">
            <a:extLst>
              <a:ext uri="{FF2B5EF4-FFF2-40B4-BE49-F238E27FC236}">
                <a16:creationId xmlns:a16="http://schemas.microsoft.com/office/drawing/2014/main" id="{DAF68DB1-AB8B-E3A4-EAF1-1F00A4356C56}"/>
              </a:ext>
            </a:extLst>
          </p:cNvPr>
          <p:cNvSpPr/>
          <p:nvPr/>
        </p:nvSpPr>
        <p:spPr>
          <a:xfrm>
            <a:off x="6737781" y="3763021"/>
            <a:ext cx="679024" cy="392349"/>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ZA" sz="900" dirty="0">
                <a:solidFill>
                  <a:srgbClr val="FFFFFF"/>
                </a:solidFill>
                <a:latin typeface="Arial"/>
              </a:rPr>
              <a:t>Typologies</a:t>
            </a:r>
          </a:p>
        </p:txBody>
      </p:sp>
      <p:sp>
        <p:nvSpPr>
          <p:cNvPr id="76" name="Arrow: Down 75">
            <a:extLst>
              <a:ext uri="{FF2B5EF4-FFF2-40B4-BE49-F238E27FC236}">
                <a16:creationId xmlns:a16="http://schemas.microsoft.com/office/drawing/2014/main" id="{9E84129E-FB5C-FD17-B1E0-A797284DB828}"/>
              </a:ext>
            </a:extLst>
          </p:cNvPr>
          <p:cNvSpPr/>
          <p:nvPr/>
        </p:nvSpPr>
        <p:spPr>
          <a:xfrm>
            <a:off x="6990480" y="3363838"/>
            <a:ext cx="172105" cy="348049"/>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rgbClr val="FFFFFF"/>
              </a:solidFill>
              <a:latin typeface="Arial"/>
            </a:endParaRPr>
          </a:p>
        </p:txBody>
      </p:sp>
      <p:sp>
        <p:nvSpPr>
          <p:cNvPr id="7" name="Date Placeholder 41">
            <a:extLst>
              <a:ext uri="{FF2B5EF4-FFF2-40B4-BE49-F238E27FC236}">
                <a16:creationId xmlns:a16="http://schemas.microsoft.com/office/drawing/2014/main" id="{67FD77C0-15AB-E073-AC55-8E3E09E6B930}"/>
              </a:ext>
            </a:extLst>
          </p:cNvPr>
          <p:cNvSpPr>
            <a:spLocks noGrp="1"/>
          </p:cNvSpPr>
          <p:nvPr>
            <p:ph type="dt" sz="half" idx="23"/>
          </p:nvPr>
        </p:nvSpPr>
        <p:spPr>
          <a:xfrm>
            <a:off x="486833" y="6524509"/>
            <a:ext cx="1143000" cy="210312"/>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20" normalizeH="0" baseline="0" noProof="0" dirty="0">
                <a:ln>
                  <a:noFill/>
                </a:ln>
                <a:solidFill>
                  <a:srgbClr val="000000"/>
                </a:solidFill>
                <a:effectLst/>
                <a:uLnTx/>
                <a:uFillTx/>
                <a:latin typeface="Arial" pitchFamily="34" charset="0"/>
                <a:ea typeface="+mn-ea"/>
                <a:cs typeface="Arial" pitchFamily="34" charset="0"/>
              </a:rPr>
              <a:t>February 2023</a:t>
            </a:r>
          </a:p>
        </p:txBody>
      </p:sp>
      <p:sp>
        <p:nvSpPr>
          <p:cNvPr id="9" name="Footer Placeholder 43">
            <a:extLst>
              <a:ext uri="{FF2B5EF4-FFF2-40B4-BE49-F238E27FC236}">
                <a16:creationId xmlns:a16="http://schemas.microsoft.com/office/drawing/2014/main" id="{8EC30ADF-1F87-6815-31FB-52E9FC0B9585}"/>
              </a:ext>
            </a:extLst>
          </p:cNvPr>
          <p:cNvSpPr>
            <a:spLocks noGrp="1"/>
          </p:cNvSpPr>
          <p:nvPr>
            <p:ph type="ftr" sz="quarter" idx="3"/>
          </p:nvPr>
        </p:nvSpPr>
        <p:spPr>
          <a:xfrm>
            <a:off x="7162585" y="6524509"/>
            <a:ext cx="4114800" cy="21031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20" normalizeH="0" baseline="0" noProof="0" dirty="0">
                <a:ln>
                  <a:noFill/>
                </a:ln>
                <a:solidFill>
                  <a:srgbClr val="000000"/>
                </a:solidFill>
                <a:effectLst/>
                <a:uLnTx/>
                <a:uFillTx/>
                <a:latin typeface="Arial" pitchFamily="34" charset="0"/>
                <a:ea typeface="+mn-ea"/>
                <a:cs typeface="Arial" pitchFamily="34" charset="0"/>
              </a:rPr>
              <a:t>The FRMS Center of Excellence</a:t>
            </a:r>
          </a:p>
        </p:txBody>
      </p:sp>
      <p:sp>
        <p:nvSpPr>
          <p:cNvPr id="68" name="Cylinder 67">
            <a:extLst>
              <a:ext uri="{FF2B5EF4-FFF2-40B4-BE49-F238E27FC236}">
                <a16:creationId xmlns:a16="http://schemas.microsoft.com/office/drawing/2014/main" id="{BD04AAA6-46FB-EDA4-F9ED-60486C7ADA0E}"/>
              </a:ext>
            </a:extLst>
          </p:cNvPr>
          <p:cNvSpPr/>
          <p:nvPr/>
        </p:nvSpPr>
        <p:spPr>
          <a:xfrm>
            <a:off x="6055641" y="4302434"/>
            <a:ext cx="442893" cy="588624"/>
          </a:xfrm>
          <a:prstGeom prst="can">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FFFFFF"/>
                </a:solidFill>
                <a:latin typeface="Arial"/>
              </a:rPr>
              <a:t>Hist.</a:t>
            </a:r>
          </a:p>
          <a:p>
            <a:pPr algn="ctr"/>
            <a:r>
              <a:rPr lang="en-US" sz="900" dirty="0">
                <a:solidFill>
                  <a:srgbClr val="FFFFFF"/>
                </a:solidFill>
                <a:latin typeface="Arial"/>
              </a:rPr>
              <a:t>DB</a:t>
            </a:r>
          </a:p>
        </p:txBody>
      </p:sp>
      <p:sp>
        <p:nvSpPr>
          <p:cNvPr id="75" name="Arrow: Down 74">
            <a:extLst>
              <a:ext uri="{FF2B5EF4-FFF2-40B4-BE49-F238E27FC236}">
                <a16:creationId xmlns:a16="http://schemas.microsoft.com/office/drawing/2014/main" id="{2BCAD716-9A68-5A84-7788-4941EE16C3C9}"/>
              </a:ext>
            </a:extLst>
          </p:cNvPr>
          <p:cNvSpPr/>
          <p:nvPr/>
        </p:nvSpPr>
        <p:spPr>
          <a:xfrm>
            <a:off x="6205048" y="4200525"/>
            <a:ext cx="172105" cy="170011"/>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rgbClr val="FFFFFF"/>
              </a:solidFill>
              <a:latin typeface="Arial"/>
            </a:endParaRPr>
          </a:p>
        </p:txBody>
      </p:sp>
      <p:sp>
        <p:nvSpPr>
          <p:cNvPr id="77" name="Arrow: Down 76">
            <a:extLst>
              <a:ext uri="{FF2B5EF4-FFF2-40B4-BE49-F238E27FC236}">
                <a16:creationId xmlns:a16="http://schemas.microsoft.com/office/drawing/2014/main" id="{A173693C-3733-7BFE-BCE6-552825D2CB1F}"/>
              </a:ext>
            </a:extLst>
          </p:cNvPr>
          <p:cNvSpPr/>
          <p:nvPr/>
        </p:nvSpPr>
        <p:spPr>
          <a:xfrm rot="16200000">
            <a:off x="6528637" y="4455896"/>
            <a:ext cx="172105" cy="348049"/>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rgbClr val="FFFFFF"/>
              </a:solidFill>
              <a:latin typeface="Arial"/>
            </a:endParaRPr>
          </a:p>
        </p:txBody>
      </p:sp>
      <p:pic>
        <p:nvPicPr>
          <p:cNvPr id="2" name="Picture 1">
            <a:extLst>
              <a:ext uri="{FF2B5EF4-FFF2-40B4-BE49-F238E27FC236}">
                <a16:creationId xmlns:a16="http://schemas.microsoft.com/office/drawing/2014/main" id="{A8336010-4B3C-5E85-94C7-EEB3164BC7C2}"/>
              </a:ext>
            </a:extLst>
          </p:cNvPr>
          <p:cNvPicPr>
            <a:picLocks noChangeAspect="1"/>
          </p:cNvPicPr>
          <p:nvPr/>
        </p:nvPicPr>
        <p:blipFill>
          <a:blip r:embed="rId3"/>
          <a:stretch>
            <a:fillRect/>
          </a:stretch>
        </p:blipFill>
        <p:spPr>
          <a:xfrm>
            <a:off x="4934294" y="4966212"/>
            <a:ext cx="4438228" cy="318120"/>
          </a:xfrm>
          <a:prstGeom prst="rect">
            <a:avLst/>
          </a:prstGeom>
        </p:spPr>
      </p:pic>
    </p:spTree>
    <p:extLst>
      <p:ext uri="{BB962C8B-B14F-4D97-AF65-F5344CB8AC3E}">
        <p14:creationId xmlns:p14="http://schemas.microsoft.com/office/powerpoint/2010/main" val="1232800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186D3A3-AD02-5F65-712B-75DFCA5B6633}"/>
              </a:ext>
            </a:extLst>
          </p:cNvPr>
          <p:cNvSpPr/>
          <p:nvPr/>
        </p:nvSpPr>
        <p:spPr>
          <a:xfrm>
            <a:off x="4185314" y="1659008"/>
            <a:ext cx="900000" cy="900000"/>
          </a:xfrm>
          <a:prstGeom prst="ellipse">
            <a:avLst/>
          </a:prstGeom>
          <a:noFill/>
          <a:ln>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Oval 2">
            <a:extLst>
              <a:ext uri="{FF2B5EF4-FFF2-40B4-BE49-F238E27FC236}">
                <a16:creationId xmlns:a16="http://schemas.microsoft.com/office/drawing/2014/main" id="{551EB7C0-0A30-EBA4-0CBC-51A9CA09CA22}"/>
              </a:ext>
            </a:extLst>
          </p:cNvPr>
          <p:cNvSpPr/>
          <p:nvPr/>
        </p:nvSpPr>
        <p:spPr>
          <a:xfrm>
            <a:off x="2283205" y="997952"/>
            <a:ext cx="900000" cy="900000"/>
          </a:xfrm>
          <a:prstGeom prst="ellipse">
            <a:avLst/>
          </a:prstGeom>
          <a:noFill/>
          <a:ln>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cxnSp>
        <p:nvCxnSpPr>
          <p:cNvPr id="120" name="Straight Connector 119">
            <a:extLst>
              <a:ext uri="{FF2B5EF4-FFF2-40B4-BE49-F238E27FC236}">
                <a16:creationId xmlns:a16="http://schemas.microsoft.com/office/drawing/2014/main" id="{4D779483-95EC-22C0-8B62-CE24AF3EEBA2}"/>
              </a:ext>
            </a:extLst>
          </p:cNvPr>
          <p:cNvCxnSpPr>
            <a:cxnSpLocks/>
          </p:cNvCxnSpPr>
          <p:nvPr/>
        </p:nvCxnSpPr>
        <p:spPr>
          <a:xfrm flipV="1">
            <a:off x="6729376" y="2031219"/>
            <a:ext cx="478014" cy="4014"/>
          </a:xfrm>
          <a:prstGeom prst="line">
            <a:avLst/>
          </a:prstGeom>
          <a:ln w="12700"/>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75C6DD49-01DA-4A29-A507-72A9AF949C86}"/>
              </a:ext>
            </a:extLst>
          </p:cNvPr>
          <p:cNvCxnSpPr>
            <a:cxnSpLocks/>
          </p:cNvCxnSpPr>
          <p:nvPr/>
        </p:nvCxnSpPr>
        <p:spPr>
          <a:xfrm flipV="1">
            <a:off x="6729376" y="2220057"/>
            <a:ext cx="478014" cy="4014"/>
          </a:xfrm>
          <a:prstGeom prst="line">
            <a:avLst/>
          </a:prstGeom>
          <a:ln w="12700"/>
        </p:spPr>
        <p:style>
          <a:lnRef idx="1">
            <a:schemeClr val="dk1"/>
          </a:lnRef>
          <a:fillRef idx="0">
            <a:schemeClr val="dk1"/>
          </a:fillRef>
          <a:effectRef idx="0">
            <a:schemeClr val="dk1"/>
          </a:effectRef>
          <a:fontRef idx="minor">
            <a:schemeClr val="tx1"/>
          </a:fontRef>
        </p:style>
      </p:cxnSp>
      <p:sp>
        <p:nvSpPr>
          <p:cNvPr id="8" name="Title 7">
            <a:extLst>
              <a:ext uri="{FF2B5EF4-FFF2-40B4-BE49-F238E27FC236}">
                <a16:creationId xmlns:a16="http://schemas.microsoft.com/office/drawing/2014/main" id="{41CAB0F0-22F3-C848-A4F2-212A9A03D4B5}"/>
              </a:ext>
            </a:extLst>
          </p:cNvPr>
          <p:cNvSpPr>
            <a:spLocks noGrp="1"/>
          </p:cNvSpPr>
          <p:nvPr>
            <p:ph type="title"/>
          </p:nvPr>
        </p:nvSpPr>
        <p:spPr/>
        <p:txBody>
          <a:bodyPr/>
          <a:lstStyle/>
          <a:p>
            <a:pPr>
              <a:spcAft>
                <a:spcPts val="400"/>
              </a:spcAft>
            </a:pPr>
            <a:r>
              <a:rPr lang="en-US" sz="2400" dirty="0"/>
              <a:t>OPERATING MODEL CONFIGURATION OPTIONS</a:t>
            </a:r>
          </a:p>
        </p:txBody>
      </p:sp>
      <p:sp>
        <p:nvSpPr>
          <p:cNvPr id="43" name="Slide Number Placeholder 42">
            <a:extLst>
              <a:ext uri="{FF2B5EF4-FFF2-40B4-BE49-F238E27FC236}">
                <a16:creationId xmlns:a16="http://schemas.microsoft.com/office/drawing/2014/main" id="{7A515DB5-8C29-4BAA-CC66-80B6C18CE7A9}"/>
              </a:ext>
            </a:extLst>
          </p:cNvPr>
          <p:cNvSpPr>
            <a:spLocks noGrp="1"/>
          </p:cNvSpPr>
          <p:nvPr>
            <p:ph type="sldNum" sz="quarter" idx="4"/>
          </p:nvPr>
        </p:nvSpPr>
        <p:spPr/>
        <p:txBody>
          <a:bodyPr/>
          <a:lstStyle/>
          <a:p>
            <a:fld id="{4290442A-A587-DA4A-80BE-9E74F9AF5476}" type="slidenum">
              <a:rPr lang="en-US" smtClean="0"/>
              <a:pPr/>
              <a:t>12</a:t>
            </a:fld>
            <a:endParaRPr lang="en-US" dirty="0"/>
          </a:p>
        </p:txBody>
      </p:sp>
      <p:sp>
        <p:nvSpPr>
          <p:cNvPr id="11" name="Content Placeholder 2">
            <a:extLst>
              <a:ext uri="{FF2B5EF4-FFF2-40B4-BE49-F238E27FC236}">
                <a16:creationId xmlns:a16="http://schemas.microsoft.com/office/drawing/2014/main" id="{AB72BD50-A2E4-7EDA-1C30-F25FD4992B2C}"/>
              </a:ext>
            </a:extLst>
          </p:cNvPr>
          <p:cNvSpPr txBox="1">
            <a:spLocks/>
          </p:cNvSpPr>
          <p:nvPr/>
        </p:nvSpPr>
        <p:spPr>
          <a:xfrm>
            <a:off x="3543315" y="3345863"/>
            <a:ext cx="2293247" cy="365381"/>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vert="horz" lIns="45714" tIns="22857" rIns="45714" bIns="22857" rtlCol="0" anchor="ctr">
            <a:norm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ctr">
              <a:buNone/>
            </a:pPr>
            <a:r>
              <a:rPr lang="en-ZA" sz="1800" b="1" dirty="0">
                <a:solidFill>
                  <a:schemeClr val="bg1"/>
                </a:solidFill>
              </a:rPr>
              <a:t>Embedded</a:t>
            </a:r>
          </a:p>
        </p:txBody>
      </p:sp>
      <p:sp>
        <p:nvSpPr>
          <p:cNvPr id="15" name="Content Placeholder 2">
            <a:extLst>
              <a:ext uri="{FF2B5EF4-FFF2-40B4-BE49-F238E27FC236}">
                <a16:creationId xmlns:a16="http://schemas.microsoft.com/office/drawing/2014/main" id="{836E7459-1E03-8DBC-5D9A-9B815F250C6C}"/>
              </a:ext>
            </a:extLst>
          </p:cNvPr>
          <p:cNvSpPr txBox="1">
            <a:spLocks/>
          </p:cNvSpPr>
          <p:nvPr/>
        </p:nvSpPr>
        <p:spPr>
          <a:xfrm>
            <a:off x="6272976" y="3345863"/>
            <a:ext cx="2293247" cy="365381"/>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vert="horz" lIns="45714" tIns="22857" rIns="45714" bIns="22857" rtlCol="0" anchor="ctr">
            <a:norm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ctr">
              <a:buNone/>
            </a:pPr>
            <a:r>
              <a:rPr lang="en-ZA" sz="1800" b="1" dirty="0">
                <a:solidFill>
                  <a:schemeClr val="bg1"/>
                </a:solidFill>
              </a:rPr>
              <a:t>Semi-attached</a:t>
            </a:r>
          </a:p>
        </p:txBody>
      </p:sp>
      <p:sp>
        <p:nvSpPr>
          <p:cNvPr id="19" name="Content Placeholder 2">
            <a:extLst>
              <a:ext uri="{FF2B5EF4-FFF2-40B4-BE49-F238E27FC236}">
                <a16:creationId xmlns:a16="http://schemas.microsoft.com/office/drawing/2014/main" id="{B06EB42D-C0F7-140F-8FD3-BEF4A2F1CF26}"/>
              </a:ext>
            </a:extLst>
          </p:cNvPr>
          <p:cNvSpPr txBox="1">
            <a:spLocks/>
          </p:cNvSpPr>
          <p:nvPr/>
        </p:nvSpPr>
        <p:spPr>
          <a:xfrm>
            <a:off x="9033595" y="3345863"/>
            <a:ext cx="2293247" cy="365381"/>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vert="horz" lIns="45714" tIns="22857" rIns="45714" bIns="22857" rtlCol="0" anchor="ctr">
            <a:norm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ctr">
              <a:buNone/>
            </a:pPr>
            <a:r>
              <a:rPr lang="en-ZA" sz="1800" b="1" dirty="0">
                <a:solidFill>
                  <a:schemeClr val="bg1"/>
                </a:solidFill>
              </a:rPr>
              <a:t>Managed Service</a:t>
            </a:r>
          </a:p>
        </p:txBody>
      </p:sp>
      <p:sp>
        <p:nvSpPr>
          <p:cNvPr id="21" name="Oval 20">
            <a:extLst>
              <a:ext uri="{FF2B5EF4-FFF2-40B4-BE49-F238E27FC236}">
                <a16:creationId xmlns:a16="http://schemas.microsoft.com/office/drawing/2014/main" id="{2261DD1E-CAAA-A4C9-EB2E-26F8A7F342B5}"/>
              </a:ext>
            </a:extLst>
          </p:cNvPr>
          <p:cNvSpPr/>
          <p:nvPr/>
        </p:nvSpPr>
        <p:spPr>
          <a:xfrm>
            <a:off x="1828800" y="1848876"/>
            <a:ext cx="540000" cy="540000"/>
          </a:xfrm>
          <a:prstGeom prst="ellipse">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lIns="0" rIns="0" rtlCol="0" anchor="ctr"/>
          <a:lstStyle/>
          <a:p>
            <a:pPr algn="ctr"/>
            <a:r>
              <a:rPr lang="en-ZA" sz="700" dirty="0"/>
              <a:t>SWITCH</a:t>
            </a:r>
          </a:p>
        </p:txBody>
      </p:sp>
      <p:sp>
        <p:nvSpPr>
          <p:cNvPr id="22" name="Oval 21">
            <a:extLst>
              <a:ext uri="{FF2B5EF4-FFF2-40B4-BE49-F238E27FC236}">
                <a16:creationId xmlns:a16="http://schemas.microsoft.com/office/drawing/2014/main" id="{44A5B789-3BCD-278D-F9C9-63A75D4F10AC}"/>
              </a:ext>
            </a:extLst>
          </p:cNvPr>
          <p:cNvSpPr/>
          <p:nvPr/>
        </p:nvSpPr>
        <p:spPr>
          <a:xfrm>
            <a:off x="969696" y="2695864"/>
            <a:ext cx="540000" cy="540000"/>
          </a:xfrm>
          <a:prstGeom prst="ellipse">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lIns="0" rIns="0" rtlCol="0" anchor="ctr"/>
          <a:lstStyle/>
          <a:p>
            <a:pPr algn="ctr"/>
            <a:r>
              <a:rPr lang="en-ZA" sz="700" dirty="0"/>
              <a:t>FSP</a:t>
            </a:r>
          </a:p>
        </p:txBody>
      </p:sp>
      <p:sp>
        <p:nvSpPr>
          <p:cNvPr id="24" name="Oval 23">
            <a:extLst>
              <a:ext uri="{FF2B5EF4-FFF2-40B4-BE49-F238E27FC236}">
                <a16:creationId xmlns:a16="http://schemas.microsoft.com/office/drawing/2014/main" id="{E8A88CC8-62A3-84CA-268E-65401034623F}"/>
              </a:ext>
            </a:extLst>
          </p:cNvPr>
          <p:cNvSpPr/>
          <p:nvPr/>
        </p:nvSpPr>
        <p:spPr>
          <a:xfrm>
            <a:off x="1828800" y="2692966"/>
            <a:ext cx="540000" cy="540000"/>
          </a:xfrm>
          <a:prstGeom prst="ellipse">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lIns="0" rIns="0" rtlCol="0" anchor="ctr"/>
          <a:lstStyle/>
          <a:p>
            <a:pPr algn="ctr"/>
            <a:r>
              <a:rPr lang="en-ZA" sz="700" dirty="0"/>
              <a:t>FSP</a:t>
            </a:r>
          </a:p>
        </p:txBody>
      </p:sp>
      <p:sp>
        <p:nvSpPr>
          <p:cNvPr id="25" name="Oval 24">
            <a:extLst>
              <a:ext uri="{FF2B5EF4-FFF2-40B4-BE49-F238E27FC236}">
                <a16:creationId xmlns:a16="http://schemas.microsoft.com/office/drawing/2014/main" id="{424BCEAB-32F9-EEB4-401F-0525C0E5C7A1}"/>
              </a:ext>
            </a:extLst>
          </p:cNvPr>
          <p:cNvSpPr/>
          <p:nvPr/>
        </p:nvSpPr>
        <p:spPr>
          <a:xfrm>
            <a:off x="2456571" y="2487724"/>
            <a:ext cx="540000" cy="540000"/>
          </a:xfrm>
          <a:prstGeom prst="ellipse">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lIns="0" rIns="0" rtlCol="0" anchor="ctr"/>
          <a:lstStyle/>
          <a:p>
            <a:pPr algn="ctr"/>
            <a:r>
              <a:rPr lang="en-ZA" sz="700" dirty="0"/>
              <a:t>FSP</a:t>
            </a:r>
          </a:p>
        </p:txBody>
      </p:sp>
      <p:sp>
        <p:nvSpPr>
          <p:cNvPr id="26" name="Oval 25">
            <a:extLst>
              <a:ext uri="{FF2B5EF4-FFF2-40B4-BE49-F238E27FC236}">
                <a16:creationId xmlns:a16="http://schemas.microsoft.com/office/drawing/2014/main" id="{AAE94B25-D4A3-F6DF-99DD-4AE6CD8BB2A1}"/>
              </a:ext>
            </a:extLst>
          </p:cNvPr>
          <p:cNvSpPr/>
          <p:nvPr/>
        </p:nvSpPr>
        <p:spPr>
          <a:xfrm>
            <a:off x="2631194" y="1840637"/>
            <a:ext cx="540000" cy="540000"/>
          </a:xfrm>
          <a:prstGeom prst="ellipse">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lIns="0" rIns="0" rtlCol="0" anchor="ctr"/>
          <a:lstStyle/>
          <a:p>
            <a:pPr algn="ctr"/>
            <a:r>
              <a:rPr lang="en-ZA" sz="700" dirty="0"/>
              <a:t>FSP</a:t>
            </a:r>
          </a:p>
        </p:txBody>
      </p:sp>
      <p:sp>
        <p:nvSpPr>
          <p:cNvPr id="27" name="Oval 26">
            <a:extLst>
              <a:ext uri="{FF2B5EF4-FFF2-40B4-BE49-F238E27FC236}">
                <a16:creationId xmlns:a16="http://schemas.microsoft.com/office/drawing/2014/main" id="{6FB319BD-B65B-6255-FE59-1405921FE611}"/>
              </a:ext>
            </a:extLst>
          </p:cNvPr>
          <p:cNvSpPr/>
          <p:nvPr/>
        </p:nvSpPr>
        <p:spPr>
          <a:xfrm>
            <a:off x="2453368" y="1187488"/>
            <a:ext cx="540000" cy="540000"/>
          </a:xfrm>
          <a:prstGeom prst="ellipse">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lIns="0" rIns="0" rtlCol="0" anchor="ctr"/>
          <a:lstStyle/>
          <a:p>
            <a:pPr algn="ctr"/>
            <a:r>
              <a:rPr lang="en-ZA" sz="700" dirty="0"/>
              <a:t>FSP</a:t>
            </a:r>
          </a:p>
        </p:txBody>
      </p:sp>
      <p:cxnSp>
        <p:nvCxnSpPr>
          <p:cNvPr id="29" name="Straight Connector 28">
            <a:extLst>
              <a:ext uri="{FF2B5EF4-FFF2-40B4-BE49-F238E27FC236}">
                <a16:creationId xmlns:a16="http://schemas.microsoft.com/office/drawing/2014/main" id="{B00DBDD1-97AB-AC0E-8362-4536DC9350BD}"/>
              </a:ext>
            </a:extLst>
          </p:cNvPr>
          <p:cNvCxnSpPr>
            <a:stCxn id="21" idx="7"/>
            <a:endCxn id="27" idx="3"/>
          </p:cNvCxnSpPr>
          <p:nvPr/>
        </p:nvCxnSpPr>
        <p:spPr>
          <a:xfrm flipV="1">
            <a:off x="2289719" y="1648407"/>
            <a:ext cx="242730" cy="279550"/>
          </a:xfrm>
          <a:prstGeom prst="line">
            <a:avLst/>
          </a:prstGeom>
          <a:ln w="1270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446A49C0-A376-2142-6B77-1DE8CB39C71C}"/>
              </a:ext>
            </a:extLst>
          </p:cNvPr>
          <p:cNvCxnSpPr>
            <a:cxnSpLocks/>
            <a:stCxn id="21" idx="6"/>
            <a:endCxn id="26" idx="2"/>
          </p:cNvCxnSpPr>
          <p:nvPr/>
        </p:nvCxnSpPr>
        <p:spPr>
          <a:xfrm flipV="1">
            <a:off x="2368800" y="2110637"/>
            <a:ext cx="262394" cy="8239"/>
          </a:xfrm>
          <a:prstGeom prst="line">
            <a:avLst/>
          </a:prstGeom>
          <a:ln w="12700"/>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2111559E-ECF0-1149-0E2A-D27B8CB32A89}"/>
              </a:ext>
            </a:extLst>
          </p:cNvPr>
          <p:cNvCxnSpPr>
            <a:cxnSpLocks/>
            <a:stCxn id="21" idx="5"/>
            <a:endCxn id="25" idx="1"/>
          </p:cNvCxnSpPr>
          <p:nvPr/>
        </p:nvCxnSpPr>
        <p:spPr>
          <a:xfrm>
            <a:off x="2289719" y="2309795"/>
            <a:ext cx="245933" cy="257010"/>
          </a:xfrm>
          <a:prstGeom prst="line">
            <a:avLst/>
          </a:prstGeom>
          <a:ln w="12700"/>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E5C6ABB5-2F95-A7D8-576B-ACCF1FEF4C96}"/>
              </a:ext>
            </a:extLst>
          </p:cNvPr>
          <p:cNvCxnSpPr>
            <a:cxnSpLocks/>
            <a:stCxn id="21" idx="4"/>
            <a:endCxn id="24" idx="0"/>
          </p:cNvCxnSpPr>
          <p:nvPr/>
        </p:nvCxnSpPr>
        <p:spPr>
          <a:xfrm>
            <a:off x="2098800" y="2388876"/>
            <a:ext cx="0" cy="304090"/>
          </a:xfrm>
          <a:prstGeom prst="line">
            <a:avLst/>
          </a:prstGeom>
          <a:ln w="12700"/>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7F1353A-63DC-EE50-48FF-F287B50F04A0}"/>
              </a:ext>
            </a:extLst>
          </p:cNvPr>
          <p:cNvCxnSpPr>
            <a:cxnSpLocks/>
            <a:stCxn id="24" idx="2"/>
            <a:endCxn id="22" idx="6"/>
          </p:cNvCxnSpPr>
          <p:nvPr/>
        </p:nvCxnSpPr>
        <p:spPr>
          <a:xfrm flipH="1">
            <a:off x="1509696" y="2962966"/>
            <a:ext cx="319104" cy="2898"/>
          </a:xfrm>
          <a:prstGeom prst="line">
            <a:avLst/>
          </a:prstGeom>
          <a:ln w="12700"/>
        </p:spPr>
        <p:style>
          <a:lnRef idx="1">
            <a:schemeClr val="dk1"/>
          </a:lnRef>
          <a:fillRef idx="0">
            <a:schemeClr val="dk1"/>
          </a:fillRef>
          <a:effectRef idx="0">
            <a:schemeClr val="dk1"/>
          </a:effectRef>
          <a:fontRef idx="minor">
            <a:schemeClr val="tx1"/>
          </a:fontRef>
        </p:style>
      </p:cxnSp>
      <p:sp>
        <p:nvSpPr>
          <p:cNvPr id="51" name="Partial Circle 50">
            <a:extLst>
              <a:ext uri="{FF2B5EF4-FFF2-40B4-BE49-F238E27FC236}">
                <a16:creationId xmlns:a16="http://schemas.microsoft.com/office/drawing/2014/main" id="{36F6D862-4B7C-ABA7-5E3E-C9048B60AC3A}"/>
              </a:ext>
            </a:extLst>
          </p:cNvPr>
          <p:cNvSpPr/>
          <p:nvPr/>
        </p:nvSpPr>
        <p:spPr>
          <a:xfrm>
            <a:off x="2453368" y="1052688"/>
            <a:ext cx="540000" cy="540000"/>
          </a:xfrm>
          <a:prstGeom prst="pie">
            <a:avLst>
              <a:gd name="adj1" fmla="val 13399346"/>
              <a:gd name="adj2" fmla="val 18882739"/>
            </a:avLst>
          </a:prstGeom>
          <a:solidFill>
            <a:srgbClr val="FFC000"/>
          </a:solidFill>
          <a:ln>
            <a:solidFill>
              <a:schemeClr val="bg2">
                <a:lumMod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solidFill>
                <a:schemeClr val="tx1"/>
              </a:solidFill>
            </a:endParaRPr>
          </a:p>
        </p:txBody>
      </p:sp>
      <p:pic>
        <p:nvPicPr>
          <p:cNvPr id="53" name="Graphic 52" descr="Magnifying glass with solid fill">
            <a:extLst>
              <a:ext uri="{FF2B5EF4-FFF2-40B4-BE49-F238E27FC236}">
                <a16:creationId xmlns:a16="http://schemas.microsoft.com/office/drawing/2014/main" id="{57FE4EE9-6A7E-60C8-F355-8A4A500C90D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25649" y="1074339"/>
            <a:ext cx="182033" cy="182033"/>
          </a:xfrm>
          <a:prstGeom prst="rect">
            <a:avLst/>
          </a:prstGeom>
        </p:spPr>
      </p:pic>
      <p:sp>
        <p:nvSpPr>
          <p:cNvPr id="56" name="Partial Circle 55">
            <a:extLst>
              <a:ext uri="{FF2B5EF4-FFF2-40B4-BE49-F238E27FC236}">
                <a16:creationId xmlns:a16="http://schemas.microsoft.com/office/drawing/2014/main" id="{332D4C42-661D-048E-2A51-B0AB3C417AB5}"/>
              </a:ext>
            </a:extLst>
          </p:cNvPr>
          <p:cNvSpPr/>
          <p:nvPr/>
        </p:nvSpPr>
        <p:spPr>
          <a:xfrm rot="5400000">
            <a:off x="2584380" y="1178985"/>
            <a:ext cx="540000" cy="540000"/>
          </a:xfrm>
          <a:prstGeom prst="pie">
            <a:avLst>
              <a:gd name="adj1" fmla="val 13633745"/>
              <a:gd name="adj2" fmla="val 18965919"/>
            </a:avLst>
          </a:prstGeom>
          <a:solidFill>
            <a:srgbClr val="FFC000"/>
          </a:solidFill>
          <a:ln>
            <a:solidFill>
              <a:schemeClr val="bg2">
                <a:lumMod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solidFill>
                <a:schemeClr val="tx1"/>
              </a:solidFill>
            </a:endParaRPr>
          </a:p>
        </p:txBody>
      </p:sp>
      <p:pic>
        <p:nvPicPr>
          <p:cNvPr id="57" name="Graphic 56" descr="Inbox with solid fill">
            <a:extLst>
              <a:ext uri="{FF2B5EF4-FFF2-40B4-BE49-F238E27FC236}">
                <a16:creationId xmlns:a16="http://schemas.microsoft.com/office/drawing/2014/main" id="{4BA40825-D9A3-066E-1C96-56C4B1BEEF1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10152" y="1332172"/>
            <a:ext cx="214228" cy="214228"/>
          </a:xfrm>
          <a:prstGeom prst="rect">
            <a:avLst/>
          </a:prstGeom>
        </p:spPr>
      </p:pic>
      <p:sp>
        <p:nvSpPr>
          <p:cNvPr id="58" name="Content Placeholder 2">
            <a:extLst>
              <a:ext uri="{FF2B5EF4-FFF2-40B4-BE49-F238E27FC236}">
                <a16:creationId xmlns:a16="http://schemas.microsoft.com/office/drawing/2014/main" id="{8CEBD17B-852F-8BE7-6C25-4B229012D09A}"/>
              </a:ext>
            </a:extLst>
          </p:cNvPr>
          <p:cNvSpPr txBox="1">
            <a:spLocks/>
          </p:cNvSpPr>
          <p:nvPr/>
        </p:nvSpPr>
        <p:spPr>
          <a:xfrm>
            <a:off x="829439" y="3345473"/>
            <a:ext cx="2293247" cy="365381"/>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vert="horz" lIns="45714" tIns="22857" rIns="45714" bIns="22857" rtlCol="0" anchor="ctr">
            <a:norm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ctr">
              <a:buNone/>
            </a:pPr>
            <a:r>
              <a:rPr lang="en-ZA" sz="1800" b="1" dirty="0">
                <a:solidFill>
                  <a:schemeClr val="bg1"/>
                </a:solidFill>
              </a:rPr>
              <a:t>Distributed</a:t>
            </a:r>
          </a:p>
        </p:txBody>
      </p:sp>
      <p:sp>
        <p:nvSpPr>
          <p:cNvPr id="63" name="Partial Circle 62">
            <a:extLst>
              <a:ext uri="{FF2B5EF4-FFF2-40B4-BE49-F238E27FC236}">
                <a16:creationId xmlns:a16="http://schemas.microsoft.com/office/drawing/2014/main" id="{16EA5318-F2DB-AB1B-E1A5-ED4D74D6F805}"/>
              </a:ext>
            </a:extLst>
          </p:cNvPr>
          <p:cNvSpPr/>
          <p:nvPr/>
        </p:nvSpPr>
        <p:spPr>
          <a:xfrm>
            <a:off x="2636570" y="1719339"/>
            <a:ext cx="540000" cy="540000"/>
          </a:xfrm>
          <a:prstGeom prst="pie">
            <a:avLst>
              <a:gd name="adj1" fmla="val 13399346"/>
              <a:gd name="adj2" fmla="val 18882739"/>
            </a:avLst>
          </a:prstGeom>
          <a:solidFill>
            <a:srgbClr val="FFC000"/>
          </a:solidFill>
          <a:ln>
            <a:solidFill>
              <a:schemeClr val="bg2">
                <a:lumMod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solidFill>
                <a:schemeClr val="tx1"/>
              </a:solidFill>
            </a:endParaRPr>
          </a:p>
        </p:txBody>
      </p:sp>
      <p:pic>
        <p:nvPicPr>
          <p:cNvPr id="64" name="Graphic 63" descr="Magnifying glass with solid fill">
            <a:extLst>
              <a:ext uri="{FF2B5EF4-FFF2-40B4-BE49-F238E27FC236}">
                <a16:creationId xmlns:a16="http://schemas.microsoft.com/office/drawing/2014/main" id="{278CEB21-C590-72D0-1316-B4E8150F24E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08851" y="1740990"/>
            <a:ext cx="182033" cy="182033"/>
          </a:xfrm>
          <a:prstGeom prst="rect">
            <a:avLst/>
          </a:prstGeom>
        </p:spPr>
      </p:pic>
      <p:sp>
        <p:nvSpPr>
          <p:cNvPr id="65" name="Partial Circle 64">
            <a:extLst>
              <a:ext uri="{FF2B5EF4-FFF2-40B4-BE49-F238E27FC236}">
                <a16:creationId xmlns:a16="http://schemas.microsoft.com/office/drawing/2014/main" id="{224F4931-FC24-1A6E-7CB0-CFA33177E60F}"/>
              </a:ext>
            </a:extLst>
          </p:cNvPr>
          <p:cNvSpPr/>
          <p:nvPr/>
        </p:nvSpPr>
        <p:spPr>
          <a:xfrm rot="5400000">
            <a:off x="2767582" y="1845636"/>
            <a:ext cx="540000" cy="540000"/>
          </a:xfrm>
          <a:prstGeom prst="pie">
            <a:avLst>
              <a:gd name="adj1" fmla="val 13633745"/>
              <a:gd name="adj2" fmla="val 18965919"/>
            </a:avLst>
          </a:prstGeom>
          <a:solidFill>
            <a:srgbClr val="FFC000"/>
          </a:solidFill>
          <a:ln>
            <a:solidFill>
              <a:schemeClr val="bg2">
                <a:lumMod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solidFill>
                <a:schemeClr val="tx1"/>
              </a:solidFill>
            </a:endParaRPr>
          </a:p>
        </p:txBody>
      </p:sp>
      <p:pic>
        <p:nvPicPr>
          <p:cNvPr id="66" name="Graphic 65" descr="Inbox with solid fill">
            <a:extLst>
              <a:ext uri="{FF2B5EF4-FFF2-40B4-BE49-F238E27FC236}">
                <a16:creationId xmlns:a16="http://schemas.microsoft.com/office/drawing/2014/main" id="{7F7DFBFF-7172-63AA-FD0F-B8D6086CB76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93354" y="1998823"/>
            <a:ext cx="214228" cy="214228"/>
          </a:xfrm>
          <a:prstGeom prst="rect">
            <a:avLst/>
          </a:prstGeom>
        </p:spPr>
      </p:pic>
      <p:sp>
        <p:nvSpPr>
          <p:cNvPr id="67" name="Oval 66">
            <a:extLst>
              <a:ext uri="{FF2B5EF4-FFF2-40B4-BE49-F238E27FC236}">
                <a16:creationId xmlns:a16="http://schemas.microsoft.com/office/drawing/2014/main" id="{456FC46E-C332-6A3B-2221-49F36210F3BC}"/>
              </a:ext>
            </a:extLst>
          </p:cNvPr>
          <p:cNvSpPr/>
          <p:nvPr/>
        </p:nvSpPr>
        <p:spPr>
          <a:xfrm>
            <a:off x="4391539" y="1854423"/>
            <a:ext cx="540000" cy="540000"/>
          </a:xfrm>
          <a:prstGeom prst="ellipse">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lIns="0" rIns="0" rtlCol="0" anchor="ctr"/>
          <a:lstStyle/>
          <a:p>
            <a:pPr algn="ctr"/>
            <a:r>
              <a:rPr lang="en-ZA" sz="700" dirty="0"/>
              <a:t>SWITCH</a:t>
            </a:r>
          </a:p>
        </p:txBody>
      </p:sp>
      <p:sp>
        <p:nvSpPr>
          <p:cNvPr id="68" name="Oval 67">
            <a:extLst>
              <a:ext uri="{FF2B5EF4-FFF2-40B4-BE49-F238E27FC236}">
                <a16:creationId xmlns:a16="http://schemas.microsoft.com/office/drawing/2014/main" id="{3493C368-4439-27D0-8E35-0491E2CE7E89}"/>
              </a:ext>
            </a:extLst>
          </p:cNvPr>
          <p:cNvSpPr/>
          <p:nvPr/>
        </p:nvSpPr>
        <p:spPr>
          <a:xfrm>
            <a:off x="3532435" y="2701411"/>
            <a:ext cx="540000" cy="540000"/>
          </a:xfrm>
          <a:prstGeom prst="ellipse">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lIns="0" rIns="0" rtlCol="0" anchor="ctr"/>
          <a:lstStyle/>
          <a:p>
            <a:pPr algn="ctr"/>
            <a:r>
              <a:rPr lang="en-ZA" sz="700" dirty="0"/>
              <a:t>FSP</a:t>
            </a:r>
          </a:p>
        </p:txBody>
      </p:sp>
      <p:sp>
        <p:nvSpPr>
          <p:cNvPr id="69" name="Oval 68">
            <a:extLst>
              <a:ext uri="{FF2B5EF4-FFF2-40B4-BE49-F238E27FC236}">
                <a16:creationId xmlns:a16="http://schemas.microsoft.com/office/drawing/2014/main" id="{ACD0F226-8F55-742C-87E1-91F477CA4FBC}"/>
              </a:ext>
            </a:extLst>
          </p:cNvPr>
          <p:cNvSpPr/>
          <p:nvPr/>
        </p:nvSpPr>
        <p:spPr>
          <a:xfrm>
            <a:off x="4391539" y="2698513"/>
            <a:ext cx="540000" cy="540000"/>
          </a:xfrm>
          <a:prstGeom prst="ellipse">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lIns="0" rIns="0" rtlCol="0" anchor="ctr"/>
          <a:lstStyle/>
          <a:p>
            <a:pPr algn="ctr"/>
            <a:r>
              <a:rPr lang="en-ZA" sz="700" dirty="0"/>
              <a:t>FSP</a:t>
            </a:r>
          </a:p>
        </p:txBody>
      </p:sp>
      <p:sp>
        <p:nvSpPr>
          <p:cNvPr id="70" name="Oval 69">
            <a:extLst>
              <a:ext uri="{FF2B5EF4-FFF2-40B4-BE49-F238E27FC236}">
                <a16:creationId xmlns:a16="http://schemas.microsoft.com/office/drawing/2014/main" id="{FE16F673-E734-E5F8-67C7-6049F51788D5}"/>
              </a:ext>
            </a:extLst>
          </p:cNvPr>
          <p:cNvSpPr/>
          <p:nvPr/>
        </p:nvSpPr>
        <p:spPr>
          <a:xfrm>
            <a:off x="5019310" y="2493271"/>
            <a:ext cx="540000" cy="540000"/>
          </a:xfrm>
          <a:prstGeom prst="ellipse">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lIns="0" rIns="0" rtlCol="0" anchor="ctr"/>
          <a:lstStyle/>
          <a:p>
            <a:pPr algn="ctr"/>
            <a:r>
              <a:rPr lang="en-ZA" sz="700" dirty="0"/>
              <a:t>FSP</a:t>
            </a:r>
          </a:p>
        </p:txBody>
      </p:sp>
      <p:sp>
        <p:nvSpPr>
          <p:cNvPr id="71" name="Oval 70">
            <a:extLst>
              <a:ext uri="{FF2B5EF4-FFF2-40B4-BE49-F238E27FC236}">
                <a16:creationId xmlns:a16="http://schemas.microsoft.com/office/drawing/2014/main" id="{B5E75B18-8DF4-CBD9-D037-77E53672CE89}"/>
              </a:ext>
            </a:extLst>
          </p:cNvPr>
          <p:cNvSpPr/>
          <p:nvPr/>
        </p:nvSpPr>
        <p:spPr>
          <a:xfrm>
            <a:off x="5193933" y="1846184"/>
            <a:ext cx="540000" cy="540000"/>
          </a:xfrm>
          <a:prstGeom prst="ellipse">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lIns="0" rIns="0" rtlCol="0" anchor="ctr"/>
          <a:lstStyle/>
          <a:p>
            <a:pPr algn="ctr"/>
            <a:r>
              <a:rPr lang="en-ZA" sz="700" dirty="0"/>
              <a:t>FSP</a:t>
            </a:r>
          </a:p>
        </p:txBody>
      </p:sp>
      <p:sp>
        <p:nvSpPr>
          <p:cNvPr id="72" name="Oval 71">
            <a:extLst>
              <a:ext uri="{FF2B5EF4-FFF2-40B4-BE49-F238E27FC236}">
                <a16:creationId xmlns:a16="http://schemas.microsoft.com/office/drawing/2014/main" id="{334B3E6F-3001-B7D3-982D-4A2A31DA1D28}"/>
              </a:ext>
            </a:extLst>
          </p:cNvPr>
          <p:cNvSpPr/>
          <p:nvPr/>
        </p:nvSpPr>
        <p:spPr>
          <a:xfrm>
            <a:off x="5016107" y="1193035"/>
            <a:ext cx="540000" cy="540000"/>
          </a:xfrm>
          <a:prstGeom prst="ellipse">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lIns="0" rIns="0" rtlCol="0" anchor="ctr"/>
          <a:lstStyle/>
          <a:p>
            <a:pPr algn="ctr"/>
            <a:r>
              <a:rPr lang="en-ZA" sz="700" dirty="0"/>
              <a:t>FSP</a:t>
            </a:r>
          </a:p>
        </p:txBody>
      </p:sp>
      <p:cxnSp>
        <p:nvCxnSpPr>
          <p:cNvPr id="73" name="Straight Connector 72">
            <a:extLst>
              <a:ext uri="{FF2B5EF4-FFF2-40B4-BE49-F238E27FC236}">
                <a16:creationId xmlns:a16="http://schemas.microsoft.com/office/drawing/2014/main" id="{489B749A-4834-F1DB-3DF1-2365797CEB36}"/>
              </a:ext>
            </a:extLst>
          </p:cNvPr>
          <p:cNvCxnSpPr>
            <a:stCxn id="67" idx="7"/>
            <a:endCxn id="72" idx="3"/>
          </p:cNvCxnSpPr>
          <p:nvPr/>
        </p:nvCxnSpPr>
        <p:spPr>
          <a:xfrm flipV="1">
            <a:off x="4852458" y="1653954"/>
            <a:ext cx="242730" cy="279550"/>
          </a:xfrm>
          <a:prstGeom prst="line">
            <a:avLst/>
          </a:prstGeom>
          <a:ln w="12700"/>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617EFBE1-F2BA-9BFB-53E2-8B0261E5032F}"/>
              </a:ext>
            </a:extLst>
          </p:cNvPr>
          <p:cNvCxnSpPr>
            <a:cxnSpLocks/>
            <a:stCxn id="67" idx="6"/>
            <a:endCxn id="71" idx="2"/>
          </p:cNvCxnSpPr>
          <p:nvPr/>
        </p:nvCxnSpPr>
        <p:spPr>
          <a:xfrm flipV="1">
            <a:off x="4931539" y="2116184"/>
            <a:ext cx="262394" cy="8239"/>
          </a:xfrm>
          <a:prstGeom prst="line">
            <a:avLst/>
          </a:prstGeom>
          <a:ln w="12700"/>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C6B0CE92-2578-BF1A-D882-A4CDC6AE764D}"/>
              </a:ext>
            </a:extLst>
          </p:cNvPr>
          <p:cNvCxnSpPr>
            <a:cxnSpLocks/>
            <a:stCxn id="67" idx="5"/>
            <a:endCxn id="70" idx="1"/>
          </p:cNvCxnSpPr>
          <p:nvPr/>
        </p:nvCxnSpPr>
        <p:spPr>
          <a:xfrm>
            <a:off x="4852458" y="2315342"/>
            <a:ext cx="245933" cy="257010"/>
          </a:xfrm>
          <a:prstGeom prst="line">
            <a:avLst/>
          </a:prstGeom>
          <a:ln w="12700"/>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065AD22B-E721-CA46-8022-82B00B907085}"/>
              </a:ext>
            </a:extLst>
          </p:cNvPr>
          <p:cNvCxnSpPr>
            <a:cxnSpLocks/>
            <a:stCxn id="67" idx="4"/>
            <a:endCxn id="69" idx="0"/>
          </p:cNvCxnSpPr>
          <p:nvPr/>
        </p:nvCxnSpPr>
        <p:spPr>
          <a:xfrm>
            <a:off x="4661539" y="2394423"/>
            <a:ext cx="0" cy="304090"/>
          </a:xfrm>
          <a:prstGeom prst="line">
            <a:avLst/>
          </a:prstGeom>
          <a:ln w="12700"/>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FC1773E7-0EA4-8897-DF20-F98AC1485295}"/>
              </a:ext>
            </a:extLst>
          </p:cNvPr>
          <p:cNvCxnSpPr>
            <a:cxnSpLocks/>
            <a:stCxn id="69" idx="2"/>
            <a:endCxn id="68" idx="6"/>
          </p:cNvCxnSpPr>
          <p:nvPr/>
        </p:nvCxnSpPr>
        <p:spPr>
          <a:xfrm flipH="1">
            <a:off x="4072435" y="2968513"/>
            <a:ext cx="319104" cy="2898"/>
          </a:xfrm>
          <a:prstGeom prst="line">
            <a:avLst/>
          </a:prstGeom>
          <a:ln w="12700"/>
        </p:spPr>
        <p:style>
          <a:lnRef idx="1">
            <a:schemeClr val="dk1"/>
          </a:lnRef>
          <a:fillRef idx="0">
            <a:schemeClr val="dk1"/>
          </a:fillRef>
          <a:effectRef idx="0">
            <a:schemeClr val="dk1"/>
          </a:effectRef>
          <a:fontRef idx="minor">
            <a:schemeClr val="tx1"/>
          </a:fontRef>
        </p:style>
      </p:cxnSp>
      <p:sp>
        <p:nvSpPr>
          <p:cNvPr id="78" name="Partial Circle 77">
            <a:extLst>
              <a:ext uri="{FF2B5EF4-FFF2-40B4-BE49-F238E27FC236}">
                <a16:creationId xmlns:a16="http://schemas.microsoft.com/office/drawing/2014/main" id="{CAD6BFB2-8875-9590-752E-57A97374561E}"/>
              </a:ext>
            </a:extLst>
          </p:cNvPr>
          <p:cNvSpPr/>
          <p:nvPr/>
        </p:nvSpPr>
        <p:spPr>
          <a:xfrm>
            <a:off x="4393618" y="1701005"/>
            <a:ext cx="540000" cy="540000"/>
          </a:xfrm>
          <a:prstGeom prst="pie">
            <a:avLst>
              <a:gd name="adj1" fmla="val 13399346"/>
              <a:gd name="adj2" fmla="val 18882739"/>
            </a:avLst>
          </a:prstGeom>
          <a:solidFill>
            <a:srgbClr val="FFC000"/>
          </a:solidFill>
          <a:ln>
            <a:solidFill>
              <a:schemeClr val="bg2">
                <a:lumMod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solidFill>
                <a:schemeClr val="tx1"/>
              </a:solidFill>
            </a:endParaRPr>
          </a:p>
        </p:txBody>
      </p:sp>
      <p:pic>
        <p:nvPicPr>
          <p:cNvPr id="79" name="Graphic 78" descr="Magnifying glass with solid fill">
            <a:extLst>
              <a:ext uri="{FF2B5EF4-FFF2-40B4-BE49-F238E27FC236}">
                <a16:creationId xmlns:a16="http://schemas.microsoft.com/office/drawing/2014/main" id="{CED18126-92F2-768A-A881-4103CB7EE58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65899" y="1722656"/>
            <a:ext cx="182033" cy="182033"/>
          </a:xfrm>
          <a:prstGeom prst="rect">
            <a:avLst/>
          </a:prstGeom>
        </p:spPr>
      </p:pic>
      <p:sp>
        <p:nvSpPr>
          <p:cNvPr id="80" name="Partial Circle 79">
            <a:extLst>
              <a:ext uri="{FF2B5EF4-FFF2-40B4-BE49-F238E27FC236}">
                <a16:creationId xmlns:a16="http://schemas.microsoft.com/office/drawing/2014/main" id="{3B9E9BA7-EF69-0FAE-700E-D61BDA21CC72}"/>
              </a:ext>
            </a:extLst>
          </p:cNvPr>
          <p:cNvSpPr/>
          <p:nvPr/>
        </p:nvSpPr>
        <p:spPr>
          <a:xfrm rot="5400000">
            <a:off x="5147119" y="1184532"/>
            <a:ext cx="540000" cy="540000"/>
          </a:xfrm>
          <a:prstGeom prst="pie">
            <a:avLst>
              <a:gd name="adj1" fmla="val 13633745"/>
              <a:gd name="adj2" fmla="val 18965919"/>
            </a:avLst>
          </a:prstGeom>
          <a:solidFill>
            <a:srgbClr val="FFC000"/>
          </a:solidFill>
          <a:ln>
            <a:solidFill>
              <a:schemeClr val="bg2">
                <a:lumMod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solidFill>
                <a:schemeClr val="tx1"/>
              </a:solidFill>
            </a:endParaRPr>
          </a:p>
        </p:txBody>
      </p:sp>
      <p:pic>
        <p:nvPicPr>
          <p:cNvPr id="81" name="Graphic 80" descr="Inbox with solid fill">
            <a:extLst>
              <a:ext uri="{FF2B5EF4-FFF2-40B4-BE49-F238E27FC236}">
                <a16:creationId xmlns:a16="http://schemas.microsoft.com/office/drawing/2014/main" id="{071AA406-43C5-59DB-605E-64E6DA7E676F}"/>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72891" y="1337719"/>
            <a:ext cx="214228" cy="214228"/>
          </a:xfrm>
          <a:prstGeom prst="rect">
            <a:avLst/>
          </a:prstGeom>
        </p:spPr>
      </p:pic>
      <p:sp>
        <p:nvSpPr>
          <p:cNvPr id="84" name="Partial Circle 83">
            <a:extLst>
              <a:ext uri="{FF2B5EF4-FFF2-40B4-BE49-F238E27FC236}">
                <a16:creationId xmlns:a16="http://schemas.microsoft.com/office/drawing/2014/main" id="{9612545E-1614-0940-C571-BCB38505BDA6}"/>
              </a:ext>
            </a:extLst>
          </p:cNvPr>
          <p:cNvSpPr/>
          <p:nvPr/>
        </p:nvSpPr>
        <p:spPr>
          <a:xfrm rot="5400000">
            <a:off x="5330321" y="1851183"/>
            <a:ext cx="540000" cy="540000"/>
          </a:xfrm>
          <a:prstGeom prst="pie">
            <a:avLst>
              <a:gd name="adj1" fmla="val 13633745"/>
              <a:gd name="adj2" fmla="val 18965919"/>
            </a:avLst>
          </a:prstGeom>
          <a:solidFill>
            <a:srgbClr val="FFC000"/>
          </a:solidFill>
          <a:ln>
            <a:solidFill>
              <a:schemeClr val="bg2">
                <a:lumMod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solidFill>
                <a:schemeClr val="tx1"/>
              </a:solidFill>
            </a:endParaRPr>
          </a:p>
        </p:txBody>
      </p:sp>
      <p:pic>
        <p:nvPicPr>
          <p:cNvPr id="85" name="Graphic 84" descr="Inbox with solid fill">
            <a:extLst>
              <a:ext uri="{FF2B5EF4-FFF2-40B4-BE49-F238E27FC236}">
                <a16:creationId xmlns:a16="http://schemas.microsoft.com/office/drawing/2014/main" id="{1C1E609D-8C92-8A2E-AF82-01476BB36D43}"/>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56093" y="2004370"/>
            <a:ext cx="214228" cy="214228"/>
          </a:xfrm>
          <a:prstGeom prst="rect">
            <a:avLst/>
          </a:prstGeom>
        </p:spPr>
      </p:pic>
      <p:sp>
        <p:nvSpPr>
          <p:cNvPr id="86" name="Partial Circle 85">
            <a:extLst>
              <a:ext uri="{FF2B5EF4-FFF2-40B4-BE49-F238E27FC236}">
                <a16:creationId xmlns:a16="http://schemas.microsoft.com/office/drawing/2014/main" id="{ADCEE25B-F2AD-4580-B2E5-D3684BCD7F68}"/>
              </a:ext>
            </a:extLst>
          </p:cNvPr>
          <p:cNvSpPr/>
          <p:nvPr/>
        </p:nvSpPr>
        <p:spPr>
          <a:xfrm rot="5400000">
            <a:off x="5147119" y="2493271"/>
            <a:ext cx="540000" cy="540000"/>
          </a:xfrm>
          <a:prstGeom prst="pie">
            <a:avLst>
              <a:gd name="adj1" fmla="val 13633745"/>
              <a:gd name="adj2" fmla="val 18965919"/>
            </a:avLst>
          </a:prstGeom>
          <a:solidFill>
            <a:srgbClr val="FFC000"/>
          </a:solidFill>
          <a:ln>
            <a:solidFill>
              <a:schemeClr val="bg2">
                <a:lumMod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solidFill>
                <a:schemeClr val="tx1"/>
              </a:solidFill>
            </a:endParaRPr>
          </a:p>
        </p:txBody>
      </p:sp>
      <p:pic>
        <p:nvPicPr>
          <p:cNvPr id="87" name="Graphic 86" descr="Inbox with solid fill">
            <a:extLst>
              <a:ext uri="{FF2B5EF4-FFF2-40B4-BE49-F238E27FC236}">
                <a16:creationId xmlns:a16="http://schemas.microsoft.com/office/drawing/2014/main" id="{4B0B39D1-7F0E-DB39-DA6D-F92AF7E1A25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72891" y="2646458"/>
            <a:ext cx="214228" cy="214228"/>
          </a:xfrm>
          <a:prstGeom prst="rect">
            <a:avLst/>
          </a:prstGeom>
        </p:spPr>
      </p:pic>
      <p:sp>
        <p:nvSpPr>
          <p:cNvPr id="88" name="Partial Circle 87">
            <a:extLst>
              <a:ext uri="{FF2B5EF4-FFF2-40B4-BE49-F238E27FC236}">
                <a16:creationId xmlns:a16="http://schemas.microsoft.com/office/drawing/2014/main" id="{41FC0E77-6D92-0D47-514F-C88E3B455DE5}"/>
              </a:ext>
            </a:extLst>
          </p:cNvPr>
          <p:cNvSpPr/>
          <p:nvPr/>
        </p:nvSpPr>
        <p:spPr>
          <a:xfrm rot="5400000">
            <a:off x="4523693" y="2702706"/>
            <a:ext cx="540000" cy="540000"/>
          </a:xfrm>
          <a:prstGeom prst="pie">
            <a:avLst>
              <a:gd name="adj1" fmla="val 13633745"/>
              <a:gd name="adj2" fmla="val 18965919"/>
            </a:avLst>
          </a:prstGeom>
          <a:solidFill>
            <a:srgbClr val="FFC000"/>
          </a:solidFill>
          <a:ln>
            <a:solidFill>
              <a:schemeClr val="bg2">
                <a:lumMod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solidFill>
                <a:schemeClr val="tx1"/>
              </a:solidFill>
            </a:endParaRPr>
          </a:p>
        </p:txBody>
      </p:sp>
      <p:pic>
        <p:nvPicPr>
          <p:cNvPr id="89" name="Graphic 88" descr="Inbox with solid fill">
            <a:extLst>
              <a:ext uri="{FF2B5EF4-FFF2-40B4-BE49-F238E27FC236}">
                <a16:creationId xmlns:a16="http://schemas.microsoft.com/office/drawing/2014/main" id="{FDE3D885-69C2-7535-7897-9166A1C7E422}"/>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49465" y="2855893"/>
            <a:ext cx="214228" cy="214228"/>
          </a:xfrm>
          <a:prstGeom prst="rect">
            <a:avLst/>
          </a:prstGeom>
        </p:spPr>
      </p:pic>
      <p:sp>
        <p:nvSpPr>
          <p:cNvPr id="90" name="Oval 89">
            <a:extLst>
              <a:ext uri="{FF2B5EF4-FFF2-40B4-BE49-F238E27FC236}">
                <a16:creationId xmlns:a16="http://schemas.microsoft.com/office/drawing/2014/main" id="{7A9F7AA0-DDA2-2219-CB29-A6583930DF99}"/>
              </a:ext>
            </a:extLst>
          </p:cNvPr>
          <p:cNvSpPr/>
          <p:nvPr/>
        </p:nvSpPr>
        <p:spPr>
          <a:xfrm>
            <a:off x="7128309" y="1854423"/>
            <a:ext cx="540000" cy="540000"/>
          </a:xfrm>
          <a:prstGeom prst="ellipse">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lIns="0" rIns="0" rtlCol="0" anchor="ctr"/>
          <a:lstStyle/>
          <a:p>
            <a:pPr algn="ctr"/>
            <a:r>
              <a:rPr lang="en-ZA" sz="700" dirty="0"/>
              <a:t>SWITCH</a:t>
            </a:r>
          </a:p>
        </p:txBody>
      </p:sp>
      <p:sp>
        <p:nvSpPr>
          <p:cNvPr id="91" name="Oval 90">
            <a:extLst>
              <a:ext uri="{FF2B5EF4-FFF2-40B4-BE49-F238E27FC236}">
                <a16:creationId xmlns:a16="http://schemas.microsoft.com/office/drawing/2014/main" id="{12A25164-CA45-6E0A-B604-5CB98148B4AE}"/>
              </a:ext>
            </a:extLst>
          </p:cNvPr>
          <p:cNvSpPr/>
          <p:nvPr/>
        </p:nvSpPr>
        <p:spPr>
          <a:xfrm>
            <a:off x="6269205" y="2701411"/>
            <a:ext cx="540000" cy="540000"/>
          </a:xfrm>
          <a:prstGeom prst="ellipse">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lIns="0" rIns="0" rtlCol="0" anchor="ctr"/>
          <a:lstStyle/>
          <a:p>
            <a:pPr algn="ctr"/>
            <a:r>
              <a:rPr lang="en-ZA" sz="700" dirty="0"/>
              <a:t>FSP</a:t>
            </a:r>
          </a:p>
        </p:txBody>
      </p:sp>
      <p:sp>
        <p:nvSpPr>
          <p:cNvPr id="92" name="Oval 91">
            <a:extLst>
              <a:ext uri="{FF2B5EF4-FFF2-40B4-BE49-F238E27FC236}">
                <a16:creationId xmlns:a16="http://schemas.microsoft.com/office/drawing/2014/main" id="{BD4F0CE1-9104-B364-E925-0B30D1BA0657}"/>
              </a:ext>
            </a:extLst>
          </p:cNvPr>
          <p:cNvSpPr/>
          <p:nvPr/>
        </p:nvSpPr>
        <p:spPr>
          <a:xfrm>
            <a:off x="7128309" y="2698513"/>
            <a:ext cx="540000" cy="540000"/>
          </a:xfrm>
          <a:prstGeom prst="ellipse">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lIns="0" rIns="0" rtlCol="0" anchor="ctr"/>
          <a:lstStyle/>
          <a:p>
            <a:pPr algn="ctr"/>
            <a:r>
              <a:rPr lang="en-ZA" sz="700" dirty="0"/>
              <a:t>FSP</a:t>
            </a:r>
          </a:p>
        </p:txBody>
      </p:sp>
      <p:sp>
        <p:nvSpPr>
          <p:cNvPr id="93" name="Oval 92">
            <a:extLst>
              <a:ext uri="{FF2B5EF4-FFF2-40B4-BE49-F238E27FC236}">
                <a16:creationId xmlns:a16="http://schemas.microsoft.com/office/drawing/2014/main" id="{142B7041-6DA9-103A-DE9C-ED0C5AF8020C}"/>
              </a:ext>
            </a:extLst>
          </p:cNvPr>
          <p:cNvSpPr/>
          <p:nvPr/>
        </p:nvSpPr>
        <p:spPr>
          <a:xfrm>
            <a:off x="7756080" y="2493271"/>
            <a:ext cx="540000" cy="540000"/>
          </a:xfrm>
          <a:prstGeom prst="ellipse">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lIns="0" rIns="0" rtlCol="0" anchor="ctr"/>
          <a:lstStyle/>
          <a:p>
            <a:pPr algn="ctr"/>
            <a:r>
              <a:rPr lang="en-ZA" sz="700" dirty="0"/>
              <a:t>FSP</a:t>
            </a:r>
          </a:p>
        </p:txBody>
      </p:sp>
      <p:sp>
        <p:nvSpPr>
          <p:cNvPr id="94" name="Oval 93">
            <a:extLst>
              <a:ext uri="{FF2B5EF4-FFF2-40B4-BE49-F238E27FC236}">
                <a16:creationId xmlns:a16="http://schemas.microsoft.com/office/drawing/2014/main" id="{A8F8325E-FEFE-4705-310F-A819F442C6BB}"/>
              </a:ext>
            </a:extLst>
          </p:cNvPr>
          <p:cNvSpPr/>
          <p:nvPr/>
        </p:nvSpPr>
        <p:spPr>
          <a:xfrm>
            <a:off x="7930703" y="1846184"/>
            <a:ext cx="540000" cy="540000"/>
          </a:xfrm>
          <a:prstGeom prst="ellipse">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lIns="0" rIns="0" rtlCol="0" anchor="ctr"/>
          <a:lstStyle/>
          <a:p>
            <a:pPr algn="ctr"/>
            <a:r>
              <a:rPr lang="en-ZA" sz="700" dirty="0"/>
              <a:t>FSP</a:t>
            </a:r>
          </a:p>
        </p:txBody>
      </p:sp>
      <p:sp>
        <p:nvSpPr>
          <p:cNvPr id="95" name="Oval 94">
            <a:extLst>
              <a:ext uri="{FF2B5EF4-FFF2-40B4-BE49-F238E27FC236}">
                <a16:creationId xmlns:a16="http://schemas.microsoft.com/office/drawing/2014/main" id="{33708826-853F-1DB7-B583-161B423B5EEA}"/>
              </a:ext>
            </a:extLst>
          </p:cNvPr>
          <p:cNvSpPr/>
          <p:nvPr/>
        </p:nvSpPr>
        <p:spPr>
          <a:xfrm>
            <a:off x="7752877" y="1193035"/>
            <a:ext cx="540000" cy="540000"/>
          </a:xfrm>
          <a:prstGeom prst="ellipse">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lIns="0" rIns="0" rtlCol="0" anchor="ctr"/>
          <a:lstStyle/>
          <a:p>
            <a:pPr algn="ctr"/>
            <a:r>
              <a:rPr lang="en-ZA" sz="700" dirty="0"/>
              <a:t>FSP</a:t>
            </a:r>
          </a:p>
        </p:txBody>
      </p:sp>
      <p:cxnSp>
        <p:nvCxnSpPr>
          <p:cNvPr id="96" name="Straight Connector 95">
            <a:extLst>
              <a:ext uri="{FF2B5EF4-FFF2-40B4-BE49-F238E27FC236}">
                <a16:creationId xmlns:a16="http://schemas.microsoft.com/office/drawing/2014/main" id="{D98B3B05-0BF7-9F0F-4D82-F7AFC49562DB}"/>
              </a:ext>
            </a:extLst>
          </p:cNvPr>
          <p:cNvCxnSpPr>
            <a:stCxn id="90" idx="7"/>
            <a:endCxn id="95" idx="3"/>
          </p:cNvCxnSpPr>
          <p:nvPr/>
        </p:nvCxnSpPr>
        <p:spPr>
          <a:xfrm flipV="1">
            <a:off x="7589228" y="1653954"/>
            <a:ext cx="242730" cy="279550"/>
          </a:xfrm>
          <a:prstGeom prst="line">
            <a:avLst/>
          </a:prstGeom>
          <a:ln w="12700"/>
        </p:spPr>
        <p:style>
          <a:lnRef idx="1">
            <a:schemeClr val="dk1"/>
          </a:lnRef>
          <a:fillRef idx="0">
            <a:schemeClr val="dk1"/>
          </a:fillRef>
          <a:effectRef idx="0">
            <a:schemeClr val="dk1"/>
          </a:effectRef>
          <a:fontRef idx="minor">
            <a:schemeClr val="tx1"/>
          </a:fontRef>
        </p:style>
      </p:cxnSp>
      <p:cxnSp>
        <p:nvCxnSpPr>
          <p:cNvPr id="97" name="Straight Connector 96">
            <a:extLst>
              <a:ext uri="{FF2B5EF4-FFF2-40B4-BE49-F238E27FC236}">
                <a16:creationId xmlns:a16="http://schemas.microsoft.com/office/drawing/2014/main" id="{3864D2BB-4590-11F1-0136-9CEDAC70B593}"/>
              </a:ext>
            </a:extLst>
          </p:cNvPr>
          <p:cNvCxnSpPr>
            <a:cxnSpLocks/>
            <a:stCxn id="90" idx="6"/>
            <a:endCxn id="94" idx="2"/>
          </p:cNvCxnSpPr>
          <p:nvPr/>
        </p:nvCxnSpPr>
        <p:spPr>
          <a:xfrm flipV="1">
            <a:off x="7668309" y="2116184"/>
            <a:ext cx="262394" cy="8239"/>
          </a:xfrm>
          <a:prstGeom prst="line">
            <a:avLst/>
          </a:prstGeom>
          <a:ln w="12700"/>
        </p:spPr>
        <p:style>
          <a:lnRef idx="1">
            <a:schemeClr val="dk1"/>
          </a:lnRef>
          <a:fillRef idx="0">
            <a:schemeClr val="dk1"/>
          </a:fillRef>
          <a:effectRef idx="0">
            <a:schemeClr val="dk1"/>
          </a:effectRef>
          <a:fontRef idx="minor">
            <a:schemeClr val="tx1"/>
          </a:fontRef>
        </p:style>
      </p:cxnSp>
      <p:cxnSp>
        <p:nvCxnSpPr>
          <p:cNvPr id="98" name="Straight Connector 97">
            <a:extLst>
              <a:ext uri="{FF2B5EF4-FFF2-40B4-BE49-F238E27FC236}">
                <a16:creationId xmlns:a16="http://schemas.microsoft.com/office/drawing/2014/main" id="{9DD1517E-77AB-0132-7F5C-751C4AF5472B}"/>
              </a:ext>
            </a:extLst>
          </p:cNvPr>
          <p:cNvCxnSpPr>
            <a:cxnSpLocks/>
            <a:stCxn id="90" idx="5"/>
            <a:endCxn id="93" idx="1"/>
          </p:cNvCxnSpPr>
          <p:nvPr/>
        </p:nvCxnSpPr>
        <p:spPr>
          <a:xfrm>
            <a:off x="7589228" y="2315342"/>
            <a:ext cx="245933" cy="257010"/>
          </a:xfrm>
          <a:prstGeom prst="line">
            <a:avLst/>
          </a:prstGeom>
          <a:ln w="12700"/>
        </p:spPr>
        <p:style>
          <a:lnRef idx="1">
            <a:schemeClr val="dk1"/>
          </a:lnRef>
          <a:fillRef idx="0">
            <a:schemeClr val="dk1"/>
          </a:fillRef>
          <a:effectRef idx="0">
            <a:schemeClr val="dk1"/>
          </a:effectRef>
          <a:fontRef idx="minor">
            <a:schemeClr val="tx1"/>
          </a:fontRef>
        </p:style>
      </p:cxnSp>
      <p:cxnSp>
        <p:nvCxnSpPr>
          <p:cNvPr id="99" name="Straight Connector 98">
            <a:extLst>
              <a:ext uri="{FF2B5EF4-FFF2-40B4-BE49-F238E27FC236}">
                <a16:creationId xmlns:a16="http://schemas.microsoft.com/office/drawing/2014/main" id="{C65DFB8A-DBBC-EAE5-7C29-74DFB8A23CCB}"/>
              </a:ext>
            </a:extLst>
          </p:cNvPr>
          <p:cNvCxnSpPr>
            <a:cxnSpLocks/>
            <a:stCxn id="90" idx="4"/>
            <a:endCxn id="92" idx="0"/>
          </p:cNvCxnSpPr>
          <p:nvPr/>
        </p:nvCxnSpPr>
        <p:spPr>
          <a:xfrm>
            <a:off x="7398309" y="2394423"/>
            <a:ext cx="0" cy="304090"/>
          </a:xfrm>
          <a:prstGeom prst="line">
            <a:avLst/>
          </a:prstGeom>
          <a:ln w="12700"/>
        </p:spPr>
        <p:style>
          <a:lnRef idx="1">
            <a:schemeClr val="dk1"/>
          </a:lnRef>
          <a:fillRef idx="0">
            <a:schemeClr val="dk1"/>
          </a:fillRef>
          <a:effectRef idx="0">
            <a:schemeClr val="dk1"/>
          </a:effectRef>
          <a:fontRef idx="minor">
            <a:schemeClr val="tx1"/>
          </a:fontRef>
        </p:style>
      </p:cxnSp>
      <p:cxnSp>
        <p:nvCxnSpPr>
          <p:cNvPr id="100" name="Straight Connector 99">
            <a:extLst>
              <a:ext uri="{FF2B5EF4-FFF2-40B4-BE49-F238E27FC236}">
                <a16:creationId xmlns:a16="http://schemas.microsoft.com/office/drawing/2014/main" id="{B3CDED28-F6DF-8163-954A-9CB081403C8E}"/>
              </a:ext>
            </a:extLst>
          </p:cNvPr>
          <p:cNvCxnSpPr>
            <a:cxnSpLocks/>
            <a:stCxn id="92" idx="2"/>
            <a:endCxn id="91" idx="6"/>
          </p:cNvCxnSpPr>
          <p:nvPr/>
        </p:nvCxnSpPr>
        <p:spPr>
          <a:xfrm flipH="1">
            <a:off x="6809205" y="2968513"/>
            <a:ext cx="319104" cy="2898"/>
          </a:xfrm>
          <a:prstGeom prst="line">
            <a:avLst/>
          </a:prstGeom>
          <a:ln w="12700"/>
        </p:spPr>
        <p:style>
          <a:lnRef idx="1">
            <a:schemeClr val="dk1"/>
          </a:lnRef>
          <a:fillRef idx="0">
            <a:schemeClr val="dk1"/>
          </a:fillRef>
          <a:effectRef idx="0">
            <a:schemeClr val="dk1"/>
          </a:effectRef>
          <a:fontRef idx="minor">
            <a:schemeClr val="tx1"/>
          </a:fontRef>
        </p:style>
      </p:cxnSp>
      <p:sp>
        <p:nvSpPr>
          <p:cNvPr id="101" name="Partial Circle 100">
            <a:extLst>
              <a:ext uri="{FF2B5EF4-FFF2-40B4-BE49-F238E27FC236}">
                <a16:creationId xmlns:a16="http://schemas.microsoft.com/office/drawing/2014/main" id="{F0169C2A-CA9C-C4E6-640A-FE07D5C447EF}"/>
              </a:ext>
            </a:extLst>
          </p:cNvPr>
          <p:cNvSpPr/>
          <p:nvPr/>
        </p:nvSpPr>
        <p:spPr>
          <a:xfrm>
            <a:off x="7130388" y="1724886"/>
            <a:ext cx="540000" cy="540000"/>
          </a:xfrm>
          <a:prstGeom prst="pie">
            <a:avLst>
              <a:gd name="adj1" fmla="val 13399346"/>
              <a:gd name="adj2" fmla="val 18882739"/>
            </a:avLst>
          </a:prstGeom>
          <a:solidFill>
            <a:srgbClr val="FFC000"/>
          </a:solidFill>
          <a:ln>
            <a:solidFill>
              <a:schemeClr val="bg2">
                <a:lumMod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solidFill>
                <a:schemeClr val="tx1"/>
              </a:solidFill>
            </a:endParaRPr>
          </a:p>
        </p:txBody>
      </p:sp>
      <p:sp>
        <p:nvSpPr>
          <p:cNvPr id="103" name="Partial Circle 102">
            <a:extLst>
              <a:ext uri="{FF2B5EF4-FFF2-40B4-BE49-F238E27FC236}">
                <a16:creationId xmlns:a16="http://schemas.microsoft.com/office/drawing/2014/main" id="{A03468D3-2E43-DDA0-94F2-8918E6CABCF2}"/>
              </a:ext>
            </a:extLst>
          </p:cNvPr>
          <p:cNvSpPr/>
          <p:nvPr/>
        </p:nvSpPr>
        <p:spPr>
          <a:xfrm rot="5400000">
            <a:off x="7883889" y="1184532"/>
            <a:ext cx="540000" cy="540000"/>
          </a:xfrm>
          <a:prstGeom prst="pie">
            <a:avLst>
              <a:gd name="adj1" fmla="val 13633745"/>
              <a:gd name="adj2" fmla="val 18965919"/>
            </a:avLst>
          </a:prstGeom>
          <a:solidFill>
            <a:srgbClr val="FFC000"/>
          </a:solidFill>
          <a:ln>
            <a:solidFill>
              <a:schemeClr val="bg2">
                <a:lumMod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solidFill>
                <a:schemeClr val="tx1"/>
              </a:solidFill>
            </a:endParaRPr>
          </a:p>
        </p:txBody>
      </p:sp>
      <p:pic>
        <p:nvPicPr>
          <p:cNvPr id="104" name="Graphic 103" descr="Inbox with solid fill">
            <a:extLst>
              <a:ext uri="{FF2B5EF4-FFF2-40B4-BE49-F238E27FC236}">
                <a16:creationId xmlns:a16="http://schemas.microsoft.com/office/drawing/2014/main" id="{612395BF-9CFF-4901-3CC7-8F3FF3BA1FED}"/>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09661" y="1337719"/>
            <a:ext cx="214228" cy="214228"/>
          </a:xfrm>
          <a:prstGeom prst="rect">
            <a:avLst/>
          </a:prstGeom>
        </p:spPr>
      </p:pic>
      <p:sp>
        <p:nvSpPr>
          <p:cNvPr id="105" name="Partial Circle 104">
            <a:extLst>
              <a:ext uri="{FF2B5EF4-FFF2-40B4-BE49-F238E27FC236}">
                <a16:creationId xmlns:a16="http://schemas.microsoft.com/office/drawing/2014/main" id="{231F16CC-3697-78D8-F27C-0D2FC616E1CC}"/>
              </a:ext>
            </a:extLst>
          </p:cNvPr>
          <p:cNvSpPr/>
          <p:nvPr/>
        </p:nvSpPr>
        <p:spPr>
          <a:xfrm rot="5400000">
            <a:off x="8067091" y="1851183"/>
            <a:ext cx="540000" cy="540000"/>
          </a:xfrm>
          <a:prstGeom prst="pie">
            <a:avLst>
              <a:gd name="adj1" fmla="val 13633745"/>
              <a:gd name="adj2" fmla="val 18965919"/>
            </a:avLst>
          </a:prstGeom>
          <a:solidFill>
            <a:srgbClr val="FFC000"/>
          </a:solidFill>
          <a:ln>
            <a:solidFill>
              <a:schemeClr val="bg2">
                <a:lumMod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solidFill>
                <a:schemeClr val="tx1"/>
              </a:solidFill>
            </a:endParaRPr>
          </a:p>
        </p:txBody>
      </p:sp>
      <p:pic>
        <p:nvPicPr>
          <p:cNvPr id="106" name="Graphic 105" descr="Inbox with solid fill">
            <a:extLst>
              <a:ext uri="{FF2B5EF4-FFF2-40B4-BE49-F238E27FC236}">
                <a16:creationId xmlns:a16="http://schemas.microsoft.com/office/drawing/2014/main" id="{6D3634BC-F4D9-EF54-1C7E-D35D4AEF5BC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92863" y="2004370"/>
            <a:ext cx="214228" cy="214228"/>
          </a:xfrm>
          <a:prstGeom prst="rect">
            <a:avLst/>
          </a:prstGeom>
        </p:spPr>
      </p:pic>
      <p:sp>
        <p:nvSpPr>
          <p:cNvPr id="107" name="Partial Circle 106">
            <a:extLst>
              <a:ext uri="{FF2B5EF4-FFF2-40B4-BE49-F238E27FC236}">
                <a16:creationId xmlns:a16="http://schemas.microsoft.com/office/drawing/2014/main" id="{40EC9D67-2CD6-619C-1A5C-54EAEE29A026}"/>
              </a:ext>
            </a:extLst>
          </p:cNvPr>
          <p:cNvSpPr/>
          <p:nvPr/>
        </p:nvSpPr>
        <p:spPr>
          <a:xfrm rot="5400000">
            <a:off x="7883889" y="2493271"/>
            <a:ext cx="540000" cy="540000"/>
          </a:xfrm>
          <a:prstGeom prst="pie">
            <a:avLst>
              <a:gd name="adj1" fmla="val 13633745"/>
              <a:gd name="adj2" fmla="val 18965919"/>
            </a:avLst>
          </a:prstGeom>
          <a:solidFill>
            <a:srgbClr val="FFC000"/>
          </a:solidFill>
          <a:ln>
            <a:solidFill>
              <a:schemeClr val="bg2">
                <a:lumMod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solidFill>
                <a:schemeClr val="tx1"/>
              </a:solidFill>
            </a:endParaRPr>
          </a:p>
        </p:txBody>
      </p:sp>
      <p:pic>
        <p:nvPicPr>
          <p:cNvPr id="108" name="Graphic 107" descr="Inbox with solid fill">
            <a:extLst>
              <a:ext uri="{FF2B5EF4-FFF2-40B4-BE49-F238E27FC236}">
                <a16:creationId xmlns:a16="http://schemas.microsoft.com/office/drawing/2014/main" id="{A486BA21-3D77-887A-62BF-7BEF2CC03DF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09661" y="2646458"/>
            <a:ext cx="214228" cy="214228"/>
          </a:xfrm>
          <a:prstGeom prst="rect">
            <a:avLst/>
          </a:prstGeom>
        </p:spPr>
      </p:pic>
      <p:sp>
        <p:nvSpPr>
          <p:cNvPr id="109" name="Partial Circle 108">
            <a:extLst>
              <a:ext uri="{FF2B5EF4-FFF2-40B4-BE49-F238E27FC236}">
                <a16:creationId xmlns:a16="http://schemas.microsoft.com/office/drawing/2014/main" id="{7AFCD6E0-31F1-083D-91F5-CC0BEDCF11A3}"/>
              </a:ext>
            </a:extLst>
          </p:cNvPr>
          <p:cNvSpPr/>
          <p:nvPr/>
        </p:nvSpPr>
        <p:spPr>
          <a:xfrm rot="5400000">
            <a:off x="7260463" y="2702706"/>
            <a:ext cx="540000" cy="540000"/>
          </a:xfrm>
          <a:prstGeom prst="pie">
            <a:avLst>
              <a:gd name="adj1" fmla="val 13633745"/>
              <a:gd name="adj2" fmla="val 18965919"/>
            </a:avLst>
          </a:prstGeom>
          <a:solidFill>
            <a:srgbClr val="FFC000"/>
          </a:solidFill>
          <a:ln>
            <a:solidFill>
              <a:schemeClr val="bg2">
                <a:lumMod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solidFill>
                <a:schemeClr val="tx1"/>
              </a:solidFill>
            </a:endParaRPr>
          </a:p>
        </p:txBody>
      </p:sp>
      <p:pic>
        <p:nvPicPr>
          <p:cNvPr id="110" name="Graphic 109" descr="Inbox with solid fill">
            <a:extLst>
              <a:ext uri="{FF2B5EF4-FFF2-40B4-BE49-F238E27FC236}">
                <a16:creationId xmlns:a16="http://schemas.microsoft.com/office/drawing/2014/main" id="{4BE9A462-C8DC-9AC7-FFE9-D53FEC629C28}"/>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86235" y="2855893"/>
            <a:ext cx="214228" cy="214228"/>
          </a:xfrm>
          <a:prstGeom prst="rect">
            <a:avLst/>
          </a:prstGeom>
        </p:spPr>
      </p:pic>
      <p:cxnSp>
        <p:nvCxnSpPr>
          <p:cNvPr id="111" name="Straight Connector 110">
            <a:extLst>
              <a:ext uri="{FF2B5EF4-FFF2-40B4-BE49-F238E27FC236}">
                <a16:creationId xmlns:a16="http://schemas.microsoft.com/office/drawing/2014/main" id="{525C1486-4595-3F39-CE62-36352033E51E}"/>
              </a:ext>
            </a:extLst>
          </p:cNvPr>
          <p:cNvCxnSpPr>
            <a:cxnSpLocks/>
            <a:stCxn id="116" idx="4"/>
            <a:endCxn id="91" idx="0"/>
          </p:cNvCxnSpPr>
          <p:nvPr/>
        </p:nvCxnSpPr>
        <p:spPr>
          <a:xfrm>
            <a:off x="6538457" y="2337477"/>
            <a:ext cx="748" cy="363934"/>
          </a:xfrm>
          <a:prstGeom prst="line">
            <a:avLst/>
          </a:prstGeom>
          <a:ln w="12700">
            <a:prstDash val="sysDash"/>
          </a:ln>
        </p:spPr>
        <p:style>
          <a:lnRef idx="1">
            <a:schemeClr val="dk1"/>
          </a:lnRef>
          <a:fillRef idx="0">
            <a:schemeClr val="dk1"/>
          </a:fillRef>
          <a:effectRef idx="0">
            <a:schemeClr val="dk1"/>
          </a:effectRef>
          <a:fontRef idx="minor">
            <a:schemeClr val="tx1"/>
          </a:fontRef>
        </p:style>
      </p:cxnSp>
      <p:sp>
        <p:nvSpPr>
          <p:cNvPr id="114" name="Partial Circle 113">
            <a:extLst>
              <a:ext uri="{FF2B5EF4-FFF2-40B4-BE49-F238E27FC236}">
                <a16:creationId xmlns:a16="http://schemas.microsoft.com/office/drawing/2014/main" id="{45EC8F8A-1CC2-A339-D060-F0ED165A6D5C}"/>
              </a:ext>
            </a:extLst>
          </p:cNvPr>
          <p:cNvSpPr/>
          <p:nvPr/>
        </p:nvSpPr>
        <p:spPr>
          <a:xfrm rot="5400000">
            <a:off x="6394565" y="2690897"/>
            <a:ext cx="540000" cy="540000"/>
          </a:xfrm>
          <a:prstGeom prst="pie">
            <a:avLst>
              <a:gd name="adj1" fmla="val 13633745"/>
              <a:gd name="adj2" fmla="val 18965919"/>
            </a:avLst>
          </a:prstGeom>
          <a:solidFill>
            <a:srgbClr val="FFC000"/>
          </a:solidFill>
          <a:ln>
            <a:solidFill>
              <a:schemeClr val="bg2">
                <a:lumMod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solidFill>
                <a:schemeClr val="tx1"/>
              </a:solidFill>
            </a:endParaRPr>
          </a:p>
        </p:txBody>
      </p:sp>
      <p:pic>
        <p:nvPicPr>
          <p:cNvPr id="115" name="Graphic 114" descr="Inbox with solid fill">
            <a:extLst>
              <a:ext uri="{FF2B5EF4-FFF2-40B4-BE49-F238E27FC236}">
                <a16:creationId xmlns:a16="http://schemas.microsoft.com/office/drawing/2014/main" id="{324C1F4D-F568-98F2-1096-3AD246F775A3}"/>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20337" y="2844084"/>
            <a:ext cx="214228" cy="214228"/>
          </a:xfrm>
          <a:prstGeom prst="rect">
            <a:avLst/>
          </a:prstGeom>
        </p:spPr>
      </p:pic>
      <p:sp>
        <p:nvSpPr>
          <p:cNvPr id="116" name="Oval 115">
            <a:extLst>
              <a:ext uri="{FF2B5EF4-FFF2-40B4-BE49-F238E27FC236}">
                <a16:creationId xmlns:a16="http://schemas.microsoft.com/office/drawing/2014/main" id="{872B2B20-C3D1-78AE-6D12-00188A607F5B}"/>
              </a:ext>
            </a:extLst>
          </p:cNvPr>
          <p:cNvSpPr/>
          <p:nvPr/>
        </p:nvSpPr>
        <p:spPr>
          <a:xfrm>
            <a:off x="6268457" y="1797477"/>
            <a:ext cx="540000" cy="540000"/>
          </a:xfrm>
          <a:prstGeom prst="ellipse">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lIns="0" rIns="0" rtlCol="0" anchor="ctr"/>
          <a:lstStyle/>
          <a:p>
            <a:pPr algn="ctr"/>
            <a:r>
              <a:rPr lang="en-ZA" sz="700" dirty="0"/>
              <a:t>FRMS</a:t>
            </a:r>
          </a:p>
        </p:txBody>
      </p:sp>
      <p:sp>
        <p:nvSpPr>
          <p:cNvPr id="117" name="Partial Circle 116">
            <a:extLst>
              <a:ext uri="{FF2B5EF4-FFF2-40B4-BE49-F238E27FC236}">
                <a16:creationId xmlns:a16="http://schemas.microsoft.com/office/drawing/2014/main" id="{0CBC371D-32EF-E45F-400B-10702798B34C}"/>
              </a:ext>
            </a:extLst>
          </p:cNvPr>
          <p:cNvSpPr/>
          <p:nvPr/>
        </p:nvSpPr>
        <p:spPr>
          <a:xfrm>
            <a:off x="6263249" y="1724886"/>
            <a:ext cx="540000" cy="540000"/>
          </a:xfrm>
          <a:prstGeom prst="pie">
            <a:avLst>
              <a:gd name="adj1" fmla="val 13399346"/>
              <a:gd name="adj2" fmla="val 18882739"/>
            </a:avLst>
          </a:prstGeom>
          <a:solidFill>
            <a:srgbClr val="FFC000"/>
          </a:solidFill>
          <a:ln>
            <a:solidFill>
              <a:schemeClr val="bg2">
                <a:lumMod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solidFill>
                <a:schemeClr val="tx1"/>
              </a:solidFill>
            </a:endParaRPr>
          </a:p>
        </p:txBody>
      </p:sp>
      <p:pic>
        <p:nvPicPr>
          <p:cNvPr id="118" name="Graphic 117" descr="Magnifying glass with solid fill">
            <a:extLst>
              <a:ext uri="{FF2B5EF4-FFF2-40B4-BE49-F238E27FC236}">
                <a16:creationId xmlns:a16="http://schemas.microsoft.com/office/drawing/2014/main" id="{9059EDF8-F230-69DB-4914-3C86806FC67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35530" y="1746537"/>
            <a:ext cx="182033" cy="182033"/>
          </a:xfrm>
          <a:prstGeom prst="rect">
            <a:avLst/>
          </a:prstGeom>
        </p:spPr>
      </p:pic>
      <p:pic>
        <p:nvPicPr>
          <p:cNvPr id="119" name="Graphic 118" descr="Inbox with solid fill">
            <a:extLst>
              <a:ext uri="{FF2B5EF4-FFF2-40B4-BE49-F238E27FC236}">
                <a16:creationId xmlns:a16="http://schemas.microsoft.com/office/drawing/2014/main" id="{A00C15D7-B16E-E131-17DE-F6A77A9A71D0}"/>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96428" y="1723428"/>
            <a:ext cx="214228" cy="214228"/>
          </a:xfrm>
          <a:prstGeom prst="rect">
            <a:avLst/>
          </a:prstGeom>
        </p:spPr>
      </p:pic>
      <p:cxnSp>
        <p:nvCxnSpPr>
          <p:cNvPr id="126" name="Straight Connector 125">
            <a:extLst>
              <a:ext uri="{FF2B5EF4-FFF2-40B4-BE49-F238E27FC236}">
                <a16:creationId xmlns:a16="http://schemas.microsoft.com/office/drawing/2014/main" id="{E6BB9137-1890-38D4-158D-8B0995FD0DD9}"/>
              </a:ext>
            </a:extLst>
          </p:cNvPr>
          <p:cNvCxnSpPr>
            <a:cxnSpLocks/>
            <a:stCxn id="116" idx="6"/>
            <a:endCxn id="90" idx="2"/>
          </p:cNvCxnSpPr>
          <p:nvPr/>
        </p:nvCxnSpPr>
        <p:spPr>
          <a:xfrm>
            <a:off x="6808457" y="2067477"/>
            <a:ext cx="319852" cy="56946"/>
          </a:xfrm>
          <a:prstGeom prst="line">
            <a:avLst/>
          </a:prstGeom>
          <a:ln w="12700"/>
        </p:spPr>
        <p:style>
          <a:lnRef idx="1">
            <a:schemeClr val="dk1"/>
          </a:lnRef>
          <a:fillRef idx="0">
            <a:schemeClr val="dk1"/>
          </a:fillRef>
          <a:effectRef idx="0">
            <a:schemeClr val="dk1"/>
          </a:effectRef>
          <a:fontRef idx="minor">
            <a:schemeClr val="tx1"/>
          </a:fontRef>
        </p:style>
      </p:cxnSp>
      <p:sp>
        <p:nvSpPr>
          <p:cNvPr id="134" name="Oval 133">
            <a:extLst>
              <a:ext uri="{FF2B5EF4-FFF2-40B4-BE49-F238E27FC236}">
                <a16:creationId xmlns:a16="http://schemas.microsoft.com/office/drawing/2014/main" id="{39D3FEB8-B5E7-7775-894A-B902AB3671D9}"/>
              </a:ext>
            </a:extLst>
          </p:cNvPr>
          <p:cNvSpPr/>
          <p:nvPr/>
        </p:nvSpPr>
        <p:spPr>
          <a:xfrm>
            <a:off x="9902281" y="1854423"/>
            <a:ext cx="540000" cy="540000"/>
          </a:xfrm>
          <a:prstGeom prst="ellipse">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lIns="0" rIns="0" rtlCol="0" anchor="ctr"/>
          <a:lstStyle/>
          <a:p>
            <a:pPr algn="ctr"/>
            <a:r>
              <a:rPr lang="en-ZA" sz="700" dirty="0"/>
              <a:t>SWITCH</a:t>
            </a:r>
          </a:p>
        </p:txBody>
      </p:sp>
      <p:sp>
        <p:nvSpPr>
          <p:cNvPr id="135" name="Oval 134">
            <a:extLst>
              <a:ext uri="{FF2B5EF4-FFF2-40B4-BE49-F238E27FC236}">
                <a16:creationId xmlns:a16="http://schemas.microsoft.com/office/drawing/2014/main" id="{8E388AEE-D4DB-BB2E-8BFA-3666C45C6B6F}"/>
              </a:ext>
            </a:extLst>
          </p:cNvPr>
          <p:cNvSpPr/>
          <p:nvPr/>
        </p:nvSpPr>
        <p:spPr>
          <a:xfrm>
            <a:off x="9043177" y="2701411"/>
            <a:ext cx="540000" cy="540000"/>
          </a:xfrm>
          <a:prstGeom prst="ellipse">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lIns="0" rIns="0" rtlCol="0" anchor="ctr"/>
          <a:lstStyle/>
          <a:p>
            <a:pPr algn="ctr"/>
            <a:r>
              <a:rPr lang="en-ZA" sz="700" dirty="0"/>
              <a:t>FSP</a:t>
            </a:r>
          </a:p>
        </p:txBody>
      </p:sp>
      <p:sp>
        <p:nvSpPr>
          <p:cNvPr id="136" name="Oval 135">
            <a:extLst>
              <a:ext uri="{FF2B5EF4-FFF2-40B4-BE49-F238E27FC236}">
                <a16:creationId xmlns:a16="http://schemas.microsoft.com/office/drawing/2014/main" id="{A1966D3C-9452-A4AF-A531-78D4208EC195}"/>
              </a:ext>
            </a:extLst>
          </p:cNvPr>
          <p:cNvSpPr/>
          <p:nvPr/>
        </p:nvSpPr>
        <p:spPr>
          <a:xfrm>
            <a:off x="9902281" y="2698513"/>
            <a:ext cx="540000" cy="540000"/>
          </a:xfrm>
          <a:prstGeom prst="ellipse">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lIns="0" rIns="0" rtlCol="0" anchor="ctr"/>
          <a:lstStyle/>
          <a:p>
            <a:pPr algn="ctr"/>
            <a:r>
              <a:rPr lang="en-ZA" sz="700" dirty="0"/>
              <a:t>FSP</a:t>
            </a:r>
          </a:p>
        </p:txBody>
      </p:sp>
      <p:sp>
        <p:nvSpPr>
          <p:cNvPr id="137" name="Oval 136">
            <a:extLst>
              <a:ext uri="{FF2B5EF4-FFF2-40B4-BE49-F238E27FC236}">
                <a16:creationId xmlns:a16="http://schemas.microsoft.com/office/drawing/2014/main" id="{50444D6D-E5A5-3967-9DD5-DBD271253F93}"/>
              </a:ext>
            </a:extLst>
          </p:cNvPr>
          <p:cNvSpPr/>
          <p:nvPr/>
        </p:nvSpPr>
        <p:spPr>
          <a:xfrm>
            <a:off x="10530052" y="2493271"/>
            <a:ext cx="540000" cy="540000"/>
          </a:xfrm>
          <a:prstGeom prst="ellipse">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lIns="0" rIns="0" rtlCol="0" anchor="ctr"/>
          <a:lstStyle/>
          <a:p>
            <a:pPr algn="ctr"/>
            <a:r>
              <a:rPr lang="en-ZA" sz="700" dirty="0"/>
              <a:t>FSP</a:t>
            </a:r>
          </a:p>
        </p:txBody>
      </p:sp>
      <p:sp>
        <p:nvSpPr>
          <p:cNvPr id="138" name="Oval 137">
            <a:extLst>
              <a:ext uri="{FF2B5EF4-FFF2-40B4-BE49-F238E27FC236}">
                <a16:creationId xmlns:a16="http://schemas.microsoft.com/office/drawing/2014/main" id="{C866182B-E80A-C052-BC15-1C68F2CFFF52}"/>
              </a:ext>
            </a:extLst>
          </p:cNvPr>
          <p:cNvSpPr/>
          <p:nvPr/>
        </p:nvSpPr>
        <p:spPr>
          <a:xfrm>
            <a:off x="10704675" y="1846184"/>
            <a:ext cx="540000" cy="540000"/>
          </a:xfrm>
          <a:prstGeom prst="ellipse">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lIns="0" rIns="0" rtlCol="0" anchor="ctr"/>
          <a:lstStyle/>
          <a:p>
            <a:pPr algn="ctr"/>
            <a:r>
              <a:rPr lang="en-ZA" sz="700" dirty="0"/>
              <a:t>FSP</a:t>
            </a:r>
          </a:p>
        </p:txBody>
      </p:sp>
      <p:sp>
        <p:nvSpPr>
          <p:cNvPr id="139" name="Oval 138">
            <a:extLst>
              <a:ext uri="{FF2B5EF4-FFF2-40B4-BE49-F238E27FC236}">
                <a16:creationId xmlns:a16="http://schemas.microsoft.com/office/drawing/2014/main" id="{92B3FB50-6AA9-B115-3C80-37C7A5600B5C}"/>
              </a:ext>
            </a:extLst>
          </p:cNvPr>
          <p:cNvSpPr/>
          <p:nvPr/>
        </p:nvSpPr>
        <p:spPr>
          <a:xfrm>
            <a:off x="10526849" y="1193035"/>
            <a:ext cx="540000" cy="540000"/>
          </a:xfrm>
          <a:prstGeom prst="ellipse">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lIns="0" rIns="0" rtlCol="0" anchor="ctr"/>
          <a:lstStyle/>
          <a:p>
            <a:pPr algn="ctr"/>
            <a:r>
              <a:rPr lang="en-ZA" sz="700" dirty="0"/>
              <a:t>FSP</a:t>
            </a:r>
          </a:p>
        </p:txBody>
      </p:sp>
      <p:cxnSp>
        <p:nvCxnSpPr>
          <p:cNvPr id="140" name="Straight Connector 139">
            <a:extLst>
              <a:ext uri="{FF2B5EF4-FFF2-40B4-BE49-F238E27FC236}">
                <a16:creationId xmlns:a16="http://schemas.microsoft.com/office/drawing/2014/main" id="{6443969F-2895-930D-452F-C8E9E66DF9E2}"/>
              </a:ext>
            </a:extLst>
          </p:cNvPr>
          <p:cNvCxnSpPr>
            <a:stCxn id="134" idx="7"/>
            <a:endCxn id="139" idx="3"/>
          </p:cNvCxnSpPr>
          <p:nvPr/>
        </p:nvCxnSpPr>
        <p:spPr>
          <a:xfrm flipV="1">
            <a:off x="10363200" y="1653954"/>
            <a:ext cx="242730" cy="279550"/>
          </a:xfrm>
          <a:prstGeom prst="line">
            <a:avLst/>
          </a:prstGeom>
          <a:ln w="12700"/>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00A59402-D88A-89E8-EDB7-E7CAF839822E}"/>
              </a:ext>
            </a:extLst>
          </p:cNvPr>
          <p:cNvCxnSpPr>
            <a:cxnSpLocks/>
            <a:stCxn id="134" idx="6"/>
            <a:endCxn id="138" idx="2"/>
          </p:cNvCxnSpPr>
          <p:nvPr/>
        </p:nvCxnSpPr>
        <p:spPr>
          <a:xfrm flipV="1">
            <a:off x="10442281" y="2116184"/>
            <a:ext cx="262394" cy="8239"/>
          </a:xfrm>
          <a:prstGeom prst="line">
            <a:avLst/>
          </a:prstGeom>
          <a:ln w="12700"/>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76829B8E-DD7C-1963-92A5-77A0FDD7CE7E}"/>
              </a:ext>
            </a:extLst>
          </p:cNvPr>
          <p:cNvCxnSpPr>
            <a:cxnSpLocks/>
            <a:stCxn id="134" idx="5"/>
            <a:endCxn id="137" idx="1"/>
          </p:cNvCxnSpPr>
          <p:nvPr/>
        </p:nvCxnSpPr>
        <p:spPr>
          <a:xfrm>
            <a:off x="10363200" y="2315342"/>
            <a:ext cx="245933" cy="257010"/>
          </a:xfrm>
          <a:prstGeom prst="line">
            <a:avLst/>
          </a:prstGeom>
          <a:ln w="12700"/>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9F9E367F-0BF2-9806-0F5D-30AE8C7FACB5}"/>
              </a:ext>
            </a:extLst>
          </p:cNvPr>
          <p:cNvCxnSpPr>
            <a:cxnSpLocks/>
            <a:stCxn id="134" idx="4"/>
            <a:endCxn id="136" idx="0"/>
          </p:cNvCxnSpPr>
          <p:nvPr/>
        </p:nvCxnSpPr>
        <p:spPr>
          <a:xfrm>
            <a:off x="10172281" y="2394423"/>
            <a:ext cx="0" cy="304090"/>
          </a:xfrm>
          <a:prstGeom prst="line">
            <a:avLst/>
          </a:prstGeom>
          <a:ln w="12700"/>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D799AE68-6AA7-6686-730C-560BE770C32A}"/>
              </a:ext>
            </a:extLst>
          </p:cNvPr>
          <p:cNvCxnSpPr>
            <a:cxnSpLocks/>
            <a:stCxn id="136" idx="2"/>
            <a:endCxn id="135" idx="6"/>
          </p:cNvCxnSpPr>
          <p:nvPr/>
        </p:nvCxnSpPr>
        <p:spPr>
          <a:xfrm flipH="1">
            <a:off x="9583177" y="2968513"/>
            <a:ext cx="319104" cy="2898"/>
          </a:xfrm>
          <a:prstGeom prst="line">
            <a:avLst/>
          </a:prstGeom>
          <a:ln w="12700"/>
        </p:spPr>
        <p:style>
          <a:lnRef idx="1">
            <a:schemeClr val="dk1"/>
          </a:lnRef>
          <a:fillRef idx="0">
            <a:schemeClr val="dk1"/>
          </a:fillRef>
          <a:effectRef idx="0">
            <a:schemeClr val="dk1"/>
          </a:effectRef>
          <a:fontRef idx="minor">
            <a:schemeClr val="tx1"/>
          </a:fontRef>
        </p:style>
      </p:cxnSp>
      <p:sp>
        <p:nvSpPr>
          <p:cNvPr id="157" name="Oval 156">
            <a:extLst>
              <a:ext uri="{FF2B5EF4-FFF2-40B4-BE49-F238E27FC236}">
                <a16:creationId xmlns:a16="http://schemas.microsoft.com/office/drawing/2014/main" id="{1415289C-6A06-EE5F-079F-C793366EF06E}"/>
              </a:ext>
            </a:extLst>
          </p:cNvPr>
          <p:cNvSpPr/>
          <p:nvPr/>
        </p:nvSpPr>
        <p:spPr>
          <a:xfrm>
            <a:off x="9042429" y="1858437"/>
            <a:ext cx="540000" cy="540000"/>
          </a:xfrm>
          <a:prstGeom prst="ellipse">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lIns="0" rIns="0" rtlCol="0" anchor="ctr"/>
          <a:lstStyle/>
          <a:p>
            <a:pPr algn="ctr"/>
            <a:r>
              <a:rPr lang="en-ZA" sz="700" dirty="0"/>
              <a:t>FRMS</a:t>
            </a:r>
          </a:p>
        </p:txBody>
      </p:sp>
      <p:sp>
        <p:nvSpPr>
          <p:cNvPr id="158" name="Partial Circle 157">
            <a:extLst>
              <a:ext uri="{FF2B5EF4-FFF2-40B4-BE49-F238E27FC236}">
                <a16:creationId xmlns:a16="http://schemas.microsoft.com/office/drawing/2014/main" id="{B04F55A7-90B0-D6A0-4DA5-80B76425DEEB}"/>
              </a:ext>
            </a:extLst>
          </p:cNvPr>
          <p:cNvSpPr/>
          <p:nvPr/>
        </p:nvSpPr>
        <p:spPr>
          <a:xfrm rot="2787851">
            <a:off x="9171887" y="1738291"/>
            <a:ext cx="540000" cy="540000"/>
          </a:xfrm>
          <a:prstGeom prst="pie">
            <a:avLst>
              <a:gd name="adj1" fmla="val 13399346"/>
              <a:gd name="adj2" fmla="val 18882739"/>
            </a:avLst>
          </a:prstGeom>
          <a:solidFill>
            <a:srgbClr val="FFC000"/>
          </a:solidFill>
          <a:ln>
            <a:solidFill>
              <a:schemeClr val="bg2">
                <a:lumMod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solidFill>
                <a:schemeClr val="tx1"/>
              </a:solidFill>
            </a:endParaRPr>
          </a:p>
        </p:txBody>
      </p:sp>
      <p:cxnSp>
        <p:nvCxnSpPr>
          <p:cNvPr id="161" name="Straight Connector 160">
            <a:extLst>
              <a:ext uri="{FF2B5EF4-FFF2-40B4-BE49-F238E27FC236}">
                <a16:creationId xmlns:a16="http://schemas.microsoft.com/office/drawing/2014/main" id="{E1DF8CAE-2D8D-832A-B031-C7647FD8445C}"/>
              </a:ext>
            </a:extLst>
          </p:cNvPr>
          <p:cNvCxnSpPr>
            <a:cxnSpLocks/>
            <a:stCxn id="157" idx="6"/>
            <a:endCxn id="134" idx="2"/>
          </p:cNvCxnSpPr>
          <p:nvPr/>
        </p:nvCxnSpPr>
        <p:spPr>
          <a:xfrm flipV="1">
            <a:off x="9582429" y="2124423"/>
            <a:ext cx="319852" cy="4014"/>
          </a:xfrm>
          <a:prstGeom prst="line">
            <a:avLst/>
          </a:prstGeom>
          <a:ln w="12700"/>
        </p:spPr>
        <p:style>
          <a:lnRef idx="1">
            <a:schemeClr val="dk1"/>
          </a:lnRef>
          <a:fillRef idx="0">
            <a:schemeClr val="dk1"/>
          </a:fillRef>
          <a:effectRef idx="0">
            <a:schemeClr val="dk1"/>
          </a:effectRef>
          <a:fontRef idx="minor">
            <a:schemeClr val="tx1"/>
          </a:fontRef>
        </p:style>
      </p:cxnSp>
      <p:sp>
        <p:nvSpPr>
          <p:cNvPr id="162" name="Rectangle: Rounded Corners 161">
            <a:extLst>
              <a:ext uri="{FF2B5EF4-FFF2-40B4-BE49-F238E27FC236}">
                <a16:creationId xmlns:a16="http://schemas.microsoft.com/office/drawing/2014/main" id="{108CB6C2-78C6-621F-06D7-61C7B585DA06}"/>
              </a:ext>
            </a:extLst>
          </p:cNvPr>
          <p:cNvSpPr/>
          <p:nvPr/>
        </p:nvSpPr>
        <p:spPr>
          <a:xfrm>
            <a:off x="9037221" y="1193035"/>
            <a:ext cx="540000" cy="326077"/>
          </a:xfrm>
          <a:prstGeom prst="roundRect">
            <a:avLst/>
          </a:prstGeom>
          <a:solidFill>
            <a:srgbClr val="FFC000"/>
          </a:solidFill>
          <a:ln>
            <a:solidFill>
              <a:schemeClr val="bg2">
                <a:lumMod val="50000"/>
              </a:schemeClr>
            </a:solidFill>
          </a:ln>
        </p:spPr>
        <p:style>
          <a:lnRef idx="0">
            <a:scrgbClr r="0" g="0" b="0"/>
          </a:lnRef>
          <a:fillRef idx="0">
            <a:scrgbClr r="0" g="0" b="0"/>
          </a:fillRef>
          <a:effectRef idx="0">
            <a:scrgbClr r="0" g="0" b="0"/>
          </a:effectRef>
          <a:fontRef idx="minor">
            <a:schemeClr val="lt1"/>
          </a:fontRef>
        </p:style>
        <p:txBody>
          <a:bodyPr lIns="0" rIns="0" rtlCol="0" anchor="ctr"/>
          <a:lstStyle/>
          <a:p>
            <a:pPr algn="ctr"/>
            <a:r>
              <a:rPr lang="en-ZA" sz="800" b="1" dirty="0">
                <a:solidFill>
                  <a:schemeClr val="tx1"/>
                </a:solidFill>
              </a:rPr>
              <a:t>FRMS</a:t>
            </a:r>
            <a:r>
              <a:rPr lang="en-ZA" sz="600" dirty="0">
                <a:solidFill>
                  <a:schemeClr val="tx1"/>
                </a:solidFill>
              </a:rPr>
              <a:t> OPERATOR</a:t>
            </a:r>
          </a:p>
        </p:txBody>
      </p:sp>
      <p:cxnSp>
        <p:nvCxnSpPr>
          <p:cNvPr id="163" name="Straight Connector 162">
            <a:extLst>
              <a:ext uri="{FF2B5EF4-FFF2-40B4-BE49-F238E27FC236}">
                <a16:creationId xmlns:a16="http://schemas.microsoft.com/office/drawing/2014/main" id="{0F98C223-546F-7192-306F-ECD64DD36B3B}"/>
              </a:ext>
            </a:extLst>
          </p:cNvPr>
          <p:cNvCxnSpPr>
            <a:cxnSpLocks/>
            <a:stCxn id="157" idx="4"/>
            <a:endCxn id="135" idx="0"/>
          </p:cNvCxnSpPr>
          <p:nvPr/>
        </p:nvCxnSpPr>
        <p:spPr>
          <a:xfrm>
            <a:off x="9312429" y="2398437"/>
            <a:ext cx="748" cy="302974"/>
          </a:xfrm>
          <a:prstGeom prst="line">
            <a:avLst/>
          </a:prstGeom>
          <a:ln w="12700"/>
        </p:spPr>
        <p:style>
          <a:lnRef idx="1">
            <a:schemeClr val="dk1"/>
          </a:lnRef>
          <a:fillRef idx="0">
            <a:schemeClr val="dk1"/>
          </a:fillRef>
          <a:effectRef idx="0">
            <a:schemeClr val="dk1"/>
          </a:effectRef>
          <a:fontRef idx="minor">
            <a:schemeClr val="tx1"/>
          </a:fontRef>
        </p:style>
      </p:cxnSp>
      <p:cxnSp>
        <p:nvCxnSpPr>
          <p:cNvPr id="166" name="Straight Connector 165">
            <a:extLst>
              <a:ext uri="{FF2B5EF4-FFF2-40B4-BE49-F238E27FC236}">
                <a16:creationId xmlns:a16="http://schemas.microsoft.com/office/drawing/2014/main" id="{020A941F-4B91-9A9B-EC25-4F1A14422042}"/>
              </a:ext>
            </a:extLst>
          </p:cNvPr>
          <p:cNvCxnSpPr>
            <a:cxnSpLocks/>
            <a:stCxn id="157" idx="5"/>
            <a:endCxn id="136" idx="1"/>
          </p:cNvCxnSpPr>
          <p:nvPr/>
        </p:nvCxnSpPr>
        <p:spPr>
          <a:xfrm>
            <a:off x="9503348" y="2319356"/>
            <a:ext cx="478014" cy="458238"/>
          </a:xfrm>
          <a:prstGeom prst="line">
            <a:avLst/>
          </a:prstGeom>
          <a:ln w="12700"/>
        </p:spPr>
        <p:style>
          <a:lnRef idx="1">
            <a:schemeClr val="dk1"/>
          </a:lnRef>
          <a:fillRef idx="0">
            <a:schemeClr val="dk1"/>
          </a:fillRef>
          <a:effectRef idx="0">
            <a:schemeClr val="dk1"/>
          </a:effectRef>
          <a:fontRef idx="minor">
            <a:schemeClr val="tx1"/>
          </a:fontRef>
        </p:style>
      </p:cxnSp>
      <p:sp>
        <p:nvSpPr>
          <p:cNvPr id="169" name="Partial Circle 168">
            <a:extLst>
              <a:ext uri="{FF2B5EF4-FFF2-40B4-BE49-F238E27FC236}">
                <a16:creationId xmlns:a16="http://schemas.microsoft.com/office/drawing/2014/main" id="{B39D22D1-98A9-FF61-0064-9BAAC0A2FF17}"/>
              </a:ext>
            </a:extLst>
          </p:cNvPr>
          <p:cNvSpPr/>
          <p:nvPr/>
        </p:nvSpPr>
        <p:spPr>
          <a:xfrm rot="18780215">
            <a:off x="8954761" y="1741528"/>
            <a:ext cx="540000" cy="540000"/>
          </a:xfrm>
          <a:prstGeom prst="pie">
            <a:avLst>
              <a:gd name="adj1" fmla="val 13633745"/>
              <a:gd name="adj2" fmla="val 18965919"/>
            </a:avLst>
          </a:prstGeom>
          <a:solidFill>
            <a:srgbClr val="FFC000"/>
          </a:solidFill>
          <a:ln>
            <a:solidFill>
              <a:schemeClr val="bg2">
                <a:lumMod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solidFill>
                <a:schemeClr val="tx1"/>
              </a:solidFill>
            </a:endParaRPr>
          </a:p>
        </p:txBody>
      </p:sp>
      <p:pic>
        <p:nvPicPr>
          <p:cNvPr id="170" name="Graphic 169" descr="Inbox with solid fill">
            <a:extLst>
              <a:ext uri="{FF2B5EF4-FFF2-40B4-BE49-F238E27FC236}">
                <a16:creationId xmlns:a16="http://schemas.microsoft.com/office/drawing/2014/main" id="{BC861083-D739-345F-875A-94DF0C876476}"/>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47682" y="1790078"/>
            <a:ext cx="214228" cy="214228"/>
          </a:xfrm>
          <a:prstGeom prst="rect">
            <a:avLst/>
          </a:prstGeom>
        </p:spPr>
      </p:pic>
      <p:pic>
        <p:nvPicPr>
          <p:cNvPr id="173" name="Graphic 172" descr="Magnifying glass with solid fill">
            <a:extLst>
              <a:ext uri="{FF2B5EF4-FFF2-40B4-BE49-F238E27FC236}">
                <a16:creationId xmlns:a16="http://schemas.microsoft.com/office/drawing/2014/main" id="{656AB023-B0EB-48EF-7D7B-A216FE0F10A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37952" y="1810791"/>
            <a:ext cx="182033" cy="182033"/>
          </a:xfrm>
          <a:prstGeom prst="rect">
            <a:avLst/>
          </a:prstGeom>
        </p:spPr>
      </p:pic>
      <p:sp>
        <p:nvSpPr>
          <p:cNvPr id="198" name="Partial Circle 197">
            <a:extLst>
              <a:ext uri="{FF2B5EF4-FFF2-40B4-BE49-F238E27FC236}">
                <a16:creationId xmlns:a16="http://schemas.microsoft.com/office/drawing/2014/main" id="{C1B9D714-91E2-9BC7-2960-460D8D846D0D}"/>
              </a:ext>
            </a:extLst>
          </p:cNvPr>
          <p:cNvSpPr/>
          <p:nvPr/>
        </p:nvSpPr>
        <p:spPr>
          <a:xfrm>
            <a:off x="9908225" y="1724886"/>
            <a:ext cx="540000" cy="540000"/>
          </a:xfrm>
          <a:prstGeom prst="pie">
            <a:avLst>
              <a:gd name="adj1" fmla="val 13399346"/>
              <a:gd name="adj2" fmla="val 18882739"/>
            </a:avLst>
          </a:prstGeom>
          <a:solidFill>
            <a:schemeClr val="accent1">
              <a:lumMod val="20000"/>
              <a:lumOff val="80000"/>
            </a:schemeClr>
          </a:solidFill>
          <a:ln>
            <a:solidFill>
              <a:schemeClr val="bg2">
                <a:lumMod val="50000"/>
              </a:schemeClr>
            </a:solidFill>
            <a:prstDash val="sysDash"/>
          </a:ln>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solidFill>
                <a:schemeClr val="tx1"/>
              </a:solidFill>
            </a:endParaRPr>
          </a:p>
        </p:txBody>
      </p:sp>
      <p:sp>
        <p:nvSpPr>
          <p:cNvPr id="199" name="Partial Circle 198">
            <a:extLst>
              <a:ext uri="{FF2B5EF4-FFF2-40B4-BE49-F238E27FC236}">
                <a16:creationId xmlns:a16="http://schemas.microsoft.com/office/drawing/2014/main" id="{43DC491C-C0A8-5E68-0B6F-967B02468A1B}"/>
              </a:ext>
            </a:extLst>
          </p:cNvPr>
          <p:cNvSpPr/>
          <p:nvPr/>
        </p:nvSpPr>
        <p:spPr>
          <a:xfrm rot="5400000">
            <a:off x="10661726" y="1184532"/>
            <a:ext cx="540000" cy="540000"/>
          </a:xfrm>
          <a:prstGeom prst="pie">
            <a:avLst>
              <a:gd name="adj1" fmla="val 13633745"/>
              <a:gd name="adj2" fmla="val 18965919"/>
            </a:avLst>
          </a:prstGeom>
          <a:solidFill>
            <a:schemeClr val="accent1">
              <a:lumMod val="20000"/>
              <a:lumOff val="80000"/>
            </a:schemeClr>
          </a:solidFill>
          <a:ln>
            <a:solidFill>
              <a:schemeClr val="bg2">
                <a:lumMod val="50000"/>
              </a:schemeClr>
            </a:solidFill>
            <a:prstDash val="sysDash"/>
          </a:ln>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solidFill>
                <a:schemeClr val="tx1"/>
              </a:solidFill>
            </a:endParaRPr>
          </a:p>
        </p:txBody>
      </p:sp>
      <p:pic>
        <p:nvPicPr>
          <p:cNvPr id="200" name="Graphic 199" descr="Inbox with solid fill">
            <a:extLst>
              <a:ext uri="{FF2B5EF4-FFF2-40B4-BE49-F238E27FC236}">
                <a16:creationId xmlns:a16="http://schemas.microsoft.com/office/drawing/2014/main" id="{819CA23A-B135-F630-8251-BDEA61C48D80}"/>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87498" y="1337719"/>
            <a:ext cx="214228" cy="214228"/>
          </a:xfrm>
          <a:prstGeom prst="rect">
            <a:avLst/>
          </a:prstGeom>
        </p:spPr>
      </p:pic>
      <p:sp>
        <p:nvSpPr>
          <p:cNvPr id="201" name="Partial Circle 200">
            <a:extLst>
              <a:ext uri="{FF2B5EF4-FFF2-40B4-BE49-F238E27FC236}">
                <a16:creationId xmlns:a16="http://schemas.microsoft.com/office/drawing/2014/main" id="{C8E07393-2DE2-4CE8-9750-23DDDE543CB1}"/>
              </a:ext>
            </a:extLst>
          </p:cNvPr>
          <p:cNvSpPr/>
          <p:nvPr/>
        </p:nvSpPr>
        <p:spPr>
          <a:xfrm rot="5400000">
            <a:off x="10844928" y="1851183"/>
            <a:ext cx="540000" cy="540000"/>
          </a:xfrm>
          <a:prstGeom prst="pie">
            <a:avLst>
              <a:gd name="adj1" fmla="val 13633745"/>
              <a:gd name="adj2" fmla="val 18965919"/>
            </a:avLst>
          </a:prstGeom>
          <a:solidFill>
            <a:schemeClr val="accent1">
              <a:lumMod val="20000"/>
              <a:lumOff val="80000"/>
            </a:schemeClr>
          </a:solidFill>
          <a:ln>
            <a:solidFill>
              <a:schemeClr val="bg2">
                <a:lumMod val="50000"/>
              </a:schemeClr>
            </a:solidFill>
            <a:prstDash val="sysDash"/>
          </a:ln>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solidFill>
                <a:schemeClr val="tx1"/>
              </a:solidFill>
            </a:endParaRPr>
          </a:p>
        </p:txBody>
      </p:sp>
      <p:pic>
        <p:nvPicPr>
          <p:cNvPr id="202" name="Graphic 201" descr="Inbox with solid fill">
            <a:extLst>
              <a:ext uri="{FF2B5EF4-FFF2-40B4-BE49-F238E27FC236}">
                <a16:creationId xmlns:a16="http://schemas.microsoft.com/office/drawing/2014/main" id="{49C36B38-62EB-870E-CA38-18DBE0326FAF}"/>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170700" y="2004370"/>
            <a:ext cx="214228" cy="214228"/>
          </a:xfrm>
          <a:prstGeom prst="rect">
            <a:avLst/>
          </a:prstGeom>
        </p:spPr>
      </p:pic>
      <p:sp>
        <p:nvSpPr>
          <p:cNvPr id="203" name="Partial Circle 202">
            <a:extLst>
              <a:ext uri="{FF2B5EF4-FFF2-40B4-BE49-F238E27FC236}">
                <a16:creationId xmlns:a16="http://schemas.microsoft.com/office/drawing/2014/main" id="{48F1D000-9BEB-28EF-F26F-597F0D2085F6}"/>
              </a:ext>
            </a:extLst>
          </p:cNvPr>
          <p:cNvSpPr/>
          <p:nvPr/>
        </p:nvSpPr>
        <p:spPr>
          <a:xfrm rot="5400000">
            <a:off x="10661726" y="2493271"/>
            <a:ext cx="540000" cy="540000"/>
          </a:xfrm>
          <a:prstGeom prst="pie">
            <a:avLst>
              <a:gd name="adj1" fmla="val 13633745"/>
              <a:gd name="adj2" fmla="val 18965919"/>
            </a:avLst>
          </a:prstGeom>
          <a:solidFill>
            <a:schemeClr val="accent1">
              <a:lumMod val="20000"/>
              <a:lumOff val="80000"/>
            </a:schemeClr>
          </a:solidFill>
          <a:ln>
            <a:solidFill>
              <a:schemeClr val="bg2">
                <a:lumMod val="50000"/>
              </a:schemeClr>
            </a:solidFill>
            <a:prstDash val="sysDash"/>
          </a:ln>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solidFill>
                <a:schemeClr val="tx1"/>
              </a:solidFill>
            </a:endParaRPr>
          </a:p>
        </p:txBody>
      </p:sp>
      <p:pic>
        <p:nvPicPr>
          <p:cNvPr id="204" name="Graphic 203" descr="Inbox with solid fill">
            <a:extLst>
              <a:ext uri="{FF2B5EF4-FFF2-40B4-BE49-F238E27FC236}">
                <a16:creationId xmlns:a16="http://schemas.microsoft.com/office/drawing/2014/main" id="{F5375DA3-B42D-9EEC-0848-37992C10B6F2}"/>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87498" y="2646458"/>
            <a:ext cx="214228" cy="214228"/>
          </a:xfrm>
          <a:prstGeom prst="rect">
            <a:avLst/>
          </a:prstGeom>
        </p:spPr>
      </p:pic>
      <p:sp>
        <p:nvSpPr>
          <p:cNvPr id="205" name="Partial Circle 204">
            <a:extLst>
              <a:ext uri="{FF2B5EF4-FFF2-40B4-BE49-F238E27FC236}">
                <a16:creationId xmlns:a16="http://schemas.microsoft.com/office/drawing/2014/main" id="{DD302FC8-5E41-0890-FB3D-B9CAA06EAAAD}"/>
              </a:ext>
            </a:extLst>
          </p:cNvPr>
          <p:cNvSpPr/>
          <p:nvPr/>
        </p:nvSpPr>
        <p:spPr>
          <a:xfrm rot="5400000">
            <a:off x="10038300" y="2702706"/>
            <a:ext cx="540000" cy="540000"/>
          </a:xfrm>
          <a:prstGeom prst="pie">
            <a:avLst>
              <a:gd name="adj1" fmla="val 13633745"/>
              <a:gd name="adj2" fmla="val 18965919"/>
            </a:avLst>
          </a:prstGeom>
          <a:solidFill>
            <a:schemeClr val="accent1">
              <a:lumMod val="20000"/>
              <a:lumOff val="80000"/>
            </a:schemeClr>
          </a:solidFill>
          <a:ln>
            <a:solidFill>
              <a:schemeClr val="bg2">
                <a:lumMod val="50000"/>
              </a:schemeClr>
            </a:solidFill>
            <a:prstDash val="sysDash"/>
          </a:ln>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solidFill>
                <a:schemeClr val="tx1"/>
              </a:solidFill>
            </a:endParaRPr>
          </a:p>
        </p:txBody>
      </p:sp>
      <p:pic>
        <p:nvPicPr>
          <p:cNvPr id="206" name="Graphic 205" descr="Inbox with solid fill">
            <a:extLst>
              <a:ext uri="{FF2B5EF4-FFF2-40B4-BE49-F238E27FC236}">
                <a16:creationId xmlns:a16="http://schemas.microsoft.com/office/drawing/2014/main" id="{3758F18A-A985-B17E-4A31-A6AAEF767F72}"/>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64072" y="2855893"/>
            <a:ext cx="214228" cy="214228"/>
          </a:xfrm>
          <a:prstGeom prst="rect">
            <a:avLst/>
          </a:prstGeom>
        </p:spPr>
      </p:pic>
      <p:sp>
        <p:nvSpPr>
          <p:cNvPr id="207" name="Partial Circle 206">
            <a:extLst>
              <a:ext uri="{FF2B5EF4-FFF2-40B4-BE49-F238E27FC236}">
                <a16:creationId xmlns:a16="http://schemas.microsoft.com/office/drawing/2014/main" id="{16B430FB-BB97-5407-A6DE-4D94B4588518}"/>
              </a:ext>
            </a:extLst>
          </p:cNvPr>
          <p:cNvSpPr/>
          <p:nvPr/>
        </p:nvSpPr>
        <p:spPr>
          <a:xfrm rot="5400000">
            <a:off x="9172402" y="2690897"/>
            <a:ext cx="540000" cy="540000"/>
          </a:xfrm>
          <a:prstGeom prst="pie">
            <a:avLst>
              <a:gd name="adj1" fmla="val 13633745"/>
              <a:gd name="adj2" fmla="val 18965919"/>
            </a:avLst>
          </a:prstGeom>
          <a:solidFill>
            <a:schemeClr val="accent1">
              <a:lumMod val="20000"/>
              <a:lumOff val="80000"/>
            </a:schemeClr>
          </a:solidFill>
          <a:ln>
            <a:solidFill>
              <a:schemeClr val="bg2">
                <a:lumMod val="50000"/>
              </a:schemeClr>
            </a:solidFill>
            <a:prstDash val="sysDash"/>
          </a:ln>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solidFill>
                <a:schemeClr val="tx1"/>
              </a:solidFill>
            </a:endParaRPr>
          </a:p>
        </p:txBody>
      </p:sp>
      <p:pic>
        <p:nvPicPr>
          <p:cNvPr id="208" name="Graphic 207" descr="Inbox with solid fill">
            <a:extLst>
              <a:ext uri="{FF2B5EF4-FFF2-40B4-BE49-F238E27FC236}">
                <a16:creationId xmlns:a16="http://schemas.microsoft.com/office/drawing/2014/main" id="{C6B42575-B8E3-A488-B51A-B8CBE30D360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98174" y="2844084"/>
            <a:ext cx="214228" cy="214228"/>
          </a:xfrm>
          <a:prstGeom prst="rect">
            <a:avLst/>
          </a:prstGeom>
        </p:spPr>
      </p:pic>
      <p:pic>
        <p:nvPicPr>
          <p:cNvPr id="209" name="Graphic 208" descr="Inbox with solid fill">
            <a:extLst>
              <a:ext uri="{FF2B5EF4-FFF2-40B4-BE49-F238E27FC236}">
                <a16:creationId xmlns:a16="http://schemas.microsoft.com/office/drawing/2014/main" id="{4C20888E-41CE-431C-BF06-6DD4D697F2E3}"/>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074265" y="1723428"/>
            <a:ext cx="214228" cy="214228"/>
          </a:xfrm>
          <a:prstGeom prst="rect">
            <a:avLst/>
          </a:prstGeom>
        </p:spPr>
      </p:pic>
      <p:cxnSp>
        <p:nvCxnSpPr>
          <p:cNvPr id="210" name="Straight Connector 209">
            <a:extLst>
              <a:ext uri="{FF2B5EF4-FFF2-40B4-BE49-F238E27FC236}">
                <a16:creationId xmlns:a16="http://schemas.microsoft.com/office/drawing/2014/main" id="{A6BCB29F-B9C2-14CB-D859-AB1AA1A93541}"/>
              </a:ext>
            </a:extLst>
          </p:cNvPr>
          <p:cNvCxnSpPr>
            <a:cxnSpLocks/>
            <a:stCxn id="162" idx="2"/>
            <a:endCxn id="157" idx="0"/>
          </p:cNvCxnSpPr>
          <p:nvPr/>
        </p:nvCxnSpPr>
        <p:spPr>
          <a:xfrm>
            <a:off x="9307221" y="1519112"/>
            <a:ext cx="5208" cy="339325"/>
          </a:xfrm>
          <a:prstGeom prst="line">
            <a:avLst/>
          </a:prstGeom>
          <a:ln w="12700"/>
        </p:spPr>
        <p:style>
          <a:lnRef idx="1">
            <a:schemeClr val="dk1"/>
          </a:lnRef>
          <a:fillRef idx="0">
            <a:schemeClr val="dk1"/>
          </a:fillRef>
          <a:effectRef idx="0">
            <a:schemeClr val="dk1"/>
          </a:effectRef>
          <a:fontRef idx="minor">
            <a:schemeClr val="tx1"/>
          </a:fontRef>
        </p:style>
      </p:cxnSp>
      <p:sp>
        <p:nvSpPr>
          <p:cNvPr id="217" name="Partial Circle 216">
            <a:extLst>
              <a:ext uri="{FF2B5EF4-FFF2-40B4-BE49-F238E27FC236}">
                <a16:creationId xmlns:a16="http://schemas.microsoft.com/office/drawing/2014/main" id="{C51C6700-8257-725B-5227-AC8DA006314C}"/>
              </a:ext>
            </a:extLst>
          </p:cNvPr>
          <p:cNvSpPr/>
          <p:nvPr/>
        </p:nvSpPr>
        <p:spPr>
          <a:xfrm rot="16200000">
            <a:off x="4231928" y="1850336"/>
            <a:ext cx="540000" cy="540000"/>
          </a:xfrm>
          <a:prstGeom prst="pie">
            <a:avLst>
              <a:gd name="adj1" fmla="val 13633745"/>
              <a:gd name="adj2" fmla="val 18965919"/>
            </a:avLst>
          </a:prstGeom>
          <a:solidFill>
            <a:srgbClr val="FFC000"/>
          </a:solidFill>
          <a:ln>
            <a:solidFill>
              <a:schemeClr val="bg2">
                <a:lumMod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solidFill>
                <a:schemeClr val="tx1"/>
              </a:solidFill>
            </a:endParaRPr>
          </a:p>
        </p:txBody>
      </p:sp>
      <p:pic>
        <p:nvPicPr>
          <p:cNvPr id="218" name="Graphic 217" descr="Inbox with solid fill">
            <a:extLst>
              <a:ext uri="{FF2B5EF4-FFF2-40B4-BE49-F238E27FC236}">
                <a16:creationId xmlns:a16="http://schemas.microsoft.com/office/drawing/2014/main" id="{03D7DCAA-CA3C-B6F6-8CB7-C7F4FD3595B3}"/>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28290" y="1990188"/>
            <a:ext cx="214228" cy="214228"/>
          </a:xfrm>
          <a:prstGeom prst="rect">
            <a:avLst/>
          </a:prstGeom>
        </p:spPr>
      </p:pic>
      <p:sp>
        <p:nvSpPr>
          <p:cNvPr id="4" name="TextBox 3">
            <a:extLst>
              <a:ext uri="{FF2B5EF4-FFF2-40B4-BE49-F238E27FC236}">
                <a16:creationId xmlns:a16="http://schemas.microsoft.com/office/drawing/2014/main" id="{C74D0B2B-AD43-9F24-3929-A784FF2144CF}"/>
              </a:ext>
            </a:extLst>
          </p:cNvPr>
          <p:cNvSpPr txBox="1"/>
          <p:nvPr/>
        </p:nvSpPr>
        <p:spPr>
          <a:xfrm rot="19026874">
            <a:off x="3841437" y="1637593"/>
            <a:ext cx="914400" cy="237853"/>
          </a:xfrm>
          <a:prstGeom prst="rect">
            <a:avLst/>
          </a:prstGeom>
          <a:noFill/>
        </p:spPr>
        <p:txBody>
          <a:bodyPr wrap="none" lIns="0" tIns="0" rIns="0" bIns="0" rtlCol="0">
            <a:noAutofit/>
          </a:bodyPr>
          <a:lstStyle/>
          <a:p>
            <a:pPr algn="ctr"/>
            <a:r>
              <a:rPr lang="en-ZA" sz="1000" b="1" dirty="0">
                <a:solidFill>
                  <a:schemeClr val="accent4"/>
                </a:solidFill>
                <a:latin typeface="Arial" pitchFamily="34" charset="0"/>
                <a:cs typeface="Arial" pitchFamily="34" charset="0"/>
              </a:rPr>
              <a:t>Solo</a:t>
            </a:r>
          </a:p>
        </p:txBody>
      </p:sp>
      <p:sp>
        <p:nvSpPr>
          <p:cNvPr id="6" name="TextBox 5">
            <a:extLst>
              <a:ext uri="{FF2B5EF4-FFF2-40B4-BE49-F238E27FC236}">
                <a16:creationId xmlns:a16="http://schemas.microsoft.com/office/drawing/2014/main" id="{92FBEA1D-F1A6-E44F-B8F8-9817BEE0B725}"/>
              </a:ext>
            </a:extLst>
          </p:cNvPr>
          <p:cNvSpPr txBox="1"/>
          <p:nvPr/>
        </p:nvSpPr>
        <p:spPr>
          <a:xfrm rot="18838705">
            <a:off x="1912658" y="995493"/>
            <a:ext cx="914400" cy="237853"/>
          </a:xfrm>
          <a:prstGeom prst="rect">
            <a:avLst/>
          </a:prstGeom>
          <a:noFill/>
        </p:spPr>
        <p:txBody>
          <a:bodyPr wrap="none" lIns="0" tIns="0" rIns="0" bIns="0" rtlCol="0">
            <a:noAutofit/>
          </a:bodyPr>
          <a:lstStyle/>
          <a:p>
            <a:pPr algn="ctr"/>
            <a:r>
              <a:rPr lang="en-ZA" sz="1000" b="1" dirty="0">
                <a:solidFill>
                  <a:schemeClr val="accent4"/>
                </a:solidFill>
                <a:latin typeface="Arial" pitchFamily="34" charset="0"/>
                <a:cs typeface="Arial" pitchFamily="34" charset="0"/>
              </a:rPr>
              <a:t>Solo</a:t>
            </a:r>
          </a:p>
        </p:txBody>
      </p:sp>
      <p:cxnSp>
        <p:nvCxnSpPr>
          <p:cNvPr id="10" name="Straight Connector 9">
            <a:extLst>
              <a:ext uri="{FF2B5EF4-FFF2-40B4-BE49-F238E27FC236}">
                <a16:creationId xmlns:a16="http://schemas.microsoft.com/office/drawing/2014/main" id="{BF238D2D-88C5-88DD-8285-5729770D0A20}"/>
              </a:ext>
            </a:extLst>
          </p:cNvPr>
          <p:cNvCxnSpPr>
            <a:cxnSpLocks/>
            <a:stCxn id="116" idx="5"/>
            <a:endCxn id="92" idx="1"/>
          </p:cNvCxnSpPr>
          <p:nvPr/>
        </p:nvCxnSpPr>
        <p:spPr>
          <a:xfrm>
            <a:off x="6729376" y="2258396"/>
            <a:ext cx="478014" cy="519198"/>
          </a:xfrm>
          <a:prstGeom prst="line">
            <a:avLst/>
          </a:prstGeom>
          <a:ln w="12700">
            <a:prstDash val="sysDash"/>
          </a:ln>
        </p:spPr>
        <p:style>
          <a:lnRef idx="1">
            <a:schemeClr val="dk1"/>
          </a:lnRef>
          <a:fillRef idx="0">
            <a:schemeClr val="dk1"/>
          </a:fillRef>
          <a:effectRef idx="0">
            <a:schemeClr val="dk1"/>
          </a:effectRef>
          <a:fontRef idx="minor">
            <a:schemeClr val="tx1"/>
          </a:fontRef>
        </p:style>
      </p:cxnSp>
      <p:grpSp>
        <p:nvGrpSpPr>
          <p:cNvPr id="23" name="Group 22">
            <a:extLst>
              <a:ext uri="{FF2B5EF4-FFF2-40B4-BE49-F238E27FC236}">
                <a16:creationId xmlns:a16="http://schemas.microsoft.com/office/drawing/2014/main" id="{669D5906-41A4-33FB-83C1-2402FC7DFE78}"/>
              </a:ext>
            </a:extLst>
          </p:cNvPr>
          <p:cNvGrpSpPr/>
          <p:nvPr/>
        </p:nvGrpSpPr>
        <p:grpSpPr>
          <a:xfrm>
            <a:off x="7748636" y="1062910"/>
            <a:ext cx="540000" cy="540000"/>
            <a:chOff x="7748636" y="1099376"/>
            <a:chExt cx="540000" cy="540000"/>
          </a:xfrm>
        </p:grpSpPr>
        <p:sp>
          <p:nvSpPr>
            <p:cNvPr id="18" name="Partial Circle 17">
              <a:extLst>
                <a:ext uri="{FF2B5EF4-FFF2-40B4-BE49-F238E27FC236}">
                  <a16:creationId xmlns:a16="http://schemas.microsoft.com/office/drawing/2014/main" id="{D87B2F52-C6D7-8510-255F-A7A1135F3865}"/>
                </a:ext>
              </a:extLst>
            </p:cNvPr>
            <p:cNvSpPr/>
            <p:nvPr/>
          </p:nvSpPr>
          <p:spPr>
            <a:xfrm>
              <a:off x="7748636" y="1099376"/>
              <a:ext cx="540000" cy="540000"/>
            </a:xfrm>
            <a:prstGeom prst="pie">
              <a:avLst>
                <a:gd name="adj1" fmla="val 13399346"/>
                <a:gd name="adj2" fmla="val 18882739"/>
              </a:avLst>
            </a:prstGeom>
            <a:solidFill>
              <a:srgbClr val="FFC000"/>
            </a:solidFill>
            <a:ln>
              <a:solidFill>
                <a:schemeClr val="bg2">
                  <a:lumMod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solidFill>
                  <a:schemeClr val="tx1"/>
                </a:solidFill>
              </a:endParaRPr>
            </a:p>
          </p:txBody>
        </p:sp>
        <p:pic>
          <p:nvPicPr>
            <p:cNvPr id="20" name="Graphic 19" descr="Magnifying glass with solid fill">
              <a:extLst>
                <a:ext uri="{FF2B5EF4-FFF2-40B4-BE49-F238E27FC236}">
                  <a16:creationId xmlns:a16="http://schemas.microsoft.com/office/drawing/2014/main" id="{BF52C532-2A10-C9AC-91B0-59716B1306F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20917" y="1121027"/>
              <a:ext cx="182033" cy="182033"/>
            </a:xfrm>
            <a:prstGeom prst="rect">
              <a:avLst/>
            </a:prstGeom>
          </p:spPr>
        </p:pic>
      </p:grpSp>
      <p:sp>
        <p:nvSpPr>
          <p:cNvPr id="5" name="Content Placeholder 2">
            <a:extLst>
              <a:ext uri="{FF2B5EF4-FFF2-40B4-BE49-F238E27FC236}">
                <a16:creationId xmlns:a16="http://schemas.microsoft.com/office/drawing/2014/main" id="{73060CB1-3B73-9031-F574-FE963996A037}"/>
              </a:ext>
            </a:extLst>
          </p:cNvPr>
          <p:cNvSpPr txBox="1">
            <a:spLocks/>
          </p:cNvSpPr>
          <p:nvPr/>
        </p:nvSpPr>
        <p:spPr>
          <a:xfrm>
            <a:off x="836613" y="3779033"/>
            <a:ext cx="2293247" cy="2875263"/>
          </a:xfrm>
          <a:prstGeom prst="rect">
            <a:avLst/>
          </a:prstGeom>
          <a:solidFill>
            <a:schemeClr val="bg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vert="horz" lIns="72000" tIns="72000" rIns="72000" bIns="72000" rtlCol="0" anchor="t">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177800" indent="-177800">
              <a:lnSpc>
                <a:spcPct val="100000"/>
              </a:lnSpc>
            </a:pPr>
            <a:r>
              <a:rPr lang="en-ZA" sz="1200" dirty="0"/>
              <a:t>No fraud detection or management capability or responsibility by the switch operator</a:t>
            </a:r>
          </a:p>
          <a:p>
            <a:pPr marL="177800" indent="-177800">
              <a:lnSpc>
                <a:spcPct val="100000"/>
              </a:lnSpc>
              <a:spcBef>
                <a:spcPts val="0"/>
              </a:spcBef>
            </a:pPr>
            <a:r>
              <a:rPr lang="en-ZA" sz="1200" dirty="0"/>
              <a:t>Some FSPs perform detection on internal (on-us), incoming and outgoing transactions</a:t>
            </a:r>
          </a:p>
          <a:p>
            <a:pPr marL="177800" indent="-177800">
              <a:lnSpc>
                <a:spcPct val="100000"/>
              </a:lnSpc>
              <a:spcBef>
                <a:spcPts val="0"/>
              </a:spcBef>
            </a:pPr>
            <a:r>
              <a:rPr lang="en-ZA" sz="1200" dirty="0"/>
              <a:t>Those FSPs would employ compliance teams to investigate fraud and financial crime risk alerts</a:t>
            </a:r>
          </a:p>
          <a:p>
            <a:pPr marL="177800" indent="-177800">
              <a:lnSpc>
                <a:spcPct val="100000"/>
              </a:lnSpc>
              <a:spcBef>
                <a:spcPts val="0"/>
              </a:spcBef>
            </a:pPr>
            <a:r>
              <a:rPr lang="en-ZA" sz="1200" dirty="0"/>
              <a:t>Solo: an FSP in an isolated distributed configuration</a:t>
            </a:r>
          </a:p>
        </p:txBody>
      </p:sp>
      <p:sp>
        <p:nvSpPr>
          <p:cNvPr id="12" name="Content Placeholder 2">
            <a:extLst>
              <a:ext uri="{FF2B5EF4-FFF2-40B4-BE49-F238E27FC236}">
                <a16:creationId xmlns:a16="http://schemas.microsoft.com/office/drawing/2014/main" id="{2E8329EC-9724-981F-BCCB-887680E0ACD3}"/>
              </a:ext>
            </a:extLst>
          </p:cNvPr>
          <p:cNvSpPr txBox="1">
            <a:spLocks/>
          </p:cNvSpPr>
          <p:nvPr/>
        </p:nvSpPr>
        <p:spPr>
          <a:xfrm>
            <a:off x="3543315" y="3779033"/>
            <a:ext cx="2293247" cy="2875264"/>
          </a:xfrm>
          <a:prstGeom prst="rect">
            <a:avLst/>
          </a:prstGeom>
          <a:solidFill>
            <a:schemeClr val="bg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vert="horz" lIns="72000" tIns="72000" rIns="72000" bIns="72000" rtlCol="0" anchor="t">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177800" indent="-177800">
              <a:lnSpc>
                <a:spcPct val="100000"/>
              </a:lnSpc>
            </a:pPr>
            <a:r>
              <a:rPr lang="en-ZA" sz="1200" dirty="0"/>
              <a:t>Centralised fraud detection service hosted by the switch operator</a:t>
            </a:r>
          </a:p>
          <a:p>
            <a:pPr marL="177800" indent="-177800">
              <a:lnSpc>
                <a:spcPct val="100000"/>
              </a:lnSpc>
              <a:spcBef>
                <a:spcPts val="0"/>
              </a:spcBef>
            </a:pPr>
            <a:r>
              <a:rPr lang="en-ZA" sz="1200" dirty="0"/>
              <a:t>The switch operator performs detection on all transactions routed through the switch</a:t>
            </a:r>
          </a:p>
          <a:p>
            <a:pPr marL="177800" indent="-177800">
              <a:lnSpc>
                <a:spcPct val="100000"/>
              </a:lnSpc>
              <a:spcBef>
                <a:spcPts val="0"/>
              </a:spcBef>
            </a:pPr>
            <a:r>
              <a:rPr lang="en-ZA" sz="1200" dirty="0"/>
              <a:t>Each FSP would employ compliance teams to investigate fraud alerts issued by the operator</a:t>
            </a:r>
          </a:p>
          <a:p>
            <a:pPr marL="177800" indent="-177800">
              <a:lnSpc>
                <a:spcPct val="100000"/>
              </a:lnSpc>
              <a:spcBef>
                <a:spcPts val="0"/>
              </a:spcBef>
            </a:pPr>
            <a:r>
              <a:rPr lang="en-ZA" sz="1200" dirty="0"/>
              <a:t>Solo: A switch in an isolated Embedded configuration</a:t>
            </a:r>
          </a:p>
        </p:txBody>
      </p:sp>
      <p:sp>
        <p:nvSpPr>
          <p:cNvPr id="16" name="Content Placeholder 2">
            <a:extLst>
              <a:ext uri="{FF2B5EF4-FFF2-40B4-BE49-F238E27FC236}">
                <a16:creationId xmlns:a16="http://schemas.microsoft.com/office/drawing/2014/main" id="{867F8260-A5C5-819B-E06F-E3DEE4BC30E3}"/>
              </a:ext>
            </a:extLst>
          </p:cNvPr>
          <p:cNvSpPr txBox="1">
            <a:spLocks/>
          </p:cNvSpPr>
          <p:nvPr/>
        </p:nvSpPr>
        <p:spPr>
          <a:xfrm>
            <a:off x="6272976" y="3779033"/>
            <a:ext cx="2293247" cy="2875265"/>
          </a:xfrm>
          <a:prstGeom prst="rect">
            <a:avLst/>
          </a:prstGeom>
          <a:solidFill>
            <a:schemeClr val="bg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vert="horz" lIns="72000" tIns="72000" rIns="72000" bIns="72000" rtlCol="0" anchor="t">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177800" indent="-177800">
              <a:lnSpc>
                <a:spcPct val="100000"/>
              </a:lnSpc>
            </a:pPr>
            <a:r>
              <a:rPr lang="en-ZA" sz="1200" dirty="0"/>
              <a:t>Centralised FRMS hosted by the switch operator</a:t>
            </a:r>
          </a:p>
          <a:p>
            <a:pPr marL="177800" indent="-177800">
              <a:lnSpc>
                <a:spcPct val="100000"/>
              </a:lnSpc>
              <a:spcBef>
                <a:spcPts val="0"/>
              </a:spcBef>
            </a:pPr>
            <a:r>
              <a:rPr lang="en-ZA" sz="1200" dirty="0"/>
              <a:t>Open interface to receive transactions from switch participants and non-participants</a:t>
            </a:r>
          </a:p>
          <a:p>
            <a:pPr marL="177800" indent="-177800">
              <a:lnSpc>
                <a:spcPct val="100000"/>
              </a:lnSpc>
              <a:spcBef>
                <a:spcPts val="0"/>
              </a:spcBef>
            </a:pPr>
            <a:r>
              <a:rPr lang="en-ZA" sz="1200" dirty="0"/>
              <a:t>The switch operator evaluates all transactions routed to the FRMS</a:t>
            </a:r>
          </a:p>
          <a:p>
            <a:pPr marL="177800" indent="-177800">
              <a:lnSpc>
                <a:spcPct val="100000"/>
              </a:lnSpc>
              <a:spcBef>
                <a:spcPts val="0"/>
              </a:spcBef>
            </a:pPr>
            <a:r>
              <a:rPr lang="en-ZA" sz="1200" dirty="0"/>
              <a:t>Each FSP would employ compliance teams to investigate fraud alerts issued by the operator</a:t>
            </a:r>
          </a:p>
          <a:p>
            <a:pPr marL="177800" indent="-177800">
              <a:lnSpc>
                <a:spcPct val="100000"/>
              </a:lnSpc>
              <a:spcBef>
                <a:spcPts val="0"/>
              </a:spcBef>
            </a:pPr>
            <a:r>
              <a:rPr lang="en-ZA" sz="1200" dirty="0"/>
              <a:t>FSPs may have internal detection capabilities</a:t>
            </a:r>
          </a:p>
        </p:txBody>
      </p:sp>
      <p:sp>
        <p:nvSpPr>
          <p:cNvPr id="17" name="Content Placeholder 2">
            <a:extLst>
              <a:ext uri="{FF2B5EF4-FFF2-40B4-BE49-F238E27FC236}">
                <a16:creationId xmlns:a16="http://schemas.microsoft.com/office/drawing/2014/main" id="{9E593673-1698-7CA5-506F-A07372B01EC7}"/>
              </a:ext>
            </a:extLst>
          </p:cNvPr>
          <p:cNvSpPr txBox="1">
            <a:spLocks/>
          </p:cNvSpPr>
          <p:nvPr/>
        </p:nvSpPr>
        <p:spPr>
          <a:xfrm>
            <a:off x="9028169" y="3779033"/>
            <a:ext cx="2293247" cy="2875262"/>
          </a:xfrm>
          <a:prstGeom prst="rect">
            <a:avLst/>
          </a:prstGeom>
          <a:solidFill>
            <a:schemeClr val="bg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vert="horz" lIns="72000" tIns="72000" rIns="72000" bIns="72000" rtlCol="0" anchor="t">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177800" indent="-177800">
              <a:lnSpc>
                <a:spcPct val="100000"/>
              </a:lnSpc>
            </a:pPr>
            <a:r>
              <a:rPr lang="en-ZA" sz="1200" dirty="0"/>
              <a:t>Autonomous and independent fraud detection and management service hosted by an FRM Operator</a:t>
            </a:r>
          </a:p>
          <a:p>
            <a:pPr marL="177800" indent="-177800">
              <a:lnSpc>
                <a:spcPct val="100000"/>
              </a:lnSpc>
              <a:spcBef>
                <a:spcPts val="0"/>
              </a:spcBef>
            </a:pPr>
            <a:r>
              <a:rPr lang="en-ZA" sz="1200" dirty="0"/>
              <a:t>Discrete fraud detection</a:t>
            </a:r>
          </a:p>
          <a:p>
            <a:pPr marL="177800" indent="-177800">
              <a:lnSpc>
                <a:spcPct val="100000"/>
              </a:lnSpc>
              <a:spcBef>
                <a:spcPts val="0"/>
              </a:spcBef>
            </a:pPr>
            <a:r>
              <a:rPr lang="en-ZA" sz="1200" dirty="0"/>
              <a:t>Outsourced fraud management</a:t>
            </a:r>
          </a:p>
          <a:p>
            <a:pPr marL="177800" indent="-177800">
              <a:lnSpc>
                <a:spcPct val="100000"/>
              </a:lnSpc>
              <a:spcBef>
                <a:spcPts val="0"/>
              </a:spcBef>
            </a:pPr>
            <a:r>
              <a:rPr lang="en-ZA" sz="1200" dirty="0"/>
              <a:t>The FRM Operator evaluates all transactions routed to the FRMS, and inside and among FSPs</a:t>
            </a:r>
          </a:p>
          <a:p>
            <a:pPr marL="177800" indent="-177800">
              <a:lnSpc>
                <a:spcPct val="100000"/>
              </a:lnSpc>
              <a:spcBef>
                <a:spcPts val="0"/>
              </a:spcBef>
            </a:pPr>
            <a:r>
              <a:rPr lang="en-ZA" sz="1200" dirty="0"/>
              <a:t>Shared, centralised compliance services</a:t>
            </a:r>
          </a:p>
          <a:p>
            <a:pPr marL="177800" indent="-177800">
              <a:lnSpc>
                <a:spcPct val="100000"/>
              </a:lnSpc>
              <a:spcBef>
                <a:spcPts val="0"/>
              </a:spcBef>
            </a:pPr>
            <a:r>
              <a:rPr lang="en-ZA" sz="1200" dirty="0"/>
              <a:t>Some investigations may involve the client FSPs</a:t>
            </a:r>
          </a:p>
        </p:txBody>
      </p:sp>
      <p:sp>
        <p:nvSpPr>
          <p:cNvPr id="7" name="Rectangle: Rounded Corners 6">
            <a:extLst>
              <a:ext uri="{FF2B5EF4-FFF2-40B4-BE49-F238E27FC236}">
                <a16:creationId xmlns:a16="http://schemas.microsoft.com/office/drawing/2014/main" id="{7F221313-0BAF-BAE4-5A99-2EB06D85AD6E}"/>
              </a:ext>
            </a:extLst>
          </p:cNvPr>
          <p:cNvSpPr/>
          <p:nvPr/>
        </p:nvSpPr>
        <p:spPr>
          <a:xfrm>
            <a:off x="88479" y="1339712"/>
            <a:ext cx="1264714" cy="267494"/>
          </a:xfrm>
          <a:prstGeom prst="roundRect">
            <a:avLst>
              <a:gd name="adj" fmla="val 50000"/>
            </a:avLst>
          </a:prstGeom>
          <a:solidFill>
            <a:srgbClr val="FFC000"/>
          </a:solidFill>
          <a:ln>
            <a:solidFill>
              <a:schemeClr val="bg2">
                <a:lumMod val="50000"/>
              </a:schemeClr>
            </a:solidFill>
          </a:ln>
        </p:spPr>
        <p:style>
          <a:lnRef idx="0">
            <a:scrgbClr r="0" g="0" b="0"/>
          </a:lnRef>
          <a:fillRef idx="0">
            <a:scrgbClr r="0" g="0" b="0"/>
          </a:fillRef>
          <a:effectRef idx="0">
            <a:scrgbClr r="0" g="0" b="0"/>
          </a:effectRef>
          <a:fontRef idx="minor">
            <a:schemeClr val="lt1"/>
          </a:fontRef>
        </p:style>
        <p:txBody>
          <a:bodyPr lIns="0" rIns="0" rtlCol="0" anchor="ctr"/>
          <a:lstStyle/>
          <a:p>
            <a:pPr marL="266700" algn="ctr"/>
            <a:r>
              <a:rPr lang="en-ZA" sz="800" dirty="0">
                <a:solidFill>
                  <a:schemeClr val="tx1"/>
                </a:solidFill>
              </a:rPr>
              <a:t>DETECT</a:t>
            </a:r>
            <a:endParaRPr lang="en-ZA" sz="600" dirty="0">
              <a:solidFill>
                <a:schemeClr val="tx1"/>
              </a:solidFill>
            </a:endParaRPr>
          </a:p>
        </p:txBody>
      </p:sp>
      <p:sp>
        <p:nvSpPr>
          <p:cNvPr id="9" name="Oval 8">
            <a:extLst>
              <a:ext uri="{FF2B5EF4-FFF2-40B4-BE49-F238E27FC236}">
                <a16:creationId xmlns:a16="http://schemas.microsoft.com/office/drawing/2014/main" id="{29D9BDBC-EB72-EB65-BEBF-E7B2308F12BC}"/>
              </a:ext>
            </a:extLst>
          </p:cNvPr>
          <p:cNvSpPr/>
          <p:nvPr/>
        </p:nvSpPr>
        <p:spPr>
          <a:xfrm>
            <a:off x="129343" y="1365459"/>
            <a:ext cx="216000" cy="216000"/>
          </a:xfrm>
          <a:prstGeom prst="ellipse">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ZA"/>
          </a:p>
        </p:txBody>
      </p:sp>
      <p:pic>
        <p:nvPicPr>
          <p:cNvPr id="13" name="Graphic 12" descr="Magnifying glass with solid fill">
            <a:extLst>
              <a:ext uri="{FF2B5EF4-FFF2-40B4-BE49-F238E27FC236}">
                <a16:creationId xmlns:a16="http://schemas.microsoft.com/office/drawing/2014/main" id="{C5EEF431-D4D6-F695-D152-55BCE4BF2B7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7109" y="1394453"/>
            <a:ext cx="160469" cy="158013"/>
          </a:xfrm>
          <a:prstGeom prst="rect">
            <a:avLst/>
          </a:prstGeom>
        </p:spPr>
      </p:pic>
      <p:sp>
        <p:nvSpPr>
          <p:cNvPr id="14" name="Rectangle: Rounded Corners 13">
            <a:extLst>
              <a:ext uri="{FF2B5EF4-FFF2-40B4-BE49-F238E27FC236}">
                <a16:creationId xmlns:a16="http://schemas.microsoft.com/office/drawing/2014/main" id="{41042DA1-551F-9840-525A-C5C4832B11CB}"/>
              </a:ext>
            </a:extLst>
          </p:cNvPr>
          <p:cNvSpPr/>
          <p:nvPr/>
        </p:nvSpPr>
        <p:spPr>
          <a:xfrm>
            <a:off x="88479" y="1720723"/>
            <a:ext cx="1264714" cy="267494"/>
          </a:xfrm>
          <a:prstGeom prst="roundRect">
            <a:avLst>
              <a:gd name="adj" fmla="val 50000"/>
            </a:avLst>
          </a:prstGeom>
          <a:solidFill>
            <a:srgbClr val="FFC000"/>
          </a:solidFill>
          <a:ln>
            <a:solidFill>
              <a:schemeClr val="bg2">
                <a:lumMod val="50000"/>
              </a:schemeClr>
            </a:solidFill>
          </a:ln>
        </p:spPr>
        <p:style>
          <a:lnRef idx="0">
            <a:scrgbClr r="0" g="0" b="0"/>
          </a:lnRef>
          <a:fillRef idx="0">
            <a:scrgbClr r="0" g="0" b="0"/>
          </a:fillRef>
          <a:effectRef idx="0">
            <a:scrgbClr r="0" g="0" b="0"/>
          </a:effectRef>
          <a:fontRef idx="minor">
            <a:schemeClr val="lt1"/>
          </a:fontRef>
        </p:style>
        <p:txBody>
          <a:bodyPr lIns="0" rIns="0" rtlCol="0" anchor="ctr"/>
          <a:lstStyle/>
          <a:p>
            <a:pPr marL="266700" algn="ctr"/>
            <a:r>
              <a:rPr lang="en-ZA" sz="800" dirty="0">
                <a:solidFill>
                  <a:schemeClr val="tx1"/>
                </a:solidFill>
              </a:rPr>
              <a:t>INVESTIGATE</a:t>
            </a:r>
            <a:endParaRPr lang="en-ZA" sz="600" dirty="0">
              <a:solidFill>
                <a:schemeClr val="tx1"/>
              </a:solidFill>
            </a:endParaRPr>
          </a:p>
        </p:txBody>
      </p:sp>
      <p:sp>
        <p:nvSpPr>
          <p:cNvPr id="28" name="Oval 27">
            <a:extLst>
              <a:ext uri="{FF2B5EF4-FFF2-40B4-BE49-F238E27FC236}">
                <a16:creationId xmlns:a16="http://schemas.microsoft.com/office/drawing/2014/main" id="{0953E537-4421-78BA-FA0C-D31F353F90DF}"/>
              </a:ext>
            </a:extLst>
          </p:cNvPr>
          <p:cNvSpPr/>
          <p:nvPr/>
        </p:nvSpPr>
        <p:spPr>
          <a:xfrm>
            <a:off x="129343" y="1746470"/>
            <a:ext cx="216000" cy="216000"/>
          </a:xfrm>
          <a:prstGeom prst="ellipse">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ZA"/>
          </a:p>
        </p:txBody>
      </p:sp>
      <p:pic>
        <p:nvPicPr>
          <p:cNvPr id="31" name="Graphic 30" descr="Inbox with solid fill">
            <a:extLst>
              <a:ext uri="{FF2B5EF4-FFF2-40B4-BE49-F238E27FC236}">
                <a16:creationId xmlns:a16="http://schemas.microsoft.com/office/drawing/2014/main" id="{E89DE63C-07FB-95F1-12C0-36BB3D7A224D}"/>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2918" y="1761491"/>
            <a:ext cx="188850" cy="185959"/>
          </a:xfrm>
          <a:prstGeom prst="rect">
            <a:avLst/>
          </a:prstGeom>
        </p:spPr>
      </p:pic>
      <p:sp>
        <p:nvSpPr>
          <p:cNvPr id="32" name="Partial Circle 31">
            <a:extLst>
              <a:ext uri="{FF2B5EF4-FFF2-40B4-BE49-F238E27FC236}">
                <a16:creationId xmlns:a16="http://schemas.microsoft.com/office/drawing/2014/main" id="{29471EEC-F3DA-09AA-3A28-D8A385B11BDC}"/>
              </a:ext>
            </a:extLst>
          </p:cNvPr>
          <p:cNvSpPr/>
          <p:nvPr/>
        </p:nvSpPr>
        <p:spPr>
          <a:xfrm rot="5400000">
            <a:off x="8679985" y="6318000"/>
            <a:ext cx="540000" cy="540000"/>
          </a:xfrm>
          <a:prstGeom prst="pie">
            <a:avLst>
              <a:gd name="adj1" fmla="val 13633745"/>
              <a:gd name="adj2" fmla="val 18965919"/>
            </a:avLst>
          </a:prstGeom>
          <a:solidFill>
            <a:schemeClr val="accent1">
              <a:lumMod val="20000"/>
              <a:lumOff val="80000"/>
            </a:schemeClr>
          </a:solidFill>
          <a:ln>
            <a:solidFill>
              <a:schemeClr val="bg2">
                <a:lumMod val="50000"/>
              </a:schemeClr>
            </a:solidFill>
            <a:prstDash val="sysDash"/>
          </a:ln>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solidFill>
                <a:schemeClr val="tx1"/>
              </a:solidFill>
            </a:endParaRPr>
          </a:p>
        </p:txBody>
      </p:sp>
      <p:pic>
        <p:nvPicPr>
          <p:cNvPr id="34" name="Graphic 33" descr="Inbox with solid fill">
            <a:extLst>
              <a:ext uri="{FF2B5EF4-FFF2-40B4-BE49-F238E27FC236}">
                <a16:creationId xmlns:a16="http://schemas.microsoft.com/office/drawing/2014/main" id="{5C67015F-9B3F-CB04-067F-6D087B80E3D6}"/>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05757" y="6471187"/>
            <a:ext cx="214228" cy="214228"/>
          </a:xfrm>
          <a:prstGeom prst="rect">
            <a:avLst/>
          </a:prstGeom>
        </p:spPr>
      </p:pic>
    </p:spTree>
    <p:extLst>
      <p:ext uri="{BB962C8B-B14F-4D97-AF65-F5344CB8AC3E}">
        <p14:creationId xmlns:p14="http://schemas.microsoft.com/office/powerpoint/2010/main" val="10636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A3C50DA6-580E-06C1-B8CF-67F21830E334}"/>
              </a:ext>
            </a:extLst>
          </p:cNvPr>
          <p:cNvSpPr>
            <a:spLocks noGrp="1"/>
          </p:cNvSpPr>
          <p:nvPr>
            <p:ph type="body" sz="quarter" idx="13"/>
          </p:nvPr>
        </p:nvSpPr>
        <p:spPr>
          <a:xfrm>
            <a:off x="0" y="0"/>
            <a:ext cx="12192000" cy="6858000"/>
          </a:xfrm>
        </p:spPr>
        <p:txBody>
          <a:bodyPr/>
          <a:lstStyle/>
          <a:p>
            <a:r>
              <a:rPr lang="en-US" b="1" dirty="0"/>
              <a:t>The ACTIO FRMS In Action</a:t>
            </a:r>
            <a:endParaRPr lang="en-US" dirty="0"/>
          </a:p>
        </p:txBody>
      </p:sp>
      <p:sp>
        <p:nvSpPr>
          <p:cNvPr id="23" name="TextBox 22">
            <a:extLst>
              <a:ext uri="{FF2B5EF4-FFF2-40B4-BE49-F238E27FC236}">
                <a16:creationId xmlns:a16="http://schemas.microsoft.com/office/drawing/2014/main" id="{922A72D9-8500-66B3-CA6B-86295DAF2113}"/>
              </a:ext>
            </a:extLst>
          </p:cNvPr>
          <p:cNvSpPr txBox="1"/>
          <p:nvPr/>
        </p:nvSpPr>
        <p:spPr>
          <a:xfrm>
            <a:off x="393290" y="4139381"/>
            <a:ext cx="3136490" cy="2359741"/>
          </a:xfrm>
          <a:prstGeom prst="rect">
            <a:avLst/>
          </a:prstGeom>
          <a:noFill/>
        </p:spPr>
        <p:txBody>
          <a:bodyPr wrap="square" lIns="0" tIns="0" rIns="0" bIns="0" rtlCol="0">
            <a:noAutofit/>
          </a:bodyPr>
          <a:lstStyle/>
          <a:p>
            <a:r>
              <a:rPr lang="en-US" sz="18000" dirty="0">
                <a:solidFill>
                  <a:schemeClr val="accent3">
                    <a:lumMod val="50000"/>
                  </a:schemeClr>
                </a:solidFill>
                <a:latin typeface="Arial" pitchFamily="34" charset="0"/>
                <a:cs typeface="Arial" pitchFamily="34" charset="0"/>
              </a:rPr>
              <a:t>4</a:t>
            </a:r>
          </a:p>
        </p:txBody>
      </p:sp>
      <p:sp>
        <p:nvSpPr>
          <p:cNvPr id="3" name="Rectangle: Rounded Corners 2">
            <a:extLst>
              <a:ext uri="{FF2B5EF4-FFF2-40B4-BE49-F238E27FC236}">
                <a16:creationId xmlns:a16="http://schemas.microsoft.com/office/drawing/2014/main" id="{CCA90920-4F9C-D516-01E2-D28D500FE9F9}"/>
              </a:ext>
            </a:extLst>
          </p:cNvPr>
          <p:cNvSpPr/>
          <p:nvPr/>
        </p:nvSpPr>
        <p:spPr>
          <a:xfrm>
            <a:off x="6028268" y="2053524"/>
            <a:ext cx="5058832" cy="751596"/>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spcFirstLastPara="0" vert="horz" wrap="square" lIns="170688" tIns="97536" rIns="170688" bIns="97536" numCol="1" spcCol="1270" anchor="ctr" anchorCtr="0">
            <a:noAutofit/>
          </a:bodyPr>
          <a:lstStyle/>
          <a:p>
            <a:pPr marL="360363" lvl="0" algn="ctr" defTabSz="1066800">
              <a:lnSpc>
                <a:spcPct val="90000"/>
              </a:lnSpc>
              <a:spcBef>
                <a:spcPct val="0"/>
              </a:spcBef>
              <a:spcAft>
                <a:spcPct val="35000"/>
              </a:spcAft>
              <a:buNone/>
            </a:pPr>
            <a:r>
              <a:rPr lang="en-US" sz="2400" dirty="0"/>
              <a:t>Transaction d</a:t>
            </a:r>
            <a:r>
              <a:rPr lang="en-US" sz="2400" kern="1200" dirty="0"/>
              <a:t>ata ingestion</a:t>
            </a:r>
          </a:p>
        </p:txBody>
      </p:sp>
      <p:sp>
        <p:nvSpPr>
          <p:cNvPr id="4" name="Rectangle: Rounded Corners 3">
            <a:extLst>
              <a:ext uri="{FF2B5EF4-FFF2-40B4-BE49-F238E27FC236}">
                <a16:creationId xmlns:a16="http://schemas.microsoft.com/office/drawing/2014/main" id="{07455047-7655-19A7-09AB-1F73179BBA31}"/>
              </a:ext>
            </a:extLst>
          </p:cNvPr>
          <p:cNvSpPr/>
          <p:nvPr/>
        </p:nvSpPr>
        <p:spPr>
          <a:xfrm>
            <a:off x="6028268" y="3117393"/>
            <a:ext cx="5058832" cy="751596"/>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spcFirstLastPara="0" vert="horz" wrap="square" lIns="170688" tIns="97536" rIns="170688" bIns="97536" numCol="1" spcCol="1270" anchor="ctr" anchorCtr="0">
            <a:noAutofit/>
          </a:bodyPr>
          <a:lstStyle/>
          <a:p>
            <a:pPr marL="360363" algn="ctr" defTabSz="1066800">
              <a:lnSpc>
                <a:spcPct val="90000"/>
              </a:lnSpc>
              <a:spcBef>
                <a:spcPct val="0"/>
              </a:spcBef>
              <a:spcAft>
                <a:spcPct val="35000"/>
              </a:spcAft>
            </a:pPr>
            <a:r>
              <a:rPr lang="en-US" sz="2400" dirty="0"/>
              <a:t>Transaction monitoring</a:t>
            </a:r>
          </a:p>
        </p:txBody>
      </p:sp>
      <p:sp>
        <p:nvSpPr>
          <p:cNvPr id="5" name="Rectangle: Rounded Corners 4">
            <a:extLst>
              <a:ext uri="{FF2B5EF4-FFF2-40B4-BE49-F238E27FC236}">
                <a16:creationId xmlns:a16="http://schemas.microsoft.com/office/drawing/2014/main" id="{B149C880-D4BF-BFB9-A158-CBFF08D92D33}"/>
              </a:ext>
            </a:extLst>
          </p:cNvPr>
          <p:cNvSpPr/>
          <p:nvPr/>
        </p:nvSpPr>
        <p:spPr>
          <a:xfrm>
            <a:off x="6028268" y="4127668"/>
            <a:ext cx="5058832" cy="751596"/>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spcFirstLastPara="0" vert="horz" wrap="square" lIns="170688" tIns="97536" rIns="170688" bIns="97536" numCol="1" spcCol="1270" anchor="ctr" anchorCtr="0">
            <a:noAutofit/>
          </a:bodyPr>
          <a:lstStyle/>
          <a:p>
            <a:pPr marL="360363" algn="ctr" defTabSz="1066800">
              <a:lnSpc>
                <a:spcPct val="90000"/>
              </a:lnSpc>
              <a:spcBef>
                <a:spcPct val="0"/>
              </a:spcBef>
              <a:spcAft>
                <a:spcPct val="35000"/>
              </a:spcAft>
            </a:pPr>
            <a:r>
              <a:rPr lang="en-US" sz="2400" dirty="0"/>
              <a:t>Evaluation reporting</a:t>
            </a:r>
          </a:p>
        </p:txBody>
      </p:sp>
      <p:sp>
        <p:nvSpPr>
          <p:cNvPr id="6" name="Rectangle: Rounded Corners 5">
            <a:extLst>
              <a:ext uri="{FF2B5EF4-FFF2-40B4-BE49-F238E27FC236}">
                <a16:creationId xmlns:a16="http://schemas.microsoft.com/office/drawing/2014/main" id="{AC4FAF3C-8440-8511-C9B2-24C70D393E5C}"/>
              </a:ext>
            </a:extLst>
          </p:cNvPr>
          <p:cNvSpPr/>
          <p:nvPr/>
        </p:nvSpPr>
        <p:spPr>
          <a:xfrm>
            <a:off x="6028268" y="5170401"/>
            <a:ext cx="5058832" cy="751596"/>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spcFirstLastPara="0" vert="horz" wrap="square" lIns="170688" tIns="97536" rIns="170688" bIns="97536" numCol="1" spcCol="1270" anchor="ctr" anchorCtr="0">
            <a:noAutofit/>
          </a:bodyPr>
          <a:lstStyle/>
          <a:p>
            <a:pPr marL="360363" algn="ctr" defTabSz="1066800">
              <a:lnSpc>
                <a:spcPct val="90000"/>
              </a:lnSpc>
              <a:spcBef>
                <a:spcPct val="0"/>
              </a:spcBef>
              <a:spcAft>
                <a:spcPct val="35000"/>
              </a:spcAft>
            </a:pPr>
            <a:r>
              <a:rPr lang="en-US" sz="2400" dirty="0"/>
              <a:t>Platform configuration </a:t>
            </a:r>
          </a:p>
        </p:txBody>
      </p:sp>
      <p:sp>
        <p:nvSpPr>
          <p:cNvPr id="7" name="Oval 6">
            <a:extLst>
              <a:ext uri="{FF2B5EF4-FFF2-40B4-BE49-F238E27FC236}">
                <a16:creationId xmlns:a16="http://schemas.microsoft.com/office/drawing/2014/main" id="{62484EFD-7FBF-2A12-D6E7-044B2F4C5AA7}"/>
              </a:ext>
            </a:extLst>
          </p:cNvPr>
          <p:cNvSpPr/>
          <p:nvPr/>
        </p:nvSpPr>
        <p:spPr>
          <a:xfrm>
            <a:off x="6096000" y="2141322"/>
            <a:ext cx="576000" cy="576000"/>
          </a:xfrm>
          <a:prstGeom prst="ellipse">
            <a:avLst/>
          </a:prstGeom>
          <a:ln>
            <a:solidFill>
              <a:srgbClr val="AAA092"/>
            </a:solidFill>
          </a:ln>
          <a:effectLst>
            <a:innerShdw blurRad="63500" dist="50800" dir="13500000">
              <a:prstClr val="black">
                <a:alpha val="50000"/>
              </a:prstClr>
            </a:innerShdw>
          </a:effectLst>
        </p:spPr>
        <p:style>
          <a:lnRef idx="3">
            <a:schemeClr val="lt1"/>
          </a:lnRef>
          <a:fillRef idx="1">
            <a:schemeClr val="accent4"/>
          </a:fillRef>
          <a:effectRef idx="1">
            <a:schemeClr val="accent4"/>
          </a:effectRef>
          <a:fontRef idx="minor">
            <a:schemeClr val="lt1"/>
          </a:fontRef>
        </p:style>
        <p:txBody>
          <a:bodyPr rtlCol="0" anchor="ctr"/>
          <a:lstStyle/>
          <a:p>
            <a:pPr algn="ctr"/>
            <a:endParaRPr lang="en-ZA"/>
          </a:p>
        </p:txBody>
      </p:sp>
      <p:sp>
        <p:nvSpPr>
          <p:cNvPr id="8" name="Oval 7">
            <a:extLst>
              <a:ext uri="{FF2B5EF4-FFF2-40B4-BE49-F238E27FC236}">
                <a16:creationId xmlns:a16="http://schemas.microsoft.com/office/drawing/2014/main" id="{ED513411-03C1-4A91-5760-225E97F925F0}"/>
              </a:ext>
            </a:extLst>
          </p:cNvPr>
          <p:cNvSpPr/>
          <p:nvPr/>
        </p:nvSpPr>
        <p:spPr>
          <a:xfrm>
            <a:off x="6096000" y="3205191"/>
            <a:ext cx="576000" cy="576000"/>
          </a:xfrm>
          <a:prstGeom prst="ellipse">
            <a:avLst/>
          </a:prstGeom>
          <a:ln>
            <a:solidFill>
              <a:srgbClr val="AAA092"/>
            </a:solidFill>
          </a:ln>
          <a:effectLst>
            <a:innerShdw blurRad="63500" dist="50800" dir="13500000">
              <a:prstClr val="black">
                <a:alpha val="50000"/>
              </a:prstClr>
            </a:innerShdw>
          </a:effectLst>
        </p:spPr>
        <p:style>
          <a:lnRef idx="3">
            <a:schemeClr val="lt1"/>
          </a:lnRef>
          <a:fillRef idx="1">
            <a:schemeClr val="accent4"/>
          </a:fillRef>
          <a:effectRef idx="1">
            <a:schemeClr val="accent4"/>
          </a:effectRef>
          <a:fontRef idx="minor">
            <a:schemeClr val="lt1"/>
          </a:fontRef>
        </p:style>
        <p:txBody>
          <a:bodyPr rtlCol="0" anchor="ctr"/>
          <a:lstStyle/>
          <a:p>
            <a:pPr algn="ctr"/>
            <a:endParaRPr lang="en-ZA"/>
          </a:p>
        </p:txBody>
      </p:sp>
      <p:sp>
        <p:nvSpPr>
          <p:cNvPr id="9" name="Oval 8">
            <a:extLst>
              <a:ext uri="{FF2B5EF4-FFF2-40B4-BE49-F238E27FC236}">
                <a16:creationId xmlns:a16="http://schemas.microsoft.com/office/drawing/2014/main" id="{A7C47B32-67A5-1B48-D8D9-92B8BA34FCDC}"/>
              </a:ext>
            </a:extLst>
          </p:cNvPr>
          <p:cNvSpPr/>
          <p:nvPr/>
        </p:nvSpPr>
        <p:spPr>
          <a:xfrm>
            <a:off x="6096000" y="4215466"/>
            <a:ext cx="576000" cy="576000"/>
          </a:xfrm>
          <a:prstGeom prst="ellipse">
            <a:avLst/>
          </a:prstGeom>
          <a:ln>
            <a:solidFill>
              <a:srgbClr val="AAA092"/>
            </a:solidFill>
          </a:ln>
          <a:effectLst>
            <a:innerShdw blurRad="63500" dist="50800" dir="13500000">
              <a:prstClr val="black">
                <a:alpha val="50000"/>
              </a:prstClr>
            </a:innerShdw>
          </a:effectLst>
        </p:spPr>
        <p:style>
          <a:lnRef idx="3">
            <a:schemeClr val="lt1"/>
          </a:lnRef>
          <a:fillRef idx="1">
            <a:schemeClr val="accent4"/>
          </a:fillRef>
          <a:effectRef idx="1">
            <a:schemeClr val="accent4"/>
          </a:effectRef>
          <a:fontRef idx="minor">
            <a:schemeClr val="lt1"/>
          </a:fontRef>
        </p:style>
        <p:txBody>
          <a:bodyPr rtlCol="0" anchor="ctr"/>
          <a:lstStyle/>
          <a:p>
            <a:pPr algn="ctr"/>
            <a:endParaRPr lang="en-ZA"/>
          </a:p>
        </p:txBody>
      </p:sp>
      <p:sp>
        <p:nvSpPr>
          <p:cNvPr id="10" name="Oval 9">
            <a:extLst>
              <a:ext uri="{FF2B5EF4-FFF2-40B4-BE49-F238E27FC236}">
                <a16:creationId xmlns:a16="http://schemas.microsoft.com/office/drawing/2014/main" id="{5C253A17-48B1-8DB6-07DB-A7AA4372FD08}"/>
              </a:ext>
            </a:extLst>
          </p:cNvPr>
          <p:cNvSpPr/>
          <p:nvPr/>
        </p:nvSpPr>
        <p:spPr>
          <a:xfrm>
            <a:off x="6096000" y="5258199"/>
            <a:ext cx="576000" cy="576000"/>
          </a:xfrm>
          <a:prstGeom prst="ellipse">
            <a:avLst/>
          </a:prstGeom>
          <a:ln>
            <a:solidFill>
              <a:srgbClr val="AAA092"/>
            </a:solidFill>
          </a:ln>
          <a:effectLst>
            <a:innerShdw blurRad="63500" dist="50800" dir="13500000">
              <a:prstClr val="black">
                <a:alpha val="50000"/>
              </a:prstClr>
            </a:innerShdw>
          </a:effectLst>
        </p:spPr>
        <p:style>
          <a:lnRef idx="3">
            <a:schemeClr val="lt1"/>
          </a:lnRef>
          <a:fillRef idx="1">
            <a:schemeClr val="accent4"/>
          </a:fillRef>
          <a:effectRef idx="1">
            <a:schemeClr val="accent4"/>
          </a:effectRef>
          <a:fontRef idx="minor">
            <a:schemeClr val="lt1"/>
          </a:fontRef>
        </p:style>
        <p:txBody>
          <a:bodyPr rtlCol="0" anchor="ctr"/>
          <a:lstStyle/>
          <a:p>
            <a:pPr algn="ctr"/>
            <a:endParaRPr lang="en-ZA"/>
          </a:p>
        </p:txBody>
      </p:sp>
      <p:sp>
        <p:nvSpPr>
          <p:cNvPr id="11" name="Rectangle 10">
            <a:extLst>
              <a:ext uri="{FF2B5EF4-FFF2-40B4-BE49-F238E27FC236}">
                <a16:creationId xmlns:a16="http://schemas.microsoft.com/office/drawing/2014/main" id="{2B6658FA-F7D7-F258-17F1-990A366F0DC3}"/>
              </a:ext>
            </a:extLst>
          </p:cNvPr>
          <p:cNvSpPr/>
          <p:nvPr/>
        </p:nvSpPr>
        <p:spPr>
          <a:xfrm>
            <a:off x="1727879" y="3347269"/>
            <a:ext cx="3049216" cy="52172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lIns="144000" tIns="0" rIns="14400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1"/>
                </a:solidFill>
                <a:effectLst/>
                <a:uLnTx/>
                <a:uFillTx/>
                <a:latin typeface="Arial"/>
                <a:ea typeface="+mn-ea"/>
                <a:cs typeface="+mn-cs"/>
              </a:rPr>
              <a:t>DEMONSTRATION</a:t>
            </a:r>
            <a:endParaRPr kumimoji="0" lang="en-US" sz="2000" b="1" i="0" u="none" strike="noStrike" kern="1200" cap="none" spc="0" normalizeH="0" baseline="0" noProof="0" dirty="0">
              <a:ln>
                <a:noFill/>
              </a:ln>
              <a:solidFill>
                <a:schemeClr val="bg1"/>
              </a:solidFill>
              <a:effectLst/>
              <a:uLnTx/>
              <a:uFillTx/>
              <a:latin typeface="Arial"/>
              <a:ea typeface="+mn-ea"/>
              <a:cs typeface="+mn-cs"/>
            </a:endParaRPr>
          </a:p>
        </p:txBody>
      </p:sp>
    </p:spTree>
    <p:extLst>
      <p:ext uri="{BB962C8B-B14F-4D97-AF65-F5344CB8AC3E}">
        <p14:creationId xmlns:p14="http://schemas.microsoft.com/office/powerpoint/2010/main" val="1706767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F2DAC-657E-D7DA-D245-1EC696A62F50}"/>
              </a:ext>
            </a:extLst>
          </p:cNvPr>
          <p:cNvSpPr>
            <a:spLocks noGrp="1"/>
          </p:cNvSpPr>
          <p:nvPr>
            <p:ph type="title"/>
          </p:nvPr>
        </p:nvSpPr>
        <p:spPr/>
        <p:txBody>
          <a:bodyPr/>
          <a:lstStyle/>
          <a:p>
            <a:r>
              <a:rPr lang="en-US" dirty="0"/>
              <a:t>ACTIO Demonstration</a:t>
            </a:r>
          </a:p>
        </p:txBody>
      </p:sp>
      <p:sp>
        <p:nvSpPr>
          <p:cNvPr id="39" name="Slide Number Placeholder 38">
            <a:extLst>
              <a:ext uri="{FF2B5EF4-FFF2-40B4-BE49-F238E27FC236}">
                <a16:creationId xmlns:a16="http://schemas.microsoft.com/office/drawing/2014/main" id="{E795DB64-F7C0-D682-2D5C-34E122205C64}"/>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90442A-A587-DA4A-80BE-9E74F9AF5476}" type="slidenum">
              <a:rPr kumimoji="0" lang="en-US" sz="7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7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Date Placeholder 41">
            <a:extLst>
              <a:ext uri="{FF2B5EF4-FFF2-40B4-BE49-F238E27FC236}">
                <a16:creationId xmlns:a16="http://schemas.microsoft.com/office/drawing/2014/main" id="{5F438B71-4A6E-6BBD-C81C-BDC7491DBFC4}"/>
              </a:ext>
            </a:extLst>
          </p:cNvPr>
          <p:cNvSpPr>
            <a:spLocks noGrp="1"/>
          </p:cNvSpPr>
          <p:nvPr>
            <p:ph type="dt" sz="half" idx="23"/>
          </p:nvPr>
        </p:nvSpPr>
        <p:spPr>
          <a:xfrm>
            <a:off x="486833" y="6524509"/>
            <a:ext cx="1143000" cy="210312"/>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20" normalizeH="0" baseline="0" noProof="0" dirty="0">
                <a:ln>
                  <a:noFill/>
                </a:ln>
                <a:solidFill>
                  <a:srgbClr val="000000"/>
                </a:solidFill>
                <a:effectLst/>
                <a:uLnTx/>
                <a:uFillTx/>
                <a:latin typeface="Arial" pitchFamily="34" charset="0"/>
                <a:ea typeface="+mn-ea"/>
                <a:cs typeface="Arial" pitchFamily="34" charset="0"/>
              </a:rPr>
              <a:t>February 2023</a:t>
            </a:r>
          </a:p>
        </p:txBody>
      </p:sp>
      <p:sp>
        <p:nvSpPr>
          <p:cNvPr id="6" name="Footer Placeholder 43">
            <a:extLst>
              <a:ext uri="{FF2B5EF4-FFF2-40B4-BE49-F238E27FC236}">
                <a16:creationId xmlns:a16="http://schemas.microsoft.com/office/drawing/2014/main" id="{708F9E6D-AD56-9EAF-1D31-4CEDDE501D08}"/>
              </a:ext>
            </a:extLst>
          </p:cNvPr>
          <p:cNvSpPr>
            <a:spLocks noGrp="1"/>
          </p:cNvSpPr>
          <p:nvPr>
            <p:ph type="ftr" sz="quarter" idx="3"/>
          </p:nvPr>
        </p:nvSpPr>
        <p:spPr>
          <a:xfrm>
            <a:off x="7162585" y="6524509"/>
            <a:ext cx="4114800" cy="21031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20" normalizeH="0" baseline="0" noProof="0" dirty="0">
                <a:ln>
                  <a:noFill/>
                </a:ln>
                <a:solidFill>
                  <a:srgbClr val="000000"/>
                </a:solidFill>
                <a:effectLst/>
                <a:uLnTx/>
                <a:uFillTx/>
                <a:latin typeface="Arial" pitchFamily="34" charset="0"/>
                <a:ea typeface="+mn-ea"/>
                <a:cs typeface="Arial" pitchFamily="34" charset="0"/>
              </a:rPr>
              <a:t>The FRMS Center of Excellence</a:t>
            </a:r>
          </a:p>
        </p:txBody>
      </p:sp>
      <p:sp>
        <p:nvSpPr>
          <p:cNvPr id="3" name="Text Placeholder 2">
            <a:extLst>
              <a:ext uri="{FF2B5EF4-FFF2-40B4-BE49-F238E27FC236}">
                <a16:creationId xmlns:a16="http://schemas.microsoft.com/office/drawing/2014/main" id="{18EF297B-897C-548D-DFED-370B665A9DC6}"/>
              </a:ext>
            </a:extLst>
          </p:cNvPr>
          <p:cNvSpPr>
            <a:spLocks noGrp="1"/>
          </p:cNvSpPr>
          <p:nvPr>
            <p:ph type="body" sz="quarter" idx="20"/>
          </p:nvPr>
        </p:nvSpPr>
        <p:spPr>
          <a:xfrm>
            <a:off x="495299" y="1052688"/>
            <a:ext cx="11112501" cy="285750"/>
          </a:xfrm>
        </p:spPr>
        <p:txBody>
          <a:bodyPr/>
          <a:lstStyle/>
          <a:p>
            <a:r>
              <a:rPr lang="en-US" sz="1400" dirty="0"/>
              <a:t>How does the platform work?</a:t>
            </a:r>
          </a:p>
        </p:txBody>
      </p:sp>
      <p:sp>
        <p:nvSpPr>
          <p:cNvPr id="19" name="TextBox 18">
            <a:extLst>
              <a:ext uri="{FF2B5EF4-FFF2-40B4-BE49-F238E27FC236}">
                <a16:creationId xmlns:a16="http://schemas.microsoft.com/office/drawing/2014/main" id="{97D392D1-5D5D-2709-D462-6DF705A5206A}"/>
              </a:ext>
            </a:extLst>
          </p:cNvPr>
          <p:cNvSpPr txBox="1"/>
          <p:nvPr/>
        </p:nvSpPr>
        <p:spPr>
          <a:xfrm>
            <a:off x="4612542" y="1732833"/>
            <a:ext cx="6967743" cy="2088654"/>
          </a:xfrm>
          <a:prstGeom prst="rect">
            <a:avLst/>
          </a:prstGeom>
          <a:noFill/>
        </p:spPr>
        <p:txBody>
          <a:bodyPr wrap="square" lIns="0" tIns="0" rIns="0" bIns="0" rtlCol="0" anchor="t">
            <a:noAutofit/>
          </a:bodyPr>
          <a:lstStyle/>
          <a:p>
            <a:pPr marL="285750" indent="-285750">
              <a:spcAft>
                <a:spcPts val="600"/>
              </a:spcAft>
              <a:buFont typeface="Arial" panose="020B0604020202020204" pitchFamily="34" charset="0"/>
              <a:buChar char="•"/>
            </a:pPr>
            <a:r>
              <a:rPr lang="en-ZA" sz="1400" dirty="0">
                <a:solidFill>
                  <a:schemeClr val="accent6"/>
                </a:solidFill>
                <a:latin typeface="Arial" pitchFamily="34" charset="0"/>
                <a:cs typeface="Arial" pitchFamily="34" charset="0"/>
              </a:rPr>
              <a:t>The interior functions of the platform are not visible through a traditional user interface.</a:t>
            </a:r>
          </a:p>
          <a:p>
            <a:pPr marL="285750" indent="-285750">
              <a:spcAft>
                <a:spcPts val="600"/>
              </a:spcAft>
              <a:buFont typeface="Arial" panose="020B0604020202020204" pitchFamily="34" charset="0"/>
              <a:buChar char="•"/>
            </a:pPr>
            <a:r>
              <a:rPr lang="en-ZA" sz="1400" dirty="0">
                <a:solidFill>
                  <a:schemeClr val="accent6"/>
                </a:solidFill>
                <a:latin typeface="Arial" pitchFamily="34" charset="0"/>
                <a:cs typeface="Arial" pitchFamily="34" charset="0"/>
              </a:rPr>
              <a:t>When implemented, your transaction platform will route transaction messages to the ACTIO API in real-time.</a:t>
            </a:r>
          </a:p>
          <a:p>
            <a:pPr marL="285750" indent="-285750">
              <a:spcAft>
                <a:spcPts val="600"/>
              </a:spcAft>
              <a:buFont typeface="Arial" panose="020B0604020202020204" pitchFamily="34" charset="0"/>
              <a:buChar char="•"/>
            </a:pPr>
            <a:r>
              <a:rPr lang="en-ZA" sz="1400" dirty="0">
                <a:solidFill>
                  <a:schemeClr val="accent6"/>
                </a:solidFill>
                <a:latin typeface="Arial" pitchFamily="34" charset="0"/>
                <a:cs typeface="Arial" pitchFamily="34" charset="0"/>
              </a:rPr>
              <a:t>ACTIO will evaluate each transaction according to its configured rules and typologies and deliver an assessment of any fraudulent behaviour detected in the transaction.</a:t>
            </a:r>
          </a:p>
          <a:p>
            <a:pPr marL="285750" indent="-285750">
              <a:spcAft>
                <a:spcPts val="600"/>
              </a:spcAft>
              <a:buFont typeface="Arial" panose="020B0604020202020204" pitchFamily="34" charset="0"/>
              <a:buChar char="•"/>
            </a:pPr>
            <a:r>
              <a:rPr lang="en-ZA" sz="1400" dirty="0">
                <a:solidFill>
                  <a:schemeClr val="accent6"/>
                </a:solidFill>
                <a:latin typeface="Arial" pitchFamily="34" charset="0"/>
                <a:cs typeface="Arial" pitchFamily="34" charset="0"/>
              </a:rPr>
              <a:t>The outcome of an evaluation will be communicated to the Transaction Platform and also to your in-house case management system for investigation.</a:t>
            </a:r>
          </a:p>
        </p:txBody>
      </p:sp>
      <p:sp>
        <p:nvSpPr>
          <p:cNvPr id="4" name="Rectangle: Rounded Corners 3">
            <a:extLst>
              <a:ext uri="{FF2B5EF4-FFF2-40B4-BE49-F238E27FC236}">
                <a16:creationId xmlns:a16="http://schemas.microsoft.com/office/drawing/2014/main" id="{9EA05E1E-EAFD-A3DB-4EF1-2C575D13C2AB}"/>
              </a:ext>
            </a:extLst>
          </p:cNvPr>
          <p:cNvSpPr/>
          <p:nvPr/>
        </p:nvSpPr>
        <p:spPr>
          <a:xfrm>
            <a:off x="486833" y="1727372"/>
            <a:ext cx="3856567" cy="453853"/>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spcFirstLastPara="0" vert="horz" wrap="square" lIns="170688" tIns="97536" rIns="170688" bIns="97536" numCol="1" spcCol="1270" anchor="ctr" anchorCtr="0">
            <a:noAutofit/>
          </a:bodyPr>
          <a:lstStyle/>
          <a:p>
            <a:pPr marL="360363" lvl="0" algn="ctr" defTabSz="1066800">
              <a:lnSpc>
                <a:spcPct val="90000"/>
              </a:lnSpc>
              <a:spcBef>
                <a:spcPct val="0"/>
              </a:spcBef>
              <a:spcAft>
                <a:spcPct val="35000"/>
              </a:spcAft>
              <a:buNone/>
            </a:pPr>
            <a:r>
              <a:rPr lang="en-US" kern="1200" dirty="0"/>
              <a:t>ACTIO is a software engine</a:t>
            </a:r>
          </a:p>
        </p:txBody>
      </p:sp>
      <p:sp>
        <p:nvSpPr>
          <p:cNvPr id="7" name="Oval 6">
            <a:extLst>
              <a:ext uri="{FF2B5EF4-FFF2-40B4-BE49-F238E27FC236}">
                <a16:creationId xmlns:a16="http://schemas.microsoft.com/office/drawing/2014/main" id="{DCB1B34E-B432-0EED-1E99-E88BFBDDA080}"/>
              </a:ext>
            </a:extLst>
          </p:cNvPr>
          <p:cNvSpPr/>
          <p:nvPr/>
        </p:nvSpPr>
        <p:spPr>
          <a:xfrm>
            <a:off x="611715" y="1798370"/>
            <a:ext cx="302685" cy="311855"/>
          </a:xfrm>
          <a:prstGeom prst="ellipse">
            <a:avLst/>
          </a:prstGeom>
          <a:ln>
            <a:solidFill>
              <a:srgbClr val="AAA092"/>
            </a:solidFill>
          </a:ln>
          <a:effectLst>
            <a:innerShdw blurRad="63500" dist="50800" dir="13500000">
              <a:prstClr val="black">
                <a:alpha val="50000"/>
              </a:prstClr>
            </a:innerShdw>
          </a:effectLst>
        </p:spPr>
        <p:style>
          <a:lnRef idx="3">
            <a:schemeClr val="lt1"/>
          </a:lnRef>
          <a:fillRef idx="1">
            <a:schemeClr val="accent4"/>
          </a:fillRef>
          <a:effectRef idx="1">
            <a:schemeClr val="accent4"/>
          </a:effectRef>
          <a:fontRef idx="minor">
            <a:schemeClr val="lt1"/>
          </a:fontRef>
        </p:style>
        <p:txBody>
          <a:bodyPr rtlCol="0" anchor="ctr"/>
          <a:lstStyle/>
          <a:p>
            <a:pPr algn="ctr"/>
            <a:endParaRPr lang="en-ZA"/>
          </a:p>
        </p:txBody>
      </p:sp>
      <p:grpSp>
        <p:nvGrpSpPr>
          <p:cNvPr id="9" name="Group 8">
            <a:extLst>
              <a:ext uri="{FF2B5EF4-FFF2-40B4-BE49-F238E27FC236}">
                <a16:creationId xmlns:a16="http://schemas.microsoft.com/office/drawing/2014/main" id="{4019834F-3A98-7D36-AECB-3D62F95CCA21}"/>
              </a:ext>
            </a:extLst>
          </p:cNvPr>
          <p:cNvGrpSpPr/>
          <p:nvPr/>
        </p:nvGrpSpPr>
        <p:grpSpPr>
          <a:xfrm>
            <a:off x="1090613" y="4540990"/>
            <a:ext cx="10010775" cy="1342604"/>
            <a:chOff x="1090613" y="4540990"/>
            <a:chExt cx="10010775" cy="1342604"/>
          </a:xfrm>
        </p:grpSpPr>
        <p:sp>
          <p:nvSpPr>
            <p:cNvPr id="16" name="Rectangle: Rounded Corners 15">
              <a:extLst>
                <a:ext uri="{FF2B5EF4-FFF2-40B4-BE49-F238E27FC236}">
                  <a16:creationId xmlns:a16="http://schemas.microsoft.com/office/drawing/2014/main" id="{7C2D07ED-1BD9-0DA6-1B74-95024898C5F0}"/>
                </a:ext>
              </a:extLst>
            </p:cNvPr>
            <p:cNvSpPr/>
            <p:nvPr/>
          </p:nvSpPr>
          <p:spPr>
            <a:xfrm>
              <a:off x="1090613" y="4540990"/>
              <a:ext cx="10010775" cy="1342604"/>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p>
          </p:txBody>
        </p:sp>
        <p:sp>
          <p:nvSpPr>
            <p:cNvPr id="15" name="Rectangle 14">
              <a:extLst>
                <a:ext uri="{FF2B5EF4-FFF2-40B4-BE49-F238E27FC236}">
                  <a16:creationId xmlns:a16="http://schemas.microsoft.com/office/drawing/2014/main" id="{41FCF12E-726F-2AE2-2D99-3E99EE3C13C9}"/>
                </a:ext>
              </a:extLst>
            </p:cNvPr>
            <p:cNvSpPr/>
            <p:nvPr/>
          </p:nvSpPr>
          <p:spPr>
            <a:xfrm>
              <a:off x="1443038" y="4759172"/>
              <a:ext cx="1524000" cy="91440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ZA" dirty="0"/>
                <a:t>Transaction Platform</a:t>
              </a:r>
            </a:p>
          </p:txBody>
        </p:sp>
        <p:sp>
          <p:nvSpPr>
            <p:cNvPr id="17" name="Rectangle: Rounded Corners 16">
              <a:extLst>
                <a:ext uri="{FF2B5EF4-FFF2-40B4-BE49-F238E27FC236}">
                  <a16:creationId xmlns:a16="http://schemas.microsoft.com/office/drawing/2014/main" id="{7EC4F62A-18CB-70E1-C799-4372BECCD3AB}"/>
                </a:ext>
              </a:extLst>
            </p:cNvPr>
            <p:cNvSpPr/>
            <p:nvPr/>
          </p:nvSpPr>
          <p:spPr>
            <a:xfrm>
              <a:off x="5376863" y="4643438"/>
              <a:ext cx="1524000" cy="1125443"/>
            </a:xfrm>
            <a:prstGeom prst="roundRect">
              <a:avLst/>
            </a:prstGeom>
            <a:solidFill>
              <a:schemeClr val="accent5"/>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ZA" dirty="0"/>
                <a:t>ACTIO Platform</a:t>
              </a:r>
            </a:p>
          </p:txBody>
        </p:sp>
        <p:sp>
          <p:nvSpPr>
            <p:cNvPr id="18" name="Rectangle 17">
              <a:extLst>
                <a:ext uri="{FF2B5EF4-FFF2-40B4-BE49-F238E27FC236}">
                  <a16:creationId xmlns:a16="http://schemas.microsoft.com/office/drawing/2014/main" id="{648D0066-CE89-12C4-D408-ABD4B78F8B62}"/>
                </a:ext>
              </a:extLst>
            </p:cNvPr>
            <p:cNvSpPr/>
            <p:nvPr/>
          </p:nvSpPr>
          <p:spPr>
            <a:xfrm>
              <a:off x="9310688" y="4781615"/>
              <a:ext cx="1524000" cy="91440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ZA" dirty="0"/>
                <a:t>CMS</a:t>
              </a:r>
            </a:p>
          </p:txBody>
        </p:sp>
        <p:sp>
          <p:nvSpPr>
            <p:cNvPr id="21" name="TextBox 20">
              <a:extLst>
                <a:ext uri="{FF2B5EF4-FFF2-40B4-BE49-F238E27FC236}">
                  <a16:creationId xmlns:a16="http://schemas.microsoft.com/office/drawing/2014/main" id="{FCF53F42-0252-A69C-9F96-CA75E4DA3A90}"/>
                </a:ext>
              </a:extLst>
            </p:cNvPr>
            <p:cNvSpPr txBox="1"/>
            <p:nvPr/>
          </p:nvSpPr>
          <p:spPr>
            <a:xfrm>
              <a:off x="3179030" y="4758149"/>
              <a:ext cx="1912083" cy="285750"/>
            </a:xfrm>
            <a:prstGeom prst="rect">
              <a:avLst/>
            </a:prstGeom>
            <a:noFill/>
          </p:spPr>
          <p:txBody>
            <a:bodyPr wrap="square" lIns="0" tIns="0" rIns="0" bIns="0" rtlCol="0" anchor="ctr">
              <a:noAutofit/>
            </a:bodyPr>
            <a:lstStyle/>
            <a:p>
              <a:pPr algn="ctr">
                <a:spcAft>
                  <a:spcPts val="600"/>
                </a:spcAft>
              </a:pPr>
              <a:r>
                <a:rPr lang="en-ZA" sz="1400" dirty="0">
                  <a:solidFill>
                    <a:schemeClr val="accent6"/>
                  </a:solidFill>
                  <a:latin typeface="Arial" pitchFamily="34" charset="0"/>
                  <a:cs typeface="Arial" pitchFamily="34" charset="0"/>
                </a:rPr>
                <a:t>Message traffic</a:t>
              </a:r>
            </a:p>
          </p:txBody>
        </p:sp>
        <p:cxnSp>
          <p:nvCxnSpPr>
            <p:cNvPr id="23" name="Straight Arrow Connector 22">
              <a:extLst>
                <a:ext uri="{FF2B5EF4-FFF2-40B4-BE49-F238E27FC236}">
                  <a16:creationId xmlns:a16="http://schemas.microsoft.com/office/drawing/2014/main" id="{1D9F9340-D404-53A0-1242-150ABCD33CD9}"/>
                </a:ext>
              </a:extLst>
            </p:cNvPr>
            <p:cNvCxnSpPr/>
            <p:nvPr/>
          </p:nvCxnSpPr>
          <p:spPr>
            <a:xfrm>
              <a:off x="2967038" y="5031771"/>
              <a:ext cx="2409825"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4" name="Straight Arrow Connector 23">
              <a:extLst>
                <a:ext uri="{FF2B5EF4-FFF2-40B4-BE49-F238E27FC236}">
                  <a16:creationId xmlns:a16="http://schemas.microsoft.com/office/drawing/2014/main" id="{0B0A604A-A747-3B53-CBF1-381C9AF91EFD}"/>
                </a:ext>
              </a:extLst>
            </p:cNvPr>
            <p:cNvCxnSpPr/>
            <p:nvPr/>
          </p:nvCxnSpPr>
          <p:spPr>
            <a:xfrm>
              <a:off x="6900863" y="5190638"/>
              <a:ext cx="2409825"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5" name="TextBox 24">
              <a:extLst>
                <a:ext uri="{FF2B5EF4-FFF2-40B4-BE49-F238E27FC236}">
                  <a16:creationId xmlns:a16="http://schemas.microsoft.com/office/drawing/2014/main" id="{C4A3254E-2D13-04C5-8204-A83C693743D1}"/>
                </a:ext>
              </a:extLst>
            </p:cNvPr>
            <p:cNvSpPr txBox="1"/>
            <p:nvPr/>
          </p:nvSpPr>
          <p:spPr>
            <a:xfrm>
              <a:off x="7119723" y="4904888"/>
              <a:ext cx="1912083" cy="285750"/>
            </a:xfrm>
            <a:prstGeom prst="rect">
              <a:avLst/>
            </a:prstGeom>
            <a:noFill/>
          </p:spPr>
          <p:txBody>
            <a:bodyPr wrap="square" lIns="0" tIns="0" rIns="0" bIns="0" rtlCol="0" anchor="ctr">
              <a:noAutofit/>
            </a:bodyPr>
            <a:lstStyle/>
            <a:p>
              <a:pPr algn="ctr">
                <a:spcAft>
                  <a:spcPts val="600"/>
                </a:spcAft>
              </a:pPr>
              <a:r>
                <a:rPr lang="en-ZA" sz="1400" dirty="0">
                  <a:solidFill>
                    <a:schemeClr val="accent6"/>
                  </a:solidFill>
                  <a:latin typeface="Arial" pitchFamily="34" charset="0"/>
                  <a:cs typeface="Arial" pitchFamily="34" charset="0"/>
                </a:rPr>
                <a:t>Evaluation outcome</a:t>
              </a:r>
            </a:p>
          </p:txBody>
        </p:sp>
        <p:cxnSp>
          <p:nvCxnSpPr>
            <p:cNvPr id="28" name="Straight Arrow Connector 27">
              <a:extLst>
                <a:ext uri="{FF2B5EF4-FFF2-40B4-BE49-F238E27FC236}">
                  <a16:creationId xmlns:a16="http://schemas.microsoft.com/office/drawing/2014/main" id="{CB314A59-CA50-4D41-B587-4CAFCB003A52}"/>
                </a:ext>
              </a:extLst>
            </p:cNvPr>
            <p:cNvCxnSpPr>
              <a:cxnSpLocks/>
            </p:cNvCxnSpPr>
            <p:nvPr/>
          </p:nvCxnSpPr>
          <p:spPr>
            <a:xfrm flipH="1">
              <a:off x="2967037" y="5387822"/>
              <a:ext cx="2409825"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1" name="TextBox 30">
              <a:extLst>
                <a:ext uri="{FF2B5EF4-FFF2-40B4-BE49-F238E27FC236}">
                  <a16:creationId xmlns:a16="http://schemas.microsoft.com/office/drawing/2014/main" id="{19331BDC-CB3E-9A7B-491D-EBF87A1FC921}"/>
                </a:ext>
              </a:extLst>
            </p:cNvPr>
            <p:cNvSpPr txBox="1"/>
            <p:nvPr/>
          </p:nvSpPr>
          <p:spPr>
            <a:xfrm>
              <a:off x="3179030" y="5387822"/>
              <a:ext cx="1912083" cy="285750"/>
            </a:xfrm>
            <a:prstGeom prst="rect">
              <a:avLst/>
            </a:prstGeom>
            <a:noFill/>
          </p:spPr>
          <p:txBody>
            <a:bodyPr wrap="square" lIns="0" tIns="0" rIns="0" bIns="0" rtlCol="0" anchor="ctr">
              <a:noAutofit/>
            </a:bodyPr>
            <a:lstStyle/>
            <a:p>
              <a:pPr algn="ctr">
                <a:spcAft>
                  <a:spcPts val="600"/>
                </a:spcAft>
              </a:pPr>
              <a:r>
                <a:rPr lang="en-ZA" sz="1400" dirty="0">
                  <a:solidFill>
                    <a:schemeClr val="accent6"/>
                  </a:solidFill>
                  <a:latin typeface="Arial" pitchFamily="34" charset="0"/>
                  <a:cs typeface="Arial" pitchFamily="34" charset="0"/>
                </a:rPr>
                <a:t>Evaluation outcome</a:t>
              </a:r>
            </a:p>
          </p:txBody>
        </p:sp>
        <p:sp>
          <p:nvSpPr>
            <p:cNvPr id="8" name="Rectangle: Rounded Corners 7">
              <a:extLst>
                <a:ext uri="{FF2B5EF4-FFF2-40B4-BE49-F238E27FC236}">
                  <a16:creationId xmlns:a16="http://schemas.microsoft.com/office/drawing/2014/main" id="{B08A11B3-4845-480D-B4A8-964E52A92589}"/>
                </a:ext>
              </a:extLst>
            </p:cNvPr>
            <p:cNvSpPr/>
            <p:nvPr/>
          </p:nvSpPr>
          <p:spPr>
            <a:xfrm>
              <a:off x="5436863" y="4731905"/>
              <a:ext cx="1404000" cy="968934"/>
            </a:xfrm>
            <a:prstGeom prst="roundRect">
              <a:avLst/>
            </a:prstGeom>
            <a:noFill/>
            <a:ln w="25400">
              <a:solidFill>
                <a:schemeClr val="accent4"/>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p>
          </p:txBody>
        </p:sp>
      </p:grpSp>
    </p:spTree>
    <p:extLst>
      <p:ext uri="{BB962C8B-B14F-4D97-AF65-F5344CB8AC3E}">
        <p14:creationId xmlns:p14="http://schemas.microsoft.com/office/powerpoint/2010/main" val="2543666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ostman SVG Vector Logos - Vector Logo Zone">
            <a:extLst>
              <a:ext uri="{FF2B5EF4-FFF2-40B4-BE49-F238E27FC236}">
                <a16:creationId xmlns:a16="http://schemas.microsoft.com/office/drawing/2014/main" id="{64F1C4DC-AA47-413F-4ADA-E62DDF813AF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2116" y="2124380"/>
            <a:ext cx="2286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FCF2DAC-657E-D7DA-D245-1EC696A62F50}"/>
              </a:ext>
            </a:extLst>
          </p:cNvPr>
          <p:cNvSpPr>
            <a:spLocks noGrp="1"/>
          </p:cNvSpPr>
          <p:nvPr>
            <p:ph type="title"/>
          </p:nvPr>
        </p:nvSpPr>
        <p:spPr/>
        <p:txBody>
          <a:bodyPr/>
          <a:lstStyle/>
          <a:p>
            <a:r>
              <a:rPr lang="en-US" dirty="0"/>
              <a:t>ACTIO Demonstration</a:t>
            </a:r>
          </a:p>
        </p:txBody>
      </p:sp>
      <p:sp>
        <p:nvSpPr>
          <p:cNvPr id="39" name="Slide Number Placeholder 38">
            <a:extLst>
              <a:ext uri="{FF2B5EF4-FFF2-40B4-BE49-F238E27FC236}">
                <a16:creationId xmlns:a16="http://schemas.microsoft.com/office/drawing/2014/main" id="{E795DB64-F7C0-D682-2D5C-34E122205C64}"/>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90442A-A587-DA4A-80BE-9E74F9AF5476}" type="slidenum">
              <a:rPr kumimoji="0" lang="en-US" sz="7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7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Date Placeholder 41">
            <a:extLst>
              <a:ext uri="{FF2B5EF4-FFF2-40B4-BE49-F238E27FC236}">
                <a16:creationId xmlns:a16="http://schemas.microsoft.com/office/drawing/2014/main" id="{5F438B71-4A6E-6BBD-C81C-BDC7491DBFC4}"/>
              </a:ext>
            </a:extLst>
          </p:cNvPr>
          <p:cNvSpPr>
            <a:spLocks noGrp="1"/>
          </p:cNvSpPr>
          <p:nvPr>
            <p:ph type="dt" sz="half" idx="23"/>
          </p:nvPr>
        </p:nvSpPr>
        <p:spPr>
          <a:xfrm>
            <a:off x="486833" y="6524509"/>
            <a:ext cx="1143000" cy="210312"/>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20" normalizeH="0" baseline="0" noProof="0" dirty="0">
                <a:ln>
                  <a:noFill/>
                </a:ln>
                <a:solidFill>
                  <a:srgbClr val="000000"/>
                </a:solidFill>
                <a:effectLst/>
                <a:uLnTx/>
                <a:uFillTx/>
                <a:latin typeface="Arial" pitchFamily="34" charset="0"/>
                <a:ea typeface="+mn-ea"/>
                <a:cs typeface="Arial" pitchFamily="34" charset="0"/>
              </a:rPr>
              <a:t>February 2023</a:t>
            </a:r>
          </a:p>
        </p:txBody>
      </p:sp>
      <p:sp>
        <p:nvSpPr>
          <p:cNvPr id="6" name="Footer Placeholder 43">
            <a:extLst>
              <a:ext uri="{FF2B5EF4-FFF2-40B4-BE49-F238E27FC236}">
                <a16:creationId xmlns:a16="http://schemas.microsoft.com/office/drawing/2014/main" id="{708F9E6D-AD56-9EAF-1D31-4CEDDE501D08}"/>
              </a:ext>
            </a:extLst>
          </p:cNvPr>
          <p:cNvSpPr>
            <a:spLocks noGrp="1"/>
          </p:cNvSpPr>
          <p:nvPr>
            <p:ph type="ftr" sz="quarter" idx="3"/>
          </p:nvPr>
        </p:nvSpPr>
        <p:spPr>
          <a:xfrm>
            <a:off x="7162585" y="6524509"/>
            <a:ext cx="4114800" cy="21031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20" normalizeH="0" baseline="0" noProof="0" dirty="0">
                <a:ln>
                  <a:noFill/>
                </a:ln>
                <a:solidFill>
                  <a:srgbClr val="000000"/>
                </a:solidFill>
                <a:effectLst/>
                <a:uLnTx/>
                <a:uFillTx/>
                <a:latin typeface="Arial" pitchFamily="34" charset="0"/>
                <a:ea typeface="+mn-ea"/>
                <a:cs typeface="Arial" pitchFamily="34" charset="0"/>
              </a:rPr>
              <a:t>The FRMS Center of Excellence</a:t>
            </a:r>
          </a:p>
        </p:txBody>
      </p:sp>
      <p:sp>
        <p:nvSpPr>
          <p:cNvPr id="3" name="Text Placeholder 2">
            <a:extLst>
              <a:ext uri="{FF2B5EF4-FFF2-40B4-BE49-F238E27FC236}">
                <a16:creationId xmlns:a16="http://schemas.microsoft.com/office/drawing/2014/main" id="{18EF297B-897C-548D-DFED-370B665A9DC6}"/>
              </a:ext>
            </a:extLst>
          </p:cNvPr>
          <p:cNvSpPr>
            <a:spLocks noGrp="1"/>
          </p:cNvSpPr>
          <p:nvPr>
            <p:ph type="body" sz="quarter" idx="20"/>
          </p:nvPr>
        </p:nvSpPr>
        <p:spPr>
          <a:xfrm>
            <a:off x="495299" y="1052688"/>
            <a:ext cx="11112501" cy="285750"/>
          </a:xfrm>
        </p:spPr>
        <p:txBody>
          <a:bodyPr/>
          <a:lstStyle/>
          <a:p>
            <a:r>
              <a:rPr lang="en-US" sz="1400" dirty="0"/>
              <a:t>How does the platform work without a user interface?</a:t>
            </a:r>
          </a:p>
        </p:txBody>
      </p:sp>
      <p:sp>
        <p:nvSpPr>
          <p:cNvPr id="19" name="TextBox 18">
            <a:extLst>
              <a:ext uri="{FF2B5EF4-FFF2-40B4-BE49-F238E27FC236}">
                <a16:creationId xmlns:a16="http://schemas.microsoft.com/office/drawing/2014/main" id="{97D392D1-5D5D-2709-D462-6DF705A5206A}"/>
              </a:ext>
            </a:extLst>
          </p:cNvPr>
          <p:cNvSpPr txBox="1"/>
          <p:nvPr/>
        </p:nvSpPr>
        <p:spPr>
          <a:xfrm>
            <a:off x="4612542" y="1811421"/>
            <a:ext cx="6967743" cy="1360404"/>
          </a:xfrm>
          <a:prstGeom prst="rect">
            <a:avLst/>
          </a:prstGeom>
          <a:noFill/>
        </p:spPr>
        <p:txBody>
          <a:bodyPr wrap="square" lIns="0" tIns="0" rIns="0" bIns="0" rtlCol="0" anchor="t">
            <a:noAutofit/>
          </a:bodyPr>
          <a:lstStyle/>
          <a:p>
            <a:pPr>
              <a:spcAft>
                <a:spcPts val="600"/>
              </a:spcAft>
            </a:pPr>
            <a:r>
              <a:rPr lang="en-ZA" sz="1400" b="1" dirty="0">
                <a:solidFill>
                  <a:schemeClr val="accent6"/>
                </a:solidFill>
                <a:latin typeface="Arial" pitchFamily="34" charset="0"/>
                <a:cs typeface="Arial" pitchFamily="34" charset="0"/>
              </a:rPr>
              <a:t>For demonstration (and testing) purposes, we use the Postman Open Source Software to interact with the ACTIO platform</a:t>
            </a:r>
          </a:p>
          <a:p>
            <a:pPr marL="285750" indent="-285750">
              <a:spcAft>
                <a:spcPts val="600"/>
              </a:spcAft>
              <a:buFont typeface="Arial" panose="020B0604020202020204" pitchFamily="34" charset="0"/>
              <a:buChar char="•"/>
            </a:pPr>
            <a:r>
              <a:rPr lang="en-GB" sz="1400" dirty="0">
                <a:solidFill>
                  <a:schemeClr val="accent6"/>
                </a:solidFill>
                <a:latin typeface="Arial" pitchFamily="34" charset="0"/>
                <a:cs typeface="Arial" pitchFamily="34" charset="0"/>
              </a:rPr>
              <a:t>Postman is an API platform for building and using APIs.</a:t>
            </a:r>
          </a:p>
          <a:p>
            <a:pPr marL="285750" indent="-285750">
              <a:spcAft>
                <a:spcPts val="600"/>
              </a:spcAft>
              <a:buFont typeface="Arial" panose="020B0604020202020204" pitchFamily="34" charset="0"/>
              <a:buChar char="•"/>
            </a:pPr>
            <a:r>
              <a:rPr lang="en-ZA" sz="1400" dirty="0">
                <a:solidFill>
                  <a:schemeClr val="accent6"/>
                </a:solidFill>
                <a:latin typeface="Arial" pitchFamily="34" charset="0"/>
                <a:cs typeface="Arial" pitchFamily="34" charset="0"/>
              </a:rPr>
              <a:t>Postman allows us to simulate message traffic from a transaction platform into the ACTIO API.</a:t>
            </a:r>
          </a:p>
        </p:txBody>
      </p:sp>
      <p:sp>
        <p:nvSpPr>
          <p:cNvPr id="4" name="Rectangle: Rounded Corners 3">
            <a:extLst>
              <a:ext uri="{FF2B5EF4-FFF2-40B4-BE49-F238E27FC236}">
                <a16:creationId xmlns:a16="http://schemas.microsoft.com/office/drawing/2014/main" id="{9EA05E1E-EAFD-A3DB-4EF1-2C575D13C2AB}"/>
              </a:ext>
            </a:extLst>
          </p:cNvPr>
          <p:cNvSpPr/>
          <p:nvPr/>
        </p:nvSpPr>
        <p:spPr>
          <a:xfrm>
            <a:off x="486833" y="1727372"/>
            <a:ext cx="3856567" cy="453853"/>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spcFirstLastPara="0" vert="horz" wrap="square" lIns="170688" tIns="97536" rIns="170688" bIns="97536" numCol="1" spcCol="1270" anchor="ctr" anchorCtr="0">
            <a:noAutofit/>
          </a:bodyPr>
          <a:lstStyle/>
          <a:p>
            <a:pPr marL="360363" lvl="0" algn="ctr" defTabSz="1066800">
              <a:lnSpc>
                <a:spcPct val="90000"/>
              </a:lnSpc>
              <a:spcBef>
                <a:spcPct val="0"/>
              </a:spcBef>
              <a:spcAft>
                <a:spcPct val="35000"/>
              </a:spcAft>
              <a:buNone/>
            </a:pPr>
            <a:r>
              <a:rPr lang="en-US" kern="1200" dirty="0"/>
              <a:t>Postman is our demo UI</a:t>
            </a:r>
          </a:p>
        </p:txBody>
      </p:sp>
      <p:sp>
        <p:nvSpPr>
          <p:cNvPr id="7" name="Oval 6">
            <a:extLst>
              <a:ext uri="{FF2B5EF4-FFF2-40B4-BE49-F238E27FC236}">
                <a16:creationId xmlns:a16="http://schemas.microsoft.com/office/drawing/2014/main" id="{DCB1B34E-B432-0EED-1E99-E88BFBDDA080}"/>
              </a:ext>
            </a:extLst>
          </p:cNvPr>
          <p:cNvSpPr/>
          <p:nvPr/>
        </p:nvSpPr>
        <p:spPr>
          <a:xfrm>
            <a:off x="611715" y="1798370"/>
            <a:ext cx="302685" cy="311855"/>
          </a:xfrm>
          <a:prstGeom prst="ellipse">
            <a:avLst/>
          </a:prstGeom>
          <a:ln>
            <a:solidFill>
              <a:srgbClr val="AAA092"/>
            </a:solidFill>
          </a:ln>
          <a:effectLst>
            <a:innerShdw blurRad="63500" dist="50800" dir="13500000">
              <a:prstClr val="black">
                <a:alpha val="50000"/>
              </a:prstClr>
            </a:innerShdw>
          </a:effectLst>
        </p:spPr>
        <p:style>
          <a:lnRef idx="3">
            <a:schemeClr val="lt1"/>
          </a:lnRef>
          <a:fillRef idx="1">
            <a:schemeClr val="accent4"/>
          </a:fillRef>
          <a:effectRef idx="1">
            <a:schemeClr val="accent4"/>
          </a:effectRef>
          <a:fontRef idx="minor">
            <a:schemeClr val="lt1"/>
          </a:fontRef>
        </p:style>
        <p:txBody>
          <a:bodyPr rtlCol="0" anchor="ctr"/>
          <a:lstStyle/>
          <a:p>
            <a:pPr algn="ctr"/>
            <a:endParaRPr lang="en-ZA"/>
          </a:p>
        </p:txBody>
      </p:sp>
      <p:sp>
        <p:nvSpPr>
          <p:cNvPr id="1042" name="TextBox 1041">
            <a:extLst>
              <a:ext uri="{FF2B5EF4-FFF2-40B4-BE49-F238E27FC236}">
                <a16:creationId xmlns:a16="http://schemas.microsoft.com/office/drawing/2014/main" id="{4D26D26F-7C58-BBED-C781-6C83AA861EE8}"/>
              </a:ext>
            </a:extLst>
          </p:cNvPr>
          <p:cNvSpPr txBox="1"/>
          <p:nvPr/>
        </p:nvSpPr>
        <p:spPr>
          <a:xfrm>
            <a:off x="4612542" y="4048950"/>
            <a:ext cx="6967743" cy="1756361"/>
          </a:xfrm>
          <a:prstGeom prst="rect">
            <a:avLst/>
          </a:prstGeom>
          <a:noFill/>
        </p:spPr>
        <p:txBody>
          <a:bodyPr wrap="square" lIns="0" tIns="0" rIns="0" bIns="0" rtlCol="0" anchor="t">
            <a:noAutofit/>
          </a:bodyPr>
          <a:lstStyle/>
          <a:p>
            <a:pPr>
              <a:spcAft>
                <a:spcPts val="600"/>
              </a:spcAft>
            </a:pPr>
            <a:r>
              <a:rPr lang="en-ZA" sz="1400" b="1" dirty="0">
                <a:solidFill>
                  <a:schemeClr val="accent6"/>
                </a:solidFill>
                <a:latin typeface="Arial" pitchFamily="34" charset="0"/>
                <a:cs typeface="Arial" pitchFamily="34" charset="0"/>
              </a:rPr>
              <a:t>For Application Performance Monitoring, we use the Elastic APM software alongside the ELK (Elasticsearch, Logstash and Kibana) product suite</a:t>
            </a:r>
          </a:p>
          <a:p>
            <a:pPr marL="285750" indent="-285750">
              <a:spcAft>
                <a:spcPts val="600"/>
              </a:spcAft>
              <a:buFont typeface="Arial" panose="020B0604020202020204" pitchFamily="34" charset="0"/>
              <a:buChar char="•"/>
            </a:pPr>
            <a:r>
              <a:rPr lang="en-ZA" sz="1400" dirty="0">
                <a:solidFill>
                  <a:schemeClr val="accent6"/>
                </a:solidFill>
                <a:latin typeface="Arial" pitchFamily="34" charset="0"/>
                <a:cs typeface="Arial" pitchFamily="34" charset="0"/>
              </a:rPr>
              <a:t>Real-time performance metrics are submitted to APM from every processor within the ACTIO platform.</a:t>
            </a:r>
          </a:p>
          <a:p>
            <a:pPr marL="285750" indent="-285750">
              <a:spcAft>
                <a:spcPts val="600"/>
              </a:spcAft>
              <a:buFont typeface="Arial" panose="020B0604020202020204" pitchFamily="34" charset="0"/>
              <a:buChar char="•"/>
            </a:pPr>
            <a:r>
              <a:rPr lang="en-ZA" sz="1400" dirty="0">
                <a:solidFill>
                  <a:schemeClr val="accent6"/>
                </a:solidFill>
                <a:latin typeface="Arial" pitchFamily="34" charset="0"/>
                <a:cs typeface="Arial" pitchFamily="34" charset="0"/>
              </a:rPr>
              <a:t>We can trace any transaction’s progress through evaluation steps in the platform.</a:t>
            </a:r>
          </a:p>
          <a:p>
            <a:pPr marL="285750" indent="-285750">
              <a:spcAft>
                <a:spcPts val="600"/>
              </a:spcAft>
              <a:buFont typeface="Arial" panose="020B0604020202020204" pitchFamily="34" charset="0"/>
              <a:buChar char="•"/>
            </a:pPr>
            <a:r>
              <a:rPr lang="en-ZA" sz="1400" dirty="0">
                <a:solidFill>
                  <a:schemeClr val="accent6"/>
                </a:solidFill>
                <a:latin typeface="Arial" pitchFamily="34" charset="0"/>
                <a:cs typeface="Arial" pitchFamily="34" charset="0"/>
              </a:rPr>
              <a:t>We can view the performance (turn-around time) of every step in the process.</a:t>
            </a:r>
          </a:p>
        </p:txBody>
      </p:sp>
      <p:sp>
        <p:nvSpPr>
          <p:cNvPr id="1043" name="Rectangle: Rounded Corners 1042">
            <a:extLst>
              <a:ext uri="{FF2B5EF4-FFF2-40B4-BE49-F238E27FC236}">
                <a16:creationId xmlns:a16="http://schemas.microsoft.com/office/drawing/2014/main" id="{80C38803-9B91-B1EE-08A3-06CFB6B20E07}"/>
              </a:ext>
            </a:extLst>
          </p:cNvPr>
          <p:cNvSpPr/>
          <p:nvPr/>
        </p:nvSpPr>
        <p:spPr>
          <a:xfrm>
            <a:off x="486833" y="3964902"/>
            <a:ext cx="3856567" cy="453853"/>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spcFirstLastPara="0" vert="horz" wrap="square" lIns="170688" tIns="97536" rIns="170688" bIns="97536" numCol="1" spcCol="1270" anchor="ctr" anchorCtr="0">
            <a:noAutofit/>
          </a:bodyPr>
          <a:lstStyle/>
          <a:p>
            <a:pPr marL="360363" lvl="0" algn="ctr" defTabSz="1066800">
              <a:lnSpc>
                <a:spcPct val="90000"/>
              </a:lnSpc>
              <a:spcBef>
                <a:spcPct val="0"/>
              </a:spcBef>
              <a:spcAft>
                <a:spcPct val="35000"/>
              </a:spcAft>
              <a:buNone/>
            </a:pPr>
            <a:r>
              <a:rPr lang="en-US" kern="1200" dirty="0"/>
              <a:t>Elastic APM is our monitor</a:t>
            </a:r>
          </a:p>
        </p:txBody>
      </p:sp>
      <p:sp>
        <p:nvSpPr>
          <p:cNvPr id="1044" name="Oval 1043">
            <a:extLst>
              <a:ext uri="{FF2B5EF4-FFF2-40B4-BE49-F238E27FC236}">
                <a16:creationId xmlns:a16="http://schemas.microsoft.com/office/drawing/2014/main" id="{CB33B4D2-C992-6EFB-65CA-DBFEE5EE9119}"/>
              </a:ext>
            </a:extLst>
          </p:cNvPr>
          <p:cNvSpPr/>
          <p:nvPr/>
        </p:nvSpPr>
        <p:spPr>
          <a:xfrm>
            <a:off x="611715" y="4035900"/>
            <a:ext cx="302685" cy="311855"/>
          </a:xfrm>
          <a:prstGeom prst="ellipse">
            <a:avLst/>
          </a:prstGeom>
          <a:ln>
            <a:solidFill>
              <a:srgbClr val="AAA092"/>
            </a:solidFill>
          </a:ln>
          <a:effectLst>
            <a:innerShdw blurRad="63500" dist="50800" dir="13500000">
              <a:prstClr val="black">
                <a:alpha val="50000"/>
              </a:prstClr>
            </a:innerShdw>
          </a:effectLst>
        </p:spPr>
        <p:style>
          <a:lnRef idx="3">
            <a:schemeClr val="lt1"/>
          </a:lnRef>
          <a:fillRef idx="1">
            <a:schemeClr val="accent4"/>
          </a:fillRef>
          <a:effectRef idx="1">
            <a:schemeClr val="accent4"/>
          </a:effectRef>
          <a:fontRef idx="minor">
            <a:schemeClr val="lt1"/>
          </a:fontRef>
        </p:style>
        <p:txBody>
          <a:bodyPr rtlCol="0" anchor="ctr"/>
          <a:lstStyle/>
          <a:p>
            <a:pPr algn="ctr"/>
            <a:endParaRPr lang="en-ZA"/>
          </a:p>
        </p:txBody>
      </p:sp>
      <p:pic>
        <p:nvPicPr>
          <p:cNvPr id="4098" name="Picture 2" descr="What is ELK Stack?">
            <a:extLst>
              <a:ext uri="{FF2B5EF4-FFF2-40B4-BE49-F238E27FC236}">
                <a16:creationId xmlns:a16="http://schemas.microsoft.com/office/drawing/2014/main" id="{52CB1278-F23B-E4CD-2289-1AD907EE28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729153"/>
            <a:ext cx="3093510" cy="1031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702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F80FF410-BDCA-8D8E-2694-0EDD6479433E}"/>
              </a:ext>
            </a:extLst>
          </p:cNvPr>
          <p:cNvPicPr>
            <a:picLocks noChangeAspect="1"/>
          </p:cNvPicPr>
          <p:nvPr/>
        </p:nvPicPr>
        <p:blipFill>
          <a:blip r:embed="rId2"/>
          <a:stretch>
            <a:fillRect/>
          </a:stretch>
        </p:blipFill>
        <p:spPr>
          <a:xfrm>
            <a:off x="4519610" y="1600969"/>
            <a:ext cx="2866752" cy="1965600"/>
          </a:xfrm>
          <a:prstGeom prst="rect">
            <a:avLst/>
          </a:prstGeom>
        </p:spPr>
      </p:pic>
      <p:sp>
        <p:nvSpPr>
          <p:cNvPr id="22" name="Rectangle 21">
            <a:extLst>
              <a:ext uri="{FF2B5EF4-FFF2-40B4-BE49-F238E27FC236}">
                <a16:creationId xmlns:a16="http://schemas.microsoft.com/office/drawing/2014/main" id="{6428C56A-48FF-9368-7834-B1CFA54B991A}"/>
              </a:ext>
            </a:extLst>
          </p:cNvPr>
          <p:cNvSpPr/>
          <p:nvPr/>
        </p:nvSpPr>
        <p:spPr>
          <a:xfrm>
            <a:off x="1271586" y="1570720"/>
            <a:ext cx="2865600" cy="1966341"/>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7" name="Rectangle 26">
            <a:extLst>
              <a:ext uri="{FF2B5EF4-FFF2-40B4-BE49-F238E27FC236}">
                <a16:creationId xmlns:a16="http://schemas.microsoft.com/office/drawing/2014/main" id="{18408527-21B1-3EC4-FD55-476F1AEB3A3F}"/>
              </a:ext>
            </a:extLst>
          </p:cNvPr>
          <p:cNvSpPr/>
          <p:nvPr/>
        </p:nvSpPr>
        <p:spPr>
          <a:xfrm>
            <a:off x="7767632" y="1600969"/>
            <a:ext cx="2865600" cy="1966341"/>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816629BD-27CD-B4D7-DC5F-9BFA03A2CF29}"/>
              </a:ext>
            </a:extLst>
          </p:cNvPr>
          <p:cNvSpPr>
            <a:spLocks noGrp="1"/>
          </p:cNvSpPr>
          <p:nvPr>
            <p:ph type="title"/>
          </p:nvPr>
        </p:nvSpPr>
        <p:spPr/>
        <p:txBody>
          <a:bodyPr/>
          <a:lstStyle/>
          <a:p>
            <a:r>
              <a:rPr lang="en-ZA" dirty="0"/>
              <a:t>AN Instant Payment process</a:t>
            </a:r>
          </a:p>
        </p:txBody>
      </p:sp>
      <p:sp>
        <p:nvSpPr>
          <p:cNvPr id="3" name="Text Placeholder 2">
            <a:extLst>
              <a:ext uri="{FF2B5EF4-FFF2-40B4-BE49-F238E27FC236}">
                <a16:creationId xmlns:a16="http://schemas.microsoft.com/office/drawing/2014/main" id="{F104F91E-2308-FF76-BBBE-12F51F89323B}"/>
              </a:ext>
            </a:extLst>
          </p:cNvPr>
          <p:cNvSpPr>
            <a:spLocks noGrp="1"/>
          </p:cNvSpPr>
          <p:nvPr>
            <p:ph type="body" sz="quarter" idx="20"/>
          </p:nvPr>
        </p:nvSpPr>
        <p:spPr/>
        <p:txBody>
          <a:bodyPr/>
          <a:lstStyle/>
          <a:p>
            <a:endParaRPr lang="en-ZA"/>
          </a:p>
        </p:txBody>
      </p:sp>
      <p:sp>
        <p:nvSpPr>
          <p:cNvPr id="4" name="Text Placeholder 3">
            <a:extLst>
              <a:ext uri="{FF2B5EF4-FFF2-40B4-BE49-F238E27FC236}">
                <a16:creationId xmlns:a16="http://schemas.microsoft.com/office/drawing/2014/main" id="{DD988C88-7627-6BDB-430F-E47F00F6FA0E}"/>
              </a:ext>
            </a:extLst>
          </p:cNvPr>
          <p:cNvSpPr>
            <a:spLocks noGrp="1"/>
          </p:cNvSpPr>
          <p:nvPr>
            <p:ph type="body" sz="quarter" idx="21"/>
          </p:nvPr>
        </p:nvSpPr>
        <p:spPr/>
        <p:txBody>
          <a:bodyPr/>
          <a:lstStyle/>
          <a:p>
            <a:endParaRPr lang="en-ZA"/>
          </a:p>
        </p:txBody>
      </p:sp>
      <p:sp>
        <p:nvSpPr>
          <p:cNvPr id="5" name="Slide Number Placeholder 4">
            <a:extLst>
              <a:ext uri="{FF2B5EF4-FFF2-40B4-BE49-F238E27FC236}">
                <a16:creationId xmlns:a16="http://schemas.microsoft.com/office/drawing/2014/main" id="{4AFDF925-745C-BA7A-6109-776882569C0C}"/>
              </a:ext>
            </a:extLst>
          </p:cNvPr>
          <p:cNvSpPr>
            <a:spLocks noGrp="1"/>
          </p:cNvSpPr>
          <p:nvPr>
            <p:ph type="sldNum" sz="quarter" idx="4"/>
          </p:nvPr>
        </p:nvSpPr>
        <p:spPr/>
        <p:txBody>
          <a:bodyPr/>
          <a:lstStyle/>
          <a:p>
            <a:fld id="{4290442A-A587-DA4A-80BE-9E74F9AF5476}" type="slidenum">
              <a:rPr lang="en-US" smtClean="0"/>
              <a:pPr/>
              <a:t>16</a:t>
            </a:fld>
            <a:endParaRPr lang="en-US" dirty="0"/>
          </a:p>
        </p:txBody>
      </p:sp>
      <p:sp>
        <p:nvSpPr>
          <p:cNvPr id="6" name="Date Placeholder 5">
            <a:extLst>
              <a:ext uri="{FF2B5EF4-FFF2-40B4-BE49-F238E27FC236}">
                <a16:creationId xmlns:a16="http://schemas.microsoft.com/office/drawing/2014/main" id="{0E65223C-3EA7-9C6D-B277-9A34B0A17744}"/>
              </a:ext>
            </a:extLst>
          </p:cNvPr>
          <p:cNvSpPr>
            <a:spLocks noGrp="1"/>
          </p:cNvSpPr>
          <p:nvPr>
            <p:ph type="dt" sz="half" idx="2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20" normalizeH="0" baseline="0" noProof="0">
                <a:ln>
                  <a:noFill/>
                </a:ln>
                <a:solidFill>
                  <a:srgbClr val="000000"/>
                </a:solidFill>
                <a:effectLst/>
                <a:uLnTx/>
                <a:uFillTx/>
                <a:latin typeface="Arial" pitchFamily="34" charset="0"/>
                <a:ea typeface="+mn-ea"/>
                <a:cs typeface="Arial" pitchFamily="34" charset="0"/>
              </a:rPr>
              <a:t>February 2023</a:t>
            </a:r>
            <a:endParaRPr kumimoji="0" lang="en-US" sz="700" b="0" i="0" u="none" strike="noStrike" kern="1200" cap="none" spc="20" normalizeH="0" baseline="0" noProof="0" dirty="0">
              <a:ln>
                <a:noFill/>
              </a:ln>
              <a:solidFill>
                <a:srgbClr val="000000"/>
              </a:solidFill>
              <a:effectLst/>
              <a:uLnTx/>
              <a:uFillTx/>
              <a:latin typeface="Arial" pitchFamily="34" charset="0"/>
              <a:ea typeface="+mn-ea"/>
              <a:cs typeface="Arial" pitchFamily="34" charset="0"/>
            </a:endParaRPr>
          </a:p>
        </p:txBody>
      </p:sp>
      <p:sp>
        <p:nvSpPr>
          <p:cNvPr id="7" name="Footer Placeholder 6">
            <a:extLst>
              <a:ext uri="{FF2B5EF4-FFF2-40B4-BE49-F238E27FC236}">
                <a16:creationId xmlns:a16="http://schemas.microsoft.com/office/drawing/2014/main" id="{3AACC399-A2CE-ECF0-E8B1-1D3B60A5168B}"/>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20" normalizeH="0" baseline="0" noProof="0">
                <a:ln>
                  <a:noFill/>
                </a:ln>
                <a:solidFill>
                  <a:srgbClr val="000000"/>
                </a:solidFill>
                <a:effectLst/>
                <a:uLnTx/>
                <a:uFillTx/>
                <a:latin typeface="Arial" pitchFamily="34" charset="0"/>
                <a:ea typeface="+mn-ea"/>
                <a:cs typeface="Arial" pitchFamily="34" charset="0"/>
              </a:rPr>
              <a:t>The FRMS Center of Excellence</a:t>
            </a:r>
            <a:endParaRPr kumimoji="0" lang="en-US" sz="700" b="0" i="0" u="none" strike="noStrike" kern="1200" cap="none" spc="20" normalizeH="0" baseline="0" noProof="0" dirty="0">
              <a:ln>
                <a:noFill/>
              </a:ln>
              <a:solidFill>
                <a:srgbClr val="000000"/>
              </a:solidFill>
              <a:effectLst/>
              <a:uLnTx/>
              <a:uFillTx/>
              <a:latin typeface="Arial" pitchFamily="34" charset="0"/>
              <a:ea typeface="+mn-ea"/>
              <a:cs typeface="Arial" pitchFamily="34" charset="0"/>
            </a:endParaRPr>
          </a:p>
        </p:txBody>
      </p:sp>
      <p:sp>
        <p:nvSpPr>
          <p:cNvPr id="14" name="Speech Bubble: Oval 13">
            <a:extLst>
              <a:ext uri="{FF2B5EF4-FFF2-40B4-BE49-F238E27FC236}">
                <a16:creationId xmlns:a16="http://schemas.microsoft.com/office/drawing/2014/main" id="{6DA76CED-6B7B-3941-608C-C332EE56495E}"/>
              </a:ext>
            </a:extLst>
          </p:cNvPr>
          <p:cNvSpPr/>
          <p:nvPr/>
        </p:nvSpPr>
        <p:spPr>
          <a:xfrm>
            <a:off x="2381252" y="1886956"/>
            <a:ext cx="1590675" cy="914400"/>
          </a:xfrm>
          <a:prstGeom prst="wedgeEllipseCallout">
            <a:avLst>
              <a:gd name="adj1" fmla="val -62749"/>
              <a:gd name="adj2" fmla="val 40625"/>
            </a:avLst>
          </a:prstGeom>
          <a:solidFill>
            <a:schemeClr val="accent3">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ZA" sz="1400" dirty="0"/>
              <a:t>I want to pay </a:t>
            </a:r>
            <a:r>
              <a:rPr lang="en-ZA" sz="1400" b="1" strike="dblStrike" dirty="0">
                <a:effectLst>
                  <a:outerShdw blurRad="38100" dist="38100" dir="2700000" algn="tl">
                    <a:srgbClr val="000000">
                      <a:alpha val="43137"/>
                    </a:srgbClr>
                  </a:outerShdw>
                </a:effectLst>
              </a:rPr>
              <a:t>M</a:t>
            </a:r>
            <a:r>
              <a:rPr lang="en-ZA" sz="1400" dirty="0"/>
              <a:t>100 to </a:t>
            </a:r>
            <a:r>
              <a:rPr lang="en-ZA" sz="1400" dirty="0" err="1"/>
              <a:t>Bingwa</a:t>
            </a:r>
            <a:r>
              <a:rPr lang="en-ZA" sz="1400" dirty="0"/>
              <a:t>.</a:t>
            </a:r>
          </a:p>
        </p:txBody>
      </p:sp>
      <p:sp>
        <p:nvSpPr>
          <p:cNvPr id="20" name="Rectangle 19">
            <a:extLst>
              <a:ext uri="{FF2B5EF4-FFF2-40B4-BE49-F238E27FC236}">
                <a16:creationId xmlns:a16="http://schemas.microsoft.com/office/drawing/2014/main" id="{239DA232-857A-C22C-F24B-B628B146B4CA}"/>
              </a:ext>
            </a:extLst>
          </p:cNvPr>
          <p:cNvSpPr/>
          <p:nvPr/>
        </p:nvSpPr>
        <p:spPr>
          <a:xfrm>
            <a:off x="1271587" y="1570720"/>
            <a:ext cx="1402584" cy="3600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chemeClr val="bg1"/>
                </a:solidFill>
                <a:effectLst/>
                <a:uLnTx/>
                <a:uFillTx/>
                <a:latin typeface="Arial"/>
                <a:ea typeface="+mn-ea"/>
                <a:cs typeface="+mn-cs"/>
              </a:rPr>
              <a:t>QUOTE</a:t>
            </a:r>
            <a:endParaRPr kumimoji="0" lang="en-US" sz="1600" b="1" i="0" u="none" strike="noStrike" kern="1200" cap="none" spc="0" normalizeH="0" baseline="0" noProof="0" dirty="0">
              <a:ln>
                <a:noFill/>
              </a:ln>
              <a:solidFill>
                <a:schemeClr val="bg1"/>
              </a:solidFill>
              <a:effectLst/>
              <a:uLnTx/>
              <a:uFillTx/>
              <a:latin typeface="Arial"/>
              <a:ea typeface="+mn-ea"/>
              <a:cs typeface="+mn-cs"/>
            </a:endParaRPr>
          </a:p>
        </p:txBody>
      </p:sp>
      <p:sp>
        <p:nvSpPr>
          <p:cNvPr id="10" name="Speech Bubble: Oval 9">
            <a:extLst>
              <a:ext uri="{FF2B5EF4-FFF2-40B4-BE49-F238E27FC236}">
                <a16:creationId xmlns:a16="http://schemas.microsoft.com/office/drawing/2014/main" id="{A45796AE-047A-06FB-713F-6A9901C25927}"/>
              </a:ext>
            </a:extLst>
          </p:cNvPr>
          <p:cNvSpPr/>
          <p:nvPr/>
        </p:nvSpPr>
        <p:spPr>
          <a:xfrm>
            <a:off x="7870028" y="1691677"/>
            <a:ext cx="1905000" cy="1123565"/>
          </a:xfrm>
          <a:prstGeom prst="wedgeEllipseCallout">
            <a:avLst>
              <a:gd name="adj1" fmla="val 48667"/>
              <a:gd name="adj2" fmla="val 53175"/>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Yes, I’m expecting </a:t>
            </a:r>
            <a:r>
              <a:rPr lang="en-ZA" sz="1400" b="1" strike="dblStrike" dirty="0">
                <a:effectLst>
                  <a:outerShdw blurRad="38100" dist="38100" dir="2700000" algn="tl">
                    <a:srgbClr val="000000">
                      <a:alpha val="43137"/>
                    </a:srgbClr>
                  </a:outerShdw>
                </a:effectLst>
              </a:rPr>
              <a:t>M</a:t>
            </a:r>
            <a:r>
              <a:rPr lang="en-ZA" sz="1400" dirty="0"/>
              <a:t>100 from Adamu</a:t>
            </a:r>
          </a:p>
        </p:txBody>
      </p:sp>
      <p:pic>
        <p:nvPicPr>
          <p:cNvPr id="30" name="Graphic 29" descr="Robot outline">
            <a:extLst>
              <a:ext uri="{FF2B5EF4-FFF2-40B4-BE49-F238E27FC236}">
                <a16:creationId xmlns:a16="http://schemas.microsoft.com/office/drawing/2014/main" id="{ED0EA625-891C-3FC1-35EE-AF5BB2381E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65867" y="2174290"/>
            <a:ext cx="1208763" cy="1208763"/>
          </a:xfrm>
          <a:prstGeom prst="rect">
            <a:avLst/>
          </a:prstGeom>
          <a:effectLst>
            <a:glow rad="127000">
              <a:schemeClr val="bg1"/>
            </a:glow>
            <a:outerShdw blurRad="50800" dist="50800" dir="5400000" algn="ctr" rotWithShape="0">
              <a:schemeClr val="bg1"/>
            </a:outerShdw>
          </a:effectLst>
        </p:spPr>
      </p:pic>
      <p:sp>
        <p:nvSpPr>
          <p:cNvPr id="15" name="Speech Bubble: Oval 14">
            <a:extLst>
              <a:ext uri="{FF2B5EF4-FFF2-40B4-BE49-F238E27FC236}">
                <a16:creationId xmlns:a16="http://schemas.microsoft.com/office/drawing/2014/main" id="{01A111C2-2CDD-C8AD-BB84-0C77B8128C7A}"/>
              </a:ext>
            </a:extLst>
          </p:cNvPr>
          <p:cNvSpPr/>
          <p:nvPr/>
        </p:nvSpPr>
        <p:spPr>
          <a:xfrm>
            <a:off x="3971927" y="1649609"/>
            <a:ext cx="1564481" cy="797541"/>
          </a:xfrm>
          <a:prstGeom prst="wedgeEllipseCallout">
            <a:avLst>
              <a:gd name="adj1" fmla="val 58767"/>
              <a:gd name="adj2" fmla="val 51738"/>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ZA" sz="1000" dirty="0">
                <a:latin typeface="Consolas" panose="020B0609020204030204" pitchFamily="49" charset="0"/>
              </a:rPr>
              <a:t>OK, it’s going to cost you </a:t>
            </a:r>
            <a:r>
              <a:rPr lang="en-ZA" sz="1000" b="1" strike="dblStrike" dirty="0">
                <a:effectLst>
                  <a:outerShdw blurRad="38100" dist="38100" dir="2700000" algn="tl">
                    <a:srgbClr val="000000">
                      <a:alpha val="43137"/>
                    </a:srgbClr>
                  </a:outerShdw>
                </a:effectLst>
                <a:latin typeface="Consolas" panose="020B0609020204030204" pitchFamily="49" charset="0"/>
              </a:rPr>
              <a:t>M</a:t>
            </a:r>
            <a:r>
              <a:rPr lang="en-ZA" sz="1000" dirty="0">
                <a:latin typeface="Consolas" panose="020B0609020204030204" pitchFamily="49" charset="0"/>
              </a:rPr>
              <a:t>1.00 in fees</a:t>
            </a:r>
          </a:p>
        </p:txBody>
      </p:sp>
      <p:sp>
        <p:nvSpPr>
          <p:cNvPr id="28" name="Speech Bubble: Oval 27">
            <a:extLst>
              <a:ext uri="{FF2B5EF4-FFF2-40B4-BE49-F238E27FC236}">
                <a16:creationId xmlns:a16="http://schemas.microsoft.com/office/drawing/2014/main" id="{80D32432-F8A0-AB6C-C3FD-7D8C2BB98509}"/>
              </a:ext>
            </a:extLst>
          </p:cNvPr>
          <p:cNvSpPr/>
          <p:nvPr/>
        </p:nvSpPr>
        <p:spPr>
          <a:xfrm>
            <a:off x="6543669" y="2559505"/>
            <a:ext cx="1490665" cy="797541"/>
          </a:xfrm>
          <a:prstGeom prst="wedgeEllipseCallout">
            <a:avLst>
              <a:gd name="adj1" fmla="val -66733"/>
              <a:gd name="adj2" fmla="val -38431"/>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ZA" sz="1000" dirty="0">
                <a:latin typeface="Consolas" panose="020B0609020204030204" pitchFamily="49" charset="0"/>
              </a:rPr>
              <a:t>Are you happy to receive this money?</a:t>
            </a:r>
          </a:p>
        </p:txBody>
      </p:sp>
      <p:sp>
        <p:nvSpPr>
          <p:cNvPr id="37" name="Rectangle 36">
            <a:extLst>
              <a:ext uri="{FF2B5EF4-FFF2-40B4-BE49-F238E27FC236}">
                <a16:creationId xmlns:a16="http://schemas.microsoft.com/office/drawing/2014/main" id="{10F117F8-0D6D-915A-CDD5-EEEF24B2D2C4}"/>
              </a:ext>
            </a:extLst>
          </p:cNvPr>
          <p:cNvSpPr/>
          <p:nvPr/>
        </p:nvSpPr>
        <p:spPr>
          <a:xfrm>
            <a:off x="4518846" y="3216057"/>
            <a:ext cx="2862265" cy="360000"/>
          </a:xfrm>
          <a:prstGeom prst="rect">
            <a:avLst/>
          </a:prstGeom>
          <a:noFill/>
          <a:ln>
            <a:noFill/>
          </a:ln>
        </p:spPr>
        <p:style>
          <a:lnRef idx="0">
            <a:scrgbClr r="0" g="0" b="0"/>
          </a:lnRef>
          <a:fillRef idx="0">
            <a:scrgbClr r="0" g="0" b="0"/>
          </a:fillRef>
          <a:effectRef idx="0">
            <a:scrgbClr r="0" g="0" b="0"/>
          </a:effectRef>
          <a:fontRef idx="minor">
            <a:schemeClr val="lt1"/>
          </a:fontRef>
        </p:style>
        <p:txBody>
          <a:bodyPr lIns="144000" tIns="0" rIns="14400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chemeClr val="accent6"/>
                </a:solidFill>
                <a:effectLst/>
                <a:uLnTx/>
                <a:uFillTx/>
                <a:latin typeface="Consolas" panose="020B0609020204030204" pitchFamily="49" charset="0"/>
              </a:rPr>
              <a:t>Switch</a:t>
            </a:r>
            <a:endParaRPr kumimoji="0" lang="en-US" sz="1600" b="1" i="0" u="none" strike="noStrike" kern="1200" cap="none" spc="0" normalizeH="0" baseline="0" noProof="0" dirty="0">
              <a:ln>
                <a:noFill/>
              </a:ln>
              <a:solidFill>
                <a:schemeClr val="accent6"/>
              </a:solidFill>
              <a:effectLst/>
              <a:uLnTx/>
              <a:uFillTx/>
              <a:latin typeface="Consolas" panose="020B0609020204030204" pitchFamily="49" charset="0"/>
            </a:endParaRPr>
          </a:p>
        </p:txBody>
      </p:sp>
      <p:grpSp>
        <p:nvGrpSpPr>
          <p:cNvPr id="42" name="Group 41">
            <a:extLst>
              <a:ext uri="{FF2B5EF4-FFF2-40B4-BE49-F238E27FC236}">
                <a16:creationId xmlns:a16="http://schemas.microsoft.com/office/drawing/2014/main" id="{4F16F70B-B1B1-D0D3-BA8F-5BC83A03BFBD}"/>
              </a:ext>
            </a:extLst>
          </p:cNvPr>
          <p:cNvGrpSpPr>
            <a:grpSpLocks noChangeAspect="1"/>
          </p:cNvGrpSpPr>
          <p:nvPr/>
        </p:nvGrpSpPr>
        <p:grpSpPr>
          <a:xfrm>
            <a:off x="1446126" y="2579146"/>
            <a:ext cx="691611" cy="720000"/>
            <a:chOff x="7902536" y="-357809"/>
            <a:chExt cx="3556302" cy="3702290"/>
          </a:xfrm>
        </p:grpSpPr>
        <p:sp>
          <p:nvSpPr>
            <p:cNvPr id="43" name="Oval 42">
              <a:extLst>
                <a:ext uri="{FF2B5EF4-FFF2-40B4-BE49-F238E27FC236}">
                  <a16:creationId xmlns:a16="http://schemas.microsoft.com/office/drawing/2014/main" id="{013F7187-75A0-294A-9816-C8BA5AFEF189}"/>
                </a:ext>
              </a:extLst>
            </p:cNvPr>
            <p:cNvSpPr/>
            <p:nvPr/>
          </p:nvSpPr>
          <p:spPr>
            <a:xfrm>
              <a:off x="7902536" y="-357809"/>
              <a:ext cx="3556302" cy="3556302"/>
            </a:xfrm>
            <a:prstGeom prst="ellipse">
              <a:avLst/>
            </a:prstGeom>
            <a:solidFill>
              <a:schemeClr val="tx2">
                <a:lumMod val="40000"/>
                <a:lumOff val="60000"/>
              </a:schemeClr>
            </a:solidFill>
            <a:ln w="571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44" name="Oval 43">
              <a:extLst>
                <a:ext uri="{FF2B5EF4-FFF2-40B4-BE49-F238E27FC236}">
                  <a16:creationId xmlns:a16="http://schemas.microsoft.com/office/drawing/2014/main" id="{9CD25719-CAA5-AFD7-B6CA-C4E70CA1081E}"/>
                </a:ext>
              </a:extLst>
            </p:cNvPr>
            <p:cNvSpPr/>
            <p:nvPr/>
          </p:nvSpPr>
          <p:spPr>
            <a:xfrm>
              <a:off x="9189826" y="102115"/>
              <a:ext cx="981722" cy="981722"/>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45" name="Chord 44">
              <a:extLst>
                <a:ext uri="{FF2B5EF4-FFF2-40B4-BE49-F238E27FC236}">
                  <a16:creationId xmlns:a16="http://schemas.microsoft.com/office/drawing/2014/main" id="{02F2ABC8-386C-AB03-C123-D7A83F8F199D}"/>
                </a:ext>
              </a:extLst>
            </p:cNvPr>
            <p:cNvSpPr/>
            <p:nvPr/>
          </p:nvSpPr>
          <p:spPr>
            <a:xfrm rot="5400000">
              <a:off x="8694611" y="1372337"/>
              <a:ext cx="1972144" cy="1972144"/>
            </a:xfrm>
            <a:prstGeom prst="chord">
              <a:avLst>
                <a:gd name="adj1" fmla="val 5380432"/>
                <a:gd name="adj2" fmla="val 16200000"/>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46" name="Group 45">
            <a:extLst>
              <a:ext uri="{FF2B5EF4-FFF2-40B4-BE49-F238E27FC236}">
                <a16:creationId xmlns:a16="http://schemas.microsoft.com/office/drawing/2014/main" id="{C2942DDF-8A33-F747-91DA-2DF2531D1DBD}"/>
              </a:ext>
            </a:extLst>
          </p:cNvPr>
          <p:cNvGrpSpPr>
            <a:grpSpLocks noChangeAspect="1"/>
          </p:cNvGrpSpPr>
          <p:nvPr/>
        </p:nvGrpSpPr>
        <p:grpSpPr>
          <a:xfrm>
            <a:off x="9838555" y="2751608"/>
            <a:ext cx="691611" cy="720000"/>
            <a:chOff x="7902536" y="-357809"/>
            <a:chExt cx="3556302" cy="3702290"/>
          </a:xfrm>
        </p:grpSpPr>
        <p:sp>
          <p:nvSpPr>
            <p:cNvPr id="47" name="Oval 46">
              <a:extLst>
                <a:ext uri="{FF2B5EF4-FFF2-40B4-BE49-F238E27FC236}">
                  <a16:creationId xmlns:a16="http://schemas.microsoft.com/office/drawing/2014/main" id="{FFF294FD-2954-86A3-D1F9-D5BCA4E7B55E}"/>
                </a:ext>
              </a:extLst>
            </p:cNvPr>
            <p:cNvSpPr/>
            <p:nvPr/>
          </p:nvSpPr>
          <p:spPr>
            <a:xfrm>
              <a:off x="7902536" y="-357809"/>
              <a:ext cx="3556302" cy="3556302"/>
            </a:xfrm>
            <a:prstGeom prst="ellipse">
              <a:avLst/>
            </a:prstGeom>
            <a:solidFill>
              <a:schemeClr val="tx2">
                <a:lumMod val="40000"/>
                <a:lumOff val="60000"/>
              </a:schemeClr>
            </a:solidFill>
            <a:ln w="57150">
              <a:solidFill>
                <a:srgbClr val="33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48" name="Oval 47">
              <a:extLst>
                <a:ext uri="{FF2B5EF4-FFF2-40B4-BE49-F238E27FC236}">
                  <a16:creationId xmlns:a16="http://schemas.microsoft.com/office/drawing/2014/main" id="{6C7A2B61-8540-6FED-AD83-ED1E30666168}"/>
                </a:ext>
              </a:extLst>
            </p:cNvPr>
            <p:cNvSpPr/>
            <p:nvPr/>
          </p:nvSpPr>
          <p:spPr>
            <a:xfrm>
              <a:off x="9189826" y="102115"/>
              <a:ext cx="981722" cy="981722"/>
            </a:xfrm>
            <a:prstGeom prst="ellipse">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49" name="Chord 48">
              <a:extLst>
                <a:ext uri="{FF2B5EF4-FFF2-40B4-BE49-F238E27FC236}">
                  <a16:creationId xmlns:a16="http://schemas.microsoft.com/office/drawing/2014/main" id="{3795AAE4-5F36-FF24-D72C-41D4C7393690}"/>
                </a:ext>
              </a:extLst>
            </p:cNvPr>
            <p:cNvSpPr/>
            <p:nvPr/>
          </p:nvSpPr>
          <p:spPr>
            <a:xfrm rot="5400000">
              <a:off x="8694611" y="1372337"/>
              <a:ext cx="1972144" cy="1972144"/>
            </a:xfrm>
            <a:prstGeom prst="chord">
              <a:avLst>
                <a:gd name="adj1" fmla="val 5380432"/>
                <a:gd name="adj2" fmla="val 16200000"/>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grpSp>
      <p:pic>
        <p:nvPicPr>
          <p:cNvPr id="52" name="Picture 51">
            <a:extLst>
              <a:ext uri="{FF2B5EF4-FFF2-40B4-BE49-F238E27FC236}">
                <a16:creationId xmlns:a16="http://schemas.microsoft.com/office/drawing/2014/main" id="{076356ED-656C-5529-5560-08161C22E231}"/>
              </a:ext>
            </a:extLst>
          </p:cNvPr>
          <p:cNvPicPr>
            <a:picLocks noChangeAspect="1"/>
          </p:cNvPicPr>
          <p:nvPr/>
        </p:nvPicPr>
        <p:blipFill>
          <a:blip r:embed="rId2"/>
          <a:stretch>
            <a:fillRect/>
          </a:stretch>
        </p:blipFill>
        <p:spPr>
          <a:xfrm>
            <a:off x="4519610" y="3878481"/>
            <a:ext cx="2866752" cy="1965600"/>
          </a:xfrm>
          <a:prstGeom prst="rect">
            <a:avLst/>
          </a:prstGeom>
        </p:spPr>
      </p:pic>
      <p:sp>
        <p:nvSpPr>
          <p:cNvPr id="53" name="Rectangle 52">
            <a:extLst>
              <a:ext uri="{FF2B5EF4-FFF2-40B4-BE49-F238E27FC236}">
                <a16:creationId xmlns:a16="http://schemas.microsoft.com/office/drawing/2014/main" id="{C66173CA-A142-AD87-8EDA-46FE6D7A160B}"/>
              </a:ext>
            </a:extLst>
          </p:cNvPr>
          <p:cNvSpPr/>
          <p:nvPr/>
        </p:nvSpPr>
        <p:spPr>
          <a:xfrm>
            <a:off x="1271586" y="3848232"/>
            <a:ext cx="2865600" cy="1966341"/>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4" name="Rectangle 53">
            <a:extLst>
              <a:ext uri="{FF2B5EF4-FFF2-40B4-BE49-F238E27FC236}">
                <a16:creationId xmlns:a16="http://schemas.microsoft.com/office/drawing/2014/main" id="{D762B72A-80D2-D422-66E9-051D69735516}"/>
              </a:ext>
            </a:extLst>
          </p:cNvPr>
          <p:cNvSpPr/>
          <p:nvPr/>
        </p:nvSpPr>
        <p:spPr>
          <a:xfrm>
            <a:off x="7767632" y="3878481"/>
            <a:ext cx="2865600" cy="1966341"/>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5" name="Speech Bubble: Oval 54">
            <a:extLst>
              <a:ext uri="{FF2B5EF4-FFF2-40B4-BE49-F238E27FC236}">
                <a16:creationId xmlns:a16="http://schemas.microsoft.com/office/drawing/2014/main" id="{05D7BCCE-341C-6B57-606C-13D85F41BD91}"/>
              </a:ext>
            </a:extLst>
          </p:cNvPr>
          <p:cNvSpPr/>
          <p:nvPr/>
        </p:nvSpPr>
        <p:spPr>
          <a:xfrm>
            <a:off x="2172346" y="4266452"/>
            <a:ext cx="1880911" cy="914400"/>
          </a:xfrm>
          <a:prstGeom prst="wedgeEllipseCallout">
            <a:avLst>
              <a:gd name="adj1" fmla="val -49793"/>
              <a:gd name="adj2" fmla="val 55625"/>
            </a:avLst>
          </a:prstGeom>
          <a:solidFill>
            <a:schemeClr val="accent3">
              <a:lumMod val="50000"/>
            </a:schemeClr>
          </a:solidFill>
          <a:ln>
            <a:noFill/>
          </a:ln>
        </p:spPr>
        <p:style>
          <a:lnRef idx="0">
            <a:scrgbClr r="0" g="0" b="0"/>
          </a:lnRef>
          <a:fillRef idx="0">
            <a:scrgbClr r="0" g="0" b="0"/>
          </a:fillRef>
          <a:effectRef idx="0">
            <a:scrgbClr r="0" g="0" b="0"/>
          </a:effectRef>
          <a:fontRef idx="minor">
            <a:schemeClr val="lt1"/>
          </a:fontRef>
        </p:style>
        <p:txBody>
          <a:bodyPr lIns="0" tIns="0" rIns="0" bIns="0" rtlCol="0" anchor="ctr"/>
          <a:lstStyle/>
          <a:p>
            <a:pPr algn="ctr"/>
            <a:r>
              <a:rPr lang="en-ZA" sz="1400" dirty="0"/>
              <a:t>I accept! Please transfer </a:t>
            </a:r>
            <a:r>
              <a:rPr lang="en-ZA" sz="1400" b="1" strike="dblStrike" dirty="0">
                <a:effectLst>
                  <a:outerShdw blurRad="38100" dist="38100" dir="2700000" algn="tl">
                    <a:srgbClr val="000000">
                      <a:alpha val="43137"/>
                    </a:srgbClr>
                  </a:outerShdw>
                </a:effectLst>
              </a:rPr>
              <a:t>M</a:t>
            </a:r>
            <a:r>
              <a:rPr lang="en-ZA" sz="1400" dirty="0"/>
              <a:t>100 to </a:t>
            </a:r>
            <a:r>
              <a:rPr lang="en-ZA" sz="1400" dirty="0" err="1"/>
              <a:t>Bingwa</a:t>
            </a:r>
            <a:r>
              <a:rPr lang="en-ZA" sz="1400" dirty="0"/>
              <a:t>.</a:t>
            </a:r>
          </a:p>
        </p:txBody>
      </p:sp>
      <p:sp>
        <p:nvSpPr>
          <p:cNvPr id="56" name="Rectangle 55">
            <a:extLst>
              <a:ext uri="{FF2B5EF4-FFF2-40B4-BE49-F238E27FC236}">
                <a16:creationId xmlns:a16="http://schemas.microsoft.com/office/drawing/2014/main" id="{A179C6BB-B96E-FDA2-2356-CAE90FEF8C12}"/>
              </a:ext>
            </a:extLst>
          </p:cNvPr>
          <p:cNvSpPr/>
          <p:nvPr/>
        </p:nvSpPr>
        <p:spPr>
          <a:xfrm>
            <a:off x="1271587" y="3848232"/>
            <a:ext cx="1402584" cy="3600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chemeClr val="bg1"/>
                </a:solidFill>
                <a:effectLst/>
                <a:uLnTx/>
                <a:uFillTx/>
                <a:latin typeface="Arial"/>
                <a:ea typeface="+mn-ea"/>
                <a:cs typeface="+mn-cs"/>
              </a:rPr>
              <a:t>TRANSFER</a:t>
            </a:r>
            <a:endParaRPr kumimoji="0" lang="en-US" sz="1600" b="1" i="0" u="none" strike="noStrike" kern="1200" cap="none" spc="0" normalizeH="0" baseline="0" noProof="0" dirty="0">
              <a:ln>
                <a:noFill/>
              </a:ln>
              <a:solidFill>
                <a:schemeClr val="bg1"/>
              </a:solidFill>
              <a:effectLst/>
              <a:uLnTx/>
              <a:uFillTx/>
              <a:latin typeface="Arial"/>
              <a:ea typeface="+mn-ea"/>
              <a:cs typeface="+mn-cs"/>
            </a:endParaRPr>
          </a:p>
        </p:txBody>
      </p:sp>
      <p:sp>
        <p:nvSpPr>
          <p:cNvPr id="57" name="Speech Bubble: Oval 56">
            <a:extLst>
              <a:ext uri="{FF2B5EF4-FFF2-40B4-BE49-F238E27FC236}">
                <a16:creationId xmlns:a16="http://schemas.microsoft.com/office/drawing/2014/main" id="{69DBC222-511C-6B09-5D2D-18B6B3FBA5DA}"/>
              </a:ext>
            </a:extLst>
          </p:cNvPr>
          <p:cNvSpPr/>
          <p:nvPr/>
        </p:nvSpPr>
        <p:spPr>
          <a:xfrm>
            <a:off x="8079635" y="4208232"/>
            <a:ext cx="1490666" cy="595951"/>
          </a:xfrm>
          <a:prstGeom prst="wedgeEllipseCallout">
            <a:avLst>
              <a:gd name="adj1" fmla="val 48667"/>
              <a:gd name="adj2" fmla="val 53175"/>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Thanks!</a:t>
            </a:r>
          </a:p>
        </p:txBody>
      </p:sp>
      <p:pic>
        <p:nvPicPr>
          <p:cNvPr id="58" name="Graphic 57" descr="Robot outline">
            <a:extLst>
              <a:ext uri="{FF2B5EF4-FFF2-40B4-BE49-F238E27FC236}">
                <a16:creationId xmlns:a16="http://schemas.microsoft.com/office/drawing/2014/main" id="{2F5C14B2-12E5-45CA-E4DB-B67BD2A44F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65867" y="4451802"/>
            <a:ext cx="1208763" cy="1208763"/>
          </a:xfrm>
          <a:prstGeom prst="rect">
            <a:avLst/>
          </a:prstGeom>
          <a:effectLst>
            <a:glow rad="127000">
              <a:schemeClr val="bg1"/>
            </a:glow>
            <a:outerShdw blurRad="50800" dist="50800" dir="5400000" algn="ctr" rotWithShape="0">
              <a:schemeClr val="bg1"/>
            </a:outerShdw>
          </a:effectLst>
        </p:spPr>
      </p:pic>
      <p:sp>
        <p:nvSpPr>
          <p:cNvPr id="59" name="Speech Bubble: Oval 58">
            <a:extLst>
              <a:ext uri="{FF2B5EF4-FFF2-40B4-BE49-F238E27FC236}">
                <a16:creationId xmlns:a16="http://schemas.microsoft.com/office/drawing/2014/main" id="{C0CA6A11-9E84-D0F7-7FFD-389ED1EA8E80}"/>
              </a:ext>
            </a:extLst>
          </p:cNvPr>
          <p:cNvSpPr/>
          <p:nvPr/>
        </p:nvSpPr>
        <p:spPr>
          <a:xfrm>
            <a:off x="3971928" y="3897625"/>
            <a:ext cx="1674492" cy="797541"/>
          </a:xfrm>
          <a:prstGeom prst="wedgeEllipseCallout">
            <a:avLst>
              <a:gd name="adj1" fmla="val 53345"/>
              <a:gd name="adj2" fmla="val 56515"/>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ZA" sz="1000" dirty="0">
                <a:latin typeface="Consolas" panose="020B0609020204030204" pitchFamily="49" charset="0"/>
              </a:rPr>
              <a:t>I’m taking  </a:t>
            </a:r>
            <a:r>
              <a:rPr lang="en-ZA" sz="1000" b="1" strike="dblStrike" dirty="0">
                <a:effectLst>
                  <a:outerShdw blurRad="38100" dist="38100" dir="2700000" algn="tl">
                    <a:srgbClr val="000000">
                      <a:alpha val="43137"/>
                    </a:srgbClr>
                  </a:outerShdw>
                </a:effectLst>
                <a:latin typeface="Consolas" panose="020B0609020204030204" pitchFamily="49" charset="0"/>
              </a:rPr>
              <a:t>M</a:t>
            </a:r>
            <a:r>
              <a:rPr lang="en-ZA" sz="1000" dirty="0">
                <a:latin typeface="Consolas" panose="020B0609020204030204" pitchFamily="49" charset="0"/>
              </a:rPr>
              <a:t>101.00 and sending </a:t>
            </a:r>
            <a:r>
              <a:rPr lang="en-ZA" sz="1000" b="1" strike="dblStrike" dirty="0">
                <a:effectLst>
                  <a:outerShdw blurRad="38100" dist="38100" dir="2700000" algn="tl">
                    <a:srgbClr val="000000">
                      <a:alpha val="43137"/>
                    </a:srgbClr>
                  </a:outerShdw>
                </a:effectLst>
                <a:latin typeface="Consolas" panose="020B0609020204030204" pitchFamily="49" charset="0"/>
              </a:rPr>
              <a:t>M</a:t>
            </a:r>
            <a:r>
              <a:rPr lang="en-ZA" sz="1000" dirty="0">
                <a:latin typeface="Consolas" panose="020B0609020204030204" pitchFamily="49" charset="0"/>
              </a:rPr>
              <a:t>100.00</a:t>
            </a:r>
          </a:p>
        </p:txBody>
      </p:sp>
      <p:sp>
        <p:nvSpPr>
          <p:cNvPr id="60" name="Speech Bubble: Oval 59">
            <a:extLst>
              <a:ext uri="{FF2B5EF4-FFF2-40B4-BE49-F238E27FC236}">
                <a16:creationId xmlns:a16="http://schemas.microsoft.com/office/drawing/2014/main" id="{C08A9166-261F-013C-EFB8-301ED992FF8A}"/>
              </a:ext>
            </a:extLst>
          </p:cNvPr>
          <p:cNvSpPr/>
          <p:nvPr/>
        </p:nvSpPr>
        <p:spPr>
          <a:xfrm>
            <a:off x="6543669" y="4837017"/>
            <a:ext cx="1490665" cy="797541"/>
          </a:xfrm>
          <a:prstGeom prst="wedgeEllipseCallout">
            <a:avLst>
              <a:gd name="adj1" fmla="val -66733"/>
              <a:gd name="adj2" fmla="val -38431"/>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ZA" sz="1000" dirty="0">
                <a:latin typeface="Consolas" panose="020B0609020204030204" pitchFamily="49" charset="0"/>
              </a:rPr>
              <a:t>You just received </a:t>
            </a:r>
          </a:p>
          <a:p>
            <a:pPr algn="ctr"/>
            <a:r>
              <a:rPr lang="en-ZA" sz="1000" b="1" strike="dblStrike" dirty="0">
                <a:effectLst>
                  <a:outerShdw blurRad="38100" dist="38100" dir="2700000" algn="tl">
                    <a:srgbClr val="000000">
                      <a:alpha val="43137"/>
                    </a:srgbClr>
                  </a:outerShdw>
                </a:effectLst>
                <a:latin typeface="Consolas" panose="020B0609020204030204" pitchFamily="49" charset="0"/>
              </a:rPr>
              <a:t>M</a:t>
            </a:r>
            <a:r>
              <a:rPr lang="en-ZA" sz="1000" dirty="0">
                <a:latin typeface="Consolas" panose="020B0609020204030204" pitchFamily="49" charset="0"/>
              </a:rPr>
              <a:t>100.00!</a:t>
            </a:r>
          </a:p>
        </p:txBody>
      </p:sp>
      <p:sp>
        <p:nvSpPr>
          <p:cNvPr id="61" name="Rectangle 60">
            <a:extLst>
              <a:ext uri="{FF2B5EF4-FFF2-40B4-BE49-F238E27FC236}">
                <a16:creationId xmlns:a16="http://schemas.microsoft.com/office/drawing/2014/main" id="{1F6C46A1-9D48-9E03-18AE-DFE5F8A40936}"/>
              </a:ext>
            </a:extLst>
          </p:cNvPr>
          <p:cNvSpPr/>
          <p:nvPr/>
        </p:nvSpPr>
        <p:spPr>
          <a:xfrm>
            <a:off x="4518846" y="5493569"/>
            <a:ext cx="2862265" cy="360000"/>
          </a:xfrm>
          <a:prstGeom prst="rect">
            <a:avLst/>
          </a:prstGeom>
          <a:noFill/>
          <a:ln>
            <a:noFill/>
          </a:ln>
        </p:spPr>
        <p:style>
          <a:lnRef idx="0">
            <a:scrgbClr r="0" g="0" b="0"/>
          </a:lnRef>
          <a:fillRef idx="0">
            <a:scrgbClr r="0" g="0" b="0"/>
          </a:fillRef>
          <a:effectRef idx="0">
            <a:scrgbClr r="0" g="0" b="0"/>
          </a:effectRef>
          <a:fontRef idx="minor">
            <a:schemeClr val="lt1"/>
          </a:fontRef>
        </p:style>
        <p:txBody>
          <a:bodyPr lIns="144000" tIns="0" rIns="14400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chemeClr val="accent6"/>
                </a:solidFill>
                <a:effectLst/>
                <a:uLnTx/>
                <a:uFillTx/>
                <a:latin typeface="Consolas" panose="020B0609020204030204" pitchFamily="49" charset="0"/>
              </a:rPr>
              <a:t>Switch</a:t>
            </a:r>
            <a:endParaRPr kumimoji="0" lang="en-US" sz="1600" b="1" i="0" u="none" strike="noStrike" kern="1200" cap="none" spc="0" normalizeH="0" baseline="0" noProof="0" dirty="0">
              <a:ln>
                <a:noFill/>
              </a:ln>
              <a:solidFill>
                <a:schemeClr val="accent6"/>
              </a:solidFill>
              <a:effectLst/>
              <a:uLnTx/>
              <a:uFillTx/>
              <a:latin typeface="Consolas" panose="020B0609020204030204" pitchFamily="49" charset="0"/>
            </a:endParaRPr>
          </a:p>
        </p:txBody>
      </p:sp>
      <p:grpSp>
        <p:nvGrpSpPr>
          <p:cNvPr id="62" name="Group 61">
            <a:extLst>
              <a:ext uri="{FF2B5EF4-FFF2-40B4-BE49-F238E27FC236}">
                <a16:creationId xmlns:a16="http://schemas.microsoft.com/office/drawing/2014/main" id="{75C67B3E-7064-4161-DB3D-4754BDDD02FC}"/>
              </a:ext>
            </a:extLst>
          </p:cNvPr>
          <p:cNvGrpSpPr>
            <a:grpSpLocks noChangeAspect="1"/>
          </p:cNvGrpSpPr>
          <p:nvPr/>
        </p:nvGrpSpPr>
        <p:grpSpPr>
          <a:xfrm>
            <a:off x="1399405" y="5012297"/>
            <a:ext cx="691611" cy="720000"/>
            <a:chOff x="7902536" y="-357809"/>
            <a:chExt cx="3556302" cy="3702290"/>
          </a:xfrm>
        </p:grpSpPr>
        <p:sp>
          <p:nvSpPr>
            <p:cNvPr id="63" name="Oval 62">
              <a:extLst>
                <a:ext uri="{FF2B5EF4-FFF2-40B4-BE49-F238E27FC236}">
                  <a16:creationId xmlns:a16="http://schemas.microsoft.com/office/drawing/2014/main" id="{EEEAE26F-2F72-77B3-EFB6-19AE5013E2D6}"/>
                </a:ext>
              </a:extLst>
            </p:cNvPr>
            <p:cNvSpPr/>
            <p:nvPr/>
          </p:nvSpPr>
          <p:spPr>
            <a:xfrm>
              <a:off x="7902536" y="-357809"/>
              <a:ext cx="3556302" cy="3556302"/>
            </a:xfrm>
            <a:prstGeom prst="ellipse">
              <a:avLst/>
            </a:prstGeom>
            <a:solidFill>
              <a:schemeClr val="tx2">
                <a:lumMod val="40000"/>
                <a:lumOff val="60000"/>
              </a:schemeClr>
            </a:solidFill>
            <a:ln w="571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64" name="Oval 63">
              <a:extLst>
                <a:ext uri="{FF2B5EF4-FFF2-40B4-BE49-F238E27FC236}">
                  <a16:creationId xmlns:a16="http://schemas.microsoft.com/office/drawing/2014/main" id="{E17DB63B-E71B-5E8A-8402-5EEF5CDE81F5}"/>
                </a:ext>
              </a:extLst>
            </p:cNvPr>
            <p:cNvSpPr/>
            <p:nvPr/>
          </p:nvSpPr>
          <p:spPr>
            <a:xfrm>
              <a:off x="9189826" y="102115"/>
              <a:ext cx="981722" cy="981722"/>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65" name="Chord 64">
              <a:extLst>
                <a:ext uri="{FF2B5EF4-FFF2-40B4-BE49-F238E27FC236}">
                  <a16:creationId xmlns:a16="http://schemas.microsoft.com/office/drawing/2014/main" id="{AFF6C175-E6DA-9923-210F-E032A66442EE}"/>
                </a:ext>
              </a:extLst>
            </p:cNvPr>
            <p:cNvSpPr/>
            <p:nvPr/>
          </p:nvSpPr>
          <p:spPr>
            <a:xfrm rot="5400000">
              <a:off x="8694611" y="1372337"/>
              <a:ext cx="1972144" cy="1972144"/>
            </a:xfrm>
            <a:prstGeom prst="chord">
              <a:avLst>
                <a:gd name="adj1" fmla="val 5380432"/>
                <a:gd name="adj2" fmla="val 16200000"/>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66" name="Group 65">
            <a:extLst>
              <a:ext uri="{FF2B5EF4-FFF2-40B4-BE49-F238E27FC236}">
                <a16:creationId xmlns:a16="http://schemas.microsoft.com/office/drawing/2014/main" id="{3CBE7563-17CE-C0FD-3994-A0AAB0071AE5}"/>
              </a:ext>
            </a:extLst>
          </p:cNvPr>
          <p:cNvGrpSpPr>
            <a:grpSpLocks noChangeAspect="1"/>
          </p:cNvGrpSpPr>
          <p:nvPr/>
        </p:nvGrpSpPr>
        <p:grpSpPr>
          <a:xfrm>
            <a:off x="9633828" y="4740549"/>
            <a:ext cx="691611" cy="720000"/>
            <a:chOff x="7902536" y="-357809"/>
            <a:chExt cx="3556302" cy="3702290"/>
          </a:xfrm>
        </p:grpSpPr>
        <p:sp>
          <p:nvSpPr>
            <p:cNvPr id="67" name="Oval 66">
              <a:extLst>
                <a:ext uri="{FF2B5EF4-FFF2-40B4-BE49-F238E27FC236}">
                  <a16:creationId xmlns:a16="http://schemas.microsoft.com/office/drawing/2014/main" id="{0B118B14-65E1-C763-0EEE-12DEAA8A5A7B}"/>
                </a:ext>
              </a:extLst>
            </p:cNvPr>
            <p:cNvSpPr/>
            <p:nvPr/>
          </p:nvSpPr>
          <p:spPr>
            <a:xfrm>
              <a:off x="7902536" y="-357809"/>
              <a:ext cx="3556302" cy="3556302"/>
            </a:xfrm>
            <a:prstGeom prst="ellipse">
              <a:avLst/>
            </a:prstGeom>
            <a:solidFill>
              <a:schemeClr val="tx2">
                <a:lumMod val="40000"/>
                <a:lumOff val="60000"/>
              </a:schemeClr>
            </a:solidFill>
            <a:ln w="57150">
              <a:solidFill>
                <a:srgbClr val="33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68" name="Oval 67">
              <a:extLst>
                <a:ext uri="{FF2B5EF4-FFF2-40B4-BE49-F238E27FC236}">
                  <a16:creationId xmlns:a16="http://schemas.microsoft.com/office/drawing/2014/main" id="{BAFC94C3-D8A1-9482-5CE7-BE91EB526FF9}"/>
                </a:ext>
              </a:extLst>
            </p:cNvPr>
            <p:cNvSpPr/>
            <p:nvPr/>
          </p:nvSpPr>
          <p:spPr>
            <a:xfrm>
              <a:off x="9189826" y="102115"/>
              <a:ext cx="981722" cy="981722"/>
            </a:xfrm>
            <a:prstGeom prst="ellipse">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69" name="Chord 68">
              <a:extLst>
                <a:ext uri="{FF2B5EF4-FFF2-40B4-BE49-F238E27FC236}">
                  <a16:creationId xmlns:a16="http://schemas.microsoft.com/office/drawing/2014/main" id="{74FFE17F-A723-DD7B-76B5-2366677B56A5}"/>
                </a:ext>
              </a:extLst>
            </p:cNvPr>
            <p:cNvSpPr/>
            <p:nvPr/>
          </p:nvSpPr>
          <p:spPr>
            <a:xfrm rot="5400000">
              <a:off x="8694611" y="1372337"/>
              <a:ext cx="1972144" cy="1972144"/>
            </a:xfrm>
            <a:prstGeom prst="chord">
              <a:avLst>
                <a:gd name="adj1" fmla="val 5380432"/>
                <a:gd name="adj2" fmla="val 16200000"/>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grpSp>
    </p:spTree>
    <p:extLst>
      <p:ext uri="{BB962C8B-B14F-4D97-AF65-F5344CB8AC3E}">
        <p14:creationId xmlns:p14="http://schemas.microsoft.com/office/powerpoint/2010/main" val="2629533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F2DAC-657E-D7DA-D245-1EC696A62F50}"/>
              </a:ext>
            </a:extLst>
          </p:cNvPr>
          <p:cNvSpPr>
            <a:spLocks noGrp="1"/>
          </p:cNvSpPr>
          <p:nvPr>
            <p:ph type="title"/>
          </p:nvPr>
        </p:nvSpPr>
        <p:spPr/>
        <p:txBody>
          <a:bodyPr/>
          <a:lstStyle/>
          <a:p>
            <a:r>
              <a:rPr lang="en-US" dirty="0"/>
              <a:t>ACTIO Demonstration</a:t>
            </a:r>
          </a:p>
        </p:txBody>
      </p:sp>
      <p:sp>
        <p:nvSpPr>
          <p:cNvPr id="39" name="Slide Number Placeholder 38">
            <a:extLst>
              <a:ext uri="{FF2B5EF4-FFF2-40B4-BE49-F238E27FC236}">
                <a16:creationId xmlns:a16="http://schemas.microsoft.com/office/drawing/2014/main" id="{E795DB64-F7C0-D682-2D5C-34E122205C64}"/>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90442A-A587-DA4A-80BE-9E74F9AF5476}" type="slidenum">
              <a:rPr kumimoji="0" lang="en-US" sz="7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7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Date Placeholder 41">
            <a:extLst>
              <a:ext uri="{FF2B5EF4-FFF2-40B4-BE49-F238E27FC236}">
                <a16:creationId xmlns:a16="http://schemas.microsoft.com/office/drawing/2014/main" id="{5F438B71-4A6E-6BBD-C81C-BDC7491DBFC4}"/>
              </a:ext>
            </a:extLst>
          </p:cNvPr>
          <p:cNvSpPr>
            <a:spLocks noGrp="1"/>
          </p:cNvSpPr>
          <p:nvPr>
            <p:ph type="dt" sz="half" idx="23"/>
          </p:nvPr>
        </p:nvSpPr>
        <p:spPr>
          <a:xfrm>
            <a:off x="486833" y="6524509"/>
            <a:ext cx="1143000" cy="210312"/>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20" normalizeH="0" baseline="0" noProof="0" dirty="0">
                <a:ln>
                  <a:noFill/>
                </a:ln>
                <a:solidFill>
                  <a:srgbClr val="000000"/>
                </a:solidFill>
                <a:effectLst/>
                <a:uLnTx/>
                <a:uFillTx/>
                <a:latin typeface="Arial" pitchFamily="34" charset="0"/>
                <a:ea typeface="+mn-ea"/>
                <a:cs typeface="Arial" pitchFamily="34" charset="0"/>
              </a:rPr>
              <a:t>February 2023</a:t>
            </a:r>
          </a:p>
        </p:txBody>
      </p:sp>
      <p:sp>
        <p:nvSpPr>
          <p:cNvPr id="6" name="Footer Placeholder 43">
            <a:extLst>
              <a:ext uri="{FF2B5EF4-FFF2-40B4-BE49-F238E27FC236}">
                <a16:creationId xmlns:a16="http://schemas.microsoft.com/office/drawing/2014/main" id="{708F9E6D-AD56-9EAF-1D31-4CEDDE501D08}"/>
              </a:ext>
            </a:extLst>
          </p:cNvPr>
          <p:cNvSpPr>
            <a:spLocks noGrp="1"/>
          </p:cNvSpPr>
          <p:nvPr>
            <p:ph type="ftr" sz="quarter" idx="3"/>
          </p:nvPr>
        </p:nvSpPr>
        <p:spPr>
          <a:xfrm>
            <a:off x="7162585" y="6524509"/>
            <a:ext cx="4114800" cy="21031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20" normalizeH="0" baseline="0" noProof="0" dirty="0">
                <a:ln>
                  <a:noFill/>
                </a:ln>
                <a:solidFill>
                  <a:srgbClr val="000000"/>
                </a:solidFill>
                <a:effectLst/>
                <a:uLnTx/>
                <a:uFillTx/>
                <a:latin typeface="Arial" pitchFamily="34" charset="0"/>
                <a:ea typeface="+mn-ea"/>
                <a:cs typeface="Arial" pitchFamily="34" charset="0"/>
              </a:rPr>
              <a:t>The FRMS Center of Excellence</a:t>
            </a:r>
          </a:p>
        </p:txBody>
      </p:sp>
      <p:sp>
        <p:nvSpPr>
          <p:cNvPr id="3" name="Text Placeholder 2">
            <a:extLst>
              <a:ext uri="{FF2B5EF4-FFF2-40B4-BE49-F238E27FC236}">
                <a16:creationId xmlns:a16="http://schemas.microsoft.com/office/drawing/2014/main" id="{18EF297B-897C-548D-DFED-370B665A9DC6}"/>
              </a:ext>
            </a:extLst>
          </p:cNvPr>
          <p:cNvSpPr>
            <a:spLocks noGrp="1"/>
          </p:cNvSpPr>
          <p:nvPr>
            <p:ph type="body" sz="quarter" idx="20"/>
          </p:nvPr>
        </p:nvSpPr>
        <p:spPr>
          <a:xfrm>
            <a:off x="495299" y="1052688"/>
            <a:ext cx="11112501" cy="285750"/>
          </a:xfrm>
        </p:spPr>
        <p:txBody>
          <a:bodyPr/>
          <a:lstStyle/>
          <a:p>
            <a:r>
              <a:rPr lang="en-US" sz="1400" dirty="0"/>
              <a:t>How does the platform handle the quotation flow?</a:t>
            </a:r>
          </a:p>
        </p:txBody>
      </p:sp>
      <p:sp>
        <p:nvSpPr>
          <p:cNvPr id="8" name="TextBox 7">
            <a:extLst>
              <a:ext uri="{FF2B5EF4-FFF2-40B4-BE49-F238E27FC236}">
                <a16:creationId xmlns:a16="http://schemas.microsoft.com/office/drawing/2014/main" id="{A4BE806A-C858-624D-0989-BADBFC7F227B}"/>
              </a:ext>
            </a:extLst>
          </p:cNvPr>
          <p:cNvSpPr txBox="1"/>
          <p:nvPr/>
        </p:nvSpPr>
        <p:spPr>
          <a:xfrm>
            <a:off x="4612542" y="1732480"/>
            <a:ext cx="6967743" cy="561155"/>
          </a:xfrm>
          <a:prstGeom prst="rect">
            <a:avLst/>
          </a:prstGeom>
          <a:noFill/>
        </p:spPr>
        <p:txBody>
          <a:bodyPr wrap="square" lIns="0" tIns="0" rIns="0" bIns="0" rtlCol="0" anchor="t">
            <a:noAutofit/>
          </a:bodyPr>
          <a:lstStyle/>
          <a:p>
            <a:pPr>
              <a:spcAft>
                <a:spcPts val="600"/>
              </a:spcAft>
            </a:pPr>
            <a:r>
              <a:rPr lang="en-ZA" sz="1400" dirty="0">
                <a:solidFill>
                  <a:schemeClr val="accent6"/>
                </a:solidFill>
                <a:latin typeface="Arial" pitchFamily="34" charset="0"/>
                <a:cs typeface="Arial" pitchFamily="34" charset="0"/>
              </a:rPr>
              <a:t>ACTIO accommodates four specific ISO20022 messages, modelled on a typical instant payments flow that includes an initial quoting and acceptance process</a:t>
            </a:r>
          </a:p>
        </p:txBody>
      </p:sp>
      <p:sp>
        <p:nvSpPr>
          <p:cNvPr id="9" name="Rectangle: Rounded Corners 8">
            <a:extLst>
              <a:ext uri="{FF2B5EF4-FFF2-40B4-BE49-F238E27FC236}">
                <a16:creationId xmlns:a16="http://schemas.microsoft.com/office/drawing/2014/main" id="{5AEF92F3-B30B-D785-2192-C7C47CD972AB}"/>
              </a:ext>
            </a:extLst>
          </p:cNvPr>
          <p:cNvSpPr/>
          <p:nvPr/>
        </p:nvSpPr>
        <p:spPr>
          <a:xfrm>
            <a:off x="486833" y="1727372"/>
            <a:ext cx="3856567" cy="453853"/>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spcFirstLastPara="0" vert="horz" wrap="square" lIns="170688" tIns="97536" rIns="170688" bIns="97536" numCol="1" spcCol="1270" anchor="ctr" anchorCtr="0">
            <a:noAutofit/>
          </a:bodyPr>
          <a:lstStyle/>
          <a:p>
            <a:pPr marL="360363" lvl="0" algn="ctr" defTabSz="1066800">
              <a:lnSpc>
                <a:spcPct val="90000"/>
              </a:lnSpc>
              <a:spcBef>
                <a:spcPct val="0"/>
              </a:spcBef>
              <a:spcAft>
                <a:spcPct val="35000"/>
              </a:spcAft>
              <a:buNone/>
            </a:pPr>
            <a:r>
              <a:rPr lang="en-US" kern="1200" dirty="0"/>
              <a:t>Message flow – Part 1</a:t>
            </a:r>
          </a:p>
        </p:txBody>
      </p:sp>
      <p:sp>
        <p:nvSpPr>
          <p:cNvPr id="10" name="Oval 9">
            <a:extLst>
              <a:ext uri="{FF2B5EF4-FFF2-40B4-BE49-F238E27FC236}">
                <a16:creationId xmlns:a16="http://schemas.microsoft.com/office/drawing/2014/main" id="{8ED8DBE9-5D55-AC5E-0C58-612EB1B9FF98}"/>
              </a:ext>
            </a:extLst>
          </p:cNvPr>
          <p:cNvSpPr/>
          <p:nvPr/>
        </p:nvSpPr>
        <p:spPr>
          <a:xfrm>
            <a:off x="611715" y="1798370"/>
            <a:ext cx="302685" cy="311855"/>
          </a:xfrm>
          <a:prstGeom prst="ellipse">
            <a:avLst/>
          </a:prstGeom>
          <a:ln>
            <a:solidFill>
              <a:srgbClr val="AAA092"/>
            </a:solidFill>
          </a:ln>
          <a:effectLst>
            <a:innerShdw blurRad="63500" dist="50800" dir="13500000">
              <a:prstClr val="black">
                <a:alpha val="50000"/>
              </a:prstClr>
            </a:innerShdw>
          </a:effectLst>
        </p:spPr>
        <p:style>
          <a:lnRef idx="3">
            <a:schemeClr val="lt1"/>
          </a:lnRef>
          <a:fillRef idx="1">
            <a:schemeClr val="accent4"/>
          </a:fillRef>
          <a:effectRef idx="1">
            <a:schemeClr val="accent4"/>
          </a:effectRef>
          <a:fontRef idx="minor">
            <a:schemeClr val="lt1"/>
          </a:fontRef>
        </p:style>
        <p:txBody>
          <a:bodyPr rtlCol="0" anchor="ctr"/>
          <a:lstStyle/>
          <a:p>
            <a:pPr algn="ctr"/>
            <a:endParaRPr lang="en-ZA"/>
          </a:p>
        </p:txBody>
      </p:sp>
      <p:grpSp>
        <p:nvGrpSpPr>
          <p:cNvPr id="14" name="Group 13">
            <a:extLst>
              <a:ext uri="{FF2B5EF4-FFF2-40B4-BE49-F238E27FC236}">
                <a16:creationId xmlns:a16="http://schemas.microsoft.com/office/drawing/2014/main" id="{AF4D4D1F-7945-7423-FE8B-997E265F4DE2}"/>
              </a:ext>
            </a:extLst>
          </p:cNvPr>
          <p:cNvGrpSpPr/>
          <p:nvPr/>
        </p:nvGrpSpPr>
        <p:grpSpPr>
          <a:xfrm>
            <a:off x="946015" y="2969812"/>
            <a:ext cx="10299971" cy="3733723"/>
            <a:chOff x="879231" y="2725621"/>
            <a:chExt cx="10299971" cy="3733723"/>
          </a:xfrm>
        </p:grpSpPr>
        <p:pic>
          <p:nvPicPr>
            <p:cNvPr id="11" name="Picture 10">
              <a:extLst>
                <a:ext uri="{FF2B5EF4-FFF2-40B4-BE49-F238E27FC236}">
                  <a16:creationId xmlns:a16="http://schemas.microsoft.com/office/drawing/2014/main" id="{1E900A33-F2A8-1CDD-ECE1-D70FEECB7E14}"/>
                </a:ext>
              </a:extLst>
            </p:cNvPr>
            <p:cNvPicPr>
              <a:picLocks noChangeAspect="1"/>
            </p:cNvPicPr>
            <p:nvPr/>
          </p:nvPicPr>
          <p:blipFill>
            <a:blip r:embed="rId3"/>
            <a:stretch>
              <a:fillRect/>
            </a:stretch>
          </p:blipFill>
          <p:spPr>
            <a:xfrm>
              <a:off x="879231" y="2971172"/>
              <a:ext cx="10299971" cy="1218214"/>
            </a:xfrm>
            <a:prstGeom prst="rect">
              <a:avLst/>
            </a:prstGeom>
          </p:spPr>
        </p:pic>
        <p:cxnSp>
          <p:nvCxnSpPr>
            <p:cNvPr id="15" name="Straight Arrow Connector 14">
              <a:extLst>
                <a:ext uri="{FF2B5EF4-FFF2-40B4-BE49-F238E27FC236}">
                  <a16:creationId xmlns:a16="http://schemas.microsoft.com/office/drawing/2014/main" id="{9AEE15CD-FA07-0C94-6CA2-86F550CBB199}"/>
                </a:ext>
              </a:extLst>
            </p:cNvPr>
            <p:cNvCxnSpPr>
              <a:cxnSpLocks/>
            </p:cNvCxnSpPr>
            <p:nvPr/>
          </p:nvCxnSpPr>
          <p:spPr>
            <a:xfrm>
              <a:off x="2295525" y="3373866"/>
              <a:ext cx="914400" cy="0"/>
            </a:xfrm>
            <a:prstGeom prst="straightConnector1">
              <a:avLst/>
            </a:prstGeom>
            <a:ln w="19050">
              <a:solidFill>
                <a:srgbClr val="002060"/>
              </a:solidFill>
              <a:tailEnd type="triangle"/>
            </a:ln>
          </p:spPr>
          <p:style>
            <a:lnRef idx="1">
              <a:schemeClr val="accent6"/>
            </a:lnRef>
            <a:fillRef idx="0">
              <a:schemeClr val="accent6"/>
            </a:fillRef>
            <a:effectRef idx="0">
              <a:schemeClr val="accent6"/>
            </a:effectRef>
            <a:fontRef idx="minor">
              <a:schemeClr val="tx1"/>
            </a:fontRef>
          </p:style>
        </p:cxnSp>
        <p:grpSp>
          <p:nvGrpSpPr>
            <p:cNvPr id="16" name="Group 15">
              <a:extLst>
                <a:ext uri="{FF2B5EF4-FFF2-40B4-BE49-F238E27FC236}">
                  <a16:creationId xmlns:a16="http://schemas.microsoft.com/office/drawing/2014/main" id="{C2028CF9-2090-0899-23E8-E80A84F8FBCA}"/>
                </a:ext>
              </a:extLst>
            </p:cNvPr>
            <p:cNvGrpSpPr/>
            <p:nvPr/>
          </p:nvGrpSpPr>
          <p:grpSpPr>
            <a:xfrm>
              <a:off x="2572725" y="3193866"/>
              <a:ext cx="360000" cy="360000"/>
              <a:chOff x="2423755" y="3561443"/>
              <a:chExt cx="360000" cy="360000"/>
            </a:xfrm>
          </p:grpSpPr>
          <p:sp>
            <p:nvSpPr>
              <p:cNvPr id="17" name="Oval 16">
                <a:extLst>
                  <a:ext uri="{FF2B5EF4-FFF2-40B4-BE49-F238E27FC236}">
                    <a16:creationId xmlns:a16="http://schemas.microsoft.com/office/drawing/2014/main" id="{FA9B9984-D5C3-2301-8E21-44AA16B3C6FF}"/>
                  </a:ext>
                </a:extLst>
              </p:cNvPr>
              <p:cNvSpPr/>
              <p:nvPr/>
            </p:nvSpPr>
            <p:spPr>
              <a:xfrm>
                <a:off x="2423755" y="3561443"/>
                <a:ext cx="360000" cy="360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1</a:t>
                </a:r>
              </a:p>
            </p:txBody>
          </p:sp>
          <p:sp>
            <p:nvSpPr>
              <p:cNvPr id="18" name="Oval 17">
                <a:extLst>
                  <a:ext uri="{FF2B5EF4-FFF2-40B4-BE49-F238E27FC236}">
                    <a16:creationId xmlns:a16="http://schemas.microsoft.com/office/drawing/2014/main" id="{E6C4DA2C-B5A5-903E-1E8F-B29CC8A57ADE}"/>
                  </a:ext>
                </a:extLst>
              </p:cNvPr>
              <p:cNvSpPr/>
              <p:nvPr/>
            </p:nvSpPr>
            <p:spPr>
              <a:xfrm>
                <a:off x="2441755" y="3579443"/>
                <a:ext cx="324000" cy="32400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cxnSp>
          <p:nvCxnSpPr>
            <p:cNvPr id="20" name="Straight Arrow Connector 19">
              <a:extLst>
                <a:ext uri="{FF2B5EF4-FFF2-40B4-BE49-F238E27FC236}">
                  <a16:creationId xmlns:a16="http://schemas.microsoft.com/office/drawing/2014/main" id="{6A92C65A-0232-820A-70AB-1982AB6A0691}"/>
                </a:ext>
              </a:extLst>
            </p:cNvPr>
            <p:cNvCxnSpPr>
              <a:cxnSpLocks/>
            </p:cNvCxnSpPr>
            <p:nvPr/>
          </p:nvCxnSpPr>
          <p:spPr>
            <a:xfrm>
              <a:off x="4482465" y="3373866"/>
              <a:ext cx="914400" cy="0"/>
            </a:xfrm>
            <a:prstGeom prst="straightConnector1">
              <a:avLst/>
            </a:prstGeom>
            <a:ln w="19050">
              <a:solidFill>
                <a:srgbClr val="002060"/>
              </a:solidFill>
              <a:tailEnd type="triangle"/>
            </a:ln>
          </p:spPr>
          <p:style>
            <a:lnRef idx="1">
              <a:schemeClr val="accent6"/>
            </a:lnRef>
            <a:fillRef idx="0">
              <a:schemeClr val="accent6"/>
            </a:fillRef>
            <a:effectRef idx="0">
              <a:schemeClr val="accent6"/>
            </a:effectRef>
            <a:fontRef idx="minor">
              <a:schemeClr val="tx1"/>
            </a:fontRef>
          </p:style>
        </p:cxnSp>
        <p:grpSp>
          <p:nvGrpSpPr>
            <p:cNvPr id="21" name="Group 20">
              <a:extLst>
                <a:ext uri="{FF2B5EF4-FFF2-40B4-BE49-F238E27FC236}">
                  <a16:creationId xmlns:a16="http://schemas.microsoft.com/office/drawing/2014/main" id="{2EBCDD46-B53A-FE3C-1CE3-E52B7D865631}"/>
                </a:ext>
              </a:extLst>
            </p:cNvPr>
            <p:cNvGrpSpPr/>
            <p:nvPr/>
          </p:nvGrpSpPr>
          <p:grpSpPr>
            <a:xfrm>
              <a:off x="4759665" y="3193866"/>
              <a:ext cx="360000" cy="360000"/>
              <a:chOff x="2423755" y="3561443"/>
              <a:chExt cx="360000" cy="360000"/>
            </a:xfrm>
          </p:grpSpPr>
          <p:sp>
            <p:nvSpPr>
              <p:cNvPr id="22" name="Oval 21">
                <a:extLst>
                  <a:ext uri="{FF2B5EF4-FFF2-40B4-BE49-F238E27FC236}">
                    <a16:creationId xmlns:a16="http://schemas.microsoft.com/office/drawing/2014/main" id="{9F97C8F3-67EC-ADE8-74C5-4EA6F9A6540A}"/>
                  </a:ext>
                </a:extLst>
              </p:cNvPr>
              <p:cNvSpPr/>
              <p:nvPr/>
            </p:nvSpPr>
            <p:spPr>
              <a:xfrm>
                <a:off x="2423755" y="3561443"/>
                <a:ext cx="360000" cy="360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3</a:t>
                </a:r>
              </a:p>
            </p:txBody>
          </p:sp>
          <p:sp>
            <p:nvSpPr>
              <p:cNvPr id="23" name="Oval 22">
                <a:extLst>
                  <a:ext uri="{FF2B5EF4-FFF2-40B4-BE49-F238E27FC236}">
                    <a16:creationId xmlns:a16="http://schemas.microsoft.com/office/drawing/2014/main" id="{D448925D-01A6-640B-F34F-34F3B12359B2}"/>
                  </a:ext>
                </a:extLst>
              </p:cNvPr>
              <p:cNvSpPr/>
              <p:nvPr/>
            </p:nvSpPr>
            <p:spPr>
              <a:xfrm>
                <a:off x="2441755" y="3579443"/>
                <a:ext cx="324000" cy="32400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cxnSp>
          <p:nvCxnSpPr>
            <p:cNvPr id="24" name="Straight Arrow Connector 23">
              <a:extLst>
                <a:ext uri="{FF2B5EF4-FFF2-40B4-BE49-F238E27FC236}">
                  <a16:creationId xmlns:a16="http://schemas.microsoft.com/office/drawing/2014/main" id="{C611B1D6-C601-6C37-73C7-1DC446F66C34}"/>
                </a:ext>
              </a:extLst>
            </p:cNvPr>
            <p:cNvCxnSpPr>
              <a:cxnSpLocks/>
            </p:cNvCxnSpPr>
            <p:nvPr/>
          </p:nvCxnSpPr>
          <p:spPr>
            <a:xfrm>
              <a:off x="6647854" y="3373866"/>
              <a:ext cx="914400" cy="0"/>
            </a:xfrm>
            <a:prstGeom prst="straightConnector1">
              <a:avLst/>
            </a:prstGeom>
            <a:ln w="19050">
              <a:solidFill>
                <a:srgbClr val="002060"/>
              </a:solidFill>
              <a:tailEnd type="triangle"/>
            </a:ln>
          </p:spPr>
          <p:style>
            <a:lnRef idx="1">
              <a:schemeClr val="accent6"/>
            </a:lnRef>
            <a:fillRef idx="0">
              <a:schemeClr val="accent6"/>
            </a:fillRef>
            <a:effectRef idx="0">
              <a:schemeClr val="accent6"/>
            </a:effectRef>
            <a:fontRef idx="minor">
              <a:schemeClr val="tx1"/>
            </a:fontRef>
          </p:style>
        </p:cxnSp>
        <p:grpSp>
          <p:nvGrpSpPr>
            <p:cNvPr id="25" name="Group 24">
              <a:extLst>
                <a:ext uri="{FF2B5EF4-FFF2-40B4-BE49-F238E27FC236}">
                  <a16:creationId xmlns:a16="http://schemas.microsoft.com/office/drawing/2014/main" id="{ED7CBA22-DCAA-D5D8-5C0A-838307EE39C0}"/>
                </a:ext>
              </a:extLst>
            </p:cNvPr>
            <p:cNvGrpSpPr/>
            <p:nvPr/>
          </p:nvGrpSpPr>
          <p:grpSpPr>
            <a:xfrm>
              <a:off x="6925054" y="3193866"/>
              <a:ext cx="360000" cy="360000"/>
              <a:chOff x="2423755" y="3561443"/>
              <a:chExt cx="360000" cy="360000"/>
            </a:xfrm>
          </p:grpSpPr>
          <p:sp>
            <p:nvSpPr>
              <p:cNvPr id="26" name="Oval 25">
                <a:extLst>
                  <a:ext uri="{FF2B5EF4-FFF2-40B4-BE49-F238E27FC236}">
                    <a16:creationId xmlns:a16="http://schemas.microsoft.com/office/drawing/2014/main" id="{97B61AC9-6146-B3FD-4991-2769140760D2}"/>
                  </a:ext>
                </a:extLst>
              </p:cNvPr>
              <p:cNvSpPr/>
              <p:nvPr/>
            </p:nvSpPr>
            <p:spPr>
              <a:xfrm>
                <a:off x="2423755" y="3561443"/>
                <a:ext cx="360000" cy="360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4</a:t>
                </a:r>
              </a:p>
            </p:txBody>
          </p:sp>
          <p:sp>
            <p:nvSpPr>
              <p:cNvPr id="27" name="Oval 26">
                <a:extLst>
                  <a:ext uri="{FF2B5EF4-FFF2-40B4-BE49-F238E27FC236}">
                    <a16:creationId xmlns:a16="http://schemas.microsoft.com/office/drawing/2014/main" id="{D0ECA5F7-8116-DD9B-5C51-A847168423D6}"/>
                  </a:ext>
                </a:extLst>
              </p:cNvPr>
              <p:cNvSpPr/>
              <p:nvPr/>
            </p:nvSpPr>
            <p:spPr>
              <a:xfrm>
                <a:off x="2441755" y="3579443"/>
                <a:ext cx="324000" cy="32400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32" name="TextBox 31">
              <a:extLst>
                <a:ext uri="{FF2B5EF4-FFF2-40B4-BE49-F238E27FC236}">
                  <a16:creationId xmlns:a16="http://schemas.microsoft.com/office/drawing/2014/main" id="{9110B79E-6AB4-3198-001E-449E06A2E526}"/>
                </a:ext>
              </a:extLst>
            </p:cNvPr>
            <p:cNvSpPr txBox="1"/>
            <p:nvPr/>
          </p:nvSpPr>
          <p:spPr>
            <a:xfrm>
              <a:off x="1353671" y="4545753"/>
              <a:ext cx="9332258" cy="1913591"/>
            </a:xfrm>
            <a:prstGeom prst="rect">
              <a:avLst/>
            </a:prstGeom>
            <a:noFill/>
          </p:spPr>
          <p:txBody>
            <a:bodyPr wrap="square" lIns="0" tIns="0" rIns="0" bIns="0" numCol="4" spcCol="360000" rtlCol="0">
              <a:noAutofit/>
            </a:bodyPr>
            <a:lstStyle/>
            <a:p>
              <a:pPr marL="179388" indent="-179388">
                <a:lnSpc>
                  <a:spcPct val="150000"/>
                </a:lnSpc>
                <a:buFont typeface="Arial" panose="020B0604020202020204" pitchFamily="34" charset="0"/>
                <a:buChar char="•"/>
              </a:pPr>
              <a:r>
                <a:rPr lang="en-GB" sz="1000" dirty="0">
                  <a:solidFill>
                    <a:schemeClr val="accent6"/>
                  </a:solidFill>
                  <a:latin typeface="Arial" pitchFamily="34" charset="0"/>
                  <a:cs typeface="Arial" pitchFamily="34" charset="0"/>
                </a:rPr>
                <a:t>Debtor submits a payment request to their FSP</a:t>
              </a:r>
            </a:p>
            <a:p>
              <a:pPr marL="179388" indent="-179388">
                <a:lnSpc>
                  <a:spcPct val="150000"/>
                </a:lnSpc>
                <a:buFont typeface="Arial" panose="020B0604020202020204" pitchFamily="34" charset="0"/>
                <a:buChar char="•"/>
              </a:pPr>
              <a:r>
                <a:rPr lang="en-GB" sz="1000" dirty="0">
                  <a:solidFill>
                    <a:schemeClr val="accent6"/>
                  </a:solidFill>
                  <a:latin typeface="Arial" pitchFamily="34" charset="0"/>
                  <a:cs typeface="Arial" pitchFamily="34" charset="0"/>
                </a:rPr>
                <a:t>Debtor FSP calculates applicable fees</a:t>
              </a:r>
            </a:p>
            <a:p>
              <a:pPr marL="179388" indent="-179388">
                <a:lnSpc>
                  <a:spcPct val="150000"/>
                </a:lnSpc>
                <a:buFont typeface="Arial" panose="020B0604020202020204" pitchFamily="34" charset="0"/>
                <a:buChar char="•"/>
              </a:pPr>
              <a:endParaRPr lang="en-GB" sz="1000" dirty="0">
                <a:solidFill>
                  <a:schemeClr val="accent6"/>
                </a:solidFill>
                <a:latin typeface="Arial" pitchFamily="34" charset="0"/>
                <a:cs typeface="Arial" pitchFamily="34" charset="0"/>
              </a:endParaRPr>
            </a:p>
            <a:p>
              <a:pPr marL="179388" indent="-179388">
                <a:lnSpc>
                  <a:spcPct val="150000"/>
                </a:lnSpc>
                <a:buFont typeface="Arial" panose="020B0604020202020204" pitchFamily="34" charset="0"/>
                <a:buChar char="•"/>
              </a:pPr>
              <a:r>
                <a:rPr lang="en-GB" sz="1000" dirty="0">
                  <a:solidFill>
                    <a:schemeClr val="accent6"/>
                  </a:solidFill>
                  <a:latin typeface="Arial" pitchFamily="34" charset="0"/>
                  <a:cs typeface="Arial" pitchFamily="34" charset="0"/>
                </a:rPr>
                <a:t>Debtor FSP routes the request-to-pay to Debtor for acceptance</a:t>
              </a:r>
            </a:p>
            <a:p>
              <a:pPr marL="179388" indent="-179388">
                <a:lnSpc>
                  <a:spcPct val="150000"/>
                </a:lnSpc>
                <a:buFont typeface="Arial" panose="020B0604020202020204" pitchFamily="34" charset="0"/>
                <a:buChar char="•"/>
              </a:pPr>
              <a:endParaRPr lang="en-GB" sz="1000" dirty="0">
                <a:solidFill>
                  <a:schemeClr val="accent6"/>
                </a:solidFill>
                <a:latin typeface="Arial" pitchFamily="34" charset="0"/>
                <a:cs typeface="Arial" pitchFamily="34" charset="0"/>
              </a:endParaRPr>
            </a:p>
            <a:p>
              <a:pPr marL="179388" indent="-179388">
                <a:lnSpc>
                  <a:spcPct val="150000"/>
                </a:lnSpc>
                <a:buFont typeface="Arial" panose="020B0604020202020204" pitchFamily="34" charset="0"/>
                <a:buChar char="•"/>
              </a:pPr>
              <a:endParaRPr lang="en-GB" sz="1000" dirty="0">
                <a:solidFill>
                  <a:schemeClr val="accent6"/>
                </a:solidFill>
                <a:latin typeface="Arial" pitchFamily="34" charset="0"/>
                <a:cs typeface="Arial" pitchFamily="34" charset="0"/>
              </a:endParaRPr>
            </a:p>
            <a:p>
              <a:pPr marL="179388" indent="-179388">
                <a:lnSpc>
                  <a:spcPct val="150000"/>
                </a:lnSpc>
                <a:buFont typeface="Arial" panose="020B0604020202020204" pitchFamily="34" charset="0"/>
                <a:buChar char="•"/>
              </a:pPr>
              <a:r>
                <a:rPr lang="en-GB" sz="1000" dirty="0">
                  <a:solidFill>
                    <a:schemeClr val="accent6"/>
                  </a:solidFill>
                  <a:latin typeface="Arial" pitchFamily="34" charset="0"/>
                  <a:cs typeface="Arial" pitchFamily="34" charset="0"/>
                </a:rPr>
                <a:t>Debtor FSP routes the payment request to the Clearing House</a:t>
              </a:r>
            </a:p>
            <a:p>
              <a:pPr marL="179388" indent="-179388">
                <a:lnSpc>
                  <a:spcPct val="150000"/>
                </a:lnSpc>
                <a:buFont typeface="Arial" panose="020B0604020202020204" pitchFamily="34" charset="0"/>
                <a:buChar char="•"/>
              </a:pPr>
              <a:endParaRPr lang="en-GB" sz="1000" dirty="0">
                <a:solidFill>
                  <a:schemeClr val="accent6"/>
                </a:solidFill>
                <a:latin typeface="Arial" pitchFamily="34" charset="0"/>
                <a:cs typeface="Arial" pitchFamily="34" charset="0"/>
              </a:endParaRPr>
            </a:p>
            <a:p>
              <a:pPr marL="179388" indent="-179388">
                <a:lnSpc>
                  <a:spcPct val="150000"/>
                </a:lnSpc>
                <a:buFont typeface="Arial" panose="020B0604020202020204" pitchFamily="34" charset="0"/>
                <a:buChar char="•"/>
              </a:pPr>
              <a:r>
                <a:rPr lang="en-GB" sz="1000" dirty="0">
                  <a:solidFill>
                    <a:schemeClr val="accent6"/>
                  </a:solidFill>
                  <a:latin typeface="Arial" pitchFamily="34" charset="0"/>
                  <a:cs typeface="Arial" pitchFamily="34" charset="0"/>
                </a:rPr>
                <a:t>Clearing House routes the request-to-pay message to Debtor FSP</a:t>
              </a:r>
            </a:p>
            <a:p>
              <a:pPr marL="179388" indent="-179388">
                <a:lnSpc>
                  <a:spcPct val="150000"/>
                </a:lnSpc>
                <a:buFont typeface="Arial" panose="020B0604020202020204" pitchFamily="34" charset="0"/>
                <a:buChar char="•"/>
              </a:pPr>
              <a:endParaRPr lang="en-GB" sz="1000" dirty="0">
                <a:solidFill>
                  <a:schemeClr val="accent6"/>
                </a:solidFill>
                <a:latin typeface="Arial" pitchFamily="34" charset="0"/>
                <a:cs typeface="Arial" pitchFamily="34" charset="0"/>
              </a:endParaRPr>
            </a:p>
            <a:p>
              <a:pPr marL="179388" indent="-179388">
                <a:lnSpc>
                  <a:spcPct val="150000"/>
                </a:lnSpc>
                <a:buFont typeface="Arial" panose="020B0604020202020204" pitchFamily="34" charset="0"/>
                <a:buChar char="•"/>
              </a:pPr>
              <a:endParaRPr lang="en-GB" sz="1000" dirty="0">
                <a:solidFill>
                  <a:schemeClr val="accent6"/>
                </a:solidFill>
                <a:latin typeface="Arial" pitchFamily="34" charset="0"/>
                <a:cs typeface="Arial" pitchFamily="34" charset="0"/>
              </a:endParaRPr>
            </a:p>
            <a:p>
              <a:pPr marL="179388" indent="-179388">
                <a:lnSpc>
                  <a:spcPct val="150000"/>
                </a:lnSpc>
                <a:buFont typeface="Arial" panose="020B0604020202020204" pitchFamily="34" charset="0"/>
                <a:buChar char="•"/>
              </a:pPr>
              <a:endParaRPr lang="en-GB" sz="1000" dirty="0">
                <a:solidFill>
                  <a:schemeClr val="accent6"/>
                </a:solidFill>
                <a:latin typeface="Arial" pitchFamily="34" charset="0"/>
                <a:cs typeface="Arial" pitchFamily="34" charset="0"/>
              </a:endParaRPr>
            </a:p>
            <a:p>
              <a:pPr marL="179388" indent="-179388">
                <a:lnSpc>
                  <a:spcPct val="150000"/>
                </a:lnSpc>
                <a:buFont typeface="Arial" panose="020B0604020202020204" pitchFamily="34" charset="0"/>
                <a:buChar char="•"/>
              </a:pPr>
              <a:r>
                <a:rPr lang="en-GB" sz="1000" dirty="0">
                  <a:solidFill>
                    <a:schemeClr val="accent6"/>
                  </a:solidFill>
                  <a:latin typeface="Arial" pitchFamily="34" charset="0"/>
                  <a:cs typeface="Arial" pitchFamily="34" charset="0"/>
                </a:rPr>
                <a:t>Clearing House routes payment request to Creditor FSP</a:t>
              </a:r>
            </a:p>
            <a:p>
              <a:pPr marL="179388" indent="-179388">
                <a:lnSpc>
                  <a:spcPct val="150000"/>
                </a:lnSpc>
                <a:buFont typeface="Arial" panose="020B0604020202020204" pitchFamily="34" charset="0"/>
                <a:buChar char="•"/>
              </a:pPr>
              <a:r>
                <a:rPr lang="en-GB" sz="1000" dirty="0">
                  <a:solidFill>
                    <a:schemeClr val="accent6"/>
                  </a:solidFill>
                  <a:latin typeface="Arial" pitchFamily="34" charset="0"/>
                  <a:cs typeface="Arial" pitchFamily="34" charset="0"/>
                </a:rPr>
                <a:t>Creditor FSP calculates applicable fees</a:t>
              </a:r>
            </a:p>
            <a:p>
              <a:pPr marL="179388" indent="-179388">
                <a:lnSpc>
                  <a:spcPct val="150000"/>
                </a:lnSpc>
                <a:buFont typeface="Arial" panose="020B0604020202020204" pitchFamily="34" charset="0"/>
                <a:buChar char="•"/>
              </a:pPr>
              <a:r>
                <a:rPr lang="en-GB" sz="1000" dirty="0">
                  <a:solidFill>
                    <a:schemeClr val="accent6"/>
                  </a:solidFill>
                  <a:latin typeface="Arial" pitchFamily="34" charset="0"/>
                  <a:cs typeface="Arial" pitchFamily="34" charset="0"/>
                </a:rPr>
                <a:t>Creditor FSP returns a request-to-pay message</a:t>
              </a:r>
            </a:p>
            <a:p>
              <a:pPr marL="179388" indent="-179388">
                <a:lnSpc>
                  <a:spcPct val="150000"/>
                </a:lnSpc>
                <a:buFont typeface="Arial" panose="020B0604020202020204" pitchFamily="34" charset="0"/>
                <a:buChar char="•"/>
              </a:pPr>
              <a:endParaRPr lang="en-GB" sz="1000" dirty="0">
                <a:solidFill>
                  <a:schemeClr val="accent6"/>
                </a:solidFill>
                <a:latin typeface="Arial" pitchFamily="34" charset="0"/>
                <a:cs typeface="Arial" pitchFamily="34" charset="0"/>
              </a:endParaRPr>
            </a:p>
            <a:p>
              <a:pPr marL="179388" indent="-179388">
                <a:lnSpc>
                  <a:spcPct val="150000"/>
                </a:lnSpc>
                <a:buFont typeface="Arial" panose="020B0604020202020204" pitchFamily="34" charset="0"/>
                <a:buChar char="•"/>
              </a:pPr>
              <a:endParaRPr lang="en-GB" sz="1000" dirty="0">
                <a:solidFill>
                  <a:schemeClr val="accent6"/>
                </a:solidFill>
                <a:latin typeface="Arial" pitchFamily="34" charset="0"/>
                <a:cs typeface="Arial" pitchFamily="34" charset="0"/>
              </a:endParaRPr>
            </a:p>
            <a:p>
              <a:pPr>
                <a:lnSpc>
                  <a:spcPct val="150000"/>
                </a:lnSpc>
              </a:pPr>
              <a:endParaRPr lang="en-GB" sz="1000" dirty="0">
                <a:solidFill>
                  <a:schemeClr val="accent6"/>
                </a:solidFill>
                <a:latin typeface="Arial" pitchFamily="34" charset="0"/>
                <a:cs typeface="Arial" pitchFamily="34" charset="0"/>
              </a:endParaRPr>
            </a:p>
            <a:p>
              <a:pPr marL="179388" indent="-179388">
                <a:lnSpc>
                  <a:spcPct val="150000"/>
                </a:lnSpc>
                <a:buFont typeface="+mj-lt"/>
                <a:buAutoNum type="arabicPeriod"/>
              </a:pPr>
              <a:endParaRPr lang="en-GB" sz="1000" dirty="0">
                <a:solidFill>
                  <a:schemeClr val="accent6"/>
                </a:solidFill>
                <a:latin typeface="Arial" pitchFamily="34" charset="0"/>
                <a:cs typeface="Arial" pitchFamily="34" charset="0"/>
              </a:endParaRPr>
            </a:p>
            <a:p>
              <a:pPr marL="179388" indent="-179388">
                <a:lnSpc>
                  <a:spcPct val="150000"/>
                </a:lnSpc>
                <a:buFont typeface="+mj-lt"/>
                <a:buAutoNum type="arabicPeriod"/>
              </a:pPr>
              <a:endParaRPr lang="en-GB" sz="1000" dirty="0">
                <a:solidFill>
                  <a:schemeClr val="accent6"/>
                </a:solidFill>
                <a:latin typeface="Arial" pitchFamily="34" charset="0"/>
                <a:cs typeface="Arial" pitchFamily="34" charset="0"/>
              </a:endParaRPr>
            </a:p>
            <a:p>
              <a:pPr marL="179388" indent="-179388">
                <a:lnSpc>
                  <a:spcPct val="150000"/>
                </a:lnSpc>
                <a:buFont typeface="+mj-lt"/>
                <a:buAutoNum type="arabicPeriod"/>
              </a:pPr>
              <a:endParaRPr lang="en-GB" sz="1000" dirty="0">
                <a:solidFill>
                  <a:schemeClr val="accent6"/>
                </a:solidFill>
                <a:latin typeface="Arial" pitchFamily="34" charset="0"/>
                <a:cs typeface="Arial" pitchFamily="34" charset="0"/>
              </a:endParaRPr>
            </a:p>
            <a:p>
              <a:pPr marL="179388" indent="-179388">
                <a:lnSpc>
                  <a:spcPct val="150000"/>
                </a:lnSpc>
                <a:buFont typeface="+mj-lt"/>
                <a:buAutoNum type="arabicPeriod"/>
              </a:pPr>
              <a:endParaRPr lang="en-GB" sz="1000" dirty="0">
                <a:solidFill>
                  <a:schemeClr val="accent6"/>
                </a:solidFill>
                <a:latin typeface="Arial" pitchFamily="34" charset="0"/>
                <a:cs typeface="Arial" pitchFamily="34" charset="0"/>
              </a:endParaRPr>
            </a:p>
            <a:p>
              <a:pPr marL="179388" indent="-179388">
                <a:lnSpc>
                  <a:spcPct val="150000"/>
                </a:lnSpc>
                <a:buFont typeface="+mj-lt"/>
                <a:buAutoNum type="arabicPeriod"/>
              </a:pPr>
              <a:endParaRPr lang="en-GB" sz="1000" dirty="0">
                <a:solidFill>
                  <a:schemeClr val="accent6"/>
                </a:solidFill>
                <a:latin typeface="Arial" pitchFamily="34" charset="0"/>
                <a:cs typeface="Arial" pitchFamily="34" charset="0"/>
              </a:endParaRPr>
            </a:p>
            <a:p>
              <a:pPr marL="179388" indent="-179388">
                <a:lnSpc>
                  <a:spcPct val="150000"/>
                </a:lnSpc>
                <a:buFont typeface="+mj-lt"/>
                <a:buAutoNum type="arabicPeriod"/>
              </a:pPr>
              <a:endParaRPr lang="en-GB" sz="1000" dirty="0">
                <a:solidFill>
                  <a:schemeClr val="accent6"/>
                </a:solidFill>
                <a:latin typeface="Arial" pitchFamily="34" charset="0"/>
                <a:cs typeface="Arial" pitchFamily="34" charset="0"/>
              </a:endParaRPr>
            </a:p>
          </p:txBody>
        </p:sp>
        <p:grpSp>
          <p:nvGrpSpPr>
            <p:cNvPr id="33" name="Group 32">
              <a:extLst>
                <a:ext uri="{FF2B5EF4-FFF2-40B4-BE49-F238E27FC236}">
                  <a16:creationId xmlns:a16="http://schemas.microsoft.com/office/drawing/2014/main" id="{719AB365-EF37-1A42-0937-055450AFBCAA}"/>
                </a:ext>
              </a:extLst>
            </p:cNvPr>
            <p:cNvGrpSpPr/>
            <p:nvPr/>
          </p:nvGrpSpPr>
          <p:grpSpPr>
            <a:xfrm>
              <a:off x="8077431" y="2725621"/>
              <a:ext cx="360000" cy="360000"/>
              <a:chOff x="2423755" y="3561443"/>
              <a:chExt cx="360000" cy="360000"/>
            </a:xfrm>
          </p:grpSpPr>
          <p:sp>
            <p:nvSpPr>
              <p:cNvPr id="34" name="Oval 33">
                <a:extLst>
                  <a:ext uri="{FF2B5EF4-FFF2-40B4-BE49-F238E27FC236}">
                    <a16:creationId xmlns:a16="http://schemas.microsoft.com/office/drawing/2014/main" id="{8E7658E0-6365-AEC0-7A73-2481044A1142}"/>
                  </a:ext>
                </a:extLst>
              </p:cNvPr>
              <p:cNvSpPr/>
              <p:nvPr/>
            </p:nvSpPr>
            <p:spPr>
              <a:xfrm>
                <a:off x="2423755" y="3561443"/>
                <a:ext cx="360000" cy="360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5</a:t>
                </a:r>
              </a:p>
            </p:txBody>
          </p:sp>
          <p:sp>
            <p:nvSpPr>
              <p:cNvPr id="35" name="Oval 34">
                <a:extLst>
                  <a:ext uri="{FF2B5EF4-FFF2-40B4-BE49-F238E27FC236}">
                    <a16:creationId xmlns:a16="http://schemas.microsoft.com/office/drawing/2014/main" id="{F7F97E64-42A6-DEAD-160B-2FE6229006E0}"/>
                  </a:ext>
                </a:extLst>
              </p:cNvPr>
              <p:cNvSpPr/>
              <p:nvPr/>
            </p:nvSpPr>
            <p:spPr>
              <a:xfrm>
                <a:off x="2441755" y="3579443"/>
                <a:ext cx="324000" cy="32400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cxnSp>
          <p:nvCxnSpPr>
            <p:cNvPr id="36" name="Straight Arrow Connector 35">
              <a:extLst>
                <a:ext uri="{FF2B5EF4-FFF2-40B4-BE49-F238E27FC236}">
                  <a16:creationId xmlns:a16="http://schemas.microsoft.com/office/drawing/2014/main" id="{7AADCC76-7A6E-C0A8-5A78-FFD6612F3515}"/>
                </a:ext>
              </a:extLst>
            </p:cNvPr>
            <p:cNvCxnSpPr>
              <a:cxnSpLocks/>
            </p:cNvCxnSpPr>
            <p:nvPr/>
          </p:nvCxnSpPr>
          <p:spPr>
            <a:xfrm rot="10800000">
              <a:off x="6745055" y="4284945"/>
              <a:ext cx="914400" cy="0"/>
            </a:xfrm>
            <a:prstGeom prst="straightConnector1">
              <a:avLst/>
            </a:prstGeom>
            <a:ln w="19050">
              <a:solidFill>
                <a:srgbClr val="002060"/>
              </a:solidFill>
              <a:tailEnd type="triangle"/>
            </a:ln>
          </p:spPr>
          <p:style>
            <a:lnRef idx="1">
              <a:schemeClr val="accent6"/>
            </a:lnRef>
            <a:fillRef idx="0">
              <a:schemeClr val="accent6"/>
            </a:fillRef>
            <a:effectRef idx="0">
              <a:schemeClr val="accent6"/>
            </a:effectRef>
            <a:fontRef idx="minor">
              <a:schemeClr val="tx1"/>
            </a:fontRef>
          </p:style>
        </p:cxnSp>
        <p:grpSp>
          <p:nvGrpSpPr>
            <p:cNvPr id="37" name="Group 36">
              <a:extLst>
                <a:ext uri="{FF2B5EF4-FFF2-40B4-BE49-F238E27FC236}">
                  <a16:creationId xmlns:a16="http://schemas.microsoft.com/office/drawing/2014/main" id="{4FBD46CC-6178-4974-CA91-BA921626CF9F}"/>
                </a:ext>
              </a:extLst>
            </p:cNvPr>
            <p:cNvGrpSpPr/>
            <p:nvPr/>
          </p:nvGrpSpPr>
          <p:grpSpPr>
            <a:xfrm>
              <a:off x="7022255" y="4100192"/>
              <a:ext cx="360000" cy="360000"/>
              <a:chOff x="2423755" y="3561443"/>
              <a:chExt cx="360000" cy="360000"/>
            </a:xfrm>
          </p:grpSpPr>
          <p:sp>
            <p:nvSpPr>
              <p:cNvPr id="38" name="Oval 37">
                <a:extLst>
                  <a:ext uri="{FF2B5EF4-FFF2-40B4-BE49-F238E27FC236}">
                    <a16:creationId xmlns:a16="http://schemas.microsoft.com/office/drawing/2014/main" id="{D5FE6748-464C-9D02-6549-F6A5A73E53FD}"/>
                  </a:ext>
                </a:extLst>
              </p:cNvPr>
              <p:cNvSpPr/>
              <p:nvPr/>
            </p:nvSpPr>
            <p:spPr>
              <a:xfrm>
                <a:off x="2423755" y="3561443"/>
                <a:ext cx="360000" cy="360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6</a:t>
                </a:r>
              </a:p>
            </p:txBody>
          </p:sp>
          <p:sp>
            <p:nvSpPr>
              <p:cNvPr id="40" name="Oval 39">
                <a:extLst>
                  <a:ext uri="{FF2B5EF4-FFF2-40B4-BE49-F238E27FC236}">
                    <a16:creationId xmlns:a16="http://schemas.microsoft.com/office/drawing/2014/main" id="{921470FA-6B7E-1F83-2034-30A487922E1D}"/>
                  </a:ext>
                </a:extLst>
              </p:cNvPr>
              <p:cNvSpPr/>
              <p:nvPr/>
            </p:nvSpPr>
            <p:spPr>
              <a:xfrm>
                <a:off x="2441755" y="3579443"/>
                <a:ext cx="324000" cy="32400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cxnSp>
          <p:nvCxnSpPr>
            <p:cNvPr id="41" name="Straight Arrow Connector 40">
              <a:extLst>
                <a:ext uri="{FF2B5EF4-FFF2-40B4-BE49-F238E27FC236}">
                  <a16:creationId xmlns:a16="http://schemas.microsoft.com/office/drawing/2014/main" id="{A7DFF8CF-41E9-F04B-8A80-2C225B097727}"/>
                </a:ext>
              </a:extLst>
            </p:cNvPr>
            <p:cNvCxnSpPr>
              <a:cxnSpLocks/>
            </p:cNvCxnSpPr>
            <p:nvPr/>
          </p:nvCxnSpPr>
          <p:spPr>
            <a:xfrm rot="10800000">
              <a:off x="4390690" y="4284945"/>
              <a:ext cx="914400" cy="0"/>
            </a:xfrm>
            <a:prstGeom prst="straightConnector1">
              <a:avLst/>
            </a:prstGeom>
            <a:ln w="19050">
              <a:solidFill>
                <a:srgbClr val="002060"/>
              </a:solidFill>
              <a:tailEnd type="triangle"/>
            </a:ln>
          </p:spPr>
          <p:style>
            <a:lnRef idx="1">
              <a:schemeClr val="accent6"/>
            </a:lnRef>
            <a:fillRef idx="0">
              <a:schemeClr val="accent6"/>
            </a:fillRef>
            <a:effectRef idx="0">
              <a:schemeClr val="accent6"/>
            </a:effectRef>
            <a:fontRef idx="minor">
              <a:schemeClr val="tx1"/>
            </a:fontRef>
          </p:style>
        </p:cxnSp>
        <p:grpSp>
          <p:nvGrpSpPr>
            <p:cNvPr id="42" name="Group 41">
              <a:extLst>
                <a:ext uri="{FF2B5EF4-FFF2-40B4-BE49-F238E27FC236}">
                  <a16:creationId xmlns:a16="http://schemas.microsoft.com/office/drawing/2014/main" id="{3D3819C4-9E4C-3FBE-4EB9-6370E20D43B6}"/>
                </a:ext>
              </a:extLst>
            </p:cNvPr>
            <p:cNvGrpSpPr/>
            <p:nvPr/>
          </p:nvGrpSpPr>
          <p:grpSpPr>
            <a:xfrm>
              <a:off x="4667890" y="4100192"/>
              <a:ext cx="360000" cy="360000"/>
              <a:chOff x="2423755" y="3561443"/>
              <a:chExt cx="360000" cy="360000"/>
            </a:xfrm>
          </p:grpSpPr>
          <p:sp>
            <p:nvSpPr>
              <p:cNvPr id="43" name="Oval 42">
                <a:extLst>
                  <a:ext uri="{FF2B5EF4-FFF2-40B4-BE49-F238E27FC236}">
                    <a16:creationId xmlns:a16="http://schemas.microsoft.com/office/drawing/2014/main" id="{4E60E43B-7E03-462A-E713-5004DAE70899}"/>
                  </a:ext>
                </a:extLst>
              </p:cNvPr>
              <p:cNvSpPr/>
              <p:nvPr/>
            </p:nvSpPr>
            <p:spPr>
              <a:xfrm>
                <a:off x="2423755" y="3561443"/>
                <a:ext cx="360000" cy="360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7</a:t>
                </a:r>
              </a:p>
            </p:txBody>
          </p:sp>
          <p:sp>
            <p:nvSpPr>
              <p:cNvPr id="44" name="Oval 43">
                <a:extLst>
                  <a:ext uri="{FF2B5EF4-FFF2-40B4-BE49-F238E27FC236}">
                    <a16:creationId xmlns:a16="http://schemas.microsoft.com/office/drawing/2014/main" id="{4A9B1634-C981-0788-6907-6445CC228683}"/>
                  </a:ext>
                </a:extLst>
              </p:cNvPr>
              <p:cNvSpPr/>
              <p:nvPr/>
            </p:nvSpPr>
            <p:spPr>
              <a:xfrm>
                <a:off x="2441755" y="3579443"/>
                <a:ext cx="324000" cy="32400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grpSp>
          <p:nvGrpSpPr>
            <p:cNvPr id="45" name="Group 44">
              <a:extLst>
                <a:ext uri="{FF2B5EF4-FFF2-40B4-BE49-F238E27FC236}">
                  <a16:creationId xmlns:a16="http://schemas.microsoft.com/office/drawing/2014/main" id="{0C3FACBA-0444-9ED1-6279-289050E87CBE}"/>
                </a:ext>
              </a:extLst>
            </p:cNvPr>
            <p:cNvGrpSpPr/>
            <p:nvPr/>
          </p:nvGrpSpPr>
          <p:grpSpPr>
            <a:xfrm>
              <a:off x="3613795" y="2743621"/>
              <a:ext cx="360000" cy="360000"/>
              <a:chOff x="2423755" y="3561443"/>
              <a:chExt cx="360000" cy="360000"/>
            </a:xfrm>
          </p:grpSpPr>
          <p:sp>
            <p:nvSpPr>
              <p:cNvPr id="46" name="Oval 45">
                <a:extLst>
                  <a:ext uri="{FF2B5EF4-FFF2-40B4-BE49-F238E27FC236}">
                    <a16:creationId xmlns:a16="http://schemas.microsoft.com/office/drawing/2014/main" id="{4E85A923-B9C1-57E1-2584-4527683588A0}"/>
                  </a:ext>
                </a:extLst>
              </p:cNvPr>
              <p:cNvSpPr/>
              <p:nvPr/>
            </p:nvSpPr>
            <p:spPr>
              <a:xfrm>
                <a:off x="2423755" y="3561443"/>
                <a:ext cx="360000" cy="360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2</a:t>
                </a:r>
              </a:p>
            </p:txBody>
          </p:sp>
          <p:sp>
            <p:nvSpPr>
              <p:cNvPr id="47" name="Oval 46">
                <a:extLst>
                  <a:ext uri="{FF2B5EF4-FFF2-40B4-BE49-F238E27FC236}">
                    <a16:creationId xmlns:a16="http://schemas.microsoft.com/office/drawing/2014/main" id="{BC454F28-49D0-7E00-BD57-DAD2B4B1AF0F}"/>
                  </a:ext>
                </a:extLst>
              </p:cNvPr>
              <p:cNvSpPr/>
              <p:nvPr/>
            </p:nvSpPr>
            <p:spPr>
              <a:xfrm>
                <a:off x="2441755" y="3579443"/>
                <a:ext cx="324000" cy="32400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cxnSp>
          <p:nvCxnSpPr>
            <p:cNvPr id="48" name="Straight Arrow Connector 47">
              <a:extLst>
                <a:ext uri="{FF2B5EF4-FFF2-40B4-BE49-F238E27FC236}">
                  <a16:creationId xmlns:a16="http://schemas.microsoft.com/office/drawing/2014/main" id="{1D0C517B-C368-E9FA-7758-AD58E5244080}"/>
                </a:ext>
              </a:extLst>
            </p:cNvPr>
            <p:cNvCxnSpPr>
              <a:cxnSpLocks/>
            </p:cNvCxnSpPr>
            <p:nvPr/>
          </p:nvCxnSpPr>
          <p:spPr>
            <a:xfrm rot="10800000">
              <a:off x="2133525" y="4284945"/>
              <a:ext cx="914400" cy="0"/>
            </a:xfrm>
            <a:prstGeom prst="straightConnector1">
              <a:avLst/>
            </a:prstGeom>
            <a:ln w="19050">
              <a:solidFill>
                <a:srgbClr val="002060"/>
              </a:solidFill>
              <a:tailEnd type="triangle"/>
            </a:ln>
          </p:spPr>
          <p:style>
            <a:lnRef idx="1">
              <a:schemeClr val="accent6"/>
            </a:lnRef>
            <a:fillRef idx="0">
              <a:schemeClr val="accent6"/>
            </a:fillRef>
            <a:effectRef idx="0">
              <a:schemeClr val="accent6"/>
            </a:effectRef>
            <a:fontRef idx="minor">
              <a:schemeClr val="tx1"/>
            </a:fontRef>
          </p:style>
        </p:cxnSp>
        <p:grpSp>
          <p:nvGrpSpPr>
            <p:cNvPr id="49" name="Group 48">
              <a:extLst>
                <a:ext uri="{FF2B5EF4-FFF2-40B4-BE49-F238E27FC236}">
                  <a16:creationId xmlns:a16="http://schemas.microsoft.com/office/drawing/2014/main" id="{F87ECEE7-7CC1-6FA3-1A84-5FAC2881D72D}"/>
                </a:ext>
              </a:extLst>
            </p:cNvPr>
            <p:cNvGrpSpPr/>
            <p:nvPr/>
          </p:nvGrpSpPr>
          <p:grpSpPr>
            <a:xfrm>
              <a:off x="2410725" y="4100192"/>
              <a:ext cx="360000" cy="360000"/>
              <a:chOff x="2423755" y="3561443"/>
              <a:chExt cx="360000" cy="360000"/>
            </a:xfrm>
          </p:grpSpPr>
          <p:sp>
            <p:nvSpPr>
              <p:cNvPr id="50" name="Oval 49">
                <a:extLst>
                  <a:ext uri="{FF2B5EF4-FFF2-40B4-BE49-F238E27FC236}">
                    <a16:creationId xmlns:a16="http://schemas.microsoft.com/office/drawing/2014/main" id="{6A097701-A4A4-F234-7061-B38568B2DE71}"/>
                  </a:ext>
                </a:extLst>
              </p:cNvPr>
              <p:cNvSpPr/>
              <p:nvPr/>
            </p:nvSpPr>
            <p:spPr>
              <a:xfrm>
                <a:off x="2423755" y="3561443"/>
                <a:ext cx="360000" cy="360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8</a:t>
                </a:r>
              </a:p>
            </p:txBody>
          </p:sp>
          <p:sp>
            <p:nvSpPr>
              <p:cNvPr id="51" name="Oval 50">
                <a:extLst>
                  <a:ext uri="{FF2B5EF4-FFF2-40B4-BE49-F238E27FC236}">
                    <a16:creationId xmlns:a16="http://schemas.microsoft.com/office/drawing/2014/main" id="{C47855CC-35B4-A0A8-7464-85796C3E1F67}"/>
                  </a:ext>
                </a:extLst>
              </p:cNvPr>
              <p:cNvSpPr/>
              <p:nvPr/>
            </p:nvSpPr>
            <p:spPr>
              <a:xfrm>
                <a:off x="2441755" y="3579443"/>
                <a:ext cx="324000" cy="32400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grpSp>
          <p:nvGrpSpPr>
            <p:cNvPr id="52" name="Group 51">
              <a:extLst>
                <a:ext uri="{FF2B5EF4-FFF2-40B4-BE49-F238E27FC236}">
                  <a16:creationId xmlns:a16="http://schemas.microsoft.com/office/drawing/2014/main" id="{7281C796-DFC9-24CD-3557-EB4E867E7BAA}"/>
                </a:ext>
              </a:extLst>
            </p:cNvPr>
            <p:cNvGrpSpPr/>
            <p:nvPr/>
          </p:nvGrpSpPr>
          <p:grpSpPr>
            <a:xfrm>
              <a:off x="1227671" y="4622418"/>
              <a:ext cx="252000" cy="252000"/>
              <a:chOff x="2423755" y="3561443"/>
              <a:chExt cx="360000" cy="360000"/>
            </a:xfrm>
          </p:grpSpPr>
          <p:sp>
            <p:nvSpPr>
              <p:cNvPr id="53" name="Oval 52">
                <a:extLst>
                  <a:ext uri="{FF2B5EF4-FFF2-40B4-BE49-F238E27FC236}">
                    <a16:creationId xmlns:a16="http://schemas.microsoft.com/office/drawing/2014/main" id="{DE58AA2C-C8B6-F3D4-5490-23E5880CAB92}"/>
                  </a:ext>
                </a:extLst>
              </p:cNvPr>
              <p:cNvSpPr/>
              <p:nvPr/>
            </p:nvSpPr>
            <p:spPr>
              <a:xfrm>
                <a:off x="2423755" y="3561443"/>
                <a:ext cx="360000" cy="360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200" dirty="0"/>
                  <a:t>1</a:t>
                </a:r>
              </a:p>
            </p:txBody>
          </p:sp>
          <p:sp>
            <p:nvSpPr>
              <p:cNvPr id="54" name="Oval 53">
                <a:extLst>
                  <a:ext uri="{FF2B5EF4-FFF2-40B4-BE49-F238E27FC236}">
                    <a16:creationId xmlns:a16="http://schemas.microsoft.com/office/drawing/2014/main" id="{917457B0-F136-F1A6-4E86-5D1C9FBF9643}"/>
                  </a:ext>
                </a:extLst>
              </p:cNvPr>
              <p:cNvSpPr/>
              <p:nvPr/>
            </p:nvSpPr>
            <p:spPr>
              <a:xfrm>
                <a:off x="2441755" y="3579443"/>
                <a:ext cx="324000" cy="32400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200" dirty="0"/>
              </a:p>
            </p:txBody>
          </p:sp>
        </p:grpSp>
        <p:grpSp>
          <p:nvGrpSpPr>
            <p:cNvPr id="55" name="Group 54">
              <a:extLst>
                <a:ext uri="{FF2B5EF4-FFF2-40B4-BE49-F238E27FC236}">
                  <a16:creationId xmlns:a16="http://schemas.microsoft.com/office/drawing/2014/main" id="{F75CFF0D-9941-738C-BE3B-EE7CC7C33583}"/>
                </a:ext>
              </a:extLst>
            </p:cNvPr>
            <p:cNvGrpSpPr/>
            <p:nvPr/>
          </p:nvGrpSpPr>
          <p:grpSpPr>
            <a:xfrm>
              <a:off x="1227671" y="5055860"/>
              <a:ext cx="252000" cy="252000"/>
              <a:chOff x="2423755" y="3561443"/>
              <a:chExt cx="360000" cy="360000"/>
            </a:xfrm>
          </p:grpSpPr>
          <p:sp>
            <p:nvSpPr>
              <p:cNvPr id="56" name="Oval 55">
                <a:extLst>
                  <a:ext uri="{FF2B5EF4-FFF2-40B4-BE49-F238E27FC236}">
                    <a16:creationId xmlns:a16="http://schemas.microsoft.com/office/drawing/2014/main" id="{249F2518-ACD0-2540-300F-231E0C470442}"/>
                  </a:ext>
                </a:extLst>
              </p:cNvPr>
              <p:cNvSpPr/>
              <p:nvPr/>
            </p:nvSpPr>
            <p:spPr>
              <a:xfrm>
                <a:off x="2423755" y="3561443"/>
                <a:ext cx="360000" cy="360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200" dirty="0"/>
                  <a:t>2</a:t>
                </a:r>
              </a:p>
            </p:txBody>
          </p:sp>
          <p:sp>
            <p:nvSpPr>
              <p:cNvPr id="57" name="Oval 56">
                <a:extLst>
                  <a:ext uri="{FF2B5EF4-FFF2-40B4-BE49-F238E27FC236}">
                    <a16:creationId xmlns:a16="http://schemas.microsoft.com/office/drawing/2014/main" id="{F949ADE9-730B-1325-0038-AC7B73228081}"/>
                  </a:ext>
                </a:extLst>
              </p:cNvPr>
              <p:cNvSpPr/>
              <p:nvPr/>
            </p:nvSpPr>
            <p:spPr>
              <a:xfrm>
                <a:off x="2441755" y="3579443"/>
                <a:ext cx="324000" cy="32400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200" dirty="0"/>
              </a:p>
            </p:txBody>
          </p:sp>
        </p:grpSp>
        <p:grpSp>
          <p:nvGrpSpPr>
            <p:cNvPr id="58" name="Group 57">
              <a:extLst>
                <a:ext uri="{FF2B5EF4-FFF2-40B4-BE49-F238E27FC236}">
                  <a16:creationId xmlns:a16="http://schemas.microsoft.com/office/drawing/2014/main" id="{E3219D00-FAF7-DEF3-F1D1-1BD9DD87B946}"/>
                </a:ext>
              </a:extLst>
            </p:cNvPr>
            <p:cNvGrpSpPr/>
            <p:nvPr/>
          </p:nvGrpSpPr>
          <p:grpSpPr>
            <a:xfrm>
              <a:off x="1227671" y="5728169"/>
              <a:ext cx="252000" cy="252000"/>
              <a:chOff x="2423755" y="3561443"/>
              <a:chExt cx="360000" cy="360000"/>
            </a:xfrm>
          </p:grpSpPr>
          <p:sp>
            <p:nvSpPr>
              <p:cNvPr id="59" name="Oval 58">
                <a:extLst>
                  <a:ext uri="{FF2B5EF4-FFF2-40B4-BE49-F238E27FC236}">
                    <a16:creationId xmlns:a16="http://schemas.microsoft.com/office/drawing/2014/main" id="{14DB161E-D74B-9584-6022-136286524BDB}"/>
                  </a:ext>
                </a:extLst>
              </p:cNvPr>
              <p:cNvSpPr/>
              <p:nvPr/>
            </p:nvSpPr>
            <p:spPr>
              <a:xfrm>
                <a:off x="2423755" y="3561443"/>
                <a:ext cx="360000" cy="360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200" dirty="0"/>
                  <a:t>8</a:t>
                </a:r>
              </a:p>
            </p:txBody>
          </p:sp>
          <p:sp>
            <p:nvSpPr>
              <p:cNvPr id="60" name="Oval 59">
                <a:extLst>
                  <a:ext uri="{FF2B5EF4-FFF2-40B4-BE49-F238E27FC236}">
                    <a16:creationId xmlns:a16="http://schemas.microsoft.com/office/drawing/2014/main" id="{AFE59DA6-43EB-7088-32D5-BCFC5D190C38}"/>
                  </a:ext>
                </a:extLst>
              </p:cNvPr>
              <p:cNvSpPr/>
              <p:nvPr/>
            </p:nvSpPr>
            <p:spPr>
              <a:xfrm>
                <a:off x="2441755" y="3579443"/>
                <a:ext cx="324000" cy="32400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200" dirty="0"/>
              </a:p>
            </p:txBody>
          </p:sp>
        </p:grpSp>
        <p:grpSp>
          <p:nvGrpSpPr>
            <p:cNvPr id="61" name="Group 60">
              <a:extLst>
                <a:ext uri="{FF2B5EF4-FFF2-40B4-BE49-F238E27FC236}">
                  <a16:creationId xmlns:a16="http://schemas.microsoft.com/office/drawing/2014/main" id="{C8134969-F360-40A2-C5C2-70FD997190FF}"/>
                </a:ext>
              </a:extLst>
            </p:cNvPr>
            <p:cNvGrpSpPr/>
            <p:nvPr/>
          </p:nvGrpSpPr>
          <p:grpSpPr>
            <a:xfrm>
              <a:off x="3670116" y="4622418"/>
              <a:ext cx="252000" cy="252000"/>
              <a:chOff x="2423755" y="3561443"/>
              <a:chExt cx="360000" cy="360000"/>
            </a:xfrm>
          </p:grpSpPr>
          <p:sp>
            <p:nvSpPr>
              <p:cNvPr id="62" name="Oval 61">
                <a:extLst>
                  <a:ext uri="{FF2B5EF4-FFF2-40B4-BE49-F238E27FC236}">
                    <a16:creationId xmlns:a16="http://schemas.microsoft.com/office/drawing/2014/main" id="{54A7A24C-4AA0-A8EB-80B9-D4C753C2888D}"/>
                  </a:ext>
                </a:extLst>
              </p:cNvPr>
              <p:cNvSpPr/>
              <p:nvPr/>
            </p:nvSpPr>
            <p:spPr>
              <a:xfrm>
                <a:off x="2423755" y="3561443"/>
                <a:ext cx="360000" cy="360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200" dirty="0"/>
                  <a:t>3</a:t>
                </a:r>
              </a:p>
            </p:txBody>
          </p:sp>
          <p:sp>
            <p:nvSpPr>
              <p:cNvPr id="63" name="Oval 62">
                <a:extLst>
                  <a:ext uri="{FF2B5EF4-FFF2-40B4-BE49-F238E27FC236}">
                    <a16:creationId xmlns:a16="http://schemas.microsoft.com/office/drawing/2014/main" id="{EE833A4F-6F2A-8FA1-AB80-12E861BEBE3D}"/>
                  </a:ext>
                </a:extLst>
              </p:cNvPr>
              <p:cNvSpPr/>
              <p:nvPr/>
            </p:nvSpPr>
            <p:spPr>
              <a:xfrm>
                <a:off x="2441755" y="3579443"/>
                <a:ext cx="324000" cy="32400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200" dirty="0"/>
              </a:p>
            </p:txBody>
          </p:sp>
        </p:grpSp>
        <p:grpSp>
          <p:nvGrpSpPr>
            <p:cNvPr id="1024" name="Group 1023">
              <a:extLst>
                <a:ext uri="{FF2B5EF4-FFF2-40B4-BE49-F238E27FC236}">
                  <a16:creationId xmlns:a16="http://schemas.microsoft.com/office/drawing/2014/main" id="{E28970AE-580B-D7CB-46A4-7DBB0F4F76EF}"/>
                </a:ext>
              </a:extLst>
            </p:cNvPr>
            <p:cNvGrpSpPr/>
            <p:nvPr/>
          </p:nvGrpSpPr>
          <p:grpSpPr>
            <a:xfrm>
              <a:off x="3670116" y="5293555"/>
              <a:ext cx="252000" cy="252000"/>
              <a:chOff x="2423755" y="3561443"/>
              <a:chExt cx="360000" cy="360000"/>
            </a:xfrm>
          </p:grpSpPr>
          <p:sp>
            <p:nvSpPr>
              <p:cNvPr id="1025" name="Oval 1024">
                <a:extLst>
                  <a:ext uri="{FF2B5EF4-FFF2-40B4-BE49-F238E27FC236}">
                    <a16:creationId xmlns:a16="http://schemas.microsoft.com/office/drawing/2014/main" id="{FA2CF5C0-07D3-33DD-F0E5-EEAD2DC859D3}"/>
                  </a:ext>
                </a:extLst>
              </p:cNvPr>
              <p:cNvSpPr/>
              <p:nvPr/>
            </p:nvSpPr>
            <p:spPr>
              <a:xfrm>
                <a:off x="2423755" y="3561443"/>
                <a:ext cx="360000" cy="360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200" dirty="0"/>
                  <a:t>7</a:t>
                </a:r>
              </a:p>
            </p:txBody>
          </p:sp>
          <p:sp>
            <p:nvSpPr>
              <p:cNvPr id="1027" name="Oval 1026">
                <a:extLst>
                  <a:ext uri="{FF2B5EF4-FFF2-40B4-BE49-F238E27FC236}">
                    <a16:creationId xmlns:a16="http://schemas.microsoft.com/office/drawing/2014/main" id="{2EA4E81B-BB36-6B9B-DB69-E970646F4F05}"/>
                  </a:ext>
                </a:extLst>
              </p:cNvPr>
              <p:cNvSpPr/>
              <p:nvPr/>
            </p:nvSpPr>
            <p:spPr>
              <a:xfrm>
                <a:off x="2441755" y="3579443"/>
                <a:ext cx="324000" cy="32400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200" dirty="0"/>
              </a:p>
            </p:txBody>
          </p:sp>
        </p:grpSp>
        <p:grpSp>
          <p:nvGrpSpPr>
            <p:cNvPr id="1028" name="Group 1027">
              <a:extLst>
                <a:ext uri="{FF2B5EF4-FFF2-40B4-BE49-F238E27FC236}">
                  <a16:creationId xmlns:a16="http://schemas.microsoft.com/office/drawing/2014/main" id="{537BDF6C-2835-DC5D-9DAD-71ED359C0657}"/>
                </a:ext>
              </a:extLst>
            </p:cNvPr>
            <p:cNvGrpSpPr/>
            <p:nvPr/>
          </p:nvGrpSpPr>
          <p:grpSpPr>
            <a:xfrm>
              <a:off x="6096000" y="4622418"/>
              <a:ext cx="252000" cy="252000"/>
              <a:chOff x="2423755" y="3561443"/>
              <a:chExt cx="360000" cy="360000"/>
            </a:xfrm>
          </p:grpSpPr>
          <p:sp>
            <p:nvSpPr>
              <p:cNvPr id="1029" name="Oval 1028">
                <a:extLst>
                  <a:ext uri="{FF2B5EF4-FFF2-40B4-BE49-F238E27FC236}">
                    <a16:creationId xmlns:a16="http://schemas.microsoft.com/office/drawing/2014/main" id="{11FCEE5A-8A0C-DF1D-B08A-19E1B1357BB5}"/>
                  </a:ext>
                </a:extLst>
              </p:cNvPr>
              <p:cNvSpPr/>
              <p:nvPr/>
            </p:nvSpPr>
            <p:spPr>
              <a:xfrm>
                <a:off x="2423755" y="3561443"/>
                <a:ext cx="360000" cy="360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200" dirty="0"/>
                  <a:t>4</a:t>
                </a:r>
              </a:p>
            </p:txBody>
          </p:sp>
          <p:sp>
            <p:nvSpPr>
              <p:cNvPr id="1030" name="Oval 1029">
                <a:extLst>
                  <a:ext uri="{FF2B5EF4-FFF2-40B4-BE49-F238E27FC236}">
                    <a16:creationId xmlns:a16="http://schemas.microsoft.com/office/drawing/2014/main" id="{4793B1E8-20C4-A727-1C17-A2CA21DE1186}"/>
                  </a:ext>
                </a:extLst>
              </p:cNvPr>
              <p:cNvSpPr/>
              <p:nvPr/>
            </p:nvSpPr>
            <p:spPr>
              <a:xfrm>
                <a:off x="2441755" y="3579443"/>
                <a:ext cx="324000" cy="32400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200" dirty="0"/>
              </a:p>
            </p:txBody>
          </p:sp>
        </p:grpSp>
        <p:grpSp>
          <p:nvGrpSpPr>
            <p:cNvPr id="1031" name="Group 1030">
              <a:extLst>
                <a:ext uri="{FF2B5EF4-FFF2-40B4-BE49-F238E27FC236}">
                  <a16:creationId xmlns:a16="http://schemas.microsoft.com/office/drawing/2014/main" id="{7A076D93-8EEF-ECC0-C14C-C62CD1E2A0B3}"/>
                </a:ext>
              </a:extLst>
            </p:cNvPr>
            <p:cNvGrpSpPr/>
            <p:nvPr/>
          </p:nvGrpSpPr>
          <p:grpSpPr>
            <a:xfrm>
              <a:off x="6096000" y="5055860"/>
              <a:ext cx="252000" cy="252000"/>
              <a:chOff x="2423755" y="3561443"/>
              <a:chExt cx="360000" cy="360000"/>
            </a:xfrm>
          </p:grpSpPr>
          <p:sp>
            <p:nvSpPr>
              <p:cNvPr id="1032" name="Oval 1031">
                <a:extLst>
                  <a:ext uri="{FF2B5EF4-FFF2-40B4-BE49-F238E27FC236}">
                    <a16:creationId xmlns:a16="http://schemas.microsoft.com/office/drawing/2014/main" id="{C94F70C6-4CD9-8F0C-21A9-9D8D76FD458D}"/>
                  </a:ext>
                </a:extLst>
              </p:cNvPr>
              <p:cNvSpPr/>
              <p:nvPr/>
            </p:nvSpPr>
            <p:spPr>
              <a:xfrm>
                <a:off x="2423755" y="3561443"/>
                <a:ext cx="360000" cy="360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200" dirty="0"/>
                  <a:t>5</a:t>
                </a:r>
              </a:p>
            </p:txBody>
          </p:sp>
          <p:sp>
            <p:nvSpPr>
              <p:cNvPr id="1033" name="Oval 1032">
                <a:extLst>
                  <a:ext uri="{FF2B5EF4-FFF2-40B4-BE49-F238E27FC236}">
                    <a16:creationId xmlns:a16="http://schemas.microsoft.com/office/drawing/2014/main" id="{60586135-DB01-D21B-F1BD-83D6C0C426FE}"/>
                  </a:ext>
                </a:extLst>
              </p:cNvPr>
              <p:cNvSpPr/>
              <p:nvPr/>
            </p:nvSpPr>
            <p:spPr>
              <a:xfrm>
                <a:off x="2441755" y="3579443"/>
                <a:ext cx="324000" cy="32400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200" dirty="0"/>
              </a:p>
            </p:txBody>
          </p:sp>
        </p:grpSp>
        <p:grpSp>
          <p:nvGrpSpPr>
            <p:cNvPr id="1037" name="Group 1036">
              <a:extLst>
                <a:ext uri="{FF2B5EF4-FFF2-40B4-BE49-F238E27FC236}">
                  <a16:creationId xmlns:a16="http://schemas.microsoft.com/office/drawing/2014/main" id="{7E9C66A7-B282-0E10-C3C5-BBE77C6DD70D}"/>
                </a:ext>
              </a:extLst>
            </p:cNvPr>
            <p:cNvGrpSpPr/>
            <p:nvPr/>
          </p:nvGrpSpPr>
          <p:grpSpPr>
            <a:xfrm>
              <a:off x="6096000" y="5550285"/>
              <a:ext cx="252000" cy="252000"/>
              <a:chOff x="2423755" y="3561443"/>
              <a:chExt cx="360000" cy="360000"/>
            </a:xfrm>
          </p:grpSpPr>
          <p:sp>
            <p:nvSpPr>
              <p:cNvPr id="1038" name="Oval 1037">
                <a:extLst>
                  <a:ext uri="{FF2B5EF4-FFF2-40B4-BE49-F238E27FC236}">
                    <a16:creationId xmlns:a16="http://schemas.microsoft.com/office/drawing/2014/main" id="{AF70DD18-E59B-24C8-7959-774BAFB77975}"/>
                  </a:ext>
                </a:extLst>
              </p:cNvPr>
              <p:cNvSpPr/>
              <p:nvPr/>
            </p:nvSpPr>
            <p:spPr>
              <a:xfrm>
                <a:off x="2423755" y="3561443"/>
                <a:ext cx="360000" cy="360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200" dirty="0"/>
                  <a:t>6</a:t>
                </a:r>
              </a:p>
            </p:txBody>
          </p:sp>
          <p:sp>
            <p:nvSpPr>
              <p:cNvPr id="1039" name="Oval 1038">
                <a:extLst>
                  <a:ext uri="{FF2B5EF4-FFF2-40B4-BE49-F238E27FC236}">
                    <a16:creationId xmlns:a16="http://schemas.microsoft.com/office/drawing/2014/main" id="{ECE5B531-4A7B-4544-D2E0-5858E50EDE18}"/>
                  </a:ext>
                </a:extLst>
              </p:cNvPr>
              <p:cNvSpPr/>
              <p:nvPr/>
            </p:nvSpPr>
            <p:spPr>
              <a:xfrm>
                <a:off x="2441755" y="3579443"/>
                <a:ext cx="324000" cy="32400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200" dirty="0"/>
              </a:p>
            </p:txBody>
          </p:sp>
        </p:grpSp>
        <p:sp>
          <p:nvSpPr>
            <p:cNvPr id="1042" name="TextBox 1041">
              <a:extLst>
                <a:ext uri="{FF2B5EF4-FFF2-40B4-BE49-F238E27FC236}">
                  <a16:creationId xmlns:a16="http://schemas.microsoft.com/office/drawing/2014/main" id="{5359BCC2-2E45-25B1-6DD3-598474A56556}"/>
                </a:ext>
              </a:extLst>
            </p:cNvPr>
            <p:cNvSpPr txBox="1"/>
            <p:nvPr/>
          </p:nvSpPr>
          <p:spPr>
            <a:xfrm>
              <a:off x="4399352" y="2858470"/>
              <a:ext cx="1221075" cy="307777"/>
            </a:xfrm>
            <a:prstGeom prst="rect">
              <a:avLst/>
            </a:prstGeom>
            <a:noFill/>
          </p:spPr>
          <p:txBody>
            <a:bodyPr wrap="square">
              <a:spAutoFit/>
            </a:bodyPr>
            <a:lstStyle/>
            <a:p>
              <a:r>
                <a:rPr lang="en-ZA" sz="1400" dirty="0">
                  <a:solidFill>
                    <a:srgbClr val="008000"/>
                  </a:solidFill>
                  <a:latin typeface="Consolas" panose="020B0609020204030204" pitchFamily="49" charset="0"/>
                  <a:cs typeface="Arial" pitchFamily="34" charset="0"/>
                </a:rPr>
                <a:t>pain.001</a:t>
              </a:r>
              <a:endParaRPr lang="en-ZA" sz="1400" dirty="0">
                <a:solidFill>
                  <a:srgbClr val="008000"/>
                </a:solidFill>
                <a:latin typeface="Consolas" panose="020B0609020204030204" pitchFamily="49" charset="0"/>
              </a:endParaRPr>
            </a:p>
          </p:txBody>
        </p:sp>
        <p:sp>
          <p:nvSpPr>
            <p:cNvPr id="1043" name="TextBox 1042">
              <a:extLst>
                <a:ext uri="{FF2B5EF4-FFF2-40B4-BE49-F238E27FC236}">
                  <a16:creationId xmlns:a16="http://schemas.microsoft.com/office/drawing/2014/main" id="{76D8B529-CB8C-3286-A5AA-DE3E0822923C}"/>
                </a:ext>
              </a:extLst>
            </p:cNvPr>
            <p:cNvSpPr txBox="1"/>
            <p:nvPr/>
          </p:nvSpPr>
          <p:spPr>
            <a:xfrm>
              <a:off x="6536982" y="2863710"/>
              <a:ext cx="1221075" cy="307777"/>
            </a:xfrm>
            <a:prstGeom prst="rect">
              <a:avLst/>
            </a:prstGeom>
            <a:noFill/>
          </p:spPr>
          <p:txBody>
            <a:bodyPr wrap="square">
              <a:spAutoFit/>
            </a:bodyPr>
            <a:lstStyle/>
            <a:p>
              <a:r>
                <a:rPr lang="en-ZA" sz="1400" dirty="0">
                  <a:solidFill>
                    <a:srgbClr val="008000"/>
                  </a:solidFill>
                  <a:latin typeface="Consolas" panose="020B0609020204030204" pitchFamily="49" charset="0"/>
                  <a:cs typeface="Arial" pitchFamily="34" charset="0"/>
                </a:rPr>
                <a:t>pain.001</a:t>
              </a:r>
              <a:endParaRPr lang="en-ZA" sz="1400" dirty="0">
                <a:solidFill>
                  <a:srgbClr val="008000"/>
                </a:solidFill>
                <a:latin typeface="Consolas" panose="020B0609020204030204" pitchFamily="49" charset="0"/>
              </a:endParaRPr>
            </a:p>
          </p:txBody>
        </p:sp>
        <p:sp>
          <p:nvSpPr>
            <p:cNvPr id="1044" name="TextBox 1043">
              <a:extLst>
                <a:ext uri="{FF2B5EF4-FFF2-40B4-BE49-F238E27FC236}">
                  <a16:creationId xmlns:a16="http://schemas.microsoft.com/office/drawing/2014/main" id="{03A19468-78DE-30CF-245E-EE55EE11F619}"/>
                </a:ext>
              </a:extLst>
            </p:cNvPr>
            <p:cNvSpPr txBox="1"/>
            <p:nvPr/>
          </p:nvSpPr>
          <p:spPr>
            <a:xfrm>
              <a:off x="4426995" y="3796673"/>
              <a:ext cx="1221075" cy="307777"/>
            </a:xfrm>
            <a:prstGeom prst="rect">
              <a:avLst/>
            </a:prstGeom>
            <a:noFill/>
          </p:spPr>
          <p:txBody>
            <a:bodyPr wrap="square">
              <a:spAutoFit/>
            </a:bodyPr>
            <a:lstStyle/>
            <a:p>
              <a:r>
                <a:rPr lang="en-ZA" sz="1400" dirty="0">
                  <a:solidFill>
                    <a:srgbClr val="008000"/>
                  </a:solidFill>
                  <a:latin typeface="Consolas" panose="020B0609020204030204" pitchFamily="49" charset="0"/>
                  <a:cs typeface="Arial" pitchFamily="34" charset="0"/>
                </a:rPr>
                <a:t>pain.013</a:t>
              </a:r>
              <a:endParaRPr lang="en-ZA" sz="1400" dirty="0">
                <a:solidFill>
                  <a:srgbClr val="008000"/>
                </a:solidFill>
                <a:latin typeface="Consolas" panose="020B0609020204030204" pitchFamily="49" charset="0"/>
              </a:endParaRPr>
            </a:p>
          </p:txBody>
        </p:sp>
        <p:sp>
          <p:nvSpPr>
            <p:cNvPr id="1045" name="TextBox 1044">
              <a:extLst>
                <a:ext uri="{FF2B5EF4-FFF2-40B4-BE49-F238E27FC236}">
                  <a16:creationId xmlns:a16="http://schemas.microsoft.com/office/drawing/2014/main" id="{9D971495-D14F-B319-3287-9649EA3DAEB4}"/>
                </a:ext>
              </a:extLst>
            </p:cNvPr>
            <p:cNvSpPr txBox="1"/>
            <p:nvPr/>
          </p:nvSpPr>
          <p:spPr>
            <a:xfrm>
              <a:off x="6645253" y="3827520"/>
              <a:ext cx="1221075" cy="307777"/>
            </a:xfrm>
            <a:prstGeom prst="rect">
              <a:avLst/>
            </a:prstGeom>
            <a:noFill/>
          </p:spPr>
          <p:txBody>
            <a:bodyPr wrap="square">
              <a:spAutoFit/>
            </a:bodyPr>
            <a:lstStyle/>
            <a:p>
              <a:r>
                <a:rPr lang="en-ZA" sz="1400" dirty="0">
                  <a:solidFill>
                    <a:srgbClr val="008000"/>
                  </a:solidFill>
                  <a:latin typeface="Consolas" panose="020B0609020204030204" pitchFamily="49" charset="0"/>
                  <a:cs typeface="Arial" pitchFamily="34" charset="0"/>
                </a:rPr>
                <a:t>pain.013</a:t>
              </a:r>
              <a:endParaRPr lang="en-ZA" sz="1400" dirty="0">
                <a:solidFill>
                  <a:srgbClr val="008000"/>
                </a:solidFill>
                <a:latin typeface="Consolas" panose="020B0609020204030204" pitchFamily="49" charset="0"/>
              </a:endParaRPr>
            </a:p>
          </p:txBody>
        </p:sp>
        <p:sp>
          <p:nvSpPr>
            <p:cNvPr id="4" name="TextBox 3">
              <a:extLst>
                <a:ext uri="{FF2B5EF4-FFF2-40B4-BE49-F238E27FC236}">
                  <a16:creationId xmlns:a16="http://schemas.microsoft.com/office/drawing/2014/main" id="{C9392EE8-B644-9321-05E2-4C9ED5EEC472}"/>
                </a:ext>
              </a:extLst>
            </p:cNvPr>
            <p:cNvSpPr txBox="1"/>
            <p:nvPr/>
          </p:nvSpPr>
          <p:spPr>
            <a:xfrm>
              <a:off x="2319135" y="2858470"/>
              <a:ext cx="1221075" cy="307777"/>
            </a:xfrm>
            <a:prstGeom prst="rect">
              <a:avLst/>
            </a:prstGeom>
            <a:noFill/>
          </p:spPr>
          <p:txBody>
            <a:bodyPr wrap="square">
              <a:spAutoFit/>
            </a:bodyPr>
            <a:lstStyle/>
            <a:p>
              <a:r>
                <a:rPr lang="en-ZA" sz="1400" dirty="0">
                  <a:solidFill>
                    <a:srgbClr val="008000"/>
                  </a:solidFill>
                  <a:latin typeface="Consolas" panose="020B0609020204030204" pitchFamily="49" charset="0"/>
                  <a:cs typeface="Arial" pitchFamily="34" charset="0"/>
                </a:rPr>
                <a:t>pain.001</a:t>
              </a:r>
              <a:endParaRPr lang="en-ZA" sz="1400" dirty="0">
                <a:solidFill>
                  <a:srgbClr val="008000"/>
                </a:solidFill>
                <a:latin typeface="Consolas" panose="020B0609020204030204" pitchFamily="49" charset="0"/>
              </a:endParaRPr>
            </a:p>
          </p:txBody>
        </p:sp>
        <p:sp>
          <p:nvSpPr>
            <p:cNvPr id="7" name="TextBox 6">
              <a:extLst>
                <a:ext uri="{FF2B5EF4-FFF2-40B4-BE49-F238E27FC236}">
                  <a16:creationId xmlns:a16="http://schemas.microsoft.com/office/drawing/2014/main" id="{B7F51066-5861-EE90-EE9B-08D4C913226C}"/>
                </a:ext>
              </a:extLst>
            </p:cNvPr>
            <p:cNvSpPr txBox="1"/>
            <p:nvPr/>
          </p:nvSpPr>
          <p:spPr>
            <a:xfrm>
              <a:off x="2237768" y="3796673"/>
              <a:ext cx="1221075" cy="307777"/>
            </a:xfrm>
            <a:prstGeom prst="rect">
              <a:avLst/>
            </a:prstGeom>
            <a:noFill/>
          </p:spPr>
          <p:txBody>
            <a:bodyPr wrap="square">
              <a:spAutoFit/>
            </a:bodyPr>
            <a:lstStyle/>
            <a:p>
              <a:r>
                <a:rPr lang="en-ZA" sz="1400" dirty="0">
                  <a:solidFill>
                    <a:srgbClr val="008000"/>
                  </a:solidFill>
                  <a:latin typeface="Consolas" panose="020B0609020204030204" pitchFamily="49" charset="0"/>
                  <a:cs typeface="Arial" pitchFamily="34" charset="0"/>
                </a:rPr>
                <a:t>pain.013</a:t>
              </a:r>
              <a:endParaRPr lang="en-ZA" sz="1400" dirty="0">
                <a:solidFill>
                  <a:srgbClr val="008000"/>
                </a:solidFill>
                <a:latin typeface="Consolas" panose="020B0609020204030204" pitchFamily="49" charset="0"/>
              </a:endParaRPr>
            </a:p>
          </p:txBody>
        </p:sp>
      </p:grpSp>
      <p:sp>
        <p:nvSpPr>
          <p:cNvPr id="13" name="Rectangle 12">
            <a:extLst>
              <a:ext uri="{FF2B5EF4-FFF2-40B4-BE49-F238E27FC236}">
                <a16:creationId xmlns:a16="http://schemas.microsoft.com/office/drawing/2014/main" id="{B73F08C5-8F14-1D61-521D-31935506406F}"/>
              </a:ext>
            </a:extLst>
          </p:cNvPr>
          <p:cNvSpPr/>
          <p:nvPr/>
        </p:nvSpPr>
        <p:spPr>
          <a:xfrm>
            <a:off x="496767" y="2602797"/>
            <a:ext cx="1402584" cy="3600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lIns="144000" tIns="0" rIns="14400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chemeClr val="bg1"/>
                </a:solidFill>
                <a:effectLst/>
                <a:uLnTx/>
                <a:uFillTx/>
                <a:latin typeface="Arial"/>
                <a:ea typeface="+mn-ea"/>
                <a:cs typeface="+mn-cs"/>
              </a:rPr>
              <a:t>QUOTE</a:t>
            </a:r>
            <a:endParaRPr kumimoji="0" lang="en-US" sz="1600" b="1" i="0" u="none" strike="noStrike" kern="1200" cap="none" spc="0" normalizeH="0" baseline="0" noProof="0" dirty="0">
              <a:ln>
                <a:noFill/>
              </a:ln>
              <a:solidFill>
                <a:schemeClr val="bg1"/>
              </a:solidFill>
              <a:effectLst/>
              <a:uLnTx/>
              <a:uFillTx/>
              <a:latin typeface="Arial"/>
              <a:ea typeface="+mn-ea"/>
              <a:cs typeface="+mn-cs"/>
            </a:endParaRPr>
          </a:p>
        </p:txBody>
      </p:sp>
    </p:spTree>
    <p:extLst>
      <p:ext uri="{BB962C8B-B14F-4D97-AF65-F5344CB8AC3E}">
        <p14:creationId xmlns:p14="http://schemas.microsoft.com/office/powerpoint/2010/main" val="2116790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F2DAC-657E-D7DA-D245-1EC696A62F50}"/>
              </a:ext>
            </a:extLst>
          </p:cNvPr>
          <p:cNvSpPr>
            <a:spLocks noGrp="1"/>
          </p:cNvSpPr>
          <p:nvPr>
            <p:ph type="title"/>
          </p:nvPr>
        </p:nvSpPr>
        <p:spPr/>
        <p:txBody>
          <a:bodyPr/>
          <a:lstStyle/>
          <a:p>
            <a:r>
              <a:rPr lang="en-US" dirty="0"/>
              <a:t>ACTIO Demonstration</a:t>
            </a:r>
          </a:p>
        </p:txBody>
      </p:sp>
      <p:sp>
        <p:nvSpPr>
          <p:cNvPr id="39" name="Slide Number Placeholder 38">
            <a:extLst>
              <a:ext uri="{FF2B5EF4-FFF2-40B4-BE49-F238E27FC236}">
                <a16:creationId xmlns:a16="http://schemas.microsoft.com/office/drawing/2014/main" id="{E795DB64-F7C0-D682-2D5C-34E122205C64}"/>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90442A-A587-DA4A-80BE-9E74F9AF5476}" type="slidenum">
              <a:rPr kumimoji="0" lang="en-US" sz="7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7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Date Placeholder 41">
            <a:extLst>
              <a:ext uri="{FF2B5EF4-FFF2-40B4-BE49-F238E27FC236}">
                <a16:creationId xmlns:a16="http://schemas.microsoft.com/office/drawing/2014/main" id="{5F438B71-4A6E-6BBD-C81C-BDC7491DBFC4}"/>
              </a:ext>
            </a:extLst>
          </p:cNvPr>
          <p:cNvSpPr>
            <a:spLocks noGrp="1"/>
          </p:cNvSpPr>
          <p:nvPr>
            <p:ph type="dt" sz="half" idx="23"/>
          </p:nvPr>
        </p:nvSpPr>
        <p:spPr>
          <a:xfrm>
            <a:off x="486833" y="6524509"/>
            <a:ext cx="1143000" cy="210312"/>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20" normalizeH="0" baseline="0" noProof="0" dirty="0">
                <a:ln>
                  <a:noFill/>
                </a:ln>
                <a:solidFill>
                  <a:srgbClr val="000000"/>
                </a:solidFill>
                <a:effectLst/>
                <a:uLnTx/>
                <a:uFillTx/>
                <a:latin typeface="Arial" pitchFamily="34" charset="0"/>
                <a:ea typeface="+mn-ea"/>
                <a:cs typeface="Arial" pitchFamily="34" charset="0"/>
              </a:rPr>
              <a:t>February 2023</a:t>
            </a:r>
          </a:p>
        </p:txBody>
      </p:sp>
      <p:sp>
        <p:nvSpPr>
          <p:cNvPr id="6" name="Footer Placeholder 43">
            <a:extLst>
              <a:ext uri="{FF2B5EF4-FFF2-40B4-BE49-F238E27FC236}">
                <a16:creationId xmlns:a16="http://schemas.microsoft.com/office/drawing/2014/main" id="{708F9E6D-AD56-9EAF-1D31-4CEDDE501D08}"/>
              </a:ext>
            </a:extLst>
          </p:cNvPr>
          <p:cNvSpPr>
            <a:spLocks noGrp="1"/>
          </p:cNvSpPr>
          <p:nvPr>
            <p:ph type="ftr" sz="quarter" idx="3"/>
          </p:nvPr>
        </p:nvSpPr>
        <p:spPr>
          <a:xfrm>
            <a:off x="7162585" y="6524509"/>
            <a:ext cx="4114800" cy="21031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20" normalizeH="0" baseline="0" noProof="0" dirty="0">
                <a:ln>
                  <a:noFill/>
                </a:ln>
                <a:solidFill>
                  <a:srgbClr val="000000"/>
                </a:solidFill>
                <a:effectLst/>
                <a:uLnTx/>
                <a:uFillTx/>
                <a:latin typeface="Arial" pitchFamily="34" charset="0"/>
                <a:ea typeface="+mn-ea"/>
                <a:cs typeface="Arial" pitchFamily="34" charset="0"/>
              </a:rPr>
              <a:t>The FRMS Center of Excellence</a:t>
            </a:r>
          </a:p>
        </p:txBody>
      </p:sp>
      <p:sp>
        <p:nvSpPr>
          <p:cNvPr id="3" name="Text Placeholder 2">
            <a:extLst>
              <a:ext uri="{FF2B5EF4-FFF2-40B4-BE49-F238E27FC236}">
                <a16:creationId xmlns:a16="http://schemas.microsoft.com/office/drawing/2014/main" id="{18EF297B-897C-548D-DFED-370B665A9DC6}"/>
              </a:ext>
            </a:extLst>
          </p:cNvPr>
          <p:cNvSpPr>
            <a:spLocks noGrp="1"/>
          </p:cNvSpPr>
          <p:nvPr>
            <p:ph type="body" sz="quarter" idx="20"/>
          </p:nvPr>
        </p:nvSpPr>
        <p:spPr>
          <a:xfrm>
            <a:off x="495299" y="1052688"/>
            <a:ext cx="11112501" cy="285750"/>
          </a:xfrm>
        </p:spPr>
        <p:txBody>
          <a:bodyPr/>
          <a:lstStyle/>
          <a:p>
            <a:r>
              <a:rPr lang="en-US" sz="1400" dirty="0"/>
              <a:t>How does the platform handle the payment flow?</a:t>
            </a:r>
          </a:p>
        </p:txBody>
      </p:sp>
      <p:sp>
        <p:nvSpPr>
          <p:cNvPr id="8" name="TextBox 7">
            <a:extLst>
              <a:ext uri="{FF2B5EF4-FFF2-40B4-BE49-F238E27FC236}">
                <a16:creationId xmlns:a16="http://schemas.microsoft.com/office/drawing/2014/main" id="{A4BE806A-C858-624D-0989-BADBFC7F227B}"/>
              </a:ext>
            </a:extLst>
          </p:cNvPr>
          <p:cNvSpPr txBox="1"/>
          <p:nvPr/>
        </p:nvSpPr>
        <p:spPr>
          <a:xfrm>
            <a:off x="4612542" y="1726734"/>
            <a:ext cx="6967743" cy="545965"/>
          </a:xfrm>
          <a:prstGeom prst="rect">
            <a:avLst/>
          </a:prstGeom>
          <a:noFill/>
        </p:spPr>
        <p:txBody>
          <a:bodyPr wrap="square" lIns="0" tIns="0" rIns="0" bIns="0" rtlCol="0" anchor="t">
            <a:noAutofit/>
          </a:bodyPr>
          <a:lstStyle/>
          <a:p>
            <a:pPr>
              <a:spcAft>
                <a:spcPts val="600"/>
              </a:spcAft>
            </a:pPr>
            <a:r>
              <a:rPr lang="en-ZA" sz="1400" dirty="0">
                <a:solidFill>
                  <a:schemeClr val="accent6"/>
                </a:solidFill>
                <a:latin typeface="Arial" pitchFamily="34" charset="0"/>
                <a:cs typeface="Arial" pitchFamily="34" charset="0"/>
              </a:rPr>
              <a:t>ACTIO accommodates four specific ISO20022 messages, modelled on a typical instant payments flow that includes an initial quoting and acceptance process</a:t>
            </a:r>
          </a:p>
        </p:txBody>
      </p:sp>
      <p:sp>
        <p:nvSpPr>
          <p:cNvPr id="9" name="Rectangle: Rounded Corners 8">
            <a:extLst>
              <a:ext uri="{FF2B5EF4-FFF2-40B4-BE49-F238E27FC236}">
                <a16:creationId xmlns:a16="http://schemas.microsoft.com/office/drawing/2014/main" id="{5AEF92F3-B30B-D785-2192-C7C47CD972AB}"/>
              </a:ext>
            </a:extLst>
          </p:cNvPr>
          <p:cNvSpPr/>
          <p:nvPr/>
        </p:nvSpPr>
        <p:spPr>
          <a:xfrm>
            <a:off x="486833" y="1727372"/>
            <a:ext cx="3856567" cy="453853"/>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spcFirstLastPara="0" vert="horz" wrap="square" lIns="170688" tIns="97536" rIns="170688" bIns="97536" numCol="1" spcCol="1270" anchor="ctr" anchorCtr="0">
            <a:noAutofit/>
          </a:bodyPr>
          <a:lstStyle/>
          <a:p>
            <a:pPr marL="360363" lvl="0" algn="ctr" defTabSz="1066800">
              <a:lnSpc>
                <a:spcPct val="90000"/>
              </a:lnSpc>
              <a:spcBef>
                <a:spcPct val="0"/>
              </a:spcBef>
              <a:spcAft>
                <a:spcPct val="35000"/>
              </a:spcAft>
              <a:buNone/>
            </a:pPr>
            <a:r>
              <a:rPr lang="en-US" kern="1200" dirty="0"/>
              <a:t>Message flow – Part 2</a:t>
            </a:r>
          </a:p>
        </p:txBody>
      </p:sp>
      <p:sp>
        <p:nvSpPr>
          <p:cNvPr id="10" name="Oval 9">
            <a:extLst>
              <a:ext uri="{FF2B5EF4-FFF2-40B4-BE49-F238E27FC236}">
                <a16:creationId xmlns:a16="http://schemas.microsoft.com/office/drawing/2014/main" id="{8ED8DBE9-5D55-AC5E-0C58-612EB1B9FF98}"/>
              </a:ext>
            </a:extLst>
          </p:cNvPr>
          <p:cNvSpPr/>
          <p:nvPr/>
        </p:nvSpPr>
        <p:spPr>
          <a:xfrm>
            <a:off x="611715" y="1798370"/>
            <a:ext cx="302685" cy="311855"/>
          </a:xfrm>
          <a:prstGeom prst="ellipse">
            <a:avLst/>
          </a:prstGeom>
          <a:ln>
            <a:solidFill>
              <a:srgbClr val="AAA092"/>
            </a:solidFill>
          </a:ln>
          <a:effectLst>
            <a:innerShdw blurRad="63500" dist="50800" dir="13500000">
              <a:prstClr val="black">
                <a:alpha val="50000"/>
              </a:prstClr>
            </a:innerShdw>
          </a:effectLst>
        </p:spPr>
        <p:style>
          <a:lnRef idx="3">
            <a:schemeClr val="lt1"/>
          </a:lnRef>
          <a:fillRef idx="1">
            <a:schemeClr val="accent4"/>
          </a:fillRef>
          <a:effectRef idx="1">
            <a:schemeClr val="accent4"/>
          </a:effectRef>
          <a:fontRef idx="minor">
            <a:schemeClr val="lt1"/>
          </a:fontRef>
        </p:style>
        <p:txBody>
          <a:bodyPr rtlCol="0" anchor="ctr"/>
          <a:lstStyle/>
          <a:p>
            <a:pPr algn="ctr"/>
            <a:endParaRPr lang="en-ZA"/>
          </a:p>
        </p:txBody>
      </p:sp>
      <p:grpSp>
        <p:nvGrpSpPr>
          <p:cNvPr id="1181" name="Group 1180">
            <a:extLst>
              <a:ext uri="{FF2B5EF4-FFF2-40B4-BE49-F238E27FC236}">
                <a16:creationId xmlns:a16="http://schemas.microsoft.com/office/drawing/2014/main" id="{9539CFD9-4153-B0B0-B658-F2AE61935CCB}"/>
              </a:ext>
            </a:extLst>
          </p:cNvPr>
          <p:cNvGrpSpPr/>
          <p:nvPr/>
        </p:nvGrpSpPr>
        <p:grpSpPr>
          <a:xfrm>
            <a:off x="946015" y="2969812"/>
            <a:ext cx="10299971" cy="3733723"/>
            <a:chOff x="879231" y="2724261"/>
            <a:chExt cx="10299971" cy="3733723"/>
          </a:xfrm>
        </p:grpSpPr>
        <p:pic>
          <p:nvPicPr>
            <p:cNvPr id="1109" name="Picture 1108">
              <a:extLst>
                <a:ext uri="{FF2B5EF4-FFF2-40B4-BE49-F238E27FC236}">
                  <a16:creationId xmlns:a16="http://schemas.microsoft.com/office/drawing/2014/main" id="{F0B5A9EA-43A6-F2BC-D51D-BE678877FB46}"/>
                </a:ext>
              </a:extLst>
            </p:cNvPr>
            <p:cNvPicPr>
              <a:picLocks noChangeAspect="1"/>
            </p:cNvPicPr>
            <p:nvPr/>
          </p:nvPicPr>
          <p:blipFill>
            <a:blip r:embed="rId3"/>
            <a:stretch>
              <a:fillRect/>
            </a:stretch>
          </p:blipFill>
          <p:spPr>
            <a:xfrm>
              <a:off x="879231" y="2969812"/>
              <a:ext cx="10299971" cy="1218214"/>
            </a:xfrm>
            <a:prstGeom prst="rect">
              <a:avLst/>
            </a:prstGeom>
          </p:spPr>
        </p:pic>
        <p:cxnSp>
          <p:nvCxnSpPr>
            <p:cNvPr id="1110" name="Straight Arrow Connector 1109">
              <a:extLst>
                <a:ext uri="{FF2B5EF4-FFF2-40B4-BE49-F238E27FC236}">
                  <a16:creationId xmlns:a16="http://schemas.microsoft.com/office/drawing/2014/main" id="{728A1B0D-C171-F963-ACE3-77313F6237D0}"/>
                </a:ext>
              </a:extLst>
            </p:cNvPr>
            <p:cNvCxnSpPr>
              <a:cxnSpLocks/>
            </p:cNvCxnSpPr>
            <p:nvPr/>
          </p:nvCxnSpPr>
          <p:spPr>
            <a:xfrm>
              <a:off x="2295525" y="3372506"/>
              <a:ext cx="914400" cy="0"/>
            </a:xfrm>
            <a:prstGeom prst="straightConnector1">
              <a:avLst/>
            </a:prstGeom>
            <a:ln w="19050">
              <a:solidFill>
                <a:srgbClr val="002060"/>
              </a:solidFill>
              <a:tailEnd type="triangle"/>
            </a:ln>
          </p:spPr>
          <p:style>
            <a:lnRef idx="1">
              <a:schemeClr val="accent6"/>
            </a:lnRef>
            <a:fillRef idx="0">
              <a:schemeClr val="accent6"/>
            </a:fillRef>
            <a:effectRef idx="0">
              <a:schemeClr val="accent6"/>
            </a:effectRef>
            <a:fontRef idx="minor">
              <a:schemeClr val="tx1"/>
            </a:fontRef>
          </p:style>
        </p:cxnSp>
        <p:grpSp>
          <p:nvGrpSpPr>
            <p:cNvPr id="1111" name="Group 1110">
              <a:extLst>
                <a:ext uri="{FF2B5EF4-FFF2-40B4-BE49-F238E27FC236}">
                  <a16:creationId xmlns:a16="http://schemas.microsoft.com/office/drawing/2014/main" id="{CA6B8281-B709-5C58-7D89-DB522D4AF974}"/>
                </a:ext>
              </a:extLst>
            </p:cNvPr>
            <p:cNvGrpSpPr/>
            <p:nvPr/>
          </p:nvGrpSpPr>
          <p:grpSpPr>
            <a:xfrm>
              <a:off x="2572725" y="3192506"/>
              <a:ext cx="360000" cy="360000"/>
              <a:chOff x="2423755" y="3561443"/>
              <a:chExt cx="360000" cy="360000"/>
            </a:xfrm>
          </p:grpSpPr>
          <p:sp>
            <p:nvSpPr>
              <p:cNvPr id="1112" name="Oval 1111">
                <a:extLst>
                  <a:ext uri="{FF2B5EF4-FFF2-40B4-BE49-F238E27FC236}">
                    <a16:creationId xmlns:a16="http://schemas.microsoft.com/office/drawing/2014/main" id="{3989C175-4F81-77B1-B3B3-4C85C6028D70}"/>
                  </a:ext>
                </a:extLst>
              </p:cNvPr>
              <p:cNvSpPr/>
              <p:nvPr/>
            </p:nvSpPr>
            <p:spPr>
              <a:xfrm>
                <a:off x="2423755" y="3561443"/>
                <a:ext cx="360000" cy="360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1</a:t>
                </a:r>
              </a:p>
            </p:txBody>
          </p:sp>
          <p:sp>
            <p:nvSpPr>
              <p:cNvPr id="1113" name="Oval 1112">
                <a:extLst>
                  <a:ext uri="{FF2B5EF4-FFF2-40B4-BE49-F238E27FC236}">
                    <a16:creationId xmlns:a16="http://schemas.microsoft.com/office/drawing/2014/main" id="{878C9C1D-B473-FE37-399A-23F07DB2FF32}"/>
                  </a:ext>
                </a:extLst>
              </p:cNvPr>
              <p:cNvSpPr/>
              <p:nvPr/>
            </p:nvSpPr>
            <p:spPr>
              <a:xfrm>
                <a:off x="2441755" y="3579443"/>
                <a:ext cx="324000" cy="32400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cxnSp>
          <p:nvCxnSpPr>
            <p:cNvPr id="1114" name="Straight Arrow Connector 1113">
              <a:extLst>
                <a:ext uri="{FF2B5EF4-FFF2-40B4-BE49-F238E27FC236}">
                  <a16:creationId xmlns:a16="http://schemas.microsoft.com/office/drawing/2014/main" id="{5E7AA118-97F5-E99E-5F62-08AAE5B79061}"/>
                </a:ext>
              </a:extLst>
            </p:cNvPr>
            <p:cNvCxnSpPr>
              <a:cxnSpLocks/>
            </p:cNvCxnSpPr>
            <p:nvPr/>
          </p:nvCxnSpPr>
          <p:spPr>
            <a:xfrm>
              <a:off x="4482465" y="3372506"/>
              <a:ext cx="914400" cy="0"/>
            </a:xfrm>
            <a:prstGeom prst="straightConnector1">
              <a:avLst/>
            </a:prstGeom>
            <a:ln w="19050">
              <a:solidFill>
                <a:srgbClr val="002060"/>
              </a:solidFill>
              <a:tailEnd type="triangle"/>
            </a:ln>
          </p:spPr>
          <p:style>
            <a:lnRef idx="1">
              <a:schemeClr val="accent6"/>
            </a:lnRef>
            <a:fillRef idx="0">
              <a:schemeClr val="accent6"/>
            </a:fillRef>
            <a:effectRef idx="0">
              <a:schemeClr val="accent6"/>
            </a:effectRef>
            <a:fontRef idx="minor">
              <a:schemeClr val="tx1"/>
            </a:fontRef>
          </p:style>
        </p:cxnSp>
        <p:grpSp>
          <p:nvGrpSpPr>
            <p:cNvPr id="1115" name="Group 1114">
              <a:extLst>
                <a:ext uri="{FF2B5EF4-FFF2-40B4-BE49-F238E27FC236}">
                  <a16:creationId xmlns:a16="http://schemas.microsoft.com/office/drawing/2014/main" id="{30C0E45D-A900-B4C4-DEEB-81617098CE0A}"/>
                </a:ext>
              </a:extLst>
            </p:cNvPr>
            <p:cNvGrpSpPr/>
            <p:nvPr/>
          </p:nvGrpSpPr>
          <p:grpSpPr>
            <a:xfrm>
              <a:off x="4759665" y="3192506"/>
              <a:ext cx="360000" cy="360000"/>
              <a:chOff x="2423755" y="3561443"/>
              <a:chExt cx="360000" cy="360000"/>
            </a:xfrm>
          </p:grpSpPr>
          <p:sp>
            <p:nvSpPr>
              <p:cNvPr id="1116" name="Oval 1115">
                <a:extLst>
                  <a:ext uri="{FF2B5EF4-FFF2-40B4-BE49-F238E27FC236}">
                    <a16:creationId xmlns:a16="http://schemas.microsoft.com/office/drawing/2014/main" id="{7A214A30-B598-278C-73BC-D8222BE2B685}"/>
                  </a:ext>
                </a:extLst>
              </p:cNvPr>
              <p:cNvSpPr/>
              <p:nvPr/>
            </p:nvSpPr>
            <p:spPr>
              <a:xfrm>
                <a:off x="2423755" y="3561443"/>
                <a:ext cx="360000" cy="360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3</a:t>
                </a:r>
              </a:p>
            </p:txBody>
          </p:sp>
          <p:sp>
            <p:nvSpPr>
              <p:cNvPr id="1117" name="Oval 1116">
                <a:extLst>
                  <a:ext uri="{FF2B5EF4-FFF2-40B4-BE49-F238E27FC236}">
                    <a16:creationId xmlns:a16="http://schemas.microsoft.com/office/drawing/2014/main" id="{03A794DF-7516-F2D3-5948-D5ACD516B8C4}"/>
                  </a:ext>
                </a:extLst>
              </p:cNvPr>
              <p:cNvSpPr/>
              <p:nvPr/>
            </p:nvSpPr>
            <p:spPr>
              <a:xfrm>
                <a:off x="2441755" y="3579443"/>
                <a:ext cx="324000" cy="32400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cxnSp>
          <p:nvCxnSpPr>
            <p:cNvPr id="1118" name="Straight Arrow Connector 1117">
              <a:extLst>
                <a:ext uri="{FF2B5EF4-FFF2-40B4-BE49-F238E27FC236}">
                  <a16:creationId xmlns:a16="http://schemas.microsoft.com/office/drawing/2014/main" id="{A20D7EAB-F390-E018-DF21-577AD2E46A48}"/>
                </a:ext>
              </a:extLst>
            </p:cNvPr>
            <p:cNvCxnSpPr>
              <a:cxnSpLocks/>
            </p:cNvCxnSpPr>
            <p:nvPr/>
          </p:nvCxnSpPr>
          <p:spPr>
            <a:xfrm>
              <a:off x="6647854" y="3372506"/>
              <a:ext cx="914400" cy="0"/>
            </a:xfrm>
            <a:prstGeom prst="straightConnector1">
              <a:avLst/>
            </a:prstGeom>
            <a:ln w="19050">
              <a:solidFill>
                <a:srgbClr val="002060"/>
              </a:solidFill>
              <a:tailEnd type="triangle"/>
            </a:ln>
          </p:spPr>
          <p:style>
            <a:lnRef idx="1">
              <a:schemeClr val="accent6"/>
            </a:lnRef>
            <a:fillRef idx="0">
              <a:schemeClr val="accent6"/>
            </a:fillRef>
            <a:effectRef idx="0">
              <a:schemeClr val="accent6"/>
            </a:effectRef>
            <a:fontRef idx="minor">
              <a:schemeClr val="tx1"/>
            </a:fontRef>
          </p:style>
        </p:cxnSp>
        <p:grpSp>
          <p:nvGrpSpPr>
            <p:cNvPr id="1119" name="Group 1118">
              <a:extLst>
                <a:ext uri="{FF2B5EF4-FFF2-40B4-BE49-F238E27FC236}">
                  <a16:creationId xmlns:a16="http://schemas.microsoft.com/office/drawing/2014/main" id="{18D4CAB5-1766-B1E0-4B26-7566C65FC50B}"/>
                </a:ext>
              </a:extLst>
            </p:cNvPr>
            <p:cNvGrpSpPr/>
            <p:nvPr/>
          </p:nvGrpSpPr>
          <p:grpSpPr>
            <a:xfrm>
              <a:off x="6925054" y="3192506"/>
              <a:ext cx="360000" cy="360000"/>
              <a:chOff x="2423755" y="3561443"/>
              <a:chExt cx="360000" cy="360000"/>
            </a:xfrm>
          </p:grpSpPr>
          <p:sp>
            <p:nvSpPr>
              <p:cNvPr id="1120" name="Oval 1119">
                <a:extLst>
                  <a:ext uri="{FF2B5EF4-FFF2-40B4-BE49-F238E27FC236}">
                    <a16:creationId xmlns:a16="http://schemas.microsoft.com/office/drawing/2014/main" id="{A71DF3AD-1B63-C267-1869-FC3F55313A27}"/>
                  </a:ext>
                </a:extLst>
              </p:cNvPr>
              <p:cNvSpPr/>
              <p:nvPr/>
            </p:nvSpPr>
            <p:spPr>
              <a:xfrm>
                <a:off x="2423755" y="3561443"/>
                <a:ext cx="360000" cy="360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4</a:t>
                </a:r>
              </a:p>
            </p:txBody>
          </p:sp>
          <p:sp>
            <p:nvSpPr>
              <p:cNvPr id="1121" name="Oval 1120">
                <a:extLst>
                  <a:ext uri="{FF2B5EF4-FFF2-40B4-BE49-F238E27FC236}">
                    <a16:creationId xmlns:a16="http://schemas.microsoft.com/office/drawing/2014/main" id="{04F9F954-2B15-E4AB-0F6A-6D483CECBE9A}"/>
                  </a:ext>
                </a:extLst>
              </p:cNvPr>
              <p:cNvSpPr/>
              <p:nvPr/>
            </p:nvSpPr>
            <p:spPr>
              <a:xfrm>
                <a:off x="2441755" y="3579443"/>
                <a:ext cx="324000" cy="32400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cxnSp>
          <p:nvCxnSpPr>
            <p:cNvPr id="1122" name="Straight Arrow Connector 1121">
              <a:extLst>
                <a:ext uri="{FF2B5EF4-FFF2-40B4-BE49-F238E27FC236}">
                  <a16:creationId xmlns:a16="http://schemas.microsoft.com/office/drawing/2014/main" id="{6F417DBF-0E38-BC0E-2EE3-920A23C4EA84}"/>
                </a:ext>
              </a:extLst>
            </p:cNvPr>
            <p:cNvCxnSpPr>
              <a:cxnSpLocks/>
            </p:cNvCxnSpPr>
            <p:nvPr/>
          </p:nvCxnSpPr>
          <p:spPr>
            <a:xfrm>
              <a:off x="8813243" y="3372506"/>
              <a:ext cx="914400" cy="0"/>
            </a:xfrm>
            <a:prstGeom prst="straightConnector1">
              <a:avLst/>
            </a:prstGeom>
            <a:ln w="19050">
              <a:solidFill>
                <a:srgbClr val="002060"/>
              </a:solidFill>
              <a:tailEnd type="triangle"/>
            </a:ln>
          </p:spPr>
          <p:style>
            <a:lnRef idx="1">
              <a:schemeClr val="accent6"/>
            </a:lnRef>
            <a:fillRef idx="0">
              <a:schemeClr val="accent6"/>
            </a:fillRef>
            <a:effectRef idx="0">
              <a:schemeClr val="accent6"/>
            </a:effectRef>
            <a:fontRef idx="minor">
              <a:schemeClr val="tx1"/>
            </a:fontRef>
          </p:style>
        </p:cxnSp>
        <p:grpSp>
          <p:nvGrpSpPr>
            <p:cNvPr id="1123" name="Group 1122">
              <a:extLst>
                <a:ext uri="{FF2B5EF4-FFF2-40B4-BE49-F238E27FC236}">
                  <a16:creationId xmlns:a16="http://schemas.microsoft.com/office/drawing/2014/main" id="{80AF060D-DE39-5988-01EB-6AA90D93F09D}"/>
                </a:ext>
              </a:extLst>
            </p:cNvPr>
            <p:cNvGrpSpPr/>
            <p:nvPr/>
          </p:nvGrpSpPr>
          <p:grpSpPr>
            <a:xfrm>
              <a:off x="9090443" y="3192506"/>
              <a:ext cx="360000" cy="360000"/>
              <a:chOff x="2423755" y="3561443"/>
              <a:chExt cx="360000" cy="360000"/>
            </a:xfrm>
          </p:grpSpPr>
          <p:sp>
            <p:nvSpPr>
              <p:cNvPr id="1124" name="Oval 1123">
                <a:extLst>
                  <a:ext uri="{FF2B5EF4-FFF2-40B4-BE49-F238E27FC236}">
                    <a16:creationId xmlns:a16="http://schemas.microsoft.com/office/drawing/2014/main" id="{55EDB93B-825B-8C20-AAB9-C715B0C5A1FD}"/>
                  </a:ext>
                </a:extLst>
              </p:cNvPr>
              <p:cNvSpPr/>
              <p:nvPr/>
            </p:nvSpPr>
            <p:spPr>
              <a:xfrm>
                <a:off x="2423755" y="3561443"/>
                <a:ext cx="360000" cy="360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7</a:t>
                </a:r>
              </a:p>
            </p:txBody>
          </p:sp>
          <p:sp>
            <p:nvSpPr>
              <p:cNvPr id="1125" name="Oval 1124">
                <a:extLst>
                  <a:ext uri="{FF2B5EF4-FFF2-40B4-BE49-F238E27FC236}">
                    <a16:creationId xmlns:a16="http://schemas.microsoft.com/office/drawing/2014/main" id="{113219A9-760E-6518-2661-5E88848CA27D}"/>
                  </a:ext>
                </a:extLst>
              </p:cNvPr>
              <p:cNvSpPr/>
              <p:nvPr/>
            </p:nvSpPr>
            <p:spPr>
              <a:xfrm>
                <a:off x="2441755" y="3579443"/>
                <a:ext cx="324000" cy="32400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1126" name="TextBox 1125">
              <a:extLst>
                <a:ext uri="{FF2B5EF4-FFF2-40B4-BE49-F238E27FC236}">
                  <a16:creationId xmlns:a16="http://schemas.microsoft.com/office/drawing/2014/main" id="{4FE81DD6-63DE-F97A-62F4-0A5B134E551D}"/>
                </a:ext>
              </a:extLst>
            </p:cNvPr>
            <p:cNvSpPr txBox="1"/>
            <p:nvPr/>
          </p:nvSpPr>
          <p:spPr>
            <a:xfrm>
              <a:off x="1353671" y="4544393"/>
              <a:ext cx="9332258" cy="1913591"/>
            </a:xfrm>
            <a:prstGeom prst="rect">
              <a:avLst/>
            </a:prstGeom>
            <a:noFill/>
          </p:spPr>
          <p:txBody>
            <a:bodyPr wrap="square" lIns="0" tIns="0" rIns="0" bIns="0" numCol="4" spcCol="360000" rtlCol="0">
              <a:noAutofit/>
            </a:bodyPr>
            <a:lstStyle/>
            <a:p>
              <a:pPr marL="179388" indent="-179388">
                <a:lnSpc>
                  <a:spcPct val="150000"/>
                </a:lnSpc>
                <a:buFont typeface="Arial" panose="020B0604020202020204" pitchFamily="34" charset="0"/>
                <a:buChar char="•"/>
              </a:pPr>
              <a:r>
                <a:rPr lang="en-GB" sz="1000" dirty="0">
                  <a:solidFill>
                    <a:schemeClr val="accent6"/>
                  </a:solidFill>
                  <a:latin typeface="Arial" pitchFamily="34" charset="0"/>
                  <a:cs typeface="Arial" pitchFamily="34" charset="0"/>
                </a:rPr>
                <a:t>Debtor submits instruction to pay to their FSP</a:t>
              </a:r>
            </a:p>
            <a:p>
              <a:pPr marL="179388" indent="-179388">
                <a:lnSpc>
                  <a:spcPct val="150000"/>
                </a:lnSpc>
                <a:buFont typeface="Arial" panose="020B0604020202020204" pitchFamily="34" charset="0"/>
                <a:buChar char="•"/>
              </a:pPr>
              <a:r>
                <a:rPr lang="en-GB" sz="1000" dirty="0">
                  <a:solidFill>
                    <a:schemeClr val="accent6"/>
                  </a:solidFill>
                  <a:latin typeface="Arial" pitchFamily="34" charset="0"/>
                  <a:cs typeface="Arial" pitchFamily="34" charset="0"/>
                </a:rPr>
                <a:t>Debtor FSP confirms available funds and debit debtor account</a:t>
              </a:r>
            </a:p>
            <a:p>
              <a:pPr marL="179388" indent="-179388">
                <a:lnSpc>
                  <a:spcPct val="150000"/>
                </a:lnSpc>
                <a:buFont typeface="Arial" panose="020B0604020202020204" pitchFamily="34" charset="0"/>
                <a:buChar char="•"/>
              </a:pPr>
              <a:endParaRPr lang="en-GB" sz="1000" dirty="0">
                <a:solidFill>
                  <a:schemeClr val="accent6"/>
                </a:solidFill>
                <a:latin typeface="Arial" pitchFamily="34" charset="0"/>
                <a:cs typeface="Arial" pitchFamily="34" charset="0"/>
              </a:endParaRPr>
            </a:p>
            <a:p>
              <a:pPr marL="179388" indent="-179388">
                <a:lnSpc>
                  <a:spcPct val="150000"/>
                </a:lnSpc>
                <a:buFont typeface="Arial" panose="020B0604020202020204" pitchFamily="34" charset="0"/>
                <a:buChar char="•"/>
              </a:pPr>
              <a:r>
                <a:rPr lang="en-GB" sz="1000" dirty="0">
                  <a:solidFill>
                    <a:schemeClr val="accent6"/>
                  </a:solidFill>
                  <a:latin typeface="Arial" pitchFamily="34" charset="0"/>
                  <a:cs typeface="Arial" pitchFamily="34" charset="0"/>
                </a:rPr>
                <a:t>Debtor FSP routes confirmation to Debtor</a:t>
              </a:r>
            </a:p>
            <a:p>
              <a:pPr marL="179388" indent="-179388">
                <a:lnSpc>
                  <a:spcPct val="150000"/>
                </a:lnSpc>
                <a:buFont typeface="Arial" panose="020B0604020202020204" pitchFamily="34" charset="0"/>
                <a:buChar char="•"/>
              </a:pPr>
              <a:endParaRPr lang="en-GB" sz="1000" dirty="0">
                <a:solidFill>
                  <a:schemeClr val="accent6"/>
                </a:solidFill>
                <a:latin typeface="Arial" pitchFamily="34" charset="0"/>
                <a:cs typeface="Arial" pitchFamily="34" charset="0"/>
              </a:endParaRPr>
            </a:p>
            <a:p>
              <a:pPr marL="179388" indent="-179388">
                <a:lnSpc>
                  <a:spcPct val="150000"/>
                </a:lnSpc>
                <a:buFont typeface="Arial" panose="020B0604020202020204" pitchFamily="34" charset="0"/>
                <a:buChar char="•"/>
              </a:pPr>
              <a:endParaRPr lang="en-GB" sz="1000" dirty="0">
                <a:solidFill>
                  <a:schemeClr val="accent6"/>
                </a:solidFill>
                <a:latin typeface="Arial" pitchFamily="34" charset="0"/>
                <a:cs typeface="Arial" pitchFamily="34" charset="0"/>
              </a:endParaRPr>
            </a:p>
            <a:p>
              <a:pPr marL="179388" indent="-179388">
                <a:lnSpc>
                  <a:spcPct val="150000"/>
                </a:lnSpc>
                <a:buFont typeface="Arial" panose="020B0604020202020204" pitchFamily="34" charset="0"/>
                <a:buChar char="•"/>
              </a:pPr>
              <a:r>
                <a:rPr lang="en-GB" sz="1000" dirty="0">
                  <a:solidFill>
                    <a:schemeClr val="accent6"/>
                  </a:solidFill>
                  <a:latin typeface="Arial" pitchFamily="34" charset="0"/>
                  <a:cs typeface="Arial" pitchFamily="34" charset="0"/>
                </a:rPr>
                <a:t>Debtor FSP routes the payment instruction to the Clearing House</a:t>
              </a:r>
            </a:p>
            <a:p>
              <a:pPr marL="179388" indent="-179388">
                <a:lnSpc>
                  <a:spcPct val="150000"/>
                </a:lnSpc>
                <a:buFont typeface="Arial" panose="020B0604020202020204" pitchFamily="34" charset="0"/>
                <a:buChar char="•"/>
              </a:pPr>
              <a:endParaRPr lang="en-GB" sz="1000" dirty="0">
                <a:solidFill>
                  <a:schemeClr val="accent6"/>
                </a:solidFill>
                <a:latin typeface="Arial" pitchFamily="34" charset="0"/>
                <a:cs typeface="Arial" pitchFamily="34" charset="0"/>
              </a:endParaRPr>
            </a:p>
            <a:p>
              <a:pPr marL="179388" indent="-179388">
                <a:lnSpc>
                  <a:spcPct val="150000"/>
                </a:lnSpc>
                <a:buFont typeface="Arial" panose="020B0604020202020204" pitchFamily="34" charset="0"/>
                <a:buChar char="•"/>
              </a:pPr>
              <a:r>
                <a:rPr lang="en-GB" sz="1000" dirty="0">
                  <a:solidFill>
                    <a:schemeClr val="accent6"/>
                  </a:solidFill>
                  <a:latin typeface="Arial" pitchFamily="34" charset="0"/>
                  <a:cs typeface="Arial" pitchFamily="34" charset="0"/>
                </a:rPr>
                <a:t>Clearing House routes confirmation to Debtor FSP</a:t>
              </a:r>
            </a:p>
            <a:p>
              <a:pPr marL="179388" indent="-179388">
                <a:lnSpc>
                  <a:spcPct val="150000"/>
                </a:lnSpc>
                <a:buFont typeface="Arial" panose="020B0604020202020204" pitchFamily="34" charset="0"/>
                <a:buChar char="•"/>
              </a:pPr>
              <a:endParaRPr lang="en-GB" sz="1000" dirty="0">
                <a:solidFill>
                  <a:schemeClr val="accent6"/>
                </a:solidFill>
                <a:latin typeface="Arial" pitchFamily="34" charset="0"/>
                <a:cs typeface="Arial" pitchFamily="34" charset="0"/>
              </a:endParaRPr>
            </a:p>
            <a:p>
              <a:pPr marL="179388" indent="-179388">
                <a:lnSpc>
                  <a:spcPct val="150000"/>
                </a:lnSpc>
                <a:buFont typeface="Arial" panose="020B0604020202020204" pitchFamily="34" charset="0"/>
                <a:buChar char="•"/>
              </a:pPr>
              <a:endParaRPr lang="en-GB" sz="1000" dirty="0">
                <a:solidFill>
                  <a:schemeClr val="accent6"/>
                </a:solidFill>
                <a:latin typeface="Arial" pitchFamily="34" charset="0"/>
                <a:cs typeface="Arial" pitchFamily="34" charset="0"/>
              </a:endParaRPr>
            </a:p>
            <a:p>
              <a:pPr marL="179388" indent="-179388">
                <a:lnSpc>
                  <a:spcPct val="150000"/>
                </a:lnSpc>
                <a:buFont typeface="Arial" panose="020B0604020202020204" pitchFamily="34" charset="0"/>
                <a:buChar char="•"/>
              </a:pPr>
              <a:endParaRPr lang="en-GB" sz="1000" dirty="0">
                <a:solidFill>
                  <a:schemeClr val="accent6"/>
                </a:solidFill>
                <a:latin typeface="Arial" pitchFamily="34" charset="0"/>
                <a:cs typeface="Arial" pitchFamily="34" charset="0"/>
              </a:endParaRPr>
            </a:p>
            <a:p>
              <a:pPr marL="179388" indent="-179388">
                <a:lnSpc>
                  <a:spcPct val="150000"/>
                </a:lnSpc>
                <a:buFont typeface="Arial" panose="020B0604020202020204" pitchFamily="34" charset="0"/>
                <a:buChar char="•"/>
              </a:pPr>
              <a:endParaRPr lang="en-GB" sz="1000" dirty="0">
                <a:solidFill>
                  <a:schemeClr val="accent6"/>
                </a:solidFill>
                <a:latin typeface="Arial" pitchFamily="34" charset="0"/>
                <a:cs typeface="Arial" pitchFamily="34" charset="0"/>
              </a:endParaRPr>
            </a:p>
            <a:p>
              <a:pPr marL="179388" indent="-179388">
                <a:lnSpc>
                  <a:spcPct val="150000"/>
                </a:lnSpc>
                <a:buFont typeface="Arial" panose="020B0604020202020204" pitchFamily="34" charset="0"/>
                <a:buChar char="•"/>
              </a:pPr>
              <a:r>
                <a:rPr lang="en-GB" sz="1000" dirty="0">
                  <a:solidFill>
                    <a:schemeClr val="accent6"/>
                  </a:solidFill>
                  <a:latin typeface="Arial" pitchFamily="34" charset="0"/>
                  <a:cs typeface="Arial" pitchFamily="34" charset="0"/>
                </a:rPr>
                <a:t>Clearing House routes payment instruction to Creditor FSP</a:t>
              </a:r>
            </a:p>
            <a:p>
              <a:pPr marL="179388" indent="-179388">
                <a:lnSpc>
                  <a:spcPct val="150000"/>
                </a:lnSpc>
                <a:buFont typeface="Arial" panose="020B0604020202020204" pitchFamily="34" charset="0"/>
                <a:buChar char="•"/>
              </a:pPr>
              <a:r>
                <a:rPr lang="en-GB" sz="1000" dirty="0">
                  <a:solidFill>
                    <a:schemeClr val="accent6"/>
                  </a:solidFill>
                  <a:latin typeface="Arial" pitchFamily="34" charset="0"/>
                  <a:cs typeface="Arial" pitchFamily="34" charset="0"/>
                </a:rPr>
                <a:t>Creditor FSP credits creditor account</a:t>
              </a:r>
            </a:p>
            <a:p>
              <a:pPr marL="179388" indent="-179388">
                <a:lnSpc>
                  <a:spcPct val="150000"/>
                </a:lnSpc>
                <a:buFont typeface="Arial" panose="020B0604020202020204" pitchFamily="34" charset="0"/>
                <a:buChar char="•"/>
              </a:pPr>
              <a:r>
                <a:rPr lang="en-GB" sz="1000" dirty="0">
                  <a:solidFill>
                    <a:schemeClr val="accent6"/>
                  </a:solidFill>
                  <a:latin typeface="Arial" pitchFamily="34" charset="0"/>
                  <a:cs typeface="Arial" pitchFamily="34" charset="0"/>
                </a:rPr>
                <a:t>Creditor FSP returns confirmation of receipt to Clearing House</a:t>
              </a:r>
            </a:p>
            <a:p>
              <a:pPr marL="179388" indent="-179388">
                <a:lnSpc>
                  <a:spcPct val="150000"/>
                </a:lnSpc>
                <a:buFont typeface="Arial" panose="020B0604020202020204" pitchFamily="34" charset="0"/>
                <a:buChar char="•"/>
              </a:pPr>
              <a:endParaRPr lang="en-GB" sz="1000" dirty="0">
                <a:solidFill>
                  <a:schemeClr val="accent6"/>
                </a:solidFill>
                <a:latin typeface="Arial" pitchFamily="34" charset="0"/>
                <a:cs typeface="Arial" pitchFamily="34" charset="0"/>
              </a:endParaRPr>
            </a:p>
            <a:p>
              <a:pPr marL="179388" indent="-179388">
                <a:lnSpc>
                  <a:spcPct val="150000"/>
                </a:lnSpc>
                <a:buFont typeface="Arial" panose="020B0604020202020204" pitchFamily="34" charset="0"/>
                <a:buChar char="•"/>
              </a:pPr>
              <a:endParaRPr lang="en-GB" sz="1000" dirty="0">
                <a:solidFill>
                  <a:schemeClr val="accent6"/>
                </a:solidFill>
                <a:latin typeface="Arial" pitchFamily="34" charset="0"/>
                <a:cs typeface="Arial" pitchFamily="34" charset="0"/>
              </a:endParaRPr>
            </a:p>
            <a:p>
              <a:pPr marL="179388" indent="-179388">
                <a:lnSpc>
                  <a:spcPct val="150000"/>
                </a:lnSpc>
                <a:buFont typeface="Arial" panose="020B0604020202020204" pitchFamily="34" charset="0"/>
                <a:buChar char="•"/>
              </a:pPr>
              <a:r>
                <a:rPr lang="en-GB" sz="1000" dirty="0">
                  <a:solidFill>
                    <a:schemeClr val="accent6"/>
                  </a:solidFill>
                  <a:latin typeface="Arial" pitchFamily="34" charset="0"/>
                  <a:cs typeface="Arial" pitchFamily="34" charset="0"/>
                </a:rPr>
                <a:t>Creditor FSP notifies Creditor</a:t>
              </a:r>
            </a:p>
            <a:p>
              <a:pPr marL="179388" indent="-179388">
                <a:lnSpc>
                  <a:spcPct val="150000"/>
                </a:lnSpc>
                <a:buFont typeface="+mj-lt"/>
                <a:buAutoNum type="arabicPeriod"/>
              </a:pPr>
              <a:endParaRPr lang="en-GB" sz="1000" dirty="0">
                <a:solidFill>
                  <a:schemeClr val="accent6"/>
                </a:solidFill>
                <a:latin typeface="Arial" pitchFamily="34" charset="0"/>
                <a:cs typeface="Arial" pitchFamily="34" charset="0"/>
              </a:endParaRPr>
            </a:p>
            <a:p>
              <a:pPr marL="179388" indent="-179388">
                <a:lnSpc>
                  <a:spcPct val="150000"/>
                </a:lnSpc>
                <a:buFont typeface="+mj-lt"/>
                <a:buAutoNum type="arabicPeriod"/>
              </a:pPr>
              <a:endParaRPr lang="en-GB" sz="1000" dirty="0">
                <a:solidFill>
                  <a:schemeClr val="accent6"/>
                </a:solidFill>
                <a:latin typeface="Arial" pitchFamily="34" charset="0"/>
                <a:cs typeface="Arial" pitchFamily="34" charset="0"/>
              </a:endParaRPr>
            </a:p>
            <a:p>
              <a:pPr marL="179388" indent="-179388">
                <a:lnSpc>
                  <a:spcPct val="150000"/>
                </a:lnSpc>
                <a:buFont typeface="+mj-lt"/>
                <a:buAutoNum type="arabicPeriod"/>
              </a:pPr>
              <a:endParaRPr lang="en-GB" sz="1000" dirty="0">
                <a:solidFill>
                  <a:schemeClr val="accent6"/>
                </a:solidFill>
                <a:latin typeface="Arial" pitchFamily="34" charset="0"/>
                <a:cs typeface="Arial" pitchFamily="34" charset="0"/>
              </a:endParaRPr>
            </a:p>
            <a:p>
              <a:pPr marL="179388" indent="-179388">
                <a:lnSpc>
                  <a:spcPct val="150000"/>
                </a:lnSpc>
                <a:buFont typeface="+mj-lt"/>
                <a:buAutoNum type="arabicPeriod"/>
              </a:pPr>
              <a:endParaRPr lang="en-GB" sz="1000" dirty="0">
                <a:solidFill>
                  <a:schemeClr val="accent6"/>
                </a:solidFill>
                <a:latin typeface="Arial" pitchFamily="34" charset="0"/>
                <a:cs typeface="Arial" pitchFamily="34" charset="0"/>
              </a:endParaRPr>
            </a:p>
            <a:p>
              <a:pPr marL="179388" indent="-179388">
                <a:lnSpc>
                  <a:spcPct val="150000"/>
                </a:lnSpc>
                <a:buFont typeface="+mj-lt"/>
                <a:buAutoNum type="arabicPeriod"/>
              </a:pPr>
              <a:endParaRPr lang="en-GB" sz="1000" dirty="0">
                <a:solidFill>
                  <a:schemeClr val="accent6"/>
                </a:solidFill>
                <a:latin typeface="Arial" pitchFamily="34" charset="0"/>
                <a:cs typeface="Arial" pitchFamily="34" charset="0"/>
              </a:endParaRPr>
            </a:p>
            <a:p>
              <a:pPr marL="179388" indent="-179388">
                <a:lnSpc>
                  <a:spcPct val="150000"/>
                </a:lnSpc>
                <a:buFont typeface="+mj-lt"/>
                <a:buAutoNum type="arabicPeriod"/>
              </a:pPr>
              <a:endParaRPr lang="en-GB" sz="1000" dirty="0">
                <a:solidFill>
                  <a:schemeClr val="accent6"/>
                </a:solidFill>
                <a:latin typeface="Arial" pitchFamily="34" charset="0"/>
                <a:cs typeface="Arial" pitchFamily="34" charset="0"/>
              </a:endParaRPr>
            </a:p>
            <a:p>
              <a:pPr marL="179388" indent="-179388">
                <a:lnSpc>
                  <a:spcPct val="150000"/>
                </a:lnSpc>
                <a:buFont typeface="+mj-lt"/>
                <a:buAutoNum type="arabicPeriod"/>
              </a:pPr>
              <a:endParaRPr lang="en-GB" sz="1000" dirty="0">
                <a:solidFill>
                  <a:schemeClr val="accent6"/>
                </a:solidFill>
                <a:latin typeface="Arial" pitchFamily="34" charset="0"/>
                <a:cs typeface="Arial" pitchFamily="34" charset="0"/>
              </a:endParaRPr>
            </a:p>
          </p:txBody>
        </p:sp>
        <p:grpSp>
          <p:nvGrpSpPr>
            <p:cNvPr id="1127" name="Group 1126">
              <a:extLst>
                <a:ext uri="{FF2B5EF4-FFF2-40B4-BE49-F238E27FC236}">
                  <a16:creationId xmlns:a16="http://schemas.microsoft.com/office/drawing/2014/main" id="{CF11D8BC-50A4-55EA-B5AE-91CCAFABBA0B}"/>
                </a:ext>
              </a:extLst>
            </p:cNvPr>
            <p:cNvGrpSpPr/>
            <p:nvPr/>
          </p:nvGrpSpPr>
          <p:grpSpPr>
            <a:xfrm>
              <a:off x="8077431" y="2724261"/>
              <a:ext cx="360000" cy="360000"/>
              <a:chOff x="2423755" y="3561443"/>
              <a:chExt cx="360000" cy="360000"/>
            </a:xfrm>
          </p:grpSpPr>
          <p:sp>
            <p:nvSpPr>
              <p:cNvPr id="1128" name="Oval 1127">
                <a:extLst>
                  <a:ext uri="{FF2B5EF4-FFF2-40B4-BE49-F238E27FC236}">
                    <a16:creationId xmlns:a16="http://schemas.microsoft.com/office/drawing/2014/main" id="{CA3D12FA-D4F9-192F-31B8-641FF4FB3A1B}"/>
                  </a:ext>
                </a:extLst>
              </p:cNvPr>
              <p:cNvSpPr/>
              <p:nvPr/>
            </p:nvSpPr>
            <p:spPr>
              <a:xfrm>
                <a:off x="2423755" y="3561443"/>
                <a:ext cx="360000" cy="360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5</a:t>
                </a:r>
              </a:p>
            </p:txBody>
          </p:sp>
          <p:sp>
            <p:nvSpPr>
              <p:cNvPr id="1129" name="Oval 1128">
                <a:extLst>
                  <a:ext uri="{FF2B5EF4-FFF2-40B4-BE49-F238E27FC236}">
                    <a16:creationId xmlns:a16="http://schemas.microsoft.com/office/drawing/2014/main" id="{04567BFC-C92A-8B54-C57B-DF010DCD0A87}"/>
                  </a:ext>
                </a:extLst>
              </p:cNvPr>
              <p:cNvSpPr/>
              <p:nvPr/>
            </p:nvSpPr>
            <p:spPr>
              <a:xfrm>
                <a:off x="2441755" y="3579443"/>
                <a:ext cx="324000" cy="32400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cxnSp>
          <p:nvCxnSpPr>
            <p:cNvPr id="1130" name="Straight Arrow Connector 1129">
              <a:extLst>
                <a:ext uri="{FF2B5EF4-FFF2-40B4-BE49-F238E27FC236}">
                  <a16:creationId xmlns:a16="http://schemas.microsoft.com/office/drawing/2014/main" id="{42465C34-6174-341A-A1A2-BA8C66936A79}"/>
                </a:ext>
              </a:extLst>
            </p:cNvPr>
            <p:cNvCxnSpPr>
              <a:cxnSpLocks/>
            </p:cNvCxnSpPr>
            <p:nvPr/>
          </p:nvCxnSpPr>
          <p:spPr>
            <a:xfrm rot="10800000">
              <a:off x="6745055" y="4283585"/>
              <a:ext cx="914400" cy="0"/>
            </a:xfrm>
            <a:prstGeom prst="straightConnector1">
              <a:avLst/>
            </a:prstGeom>
            <a:ln w="19050">
              <a:solidFill>
                <a:srgbClr val="002060"/>
              </a:solidFill>
              <a:tailEnd type="triangle"/>
            </a:ln>
          </p:spPr>
          <p:style>
            <a:lnRef idx="1">
              <a:schemeClr val="accent6"/>
            </a:lnRef>
            <a:fillRef idx="0">
              <a:schemeClr val="accent6"/>
            </a:fillRef>
            <a:effectRef idx="0">
              <a:schemeClr val="accent6"/>
            </a:effectRef>
            <a:fontRef idx="minor">
              <a:schemeClr val="tx1"/>
            </a:fontRef>
          </p:style>
        </p:cxnSp>
        <p:grpSp>
          <p:nvGrpSpPr>
            <p:cNvPr id="1131" name="Group 1130">
              <a:extLst>
                <a:ext uri="{FF2B5EF4-FFF2-40B4-BE49-F238E27FC236}">
                  <a16:creationId xmlns:a16="http://schemas.microsoft.com/office/drawing/2014/main" id="{9DF4E051-5042-F683-8EE4-924E47A15ED1}"/>
                </a:ext>
              </a:extLst>
            </p:cNvPr>
            <p:cNvGrpSpPr/>
            <p:nvPr/>
          </p:nvGrpSpPr>
          <p:grpSpPr>
            <a:xfrm>
              <a:off x="7022255" y="4098832"/>
              <a:ext cx="360000" cy="360000"/>
              <a:chOff x="2423755" y="3561443"/>
              <a:chExt cx="360000" cy="360000"/>
            </a:xfrm>
          </p:grpSpPr>
          <p:sp>
            <p:nvSpPr>
              <p:cNvPr id="1132" name="Oval 1131">
                <a:extLst>
                  <a:ext uri="{FF2B5EF4-FFF2-40B4-BE49-F238E27FC236}">
                    <a16:creationId xmlns:a16="http://schemas.microsoft.com/office/drawing/2014/main" id="{371DADD5-1E38-73C7-7C0C-10C5CD3571F1}"/>
                  </a:ext>
                </a:extLst>
              </p:cNvPr>
              <p:cNvSpPr/>
              <p:nvPr/>
            </p:nvSpPr>
            <p:spPr>
              <a:xfrm>
                <a:off x="2423755" y="3561443"/>
                <a:ext cx="360000" cy="360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6</a:t>
                </a:r>
              </a:p>
            </p:txBody>
          </p:sp>
          <p:sp>
            <p:nvSpPr>
              <p:cNvPr id="1133" name="Oval 1132">
                <a:extLst>
                  <a:ext uri="{FF2B5EF4-FFF2-40B4-BE49-F238E27FC236}">
                    <a16:creationId xmlns:a16="http://schemas.microsoft.com/office/drawing/2014/main" id="{9E888805-F7D0-5714-B991-6D04773E1980}"/>
                  </a:ext>
                </a:extLst>
              </p:cNvPr>
              <p:cNvSpPr/>
              <p:nvPr/>
            </p:nvSpPr>
            <p:spPr>
              <a:xfrm>
                <a:off x="2441755" y="3579443"/>
                <a:ext cx="324000" cy="32400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cxnSp>
          <p:nvCxnSpPr>
            <p:cNvPr id="1134" name="Straight Arrow Connector 1133">
              <a:extLst>
                <a:ext uri="{FF2B5EF4-FFF2-40B4-BE49-F238E27FC236}">
                  <a16:creationId xmlns:a16="http://schemas.microsoft.com/office/drawing/2014/main" id="{B8B8D388-1693-8FBB-884E-D4DE868AF44C}"/>
                </a:ext>
              </a:extLst>
            </p:cNvPr>
            <p:cNvCxnSpPr>
              <a:cxnSpLocks/>
            </p:cNvCxnSpPr>
            <p:nvPr/>
          </p:nvCxnSpPr>
          <p:spPr>
            <a:xfrm rot="10800000">
              <a:off x="4390690" y="4283585"/>
              <a:ext cx="914400" cy="0"/>
            </a:xfrm>
            <a:prstGeom prst="straightConnector1">
              <a:avLst/>
            </a:prstGeom>
            <a:ln w="19050">
              <a:solidFill>
                <a:srgbClr val="002060"/>
              </a:solidFill>
              <a:tailEnd type="triangle"/>
            </a:ln>
          </p:spPr>
          <p:style>
            <a:lnRef idx="1">
              <a:schemeClr val="accent6"/>
            </a:lnRef>
            <a:fillRef idx="0">
              <a:schemeClr val="accent6"/>
            </a:fillRef>
            <a:effectRef idx="0">
              <a:schemeClr val="accent6"/>
            </a:effectRef>
            <a:fontRef idx="minor">
              <a:schemeClr val="tx1"/>
            </a:fontRef>
          </p:style>
        </p:cxnSp>
        <p:grpSp>
          <p:nvGrpSpPr>
            <p:cNvPr id="1135" name="Group 1134">
              <a:extLst>
                <a:ext uri="{FF2B5EF4-FFF2-40B4-BE49-F238E27FC236}">
                  <a16:creationId xmlns:a16="http://schemas.microsoft.com/office/drawing/2014/main" id="{786B2902-2994-B545-590A-07FAFFB1958C}"/>
                </a:ext>
              </a:extLst>
            </p:cNvPr>
            <p:cNvGrpSpPr/>
            <p:nvPr/>
          </p:nvGrpSpPr>
          <p:grpSpPr>
            <a:xfrm>
              <a:off x="4667890" y="4098832"/>
              <a:ext cx="360000" cy="360000"/>
              <a:chOff x="2423755" y="3561443"/>
              <a:chExt cx="360000" cy="360000"/>
            </a:xfrm>
          </p:grpSpPr>
          <p:sp>
            <p:nvSpPr>
              <p:cNvPr id="1136" name="Oval 1135">
                <a:extLst>
                  <a:ext uri="{FF2B5EF4-FFF2-40B4-BE49-F238E27FC236}">
                    <a16:creationId xmlns:a16="http://schemas.microsoft.com/office/drawing/2014/main" id="{23F5A5AC-E300-F059-1405-4085CADB83AF}"/>
                  </a:ext>
                </a:extLst>
              </p:cNvPr>
              <p:cNvSpPr/>
              <p:nvPr/>
            </p:nvSpPr>
            <p:spPr>
              <a:xfrm>
                <a:off x="2423755" y="3561443"/>
                <a:ext cx="360000" cy="360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8</a:t>
                </a:r>
              </a:p>
            </p:txBody>
          </p:sp>
          <p:sp>
            <p:nvSpPr>
              <p:cNvPr id="1137" name="Oval 1136">
                <a:extLst>
                  <a:ext uri="{FF2B5EF4-FFF2-40B4-BE49-F238E27FC236}">
                    <a16:creationId xmlns:a16="http://schemas.microsoft.com/office/drawing/2014/main" id="{EEED9BD9-7DBC-E655-DDE8-7AB3E2644441}"/>
                  </a:ext>
                </a:extLst>
              </p:cNvPr>
              <p:cNvSpPr/>
              <p:nvPr/>
            </p:nvSpPr>
            <p:spPr>
              <a:xfrm>
                <a:off x="2441755" y="3579443"/>
                <a:ext cx="324000" cy="32400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grpSp>
          <p:nvGrpSpPr>
            <p:cNvPr id="1138" name="Group 1137">
              <a:extLst>
                <a:ext uri="{FF2B5EF4-FFF2-40B4-BE49-F238E27FC236}">
                  <a16:creationId xmlns:a16="http://schemas.microsoft.com/office/drawing/2014/main" id="{FA58287F-97E6-5946-60A5-C93C8BE94895}"/>
                </a:ext>
              </a:extLst>
            </p:cNvPr>
            <p:cNvGrpSpPr/>
            <p:nvPr/>
          </p:nvGrpSpPr>
          <p:grpSpPr>
            <a:xfrm>
              <a:off x="3613795" y="2742261"/>
              <a:ext cx="360000" cy="360000"/>
              <a:chOff x="2423755" y="3561443"/>
              <a:chExt cx="360000" cy="360000"/>
            </a:xfrm>
          </p:grpSpPr>
          <p:sp>
            <p:nvSpPr>
              <p:cNvPr id="1139" name="Oval 1138">
                <a:extLst>
                  <a:ext uri="{FF2B5EF4-FFF2-40B4-BE49-F238E27FC236}">
                    <a16:creationId xmlns:a16="http://schemas.microsoft.com/office/drawing/2014/main" id="{62F46642-4F3C-AAB1-9566-32540F2EEBDE}"/>
                  </a:ext>
                </a:extLst>
              </p:cNvPr>
              <p:cNvSpPr/>
              <p:nvPr/>
            </p:nvSpPr>
            <p:spPr>
              <a:xfrm>
                <a:off x="2423755" y="3561443"/>
                <a:ext cx="360000" cy="360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2</a:t>
                </a:r>
              </a:p>
            </p:txBody>
          </p:sp>
          <p:sp>
            <p:nvSpPr>
              <p:cNvPr id="1140" name="Oval 1139">
                <a:extLst>
                  <a:ext uri="{FF2B5EF4-FFF2-40B4-BE49-F238E27FC236}">
                    <a16:creationId xmlns:a16="http://schemas.microsoft.com/office/drawing/2014/main" id="{0E98D7B8-494C-0C3C-472F-7376059F41F5}"/>
                  </a:ext>
                </a:extLst>
              </p:cNvPr>
              <p:cNvSpPr/>
              <p:nvPr/>
            </p:nvSpPr>
            <p:spPr>
              <a:xfrm>
                <a:off x="2441755" y="3579443"/>
                <a:ext cx="324000" cy="32400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cxnSp>
          <p:nvCxnSpPr>
            <p:cNvPr id="1141" name="Straight Arrow Connector 1140">
              <a:extLst>
                <a:ext uri="{FF2B5EF4-FFF2-40B4-BE49-F238E27FC236}">
                  <a16:creationId xmlns:a16="http://schemas.microsoft.com/office/drawing/2014/main" id="{123DFD90-F0F8-CC26-22B6-DBB8764BD36B}"/>
                </a:ext>
              </a:extLst>
            </p:cNvPr>
            <p:cNvCxnSpPr>
              <a:cxnSpLocks/>
            </p:cNvCxnSpPr>
            <p:nvPr/>
          </p:nvCxnSpPr>
          <p:spPr>
            <a:xfrm rot="10800000">
              <a:off x="2133525" y="4283585"/>
              <a:ext cx="914400" cy="0"/>
            </a:xfrm>
            <a:prstGeom prst="straightConnector1">
              <a:avLst/>
            </a:prstGeom>
            <a:ln w="19050">
              <a:solidFill>
                <a:srgbClr val="002060"/>
              </a:solidFill>
              <a:tailEnd type="triangle"/>
            </a:ln>
          </p:spPr>
          <p:style>
            <a:lnRef idx="1">
              <a:schemeClr val="accent6"/>
            </a:lnRef>
            <a:fillRef idx="0">
              <a:schemeClr val="accent6"/>
            </a:fillRef>
            <a:effectRef idx="0">
              <a:schemeClr val="accent6"/>
            </a:effectRef>
            <a:fontRef idx="minor">
              <a:schemeClr val="tx1"/>
            </a:fontRef>
          </p:style>
        </p:cxnSp>
        <p:grpSp>
          <p:nvGrpSpPr>
            <p:cNvPr id="1142" name="Group 1141">
              <a:extLst>
                <a:ext uri="{FF2B5EF4-FFF2-40B4-BE49-F238E27FC236}">
                  <a16:creationId xmlns:a16="http://schemas.microsoft.com/office/drawing/2014/main" id="{D34D8829-0CF4-6E4E-6A2B-910B9C4DD286}"/>
                </a:ext>
              </a:extLst>
            </p:cNvPr>
            <p:cNvGrpSpPr/>
            <p:nvPr/>
          </p:nvGrpSpPr>
          <p:grpSpPr>
            <a:xfrm>
              <a:off x="2410725" y="4098832"/>
              <a:ext cx="360000" cy="360000"/>
              <a:chOff x="2423755" y="3561443"/>
              <a:chExt cx="360000" cy="360000"/>
            </a:xfrm>
          </p:grpSpPr>
          <p:sp>
            <p:nvSpPr>
              <p:cNvPr id="1143" name="Oval 1142">
                <a:extLst>
                  <a:ext uri="{FF2B5EF4-FFF2-40B4-BE49-F238E27FC236}">
                    <a16:creationId xmlns:a16="http://schemas.microsoft.com/office/drawing/2014/main" id="{44B435B6-3044-2878-8DF2-3DF8E6E61430}"/>
                  </a:ext>
                </a:extLst>
              </p:cNvPr>
              <p:cNvSpPr/>
              <p:nvPr/>
            </p:nvSpPr>
            <p:spPr>
              <a:xfrm>
                <a:off x="2423755" y="3561443"/>
                <a:ext cx="360000" cy="360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9</a:t>
                </a:r>
              </a:p>
            </p:txBody>
          </p:sp>
          <p:sp>
            <p:nvSpPr>
              <p:cNvPr id="1144" name="Oval 1143">
                <a:extLst>
                  <a:ext uri="{FF2B5EF4-FFF2-40B4-BE49-F238E27FC236}">
                    <a16:creationId xmlns:a16="http://schemas.microsoft.com/office/drawing/2014/main" id="{6C712165-D038-4F56-9E24-A5FF27165286}"/>
                  </a:ext>
                </a:extLst>
              </p:cNvPr>
              <p:cNvSpPr/>
              <p:nvPr/>
            </p:nvSpPr>
            <p:spPr>
              <a:xfrm>
                <a:off x="2441755" y="3579443"/>
                <a:ext cx="324000" cy="32400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grpSp>
          <p:nvGrpSpPr>
            <p:cNvPr id="1145" name="Group 1144">
              <a:extLst>
                <a:ext uri="{FF2B5EF4-FFF2-40B4-BE49-F238E27FC236}">
                  <a16:creationId xmlns:a16="http://schemas.microsoft.com/office/drawing/2014/main" id="{D51D9834-B0B7-F48A-6B7E-92F27E737888}"/>
                </a:ext>
              </a:extLst>
            </p:cNvPr>
            <p:cNvGrpSpPr/>
            <p:nvPr/>
          </p:nvGrpSpPr>
          <p:grpSpPr>
            <a:xfrm>
              <a:off x="1227671" y="4621058"/>
              <a:ext cx="252000" cy="252000"/>
              <a:chOff x="2423755" y="3561443"/>
              <a:chExt cx="360000" cy="360000"/>
            </a:xfrm>
          </p:grpSpPr>
          <p:sp>
            <p:nvSpPr>
              <p:cNvPr id="1146" name="Oval 1145">
                <a:extLst>
                  <a:ext uri="{FF2B5EF4-FFF2-40B4-BE49-F238E27FC236}">
                    <a16:creationId xmlns:a16="http://schemas.microsoft.com/office/drawing/2014/main" id="{0D02BB80-9854-B950-C51D-DF7DFB4B4543}"/>
                  </a:ext>
                </a:extLst>
              </p:cNvPr>
              <p:cNvSpPr/>
              <p:nvPr/>
            </p:nvSpPr>
            <p:spPr>
              <a:xfrm>
                <a:off x="2423755" y="3561443"/>
                <a:ext cx="360000" cy="360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200" dirty="0"/>
                  <a:t>1</a:t>
                </a:r>
              </a:p>
            </p:txBody>
          </p:sp>
          <p:sp>
            <p:nvSpPr>
              <p:cNvPr id="1147" name="Oval 1146">
                <a:extLst>
                  <a:ext uri="{FF2B5EF4-FFF2-40B4-BE49-F238E27FC236}">
                    <a16:creationId xmlns:a16="http://schemas.microsoft.com/office/drawing/2014/main" id="{594B6A74-7754-2C20-5AC7-368628CD7830}"/>
                  </a:ext>
                </a:extLst>
              </p:cNvPr>
              <p:cNvSpPr/>
              <p:nvPr/>
            </p:nvSpPr>
            <p:spPr>
              <a:xfrm>
                <a:off x="2441755" y="3579443"/>
                <a:ext cx="324000" cy="32400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200" dirty="0"/>
              </a:p>
            </p:txBody>
          </p:sp>
        </p:grpSp>
        <p:grpSp>
          <p:nvGrpSpPr>
            <p:cNvPr id="1148" name="Group 1147">
              <a:extLst>
                <a:ext uri="{FF2B5EF4-FFF2-40B4-BE49-F238E27FC236}">
                  <a16:creationId xmlns:a16="http://schemas.microsoft.com/office/drawing/2014/main" id="{1FA7FD52-56BE-4943-CB9D-D1344A3C6FA0}"/>
                </a:ext>
              </a:extLst>
            </p:cNvPr>
            <p:cNvGrpSpPr/>
            <p:nvPr/>
          </p:nvGrpSpPr>
          <p:grpSpPr>
            <a:xfrm>
              <a:off x="1227671" y="5054500"/>
              <a:ext cx="252000" cy="252000"/>
              <a:chOff x="2423755" y="3561443"/>
              <a:chExt cx="360000" cy="360000"/>
            </a:xfrm>
          </p:grpSpPr>
          <p:sp>
            <p:nvSpPr>
              <p:cNvPr id="1149" name="Oval 1148">
                <a:extLst>
                  <a:ext uri="{FF2B5EF4-FFF2-40B4-BE49-F238E27FC236}">
                    <a16:creationId xmlns:a16="http://schemas.microsoft.com/office/drawing/2014/main" id="{6028C680-DF66-75F7-B67A-A29244C4F3C1}"/>
                  </a:ext>
                </a:extLst>
              </p:cNvPr>
              <p:cNvSpPr/>
              <p:nvPr/>
            </p:nvSpPr>
            <p:spPr>
              <a:xfrm>
                <a:off x="2423755" y="3561443"/>
                <a:ext cx="360000" cy="360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200" dirty="0"/>
                  <a:t>2</a:t>
                </a:r>
              </a:p>
            </p:txBody>
          </p:sp>
          <p:sp>
            <p:nvSpPr>
              <p:cNvPr id="1150" name="Oval 1149">
                <a:extLst>
                  <a:ext uri="{FF2B5EF4-FFF2-40B4-BE49-F238E27FC236}">
                    <a16:creationId xmlns:a16="http://schemas.microsoft.com/office/drawing/2014/main" id="{56ECCA74-F994-00F6-DD24-E6B8AC7866B3}"/>
                  </a:ext>
                </a:extLst>
              </p:cNvPr>
              <p:cNvSpPr/>
              <p:nvPr/>
            </p:nvSpPr>
            <p:spPr>
              <a:xfrm>
                <a:off x="2441755" y="3579443"/>
                <a:ext cx="324000" cy="32400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200" dirty="0"/>
              </a:p>
            </p:txBody>
          </p:sp>
        </p:grpSp>
        <p:grpSp>
          <p:nvGrpSpPr>
            <p:cNvPr id="1151" name="Group 1150">
              <a:extLst>
                <a:ext uri="{FF2B5EF4-FFF2-40B4-BE49-F238E27FC236}">
                  <a16:creationId xmlns:a16="http://schemas.microsoft.com/office/drawing/2014/main" id="{5F157320-649A-7818-7363-7E89BA0F4982}"/>
                </a:ext>
              </a:extLst>
            </p:cNvPr>
            <p:cNvGrpSpPr/>
            <p:nvPr/>
          </p:nvGrpSpPr>
          <p:grpSpPr>
            <a:xfrm>
              <a:off x="1227671" y="5726809"/>
              <a:ext cx="252000" cy="252000"/>
              <a:chOff x="2423755" y="3561443"/>
              <a:chExt cx="360000" cy="360000"/>
            </a:xfrm>
          </p:grpSpPr>
          <p:sp>
            <p:nvSpPr>
              <p:cNvPr id="1152" name="Oval 1151">
                <a:extLst>
                  <a:ext uri="{FF2B5EF4-FFF2-40B4-BE49-F238E27FC236}">
                    <a16:creationId xmlns:a16="http://schemas.microsoft.com/office/drawing/2014/main" id="{0ACB5390-59D7-3E6C-7EF6-210C6E265A78}"/>
                  </a:ext>
                </a:extLst>
              </p:cNvPr>
              <p:cNvSpPr/>
              <p:nvPr/>
            </p:nvSpPr>
            <p:spPr>
              <a:xfrm>
                <a:off x="2423755" y="3561443"/>
                <a:ext cx="360000" cy="360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200" dirty="0"/>
                  <a:t>9</a:t>
                </a:r>
              </a:p>
            </p:txBody>
          </p:sp>
          <p:sp>
            <p:nvSpPr>
              <p:cNvPr id="1153" name="Oval 1152">
                <a:extLst>
                  <a:ext uri="{FF2B5EF4-FFF2-40B4-BE49-F238E27FC236}">
                    <a16:creationId xmlns:a16="http://schemas.microsoft.com/office/drawing/2014/main" id="{2A979357-809D-50C8-BA32-940525927201}"/>
                  </a:ext>
                </a:extLst>
              </p:cNvPr>
              <p:cNvSpPr/>
              <p:nvPr/>
            </p:nvSpPr>
            <p:spPr>
              <a:xfrm>
                <a:off x="2441755" y="3579443"/>
                <a:ext cx="324000" cy="32400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200" dirty="0"/>
              </a:p>
            </p:txBody>
          </p:sp>
        </p:grpSp>
        <p:grpSp>
          <p:nvGrpSpPr>
            <p:cNvPr id="1154" name="Group 1153">
              <a:extLst>
                <a:ext uri="{FF2B5EF4-FFF2-40B4-BE49-F238E27FC236}">
                  <a16:creationId xmlns:a16="http://schemas.microsoft.com/office/drawing/2014/main" id="{F51C20D7-7511-3D82-B383-4175776C56A7}"/>
                </a:ext>
              </a:extLst>
            </p:cNvPr>
            <p:cNvGrpSpPr/>
            <p:nvPr/>
          </p:nvGrpSpPr>
          <p:grpSpPr>
            <a:xfrm>
              <a:off x="3670116" y="4621058"/>
              <a:ext cx="252000" cy="252000"/>
              <a:chOff x="2423755" y="3561443"/>
              <a:chExt cx="360000" cy="360000"/>
            </a:xfrm>
          </p:grpSpPr>
          <p:sp>
            <p:nvSpPr>
              <p:cNvPr id="1155" name="Oval 1154">
                <a:extLst>
                  <a:ext uri="{FF2B5EF4-FFF2-40B4-BE49-F238E27FC236}">
                    <a16:creationId xmlns:a16="http://schemas.microsoft.com/office/drawing/2014/main" id="{292F0E1F-8013-678E-025A-03366A28818E}"/>
                  </a:ext>
                </a:extLst>
              </p:cNvPr>
              <p:cNvSpPr/>
              <p:nvPr/>
            </p:nvSpPr>
            <p:spPr>
              <a:xfrm>
                <a:off x="2423755" y="3561443"/>
                <a:ext cx="360000" cy="360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200" dirty="0"/>
                  <a:t>3</a:t>
                </a:r>
              </a:p>
            </p:txBody>
          </p:sp>
          <p:sp>
            <p:nvSpPr>
              <p:cNvPr id="1156" name="Oval 1155">
                <a:extLst>
                  <a:ext uri="{FF2B5EF4-FFF2-40B4-BE49-F238E27FC236}">
                    <a16:creationId xmlns:a16="http://schemas.microsoft.com/office/drawing/2014/main" id="{6234D189-23E7-1237-FAD1-EA097D38DCBA}"/>
                  </a:ext>
                </a:extLst>
              </p:cNvPr>
              <p:cNvSpPr/>
              <p:nvPr/>
            </p:nvSpPr>
            <p:spPr>
              <a:xfrm>
                <a:off x="2441755" y="3579443"/>
                <a:ext cx="324000" cy="32400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200" dirty="0"/>
              </a:p>
            </p:txBody>
          </p:sp>
        </p:grpSp>
        <p:grpSp>
          <p:nvGrpSpPr>
            <p:cNvPr id="1157" name="Group 1156">
              <a:extLst>
                <a:ext uri="{FF2B5EF4-FFF2-40B4-BE49-F238E27FC236}">
                  <a16:creationId xmlns:a16="http://schemas.microsoft.com/office/drawing/2014/main" id="{DCA704C9-864A-CDAB-8B4E-D96B2DB396B6}"/>
                </a:ext>
              </a:extLst>
            </p:cNvPr>
            <p:cNvGrpSpPr/>
            <p:nvPr/>
          </p:nvGrpSpPr>
          <p:grpSpPr>
            <a:xfrm>
              <a:off x="3670116" y="5292195"/>
              <a:ext cx="252000" cy="252000"/>
              <a:chOff x="2423755" y="3561443"/>
              <a:chExt cx="360000" cy="360000"/>
            </a:xfrm>
          </p:grpSpPr>
          <p:sp>
            <p:nvSpPr>
              <p:cNvPr id="1158" name="Oval 1157">
                <a:extLst>
                  <a:ext uri="{FF2B5EF4-FFF2-40B4-BE49-F238E27FC236}">
                    <a16:creationId xmlns:a16="http://schemas.microsoft.com/office/drawing/2014/main" id="{AFEF3FCF-98CF-449C-2CAB-FF6371EF0521}"/>
                  </a:ext>
                </a:extLst>
              </p:cNvPr>
              <p:cNvSpPr/>
              <p:nvPr/>
            </p:nvSpPr>
            <p:spPr>
              <a:xfrm>
                <a:off x="2423755" y="3561443"/>
                <a:ext cx="360000" cy="360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200" dirty="0"/>
                  <a:t>8</a:t>
                </a:r>
              </a:p>
            </p:txBody>
          </p:sp>
          <p:sp>
            <p:nvSpPr>
              <p:cNvPr id="1159" name="Oval 1158">
                <a:extLst>
                  <a:ext uri="{FF2B5EF4-FFF2-40B4-BE49-F238E27FC236}">
                    <a16:creationId xmlns:a16="http://schemas.microsoft.com/office/drawing/2014/main" id="{3C4AE613-69D0-76B2-4C61-98AA700CA7A7}"/>
                  </a:ext>
                </a:extLst>
              </p:cNvPr>
              <p:cNvSpPr/>
              <p:nvPr/>
            </p:nvSpPr>
            <p:spPr>
              <a:xfrm>
                <a:off x="2441755" y="3579443"/>
                <a:ext cx="324000" cy="32400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200" dirty="0"/>
              </a:p>
            </p:txBody>
          </p:sp>
        </p:grpSp>
        <p:grpSp>
          <p:nvGrpSpPr>
            <p:cNvPr id="1160" name="Group 1159">
              <a:extLst>
                <a:ext uri="{FF2B5EF4-FFF2-40B4-BE49-F238E27FC236}">
                  <a16:creationId xmlns:a16="http://schemas.microsoft.com/office/drawing/2014/main" id="{DAEC7DAA-AF70-2C0B-D7E9-B5962BC0CC58}"/>
                </a:ext>
              </a:extLst>
            </p:cNvPr>
            <p:cNvGrpSpPr/>
            <p:nvPr/>
          </p:nvGrpSpPr>
          <p:grpSpPr>
            <a:xfrm>
              <a:off x="6096000" y="4621058"/>
              <a:ext cx="252000" cy="252000"/>
              <a:chOff x="2423755" y="3561443"/>
              <a:chExt cx="360000" cy="360000"/>
            </a:xfrm>
          </p:grpSpPr>
          <p:sp>
            <p:nvSpPr>
              <p:cNvPr id="1161" name="Oval 1160">
                <a:extLst>
                  <a:ext uri="{FF2B5EF4-FFF2-40B4-BE49-F238E27FC236}">
                    <a16:creationId xmlns:a16="http://schemas.microsoft.com/office/drawing/2014/main" id="{E5D8888F-1660-A11D-1CF9-A83B4F890352}"/>
                  </a:ext>
                </a:extLst>
              </p:cNvPr>
              <p:cNvSpPr/>
              <p:nvPr/>
            </p:nvSpPr>
            <p:spPr>
              <a:xfrm>
                <a:off x="2423755" y="3561443"/>
                <a:ext cx="360000" cy="360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200" dirty="0"/>
                  <a:t>4</a:t>
                </a:r>
              </a:p>
            </p:txBody>
          </p:sp>
          <p:sp>
            <p:nvSpPr>
              <p:cNvPr id="1162" name="Oval 1161">
                <a:extLst>
                  <a:ext uri="{FF2B5EF4-FFF2-40B4-BE49-F238E27FC236}">
                    <a16:creationId xmlns:a16="http://schemas.microsoft.com/office/drawing/2014/main" id="{EC803FD7-5421-32A7-F120-0868F0C44E4C}"/>
                  </a:ext>
                </a:extLst>
              </p:cNvPr>
              <p:cNvSpPr/>
              <p:nvPr/>
            </p:nvSpPr>
            <p:spPr>
              <a:xfrm>
                <a:off x="2441755" y="3579443"/>
                <a:ext cx="324000" cy="32400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200" dirty="0"/>
              </a:p>
            </p:txBody>
          </p:sp>
        </p:grpSp>
        <p:grpSp>
          <p:nvGrpSpPr>
            <p:cNvPr id="1163" name="Group 1162">
              <a:extLst>
                <a:ext uri="{FF2B5EF4-FFF2-40B4-BE49-F238E27FC236}">
                  <a16:creationId xmlns:a16="http://schemas.microsoft.com/office/drawing/2014/main" id="{4406FEDF-38BF-5F1C-780A-125379EB703F}"/>
                </a:ext>
              </a:extLst>
            </p:cNvPr>
            <p:cNvGrpSpPr/>
            <p:nvPr/>
          </p:nvGrpSpPr>
          <p:grpSpPr>
            <a:xfrm>
              <a:off x="6096000" y="5054500"/>
              <a:ext cx="252000" cy="252000"/>
              <a:chOff x="2423755" y="3561443"/>
              <a:chExt cx="360000" cy="360000"/>
            </a:xfrm>
          </p:grpSpPr>
          <p:sp>
            <p:nvSpPr>
              <p:cNvPr id="1164" name="Oval 1163">
                <a:extLst>
                  <a:ext uri="{FF2B5EF4-FFF2-40B4-BE49-F238E27FC236}">
                    <a16:creationId xmlns:a16="http://schemas.microsoft.com/office/drawing/2014/main" id="{44457457-909E-2363-D3DF-555386AA16CD}"/>
                  </a:ext>
                </a:extLst>
              </p:cNvPr>
              <p:cNvSpPr/>
              <p:nvPr/>
            </p:nvSpPr>
            <p:spPr>
              <a:xfrm>
                <a:off x="2423755" y="3561443"/>
                <a:ext cx="360000" cy="360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200" dirty="0"/>
                  <a:t>5</a:t>
                </a:r>
              </a:p>
            </p:txBody>
          </p:sp>
          <p:sp>
            <p:nvSpPr>
              <p:cNvPr id="1165" name="Oval 1164">
                <a:extLst>
                  <a:ext uri="{FF2B5EF4-FFF2-40B4-BE49-F238E27FC236}">
                    <a16:creationId xmlns:a16="http://schemas.microsoft.com/office/drawing/2014/main" id="{CA79DEB0-9D20-D348-21FB-3D3F24B15E29}"/>
                  </a:ext>
                </a:extLst>
              </p:cNvPr>
              <p:cNvSpPr/>
              <p:nvPr/>
            </p:nvSpPr>
            <p:spPr>
              <a:xfrm>
                <a:off x="2441755" y="3579443"/>
                <a:ext cx="324000" cy="32400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200" dirty="0"/>
              </a:p>
            </p:txBody>
          </p:sp>
        </p:grpSp>
        <p:grpSp>
          <p:nvGrpSpPr>
            <p:cNvPr id="1166" name="Group 1165">
              <a:extLst>
                <a:ext uri="{FF2B5EF4-FFF2-40B4-BE49-F238E27FC236}">
                  <a16:creationId xmlns:a16="http://schemas.microsoft.com/office/drawing/2014/main" id="{14EC63DB-5676-D913-F999-6989C9C68F08}"/>
                </a:ext>
              </a:extLst>
            </p:cNvPr>
            <p:cNvGrpSpPr/>
            <p:nvPr/>
          </p:nvGrpSpPr>
          <p:grpSpPr>
            <a:xfrm>
              <a:off x="8509000" y="4621058"/>
              <a:ext cx="252000" cy="252000"/>
              <a:chOff x="2423755" y="3561443"/>
              <a:chExt cx="360000" cy="360000"/>
            </a:xfrm>
          </p:grpSpPr>
          <p:sp>
            <p:nvSpPr>
              <p:cNvPr id="1167" name="Oval 1166">
                <a:extLst>
                  <a:ext uri="{FF2B5EF4-FFF2-40B4-BE49-F238E27FC236}">
                    <a16:creationId xmlns:a16="http://schemas.microsoft.com/office/drawing/2014/main" id="{77485A00-C49B-6DE9-1DB8-2368623F80B7}"/>
                  </a:ext>
                </a:extLst>
              </p:cNvPr>
              <p:cNvSpPr/>
              <p:nvPr/>
            </p:nvSpPr>
            <p:spPr>
              <a:xfrm>
                <a:off x="2423755" y="3561443"/>
                <a:ext cx="360000" cy="360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200" dirty="0"/>
                  <a:t>7</a:t>
                </a:r>
              </a:p>
            </p:txBody>
          </p:sp>
          <p:sp>
            <p:nvSpPr>
              <p:cNvPr id="1168" name="Oval 1167">
                <a:extLst>
                  <a:ext uri="{FF2B5EF4-FFF2-40B4-BE49-F238E27FC236}">
                    <a16:creationId xmlns:a16="http://schemas.microsoft.com/office/drawing/2014/main" id="{E972129C-F5AE-2C17-53D8-FBC48FBF589D}"/>
                  </a:ext>
                </a:extLst>
              </p:cNvPr>
              <p:cNvSpPr/>
              <p:nvPr/>
            </p:nvSpPr>
            <p:spPr>
              <a:xfrm>
                <a:off x="2441755" y="3579443"/>
                <a:ext cx="324000" cy="32400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200" dirty="0"/>
              </a:p>
            </p:txBody>
          </p:sp>
        </p:grpSp>
        <p:grpSp>
          <p:nvGrpSpPr>
            <p:cNvPr id="1169" name="Group 1168">
              <a:extLst>
                <a:ext uri="{FF2B5EF4-FFF2-40B4-BE49-F238E27FC236}">
                  <a16:creationId xmlns:a16="http://schemas.microsoft.com/office/drawing/2014/main" id="{7AC76D9B-218D-CB98-D3E1-F5244AB2A68D}"/>
                </a:ext>
              </a:extLst>
            </p:cNvPr>
            <p:cNvGrpSpPr/>
            <p:nvPr/>
          </p:nvGrpSpPr>
          <p:grpSpPr>
            <a:xfrm>
              <a:off x="6096000" y="5548925"/>
              <a:ext cx="252000" cy="252000"/>
              <a:chOff x="2423755" y="3561443"/>
              <a:chExt cx="360000" cy="360000"/>
            </a:xfrm>
          </p:grpSpPr>
          <p:sp>
            <p:nvSpPr>
              <p:cNvPr id="1170" name="Oval 1169">
                <a:extLst>
                  <a:ext uri="{FF2B5EF4-FFF2-40B4-BE49-F238E27FC236}">
                    <a16:creationId xmlns:a16="http://schemas.microsoft.com/office/drawing/2014/main" id="{7E6D83F5-8EC8-71D4-2E1E-A5A294B17223}"/>
                  </a:ext>
                </a:extLst>
              </p:cNvPr>
              <p:cNvSpPr/>
              <p:nvPr/>
            </p:nvSpPr>
            <p:spPr>
              <a:xfrm>
                <a:off x="2423755" y="3561443"/>
                <a:ext cx="360000" cy="360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200" dirty="0"/>
                  <a:t>6</a:t>
                </a:r>
              </a:p>
            </p:txBody>
          </p:sp>
          <p:sp>
            <p:nvSpPr>
              <p:cNvPr id="1171" name="Oval 1170">
                <a:extLst>
                  <a:ext uri="{FF2B5EF4-FFF2-40B4-BE49-F238E27FC236}">
                    <a16:creationId xmlns:a16="http://schemas.microsoft.com/office/drawing/2014/main" id="{F7172A38-5DB9-13FD-5B5D-395D3F049456}"/>
                  </a:ext>
                </a:extLst>
              </p:cNvPr>
              <p:cNvSpPr/>
              <p:nvPr/>
            </p:nvSpPr>
            <p:spPr>
              <a:xfrm>
                <a:off x="2441755" y="3579443"/>
                <a:ext cx="324000" cy="32400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200" dirty="0"/>
              </a:p>
            </p:txBody>
          </p:sp>
        </p:grpSp>
        <p:sp>
          <p:nvSpPr>
            <p:cNvPr id="1172" name="TextBox 1171">
              <a:extLst>
                <a:ext uri="{FF2B5EF4-FFF2-40B4-BE49-F238E27FC236}">
                  <a16:creationId xmlns:a16="http://schemas.microsoft.com/office/drawing/2014/main" id="{EC779A72-BF86-0C50-32F4-248C72D1B146}"/>
                </a:ext>
              </a:extLst>
            </p:cNvPr>
            <p:cNvSpPr txBox="1"/>
            <p:nvPr/>
          </p:nvSpPr>
          <p:spPr>
            <a:xfrm>
              <a:off x="4399352" y="2857110"/>
              <a:ext cx="1221075" cy="307777"/>
            </a:xfrm>
            <a:prstGeom prst="rect">
              <a:avLst/>
            </a:prstGeom>
            <a:noFill/>
          </p:spPr>
          <p:txBody>
            <a:bodyPr wrap="square">
              <a:spAutoFit/>
            </a:bodyPr>
            <a:lstStyle/>
            <a:p>
              <a:r>
                <a:rPr lang="en-ZA" sz="1400" dirty="0">
                  <a:solidFill>
                    <a:srgbClr val="008000"/>
                  </a:solidFill>
                  <a:latin typeface="Consolas" panose="020B0609020204030204" pitchFamily="49" charset="0"/>
                  <a:cs typeface="Arial" pitchFamily="34" charset="0"/>
                </a:rPr>
                <a:t>pacs.008</a:t>
              </a:r>
              <a:endParaRPr lang="en-ZA" sz="1400" dirty="0">
                <a:solidFill>
                  <a:srgbClr val="008000"/>
                </a:solidFill>
                <a:latin typeface="Consolas" panose="020B0609020204030204" pitchFamily="49" charset="0"/>
              </a:endParaRPr>
            </a:p>
          </p:txBody>
        </p:sp>
        <p:sp>
          <p:nvSpPr>
            <p:cNvPr id="1173" name="TextBox 1172">
              <a:extLst>
                <a:ext uri="{FF2B5EF4-FFF2-40B4-BE49-F238E27FC236}">
                  <a16:creationId xmlns:a16="http://schemas.microsoft.com/office/drawing/2014/main" id="{C0413377-F856-DB6D-E173-BA9965B672B5}"/>
                </a:ext>
              </a:extLst>
            </p:cNvPr>
            <p:cNvSpPr txBox="1"/>
            <p:nvPr/>
          </p:nvSpPr>
          <p:spPr>
            <a:xfrm>
              <a:off x="6536982" y="2862350"/>
              <a:ext cx="1221075" cy="307777"/>
            </a:xfrm>
            <a:prstGeom prst="rect">
              <a:avLst/>
            </a:prstGeom>
            <a:noFill/>
          </p:spPr>
          <p:txBody>
            <a:bodyPr wrap="square">
              <a:spAutoFit/>
            </a:bodyPr>
            <a:lstStyle/>
            <a:p>
              <a:r>
                <a:rPr lang="en-ZA" sz="1400" dirty="0">
                  <a:solidFill>
                    <a:srgbClr val="008000"/>
                  </a:solidFill>
                  <a:latin typeface="Consolas" panose="020B0609020204030204" pitchFamily="49" charset="0"/>
                  <a:cs typeface="Arial" pitchFamily="34" charset="0"/>
                </a:rPr>
                <a:t>pacs.008</a:t>
              </a:r>
              <a:endParaRPr lang="en-ZA" sz="1400" dirty="0">
                <a:solidFill>
                  <a:srgbClr val="008000"/>
                </a:solidFill>
                <a:latin typeface="Consolas" panose="020B0609020204030204" pitchFamily="49" charset="0"/>
              </a:endParaRPr>
            </a:p>
          </p:txBody>
        </p:sp>
        <p:sp>
          <p:nvSpPr>
            <p:cNvPr id="1174" name="TextBox 1173">
              <a:extLst>
                <a:ext uri="{FF2B5EF4-FFF2-40B4-BE49-F238E27FC236}">
                  <a16:creationId xmlns:a16="http://schemas.microsoft.com/office/drawing/2014/main" id="{D90165C4-99B5-CD63-98DC-84BB0C33F6EF}"/>
                </a:ext>
              </a:extLst>
            </p:cNvPr>
            <p:cNvSpPr txBox="1"/>
            <p:nvPr/>
          </p:nvSpPr>
          <p:spPr>
            <a:xfrm>
              <a:off x="4426995" y="3795313"/>
              <a:ext cx="1221075" cy="307777"/>
            </a:xfrm>
            <a:prstGeom prst="rect">
              <a:avLst/>
            </a:prstGeom>
            <a:noFill/>
          </p:spPr>
          <p:txBody>
            <a:bodyPr wrap="square">
              <a:spAutoFit/>
            </a:bodyPr>
            <a:lstStyle/>
            <a:p>
              <a:r>
                <a:rPr lang="en-ZA" sz="1400" dirty="0">
                  <a:solidFill>
                    <a:srgbClr val="008000"/>
                  </a:solidFill>
                  <a:latin typeface="Consolas" panose="020B0609020204030204" pitchFamily="49" charset="0"/>
                  <a:cs typeface="Arial" pitchFamily="34" charset="0"/>
                </a:rPr>
                <a:t>pacs.002</a:t>
              </a:r>
              <a:endParaRPr lang="en-ZA" sz="1400" dirty="0">
                <a:solidFill>
                  <a:srgbClr val="008000"/>
                </a:solidFill>
                <a:latin typeface="Consolas" panose="020B0609020204030204" pitchFamily="49" charset="0"/>
              </a:endParaRPr>
            </a:p>
          </p:txBody>
        </p:sp>
        <p:sp>
          <p:nvSpPr>
            <p:cNvPr id="1175" name="TextBox 1174">
              <a:extLst>
                <a:ext uri="{FF2B5EF4-FFF2-40B4-BE49-F238E27FC236}">
                  <a16:creationId xmlns:a16="http://schemas.microsoft.com/office/drawing/2014/main" id="{3F7FC30C-D3F9-2ACC-E429-38A30C777291}"/>
                </a:ext>
              </a:extLst>
            </p:cNvPr>
            <p:cNvSpPr txBox="1"/>
            <p:nvPr/>
          </p:nvSpPr>
          <p:spPr>
            <a:xfrm>
              <a:off x="6645253" y="3826160"/>
              <a:ext cx="1221075" cy="307777"/>
            </a:xfrm>
            <a:prstGeom prst="rect">
              <a:avLst/>
            </a:prstGeom>
            <a:noFill/>
          </p:spPr>
          <p:txBody>
            <a:bodyPr wrap="square">
              <a:spAutoFit/>
            </a:bodyPr>
            <a:lstStyle/>
            <a:p>
              <a:r>
                <a:rPr lang="en-ZA" sz="1400" dirty="0">
                  <a:solidFill>
                    <a:srgbClr val="008000"/>
                  </a:solidFill>
                  <a:latin typeface="Consolas" panose="020B0609020204030204" pitchFamily="49" charset="0"/>
                  <a:cs typeface="Arial" pitchFamily="34" charset="0"/>
                </a:rPr>
                <a:t>pacs.002</a:t>
              </a:r>
              <a:endParaRPr lang="en-ZA" sz="1400" dirty="0">
                <a:solidFill>
                  <a:srgbClr val="008000"/>
                </a:solidFill>
                <a:latin typeface="Consolas" panose="020B0609020204030204" pitchFamily="49" charset="0"/>
              </a:endParaRPr>
            </a:p>
          </p:txBody>
        </p:sp>
        <p:sp>
          <p:nvSpPr>
            <p:cNvPr id="1178" name="TextBox 1177">
              <a:extLst>
                <a:ext uri="{FF2B5EF4-FFF2-40B4-BE49-F238E27FC236}">
                  <a16:creationId xmlns:a16="http://schemas.microsoft.com/office/drawing/2014/main" id="{4FBACA18-DF62-9E99-4C69-04A28B2CC8D4}"/>
                </a:ext>
              </a:extLst>
            </p:cNvPr>
            <p:cNvSpPr txBox="1"/>
            <p:nvPr/>
          </p:nvSpPr>
          <p:spPr>
            <a:xfrm>
              <a:off x="2319135" y="2858470"/>
              <a:ext cx="1221075" cy="307777"/>
            </a:xfrm>
            <a:prstGeom prst="rect">
              <a:avLst/>
            </a:prstGeom>
            <a:noFill/>
          </p:spPr>
          <p:txBody>
            <a:bodyPr wrap="square">
              <a:spAutoFit/>
            </a:bodyPr>
            <a:lstStyle/>
            <a:p>
              <a:r>
                <a:rPr lang="en-ZA" sz="1400" dirty="0">
                  <a:solidFill>
                    <a:srgbClr val="008000"/>
                  </a:solidFill>
                  <a:latin typeface="Consolas" panose="020B0609020204030204" pitchFamily="49" charset="0"/>
                  <a:cs typeface="Arial" pitchFamily="34" charset="0"/>
                </a:rPr>
                <a:t>pacs.008</a:t>
              </a:r>
              <a:endParaRPr lang="en-ZA" sz="1400" dirty="0">
                <a:solidFill>
                  <a:srgbClr val="008000"/>
                </a:solidFill>
                <a:latin typeface="Consolas" panose="020B0609020204030204" pitchFamily="49" charset="0"/>
              </a:endParaRPr>
            </a:p>
          </p:txBody>
        </p:sp>
        <p:sp>
          <p:nvSpPr>
            <p:cNvPr id="1179" name="TextBox 1178">
              <a:extLst>
                <a:ext uri="{FF2B5EF4-FFF2-40B4-BE49-F238E27FC236}">
                  <a16:creationId xmlns:a16="http://schemas.microsoft.com/office/drawing/2014/main" id="{14662959-8F41-3572-EA7B-FDC428FDA15F}"/>
                </a:ext>
              </a:extLst>
            </p:cNvPr>
            <p:cNvSpPr txBox="1"/>
            <p:nvPr/>
          </p:nvSpPr>
          <p:spPr>
            <a:xfrm>
              <a:off x="2237768" y="3796673"/>
              <a:ext cx="1221075" cy="307777"/>
            </a:xfrm>
            <a:prstGeom prst="rect">
              <a:avLst/>
            </a:prstGeom>
            <a:noFill/>
          </p:spPr>
          <p:txBody>
            <a:bodyPr wrap="square">
              <a:spAutoFit/>
            </a:bodyPr>
            <a:lstStyle/>
            <a:p>
              <a:r>
                <a:rPr lang="en-ZA" sz="1400" dirty="0">
                  <a:solidFill>
                    <a:srgbClr val="008000"/>
                  </a:solidFill>
                  <a:latin typeface="Consolas" panose="020B0609020204030204" pitchFamily="49" charset="0"/>
                  <a:cs typeface="Arial" pitchFamily="34" charset="0"/>
                </a:rPr>
                <a:t>pacs.002</a:t>
              </a:r>
              <a:endParaRPr lang="en-ZA" sz="1400" dirty="0">
                <a:solidFill>
                  <a:srgbClr val="008000"/>
                </a:solidFill>
                <a:latin typeface="Consolas" panose="020B0609020204030204" pitchFamily="49" charset="0"/>
              </a:endParaRPr>
            </a:p>
          </p:txBody>
        </p:sp>
      </p:grpSp>
      <p:sp>
        <p:nvSpPr>
          <p:cNvPr id="1180" name="Rectangle 1179">
            <a:extLst>
              <a:ext uri="{FF2B5EF4-FFF2-40B4-BE49-F238E27FC236}">
                <a16:creationId xmlns:a16="http://schemas.microsoft.com/office/drawing/2014/main" id="{8EBD45E7-91AA-A6A0-7DF1-F082CC773423}"/>
              </a:ext>
            </a:extLst>
          </p:cNvPr>
          <p:cNvSpPr/>
          <p:nvPr/>
        </p:nvSpPr>
        <p:spPr>
          <a:xfrm>
            <a:off x="496767" y="2602797"/>
            <a:ext cx="1402584" cy="3600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chemeClr val="bg1"/>
                </a:solidFill>
                <a:effectLst/>
                <a:uLnTx/>
                <a:uFillTx/>
                <a:latin typeface="Arial"/>
                <a:ea typeface="+mn-ea"/>
                <a:cs typeface="+mn-cs"/>
              </a:rPr>
              <a:t>TRANSFER</a:t>
            </a:r>
            <a:endParaRPr kumimoji="0" lang="en-US" sz="1600" b="1" i="0" u="none" strike="noStrike" kern="1200" cap="none" spc="0" normalizeH="0" baseline="0" noProof="0" dirty="0">
              <a:ln>
                <a:noFill/>
              </a:ln>
              <a:solidFill>
                <a:schemeClr val="bg1"/>
              </a:solidFill>
              <a:effectLst/>
              <a:uLnTx/>
              <a:uFillTx/>
              <a:latin typeface="Arial"/>
              <a:ea typeface="+mn-ea"/>
              <a:cs typeface="+mn-cs"/>
            </a:endParaRPr>
          </a:p>
        </p:txBody>
      </p:sp>
    </p:spTree>
    <p:extLst>
      <p:ext uri="{BB962C8B-B14F-4D97-AF65-F5344CB8AC3E}">
        <p14:creationId xmlns:p14="http://schemas.microsoft.com/office/powerpoint/2010/main" val="352072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F2DAC-657E-D7DA-D245-1EC696A62F50}"/>
              </a:ext>
            </a:extLst>
          </p:cNvPr>
          <p:cNvSpPr>
            <a:spLocks noGrp="1"/>
          </p:cNvSpPr>
          <p:nvPr>
            <p:ph type="title"/>
          </p:nvPr>
        </p:nvSpPr>
        <p:spPr/>
        <p:txBody>
          <a:bodyPr/>
          <a:lstStyle/>
          <a:p>
            <a:r>
              <a:rPr lang="en-US" dirty="0"/>
              <a:t>ACTIO Demonstration</a:t>
            </a:r>
          </a:p>
        </p:txBody>
      </p:sp>
      <p:sp>
        <p:nvSpPr>
          <p:cNvPr id="39" name="Slide Number Placeholder 38">
            <a:extLst>
              <a:ext uri="{FF2B5EF4-FFF2-40B4-BE49-F238E27FC236}">
                <a16:creationId xmlns:a16="http://schemas.microsoft.com/office/drawing/2014/main" id="{E795DB64-F7C0-D682-2D5C-34E122205C64}"/>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90442A-A587-DA4A-80BE-9E74F9AF5476}" type="slidenum">
              <a:rPr kumimoji="0" lang="en-US" sz="7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7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Date Placeholder 41">
            <a:extLst>
              <a:ext uri="{FF2B5EF4-FFF2-40B4-BE49-F238E27FC236}">
                <a16:creationId xmlns:a16="http://schemas.microsoft.com/office/drawing/2014/main" id="{5F438B71-4A6E-6BBD-C81C-BDC7491DBFC4}"/>
              </a:ext>
            </a:extLst>
          </p:cNvPr>
          <p:cNvSpPr>
            <a:spLocks noGrp="1"/>
          </p:cNvSpPr>
          <p:nvPr>
            <p:ph type="dt" sz="half" idx="23"/>
          </p:nvPr>
        </p:nvSpPr>
        <p:spPr>
          <a:xfrm>
            <a:off x="486833" y="6524509"/>
            <a:ext cx="1143000" cy="210312"/>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20" normalizeH="0" baseline="0" noProof="0" dirty="0">
                <a:ln>
                  <a:noFill/>
                </a:ln>
                <a:solidFill>
                  <a:srgbClr val="000000"/>
                </a:solidFill>
                <a:effectLst/>
                <a:uLnTx/>
                <a:uFillTx/>
                <a:latin typeface="Arial" pitchFamily="34" charset="0"/>
                <a:ea typeface="+mn-ea"/>
                <a:cs typeface="Arial" pitchFamily="34" charset="0"/>
              </a:rPr>
              <a:t>February 2023</a:t>
            </a:r>
          </a:p>
        </p:txBody>
      </p:sp>
      <p:sp>
        <p:nvSpPr>
          <p:cNvPr id="6" name="Footer Placeholder 43">
            <a:extLst>
              <a:ext uri="{FF2B5EF4-FFF2-40B4-BE49-F238E27FC236}">
                <a16:creationId xmlns:a16="http://schemas.microsoft.com/office/drawing/2014/main" id="{708F9E6D-AD56-9EAF-1D31-4CEDDE501D08}"/>
              </a:ext>
            </a:extLst>
          </p:cNvPr>
          <p:cNvSpPr>
            <a:spLocks noGrp="1"/>
          </p:cNvSpPr>
          <p:nvPr>
            <p:ph type="ftr" sz="quarter" idx="3"/>
          </p:nvPr>
        </p:nvSpPr>
        <p:spPr>
          <a:xfrm>
            <a:off x="7162585" y="6524509"/>
            <a:ext cx="4114800" cy="21031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20" normalizeH="0" baseline="0" noProof="0" dirty="0">
                <a:ln>
                  <a:noFill/>
                </a:ln>
                <a:solidFill>
                  <a:srgbClr val="000000"/>
                </a:solidFill>
                <a:effectLst/>
                <a:uLnTx/>
                <a:uFillTx/>
                <a:latin typeface="Arial" pitchFamily="34" charset="0"/>
                <a:ea typeface="+mn-ea"/>
                <a:cs typeface="Arial" pitchFamily="34" charset="0"/>
              </a:rPr>
              <a:t>The FRMS Center of Excellence</a:t>
            </a:r>
          </a:p>
        </p:txBody>
      </p:sp>
      <p:sp>
        <p:nvSpPr>
          <p:cNvPr id="3" name="Text Placeholder 2">
            <a:extLst>
              <a:ext uri="{FF2B5EF4-FFF2-40B4-BE49-F238E27FC236}">
                <a16:creationId xmlns:a16="http://schemas.microsoft.com/office/drawing/2014/main" id="{18EF297B-897C-548D-DFED-370B665A9DC6}"/>
              </a:ext>
            </a:extLst>
          </p:cNvPr>
          <p:cNvSpPr>
            <a:spLocks noGrp="1"/>
          </p:cNvSpPr>
          <p:nvPr>
            <p:ph type="body" sz="quarter" idx="20"/>
          </p:nvPr>
        </p:nvSpPr>
        <p:spPr>
          <a:xfrm>
            <a:off x="495299" y="1052688"/>
            <a:ext cx="11112501" cy="285750"/>
          </a:xfrm>
        </p:spPr>
        <p:txBody>
          <a:bodyPr/>
          <a:lstStyle/>
          <a:p>
            <a:r>
              <a:rPr lang="en-US" sz="1400" dirty="0"/>
              <a:t>How does the platform work?</a:t>
            </a:r>
          </a:p>
        </p:txBody>
      </p:sp>
      <p:sp>
        <p:nvSpPr>
          <p:cNvPr id="8" name="TextBox 7">
            <a:extLst>
              <a:ext uri="{FF2B5EF4-FFF2-40B4-BE49-F238E27FC236}">
                <a16:creationId xmlns:a16="http://schemas.microsoft.com/office/drawing/2014/main" id="{A4BE806A-C858-624D-0989-BADBFC7F227B}"/>
              </a:ext>
            </a:extLst>
          </p:cNvPr>
          <p:cNvSpPr txBox="1"/>
          <p:nvPr/>
        </p:nvSpPr>
        <p:spPr>
          <a:xfrm>
            <a:off x="4612542" y="1306683"/>
            <a:ext cx="6967743" cy="1999484"/>
          </a:xfrm>
          <a:prstGeom prst="rect">
            <a:avLst/>
          </a:prstGeom>
          <a:noFill/>
        </p:spPr>
        <p:txBody>
          <a:bodyPr wrap="square" lIns="0" tIns="0" rIns="0" bIns="0" rtlCol="0" anchor="t">
            <a:noAutofit/>
          </a:bodyPr>
          <a:lstStyle/>
          <a:p>
            <a:pPr marL="285750" indent="-285750">
              <a:spcAft>
                <a:spcPts val="600"/>
              </a:spcAft>
              <a:buFont typeface="Arial" panose="020B0604020202020204" pitchFamily="34" charset="0"/>
              <a:buChar char="•"/>
            </a:pPr>
            <a:r>
              <a:rPr lang="en-ZA" sz="1400" dirty="0">
                <a:solidFill>
                  <a:schemeClr val="accent6"/>
                </a:solidFill>
                <a:latin typeface="Arial" pitchFamily="34" charset="0"/>
                <a:cs typeface="Arial" pitchFamily="34" charset="0"/>
              </a:rPr>
              <a:t>Actio typologies combine the result of multiple rules into a typology score.</a:t>
            </a:r>
          </a:p>
          <a:p>
            <a:pPr marL="285750" indent="-285750">
              <a:spcAft>
                <a:spcPts val="600"/>
              </a:spcAft>
              <a:buFont typeface="Arial" panose="020B0604020202020204" pitchFamily="34" charset="0"/>
              <a:buChar char="•"/>
            </a:pPr>
            <a:r>
              <a:rPr lang="en-ZA" sz="1400" dirty="0">
                <a:solidFill>
                  <a:schemeClr val="accent6"/>
                </a:solidFill>
                <a:latin typeface="Arial" pitchFamily="34" charset="0"/>
                <a:cs typeface="Arial" pitchFamily="34" charset="0"/>
              </a:rPr>
              <a:t>If the typology score breaches the threshold defined in the typology configuration, ACTIO can issue an immediate instruction to interdict (block) the transaction, without first waiting for all other typologies to complete their evaluations.</a:t>
            </a:r>
          </a:p>
          <a:p>
            <a:pPr marL="285750" indent="-285750">
              <a:spcAft>
                <a:spcPts val="600"/>
              </a:spcAft>
              <a:buFont typeface="Arial" panose="020B0604020202020204" pitchFamily="34" charset="0"/>
              <a:buChar char="•"/>
            </a:pPr>
            <a:r>
              <a:rPr lang="en-ZA" sz="1400" dirty="0">
                <a:solidFill>
                  <a:schemeClr val="accent6"/>
                </a:solidFill>
                <a:latin typeface="Arial" pitchFamily="34" charset="0"/>
                <a:cs typeface="Arial" pitchFamily="34" charset="0"/>
              </a:rPr>
              <a:t>Your in-house CMS will also be notified of the interdiction so that your fraud analyst can conduct an investigation.</a:t>
            </a:r>
          </a:p>
          <a:p>
            <a:pPr marL="285750" indent="-285750">
              <a:spcAft>
                <a:spcPts val="600"/>
              </a:spcAft>
              <a:buFont typeface="Arial" panose="020B0604020202020204" pitchFamily="34" charset="0"/>
              <a:buChar char="•"/>
            </a:pPr>
            <a:r>
              <a:rPr lang="en-ZA" sz="1400" dirty="0">
                <a:solidFill>
                  <a:schemeClr val="accent6"/>
                </a:solidFill>
                <a:latin typeface="Arial" pitchFamily="34" charset="0"/>
                <a:cs typeface="Arial" pitchFamily="34" charset="0"/>
              </a:rPr>
              <a:t>For some typologies and evaluation, ACTIO may simply trigger an investigation without interdicting the transaction.</a:t>
            </a:r>
          </a:p>
        </p:txBody>
      </p:sp>
      <p:sp>
        <p:nvSpPr>
          <p:cNvPr id="9" name="Rectangle: Rounded Corners 8">
            <a:extLst>
              <a:ext uri="{FF2B5EF4-FFF2-40B4-BE49-F238E27FC236}">
                <a16:creationId xmlns:a16="http://schemas.microsoft.com/office/drawing/2014/main" id="{5AEF92F3-B30B-D785-2192-C7C47CD972AB}"/>
              </a:ext>
            </a:extLst>
          </p:cNvPr>
          <p:cNvSpPr/>
          <p:nvPr/>
        </p:nvSpPr>
        <p:spPr>
          <a:xfrm>
            <a:off x="486833" y="1727372"/>
            <a:ext cx="3856567" cy="453853"/>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spcFirstLastPara="0" vert="horz" wrap="square" lIns="170688" tIns="97536" rIns="170688" bIns="97536" numCol="1" spcCol="1270" anchor="ctr" anchorCtr="0">
            <a:noAutofit/>
          </a:bodyPr>
          <a:lstStyle/>
          <a:p>
            <a:pPr marL="360363" lvl="0" algn="ctr" defTabSz="1066800">
              <a:lnSpc>
                <a:spcPct val="90000"/>
              </a:lnSpc>
              <a:spcBef>
                <a:spcPct val="0"/>
              </a:spcBef>
              <a:spcAft>
                <a:spcPct val="35000"/>
              </a:spcAft>
              <a:buNone/>
            </a:pPr>
            <a:r>
              <a:rPr lang="en-US" kern="1200" dirty="0"/>
              <a:t>Evaluation outcomes</a:t>
            </a:r>
          </a:p>
        </p:txBody>
      </p:sp>
      <p:sp>
        <p:nvSpPr>
          <p:cNvPr id="10" name="Oval 9">
            <a:extLst>
              <a:ext uri="{FF2B5EF4-FFF2-40B4-BE49-F238E27FC236}">
                <a16:creationId xmlns:a16="http://schemas.microsoft.com/office/drawing/2014/main" id="{8ED8DBE9-5D55-AC5E-0C58-612EB1B9FF98}"/>
              </a:ext>
            </a:extLst>
          </p:cNvPr>
          <p:cNvSpPr/>
          <p:nvPr/>
        </p:nvSpPr>
        <p:spPr>
          <a:xfrm>
            <a:off x="611715" y="1798370"/>
            <a:ext cx="302685" cy="311855"/>
          </a:xfrm>
          <a:prstGeom prst="ellipse">
            <a:avLst/>
          </a:prstGeom>
          <a:ln>
            <a:solidFill>
              <a:srgbClr val="AAA092"/>
            </a:solidFill>
          </a:ln>
          <a:effectLst>
            <a:innerShdw blurRad="63500" dist="50800" dir="13500000">
              <a:prstClr val="black">
                <a:alpha val="50000"/>
              </a:prstClr>
            </a:innerShdw>
          </a:effectLst>
        </p:spPr>
        <p:style>
          <a:lnRef idx="3">
            <a:schemeClr val="lt1"/>
          </a:lnRef>
          <a:fillRef idx="1">
            <a:schemeClr val="accent4"/>
          </a:fillRef>
          <a:effectRef idx="1">
            <a:schemeClr val="accent4"/>
          </a:effectRef>
          <a:fontRef idx="minor">
            <a:schemeClr val="lt1"/>
          </a:fontRef>
        </p:style>
        <p:txBody>
          <a:bodyPr rtlCol="0" anchor="ctr"/>
          <a:lstStyle/>
          <a:p>
            <a:pPr algn="ctr"/>
            <a:endParaRPr lang="en-ZA"/>
          </a:p>
        </p:txBody>
      </p:sp>
      <p:grpSp>
        <p:nvGrpSpPr>
          <p:cNvPr id="1277" name="Group 1276">
            <a:extLst>
              <a:ext uri="{FF2B5EF4-FFF2-40B4-BE49-F238E27FC236}">
                <a16:creationId xmlns:a16="http://schemas.microsoft.com/office/drawing/2014/main" id="{8C8887EF-A8FF-7C87-2D96-9F15181AF982}"/>
              </a:ext>
            </a:extLst>
          </p:cNvPr>
          <p:cNvGrpSpPr/>
          <p:nvPr/>
        </p:nvGrpSpPr>
        <p:grpSpPr>
          <a:xfrm>
            <a:off x="3156281" y="5118981"/>
            <a:ext cx="864000" cy="1330608"/>
            <a:chOff x="1716344" y="3893227"/>
            <a:chExt cx="864000" cy="1330608"/>
          </a:xfrm>
        </p:grpSpPr>
        <p:grpSp>
          <p:nvGrpSpPr>
            <p:cNvPr id="1259" name="Group 1258">
              <a:extLst>
                <a:ext uri="{FF2B5EF4-FFF2-40B4-BE49-F238E27FC236}">
                  <a16:creationId xmlns:a16="http://schemas.microsoft.com/office/drawing/2014/main" id="{6B294BEC-58A6-BECA-BC42-D255344F4F8C}"/>
                </a:ext>
              </a:extLst>
            </p:cNvPr>
            <p:cNvGrpSpPr/>
            <p:nvPr/>
          </p:nvGrpSpPr>
          <p:grpSpPr>
            <a:xfrm>
              <a:off x="1716344" y="3893227"/>
              <a:ext cx="864000" cy="864000"/>
              <a:chOff x="1716344" y="3893227"/>
              <a:chExt cx="864000" cy="864000"/>
            </a:xfrm>
          </p:grpSpPr>
          <p:sp>
            <p:nvSpPr>
              <p:cNvPr id="1189" name="Rectangle: Rounded Corners 1188">
                <a:extLst>
                  <a:ext uri="{FF2B5EF4-FFF2-40B4-BE49-F238E27FC236}">
                    <a16:creationId xmlns:a16="http://schemas.microsoft.com/office/drawing/2014/main" id="{A2015747-3E9A-8F70-E7FE-EF8C451AB7C3}"/>
                  </a:ext>
                </a:extLst>
              </p:cNvPr>
              <p:cNvSpPr/>
              <p:nvPr/>
            </p:nvSpPr>
            <p:spPr>
              <a:xfrm>
                <a:off x="1716344" y="3893227"/>
                <a:ext cx="864000" cy="864000"/>
              </a:xfrm>
              <a:prstGeom prst="roundRect">
                <a:avLst/>
              </a:prstGeom>
              <a:solidFill>
                <a:srgbClr val="1513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1197" name="Group 1196">
                <a:extLst>
                  <a:ext uri="{FF2B5EF4-FFF2-40B4-BE49-F238E27FC236}">
                    <a16:creationId xmlns:a16="http://schemas.microsoft.com/office/drawing/2014/main" id="{E5BA16F2-CA94-8BE1-564B-10674055CBF2}"/>
                  </a:ext>
                </a:extLst>
              </p:cNvPr>
              <p:cNvGrpSpPr/>
              <p:nvPr/>
            </p:nvGrpSpPr>
            <p:grpSpPr>
              <a:xfrm>
                <a:off x="1858784" y="4021929"/>
                <a:ext cx="579120" cy="606596"/>
                <a:chOff x="1851660" y="4033984"/>
                <a:chExt cx="579120" cy="606596"/>
              </a:xfrm>
            </p:grpSpPr>
            <p:sp>
              <p:nvSpPr>
                <p:cNvPr id="1190" name="Rectangle 1189">
                  <a:extLst>
                    <a:ext uri="{FF2B5EF4-FFF2-40B4-BE49-F238E27FC236}">
                      <a16:creationId xmlns:a16="http://schemas.microsoft.com/office/drawing/2014/main" id="{BD9D1692-0525-97E2-9427-C0466A915D23}"/>
                    </a:ext>
                  </a:extLst>
                </p:cNvPr>
                <p:cNvSpPr/>
                <p:nvPr/>
              </p:nvSpPr>
              <p:spPr>
                <a:xfrm>
                  <a:off x="1851660" y="4572000"/>
                  <a:ext cx="579120" cy="68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91" name="Rectangle 1190">
                  <a:extLst>
                    <a:ext uri="{FF2B5EF4-FFF2-40B4-BE49-F238E27FC236}">
                      <a16:creationId xmlns:a16="http://schemas.microsoft.com/office/drawing/2014/main" id="{820665BC-022D-1D6F-C2CC-D1CF7A3CC582}"/>
                    </a:ext>
                  </a:extLst>
                </p:cNvPr>
                <p:cNvSpPr/>
                <p:nvPr/>
              </p:nvSpPr>
              <p:spPr>
                <a:xfrm>
                  <a:off x="1892617" y="4490716"/>
                  <a:ext cx="497205" cy="68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92" name="Rectangle 1191">
                  <a:extLst>
                    <a:ext uri="{FF2B5EF4-FFF2-40B4-BE49-F238E27FC236}">
                      <a16:creationId xmlns:a16="http://schemas.microsoft.com/office/drawing/2014/main" id="{D107C9FB-457A-AFC7-3102-E08B98535696}"/>
                    </a:ext>
                  </a:extLst>
                </p:cNvPr>
                <p:cNvSpPr/>
                <p:nvPr/>
              </p:nvSpPr>
              <p:spPr>
                <a:xfrm>
                  <a:off x="1945481" y="4236333"/>
                  <a:ext cx="76199" cy="241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93" name="Rectangle 1192">
                  <a:extLst>
                    <a:ext uri="{FF2B5EF4-FFF2-40B4-BE49-F238E27FC236}">
                      <a16:creationId xmlns:a16="http://schemas.microsoft.com/office/drawing/2014/main" id="{1AA5A2E2-0740-8D45-7B2F-1FA77939613D}"/>
                    </a:ext>
                  </a:extLst>
                </p:cNvPr>
                <p:cNvSpPr/>
                <p:nvPr/>
              </p:nvSpPr>
              <p:spPr>
                <a:xfrm>
                  <a:off x="2103119" y="4236333"/>
                  <a:ext cx="76199" cy="241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94" name="Rectangle 1193">
                  <a:extLst>
                    <a:ext uri="{FF2B5EF4-FFF2-40B4-BE49-F238E27FC236}">
                      <a16:creationId xmlns:a16="http://schemas.microsoft.com/office/drawing/2014/main" id="{B0FFE182-5AF8-B7BF-D9C9-5042C8313D06}"/>
                    </a:ext>
                  </a:extLst>
                </p:cNvPr>
                <p:cNvSpPr/>
                <p:nvPr/>
              </p:nvSpPr>
              <p:spPr>
                <a:xfrm>
                  <a:off x="2258850" y="4236333"/>
                  <a:ext cx="76199" cy="241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95" name="Rectangle 1194">
                  <a:extLst>
                    <a:ext uri="{FF2B5EF4-FFF2-40B4-BE49-F238E27FC236}">
                      <a16:creationId xmlns:a16="http://schemas.microsoft.com/office/drawing/2014/main" id="{7146D89B-CB51-EF89-555D-03161E4AB20A}"/>
                    </a:ext>
                  </a:extLst>
                </p:cNvPr>
                <p:cNvSpPr/>
                <p:nvPr/>
              </p:nvSpPr>
              <p:spPr>
                <a:xfrm>
                  <a:off x="1892617" y="4155050"/>
                  <a:ext cx="497205" cy="68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96" name="Isosceles Triangle 1195">
                  <a:extLst>
                    <a:ext uri="{FF2B5EF4-FFF2-40B4-BE49-F238E27FC236}">
                      <a16:creationId xmlns:a16="http://schemas.microsoft.com/office/drawing/2014/main" id="{9E9ECC59-9402-A06F-EAB4-66B2FD7C3A5F}"/>
                    </a:ext>
                  </a:extLst>
                </p:cNvPr>
                <p:cNvSpPr/>
                <p:nvPr/>
              </p:nvSpPr>
              <p:spPr>
                <a:xfrm>
                  <a:off x="1851660" y="4033984"/>
                  <a:ext cx="579120" cy="10836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grpSp>
        <p:sp>
          <p:nvSpPr>
            <p:cNvPr id="1269" name="TextBox 1268">
              <a:extLst>
                <a:ext uri="{FF2B5EF4-FFF2-40B4-BE49-F238E27FC236}">
                  <a16:creationId xmlns:a16="http://schemas.microsoft.com/office/drawing/2014/main" id="{81AF266C-4468-08C1-5F5B-1C252D37F251}"/>
                </a:ext>
              </a:extLst>
            </p:cNvPr>
            <p:cNvSpPr txBox="1"/>
            <p:nvPr/>
          </p:nvSpPr>
          <p:spPr>
            <a:xfrm>
              <a:off x="1716344" y="4778538"/>
              <a:ext cx="864000" cy="445297"/>
            </a:xfrm>
            <a:prstGeom prst="rect">
              <a:avLst/>
            </a:prstGeom>
            <a:noFill/>
          </p:spPr>
          <p:txBody>
            <a:bodyPr wrap="square" lIns="0" tIns="0" rIns="0" bIns="0" rtlCol="0" anchor="t">
              <a:noAutofit/>
            </a:bodyPr>
            <a:lstStyle/>
            <a:p>
              <a:pPr algn="ctr">
                <a:spcAft>
                  <a:spcPts val="600"/>
                </a:spcAft>
              </a:pPr>
              <a:r>
                <a:rPr lang="en-ZA" sz="1400" dirty="0">
                  <a:solidFill>
                    <a:schemeClr val="accent6"/>
                  </a:solidFill>
                  <a:latin typeface="Arial" pitchFamily="34" charset="0"/>
                  <a:cs typeface="Arial" pitchFamily="34" charset="0"/>
                </a:rPr>
                <a:t>DEBTOR FSP</a:t>
              </a:r>
            </a:p>
          </p:txBody>
        </p:sp>
      </p:grpSp>
      <p:grpSp>
        <p:nvGrpSpPr>
          <p:cNvPr id="1276" name="Group 1275">
            <a:extLst>
              <a:ext uri="{FF2B5EF4-FFF2-40B4-BE49-F238E27FC236}">
                <a16:creationId xmlns:a16="http://schemas.microsoft.com/office/drawing/2014/main" id="{0E166A28-DBFA-25E1-5D38-0F2C5CA8D4EB}"/>
              </a:ext>
            </a:extLst>
          </p:cNvPr>
          <p:cNvGrpSpPr/>
          <p:nvPr/>
        </p:nvGrpSpPr>
        <p:grpSpPr>
          <a:xfrm>
            <a:off x="914400" y="5124975"/>
            <a:ext cx="867942" cy="1113120"/>
            <a:chOff x="245684" y="3893227"/>
            <a:chExt cx="867942" cy="1113120"/>
          </a:xfrm>
        </p:grpSpPr>
        <p:grpSp>
          <p:nvGrpSpPr>
            <p:cNvPr id="1260" name="Group 1259">
              <a:extLst>
                <a:ext uri="{FF2B5EF4-FFF2-40B4-BE49-F238E27FC236}">
                  <a16:creationId xmlns:a16="http://schemas.microsoft.com/office/drawing/2014/main" id="{A32AD2BC-DE25-1BFB-73F8-6439A359835E}"/>
                </a:ext>
              </a:extLst>
            </p:cNvPr>
            <p:cNvGrpSpPr/>
            <p:nvPr/>
          </p:nvGrpSpPr>
          <p:grpSpPr>
            <a:xfrm>
              <a:off x="245684" y="3893227"/>
              <a:ext cx="864000" cy="864000"/>
              <a:chOff x="245684" y="3893227"/>
              <a:chExt cx="864000" cy="864000"/>
            </a:xfrm>
          </p:grpSpPr>
          <p:sp>
            <p:nvSpPr>
              <p:cNvPr id="1104" name="Rectangle: Rounded Corners 1103">
                <a:extLst>
                  <a:ext uri="{FF2B5EF4-FFF2-40B4-BE49-F238E27FC236}">
                    <a16:creationId xmlns:a16="http://schemas.microsoft.com/office/drawing/2014/main" id="{4123B5CE-BF74-7009-7D60-62FBA14E3C91}"/>
                  </a:ext>
                </a:extLst>
              </p:cNvPr>
              <p:cNvSpPr/>
              <p:nvPr/>
            </p:nvSpPr>
            <p:spPr>
              <a:xfrm>
                <a:off x="245684" y="3893227"/>
                <a:ext cx="864000" cy="864000"/>
              </a:xfrm>
              <a:prstGeom prst="roundRect">
                <a:avLst/>
              </a:prstGeom>
              <a:solidFill>
                <a:srgbClr val="1513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1105" name="Group 1104">
                <a:extLst>
                  <a:ext uri="{FF2B5EF4-FFF2-40B4-BE49-F238E27FC236}">
                    <a16:creationId xmlns:a16="http://schemas.microsoft.com/office/drawing/2014/main" id="{06DFC6B0-5A55-FFFC-CA55-5CBFC8FFD04A}"/>
                  </a:ext>
                </a:extLst>
              </p:cNvPr>
              <p:cNvGrpSpPr>
                <a:grpSpLocks noChangeAspect="1"/>
              </p:cNvGrpSpPr>
              <p:nvPr/>
            </p:nvGrpSpPr>
            <p:grpSpPr>
              <a:xfrm>
                <a:off x="502015" y="4142347"/>
                <a:ext cx="351338" cy="365760"/>
                <a:chOff x="7902536" y="-357809"/>
                <a:chExt cx="3556302" cy="3702290"/>
              </a:xfrm>
            </p:grpSpPr>
            <p:sp>
              <p:nvSpPr>
                <p:cNvPr id="1106" name="Oval 1105">
                  <a:extLst>
                    <a:ext uri="{FF2B5EF4-FFF2-40B4-BE49-F238E27FC236}">
                      <a16:creationId xmlns:a16="http://schemas.microsoft.com/office/drawing/2014/main" id="{B45B6E18-48F7-6157-BD61-AC70A2EFD2EC}"/>
                    </a:ext>
                  </a:extLst>
                </p:cNvPr>
                <p:cNvSpPr/>
                <p:nvPr/>
              </p:nvSpPr>
              <p:spPr>
                <a:xfrm>
                  <a:off x="7902536" y="-357809"/>
                  <a:ext cx="3556302" cy="3556302"/>
                </a:xfrm>
                <a:prstGeom prst="ellipse">
                  <a:avLst/>
                </a:prstGeom>
                <a:solidFill>
                  <a:schemeClr val="tx2">
                    <a:lumMod val="20000"/>
                    <a:lumOff val="80000"/>
                  </a:schemeClr>
                </a:solid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107" name="Oval 1106">
                  <a:extLst>
                    <a:ext uri="{FF2B5EF4-FFF2-40B4-BE49-F238E27FC236}">
                      <a16:creationId xmlns:a16="http://schemas.microsoft.com/office/drawing/2014/main" id="{F32FEA48-C191-59E5-5EEF-A75490E19131}"/>
                    </a:ext>
                  </a:extLst>
                </p:cNvPr>
                <p:cNvSpPr/>
                <p:nvPr/>
              </p:nvSpPr>
              <p:spPr>
                <a:xfrm>
                  <a:off x="9189826" y="102115"/>
                  <a:ext cx="981722" cy="981722"/>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108" name="Chord 1107">
                  <a:extLst>
                    <a:ext uri="{FF2B5EF4-FFF2-40B4-BE49-F238E27FC236}">
                      <a16:creationId xmlns:a16="http://schemas.microsoft.com/office/drawing/2014/main" id="{4DCDE436-558B-BA6F-B773-0E709E536D5F}"/>
                    </a:ext>
                  </a:extLst>
                </p:cNvPr>
                <p:cNvSpPr/>
                <p:nvPr/>
              </p:nvSpPr>
              <p:spPr>
                <a:xfrm rot="5400000">
                  <a:off x="8694611" y="1372337"/>
                  <a:ext cx="1972144" cy="1972144"/>
                </a:xfrm>
                <a:prstGeom prst="chord">
                  <a:avLst>
                    <a:gd name="adj1" fmla="val 5380432"/>
                    <a:gd name="adj2" fmla="val 16200000"/>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grpSp>
        </p:grpSp>
        <p:sp>
          <p:nvSpPr>
            <p:cNvPr id="1270" name="TextBox 1269">
              <a:extLst>
                <a:ext uri="{FF2B5EF4-FFF2-40B4-BE49-F238E27FC236}">
                  <a16:creationId xmlns:a16="http://schemas.microsoft.com/office/drawing/2014/main" id="{069F7A38-81BF-7D23-4AEF-A40140A46CA5}"/>
                </a:ext>
              </a:extLst>
            </p:cNvPr>
            <p:cNvSpPr txBox="1"/>
            <p:nvPr/>
          </p:nvSpPr>
          <p:spPr>
            <a:xfrm>
              <a:off x="249626" y="4778538"/>
              <a:ext cx="864000" cy="227809"/>
            </a:xfrm>
            <a:prstGeom prst="rect">
              <a:avLst/>
            </a:prstGeom>
            <a:noFill/>
          </p:spPr>
          <p:txBody>
            <a:bodyPr wrap="square" lIns="0" tIns="0" rIns="0" bIns="0" rtlCol="0" anchor="t">
              <a:noAutofit/>
            </a:bodyPr>
            <a:lstStyle/>
            <a:p>
              <a:pPr algn="ctr">
                <a:spcAft>
                  <a:spcPts val="600"/>
                </a:spcAft>
              </a:pPr>
              <a:r>
                <a:rPr lang="en-ZA" sz="1400" dirty="0">
                  <a:solidFill>
                    <a:schemeClr val="accent6"/>
                  </a:solidFill>
                  <a:latin typeface="Arial" pitchFamily="34" charset="0"/>
                  <a:cs typeface="Arial" pitchFamily="34" charset="0"/>
                </a:rPr>
                <a:t>DEBTOR</a:t>
              </a:r>
            </a:p>
          </p:txBody>
        </p:sp>
      </p:grpSp>
      <p:grpSp>
        <p:nvGrpSpPr>
          <p:cNvPr id="1278" name="Group 1277">
            <a:extLst>
              <a:ext uri="{FF2B5EF4-FFF2-40B4-BE49-F238E27FC236}">
                <a16:creationId xmlns:a16="http://schemas.microsoft.com/office/drawing/2014/main" id="{FB519CEC-099F-72BA-C87F-14657EFA1138}"/>
              </a:ext>
            </a:extLst>
          </p:cNvPr>
          <p:cNvGrpSpPr/>
          <p:nvPr/>
        </p:nvGrpSpPr>
        <p:grpSpPr>
          <a:xfrm>
            <a:off x="5394220" y="5103771"/>
            <a:ext cx="960718" cy="1330608"/>
            <a:chOff x="3622411" y="3893227"/>
            <a:chExt cx="960718" cy="1330608"/>
          </a:xfrm>
        </p:grpSpPr>
        <p:grpSp>
          <p:nvGrpSpPr>
            <p:cNvPr id="1274" name="Group 1273">
              <a:extLst>
                <a:ext uri="{FF2B5EF4-FFF2-40B4-BE49-F238E27FC236}">
                  <a16:creationId xmlns:a16="http://schemas.microsoft.com/office/drawing/2014/main" id="{F2765B39-910F-153B-0513-FCF6C57F692D}"/>
                </a:ext>
              </a:extLst>
            </p:cNvPr>
            <p:cNvGrpSpPr/>
            <p:nvPr/>
          </p:nvGrpSpPr>
          <p:grpSpPr>
            <a:xfrm>
              <a:off x="3651824" y="3893227"/>
              <a:ext cx="864000" cy="864000"/>
              <a:chOff x="3651824" y="3893227"/>
              <a:chExt cx="864000" cy="864000"/>
            </a:xfrm>
          </p:grpSpPr>
          <p:sp>
            <p:nvSpPr>
              <p:cNvPr id="1198" name="Rectangle: Rounded Corners 1197">
                <a:extLst>
                  <a:ext uri="{FF2B5EF4-FFF2-40B4-BE49-F238E27FC236}">
                    <a16:creationId xmlns:a16="http://schemas.microsoft.com/office/drawing/2014/main" id="{365B4054-9484-3852-BDDF-43C2EA1EEB33}"/>
                  </a:ext>
                </a:extLst>
              </p:cNvPr>
              <p:cNvSpPr/>
              <p:nvPr/>
            </p:nvSpPr>
            <p:spPr>
              <a:xfrm>
                <a:off x="3651824" y="3893227"/>
                <a:ext cx="864000" cy="864000"/>
              </a:xfrm>
              <a:prstGeom prst="roundRect">
                <a:avLst/>
              </a:prstGeom>
              <a:solidFill>
                <a:srgbClr val="1513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1242" name="Group 1241">
                <a:extLst>
                  <a:ext uri="{FF2B5EF4-FFF2-40B4-BE49-F238E27FC236}">
                    <a16:creationId xmlns:a16="http://schemas.microsoft.com/office/drawing/2014/main" id="{909A1476-7C2D-08A9-B393-D3184F22C32C}"/>
                  </a:ext>
                </a:extLst>
              </p:cNvPr>
              <p:cNvGrpSpPr/>
              <p:nvPr/>
            </p:nvGrpSpPr>
            <p:grpSpPr>
              <a:xfrm>
                <a:off x="3773509" y="4005039"/>
                <a:ext cx="620631" cy="640376"/>
                <a:chOff x="3776769" y="4014783"/>
                <a:chExt cx="620631" cy="640376"/>
              </a:xfrm>
            </p:grpSpPr>
            <p:sp>
              <p:nvSpPr>
                <p:cNvPr id="1207" name="Oval 1206">
                  <a:extLst>
                    <a:ext uri="{FF2B5EF4-FFF2-40B4-BE49-F238E27FC236}">
                      <a16:creationId xmlns:a16="http://schemas.microsoft.com/office/drawing/2014/main" id="{24932EDD-282E-889A-C71E-1EF89D423EF0}"/>
                    </a:ext>
                  </a:extLst>
                </p:cNvPr>
                <p:cNvSpPr/>
                <p:nvPr/>
              </p:nvSpPr>
              <p:spPr>
                <a:xfrm>
                  <a:off x="4212359" y="4014783"/>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08" name="Oval 1207">
                  <a:extLst>
                    <a:ext uri="{FF2B5EF4-FFF2-40B4-BE49-F238E27FC236}">
                      <a16:creationId xmlns:a16="http://schemas.microsoft.com/office/drawing/2014/main" id="{FCE35B62-BC48-50B2-8A45-C321F7A794A3}"/>
                    </a:ext>
                  </a:extLst>
                </p:cNvPr>
                <p:cNvSpPr/>
                <p:nvPr/>
              </p:nvSpPr>
              <p:spPr>
                <a:xfrm>
                  <a:off x="4289400" y="4280971"/>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209" name="Oval 1208">
                  <a:extLst>
                    <a:ext uri="{FF2B5EF4-FFF2-40B4-BE49-F238E27FC236}">
                      <a16:creationId xmlns:a16="http://schemas.microsoft.com/office/drawing/2014/main" id="{9F1CC20A-D1E7-B93F-5F00-A865C2016EAB}"/>
                    </a:ext>
                  </a:extLst>
                </p:cNvPr>
                <p:cNvSpPr/>
                <p:nvPr/>
              </p:nvSpPr>
              <p:spPr>
                <a:xfrm>
                  <a:off x="4212359" y="4547159"/>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10" name="Oval 1209">
                  <a:extLst>
                    <a:ext uri="{FF2B5EF4-FFF2-40B4-BE49-F238E27FC236}">
                      <a16:creationId xmlns:a16="http://schemas.microsoft.com/office/drawing/2014/main" id="{EE3A9351-C1F1-E191-2F9A-12FC981B3E01}"/>
                    </a:ext>
                  </a:extLst>
                </p:cNvPr>
                <p:cNvSpPr/>
                <p:nvPr/>
              </p:nvSpPr>
              <p:spPr>
                <a:xfrm>
                  <a:off x="3862612" y="4014783"/>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11" name="Oval 1210">
                  <a:extLst>
                    <a:ext uri="{FF2B5EF4-FFF2-40B4-BE49-F238E27FC236}">
                      <a16:creationId xmlns:a16="http://schemas.microsoft.com/office/drawing/2014/main" id="{EDFBB5EB-516A-5B1F-26D5-8D7280E47984}"/>
                    </a:ext>
                  </a:extLst>
                </p:cNvPr>
                <p:cNvSpPr/>
                <p:nvPr/>
              </p:nvSpPr>
              <p:spPr>
                <a:xfrm>
                  <a:off x="3776769" y="4280971"/>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12" name="Oval 1211">
                  <a:extLst>
                    <a:ext uri="{FF2B5EF4-FFF2-40B4-BE49-F238E27FC236}">
                      <a16:creationId xmlns:a16="http://schemas.microsoft.com/office/drawing/2014/main" id="{D1CB0648-9D88-0F3B-F25C-45362066F983}"/>
                    </a:ext>
                  </a:extLst>
                </p:cNvPr>
                <p:cNvSpPr/>
                <p:nvPr/>
              </p:nvSpPr>
              <p:spPr>
                <a:xfrm>
                  <a:off x="3862612" y="4547159"/>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1238" name="Straight Connector 1237">
                  <a:extLst>
                    <a:ext uri="{FF2B5EF4-FFF2-40B4-BE49-F238E27FC236}">
                      <a16:creationId xmlns:a16="http://schemas.microsoft.com/office/drawing/2014/main" id="{26E811DB-F176-C240-200C-70E40994DEFF}"/>
                    </a:ext>
                  </a:extLst>
                </p:cNvPr>
                <p:cNvCxnSpPr>
                  <a:cxnSpLocks/>
                </p:cNvCxnSpPr>
                <p:nvPr/>
              </p:nvCxnSpPr>
              <p:spPr>
                <a:xfrm>
                  <a:off x="3916612" y="4072584"/>
                  <a:ext cx="349747" cy="52666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9" name="Straight Connector 1238">
                  <a:extLst>
                    <a:ext uri="{FF2B5EF4-FFF2-40B4-BE49-F238E27FC236}">
                      <a16:creationId xmlns:a16="http://schemas.microsoft.com/office/drawing/2014/main" id="{A1B60315-B548-AFF5-E8E0-5E4417A9A5C4}"/>
                    </a:ext>
                  </a:extLst>
                </p:cNvPr>
                <p:cNvCxnSpPr>
                  <a:cxnSpLocks/>
                </p:cNvCxnSpPr>
                <p:nvPr/>
              </p:nvCxnSpPr>
              <p:spPr>
                <a:xfrm>
                  <a:off x="3828685" y="4332713"/>
                  <a:ext cx="50666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0" name="Straight Connector 1239">
                  <a:extLst>
                    <a:ext uri="{FF2B5EF4-FFF2-40B4-BE49-F238E27FC236}">
                      <a16:creationId xmlns:a16="http://schemas.microsoft.com/office/drawing/2014/main" id="{3D057D8E-11C0-3F9E-E5F1-FE24652F2A32}"/>
                    </a:ext>
                  </a:extLst>
                </p:cNvPr>
                <p:cNvCxnSpPr>
                  <a:cxnSpLocks/>
                </p:cNvCxnSpPr>
                <p:nvPr/>
              </p:nvCxnSpPr>
              <p:spPr>
                <a:xfrm flipV="1">
                  <a:off x="3916612" y="4072584"/>
                  <a:ext cx="349747" cy="52666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41" name="Oval 1240">
                  <a:extLst>
                    <a:ext uri="{FF2B5EF4-FFF2-40B4-BE49-F238E27FC236}">
                      <a16:creationId xmlns:a16="http://schemas.microsoft.com/office/drawing/2014/main" id="{55A4366C-5DC5-BFEB-03C7-65B62DDECA78}"/>
                    </a:ext>
                  </a:extLst>
                </p:cNvPr>
                <p:cNvSpPr/>
                <p:nvPr/>
              </p:nvSpPr>
              <p:spPr>
                <a:xfrm>
                  <a:off x="3903824" y="4145227"/>
                  <a:ext cx="360000" cy="389332"/>
                </a:xfrm>
                <a:prstGeom prst="ellipse">
                  <a:avLst/>
                </a:prstGeom>
                <a:solidFill>
                  <a:srgbClr val="1513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1199" name="Group 1198">
                  <a:extLst>
                    <a:ext uri="{FF2B5EF4-FFF2-40B4-BE49-F238E27FC236}">
                      <a16:creationId xmlns:a16="http://schemas.microsoft.com/office/drawing/2014/main" id="{7F4D4BB7-42F8-704A-A906-0A40EFDB7031}"/>
                    </a:ext>
                  </a:extLst>
                </p:cNvPr>
                <p:cNvGrpSpPr/>
                <p:nvPr/>
              </p:nvGrpSpPr>
              <p:grpSpPr>
                <a:xfrm>
                  <a:off x="3939824" y="4180768"/>
                  <a:ext cx="288000" cy="288919"/>
                  <a:chOff x="1851660" y="4033984"/>
                  <a:chExt cx="579120" cy="606596"/>
                </a:xfrm>
              </p:grpSpPr>
              <p:sp>
                <p:nvSpPr>
                  <p:cNvPr id="1200" name="Rectangle 1199">
                    <a:extLst>
                      <a:ext uri="{FF2B5EF4-FFF2-40B4-BE49-F238E27FC236}">
                        <a16:creationId xmlns:a16="http://schemas.microsoft.com/office/drawing/2014/main" id="{48DE3B71-891E-88CD-9B0A-0F2152520D07}"/>
                      </a:ext>
                    </a:extLst>
                  </p:cNvPr>
                  <p:cNvSpPr/>
                  <p:nvPr/>
                </p:nvSpPr>
                <p:spPr>
                  <a:xfrm>
                    <a:off x="1851660" y="4572000"/>
                    <a:ext cx="579120" cy="68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01" name="Rectangle 1200">
                    <a:extLst>
                      <a:ext uri="{FF2B5EF4-FFF2-40B4-BE49-F238E27FC236}">
                        <a16:creationId xmlns:a16="http://schemas.microsoft.com/office/drawing/2014/main" id="{68ED8C48-2813-2507-488E-D292B3A9132F}"/>
                      </a:ext>
                    </a:extLst>
                  </p:cNvPr>
                  <p:cNvSpPr/>
                  <p:nvPr/>
                </p:nvSpPr>
                <p:spPr>
                  <a:xfrm>
                    <a:off x="1892617" y="4490716"/>
                    <a:ext cx="497205" cy="68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02" name="Rectangle 1201">
                    <a:extLst>
                      <a:ext uri="{FF2B5EF4-FFF2-40B4-BE49-F238E27FC236}">
                        <a16:creationId xmlns:a16="http://schemas.microsoft.com/office/drawing/2014/main" id="{5B5DAF4D-A6D6-41CE-456A-1D703166E580}"/>
                      </a:ext>
                    </a:extLst>
                  </p:cNvPr>
                  <p:cNvSpPr/>
                  <p:nvPr/>
                </p:nvSpPr>
                <p:spPr>
                  <a:xfrm>
                    <a:off x="1945481" y="4236333"/>
                    <a:ext cx="76199" cy="241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03" name="Rectangle 1202">
                    <a:extLst>
                      <a:ext uri="{FF2B5EF4-FFF2-40B4-BE49-F238E27FC236}">
                        <a16:creationId xmlns:a16="http://schemas.microsoft.com/office/drawing/2014/main" id="{E5F7D7FD-2302-F695-45F2-4799667761DF}"/>
                      </a:ext>
                    </a:extLst>
                  </p:cNvPr>
                  <p:cNvSpPr/>
                  <p:nvPr/>
                </p:nvSpPr>
                <p:spPr>
                  <a:xfrm>
                    <a:off x="2103119" y="4236333"/>
                    <a:ext cx="76199" cy="241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04" name="Rectangle 1203">
                    <a:extLst>
                      <a:ext uri="{FF2B5EF4-FFF2-40B4-BE49-F238E27FC236}">
                        <a16:creationId xmlns:a16="http://schemas.microsoft.com/office/drawing/2014/main" id="{5193BDAF-0084-5C4A-9576-805763B559F5}"/>
                      </a:ext>
                    </a:extLst>
                  </p:cNvPr>
                  <p:cNvSpPr/>
                  <p:nvPr/>
                </p:nvSpPr>
                <p:spPr>
                  <a:xfrm>
                    <a:off x="2258850" y="4236333"/>
                    <a:ext cx="76199" cy="241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05" name="Rectangle 1204">
                    <a:extLst>
                      <a:ext uri="{FF2B5EF4-FFF2-40B4-BE49-F238E27FC236}">
                        <a16:creationId xmlns:a16="http://schemas.microsoft.com/office/drawing/2014/main" id="{6FB47ED5-7B76-07CE-0958-FE604000D7D1}"/>
                      </a:ext>
                    </a:extLst>
                  </p:cNvPr>
                  <p:cNvSpPr/>
                  <p:nvPr/>
                </p:nvSpPr>
                <p:spPr>
                  <a:xfrm>
                    <a:off x="1892617" y="4155050"/>
                    <a:ext cx="497205" cy="68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06" name="Isosceles Triangle 1205">
                    <a:extLst>
                      <a:ext uri="{FF2B5EF4-FFF2-40B4-BE49-F238E27FC236}">
                        <a16:creationId xmlns:a16="http://schemas.microsoft.com/office/drawing/2014/main" id="{F519B513-652B-BCB5-3F4A-08B8034E12AF}"/>
                      </a:ext>
                    </a:extLst>
                  </p:cNvPr>
                  <p:cNvSpPr/>
                  <p:nvPr/>
                </p:nvSpPr>
                <p:spPr>
                  <a:xfrm>
                    <a:off x="1851660" y="4033984"/>
                    <a:ext cx="579120" cy="10836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grpSp>
        </p:grpSp>
        <p:sp>
          <p:nvSpPr>
            <p:cNvPr id="1271" name="TextBox 1270">
              <a:extLst>
                <a:ext uri="{FF2B5EF4-FFF2-40B4-BE49-F238E27FC236}">
                  <a16:creationId xmlns:a16="http://schemas.microsoft.com/office/drawing/2014/main" id="{E4BDF6B9-302B-ECA9-3300-B695B733C5B7}"/>
                </a:ext>
              </a:extLst>
            </p:cNvPr>
            <p:cNvSpPr txBox="1"/>
            <p:nvPr/>
          </p:nvSpPr>
          <p:spPr>
            <a:xfrm>
              <a:off x="3622411" y="4778538"/>
              <a:ext cx="960718" cy="445297"/>
            </a:xfrm>
            <a:prstGeom prst="rect">
              <a:avLst/>
            </a:prstGeom>
            <a:noFill/>
          </p:spPr>
          <p:txBody>
            <a:bodyPr wrap="square" lIns="0" tIns="0" rIns="0" bIns="0" rtlCol="0" anchor="t">
              <a:noAutofit/>
            </a:bodyPr>
            <a:lstStyle/>
            <a:p>
              <a:pPr algn="ctr">
                <a:spcAft>
                  <a:spcPts val="600"/>
                </a:spcAft>
              </a:pPr>
              <a:r>
                <a:rPr lang="en-ZA" sz="1400" dirty="0">
                  <a:solidFill>
                    <a:schemeClr val="accent6"/>
                  </a:solidFill>
                  <a:latin typeface="Arial" pitchFamily="34" charset="0"/>
                  <a:cs typeface="Arial" pitchFamily="34" charset="0"/>
                </a:rPr>
                <a:t>CLEARING HOUSE</a:t>
              </a:r>
            </a:p>
          </p:txBody>
        </p:sp>
      </p:grpSp>
      <p:grpSp>
        <p:nvGrpSpPr>
          <p:cNvPr id="1279" name="Group 1278">
            <a:extLst>
              <a:ext uri="{FF2B5EF4-FFF2-40B4-BE49-F238E27FC236}">
                <a16:creationId xmlns:a16="http://schemas.microsoft.com/office/drawing/2014/main" id="{18A715CF-F7D1-81C8-E6B9-C8C15EDC9FE9}"/>
              </a:ext>
            </a:extLst>
          </p:cNvPr>
          <p:cNvGrpSpPr/>
          <p:nvPr/>
        </p:nvGrpSpPr>
        <p:grpSpPr>
          <a:xfrm>
            <a:off x="7728877" y="5122901"/>
            <a:ext cx="960717" cy="1330608"/>
            <a:chOff x="5106943" y="3893227"/>
            <a:chExt cx="960717" cy="1330608"/>
          </a:xfrm>
        </p:grpSpPr>
        <p:grpSp>
          <p:nvGrpSpPr>
            <p:cNvPr id="1258" name="Group 1257">
              <a:extLst>
                <a:ext uri="{FF2B5EF4-FFF2-40B4-BE49-F238E27FC236}">
                  <a16:creationId xmlns:a16="http://schemas.microsoft.com/office/drawing/2014/main" id="{6C37D6F0-E75A-6772-4F9E-142FE716B69D}"/>
                </a:ext>
              </a:extLst>
            </p:cNvPr>
            <p:cNvGrpSpPr/>
            <p:nvPr/>
          </p:nvGrpSpPr>
          <p:grpSpPr>
            <a:xfrm>
              <a:off x="5155304" y="3893227"/>
              <a:ext cx="864000" cy="864000"/>
              <a:chOff x="5155304" y="3893227"/>
              <a:chExt cx="864000" cy="864000"/>
            </a:xfrm>
          </p:grpSpPr>
          <p:sp>
            <p:nvSpPr>
              <p:cNvPr id="1243" name="Rectangle: Rounded Corners 1242">
                <a:extLst>
                  <a:ext uri="{FF2B5EF4-FFF2-40B4-BE49-F238E27FC236}">
                    <a16:creationId xmlns:a16="http://schemas.microsoft.com/office/drawing/2014/main" id="{E65C0707-BED2-50BF-95EC-88BFBD009E13}"/>
                  </a:ext>
                </a:extLst>
              </p:cNvPr>
              <p:cNvSpPr/>
              <p:nvPr/>
            </p:nvSpPr>
            <p:spPr>
              <a:xfrm>
                <a:off x="5155304" y="3893227"/>
                <a:ext cx="864000" cy="864000"/>
              </a:xfrm>
              <a:prstGeom prst="roundRect">
                <a:avLst/>
              </a:prstGeom>
              <a:solidFill>
                <a:srgbClr val="1513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1244" name="Group 1243">
                <a:extLst>
                  <a:ext uri="{FF2B5EF4-FFF2-40B4-BE49-F238E27FC236}">
                    <a16:creationId xmlns:a16="http://schemas.microsoft.com/office/drawing/2014/main" id="{D3D9E716-4CB3-E6AD-329A-3780811254B5}"/>
                  </a:ext>
                </a:extLst>
              </p:cNvPr>
              <p:cNvGrpSpPr/>
              <p:nvPr/>
            </p:nvGrpSpPr>
            <p:grpSpPr>
              <a:xfrm>
                <a:off x="5297744" y="4021929"/>
                <a:ext cx="579120" cy="606596"/>
                <a:chOff x="1851660" y="4033984"/>
                <a:chExt cx="579120" cy="606596"/>
              </a:xfrm>
            </p:grpSpPr>
            <p:sp>
              <p:nvSpPr>
                <p:cNvPr id="1245" name="Rectangle 1244">
                  <a:extLst>
                    <a:ext uri="{FF2B5EF4-FFF2-40B4-BE49-F238E27FC236}">
                      <a16:creationId xmlns:a16="http://schemas.microsoft.com/office/drawing/2014/main" id="{6FE9CCC9-6F98-CEED-B2E9-83AA758B4702}"/>
                    </a:ext>
                  </a:extLst>
                </p:cNvPr>
                <p:cNvSpPr/>
                <p:nvPr/>
              </p:nvSpPr>
              <p:spPr>
                <a:xfrm>
                  <a:off x="1851660" y="4572000"/>
                  <a:ext cx="579120" cy="68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46" name="Rectangle 1245">
                  <a:extLst>
                    <a:ext uri="{FF2B5EF4-FFF2-40B4-BE49-F238E27FC236}">
                      <a16:creationId xmlns:a16="http://schemas.microsoft.com/office/drawing/2014/main" id="{D888124D-C010-CC32-AE52-94714C11161A}"/>
                    </a:ext>
                  </a:extLst>
                </p:cNvPr>
                <p:cNvSpPr/>
                <p:nvPr/>
              </p:nvSpPr>
              <p:spPr>
                <a:xfrm>
                  <a:off x="1892617" y="4490716"/>
                  <a:ext cx="497205" cy="68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47" name="Rectangle 1246">
                  <a:extLst>
                    <a:ext uri="{FF2B5EF4-FFF2-40B4-BE49-F238E27FC236}">
                      <a16:creationId xmlns:a16="http://schemas.microsoft.com/office/drawing/2014/main" id="{2B3285A2-58A7-2E95-0183-F0C5E18857D9}"/>
                    </a:ext>
                  </a:extLst>
                </p:cNvPr>
                <p:cNvSpPr/>
                <p:nvPr/>
              </p:nvSpPr>
              <p:spPr>
                <a:xfrm>
                  <a:off x="1945481" y="4236333"/>
                  <a:ext cx="76199" cy="241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48" name="Rectangle 1247">
                  <a:extLst>
                    <a:ext uri="{FF2B5EF4-FFF2-40B4-BE49-F238E27FC236}">
                      <a16:creationId xmlns:a16="http://schemas.microsoft.com/office/drawing/2014/main" id="{E06BCBDB-78B4-CC7D-A730-CA86089872FE}"/>
                    </a:ext>
                  </a:extLst>
                </p:cNvPr>
                <p:cNvSpPr/>
                <p:nvPr/>
              </p:nvSpPr>
              <p:spPr>
                <a:xfrm>
                  <a:off x="2103119" y="4236333"/>
                  <a:ext cx="76199" cy="241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49" name="Rectangle 1248">
                  <a:extLst>
                    <a:ext uri="{FF2B5EF4-FFF2-40B4-BE49-F238E27FC236}">
                      <a16:creationId xmlns:a16="http://schemas.microsoft.com/office/drawing/2014/main" id="{FAF0A487-7CDD-417D-B747-B32357E83785}"/>
                    </a:ext>
                  </a:extLst>
                </p:cNvPr>
                <p:cNvSpPr/>
                <p:nvPr/>
              </p:nvSpPr>
              <p:spPr>
                <a:xfrm>
                  <a:off x="2258850" y="4236333"/>
                  <a:ext cx="76199" cy="241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50" name="Rectangle 1249">
                  <a:extLst>
                    <a:ext uri="{FF2B5EF4-FFF2-40B4-BE49-F238E27FC236}">
                      <a16:creationId xmlns:a16="http://schemas.microsoft.com/office/drawing/2014/main" id="{FB317BA5-0760-333C-A98D-182EC4A644D6}"/>
                    </a:ext>
                  </a:extLst>
                </p:cNvPr>
                <p:cNvSpPr/>
                <p:nvPr/>
              </p:nvSpPr>
              <p:spPr>
                <a:xfrm>
                  <a:off x="1892617" y="4155050"/>
                  <a:ext cx="497205" cy="68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51" name="Isosceles Triangle 1250">
                  <a:extLst>
                    <a:ext uri="{FF2B5EF4-FFF2-40B4-BE49-F238E27FC236}">
                      <a16:creationId xmlns:a16="http://schemas.microsoft.com/office/drawing/2014/main" id="{7873FD2F-FA9F-B7CC-2094-EBDB0F2B09B7}"/>
                    </a:ext>
                  </a:extLst>
                </p:cNvPr>
                <p:cNvSpPr/>
                <p:nvPr/>
              </p:nvSpPr>
              <p:spPr>
                <a:xfrm>
                  <a:off x="1851660" y="4033984"/>
                  <a:ext cx="579120" cy="10836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grpSp>
        <p:sp>
          <p:nvSpPr>
            <p:cNvPr id="1272" name="TextBox 1271">
              <a:extLst>
                <a:ext uri="{FF2B5EF4-FFF2-40B4-BE49-F238E27FC236}">
                  <a16:creationId xmlns:a16="http://schemas.microsoft.com/office/drawing/2014/main" id="{505A468D-5946-0CA2-4740-39B3A255FAFE}"/>
                </a:ext>
              </a:extLst>
            </p:cNvPr>
            <p:cNvSpPr txBox="1"/>
            <p:nvPr/>
          </p:nvSpPr>
          <p:spPr>
            <a:xfrm>
              <a:off x="5106943" y="4778538"/>
              <a:ext cx="960717" cy="445297"/>
            </a:xfrm>
            <a:prstGeom prst="rect">
              <a:avLst/>
            </a:prstGeom>
            <a:noFill/>
          </p:spPr>
          <p:txBody>
            <a:bodyPr wrap="square" lIns="0" tIns="0" rIns="0" bIns="0" rtlCol="0" anchor="t">
              <a:noAutofit/>
            </a:bodyPr>
            <a:lstStyle/>
            <a:p>
              <a:pPr algn="ctr">
                <a:spcAft>
                  <a:spcPts val="600"/>
                </a:spcAft>
              </a:pPr>
              <a:r>
                <a:rPr lang="en-ZA" sz="1400" dirty="0">
                  <a:solidFill>
                    <a:schemeClr val="accent6"/>
                  </a:solidFill>
                  <a:latin typeface="Arial" pitchFamily="34" charset="0"/>
                  <a:cs typeface="Arial" pitchFamily="34" charset="0"/>
                </a:rPr>
                <a:t>CREDITOR FSP</a:t>
              </a:r>
            </a:p>
          </p:txBody>
        </p:sp>
      </p:grpSp>
      <p:grpSp>
        <p:nvGrpSpPr>
          <p:cNvPr id="1281" name="Group 1280">
            <a:extLst>
              <a:ext uri="{FF2B5EF4-FFF2-40B4-BE49-F238E27FC236}">
                <a16:creationId xmlns:a16="http://schemas.microsoft.com/office/drawing/2014/main" id="{9A534261-EBA6-F512-F4D6-24076C945664}"/>
              </a:ext>
            </a:extLst>
          </p:cNvPr>
          <p:cNvGrpSpPr/>
          <p:nvPr/>
        </p:nvGrpSpPr>
        <p:grpSpPr>
          <a:xfrm>
            <a:off x="10063532" y="5103771"/>
            <a:ext cx="960717" cy="1330608"/>
            <a:chOff x="8885631" y="3893227"/>
            <a:chExt cx="960717" cy="1330608"/>
          </a:xfrm>
        </p:grpSpPr>
        <p:grpSp>
          <p:nvGrpSpPr>
            <p:cNvPr id="1257" name="Group 1256">
              <a:extLst>
                <a:ext uri="{FF2B5EF4-FFF2-40B4-BE49-F238E27FC236}">
                  <a16:creationId xmlns:a16="http://schemas.microsoft.com/office/drawing/2014/main" id="{BD3A68FA-28B7-A8E1-FF50-0690845AEF58}"/>
                </a:ext>
              </a:extLst>
            </p:cNvPr>
            <p:cNvGrpSpPr/>
            <p:nvPr/>
          </p:nvGrpSpPr>
          <p:grpSpPr>
            <a:xfrm>
              <a:off x="8933991" y="3893227"/>
              <a:ext cx="864000" cy="864000"/>
              <a:chOff x="7072845" y="3893227"/>
              <a:chExt cx="864000" cy="864000"/>
            </a:xfrm>
          </p:grpSpPr>
          <p:sp>
            <p:nvSpPr>
              <p:cNvPr id="1252" name="Rectangle: Rounded Corners 1251">
                <a:extLst>
                  <a:ext uri="{FF2B5EF4-FFF2-40B4-BE49-F238E27FC236}">
                    <a16:creationId xmlns:a16="http://schemas.microsoft.com/office/drawing/2014/main" id="{E8D6164A-8476-54D3-32D1-1B3E6AC9838F}"/>
                  </a:ext>
                </a:extLst>
              </p:cNvPr>
              <p:cNvSpPr/>
              <p:nvPr/>
            </p:nvSpPr>
            <p:spPr>
              <a:xfrm>
                <a:off x="7072845" y="3893227"/>
                <a:ext cx="864000" cy="864000"/>
              </a:xfrm>
              <a:prstGeom prst="roundRect">
                <a:avLst/>
              </a:prstGeom>
              <a:solidFill>
                <a:srgbClr val="1513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1253" name="Group 1252">
                <a:extLst>
                  <a:ext uri="{FF2B5EF4-FFF2-40B4-BE49-F238E27FC236}">
                    <a16:creationId xmlns:a16="http://schemas.microsoft.com/office/drawing/2014/main" id="{BB9E2988-EB8A-7815-7E1D-0A9C9B572974}"/>
                  </a:ext>
                </a:extLst>
              </p:cNvPr>
              <p:cNvGrpSpPr>
                <a:grpSpLocks noChangeAspect="1"/>
              </p:cNvGrpSpPr>
              <p:nvPr/>
            </p:nvGrpSpPr>
            <p:grpSpPr>
              <a:xfrm>
                <a:off x="7329176" y="4142347"/>
                <a:ext cx="351338" cy="365760"/>
                <a:chOff x="7902536" y="-357809"/>
                <a:chExt cx="3556302" cy="3702290"/>
              </a:xfrm>
            </p:grpSpPr>
            <p:sp>
              <p:nvSpPr>
                <p:cNvPr id="1254" name="Oval 1253">
                  <a:extLst>
                    <a:ext uri="{FF2B5EF4-FFF2-40B4-BE49-F238E27FC236}">
                      <a16:creationId xmlns:a16="http://schemas.microsoft.com/office/drawing/2014/main" id="{A38AD75E-B991-81B5-B3E5-F1C8E54C1794}"/>
                    </a:ext>
                  </a:extLst>
                </p:cNvPr>
                <p:cNvSpPr/>
                <p:nvPr/>
              </p:nvSpPr>
              <p:spPr>
                <a:xfrm>
                  <a:off x="7902536" y="-357809"/>
                  <a:ext cx="3556302" cy="3556302"/>
                </a:xfrm>
                <a:prstGeom prst="ellipse">
                  <a:avLst/>
                </a:prstGeom>
                <a:solidFill>
                  <a:schemeClr val="tx2">
                    <a:lumMod val="20000"/>
                    <a:lumOff val="8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255" name="Oval 1254">
                  <a:extLst>
                    <a:ext uri="{FF2B5EF4-FFF2-40B4-BE49-F238E27FC236}">
                      <a16:creationId xmlns:a16="http://schemas.microsoft.com/office/drawing/2014/main" id="{F7544265-CB30-79C0-9C87-75E868E420AD}"/>
                    </a:ext>
                  </a:extLst>
                </p:cNvPr>
                <p:cNvSpPr/>
                <p:nvPr/>
              </p:nvSpPr>
              <p:spPr>
                <a:xfrm>
                  <a:off x="9189826" y="102115"/>
                  <a:ext cx="981722" cy="981722"/>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256" name="Chord 1255">
                  <a:extLst>
                    <a:ext uri="{FF2B5EF4-FFF2-40B4-BE49-F238E27FC236}">
                      <a16:creationId xmlns:a16="http://schemas.microsoft.com/office/drawing/2014/main" id="{1941048A-239A-C991-1A65-19ABBF613AD7}"/>
                    </a:ext>
                  </a:extLst>
                </p:cNvPr>
                <p:cNvSpPr/>
                <p:nvPr/>
              </p:nvSpPr>
              <p:spPr>
                <a:xfrm rot="5400000">
                  <a:off x="8694611" y="1372337"/>
                  <a:ext cx="1972144" cy="1972144"/>
                </a:xfrm>
                <a:prstGeom prst="chord">
                  <a:avLst>
                    <a:gd name="adj1" fmla="val 5380432"/>
                    <a:gd name="adj2" fmla="val 16200000"/>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grpSp>
        </p:grpSp>
        <p:sp>
          <p:nvSpPr>
            <p:cNvPr id="1273" name="TextBox 1272">
              <a:extLst>
                <a:ext uri="{FF2B5EF4-FFF2-40B4-BE49-F238E27FC236}">
                  <a16:creationId xmlns:a16="http://schemas.microsoft.com/office/drawing/2014/main" id="{DD479132-39C0-68EB-E6E7-C43DEBA8164D}"/>
                </a:ext>
              </a:extLst>
            </p:cNvPr>
            <p:cNvSpPr txBox="1"/>
            <p:nvPr/>
          </p:nvSpPr>
          <p:spPr>
            <a:xfrm>
              <a:off x="8885631" y="4778538"/>
              <a:ext cx="960717" cy="445297"/>
            </a:xfrm>
            <a:prstGeom prst="rect">
              <a:avLst/>
            </a:prstGeom>
            <a:noFill/>
          </p:spPr>
          <p:txBody>
            <a:bodyPr wrap="square" lIns="0" tIns="0" rIns="0" bIns="0" rtlCol="0" anchor="t">
              <a:noAutofit/>
            </a:bodyPr>
            <a:lstStyle/>
            <a:p>
              <a:pPr algn="ctr">
                <a:spcAft>
                  <a:spcPts val="600"/>
                </a:spcAft>
              </a:pPr>
              <a:r>
                <a:rPr lang="en-ZA" sz="1400" dirty="0">
                  <a:solidFill>
                    <a:schemeClr val="accent6"/>
                  </a:solidFill>
                  <a:latin typeface="Arial" pitchFamily="34" charset="0"/>
                  <a:cs typeface="Arial" pitchFamily="34" charset="0"/>
                </a:rPr>
                <a:t>CREDITOR</a:t>
              </a:r>
            </a:p>
          </p:txBody>
        </p:sp>
      </p:grpSp>
      <p:cxnSp>
        <p:nvCxnSpPr>
          <p:cNvPr id="1283" name="Straight Arrow Connector 1282">
            <a:extLst>
              <a:ext uri="{FF2B5EF4-FFF2-40B4-BE49-F238E27FC236}">
                <a16:creationId xmlns:a16="http://schemas.microsoft.com/office/drawing/2014/main" id="{0C728F3F-2395-8AF6-A9BE-CC4483D79CE4}"/>
              </a:ext>
            </a:extLst>
          </p:cNvPr>
          <p:cNvCxnSpPr>
            <a:cxnSpLocks/>
          </p:cNvCxnSpPr>
          <p:nvPr/>
        </p:nvCxnSpPr>
        <p:spPr>
          <a:xfrm flipV="1">
            <a:off x="1859547" y="5589771"/>
            <a:ext cx="1260000" cy="5994"/>
          </a:xfrm>
          <a:prstGeom prst="straightConnector1">
            <a:avLst/>
          </a:prstGeom>
          <a:ln w="19050">
            <a:solidFill>
              <a:srgbClr val="002060"/>
            </a:solidFill>
            <a:tailEnd type="triangle"/>
          </a:ln>
        </p:spPr>
        <p:style>
          <a:lnRef idx="1">
            <a:schemeClr val="accent6"/>
          </a:lnRef>
          <a:fillRef idx="0">
            <a:schemeClr val="accent6"/>
          </a:fillRef>
          <a:effectRef idx="0">
            <a:schemeClr val="accent6"/>
          </a:effectRef>
          <a:fontRef idx="minor">
            <a:schemeClr val="tx1"/>
          </a:fontRef>
        </p:style>
      </p:cxnSp>
      <p:cxnSp>
        <p:nvCxnSpPr>
          <p:cNvPr id="1286" name="Straight Arrow Connector 1285">
            <a:extLst>
              <a:ext uri="{FF2B5EF4-FFF2-40B4-BE49-F238E27FC236}">
                <a16:creationId xmlns:a16="http://schemas.microsoft.com/office/drawing/2014/main" id="{CCC81F63-5434-E2C2-8A65-D8D91F05B5DC}"/>
              </a:ext>
            </a:extLst>
          </p:cNvPr>
          <p:cNvCxnSpPr>
            <a:cxnSpLocks/>
          </p:cNvCxnSpPr>
          <p:nvPr/>
        </p:nvCxnSpPr>
        <p:spPr>
          <a:xfrm flipV="1">
            <a:off x="4116693" y="5589771"/>
            <a:ext cx="1260000" cy="5994"/>
          </a:xfrm>
          <a:prstGeom prst="straightConnector1">
            <a:avLst/>
          </a:prstGeom>
          <a:ln w="19050">
            <a:solidFill>
              <a:srgbClr val="002060"/>
            </a:solidFill>
            <a:tailEnd type="triangle"/>
          </a:ln>
        </p:spPr>
        <p:style>
          <a:lnRef idx="1">
            <a:schemeClr val="accent6"/>
          </a:lnRef>
          <a:fillRef idx="0">
            <a:schemeClr val="accent6"/>
          </a:fillRef>
          <a:effectRef idx="0">
            <a:schemeClr val="accent6"/>
          </a:effectRef>
          <a:fontRef idx="minor">
            <a:schemeClr val="tx1"/>
          </a:fontRef>
        </p:style>
      </p:cxnSp>
      <p:cxnSp>
        <p:nvCxnSpPr>
          <p:cNvPr id="1287" name="Straight Arrow Connector 1286">
            <a:extLst>
              <a:ext uri="{FF2B5EF4-FFF2-40B4-BE49-F238E27FC236}">
                <a16:creationId xmlns:a16="http://schemas.microsoft.com/office/drawing/2014/main" id="{6BCFC51F-99EE-5BF5-703F-846D0BFB6DD7}"/>
              </a:ext>
            </a:extLst>
          </p:cNvPr>
          <p:cNvCxnSpPr>
            <a:cxnSpLocks/>
          </p:cNvCxnSpPr>
          <p:nvPr/>
        </p:nvCxnSpPr>
        <p:spPr>
          <a:xfrm flipV="1">
            <a:off x="6432414" y="5589771"/>
            <a:ext cx="1260000" cy="5994"/>
          </a:xfrm>
          <a:prstGeom prst="straightConnector1">
            <a:avLst/>
          </a:prstGeom>
          <a:ln w="19050">
            <a:solidFill>
              <a:srgbClr val="002060"/>
            </a:solidFill>
            <a:tailEnd type="triangle"/>
          </a:ln>
        </p:spPr>
        <p:style>
          <a:lnRef idx="1">
            <a:schemeClr val="accent6"/>
          </a:lnRef>
          <a:fillRef idx="0">
            <a:schemeClr val="accent6"/>
          </a:fillRef>
          <a:effectRef idx="0">
            <a:schemeClr val="accent6"/>
          </a:effectRef>
          <a:fontRef idx="minor">
            <a:schemeClr val="tx1"/>
          </a:fontRef>
        </p:style>
      </p:cxnSp>
      <p:cxnSp>
        <p:nvCxnSpPr>
          <p:cNvPr id="1288" name="Straight Arrow Connector 1287">
            <a:extLst>
              <a:ext uri="{FF2B5EF4-FFF2-40B4-BE49-F238E27FC236}">
                <a16:creationId xmlns:a16="http://schemas.microsoft.com/office/drawing/2014/main" id="{792E90D7-C85E-BFE7-062D-E7C574CE22B6}"/>
              </a:ext>
            </a:extLst>
          </p:cNvPr>
          <p:cNvCxnSpPr>
            <a:cxnSpLocks/>
          </p:cNvCxnSpPr>
          <p:nvPr/>
        </p:nvCxnSpPr>
        <p:spPr>
          <a:xfrm flipV="1">
            <a:off x="8763179" y="5589771"/>
            <a:ext cx="1260000" cy="5994"/>
          </a:xfrm>
          <a:prstGeom prst="straightConnector1">
            <a:avLst/>
          </a:prstGeom>
          <a:ln w="19050">
            <a:solidFill>
              <a:srgbClr val="002060"/>
            </a:solidFill>
            <a:tailEnd type="triangle"/>
          </a:ln>
        </p:spPr>
        <p:style>
          <a:lnRef idx="1">
            <a:schemeClr val="accent6"/>
          </a:lnRef>
          <a:fillRef idx="0">
            <a:schemeClr val="accent6"/>
          </a:fillRef>
          <a:effectRef idx="0">
            <a:schemeClr val="accent6"/>
          </a:effectRef>
          <a:fontRef idx="minor">
            <a:schemeClr val="tx1"/>
          </a:fontRef>
        </p:style>
      </p:cxnSp>
      <p:sp>
        <p:nvSpPr>
          <p:cNvPr id="7" name="Rectangle 6">
            <a:extLst>
              <a:ext uri="{FF2B5EF4-FFF2-40B4-BE49-F238E27FC236}">
                <a16:creationId xmlns:a16="http://schemas.microsoft.com/office/drawing/2014/main" id="{219EDEAC-6B90-36BF-67D3-DD4D7034BE06}"/>
              </a:ext>
            </a:extLst>
          </p:cNvPr>
          <p:cNvSpPr/>
          <p:nvPr/>
        </p:nvSpPr>
        <p:spPr>
          <a:xfrm>
            <a:off x="314332" y="5074703"/>
            <a:ext cx="10868015" cy="1374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4" name="Picture 3">
            <a:extLst>
              <a:ext uri="{FF2B5EF4-FFF2-40B4-BE49-F238E27FC236}">
                <a16:creationId xmlns:a16="http://schemas.microsoft.com/office/drawing/2014/main" id="{ECB98C34-9450-ED9A-E6DF-75A7903802F0}"/>
              </a:ext>
            </a:extLst>
          </p:cNvPr>
          <p:cNvPicPr>
            <a:picLocks noChangeAspect="1"/>
          </p:cNvPicPr>
          <p:nvPr/>
        </p:nvPicPr>
        <p:blipFill>
          <a:blip r:embed="rId3"/>
          <a:stretch>
            <a:fillRect/>
          </a:stretch>
        </p:blipFill>
        <p:spPr>
          <a:xfrm>
            <a:off x="710048" y="5089711"/>
            <a:ext cx="10299971" cy="1218214"/>
          </a:xfrm>
          <a:prstGeom prst="rect">
            <a:avLst/>
          </a:prstGeom>
        </p:spPr>
      </p:pic>
      <p:grpSp>
        <p:nvGrpSpPr>
          <p:cNvPr id="11" name="Group 10">
            <a:extLst>
              <a:ext uri="{FF2B5EF4-FFF2-40B4-BE49-F238E27FC236}">
                <a16:creationId xmlns:a16="http://schemas.microsoft.com/office/drawing/2014/main" id="{FCD2ED73-E139-DA3C-B071-760E924CC984}"/>
              </a:ext>
            </a:extLst>
          </p:cNvPr>
          <p:cNvGrpSpPr/>
          <p:nvPr/>
        </p:nvGrpSpPr>
        <p:grpSpPr>
          <a:xfrm>
            <a:off x="4743227" y="3467866"/>
            <a:ext cx="5166148" cy="1750595"/>
            <a:chOff x="4743227" y="3467866"/>
            <a:chExt cx="5166148" cy="1750595"/>
          </a:xfrm>
        </p:grpSpPr>
        <p:cxnSp>
          <p:nvCxnSpPr>
            <p:cNvPr id="1289" name="Straight Arrow Connector 1288">
              <a:extLst>
                <a:ext uri="{FF2B5EF4-FFF2-40B4-BE49-F238E27FC236}">
                  <a16:creationId xmlns:a16="http://schemas.microsoft.com/office/drawing/2014/main" id="{10D174A8-1011-FF8E-9414-D5394779C7D4}"/>
                </a:ext>
              </a:extLst>
            </p:cNvPr>
            <p:cNvCxnSpPr>
              <a:cxnSpLocks/>
            </p:cNvCxnSpPr>
            <p:nvPr/>
          </p:nvCxnSpPr>
          <p:spPr>
            <a:xfrm flipV="1">
              <a:off x="5649520" y="4634027"/>
              <a:ext cx="0" cy="584434"/>
            </a:xfrm>
            <a:prstGeom prst="straightConnector1">
              <a:avLst/>
            </a:prstGeom>
            <a:ln w="19050">
              <a:solidFill>
                <a:srgbClr val="002060"/>
              </a:solidFill>
              <a:tailEnd type="triangle"/>
            </a:ln>
          </p:spPr>
          <p:style>
            <a:lnRef idx="1">
              <a:schemeClr val="accent6"/>
            </a:lnRef>
            <a:fillRef idx="0">
              <a:schemeClr val="accent6"/>
            </a:fillRef>
            <a:effectRef idx="0">
              <a:schemeClr val="accent6"/>
            </a:effectRef>
            <a:fontRef idx="minor">
              <a:schemeClr val="tx1"/>
            </a:fontRef>
          </p:style>
        </p:cxnSp>
        <p:cxnSp>
          <p:nvCxnSpPr>
            <p:cNvPr id="1292" name="Straight Arrow Connector 1291">
              <a:extLst>
                <a:ext uri="{FF2B5EF4-FFF2-40B4-BE49-F238E27FC236}">
                  <a16:creationId xmlns:a16="http://schemas.microsoft.com/office/drawing/2014/main" id="{84913C6F-D0BC-A3E0-2357-1EB8F9FDA021}"/>
                </a:ext>
              </a:extLst>
            </p:cNvPr>
            <p:cNvCxnSpPr>
              <a:cxnSpLocks/>
            </p:cNvCxnSpPr>
            <p:nvPr/>
          </p:nvCxnSpPr>
          <p:spPr>
            <a:xfrm>
              <a:off x="6038547" y="4634027"/>
              <a:ext cx="0" cy="584434"/>
            </a:xfrm>
            <a:prstGeom prst="straightConnector1">
              <a:avLst/>
            </a:prstGeom>
            <a:ln w="19050">
              <a:solidFill>
                <a:srgbClr val="002060"/>
              </a:solidFill>
              <a:tailEnd type="triangle"/>
            </a:ln>
          </p:spPr>
          <p:style>
            <a:lnRef idx="1">
              <a:schemeClr val="accent6"/>
            </a:lnRef>
            <a:fillRef idx="0">
              <a:schemeClr val="accent6"/>
            </a:fillRef>
            <a:effectRef idx="0">
              <a:schemeClr val="accent6"/>
            </a:effectRef>
            <a:fontRef idx="minor">
              <a:schemeClr val="tx1"/>
            </a:fontRef>
          </p:style>
        </p:cxnSp>
        <p:sp>
          <p:nvSpPr>
            <p:cNvPr id="1293" name="TextBox 1292">
              <a:extLst>
                <a:ext uri="{FF2B5EF4-FFF2-40B4-BE49-F238E27FC236}">
                  <a16:creationId xmlns:a16="http://schemas.microsoft.com/office/drawing/2014/main" id="{08FF5650-95C0-E804-ADE1-0981741A33E9}"/>
                </a:ext>
              </a:extLst>
            </p:cNvPr>
            <p:cNvSpPr txBox="1"/>
            <p:nvPr/>
          </p:nvSpPr>
          <p:spPr>
            <a:xfrm>
              <a:off x="4743227" y="4708615"/>
              <a:ext cx="864000" cy="453853"/>
            </a:xfrm>
            <a:prstGeom prst="rect">
              <a:avLst/>
            </a:prstGeom>
            <a:noFill/>
          </p:spPr>
          <p:txBody>
            <a:bodyPr wrap="square" lIns="0" tIns="0" rIns="0" bIns="0" rtlCol="0" anchor="t">
              <a:noAutofit/>
            </a:bodyPr>
            <a:lstStyle/>
            <a:p>
              <a:pPr algn="r"/>
              <a:r>
                <a:rPr lang="en-ZA" sz="1400" dirty="0">
                  <a:solidFill>
                    <a:schemeClr val="accent6"/>
                  </a:solidFill>
                  <a:latin typeface="Arial" pitchFamily="34" charset="0"/>
                  <a:cs typeface="Arial" pitchFamily="34" charset="0"/>
                </a:rPr>
                <a:t>Evaluation</a:t>
              </a:r>
            </a:p>
            <a:p>
              <a:pPr algn="r"/>
              <a:r>
                <a:rPr lang="en-ZA" sz="1400" dirty="0">
                  <a:solidFill>
                    <a:schemeClr val="accent6"/>
                  </a:solidFill>
                  <a:latin typeface="Arial" pitchFamily="34" charset="0"/>
                  <a:cs typeface="Arial" pitchFamily="34" charset="0"/>
                </a:rPr>
                <a:t>Request</a:t>
              </a:r>
            </a:p>
          </p:txBody>
        </p:sp>
        <p:sp>
          <p:nvSpPr>
            <p:cNvPr id="1294" name="TextBox 1293">
              <a:extLst>
                <a:ext uri="{FF2B5EF4-FFF2-40B4-BE49-F238E27FC236}">
                  <a16:creationId xmlns:a16="http://schemas.microsoft.com/office/drawing/2014/main" id="{40E5CF5F-6C6F-D07E-D83E-9F73D3A48A16}"/>
                </a:ext>
              </a:extLst>
            </p:cNvPr>
            <p:cNvSpPr txBox="1"/>
            <p:nvPr/>
          </p:nvSpPr>
          <p:spPr>
            <a:xfrm>
              <a:off x="6082730" y="4711702"/>
              <a:ext cx="864000" cy="453853"/>
            </a:xfrm>
            <a:prstGeom prst="rect">
              <a:avLst/>
            </a:prstGeom>
            <a:noFill/>
          </p:spPr>
          <p:txBody>
            <a:bodyPr wrap="square" lIns="0" tIns="0" rIns="0" bIns="0" rtlCol="0" anchor="t">
              <a:noAutofit/>
            </a:bodyPr>
            <a:lstStyle/>
            <a:p>
              <a:r>
                <a:rPr lang="en-ZA" sz="1400" dirty="0">
                  <a:solidFill>
                    <a:schemeClr val="accent6"/>
                  </a:solidFill>
                  <a:latin typeface="Arial" pitchFamily="34" charset="0"/>
                  <a:cs typeface="Arial" pitchFamily="34" charset="0"/>
                </a:rPr>
                <a:t>Evaluation</a:t>
              </a:r>
            </a:p>
            <a:p>
              <a:r>
                <a:rPr lang="en-ZA" sz="1400" dirty="0">
                  <a:solidFill>
                    <a:schemeClr val="accent6"/>
                  </a:solidFill>
                  <a:latin typeface="Arial" pitchFamily="34" charset="0"/>
                  <a:cs typeface="Arial" pitchFamily="34" charset="0"/>
                </a:rPr>
                <a:t>Response</a:t>
              </a:r>
            </a:p>
          </p:txBody>
        </p:sp>
        <p:grpSp>
          <p:nvGrpSpPr>
            <p:cNvPr id="1300" name="Group 1299">
              <a:extLst>
                <a:ext uri="{FF2B5EF4-FFF2-40B4-BE49-F238E27FC236}">
                  <a16:creationId xmlns:a16="http://schemas.microsoft.com/office/drawing/2014/main" id="{5002939F-3DE4-B613-6C3F-0687684B8C3E}"/>
                </a:ext>
              </a:extLst>
            </p:cNvPr>
            <p:cNvGrpSpPr/>
            <p:nvPr/>
          </p:nvGrpSpPr>
          <p:grpSpPr>
            <a:xfrm>
              <a:off x="7902968" y="3863817"/>
              <a:ext cx="1048799" cy="1048799"/>
              <a:chOff x="4612542" y="3883547"/>
              <a:chExt cx="1048799" cy="1048799"/>
            </a:xfrm>
          </p:grpSpPr>
          <p:pic>
            <p:nvPicPr>
              <p:cNvPr id="1296" name="Graphic 1295" descr="Traffic light with solid fill">
                <a:extLst>
                  <a:ext uri="{FF2B5EF4-FFF2-40B4-BE49-F238E27FC236}">
                    <a16:creationId xmlns:a16="http://schemas.microsoft.com/office/drawing/2014/main" id="{3BA69112-D89B-33D2-F1EE-425279F222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12542" y="3883547"/>
                <a:ext cx="1048799" cy="1048799"/>
              </a:xfrm>
              <a:prstGeom prst="rect">
                <a:avLst/>
              </a:prstGeom>
            </p:spPr>
          </p:pic>
          <p:sp>
            <p:nvSpPr>
              <p:cNvPr id="1297" name="Oval 1296">
                <a:extLst>
                  <a:ext uri="{FF2B5EF4-FFF2-40B4-BE49-F238E27FC236}">
                    <a16:creationId xmlns:a16="http://schemas.microsoft.com/office/drawing/2014/main" id="{E0D3CEC2-DD24-E31C-1C0C-ADAE58219726}"/>
                  </a:ext>
                </a:extLst>
              </p:cNvPr>
              <p:cNvSpPr/>
              <p:nvPr/>
            </p:nvSpPr>
            <p:spPr>
              <a:xfrm>
                <a:off x="5045751" y="4076892"/>
                <a:ext cx="180000" cy="180000"/>
              </a:xfrm>
              <a:prstGeom prst="ellipse">
                <a:avLst/>
              </a:prstGeom>
              <a:solidFill>
                <a:srgbClr val="FF0000"/>
              </a:solidFill>
              <a:ln>
                <a:noFill/>
              </a:ln>
              <a:effectLst>
                <a:glow rad="101600">
                  <a:srgbClr val="FF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98" name="Oval 1297">
                <a:extLst>
                  <a:ext uri="{FF2B5EF4-FFF2-40B4-BE49-F238E27FC236}">
                    <a16:creationId xmlns:a16="http://schemas.microsoft.com/office/drawing/2014/main" id="{D650495F-E4F8-63B9-D5B8-A973DB37CD46}"/>
                  </a:ext>
                </a:extLst>
              </p:cNvPr>
              <p:cNvSpPr/>
              <p:nvPr/>
            </p:nvSpPr>
            <p:spPr>
              <a:xfrm>
                <a:off x="5045751" y="4317946"/>
                <a:ext cx="180000" cy="180000"/>
              </a:xfrm>
              <a:prstGeom prst="ellipse">
                <a:avLst/>
              </a:prstGeom>
              <a:solidFill>
                <a:srgbClr val="FFC000"/>
              </a:solidFill>
              <a:ln>
                <a:noFill/>
              </a:ln>
              <a:effectLst>
                <a:glow rad="101600">
                  <a:srgbClr val="FFC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99" name="Oval 1298">
                <a:extLst>
                  <a:ext uri="{FF2B5EF4-FFF2-40B4-BE49-F238E27FC236}">
                    <a16:creationId xmlns:a16="http://schemas.microsoft.com/office/drawing/2014/main" id="{6E753E93-61A5-D166-FC67-8443EE977598}"/>
                  </a:ext>
                </a:extLst>
              </p:cNvPr>
              <p:cNvSpPr/>
              <p:nvPr/>
            </p:nvSpPr>
            <p:spPr>
              <a:xfrm>
                <a:off x="5045751" y="4560665"/>
                <a:ext cx="180000" cy="180000"/>
              </a:xfrm>
              <a:prstGeom prst="ellipse">
                <a:avLst/>
              </a:prstGeom>
              <a:solidFill>
                <a:srgbClr val="92D050"/>
              </a:solidFill>
              <a:ln>
                <a:noFill/>
              </a:ln>
              <a:effectLst>
                <a:glow rad="101600">
                  <a:srgbClr val="92D05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1301" name="TextBox 1300">
              <a:extLst>
                <a:ext uri="{FF2B5EF4-FFF2-40B4-BE49-F238E27FC236}">
                  <a16:creationId xmlns:a16="http://schemas.microsoft.com/office/drawing/2014/main" id="{9E903935-5388-9D0A-A057-CFFF6017B98A}"/>
                </a:ext>
              </a:extLst>
            </p:cNvPr>
            <p:cNvSpPr txBox="1"/>
            <p:nvPr/>
          </p:nvSpPr>
          <p:spPr>
            <a:xfrm>
              <a:off x="8860576" y="3981674"/>
              <a:ext cx="1048799" cy="813586"/>
            </a:xfrm>
            <a:prstGeom prst="rect">
              <a:avLst/>
            </a:prstGeom>
            <a:noFill/>
          </p:spPr>
          <p:txBody>
            <a:bodyPr wrap="square" lIns="0" tIns="0" rIns="0" bIns="0" rtlCol="0" anchor="t">
              <a:noAutofit/>
            </a:bodyPr>
            <a:lstStyle/>
            <a:p>
              <a:pPr>
                <a:spcAft>
                  <a:spcPts val="200"/>
                </a:spcAft>
              </a:pPr>
              <a:r>
                <a:rPr lang="en-ZA" sz="1600" dirty="0">
                  <a:solidFill>
                    <a:schemeClr val="accent6"/>
                  </a:solidFill>
                  <a:latin typeface="Arial" pitchFamily="34" charset="0"/>
                  <a:cs typeface="Arial" pitchFamily="34" charset="0"/>
                </a:rPr>
                <a:t>Block</a:t>
              </a:r>
            </a:p>
            <a:p>
              <a:pPr>
                <a:spcAft>
                  <a:spcPts val="200"/>
                </a:spcAft>
              </a:pPr>
              <a:r>
                <a:rPr lang="en-ZA" sz="1600" dirty="0">
                  <a:solidFill>
                    <a:schemeClr val="accent6"/>
                  </a:solidFill>
                  <a:latin typeface="Arial" pitchFamily="34" charset="0"/>
                  <a:cs typeface="Arial" pitchFamily="34" charset="0"/>
                </a:rPr>
                <a:t>Alert only</a:t>
              </a:r>
            </a:p>
            <a:p>
              <a:pPr>
                <a:spcAft>
                  <a:spcPts val="200"/>
                </a:spcAft>
              </a:pPr>
              <a:r>
                <a:rPr lang="en-ZA" sz="1600" dirty="0">
                  <a:solidFill>
                    <a:schemeClr val="accent6"/>
                  </a:solidFill>
                  <a:latin typeface="Arial" pitchFamily="34" charset="0"/>
                  <a:cs typeface="Arial" pitchFamily="34" charset="0"/>
                </a:rPr>
                <a:t>Allow</a:t>
              </a:r>
            </a:p>
          </p:txBody>
        </p:sp>
        <p:grpSp>
          <p:nvGrpSpPr>
            <p:cNvPr id="1320" name="Group 1319">
              <a:extLst>
                <a:ext uri="{FF2B5EF4-FFF2-40B4-BE49-F238E27FC236}">
                  <a16:creationId xmlns:a16="http://schemas.microsoft.com/office/drawing/2014/main" id="{CAC5FE2D-B8AA-529E-ACC4-7A054E535F75}"/>
                </a:ext>
              </a:extLst>
            </p:cNvPr>
            <p:cNvGrpSpPr/>
            <p:nvPr/>
          </p:nvGrpSpPr>
          <p:grpSpPr>
            <a:xfrm>
              <a:off x="5408996" y="3467866"/>
              <a:ext cx="864000" cy="1104864"/>
              <a:chOff x="2728712" y="3324109"/>
              <a:chExt cx="864000" cy="1104864"/>
            </a:xfrm>
          </p:grpSpPr>
          <p:sp>
            <p:nvSpPr>
              <p:cNvPr id="1261" name="Rectangle: Rounded Corners 1260">
                <a:extLst>
                  <a:ext uri="{FF2B5EF4-FFF2-40B4-BE49-F238E27FC236}">
                    <a16:creationId xmlns:a16="http://schemas.microsoft.com/office/drawing/2014/main" id="{779AC5B1-F958-EB50-1DB0-C0851771A42E}"/>
                  </a:ext>
                </a:extLst>
              </p:cNvPr>
              <p:cNvSpPr/>
              <p:nvPr/>
            </p:nvSpPr>
            <p:spPr>
              <a:xfrm>
                <a:off x="2728712" y="3324109"/>
                <a:ext cx="864000" cy="864000"/>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275" name="TextBox 1274">
                <a:extLst>
                  <a:ext uri="{FF2B5EF4-FFF2-40B4-BE49-F238E27FC236}">
                    <a16:creationId xmlns:a16="http://schemas.microsoft.com/office/drawing/2014/main" id="{8224B1C3-9796-1C12-D714-3AD2BC70AD32}"/>
                  </a:ext>
                </a:extLst>
              </p:cNvPr>
              <p:cNvSpPr txBox="1"/>
              <p:nvPr/>
            </p:nvSpPr>
            <p:spPr>
              <a:xfrm>
                <a:off x="2728712" y="4211678"/>
                <a:ext cx="864000" cy="217295"/>
              </a:xfrm>
              <a:prstGeom prst="rect">
                <a:avLst/>
              </a:prstGeom>
              <a:noFill/>
            </p:spPr>
            <p:txBody>
              <a:bodyPr wrap="square" lIns="0" tIns="0" rIns="0" bIns="0" rtlCol="0" anchor="t">
                <a:noAutofit/>
              </a:bodyPr>
              <a:lstStyle/>
              <a:p>
                <a:pPr algn="ctr">
                  <a:spcAft>
                    <a:spcPts val="600"/>
                  </a:spcAft>
                </a:pPr>
                <a:r>
                  <a:rPr lang="en-ZA" sz="1400" dirty="0">
                    <a:solidFill>
                      <a:schemeClr val="accent6"/>
                    </a:solidFill>
                    <a:latin typeface="Arial" pitchFamily="34" charset="0"/>
                    <a:cs typeface="Arial" pitchFamily="34" charset="0"/>
                  </a:rPr>
                  <a:t>ACTIO</a:t>
                </a:r>
              </a:p>
            </p:txBody>
          </p:sp>
          <p:sp>
            <p:nvSpPr>
              <p:cNvPr id="1318" name="Oval 1317">
                <a:extLst>
                  <a:ext uri="{FF2B5EF4-FFF2-40B4-BE49-F238E27FC236}">
                    <a16:creationId xmlns:a16="http://schemas.microsoft.com/office/drawing/2014/main" id="{113B4DF1-7B8B-B022-62D6-27122588F0CD}"/>
                  </a:ext>
                </a:extLst>
              </p:cNvPr>
              <p:cNvSpPr/>
              <p:nvPr/>
            </p:nvSpPr>
            <p:spPr>
              <a:xfrm>
                <a:off x="3134573" y="3492117"/>
                <a:ext cx="324000" cy="324000"/>
              </a:xfrm>
              <a:prstGeom prst="ellipse">
                <a:avLst/>
              </a:prstGeom>
              <a:solidFill>
                <a:schemeClr val="accent3"/>
              </a:solidFill>
              <a:ln w="31750">
                <a:noFill/>
              </a:ln>
              <a:effectLst/>
              <a:scene3d>
                <a:camera prst="orthographicFront"/>
                <a:lightRig rig="threePt" dir="t"/>
              </a:scene3d>
              <a:sp3d>
                <a:bevelT w="165100" prst="softRound"/>
              </a:sp3d>
            </p:spPr>
            <p:style>
              <a:lnRef idx="0">
                <a:scrgbClr r="0" g="0" b="0"/>
              </a:lnRef>
              <a:fillRef idx="0">
                <a:scrgbClr r="0" g="0" b="0"/>
              </a:fillRef>
              <a:effectRef idx="0">
                <a:scrgbClr r="0" g="0" b="0"/>
              </a:effectRef>
              <a:fontRef idx="minor">
                <a:schemeClr val="lt1"/>
              </a:fontRef>
            </p:style>
            <p:txBody>
              <a:bodyPr rtlCol="0" anchor="ctr"/>
              <a:lstStyle/>
              <a:p>
                <a:pPr algn="ctr"/>
                <a:endParaRPr lang="en-ZA"/>
              </a:p>
            </p:txBody>
          </p:sp>
          <p:grpSp>
            <p:nvGrpSpPr>
              <p:cNvPr id="1266" name="Group 1265">
                <a:extLst>
                  <a:ext uri="{FF2B5EF4-FFF2-40B4-BE49-F238E27FC236}">
                    <a16:creationId xmlns:a16="http://schemas.microsoft.com/office/drawing/2014/main" id="{E6977A22-8A25-9C5E-9162-5D83770D61AD}"/>
                  </a:ext>
                </a:extLst>
              </p:cNvPr>
              <p:cNvGrpSpPr/>
              <p:nvPr/>
            </p:nvGrpSpPr>
            <p:grpSpPr>
              <a:xfrm>
                <a:off x="2804761" y="3508142"/>
                <a:ext cx="641831" cy="434009"/>
                <a:chOff x="5744790" y="5135399"/>
                <a:chExt cx="641831" cy="434009"/>
              </a:xfrm>
            </p:grpSpPr>
            <p:sp>
              <p:nvSpPr>
                <p:cNvPr id="1264" name="Rectangle: Rounded Corners 1263">
                  <a:extLst>
                    <a:ext uri="{FF2B5EF4-FFF2-40B4-BE49-F238E27FC236}">
                      <a16:creationId xmlns:a16="http://schemas.microsoft.com/office/drawing/2014/main" id="{000B15E8-7FB3-4EC4-976C-04A68877577C}"/>
                    </a:ext>
                  </a:extLst>
                </p:cNvPr>
                <p:cNvSpPr/>
                <p:nvPr/>
              </p:nvSpPr>
              <p:spPr>
                <a:xfrm rot="8100000">
                  <a:off x="5745102" y="5515408"/>
                  <a:ext cx="445592" cy="54000"/>
                </a:xfrm>
                <a:prstGeom prst="roundRect">
                  <a:avLst>
                    <a:gd name="adj" fmla="val 50000"/>
                  </a:avLst>
                </a:prstGeom>
                <a:solidFill>
                  <a:schemeClr val="accent6"/>
                </a:solidFill>
                <a:ln>
                  <a:noFill/>
                </a:ln>
                <a:effectLst>
                  <a:glow rad="63500">
                    <a:schemeClr val="bg1">
                      <a:alpha val="40000"/>
                    </a:schemeClr>
                  </a:glo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ZA"/>
                </a:p>
              </p:txBody>
            </p:sp>
            <p:sp>
              <p:nvSpPr>
                <p:cNvPr id="1262" name="Oval 1261">
                  <a:extLst>
                    <a:ext uri="{FF2B5EF4-FFF2-40B4-BE49-F238E27FC236}">
                      <a16:creationId xmlns:a16="http://schemas.microsoft.com/office/drawing/2014/main" id="{2E05452E-A757-B1DA-1033-0E8C4E1FBE86}"/>
                    </a:ext>
                  </a:extLst>
                </p:cNvPr>
                <p:cNvSpPr/>
                <p:nvPr/>
              </p:nvSpPr>
              <p:spPr>
                <a:xfrm>
                  <a:off x="6086584" y="5135399"/>
                  <a:ext cx="300037" cy="291950"/>
                </a:xfrm>
                <a:prstGeom prst="ellipse">
                  <a:avLst/>
                </a:prstGeom>
                <a:noFill/>
                <a:ln w="31750">
                  <a:solidFill>
                    <a:schemeClr val="accent6"/>
                  </a:solidFill>
                </a:ln>
                <a:effectLst>
                  <a:glow rad="63500">
                    <a:schemeClr val="bg1">
                      <a:alpha val="40000"/>
                    </a:schemeClr>
                  </a:glo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ZA"/>
                </a:p>
              </p:txBody>
            </p:sp>
            <p:sp>
              <p:nvSpPr>
                <p:cNvPr id="1265" name="Rectangle: Rounded Corners 1264">
                  <a:extLst>
                    <a:ext uri="{FF2B5EF4-FFF2-40B4-BE49-F238E27FC236}">
                      <a16:creationId xmlns:a16="http://schemas.microsoft.com/office/drawing/2014/main" id="{B7AB7911-6F90-204A-AAA2-6B91AD6C4DA1}"/>
                    </a:ext>
                  </a:extLst>
                </p:cNvPr>
                <p:cNvSpPr/>
                <p:nvPr/>
              </p:nvSpPr>
              <p:spPr>
                <a:xfrm rot="8100000">
                  <a:off x="5744790" y="5515407"/>
                  <a:ext cx="445592" cy="54000"/>
                </a:xfrm>
                <a:prstGeom prst="roundRect">
                  <a:avLst>
                    <a:gd name="adj" fmla="val 50000"/>
                  </a:avLst>
                </a:prstGeom>
                <a:solidFill>
                  <a:schemeClr val="accent6"/>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ZA"/>
                </a:p>
              </p:txBody>
            </p:sp>
          </p:grpSp>
        </p:grpSp>
        <p:sp>
          <p:nvSpPr>
            <p:cNvPr id="1329" name="Arrow: Bent 1328">
              <a:extLst>
                <a:ext uri="{FF2B5EF4-FFF2-40B4-BE49-F238E27FC236}">
                  <a16:creationId xmlns:a16="http://schemas.microsoft.com/office/drawing/2014/main" id="{1BD4EEFD-8774-9801-5F99-1F4FF86FF591}"/>
                </a:ext>
              </a:extLst>
            </p:cNvPr>
            <p:cNvSpPr/>
            <p:nvPr/>
          </p:nvSpPr>
          <p:spPr>
            <a:xfrm>
              <a:off x="7574918" y="4095448"/>
              <a:ext cx="401868" cy="297462"/>
            </a:xfrm>
            <a:prstGeom prst="bentArrow">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a:solidFill>
                  <a:schemeClr val="tx1"/>
                </a:solidFill>
              </a:endParaRPr>
            </a:p>
          </p:txBody>
        </p:sp>
        <p:sp>
          <p:nvSpPr>
            <p:cNvPr id="1330" name="Arrow: Bent 1329">
              <a:extLst>
                <a:ext uri="{FF2B5EF4-FFF2-40B4-BE49-F238E27FC236}">
                  <a16:creationId xmlns:a16="http://schemas.microsoft.com/office/drawing/2014/main" id="{11A31F8F-CF8F-FF19-5612-C36BBBCBA236}"/>
                </a:ext>
              </a:extLst>
            </p:cNvPr>
            <p:cNvSpPr/>
            <p:nvPr/>
          </p:nvSpPr>
          <p:spPr>
            <a:xfrm flipV="1">
              <a:off x="7574918" y="4392246"/>
              <a:ext cx="400511" cy="297462"/>
            </a:xfrm>
            <a:prstGeom prst="bentArrow">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a:solidFill>
                  <a:schemeClr val="tx1"/>
                </a:solidFill>
              </a:endParaRPr>
            </a:p>
          </p:txBody>
        </p:sp>
        <p:sp>
          <p:nvSpPr>
            <p:cNvPr id="1332" name="Arrow: Bent 1331">
              <a:extLst>
                <a:ext uri="{FF2B5EF4-FFF2-40B4-BE49-F238E27FC236}">
                  <a16:creationId xmlns:a16="http://schemas.microsoft.com/office/drawing/2014/main" id="{AC2EFAC8-BB55-F836-CA29-4A597801E1DF}"/>
                </a:ext>
              </a:extLst>
            </p:cNvPr>
            <p:cNvSpPr/>
            <p:nvPr/>
          </p:nvSpPr>
          <p:spPr>
            <a:xfrm>
              <a:off x="6497985" y="4306445"/>
              <a:ext cx="1477104" cy="224589"/>
            </a:xfrm>
            <a:prstGeom prst="bentArrow">
              <a:avLst>
                <a:gd name="adj1" fmla="val 36309"/>
                <a:gd name="adj2" fmla="val 34012"/>
                <a:gd name="adj3" fmla="val 33482"/>
                <a:gd name="adj4" fmla="val 43750"/>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a:solidFill>
                  <a:schemeClr val="tx1"/>
                </a:solidFill>
              </a:endParaRPr>
            </a:p>
          </p:txBody>
        </p:sp>
        <p:sp>
          <p:nvSpPr>
            <p:cNvPr id="12" name="Rectangle: Rounded Corners 11">
              <a:extLst>
                <a:ext uri="{FF2B5EF4-FFF2-40B4-BE49-F238E27FC236}">
                  <a16:creationId xmlns:a16="http://schemas.microsoft.com/office/drawing/2014/main" id="{F9111DC8-AF89-9CA6-0939-EBB8B29F215D}"/>
                </a:ext>
              </a:extLst>
            </p:cNvPr>
            <p:cNvSpPr/>
            <p:nvPr/>
          </p:nvSpPr>
          <p:spPr>
            <a:xfrm>
              <a:off x="5461258" y="3513647"/>
              <a:ext cx="744333" cy="761621"/>
            </a:xfrm>
            <a:prstGeom prst="roundRect">
              <a:avLst/>
            </a:prstGeom>
            <a:noFill/>
            <a:ln w="25400">
              <a:solidFill>
                <a:schemeClr val="accent4"/>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p>
          </p:txBody>
        </p:sp>
      </p:grpSp>
      <p:cxnSp>
        <p:nvCxnSpPr>
          <p:cNvPr id="13" name="Straight Arrow Connector 12">
            <a:extLst>
              <a:ext uri="{FF2B5EF4-FFF2-40B4-BE49-F238E27FC236}">
                <a16:creationId xmlns:a16="http://schemas.microsoft.com/office/drawing/2014/main" id="{B89036BD-9449-0497-8386-B39858B1F2EB}"/>
              </a:ext>
            </a:extLst>
          </p:cNvPr>
          <p:cNvCxnSpPr>
            <a:cxnSpLocks/>
          </p:cNvCxnSpPr>
          <p:nvPr/>
        </p:nvCxnSpPr>
        <p:spPr>
          <a:xfrm>
            <a:off x="2124184" y="5772995"/>
            <a:ext cx="914400" cy="0"/>
          </a:xfrm>
          <a:prstGeom prst="straightConnector1">
            <a:avLst/>
          </a:prstGeom>
          <a:ln w="19050">
            <a:solidFill>
              <a:srgbClr val="002060"/>
            </a:solidFill>
            <a:tailEnd type="triangle"/>
          </a:ln>
        </p:spPr>
        <p:style>
          <a:lnRef idx="1">
            <a:schemeClr val="accent6"/>
          </a:lnRef>
          <a:fillRef idx="0">
            <a:schemeClr val="accent6"/>
          </a:fillRef>
          <a:effectRef idx="0">
            <a:schemeClr val="accent6"/>
          </a:effectRef>
          <a:fontRef idx="minor">
            <a:schemeClr val="tx1"/>
          </a:fontRef>
        </p:style>
      </p:cxnSp>
      <p:cxnSp>
        <p:nvCxnSpPr>
          <p:cNvPr id="14" name="Straight Arrow Connector 13">
            <a:extLst>
              <a:ext uri="{FF2B5EF4-FFF2-40B4-BE49-F238E27FC236}">
                <a16:creationId xmlns:a16="http://schemas.microsoft.com/office/drawing/2014/main" id="{18A8F80D-1DBE-80FE-D475-93BA4AD22D20}"/>
              </a:ext>
            </a:extLst>
          </p:cNvPr>
          <p:cNvCxnSpPr>
            <a:cxnSpLocks/>
          </p:cNvCxnSpPr>
          <p:nvPr/>
        </p:nvCxnSpPr>
        <p:spPr>
          <a:xfrm>
            <a:off x="4343400" y="5772995"/>
            <a:ext cx="914400" cy="0"/>
          </a:xfrm>
          <a:prstGeom prst="straightConnector1">
            <a:avLst/>
          </a:prstGeom>
          <a:ln w="19050">
            <a:solidFill>
              <a:srgbClr val="002060"/>
            </a:solidFill>
            <a:tailEnd type="triangle"/>
          </a:ln>
        </p:spPr>
        <p:style>
          <a:lnRef idx="1">
            <a:schemeClr val="accent6"/>
          </a:lnRef>
          <a:fillRef idx="0">
            <a:schemeClr val="accent6"/>
          </a:fillRef>
          <a:effectRef idx="0">
            <a:schemeClr val="accent6"/>
          </a:effectRef>
          <a:fontRef idx="minor">
            <a:schemeClr val="tx1"/>
          </a:fontRef>
        </p:style>
      </p:cxnSp>
      <p:cxnSp>
        <p:nvCxnSpPr>
          <p:cNvPr id="15" name="Straight Arrow Connector 14">
            <a:extLst>
              <a:ext uri="{FF2B5EF4-FFF2-40B4-BE49-F238E27FC236}">
                <a16:creationId xmlns:a16="http://schemas.microsoft.com/office/drawing/2014/main" id="{F5159930-D332-0A3D-CDAF-BEAD816CAA2A}"/>
              </a:ext>
            </a:extLst>
          </p:cNvPr>
          <p:cNvCxnSpPr>
            <a:cxnSpLocks/>
          </p:cNvCxnSpPr>
          <p:nvPr/>
        </p:nvCxnSpPr>
        <p:spPr>
          <a:xfrm>
            <a:off x="6506551" y="5772995"/>
            <a:ext cx="914400" cy="0"/>
          </a:xfrm>
          <a:prstGeom prst="straightConnector1">
            <a:avLst/>
          </a:prstGeom>
          <a:ln w="19050">
            <a:solidFill>
              <a:srgbClr val="002060"/>
            </a:solidFill>
            <a:tailEnd type="triangle"/>
          </a:ln>
        </p:spPr>
        <p:style>
          <a:lnRef idx="1">
            <a:schemeClr val="accent6"/>
          </a:lnRef>
          <a:fillRef idx="0">
            <a:schemeClr val="accent6"/>
          </a:fillRef>
          <a:effectRef idx="0">
            <a:schemeClr val="accent6"/>
          </a:effectRef>
          <a:fontRef idx="minor">
            <a:schemeClr val="tx1"/>
          </a:fontRef>
        </p:style>
      </p:cxnSp>
      <p:cxnSp>
        <p:nvCxnSpPr>
          <p:cNvPr id="16" name="Straight Arrow Connector 15">
            <a:extLst>
              <a:ext uri="{FF2B5EF4-FFF2-40B4-BE49-F238E27FC236}">
                <a16:creationId xmlns:a16="http://schemas.microsoft.com/office/drawing/2014/main" id="{8B3D5E6D-E6BC-6F02-9DD8-CCC8B0AECE9D}"/>
              </a:ext>
            </a:extLst>
          </p:cNvPr>
          <p:cNvCxnSpPr>
            <a:cxnSpLocks/>
          </p:cNvCxnSpPr>
          <p:nvPr/>
        </p:nvCxnSpPr>
        <p:spPr>
          <a:xfrm>
            <a:off x="8689594" y="5772995"/>
            <a:ext cx="914400" cy="0"/>
          </a:xfrm>
          <a:prstGeom prst="straightConnector1">
            <a:avLst/>
          </a:prstGeom>
          <a:ln w="19050">
            <a:solidFill>
              <a:srgbClr val="002060"/>
            </a:solidFill>
            <a:tailEnd type="triangle"/>
          </a:ln>
        </p:spPr>
        <p:style>
          <a:lnRef idx="1">
            <a:schemeClr val="accent6"/>
          </a:lnRef>
          <a:fillRef idx="0">
            <a:schemeClr val="accent6"/>
          </a:fillRef>
          <a:effectRef idx="0">
            <a:schemeClr val="accent6"/>
          </a:effectRef>
          <a:fontRef idx="minor">
            <a:schemeClr val="tx1"/>
          </a:fontRef>
        </p:style>
      </p:cxnSp>
      <p:cxnSp>
        <p:nvCxnSpPr>
          <p:cNvPr id="17" name="Straight Arrow Connector 16">
            <a:extLst>
              <a:ext uri="{FF2B5EF4-FFF2-40B4-BE49-F238E27FC236}">
                <a16:creationId xmlns:a16="http://schemas.microsoft.com/office/drawing/2014/main" id="{3B6B2EBF-A01D-F338-02CD-360130B64113}"/>
              </a:ext>
            </a:extLst>
          </p:cNvPr>
          <p:cNvCxnSpPr>
            <a:cxnSpLocks/>
          </p:cNvCxnSpPr>
          <p:nvPr/>
        </p:nvCxnSpPr>
        <p:spPr>
          <a:xfrm rot="10800000">
            <a:off x="6506551" y="6100249"/>
            <a:ext cx="914400" cy="0"/>
          </a:xfrm>
          <a:prstGeom prst="straightConnector1">
            <a:avLst/>
          </a:prstGeom>
          <a:ln w="19050">
            <a:solidFill>
              <a:srgbClr val="002060"/>
            </a:solidFill>
            <a:tailEnd type="triangle"/>
          </a:ln>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99E44FF2-3729-C06D-DCDC-28C304D7DA8F}"/>
              </a:ext>
            </a:extLst>
          </p:cNvPr>
          <p:cNvCxnSpPr>
            <a:cxnSpLocks/>
          </p:cNvCxnSpPr>
          <p:nvPr/>
        </p:nvCxnSpPr>
        <p:spPr>
          <a:xfrm rot="10800000">
            <a:off x="4257452" y="6100249"/>
            <a:ext cx="914400" cy="0"/>
          </a:xfrm>
          <a:prstGeom prst="straightConnector1">
            <a:avLst/>
          </a:prstGeom>
          <a:ln w="19050">
            <a:solidFill>
              <a:srgbClr val="002060"/>
            </a:solidFill>
            <a:tailEnd type="triangle"/>
          </a:ln>
        </p:spPr>
        <p:style>
          <a:lnRef idx="1">
            <a:schemeClr val="accent6"/>
          </a:lnRef>
          <a:fillRef idx="0">
            <a:schemeClr val="accent6"/>
          </a:fillRef>
          <a:effectRef idx="0">
            <a:schemeClr val="accent6"/>
          </a:effectRef>
          <a:fontRef idx="minor">
            <a:schemeClr val="tx1"/>
          </a:fontRef>
        </p:style>
      </p:cxnSp>
      <p:cxnSp>
        <p:nvCxnSpPr>
          <p:cNvPr id="19" name="Straight Arrow Connector 18">
            <a:extLst>
              <a:ext uri="{FF2B5EF4-FFF2-40B4-BE49-F238E27FC236}">
                <a16:creationId xmlns:a16="http://schemas.microsoft.com/office/drawing/2014/main" id="{98A3A6B2-36ED-5C05-63B2-D23CD736172D}"/>
              </a:ext>
            </a:extLst>
          </p:cNvPr>
          <p:cNvCxnSpPr>
            <a:cxnSpLocks/>
          </p:cNvCxnSpPr>
          <p:nvPr/>
        </p:nvCxnSpPr>
        <p:spPr>
          <a:xfrm rot="10800000">
            <a:off x="1952659" y="6100249"/>
            <a:ext cx="914400" cy="0"/>
          </a:xfrm>
          <a:prstGeom prst="straightConnector1">
            <a:avLst/>
          </a:prstGeom>
          <a:ln w="19050">
            <a:solidFill>
              <a:srgbClr val="002060"/>
            </a:solidFill>
            <a:tailEnd type="triangle"/>
          </a:ln>
        </p:spPr>
        <p:style>
          <a:lnRef idx="1">
            <a:schemeClr val="accent6"/>
          </a:lnRef>
          <a:fillRef idx="0">
            <a:schemeClr val="accent6"/>
          </a:fillRef>
          <a:effectRef idx="0">
            <a:schemeClr val="accent6"/>
          </a:effectRef>
          <a:fontRef idx="minor">
            <a:schemeClr val="tx1"/>
          </a:fontRef>
        </p:style>
      </p:cxnSp>
      <p:sp>
        <p:nvSpPr>
          <p:cNvPr id="20" name="Rectangle: Rounded Corners 19">
            <a:extLst>
              <a:ext uri="{FF2B5EF4-FFF2-40B4-BE49-F238E27FC236}">
                <a16:creationId xmlns:a16="http://schemas.microsoft.com/office/drawing/2014/main" id="{8642F2F3-2032-D6EA-C882-1E38B7BD8F8E}"/>
              </a:ext>
            </a:extLst>
          </p:cNvPr>
          <p:cNvSpPr/>
          <p:nvPr/>
        </p:nvSpPr>
        <p:spPr>
          <a:xfrm>
            <a:off x="486833" y="2389668"/>
            <a:ext cx="3856567" cy="2678732"/>
          </a:xfrm>
          <a:prstGeom prst="roundRect">
            <a:avLst>
              <a:gd name="adj" fmla="val 11953"/>
            </a:avLst>
          </a:prstGeom>
          <a:solidFill>
            <a:schemeClr val="accent5">
              <a:lumMod val="20000"/>
              <a:lumOff val="80000"/>
            </a:schemeClr>
          </a:solidFill>
        </p:spPr>
        <p:style>
          <a:lnRef idx="3">
            <a:schemeClr val="lt1"/>
          </a:lnRef>
          <a:fillRef idx="1">
            <a:schemeClr val="accent5"/>
          </a:fillRef>
          <a:effectRef idx="1">
            <a:schemeClr val="accent5"/>
          </a:effectRef>
          <a:fontRef idx="minor">
            <a:schemeClr val="lt1"/>
          </a:fontRef>
        </p:style>
        <p:txBody>
          <a:bodyPr spcFirstLastPara="0" vert="horz" wrap="square" lIns="170688" tIns="97536" rIns="170688" bIns="97536" numCol="1" spcCol="1270" anchor="ctr" anchorCtr="0">
            <a:noAutofit/>
          </a:bodyPr>
          <a:lstStyle/>
          <a:p>
            <a:pPr marL="360363" lvl="0" algn="ctr" defTabSz="1066800">
              <a:lnSpc>
                <a:spcPct val="90000"/>
              </a:lnSpc>
              <a:spcBef>
                <a:spcPct val="0"/>
              </a:spcBef>
              <a:spcAft>
                <a:spcPct val="35000"/>
              </a:spcAft>
              <a:buNone/>
            </a:pPr>
            <a:endParaRPr lang="en-US" kern="1200" dirty="0"/>
          </a:p>
        </p:txBody>
      </p:sp>
      <p:sp>
        <p:nvSpPr>
          <p:cNvPr id="21" name="Rectangle: Rounded Corners 20">
            <a:extLst>
              <a:ext uri="{FF2B5EF4-FFF2-40B4-BE49-F238E27FC236}">
                <a16:creationId xmlns:a16="http://schemas.microsoft.com/office/drawing/2014/main" id="{7A2D3C34-B5D7-4D00-66C1-0617619FBE3A}"/>
              </a:ext>
            </a:extLst>
          </p:cNvPr>
          <p:cNvSpPr/>
          <p:nvPr/>
        </p:nvSpPr>
        <p:spPr>
          <a:xfrm>
            <a:off x="2120849" y="2916990"/>
            <a:ext cx="588535" cy="180000"/>
          </a:xfrm>
          <a:prstGeom prst="roundRect">
            <a:avLst>
              <a:gd name="adj" fmla="val 50000"/>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a:p>
        </p:txBody>
      </p:sp>
      <p:sp>
        <p:nvSpPr>
          <p:cNvPr id="22" name="Rectangle: Rounded Corners 21">
            <a:extLst>
              <a:ext uri="{FF2B5EF4-FFF2-40B4-BE49-F238E27FC236}">
                <a16:creationId xmlns:a16="http://schemas.microsoft.com/office/drawing/2014/main" id="{0262E229-D7C9-B998-6B3C-57D940C713D9}"/>
              </a:ext>
            </a:extLst>
          </p:cNvPr>
          <p:cNvSpPr/>
          <p:nvPr/>
        </p:nvSpPr>
        <p:spPr>
          <a:xfrm>
            <a:off x="2120849" y="3218281"/>
            <a:ext cx="588535" cy="180000"/>
          </a:xfrm>
          <a:prstGeom prst="roundRect">
            <a:avLst>
              <a:gd name="adj" fmla="val 50000"/>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a:p>
        </p:txBody>
      </p:sp>
      <p:sp>
        <p:nvSpPr>
          <p:cNvPr id="23" name="Rectangle: Rounded Corners 22">
            <a:extLst>
              <a:ext uri="{FF2B5EF4-FFF2-40B4-BE49-F238E27FC236}">
                <a16:creationId xmlns:a16="http://schemas.microsoft.com/office/drawing/2014/main" id="{DCCDEB0D-9A94-DF72-855E-336A420441AA}"/>
              </a:ext>
            </a:extLst>
          </p:cNvPr>
          <p:cNvSpPr/>
          <p:nvPr/>
        </p:nvSpPr>
        <p:spPr>
          <a:xfrm>
            <a:off x="2120849" y="3517163"/>
            <a:ext cx="588535" cy="180000"/>
          </a:xfrm>
          <a:prstGeom prst="roundRect">
            <a:avLst>
              <a:gd name="adj" fmla="val 50000"/>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a:p>
        </p:txBody>
      </p:sp>
      <p:sp>
        <p:nvSpPr>
          <p:cNvPr id="24" name="Rectangle: Rounded Corners 23">
            <a:extLst>
              <a:ext uri="{FF2B5EF4-FFF2-40B4-BE49-F238E27FC236}">
                <a16:creationId xmlns:a16="http://schemas.microsoft.com/office/drawing/2014/main" id="{9DB6BAD2-A6CC-961E-CA44-A1C9C94A2A70}"/>
              </a:ext>
            </a:extLst>
          </p:cNvPr>
          <p:cNvSpPr/>
          <p:nvPr/>
        </p:nvSpPr>
        <p:spPr>
          <a:xfrm>
            <a:off x="2120849" y="3816045"/>
            <a:ext cx="588535" cy="180000"/>
          </a:xfrm>
          <a:prstGeom prst="roundRect">
            <a:avLst>
              <a:gd name="adj" fmla="val 50000"/>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a:p>
        </p:txBody>
      </p:sp>
      <p:sp>
        <p:nvSpPr>
          <p:cNvPr id="25" name="Rectangle: Rounded Corners 24">
            <a:extLst>
              <a:ext uri="{FF2B5EF4-FFF2-40B4-BE49-F238E27FC236}">
                <a16:creationId xmlns:a16="http://schemas.microsoft.com/office/drawing/2014/main" id="{AF8D0AD2-B7F4-CA06-1691-50B5A938B5F1}"/>
              </a:ext>
            </a:extLst>
          </p:cNvPr>
          <p:cNvSpPr/>
          <p:nvPr/>
        </p:nvSpPr>
        <p:spPr>
          <a:xfrm>
            <a:off x="2120849" y="4114249"/>
            <a:ext cx="588535" cy="180000"/>
          </a:xfrm>
          <a:prstGeom prst="roundRect">
            <a:avLst>
              <a:gd name="adj" fmla="val 50000"/>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a:p>
        </p:txBody>
      </p:sp>
      <p:sp>
        <p:nvSpPr>
          <p:cNvPr id="26" name="Rectangle: Rounded Corners 25">
            <a:extLst>
              <a:ext uri="{FF2B5EF4-FFF2-40B4-BE49-F238E27FC236}">
                <a16:creationId xmlns:a16="http://schemas.microsoft.com/office/drawing/2014/main" id="{F2C69BCE-A68F-EA26-52C5-AE7E71410152}"/>
              </a:ext>
            </a:extLst>
          </p:cNvPr>
          <p:cNvSpPr/>
          <p:nvPr/>
        </p:nvSpPr>
        <p:spPr>
          <a:xfrm>
            <a:off x="2120849" y="4415540"/>
            <a:ext cx="588535" cy="180000"/>
          </a:xfrm>
          <a:prstGeom prst="roundRect">
            <a:avLst>
              <a:gd name="adj" fmla="val 50000"/>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a:p>
        </p:txBody>
      </p:sp>
      <p:sp>
        <p:nvSpPr>
          <p:cNvPr id="27" name="Rectangle: Rounded Corners 26">
            <a:extLst>
              <a:ext uri="{FF2B5EF4-FFF2-40B4-BE49-F238E27FC236}">
                <a16:creationId xmlns:a16="http://schemas.microsoft.com/office/drawing/2014/main" id="{FDD696AD-F2F7-71A7-BB63-D537FF8225BF}"/>
              </a:ext>
            </a:extLst>
          </p:cNvPr>
          <p:cNvSpPr/>
          <p:nvPr/>
        </p:nvSpPr>
        <p:spPr>
          <a:xfrm>
            <a:off x="2120849" y="4714422"/>
            <a:ext cx="588535" cy="180000"/>
          </a:xfrm>
          <a:prstGeom prst="roundRect">
            <a:avLst>
              <a:gd name="adj" fmla="val 50000"/>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a:p>
        </p:txBody>
      </p:sp>
      <p:sp>
        <p:nvSpPr>
          <p:cNvPr id="28" name="Rectangle: Rounded Corners 27">
            <a:extLst>
              <a:ext uri="{FF2B5EF4-FFF2-40B4-BE49-F238E27FC236}">
                <a16:creationId xmlns:a16="http://schemas.microsoft.com/office/drawing/2014/main" id="{CE66BE69-6D82-9DF6-1078-BA0929DF7085}"/>
              </a:ext>
            </a:extLst>
          </p:cNvPr>
          <p:cNvSpPr/>
          <p:nvPr/>
        </p:nvSpPr>
        <p:spPr>
          <a:xfrm>
            <a:off x="3467185" y="3517163"/>
            <a:ext cx="393701" cy="180000"/>
          </a:xfrm>
          <a:prstGeom prst="roundRect">
            <a:avLst>
              <a:gd name="adj" fmla="val 50000"/>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a:p>
        </p:txBody>
      </p:sp>
      <p:sp>
        <p:nvSpPr>
          <p:cNvPr id="29" name="Rectangle: Rounded Corners 28">
            <a:extLst>
              <a:ext uri="{FF2B5EF4-FFF2-40B4-BE49-F238E27FC236}">
                <a16:creationId xmlns:a16="http://schemas.microsoft.com/office/drawing/2014/main" id="{E27A6A2A-81D0-4B79-77CF-CC5F7D3B9AC2}"/>
              </a:ext>
            </a:extLst>
          </p:cNvPr>
          <p:cNvSpPr/>
          <p:nvPr/>
        </p:nvSpPr>
        <p:spPr>
          <a:xfrm>
            <a:off x="3467185" y="3816045"/>
            <a:ext cx="393701" cy="180000"/>
          </a:xfrm>
          <a:prstGeom prst="roundRect">
            <a:avLst>
              <a:gd name="adj" fmla="val 50000"/>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a:p>
        </p:txBody>
      </p:sp>
      <p:sp>
        <p:nvSpPr>
          <p:cNvPr id="30" name="Rectangle: Rounded Corners 29">
            <a:extLst>
              <a:ext uri="{FF2B5EF4-FFF2-40B4-BE49-F238E27FC236}">
                <a16:creationId xmlns:a16="http://schemas.microsoft.com/office/drawing/2014/main" id="{7C13A698-47E4-C203-8E83-1ECBDFD2C0E5}"/>
              </a:ext>
            </a:extLst>
          </p:cNvPr>
          <p:cNvSpPr/>
          <p:nvPr/>
        </p:nvSpPr>
        <p:spPr>
          <a:xfrm>
            <a:off x="3467185" y="4114249"/>
            <a:ext cx="393701" cy="180000"/>
          </a:xfrm>
          <a:prstGeom prst="roundRect">
            <a:avLst>
              <a:gd name="adj" fmla="val 50000"/>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a:p>
        </p:txBody>
      </p:sp>
      <p:cxnSp>
        <p:nvCxnSpPr>
          <p:cNvPr id="31" name="Straight Arrow Connector 30">
            <a:extLst>
              <a:ext uri="{FF2B5EF4-FFF2-40B4-BE49-F238E27FC236}">
                <a16:creationId xmlns:a16="http://schemas.microsoft.com/office/drawing/2014/main" id="{E14BB6FE-BEB7-73A7-E972-EC1EAF47B784}"/>
              </a:ext>
            </a:extLst>
          </p:cNvPr>
          <p:cNvCxnSpPr>
            <a:cxnSpLocks/>
            <a:stCxn id="21" idx="3"/>
            <a:endCxn id="28" idx="1"/>
          </p:cNvCxnSpPr>
          <p:nvPr/>
        </p:nvCxnSpPr>
        <p:spPr>
          <a:xfrm>
            <a:off x="2709384" y="3006990"/>
            <a:ext cx="757801" cy="600173"/>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5F42072-B46B-E916-D12E-5AA07A282B59}"/>
              </a:ext>
            </a:extLst>
          </p:cNvPr>
          <p:cNvCxnSpPr>
            <a:cxnSpLocks/>
            <a:stCxn id="22" idx="3"/>
            <a:endCxn id="30" idx="1"/>
          </p:cNvCxnSpPr>
          <p:nvPr/>
        </p:nvCxnSpPr>
        <p:spPr>
          <a:xfrm>
            <a:off x="2709384" y="3308281"/>
            <a:ext cx="757801" cy="895968"/>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2CB8068-D14E-1F03-70F9-FB288A05EEF9}"/>
              </a:ext>
            </a:extLst>
          </p:cNvPr>
          <p:cNvCxnSpPr>
            <a:cxnSpLocks/>
            <a:stCxn id="23" idx="3"/>
            <a:endCxn id="29" idx="1"/>
          </p:cNvCxnSpPr>
          <p:nvPr/>
        </p:nvCxnSpPr>
        <p:spPr>
          <a:xfrm>
            <a:off x="2709384" y="3607163"/>
            <a:ext cx="757801" cy="298882"/>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A5BF7A8-8435-F1D6-8FFE-41E87CA9BB41}"/>
              </a:ext>
            </a:extLst>
          </p:cNvPr>
          <p:cNvCxnSpPr>
            <a:cxnSpLocks/>
            <a:stCxn id="24" idx="3"/>
            <a:endCxn id="28" idx="1"/>
          </p:cNvCxnSpPr>
          <p:nvPr/>
        </p:nvCxnSpPr>
        <p:spPr>
          <a:xfrm flipV="1">
            <a:off x="2709384" y="3607163"/>
            <a:ext cx="757801" cy="298882"/>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AF419DB-B8CF-3855-CBF2-AB5919C354BF}"/>
              </a:ext>
            </a:extLst>
          </p:cNvPr>
          <p:cNvCxnSpPr>
            <a:cxnSpLocks/>
            <a:stCxn id="25" idx="3"/>
            <a:endCxn id="28" idx="1"/>
          </p:cNvCxnSpPr>
          <p:nvPr/>
        </p:nvCxnSpPr>
        <p:spPr>
          <a:xfrm flipV="1">
            <a:off x="2709384" y="3607163"/>
            <a:ext cx="757801" cy="597086"/>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C81C754-A7B5-1D60-E17A-ADA43CE2A7C5}"/>
              </a:ext>
            </a:extLst>
          </p:cNvPr>
          <p:cNvCxnSpPr>
            <a:cxnSpLocks/>
            <a:stCxn id="26" idx="3"/>
            <a:endCxn id="28" idx="1"/>
          </p:cNvCxnSpPr>
          <p:nvPr/>
        </p:nvCxnSpPr>
        <p:spPr>
          <a:xfrm flipV="1">
            <a:off x="2709384" y="3607163"/>
            <a:ext cx="757801" cy="898377"/>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B245FB8-7EBE-B0D5-3342-40862A498A38}"/>
              </a:ext>
            </a:extLst>
          </p:cNvPr>
          <p:cNvCxnSpPr>
            <a:cxnSpLocks/>
            <a:stCxn id="27" idx="3"/>
            <a:endCxn id="30" idx="1"/>
          </p:cNvCxnSpPr>
          <p:nvPr/>
        </p:nvCxnSpPr>
        <p:spPr>
          <a:xfrm flipV="1">
            <a:off x="2709384" y="4204249"/>
            <a:ext cx="757801" cy="600173"/>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AB25CC4-09E3-21A9-B270-5A0853348F75}"/>
              </a:ext>
            </a:extLst>
          </p:cNvPr>
          <p:cNvCxnSpPr>
            <a:cxnSpLocks/>
            <a:stCxn id="26" idx="3"/>
            <a:endCxn id="30" idx="1"/>
          </p:cNvCxnSpPr>
          <p:nvPr/>
        </p:nvCxnSpPr>
        <p:spPr>
          <a:xfrm flipV="1">
            <a:off x="2709384" y="4204249"/>
            <a:ext cx="757801" cy="301291"/>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3C2F3D5-7BF5-5978-F66F-AA3F63D5EF12}"/>
              </a:ext>
            </a:extLst>
          </p:cNvPr>
          <p:cNvCxnSpPr>
            <a:cxnSpLocks/>
            <a:stCxn id="24" idx="3"/>
            <a:endCxn id="29" idx="1"/>
          </p:cNvCxnSpPr>
          <p:nvPr/>
        </p:nvCxnSpPr>
        <p:spPr>
          <a:xfrm>
            <a:off x="2709384" y="3906045"/>
            <a:ext cx="757801" cy="0"/>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737E9CA-EC97-6D1A-5E0C-41DE9A054867}"/>
              </a:ext>
            </a:extLst>
          </p:cNvPr>
          <p:cNvCxnSpPr>
            <a:cxnSpLocks/>
            <a:stCxn id="24" idx="3"/>
            <a:endCxn id="30" idx="1"/>
          </p:cNvCxnSpPr>
          <p:nvPr/>
        </p:nvCxnSpPr>
        <p:spPr>
          <a:xfrm>
            <a:off x="2709384" y="3906045"/>
            <a:ext cx="757801" cy="298204"/>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DA648AD-E229-C34C-2F0B-477C301F39BA}"/>
              </a:ext>
            </a:extLst>
          </p:cNvPr>
          <p:cNvCxnSpPr>
            <a:cxnSpLocks/>
            <a:stCxn id="21" idx="3"/>
            <a:endCxn id="29" idx="1"/>
          </p:cNvCxnSpPr>
          <p:nvPr/>
        </p:nvCxnSpPr>
        <p:spPr>
          <a:xfrm>
            <a:off x="2709384" y="3006990"/>
            <a:ext cx="757801" cy="899055"/>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0DD05E3-4C85-4002-7102-76B20BABD9EC}"/>
              </a:ext>
            </a:extLst>
          </p:cNvPr>
          <p:cNvCxnSpPr>
            <a:cxnSpLocks/>
            <a:stCxn id="22" idx="3"/>
            <a:endCxn id="29" idx="1"/>
          </p:cNvCxnSpPr>
          <p:nvPr/>
        </p:nvCxnSpPr>
        <p:spPr>
          <a:xfrm>
            <a:off x="2709384" y="3308281"/>
            <a:ext cx="757801" cy="597764"/>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87F76A45-FCE9-BFB6-D041-87F1D836014B}"/>
              </a:ext>
            </a:extLst>
          </p:cNvPr>
          <p:cNvSpPr txBox="1"/>
          <p:nvPr/>
        </p:nvSpPr>
        <p:spPr>
          <a:xfrm>
            <a:off x="2120849" y="2616718"/>
            <a:ext cx="588536" cy="207228"/>
          </a:xfrm>
          <a:prstGeom prst="rect">
            <a:avLst/>
          </a:prstGeom>
          <a:noFill/>
        </p:spPr>
        <p:txBody>
          <a:bodyPr wrap="square" lIns="0" tIns="0" rIns="0" bIns="0" rtlCol="0" anchor="t">
            <a:noAutofit/>
          </a:bodyPr>
          <a:lstStyle/>
          <a:p>
            <a:pPr algn="ctr">
              <a:spcAft>
                <a:spcPts val="200"/>
              </a:spcAft>
            </a:pPr>
            <a:r>
              <a:rPr lang="en-ZA" sz="1200" dirty="0">
                <a:solidFill>
                  <a:schemeClr val="accent6"/>
                </a:solidFill>
                <a:latin typeface="Arial" pitchFamily="34" charset="0"/>
                <a:cs typeface="Arial" pitchFamily="34" charset="0"/>
              </a:rPr>
              <a:t>Rules</a:t>
            </a:r>
          </a:p>
        </p:txBody>
      </p:sp>
      <p:sp>
        <p:nvSpPr>
          <p:cNvPr id="45" name="TextBox 44">
            <a:extLst>
              <a:ext uri="{FF2B5EF4-FFF2-40B4-BE49-F238E27FC236}">
                <a16:creationId xmlns:a16="http://schemas.microsoft.com/office/drawing/2014/main" id="{95544238-1B11-D237-8820-718E36C7598B}"/>
              </a:ext>
            </a:extLst>
          </p:cNvPr>
          <p:cNvSpPr txBox="1"/>
          <p:nvPr/>
        </p:nvSpPr>
        <p:spPr>
          <a:xfrm>
            <a:off x="3457982" y="3212592"/>
            <a:ext cx="757802" cy="212670"/>
          </a:xfrm>
          <a:prstGeom prst="rect">
            <a:avLst/>
          </a:prstGeom>
          <a:noFill/>
        </p:spPr>
        <p:txBody>
          <a:bodyPr wrap="square" lIns="0" tIns="0" rIns="0" bIns="0" rtlCol="0" anchor="t">
            <a:noAutofit/>
          </a:bodyPr>
          <a:lstStyle/>
          <a:p>
            <a:pPr>
              <a:spcAft>
                <a:spcPts val="200"/>
              </a:spcAft>
            </a:pPr>
            <a:r>
              <a:rPr lang="en-ZA" sz="1200" dirty="0">
                <a:solidFill>
                  <a:schemeClr val="accent6"/>
                </a:solidFill>
                <a:latin typeface="Arial" pitchFamily="34" charset="0"/>
                <a:cs typeface="Arial" pitchFamily="34" charset="0"/>
              </a:rPr>
              <a:t>Typologies</a:t>
            </a:r>
          </a:p>
        </p:txBody>
      </p:sp>
      <p:sp>
        <p:nvSpPr>
          <p:cNvPr id="46" name="Rectangle: Folded Corner 45">
            <a:extLst>
              <a:ext uri="{FF2B5EF4-FFF2-40B4-BE49-F238E27FC236}">
                <a16:creationId xmlns:a16="http://schemas.microsoft.com/office/drawing/2014/main" id="{0CA1935B-A7BB-00AB-19E7-163D5EBA7472}"/>
              </a:ext>
            </a:extLst>
          </p:cNvPr>
          <p:cNvSpPr/>
          <p:nvPr/>
        </p:nvSpPr>
        <p:spPr>
          <a:xfrm rot="10800000">
            <a:off x="778351" y="3560974"/>
            <a:ext cx="508761" cy="715968"/>
          </a:xfrm>
          <a:prstGeom prst="foldedCorner">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a:p>
        </p:txBody>
      </p:sp>
      <p:sp>
        <p:nvSpPr>
          <p:cNvPr id="47" name="TextBox 46">
            <a:extLst>
              <a:ext uri="{FF2B5EF4-FFF2-40B4-BE49-F238E27FC236}">
                <a16:creationId xmlns:a16="http://schemas.microsoft.com/office/drawing/2014/main" id="{E074EA49-4FA8-378F-AF59-44CECD9A59D9}"/>
              </a:ext>
            </a:extLst>
          </p:cNvPr>
          <p:cNvSpPr txBox="1"/>
          <p:nvPr/>
        </p:nvSpPr>
        <p:spPr>
          <a:xfrm>
            <a:off x="738463" y="3259248"/>
            <a:ext cx="588536" cy="207228"/>
          </a:xfrm>
          <a:prstGeom prst="rect">
            <a:avLst/>
          </a:prstGeom>
          <a:noFill/>
        </p:spPr>
        <p:txBody>
          <a:bodyPr wrap="square" lIns="0" tIns="0" rIns="0" bIns="0" rtlCol="0" anchor="t">
            <a:noAutofit/>
          </a:bodyPr>
          <a:lstStyle/>
          <a:p>
            <a:pPr algn="ctr">
              <a:spcAft>
                <a:spcPts val="200"/>
              </a:spcAft>
            </a:pPr>
            <a:r>
              <a:rPr lang="en-ZA" sz="1200" dirty="0">
                <a:solidFill>
                  <a:schemeClr val="accent6"/>
                </a:solidFill>
                <a:latin typeface="Arial" pitchFamily="34" charset="0"/>
                <a:cs typeface="Arial" pitchFamily="34" charset="0"/>
              </a:rPr>
              <a:t>Data</a:t>
            </a:r>
          </a:p>
        </p:txBody>
      </p:sp>
      <p:cxnSp>
        <p:nvCxnSpPr>
          <p:cNvPr id="48" name="Straight Arrow Connector 47">
            <a:extLst>
              <a:ext uri="{FF2B5EF4-FFF2-40B4-BE49-F238E27FC236}">
                <a16:creationId xmlns:a16="http://schemas.microsoft.com/office/drawing/2014/main" id="{8B0A86E9-B96B-0CF5-AD92-6070664C5707}"/>
              </a:ext>
            </a:extLst>
          </p:cNvPr>
          <p:cNvCxnSpPr>
            <a:cxnSpLocks/>
            <a:stCxn id="46" idx="1"/>
            <a:endCxn id="21" idx="1"/>
          </p:cNvCxnSpPr>
          <p:nvPr/>
        </p:nvCxnSpPr>
        <p:spPr>
          <a:xfrm flipV="1">
            <a:off x="1287112" y="3006990"/>
            <a:ext cx="833737" cy="911968"/>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93D7C7A-8172-7CD6-6C2C-A9D105B95D96}"/>
              </a:ext>
            </a:extLst>
          </p:cNvPr>
          <p:cNvCxnSpPr>
            <a:cxnSpLocks/>
            <a:stCxn id="46" idx="1"/>
            <a:endCxn id="22" idx="1"/>
          </p:cNvCxnSpPr>
          <p:nvPr/>
        </p:nvCxnSpPr>
        <p:spPr>
          <a:xfrm flipV="1">
            <a:off x="1287112" y="3308281"/>
            <a:ext cx="833737" cy="610677"/>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2BD1D8B-1642-089B-779D-3E3D405B8977}"/>
              </a:ext>
            </a:extLst>
          </p:cNvPr>
          <p:cNvCxnSpPr>
            <a:cxnSpLocks/>
            <a:stCxn id="46" idx="1"/>
            <a:endCxn id="23" idx="1"/>
          </p:cNvCxnSpPr>
          <p:nvPr/>
        </p:nvCxnSpPr>
        <p:spPr>
          <a:xfrm flipV="1">
            <a:off x="1287112" y="3607163"/>
            <a:ext cx="833737" cy="311795"/>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25A7439-7552-B1F8-33E9-F32B111BEDC8}"/>
              </a:ext>
            </a:extLst>
          </p:cNvPr>
          <p:cNvCxnSpPr>
            <a:cxnSpLocks/>
            <a:stCxn id="46" idx="1"/>
            <a:endCxn id="24" idx="1"/>
          </p:cNvCxnSpPr>
          <p:nvPr/>
        </p:nvCxnSpPr>
        <p:spPr>
          <a:xfrm flipV="1">
            <a:off x="1287112" y="3906045"/>
            <a:ext cx="833737" cy="12913"/>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6D9BEBE-E747-0684-593E-50F5FD918E9A}"/>
              </a:ext>
            </a:extLst>
          </p:cNvPr>
          <p:cNvCxnSpPr>
            <a:cxnSpLocks/>
            <a:stCxn id="46" idx="1"/>
            <a:endCxn id="25" idx="1"/>
          </p:cNvCxnSpPr>
          <p:nvPr/>
        </p:nvCxnSpPr>
        <p:spPr>
          <a:xfrm>
            <a:off x="1287112" y="3918958"/>
            <a:ext cx="833737" cy="285291"/>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A16F763-5DAB-8909-1355-4A0AADBB154B}"/>
              </a:ext>
            </a:extLst>
          </p:cNvPr>
          <p:cNvCxnSpPr>
            <a:cxnSpLocks/>
            <a:stCxn id="46" idx="1"/>
            <a:endCxn id="26" idx="1"/>
          </p:cNvCxnSpPr>
          <p:nvPr/>
        </p:nvCxnSpPr>
        <p:spPr>
          <a:xfrm>
            <a:off x="1287112" y="3918958"/>
            <a:ext cx="833737" cy="586582"/>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0D7A6879-A622-C935-30AB-FFD65CECCAC2}"/>
              </a:ext>
            </a:extLst>
          </p:cNvPr>
          <p:cNvCxnSpPr>
            <a:cxnSpLocks/>
            <a:stCxn id="46" idx="1"/>
            <a:endCxn id="27" idx="1"/>
          </p:cNvCxnSpPr>
          <p:nvPr/>
        </p:nvCxnSpPr>
        <p:spPr>
          <a:xfrm>
            <a:off x="1287112" y="3918958"/>
            <a:ext cx="833737" cy="885464"/>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Rounded Corners 54">
            <a:extLst>
              <a:ext uri="{FF2B5EF4-FFF2-40B4-BE49-F238E27FC236}">
                <a16:creationId xmlns:a16="http://schemas.microsoft.com/office/drawing/2014/main" id="{7BF5E027-976A-8F0C-7080-43E4E904E8D3}"/>
              </a:ext>
            </a:extLst>
          </p:cNvPr>
          <p:cNvSpPr/>
          <p:nvPr/>
        </p:nvSpPr>
        <p:spPr>
          <a:xfrm>
            <a:off x="822397" y="3674919"/>
            <a:ext cx="422238" cy="71000"/>
          </a:xfrm>
          <a:prstGeom prst="roundRect">
            <a:avLst>
              <a:gd name="adj" fmla="val 50000"/>
            </a:avLst>
          </a:prstGeom>
          <a:solidFill>
            <a:schemeClr val="accent3">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a:p>
        </p:txBody>
      </p:sp>
      <p:sp>
        <p:nvSpPr>
          <p:cNvPr id="56" name="Rectangle: Rounded Corners 55">
            <a:extLst>
              <a:ext uri="{FF2B5EF4-FFF2-40B4-BE49-F238E27FC236}">
                <a16:creationId xmlns:a16="http://schemas.microsoft.com/office/drawing/2014/main" id="{F5835776-FC07-13CC-5ABC-3EDFF50EA733}"/>
              </a:ext>
            </a:extLst>
          </p:cNvPr>
          <p:cNvSpPr/>
          <p:nvPr/>
        </p:nvSpPr>
        <p:spPr>
          <a:xfrm>
            <a:off x="822397" y="3770221"/>
            <a:ext cx="422238" cy="71000"/>
          </a:xfrm>
          <a:prstGeom prst="roundRect">
            <a:avLst>
              <a:gd name="adj" fmla="val 50000"/>
            </a:avLst>
          </a:prstGeom>
          <a:solidFill>
            <a:schemeClr val="accent3">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a:p>
        </p:txBody>
      </p:sp>
      <p:sp>
        <p:nvSpPr>
          <p:cNvPr id="57" name="Rectangle: Rounded Corners 56">
            <a:extLst>
              <a:ext uri="{FF2B5EF4-FFF2-40B4-BE49-F238E27FC236}">
                <a16:creationId xmlns:a16="http://schemas.microsoft.com/office/drawing/2014/main" id="{04152671-AD5A-4C85-BAE7-A79255286517}"/>
              </a:ext>
            </a:extLst>
          </p:cNvPr>
          <p:cNvSpPr/>
          <p:nvPr/>
        </p:nvSpPr>
        <p:spPr>
          <a:xfrm>
            <a:off x="822397" y="3865523"/>
            <a:ext cx="422238" cy="71000"/>
          </a:xfrm>
          <a:prstGeom prst="roundRect">
            <a:avLst>
              <a:gd name="adj" fmla="val 50000"/>
            </a:avLst>
          </a:prstGeom>
          <a:solidFill>
            <a:schemeClr val="accent3">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a:p>
        </p:txBody>
      </p:sp>
      <p:sp>
        <p:nvSpPr>
          <p:cNvPr id="58" name="Rectangle: Rounded Corners 57">
            <a:extLst>
              <a:ext uri="{FF2B5EF4-FFF2-40B4-BE49-F238E27FC236}">
                <a16:creationId xmlns:a16="http://schemas.microsoft.com/office/drawing/2014/main" id="{D094C48A-1AA7-DC6B-E6EA-040782CEC6AE}"/>
              </a:ext>
            </a:extLst>
          </p:cNvPr>
          <p:cNvSpPr/>
          <p:nvPr/>
        </p:nvSpPr>
        <p:spPr>
          <a:xfrm>
            <a:off x="822397" y="3960825"/>
            <a:ext cx="422238" cy="71000"/>
          </a:xfrm>
          <a:prstGeom prst="roundRect">
            <a:avLst>
              <a:gd name="adj" fmla="val 50000"/>
            </a:avLst>
          </a:prstGeom>
          <a:solidFill>
            <a:schemeClr val="accent3">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a:p>
        </p:txBody>
      </p:sp>
      <p:sp>
        <p:nvSpPr>
          <p:cNvPr id="59" name="Rectangle: Rounded Corners 58">
            <a:extLst>
              <a:ext uri="{FF2B5EF4-FFF2-40B4-BE49-F238E27FC236}">
                <a16:creationId xmlns:a16="http://schemas.microsoft.com/office/drawing/2014/main" id="{91B55BD4-8E52-9E8A-B55B-CF569E77DC83}"/>
              </a:ext>
            </a:extLst>
          </p:cNvPr>
          <p:cNvSpPr/>
          <p:nvPr/>
        </p:nvSpPr>
        <p:spPr>
          <a:xfrm>
            <a:off x="822397" y="4056127"/>
            <a:ext cx="422238" cy="71000"/>
          </a:xfrm>
          <a:prstGeom prst="roundRect">
            <a:avLst>
              <a:gd name="adj" fmla="val 50000"/>
            </a:avLst>
          </a:prstGeom>
          <a:solidFill>
            <a:schemeClr val="accent3">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a:p>
        </p:txBody>
      </p:sp>
      <p:sp>
        <p:nvSpPr>
          <p:cNvPr id="60" name="Rectangle: Rounded Corners 59">
            <a:extLst>
              <a:ext uri="{FF2B5EF4-FFF2-40B4-BE49-F238E27FC236}">
                <a16:creationId xmlns:a16="http://schemas.microsoft.com/office/drawing/2014/main" id="{E44B6FBC-AB14-4E90-9FFD-D02EBF8D2E5A}"/>
              </a:ext>
            </a:extLst>
          </p:cNvPr>
          <p:cNvSpPr/>
          <p:nvPr/>
        </p:nvSpPr>
        <p:spPr>
          <a:xfrm>
            <a:off x="822397" y="4151431"/>
            <a:ext cx="422238" cy="71000"/>
          </a:xfrm>
          <a:prstGeom prst="roundRect">
            <a:avLst>
              <a:gd name="adj" fmla="val 50000"/>
            </a:avLst>
          </a:prstGeom>
          <a:solidFill>
            <a:schemeClr val="accent3">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468677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4E46D-7827-6534-2E4F-A528D468F7C9}"/>
              </a:ext>
            </a:extLst>
          </p:cNvPr>
          <p:cNvSpPr>
            <a:spLocks noGrp="1"/>
          </p:cNvSpPr>
          <p:nvPr>
            <p:ph type="body" sz="quarter" idx="13"/>
          </p:nvPr>
        </p:nvSpPr>
        <p:spPr>
          <a:solidFill>
            <a:schemeClr val="accent3">
              <a:lumMod val="75000"/>
            </a:schemeClr>
          </a:solidFill>
        </p:spPr>
        <p:txBody>
          <a:bodyPr/>
          <a:lstStyle/>
          <a:p>
            <a:r>
              <a:rPr lang="en-US" dirty="0"/>
              <a:t>Table of Contents</a:t>
            </a:r>
          </a:p>
        </p:txBody>
      </p:sp>
      <p:sp>
        <p:nvSpPr>
          <p:cNvPr id="14" name="TextBox 13">
            <a:extLst>
              <a:ext uri="{FF2B5EF4-FFF2-40B4-BE49-F238E27FC236}">
                <a16:creationId xmlns:a16="http://schemas.microsoft.com/office/drawing/2014/main" id="{3FED4BF3-00A1-1B99-EF0F-C329C65D3AD0}"/>
              </a:ext>
            </a:extLst>
          </p:cNvPr>
          <p:cNvSpPr txBox="1"/>
          <p:nvPr/>
        </p:nvSpPr>
        <p:spPr>
          <a:xfrm>
            <a:off x="397444" y="1708974"/>
            <a:ext cx="10423878" cy="3167826"/>
          </a:xfrm>
          <a:prstGeom prst="rect">
            <a:avLst/>
          </a:prstGeom>
          <a:noFill/>
        </p:spPr>
        <p:txBody>
          <a:bodyPr wrap="none" lIns="0" tIns="0" rIns="0" bIns="0" rtlCol="0">
            <a:noAutofit/>
          </a:bodyPr>
          <a:lstStyle/>
          <a:p>
            <a:pPr marL="457200" indent="-457200" defTabSz="4927600">
              <a:lnSpc>
                <a:spcPct val="150000"/>
              </a:lnSpc>
              <a:buAutoNum type="arabicPeriod"/>
            </a:pPr>
            <a:r>
              <a:rPr lang="en-US" sz="2000" dirty="0">
                <a:solidFill>
                  <a:schemeClr val="bg1"/>
                </a:solidFill>
                <a:latin typeface="Arial" pitchFamily="34" charset="0"/>
                <a:cs typeface="Arial" pitchFamily="34" charset="0"/>
              </a:rPr>
              <a:t>The FRMS Center of Excellence – Our mission</a:t>
            </a:r>
          </a:p>
          <a:p>
            <a:pPr marL="457200" indent="-457200" defTabSz="4927600">
              <a:lnSpc>
                <a:spcPct val="150000"/>
              </a:lnSpc>
              <a:buAutoNum type="arabicPeriod"/>
            </a:pPr>
            <a:r>
              <a:rPr lang="en-US" sz="2000" dirty="0">
                <a:solidFill>
                  <a:schemeClr val="bg1"/>
                </a:solidFill>
                <a:latin typeface="Arial" pitchFamily="34" charset="0"/>
                <a:cs typeface="Arial" pitchFamily="34" charset="0"/>
              </a:rPr>
              <a:t>The FRMS Center of Excellence – Our work</a:t>
            </a:r>
          </a:p>
          <a:p>
            <a:pPr marL="457200" indent="-457200" defTabSz="4927600">
              <a:lnSpc>
                <a:spcPct val="150000"/>
              </a:lnSpc>
              <a:buAutoNum type="arabicPeriod"/>
            </a:pPr>
            <a:r>
              <a:rPr lang="en-US" sz="2000" dirty="0">
                <a:solidFill>
                  <a:schemeClr val="bg1"/>
                </a:solidFill>
                <a:latin typeface="Arial" pitchFamily="34" charset="0"/>
                <a:cs typeface="Arial" pitchFamily="34" charset="0"/>
              </a:rPr>
              <a:t>The ACTIO FRMS</a:t>
            </a:r>
          </a:p>
        </p:txBody>
      </p:sp>
    </p:spTree>
    <p:extLst>
      <p:ext uri="{BB962C8B-B14F-4D97-AF65-F5344CB8AC3E}">
        <p14:creationId xmlns:p14="http://schemas.microsoft.com/office/powerpoint/2010/main" val="2448303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0F6FA35-C80C-89EF-2F37-9A23A9276A12}"/>
              </a:ext>
            </a:extLst>
          </p:cNvPr>
          <p:cNvSpPr/>
          <p:nvPr/>
        </p:nvSpPr>
        <p:spPr>
          <a:xfrm>
            <a:off x="5476550" y="1309452"/>
            <a:ext cx="6372000" cy="3204000"/>
          </a:xfrm>
          <a:prstGeom prst="roundRect">
            <a:avLst>
              <a:gd name="adj" fmla="val 5854"/>
            </a:avLst>
          </a:prstGeom>
          <a:solidFill>
            <a:schemeClr val="accent5"/>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p>
        </p:txBody>
      </p:sp>
      <p:sp>
        <p:nvSpPr>
          <p:cNvPr id="9" name="Rectangle: Rounded Corners 8">
            <a:extLst>
              <a:ext uri="{FF2B5EF4-FFF2-40B4-BE49-F238E27FC236}">
                <a16:creationId xmlns:a16="http://schemas.microsoft.com/office/drawing/2014/main" id="{4F0593F4-5E15-E2C6-C818-1167531DCED9}"/>
              </a:ext>
            </a:extLst>
          </p:cNvPr>
          <p:cNvSpPr/>
          <p:nvPr/>
        </p:nvSpPr>
        <p:spPr>
          <a:xfrm>
            <a:off x="5533291" y="1357164"/>
            <a:ext cx="6258659" cy="3078678"/>
          </a:xfrm>
          <a:prstGeom prst="roundRect">
            <a:avLst>
              <a:gd name="adj" fmla="val 5252"/>
            </a:avLst>
          </a:prstGeom>
          <a:noFill/>
          <a:ln w="25400">
            <a:solidFill>
              <a:schemeClr val="accent4"/>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p>
        </p:txBody>
      </p:sp>
      <p:sp>
        <p:nvSpPr>
          <p:cNvPr id="10" name="Rectangle: Rounded Corners 9">
            <a:extLst>
              <a:ext uri="{FF2B5EF4-FFF2-40B4-BE49-F238E27FC236}">
                <a16:creationId xmlns:a16="http://schemas.microsoft.com/office/drawing/2014/main" id="{8BC10D14-3DF3-5BDB-CD84-D277E7BF47B8}"/>
              </a:ext>
            </a:extLst>
          </p:cNvPr>
          <p:cNvSpPr/>
          <p:nvPr/>
        </p:nvSpPr>
        <p:spPr>
          <a:xfrm>
            <a:off x="380999" y="3361316"/>
            <a:ext cx="10247789" cy="3163194"/>
          </a:xfrm>
          <a:prstGeom prst="roundRect">
            <a:avLst>
              <a:gd name="adj" fmla="val 5536"/>
            </a:avLst>
          </a:prstGeom>
          <a:solidFill>
            <a:schemeClr val="accent5"/>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p>
        </p:txBody>
      </p:sp>
      <p:sp>
        <p:nvSpPr>
          <p:cNvPr id="16" name="Rectangle: Rounded Corners 15">
            <a:extLst>
              <a:ext uri="{FF2B5EF4-FFF2-40B4-BE49-F238E27FC236}">
                <a16:creationId xmlns:a16="http://schemas.microsoft.com/office/drawing/2014/main" id="{8A42115C-AE0A-D01F-657D-C15988A0F810}"/>
              </a:ext>
            </a:extLst>
          </p:cNvPr>
          <p:cNvSpPr/>
          <p:nvPr/>
        </p:nvSpPr>
        <p:spPr>
          <a:xfrm>
            <a:off x="433388" y="3412341"/>
            <a:ext cx="10132617" cy="3046379"/>
          </a:xfrm>
          <a:prstGeom prst="roundRect">
            <a:avLst>
              <a:gd name="adj" fmla="val 5252"/>
            </a:avLst>
          </a:prstGeom>
          <a:noFill/>
          <a:ln w="25400">
            <a:solidFill>
              <a:schemeClr val="accent4"/>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p>
        </p:txBody>
      </p:sp>
      <p:sp>
        <p:nvSpPr>
          <p:cNvPr id="19" name="Rectangle: Rounded Corners 18">
            <a:extLst>
              <a:ext uri="{FF2B5EF4-FFF2-40B4-BE49-F238E27FC236}">
                <a16:creationId xmlns:a16="http://schemas.microsoft.com/office/drawing/2014/main" id="{BB6529A8-E358-5A47-E165-6A2702515F15}"/>
              </a:ext>
            </a:extLst>
          </p:cNvPr>
          <p:cNvSpPr/>
          <p:nvPr/>
        </p:nvSpPr>
        <p:spPr>
          <a:xfrm>
            <a:off x="5446006" y="3356328"/>
            <a:ext cx="5230126" cy="1185300"/>
          </a:xfrm>
          <a:prstGeom prst="roundRect">
            <a:avLst>
              <a:gd name="adj" fmla="val 11981"/>
            </a:avLst>
          </a:prstGeom>
          <a:solidFill>
            <a:schemeClr val="accent5"/>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p>
        </p:txBody>
      </p:sp>
      <p:cxnSp>
        <p:nvCxnSpPr>
          <p:cNvPr id="38" name="Straight Connector 37">
            <a:extLst>
              <a:ext uri="{FF2B5EF4-FFF2-40B4-BE49-F238E27FC236}">
                <a16:creationId xmlns:a16="http://schemas.microsoft.com/office/drawing/2014/main" id="{E07F7712-D0B9-D799-FE63-A85520959FF7}"/>
              </a:ext>
            </a:extLst>
          </p:cNvPr>
          <p:cNvCxnSpPr>
            <a:cxnSpLocks/>
          </p:cNvCxnSpPr>
          <p:nvPr/>
        </p:nvCxnSpPr>
        <p:spPr>
          <a:xfrm flipV="1">
            <a:off x="914185" y="3842991"/>
            <a:ext cx="0" cy="2037832"/>
          </a:xfrm>
          <a:prstGeom prst="line">
            <a:avLst/>
          </a:prstGeom>
          <a:ln w="2540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3FD5FDD-C012-D61D-2037-E77ACEC44D6F}"/>
              </a:ext>
            </a:extLst>
          </p:cNvPr>
          <p:cNvCxnSpPr>
            <a:cxnSpLocks/>
          </p:cNvCxnSpPr>
          <p:nvPr/>
        </p:nvCxnSpPr>
        <p:spPr>
          <a:xfrm flipV="1">
            <a:off x="11277385" y="2052291"/>
            <a:ext cx="0" cy="2037832"/>
          </a:xfrm>
          <a:prstGeom prst="line">
            <a:avLst/>
          </a:prstGeom>
          <a:ln w="2540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1312262-58A4-A544-047F-DE7463B41D34}"/>
              </a:ext>
            </a:extLst>
          </p:cNvPr>
          <p:cNvCxnSpPr>
            <a:cxnSpLocks/>
          </p:cNvCxnSpPr>
          <p:nvPr/>
        </p:nvCxnSpPr>
        <p:spPr>
          <a:xfrm>
            <a:off x="1217632" y="3966820"/>
            <a:ext cx="9830472" cy="0"/>
          </a:xfrm>
          <a:prstGeom prst="line">
            <a:avLst/>
          </a:prstGeom>
          <a:ln w="2540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C1145D2-DF9A-3EED-B672-003E8F0E1DEA}"/>
              </a:ext>
            </a:extLst>
          </p:cNvPr>
          <p:cNvCxnSpPr>
            <a:cxnSpLocks/>
          </p:cNvCxnSpPr>
          <p:nvPr/>
        </p:nvCxnSpPr>
        <p:spPr>
          <a:xfrm>
            <a:off x="1217632" y="5984712"/>
            <a:ext cx="9830472" cy="0"/>
          </a:xfrm>
          <a:prstGeom prst="line">
            <a:avLst/>
          </a:prstGeom>
          <a:ln w="2540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C735DED-C2CD-A38F-2A14-3130B4AE485B}"/>
              </a:ext>
            </a:extLst>
          </p:cNvPr>
          <p:cNvCxnSpPr>
            <a:cxnSpLocks/>
          </p:cNvCxnSpPr>
          <p:nvPr/>
        </p:nvCxnSpPr>
        <p:spPr>
          <a:xfrm>
            <a:off x="1217632" y="1880304"/>
            <a:ext cx="9830472" cy="0"/>
          </a:xfrm>
          <a:prstGeom prst="line">
            <a:avLst/>
          </a:prstGeom>
          <a:ln w="254000">
            <a:solidFill>
              <a:schemeClr val="accent3"/>
            </a:solidFill>
          </a:ln>
        </p:spPr>
        <p:style>
          <a:lnRef idx="1">
            <a:schemeClr val="accent1"/>
          </a:lnRef>
          <a:fillRef idx="0">
            <a:schemeClr val="accent1"/>
          </a:fillRef>
          <a:effectRef idx="0">
            <a:schemeClr val="accent1"/>
          </a:effectRef>
          <a:fontRef idx="minor">
            <a:schemeClr val="tx1"/>
          </a:fontRef>
        </p:style>
      </p:cxnSp>
      <p:sp>
        <p:nvSpPr>
          <p:cNvPr id="39" name="Slide Number Placeholder 38">
            <a:extLst>
              <a:ext uri="{FF2B5EF4-FFF2-40B4-BE49-F238E27FC236}">
                <a16:creationId xmlns:a16="http://schemas.microsoft.com/office/drawing/2014/main" id="{E795DB64-F7C0-D682-2D5C-34E122205C64}"/>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90442A-A587-DA4A-80BE-9E74F9AF5476}" type="slidenum">
              <a:rPr kumimoji="0" lang="en-US" sz="7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7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 name="Title 1">
            <a:extLst>
              <a:ext uri="{FF2B5EF4-FFF2-40B4-BE49-F238E27FC236}">
                <a16:creationId xmlns:a16="http://schemas.microsoft.com/office/drawing/2014/main" id="{4FCF2DAC-657E-D7DA-D245-1EC696A62F50}"/>
              </a:ext>
            </a:extLst>
          </p:cNvPr>
          <p:cNvSpPr>
            <a:spLocks noGrp="1"/>
          </p:cNvSpPr>
          <p:nvPr>
            <p:ph type="title"/>
          </p:nvPr>
        </p:nvSpPr>
        <p:spPr/>
        <p:txBody>
          <a:bodyPr/>
          <a:lstStyle/>
          <a:p>
            <a:r>
              <a:rPr lang="en-US" dirty="0"/>
              <a:t>ACTIO Demonstration</a:t>
            </a:r>
          </a:p>
        </p:txBody>
      </p:sp>
      <p:sp>
        <p:nvSpPr>
          <p:cNvPr id="5" name="Date Placeholder 41">
            <a:extLst>
              <a:ext uri="{FF2B5EF4-FFF2-40B4-BE49-F238E27FC236}">
                <a16:creationId xmlns:a16="http://schemas.microsoft.com/office/drawing/2014/main" id="{5F438B71-4A6E-6BBD-C81C-BDC7491DBFC4}"/>
              </a:ext>
            </a:extLst>
          </p:cNvPr>
          <p:cNvSpPr>
            <a:spLocks noGrp="1"/>
          </p:cNvSpPr>
          <p:nvPr>
            <p:ph type="dt" sz="half" idx="23"/>
          </p:nvPr>
        </p:nvSpPr>
        <p:spPr>
          <a:xfrm>
            <a:off x="486833" y="6524509"/>
            <a:ext cx="1143000" cy="210312"/>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20" normalizeH="0" baseline="0" noProof="0" dirty="0">
                <a:ln>
                  <a:noFill/>
                </a:ln>
                <a:solidFill>
                  <a:srgbClr val="000000"/>
                </a:solidFill>
                <a:effectLst/>
                <a:uLnTx/>
                <a:uFillTx/>
                <a:latin typeface="Arial" pitchFamily="34" charset="0"/>
                <a:ea typeface="+mn-ea"/>
                <a:cs typeface="Arial" pitchFamily="34" charset="0"/>
              </a:rPr>
              <a:t>February 2023</a:t>
            </a:r>
          </a:p>
        </p:txBody>
      </p:sp>
      <p:sp>
        <p:nvSpPr>
          <p:cNvPr id="6" name="Footer Placeholder 43">
            <a:extLst>
              <a:ext uri="{FF2B5EF4-FFF2-40B4-BE49-F238E27FC236}">
                <a16:creationId xmlns:a16="http://schemas.microsoft.com/office/drawing/2014/main" id="{708F9E6D-AD56-9EAF-1D31-4CEDDE501D08}"/>
              </a:ext>
            </a:extLst>
          </p:cNvPr>
          <p:cNvSpPr>
            <a:spLocks noGrp="1"/>
          </p:cNvSpPr>
          <p:nvPr>
            <p:ph type="ftr" sz="quarter" idx="3"/>
          </p:nvPr>
        </p:nvSpPr>
        <p:spPr>
          <a:xfrm>
            <a:off x="7162585" y="6524509"/>
            <a:ext cx="4114800" cy="21031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20" normalizeH="0" baseline="0" noProof="0" dirty="0">
                <a:ln>
                  <a:noFill/>
                </a:ln>
                <a:solidFill>
                  <a:srgbClr val="000000"/>
                </a:solidFill>
                <a:effectLst/>
                <a:uLnTx/>
                <a:uFillTx/>
                <a:latin typeface="Arial" pitchFamily="34" charset="0"/>
                <a:ea typeface="+mn-ea"/>
                <a:cs typeface="Arial" pitchFamily="34" charset="0"/>
              </a:rPr>
              <a:t>The FRMS Center of Excellence</a:t>
            </a:r>
          </a:p>
        </p:txBody>
      </p:sp>
      <p:sp>
        <p:nvSpPr>
          <p:cNvPr id="3" name="Text Placeholder 2">
            <a:extLst>
              <a:ext uri="{FF2B5EF4-FFF2-40B4-BE49-F238E27FC236}">
                <a16:creationId xmlns:a16="http://schemas.microsoft.com/office/drawing/2014/main" id="{18EF297B-897C-548D-DFED-370B665A9DC6}"/>
              </a:ext>
            </a:extLst>
          </p:cNvPr>
          <p:cNvSpPr>
            <a:spLocks noGrp="1"/>
          </p:cNvSpPr>
          <p:nvPr>
            <p:ph type="body" sz="quarter" idx="20"/>
          </p:nvPr>
        </p:nvSpPr>
        <p:spPr>
          <a:xfrm>
            <a:off x="495299" y="1052688"/>
            <a:ext cx="11112501" cy="285750"/>
          </a:xfrm>
        </p:spPr>
        <p:txBody>
          <a:bodyPr/>
          <a:lstStyle/>
          <a:p>
            <a:r>
              <a:rPr lang="en-US" sz="1400" dirty="0"/>
              <a:t>What Actio does under the hood, and in real-time.</a:t>
            </a:r>
          </a:p>
        </p:txBody>
      </p:sp>
      <p:grpSp>
        <p:nvGrpSpPr>
          <p:cNvPr id="1120" name="Group 1119">
            <a:extLst>
              <a:ext uri="{FF2B5EF4-FFF2-40B4-BE49-F238E27FC236}">
                <a16:creationId xmlns:a16="http://schemas.microsoft.com/office/drawing/2014/main" id="{2BD82AAB-E913-B87D-6184-D1B7CD72F97B}"/>
              </a:ext>
            </a:extLst>
          </p:cNvPr>
          <p:cNvGrpSpPr/>
          <p:nvPr/>
        </p:nvGrpSpPr>
        <p:grpSpPr>
          <a:xfrm>
            <a:off x="496749" y="1448304"/>
            <a:ext cx="864000" cy="864000"/>
            <a:chOff x="495299" y="1448304"/>
            <a:chExt cx="864000" cy="864000"/>
          </a:xfrm>
        </p:grpSpPr>
        <p:sp>
          <p:nvSpPr>
            <p:cNvPr id="7" name="Rectangle: Rounded Corners 6">
              <a:extLst>
                <a:ext uri="{FF2B5EF4-FFF2-40B4-BE49-F238E27FC236}">
                  <a16:creationId xmlns:a16="http://schemas.microsoft.com/office/drawing/2014/main" id="{CD619737-9858-D80D-A240-E544748A59C6}"/>
                </a:ext>
              </a:extLst>
            </p:cNvPr>
            <p:cNvSpPr/>
            <p:nvPr/>
          </p:nvSpPr>
          <p:spPr>
            <a:xfrm>
              <a:off x="495299" y="1448304"/>
              <a:ext cx="864000" cy="864000"/>
            </a:xfrm>
            <a:prstGeom prst="roundRect">
              <a:avLst/>
            </a:prstGeom>
            <a:solidFill>
              <a:srgbClr val="1513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15" name="Picture 14" descr="Icon&#10;&#10;Description automatically generated">
              <a:extLst>
                <a:ext uri="{FF2B5EF4-FFF2-40B4-BE49-F238E27FC236}">
                  <a16:creationId xmlns:a16="http://schemas.microsoft.com/office/drawing/2014/main" id="{0CCE71A1-DE05-D3CB-2135-48EFC5EB71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965" y="1589970"/>
              <a:ext cx="580667" cy="580667"/>
            </a:xfrm>
            <a:prstGeom prst="rect">
              <a:avLst/>
            </a:prstGeom>
          </p:spPr>
        </p:pic>
      </p:grpSp>
      <p:sp>
        <p:nvSpPr>
          <p:cNvPr id="18" name="Rectangle: Rounded Corners 17">
            <a:extLst>
              <a:ext uri="{FF2B5EF4-FFF2-40B4-BE49-F238E27FC236}">
                <a16:creationId xmlns:a16="http://schemas.microsoft.com/office/drawing/2014/main" id="{A427C453-E7BA-F6F8-F00A-87037D387C87}"/>
              </a:ext>
            </a:extLst>
          </p:cNvPr>
          <p:cNvSpPr/>
          <p:nvPr/>
        </p:nvSpPr>
        <p:spPr>
          <a:xfrm>
            <a:off x="10832701" y="1448304"/>
            <a:ext cx="864000" cy="864000"/>
          </a:xfrm>
          <a:prstGeom prst="roundRect">
            <a:avLst/>
          </a:prstGeom>
          <a:solidFill>
            <a:srgbClr val="1513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t>DATA PREP</a:t>
            </a:r>
          </a:p>
        </p:txBody>
      </p:sp>
      <p:sp>
        <p:nvSpPr>
          <p:cNvPr id="21" name="Rectangle: Rounded Corners 20">
            <a:extLst>
              <a:ext uri="{FF2B5EF4-FFF2-40B4-BE49-F238E27FC236}">
                <a16:creationId xmlns:a16="http://schemas.microsoft.com/office/drawing/2014/main" id="{05509F5F-E126-E8AD-9E0D-F5511630F485}"/>
              </a:ext>
            </a:extLst>
          </p:cNvPr>
          <p:cNvSpPr/>
          <p:nvPr/>
        </p:nvSpPr>
        <p:spPr>
          <a:xfrm>
            <a:off x="5663998" y="1448304"/>
            <a:ext cx="864000" cy="864000"/>
          </a:xfrm>
          <a:prstGeom prst="roundRect">
            <a:avLst/>
          </a:prstGeom>
          <a:solidFill>
            <a:srgbClr val="1513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t>TMS API</a:t>
            </a:r>
          </a:p>
        </p:txBody>
      </p:sp>
      <p:sp>
        <p:nvSpPr>
          <p:cNvPr id="22" name="Rectangle: Rounded Corners 21">
            <a:extLst>
              <a:ext uri="{FF2B5EF4-FFF2-40B4-BE49-F238E27FC236}">
                <a16:creationId xmlns:a16="http://schemas.microsoft.com/office/drawing/2014/main" id="{1CC9C8DB-494A-DB19-C60F-EB1106F631B9}"/>
              </a:ext>
            </a:extLst>
          </p:cNvPr>
          <p:cNvSpPr/>
          <p:nvPr/>
        </p:nvSpPr>
        <p:spPr>
          <a:xfrm>
            <a:off x="10832701" y="3521538"/>
            <a:ext cx="864000" cy="864000"/>
          </a:xfrm>
          <a:prstGeom prst="roundRect">
            <a:avLst/>
          </a:prstGeom>
          <a:solidFill>
            <a:srgbClr val="1513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t>CRSP</a:t>
            </a:r>
          </a:p>
        </p:txBody>
      </p:sp>
      <p:sp>
        <p:nvSpPr>
          <p:cNvPr id="24" name="Rectangle: Rounded Corners 23">
            <a:extLst>
              <a:ext uri="{FF2B5EF4-FFF2-40B4-BE49-F238E27FC236}">
                <a16:creationId xmlns:a16="http://schemas.microsoft.com/office/drawing/2014/main" id="{5FDAC551-496F-1532-FB25-22560C21EF92}"/>
              </a:ext>
            </a:extLst>
          </p:cNvPr>
          <p:cNvSpPr/>
          <p:nvPr/>
        </p:nvSpPr>
        <p:spPr>
          <a:xfrm>
            <a:off x="495299" y="3521538"/>
            <a:ext cx="864000" cy="864000"/>
          </a:xfrm>
          <a:prstGeom prst="roundRect">
            <a:avLst/>
          </a:prstGeom>
          <a:solidFill>
            <a:srgbClr val="1513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t>TYP.</a:t>
            </a:r>
          </a:p>
          <a:p>
            <a:pPr algn="ctr"/>
            <a:r>
              <a:rPr lang="en-ZA" sz="1600" dirty="0"/>
              <a:t>PROC</a:t>
            </a:r>
          </a:p>
        </p:txBody>
      </p:sp>
      <p:sp>
        <p:nvSpPr>
          <p:cNvPr id="25" name="Rectangle: Rounded Corners 24">
            <a:extLst>
              <a:ext uri="{FF2B5EF4-FFF2-40B4-BE49-F238E27FC236}">
                <a16:creationId xmlns:a16="http://schemas.microsoft.com/office/drawing/2014/main" id="{B00C623E-34E0-385E-5FAB-DDD1E6F9B8D9}"/>
              </a:ext>
            </a:extLst>
          </p:cNvPr>
          <p:cNvSpPr/>
          <p:nvPr/>
        </p:nvSpPr>
        <p:spPr>
          <a:xfrm>
            <a:off x="495299" y="5554723"/>
            <a:ext cx="864000" cy="864000"/>
          </a:xfrm>
          <a:prstGeom prst="roundRect">
            <a:avLst/>
          </a:prstGeom>
          <a:solidFill>
            <a:srgbClr val="1513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t>CAD</a:t>
            </a:r>
          </a:p>
          <a:p>
            <a:pPr algn="ctr"/>
            <a:r>
              <a:rPr lang="en-ZA" sz="1600" dirty="0"/>
              <a:t>PROC</a:t>
            </a:r>
          </a:p>
        </p:txBody>
      </p:sp>
      <p:sp>
        <p:nvSpPr>
          <p:cNvPr id="26" name="Rectangle: Rounded Corners 25">
            <a:extLst>
              <a:ext uri="{FF2B5EF4-FFF2-40B4-BE49-F238E27FC236}">
                <a16:creationId xmlns:a16="http://schemas.microsoft.com/office/drawing/2014/main" id="{566AFD8A-D913-F4A1-CB75-BC11A37B4A84}"/>
              </a:ext>
            </a:extLst>
          </p:cNvPr>
          <p:cNvSpPr/>
          <p:nvPr/>
        </p:nvSpPr>
        <p:spPr>
          <a:xfrm>
            <a:off x="5664002" y="5554723"/>
            <a:ext cx="864000" cy="864000"/>
          </a:xfrm>
          <a:prstGeom prst="roundRect">
            <a:avLst/>
          </a:prstGeom>
          <a:solidFill>
            <a:srgbClr val="1513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t>TAD</a:t>
            </a:r>
          </a:p>
          <a:p>
            <a:pPr algn="ctr"/>
            <a:r>
              <a:rPr lang="en-ZA" sz="1600" dirty="0"/>
              <a:t>PROC</a:t>
            </a:r>
          </a:p>
        </p:txBody>
      </p:sp>
      <p:sp>
        <p:nvSpPr>
          <p:cNvPr id="27" name="Rectangle: Rounded Corners 26">
            <a:extLst>
              <a:ext uri="{FF2B5EF4-FFF2-40B4-BE49-F238E27FC236}">
                <a16:creationId xmlns:a16="http://schemas.microsoft.com/office/drawing/2014/main" id="{D1ABCC61-A323-C33F-AAB3-CED01BAF6F3D}"/>
              </a:ext>
            </a:extLst>
          </p:cNvPr>
          <p:cNvSpPr/>
          <p:nvPr/>
        </p:nvSpPr>
        <p:spPr>
          <a:xfrm>
            <a:off x="10832701" y="4830820"/>
            <a:ext cx="864000" cy="1587903"/>
          </a:xfrm>
          <a:prstGeom prst="roundRect">
            <a:avLst/>
          </a:prstGeom>
          <a:solidFill>
            <a:srgbClr val="151350"/>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b"/>
          <a:lstStyle/>
          <a:p>
            <a:pPr algn="ctr"/>
            <a:endParaRPr lang="en-ZA" sz="1600" dirty="0"/>
          </a:p>
          <a:p>
            <a:pPr algn="ctr"/>
            <a:r>
              <a:rPr lang="en-ZA" sz="1600" dirty="0"/>
              <a:t>CMS</a:t>
            </a:r>
          </a:p>
        </p:txBody>
      </p:sp>
      <p:sp>
        <p:nvSpPr>
          <p:cNvPr id="40" name="Rectangle: Rounded Corners 39">
            <a:extLst>
              <a:ext uri="{FF2B5EF4-FFF2-40B4-BE49-F238E27FC236}">
                <a16:creationId xmlns:a16="http://schemas.microsoft.com/office/drawing/2014/main" id="{2FE51393-178A-D2A5-A063-B43885788E43}"/>
              </a:ext>
            </a:extLst>
          </p:cNvPr>
          <p:cNvSpPr/>
          <p:nvPr/>
        </p:nvSpPr>
        <p:spPr>
          <a:xfrm>
            <a:off x="1756699" y="1434511"/>
            <a:ext cx="3509899" cy="922956"/>
          </a:xfrm>
          <a:prstGeom prst="roundRect">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ZA" sz="1600" dirty="0"/>
              <a:t>ISO20022 messages are posted in sequence, sharing a common transaction identifier</a:t>
            </a:r>
          </a:p>
        </p:txBody>
      </p:sp>
      <p:sp>
        <p:nvSpPr>
          <p:cNvPr id="43" name="TextBox 42">
            <a:extLst>
              <a:ext uri="{FF2B5EF4-FFF2-40B4-BE49-F238E27FC236}">
                <a16:creationId xmlns:a16="http://schemas.microsoft.com/office/drawing/2014/main" id="{2CB55A4C-84C7-EA34-3798-DD3BD3A7FE36}"/>
              </a:ext>
            </a:extLst>
          </p:cNvPr>
          <p:cNvSpPr txBox="1"/>
          <p:nvPr/>
        </p:nvSpPr>
        <p:spPr>
          <a:xfrm>
            <a:off x="2500360" y="2892571"/>
            <a:ext cx="1019176" cy="238363"/>
          </a:xfrm>
          <a:prstGeom prst="roundRect">
            <a:avLst/>
          </a:prstGeom>
          <a:solidFill>
            <a:srgbClr val="008000"/>
          </a:solidFill>
        </p:spPr>
        <p:txBody>
          <a:bodyPr wrap="square" lIns="0" tIns="0" rIns="0" bIns="0" anchor="ctr">
            <a:spAutoFit/>
          </a:bodyPr>
          <a:lstStyle/>
          <a:p>
            <a:pPr algn="ctr"/>
            <a:r>
              <a:rPr lang="en-ZA" sz="1400" dirty="0">
                <a:solidFill>
                  <a:schemeClr val="bg1"/>
                </a:solidFill>
                <a:latin typeface="Consolas" panose="020B0609020204030204" pitchFamily="49" charset="0"/>
                <a:cs typeface="Arial" pitchFamily="34" charset="0"/>
              </a:rPr>
              <a:t>pacs.008</a:t>
            </a:r>
            <a:endParaRPr lang="en-ZA" sz="1400" dirty="0">
              <a:solidFill>
                <a:schemeClr val="bg1"/>
              </a:solidFill>
              <a:latin typeface="Consolas" panose="020B0609020204030204" pitchFamily="49" charset="0"/>
            </a:endParaRPr>
          </a:p>
        </p:txBody>
      </p:sp>
      <p:sp>
        <p:nvSpPr>
          <p:cNvPr id="44" name="TextBox 43">
            <a:extLst>
              <a:ext uri="{FF2B5EF4-FFF2-40B4-BE49-F238E27FC236}">
                <a16:creationId xmlns:a16="http://schemas.microsoft.com/office/drawing/2014/main" id="{B150962C-264A-93F7-F293-8C249850E23B}"/>
              </a:ext>
            </a:extLst>
          </p:cNvPr>
          <p:cNvSpPr txBox="1"/>
          <p:nvPr/>
        </p:nvSpPr>
        <p:spPr>
          <a:xfrm>
            <a:off x="1395460" y="3099354"/>
            <a:ext cx="1019176" cy="238363"/>
          </a:xfrm>
          <a:prstGeom prst="roundRect">
            <a:avLst/>
          </a:prstGeom>
          <a:solidFill>
            <a:srgbClr val="008000"/>
          </a:solidFill>
        </p:spPr>
        <p:txBody>
          <a:bodyPr wrap="square" lIns="0" tIns="0" rIns="0" bIns="0" anchor="ctr">
            <a:spAutoFit/>
          </a:bodyPr>
          <a:lstStyle/>
          <a:p>
            <a:pPr algn="ctr"/>
            <a:r>
              <a:rPr lang="en-ZA" sz="1400" dirty="0">
                <a:solidFill>
                  <a:schemeClr val="bg1"/>
                </a:solidFill>
                <a:latin typeface="Consolas" panose="020B0609020204030204" pitchFamily="49" charset="0"/>
                <a:cs typeface="Arial" pitchFamily="34" charset="0"/>
              </a:rPr>
              <a:t>pacs.002</a:t>
            </a:r>
            <a:endParaRPr lang="en-ZA" sz="1400" dirty="0">
              <a:solidFill>
                <a:schemeClr val="bg1"/>
              </a:solidFill>
              <a:latin typeface="Consolas" panose="020B0609020204030204" pitchFamily="49" charset="0"/>
            </a:endParaRPr>
          </a:p>
        </p:txBody>
      </p:sp>
      <p:sp>
        <p:nvSpPr>
          <p:cNvPr id="45" name="Rectangle: Rounded Corners 44">
            <a:extLst>
              <a:ext uri="{FF2B5EF4-FFF2-40B4-BE49-F238E27FC236}">
                <a16:creationId xmlns:a16="http://schemas.microsoft.com/office/drawing/2014/main" id="{0822D52B-05DB-7923-B1B7-3B8E2B277ECC}"/>
              </a:ext>
            </a:extLst>
          </p:cNvPr>
          <p:cNvSpPr/>
          <p:nvPr/>
        </p:nvSpPr>
        <p:spPr>
          <a:xfrm>
            <a:off x="6925398" y="1434511"/>
            <a:ext cx="3509899" cy="922956"/>
          </a:xfrm>
          <a:prstGeom prst="roundRect">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ZA" sz="1600" dirty="0"/>
              <a:t>Incoming ISO20022 messages are validated</a:t>
            </a:r>
          </a:p>
        </p:txBody>
      </p:sp>
      <p:sp>
        <p:nvSpPr>
          <p:cNvPr id="50" name="Rectangle: Rounded Corners 49">
            <a:extLst>
              <a:ext uri="{FF2B5EF4-FFF2-40B4-BE49-F238E27FC236}">
                <a16:creationId xmlns:a16="http://schemas.microsoft.com/office/drawing/2014/main" id="{B4D55100-88D0-D5E6-C1EC-2D63370420B7}"/>
              </a:ext>
            </a:extLst>
          </p:cNvPr>
          <p:cNvSpPr/>
          <p:nvPr/>
        </p:nvSpPr>
        <p:spPr>
          <a:xfrm>
            <a:off x="8186802" y="2471223"/>
            <a:ext cx="3509899" cy="922956"/>
          </a:xfrm>
          <a:prstGeom prst="roundRect">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ZA" sz="1600" dirty="0"/>
              <a:t>PII is pseudonymised, data model is populated, transaction history is written</a:t>
            </a:r>
          </a:p>
        </p:txBody>
      </p:sp>
      <p:sp>
        <p:nvSpPr>
          <p:cNvPr id="51" name="Rectangle: Rounded Corners 50">
            <a:extLst>
              <a:ext uri="{FF2B5EF4-FFF2-40B4-BE49-F238E27FC236}">
                <a16:creationId xmlns:a16="http://schemas.microsoft.com/office/drawing/2014/main" id="{D5388DB3-60E5-41DE-18BA-3AA21153F419}"/>
              </a:ext>
            </a:extLst>
          </p:cNvPr>
          <p:cNvSpPr/>
          <p:nvPr/>
        </p:nvSpPr>
        <p:spPr>
          <a:xfrm>
            <a:off x="6925398" y="3521538"/>
            <a:ext cx="3509899" cy="922956"/>
          </a:xfrm>
          <a:prstGeom prst="roundRect">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ZA" sz="1600" dirty="0"/>
              <a:t>Typologies and DRY rules determined and executed in parallel according to configuration</a:t>
            </a:r>
          </a:p>
        </p:txBody>
      </p:sp>
      <p:sp>
        <p:nvSpPr>
          <p:cNvPr id="52" name="TextBox 51">
            <a:extLst>
              <a:ext uri="{FF2B5EF4-FFF2-40B4-BE49-F238E27FC236}">
                <a16:creationId xmlns:a16="http://schemas.microsoft.com/office/drawing/2014/main" id="{6A12F57A-471E-0056-1824-6AD4981ECFA0}"/>
              </a:ext>
            </a:extLst>
          </p:cNvPr>
          <p:cNvSpPr txBox="1"/>
          <p:nvPr/>
        </p:nvSpPr>
        <p:spPr>
          <a:xfrm>
            <a:off x="6571018" y="4516773"/>
            <a:ext cx="1019176" cy="238363"/>
          </a:xfrm>
          <a:prstGeom prst="roundRect">
            <a:avLst/>
          </a:prstGeom>
          <a:solidFill>
            <a:srgbClr val="008000"/>
          </a:solidFill>
        </p:spPr>
        <p:txBody>
          <a:bodyPr wrap="square" lIns="0" tIns="0" rIns="0" bIns="0" anchor="ctr">
            <a:spAutoFit/>
          </a:bodyPr>
          <a:lstStyle/>
          <a:p>
            <a:pPr algn="ctr"/>
            <a:r>
              <a:rPr lang="en-ZA" sz="1400" dirty="0">
                <a:solidFill>
                  <a:schemeClr val="bg1"/>
                </a:solidFill>
                <a:latin typeface="Consolas" panose="020B0609020204030204" pitchFamily="49" charset="0"/>
                <a:cs typeface="Arial" pitchFamily="34" charset="0"/>
              </a:rPr>
              <a:t>pain.001</a:t>
            </a:r>
            <a:endParaRPr lang="en-ZA" sz="1400" dirty="0">
              <a:solidFill>
                <a:schemeClr val="bg1"/>
              </a:solidFill>
              <a:latin typeface="Consolas" panose="020B0609020204030204" pitchFamily="49" charset="0"/>
            </a:endParaRPr>
          </a:p>
        </p:txBody>
      </p:sp>
      <p:sp>
        <p:nvSpPr>
          <p:cNvPr id="53" name="TextBox 52">
            <a:extLst>
              <a:ext uri="{FF2B5EF4-FFF2-40B4-BE49-F238E27FC236}">
                <a16:creationId xmlns:a16="http://schemas.microsoft.com/office/drawing/2014/main" id="{A36BF391-ECB0-EAB6-B47C-5900B81EE27F}"/>
              </a:ext>
            </a:extLst>
          </p:cNvPr>
          <p:cNvSpPr txBox="1"/>
          <p:nvPr/>
        </p:nvSpPr>
        <p:spPr>
          <a:xfrm>
            <a:off x="7789932" y="4516773"/>
            <a:ext cx="1019176" cy="238363"/>
          </a:xfrm>
          <a:prstGeom prst="roundRect">
            <a:avLst/>
          </a:prstGeom>
          <a:solidFill>
            <a:srgbClr val="008000"/>
          </a:solidFill>
        </p:spPr>
        <p:txBody>
          <a:bodyPr wrap="square" lIns="0" tIns="0" rIns="0" bIns="0" anchor="ctr">
            <a:spAutoFit/>
          </a:bodyPr>
          <a:lstStyle/>
          <a:p>
            <a:pPr algn="ctr"/>
            <a:r>
              <a:rPr lang="en-ZA" sz="1400" dirty="0">
                <a:solidFill>
                  <a:schemeClr val="bg1"/>
                </a:solidFill>
                <a:latin typeface="Consolas" panose="020B0609020204030204" pitchFamily="49" charset="0"/>
                <a:cs typeface="Arial" pitchFamily="34" charset="0"/>
              </a:rPr>
              <a:t>pain.013</a:t>
            </a:r>
            <a:endParaRPr lang="en-ZA" sz="1400" dirty="0">
              <a:solidFill>
                <a:schemeClr val="bg1"/>
              </a:solidFill>
              <a:latin typeface="Consolas" panose="020B0609020204030204" pitchFamily="49" charset="0"/>
            </a:endParaRPr>
          </a:p>
        </p:txBody>
      </p:sp>
      <p:sp>
        <p:nvSpPr>
          <p:cNvPr id="54" name="TextBox 53">
            <a:extLst>
              <a:ext uri="{FF2B5EF4-FFF2-40B4-BE49-F238E27FC236}">
                <a16:creationId xmlns:a16="http://schemas.microsoft.com/office/drawing/2014/main" id="{9A3F014E-8F38-48B4-924B-1D53BEDCE8F7}"/>
              </a:ext>
            </a:extLst>
          </p:cNvPr>
          <p:cNvSpPr txBox="1"/>
          <p:nvPr/>
        </p:nvSpPr>
        <p:spPr>
          <a:xfrm>
            <a:off x="9011921" y="4516773"/>
            <a:ext cx="1019176" cy="238363"/>
          </a:xfrm>
          <a:prstGeom prst="roundRect">
            <a:avLst/>
          </a:prstGeom>
          <a:solidFill>
            <a:srgbClr val="008000"/>
          </a:solidFill>
        </p:spPr>
        <p:txBody>
          <a:bodyPr wrap="square" lIns="0" tIns="0" rIns="0" bIns="0" anchor="ctr">
            <a:spAutoFit/>
          </a:bodyPr>
          <a:lstStyle/>
          <a:p>
            <a:pPr algn="ctr"/>
            <a:r>
              <a:rPr lang="en-ZA" sz="1400" dirty="0">
                <a:solidFill>
                  <a:schemeClr val="bg1"/>
                </a:solidFill>
                <a:latin typeface="Consolas" panose="020B0609020204030204" pitchFamily="49" charset="0"/>
                <a:cs typeface="Arial" pitchFamily="34" charset="0"/>
              </a:rPr>
              <a:t>pacs.008</a:t>
            </a:r>
            <a:endParaRPr lang="en-ZA" sz="1400" dirty="0">
              <a:solidFill>
                <a:schemeClr val="bg1"/>
              </a:solidFill>
              <a:latin typeface="Consolas" panose="020B0609020204030204" pitchFamily="49" charset="0"/>
            </a:endParaRPr>
          </a:p>
        </p:txBody>
      </p:sp>
      <p:sp>
        <p:nvSpPr>
          <p:cNvPr id="55" name="TextBox 54">
            <a:extLst>
              <a:ext uri="{FF2B5EF4-FFF2-40B4-BE49-F238E27FC236}">
                <a16:creationId xmlns:a16="http://schemas.microsoft.com/office/drawing/2014/main" id="{1F5A1478-F833-ED96-8232-0AB0C0DF379C}"/>
              </a:ext>
            </a:extLst>
          </p:cNvPr>
          <p:cNvSpPr txBox="1"/>
          <p:nvPr/>
        </p:nvSpPr>
        <p:spPr>
          <a:xfrm>
            <a:off x="10100817" y="4516773"/>
            <a:ext cx="1019176" cy="238363"/>
          </a:xfrm>
          <a:prstGeom prst="roundRect">
            <a:avLst/>
          </a:prstGeom>
          <a:solidFill>
            <a:srgbClr val="008000"/>
          </a:solidFill>
        </p:spPr>
        <p:txBody>
          <a:bodyPr wrap="square" lIns="0" tIns="0" rIns="0" bIns="0" anchor="ctr">
            <a:spAutoFit/>
          </a:bodyPr>
          <a:lstStyle/>
          <a:p>
            <a:pPr algn="ctr"/>
            <a:r>
              <a:rPr lang="en-ZA" sz="1400" dirty="0">
                <a:solidFill>
                  <a:schemeClr val="bg1"/>
                </a:solidFill>
                <a:latin typeface="Consolas" panose="020B0609020204030204" pitchFamily="49" charset="0"/>
                <a:cs typeface="Arial" pitchFamily="34" charset="0"/>
              </a:rPr>
              <a:t>pacs.002</a:t>
            </a:r>
            <a:endParaRPr lang="en-ZA" sz="1400" dirty="0">
              <a:solidFill>
                <a:schemeClr val="bg1"/>
              </a:solidFill>
              <a:latin typeface="Consolas" panose="020B0609020204030204" pitchFamily="49" charset="0"/>
            </a:endParaRPr>
          </a:p>
        </p:txBody>
      </p:sp>
      <p:sp>
        <p:nvSpPr>
          <p:cNvPr id="60" name="TextBox 59">
            <a:extLst>
              <a:ext uri="{FF2B5EF4-FFF2-40B4-BE49-F238E27FC236}">
                <a16:creationId xmlns:a16="http://schemas.microsoft.com/office/drawing/2014/main" id="{453C4BAE-075B-2D50-8BDB-355C9B933134}"/>
              </a:ext>
            </a:extLst>
          </p:cNvPr>
          <p:cNvSpPr txBox="1"/>
          <p:nvPr/>
        </p:nvSpPr>
        <p:spPr>
          <a:xfrm>
            <a:off x="6640218" y="4834785"/>
            <a:ext cx="3796201" cy="589508"/>
          </a:xfrm>
          <a:prstGeom prst="rect">
            <a:avLst/>
          </a:prstGeom>
          <a:noFill/>
        </p:spPr>
        <p:txBody>
          <a:bodyPr wrap="square" lIns="0" tIns="0" rIns="0" bIns="0" rtlCol="0">
            <a:noAutofit/>
          </a:bodyPr>
          <a:lstStyle/>
          <a:p>
            <a:r>
              <a:rPr lang="en-ZA" sz="1200" dirty="0">
                <a:solidFill>
                  <a:schemeClr val="bg1"/>
                </a:solidFill>
                <a:latin typeface="Arial" pitchFamily="34" charset="0"/>
                <a:cs typeface="Arial" pitchFamily="34" charset="0"/>
              </a:rPr>
              <a:t>Only the pacs.002 is evaluated in our demo since we are not interdicting and the combined collected data of all of the messages supplies the most data to evaluate.</a:t>
            </a:r>
          </a:p>
        </p:txBody>
      </p:sp>
      <p:grpSp>
        <p:nvGrpSpPr>
          <p:cNvPr id="63" name="Group 62">
            <a:extLst>
              <a:ext uri="{FF2B5EF4-FFF2-40B4-BE49-F238E27FC236}">
                <a16:creationId xmlns:a16="http://schemas.microsoft.com/office/drawing/2014/main" id="{B9AABE95-ED68-024E-8EED-DDA99475A899}"/>
              </a:ext>
            </a:extLst>
          </p:cNvPr>
          <p:cNvGrpSpPr/>
          <p:nvPr/>
        </p:nvGrpSpPr>
        <p:grpSpPr>
          <a:xfrm>
            <a:off x="6381602" y="4501857"/>
            <a:ext cx="286958" cy="286958"/>
            <a:chOff x="6381602" y="4501857"/>
            <a:chExt cx="286958" cy="286958"/>
          </a:xfrm>
        </p:grpSpPr>
        <p:sp>
          <p:nvSpPr>
            <p:cNvPr id="61" name="Oval 60">
              <a:extLst>
                <a:ext uri="{FF2B5EF4-FFF2-40B4-BE49-F238E27FC236}">
                  <a16:creationId xmlns:a16="http://schemas.microsoft.com/office/drawing/2014/main" id="{F43856DB-8968-C5A4-8E8C-7F1792E763FA}"/>
                </a:ext>
              </a:extLst>
            </p:cNvPr>
            <p:cNvSpPr/>
            <p:nvPr/>
          </p:nvSpPr>
          <p:spPr>
            <a:xfrm>
              <a:off x="6399081" y="4519336"/>
              <a:ext cx="252000" cy="25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62" name="Graphic 61" descr="No sign with solid fill">
              <a:extLst>
                <a:ext uri="{FF2B5EF4-FFF2-40B4-BE49-F238E27FC236}">
                  <a16:creationId xmlns:a16="http://schemas.microsoft.com/office/drawing/2014/main" id="{179460CB-693A-9F40-A04F-6F1AEFC7237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81602" y="4501857"/>
              <a:ext cx="286958" cy="286958"/>
            </a:xfrm>
            <a:prstGeom prst="rect">
              <a:avLst/>
            </a:prstGeom>
          </p:spPr>
        </p:pic>
      </p:grpSp>
      <p:grpSp>
        <p:nvGrpSpPr>
          <p:cNvPr id="1088" name="Group 1087">
            <a:extLst>
              <a:ext uri="{FF2B5EF4-FFF2-40B4-BE49-F238E27FC236}">
                <a16:creationId xmlns:a16="http://schemas.microsoft.com/office/drawing/2014/main" id="{0EBEB23B-CD98-22D9-0F7C-2524702FE834}"/>
              </a:ext>
            </a:extLst>
          </p:cNvPr>
          <p:cNvGrpSpPr/>
          <p:nvPr/>
        </p:nvGrpSpPr>
        <p:grpSpPr>
          <a:xfrm>
            <a:off x="7603591" y="4501857"/>
            <a:ext cx="286958" cy="286958"/>
            <a:chOff x="6381602" y="4501857"/>
            <a:chExt cx="286958" cy="286958"/>
          </a:xfrm>
        </p:grpSpPr>
        <p:sp>
          <p:nvSpPr>
            <p:cNvPr id="1089" name="Oval 1088">
              <a:extLst>
                <a:ext uri="{FF2B5EF4-FFF2-40B4-BE49-F238E27FC236}">
                  <a16:creationId xmlns:a16="http://schemas.microsoft.com/office/drawing/2014/main" id="{D74E4477-9297-0A14-C4B8-EE4F692FB9F3}"/>
                </a:ext>
              </a:extLst>
            </p:cNvPr>
            <p:cNvSpPr/>
            <p:nvPr/>
          </p:nvSpPr>
          <p:spPr>
            <a:xfrm>
              <a:off x="6399081" y="4519336"/>
              <a:ext cx="252000" cy="25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090" name="Graphic 1089" descr="No sign with solid fill">
              <a:extLst>
                <a:ext uri="{FF2B5EF4-FFF2-40B4-BE49-F238E27FC236}">
                  <a16:creationId xmlns:a16="http://schemas.microsoft.com/office/drawing/2014/main" id="{A62D6841-2226-16AD-5F62-02105A20939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81602" y="4501857"/>
              <a:ext cx="286958" cy="286958"/>
            </a:xfrm>
            <a:prstGeom prst="rect">
              <a:avLst/>
            </a:prstGeom>
          </p:spPr>
        </p:pic>
      </p:grpSp>
      <p:grpSp>
        <p:nvGrpSpPr>
          <p:cNvPr id="1091" name="Group 1090">
            <a:extLst>
              <a:ext uri="{FF2B5EF4-FFF2-40B4-BE49-F238E27FC236}">
                <a16:creationId xmlns:a16="http://schemas.microsoft.com/office/drawing/2014/main" id="{5902DE75-65E2-EA03-D8FD-4C87C2618529}"/>
              </a:ext>
            </a:extLst>
          </p:cNvPr>
          <p:cNvGrpSpPr/>
          <p:nvPr/>
        </p:nvGrpSpPr>
        <p:grpSpPr>
          <a:xfrm>
            <a:off x="8825580" y="4501857"/>
            <a:ext cx="286958" cy="286958"/>
            <a:chOff x="6381602" y="4501857"/>
            <a:chExt cx="286958" cy="286958"/>
          </a:xfrm>
        </p:grpSpPr>
        <p:sp>
          <p:nvSpPr>
            <p:cNvPr id="1092" name="Oval 1091">
              <a:extLst>
                <a:ext uri="{FF2B5EF4-FFF2-40B4-BE49-F238E27FC236}">
                  <a16:creationId xmlns:a16="http://schemas.microsoft.com/office/drawing/2014/main" id="{EB4EFF49-2556-644A-247F-8BB6DEC7D483}"/>
                </a:ext>
              </a:extLst>
            </p:cNvPr>
            <p:cNvSpPr/>
            <p:nvPr/>
          </p:nvSpPr>
          <p:spPr>
            <a:xfrm>
              <a:off x="6399081" y="4519336"/>
              <a:ext cx="252000" cy="25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093" name="Graphic 1092" descr="No sign with solid fill">
              <a:extLst>
                <a:ext uri="{FF2B5EF4-FFF2-40B4-BE49-F238E27FC236}">
                  <a16:creationId xmlns:a16="http://schemas.microsoft.com/office/drawing/2014/main" id="{1EE48353-F572-B209-39CF-693720C1EB0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81602" y="4501857"/>
              <a:ext cx="286958" cy="286958"/>
            </a:xfrm>
            <a:prstGeom prst="rect">
              <a:avLst/>
            </a:prstGeom>
          </p:spPr>
        </p:pic>
      </p:grpSp>
      <p:sp>
        <p:nvSpPr>
          <p:cNvPr id="1094" name="Rectangle: Rounded Corners 1093">
            <a:extLst>
              <a:ext uri="{FF2B5EF4-FFF2-40B4-BE49-F238E27FC236}">
                <a16:creationId xmlns:a16="http://schemas.microsoft.com/office/drawing/2014/main" id="{62F3FBD3-6FCF-0B41-3BFF-460C3E72EA1B}"/>
              </a:ext>
            </a:extLst>
          </p:cNvPr>
          <p:cNvSpPr/>
          <p:nvPr/>
        </p:nvSpPr>
        <p:spPr>
          <a:xfrm>
            <a:off x="1756699" y="3505342"/>
            <a:ext cx="3509899" cy="922956"/>
          </a:xfrm>
          <a:prstGeom prst="roundRect">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ZA" sz="1600" dirty="0"/>
              <a:t>Each rule processor submits its evaluation result to the typology processor</a:t>
            </a:r>
          </a:p>
        </p:txBody>
      </p:sp>
      <p:sp>
        <p:nvSpPr>
          <p:cNvPr id="1095" name="Rectangle: Rounded Corners 1094">
            <a:extLst>
              <a:ext uri="{FF2B5EF4-FFF2-40B4-BE49-F238E27FC236}">
                <a16:creationId xmlns:a16="http://schemas.microsoft.com/office/drawing/2014/main" id="{55A19BB6-F722-8DBD-7716-773FF724C6E3}"/>
              </a:ext>
            </a:extLst>
          </p:cNvPr>
          <p:cNvSpPr/>
          <p:nvPr/>
        </p:nvSpPr>
        <p:spPr>
          <a:xfrm>
            <a:off x="495299" y="4534084"/>
            <a:ext cx="3509899" cy="922956"/>
          </a:xfrm>
          <a:prstGeom prst="roundRect">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ZA" sz="1600" dirty="0"/>
              <a:t>Rule results are organized as they arrive and once complete, each typology is scored</a:t>
            </a:r>
          </a:p>
        </p:txBody>
      </p:sp>
      <p:sp>
        <p:nvSpPr>
          <p:cNvPr id="1096" name="Rectangle: Rounded Corners 1095">
            <a:extLst>
              <a:ext uri="{FF2B5EF4-FFF2-40B4-BE49-F238E27FC236}">
                <a16:creationId xmlns:a16="http://schemas.microsoft.com/office/drawing/2014/main" id="{50A10EAE-0413-CCC8-577F-E737AE369FA8}"/>
              </a:ext>
            </a:extLst>
          </p:cNvPr>
          <p:cNvSpPr/>
          <p:nvPr/>
        </p:nvSpPr>
        <p:spPr>
          <a:xfrm>
            <a:off x="1756701" y="5529296"/>
            <a:ext cx="3509899" cy="922956"/>
          </a:xfrm>
          <a:prstGeom prst="roundRect">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ZA" sz="1600" dirty="0"/>
              <a:t>Typology results are posted to their individual channels and grouped into channel results</a:t>
            </a:r>
          </a:p>
        </p:txBody>
      </p:sp>
      <p:sp>
        <p:nvSpPr>
          <p:cNvPr id="1097" name="Rectangle: Rounded Corners 1096">
            <a:extLst>
              <a:ext uri="{FF2B5EF4-FFF2-40B4-BE49-F238E27FC236}">
                <a16:creationId xmlns:a16="http://schemas.microsoft.com/office/drawing/2014/main" id="{361B56CC-BE78-5DD9-BA45-6A9D1E3A9D5B}"/>
              </a:ext>
            </a:extLst>
          </p:cNvPr>
          <p:cNvSpPr/>
          <p:nvPr/>
        </p:nvSpPr>
        <p:spPr>
          <a:xfrm>
            <a:off x="6925404" y="5520623"/>
            <a:ext cx="3509899" cy="922956"/>
          </a:xfrm>
          <a:prstGeom prst="roundRect">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ZA" sz="1600" dirty="0"/>
              <a:t>Channel results are collated into a transaction evaluation result and an </a:t>
            </a:r>
            <a:r>
              <a:rPr lang="en-ZA" sz="1600" b="1" dirty="0">
                <a:solidFill>
                  <a:schemeClr val="bg1"/>
                </a:solidFill>
              </a:rPr>
              <a:t>alert</a:t>
            </a:r>
            <a:r>
              <a:rPr lang="en-ZA" sz="1600" dirty="0"/>
              <a:t> is issued to the CMS</a:t>
            </a:r>
          </a:p>
        </p:txBody>
      </p:sp>
      <p:sp>
        <p:nvSpPr>
          <p:cNvPr id="1109" name="Oval 1108">
            <a:extLst>
              <a:ext uri="{FF2B5EF4-FFF2-40B4-BE49-F238E27FC236}">
                <a16:creationId xmlns:a16="http://schemas.microsoft.com/office/drawing/2014/main" id="{B8235596-A5F0-CFCE-D2F6-26B426F8028D}"/>
              </a:ext>
            </a:extLst>
          </p:cNvPr>
          <p:cNvSpPr/>
          <p:nvPr/>
        </p:nvSpPr>
        <p:spPr>
          <a:xfrm>
            <a:off x="1490006" y="1821725"/>
            <a:ext cx="135986" cy="141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10" name="Oval 1109">
            <a:extLst>
              <a:ext uri="{FF2B5EF4-FFF2-40B4-BE49-F238E27FC236}">
                <a16:creationId xmlns:a16="http://schemas.microsoft.com/office/drawing/2014/main" id="{9A3E90C7-DDFD-9F65-D82E-437766DC3295}"/>
              </a:ext>
            </a:extLst>
          </p:cNvPr>
          <p:cNvSpPr/>
          <p:nvPr/>
        </p:nvSpPr>
        <p:spPr>
          <a:xfrm>
            <a:off x="5397305" y="1821725"/>
            <a:ext cx="135986" cy="141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11" name="Oval 1110">
            <a:extLst>
              <a:ext uri="{FF2B5EF4-FFF2-40B4-BE49-F238E27FC236}">
                <a16:creationId xmlns:a16="http://schemas.microsoft.com/office/drawing/2014/main" id="{001A7EE4-A9B0-48AA-22D2-AD1D1C92DEF5}"/>
              </a:ext>
            </a:extLst>
          </p:cNvPr>
          <p:cNvSpPr/>
          <p:nvPr/>
        </p:nvSpPr>
        <p:spPr>
          <a:xfrm>
            <a:off x="6658705" y="1821725"/>
            <a:ext cx="135986" cy="141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12" name="Oval 1111">
            <a:extLst>
              <a:ext uri="{FF2B5EF4-FFF2-40B4-BE49-F238E27FC236}">
                <a16:creationId xmlns:a16="http://schemas.microsoft.com/office/drawing/2014/main" id="{5185B785-CDF9-E411-8C8B-FFCA0B6510D6}"/>
              </a:ext>
            </a:extLst>
          </p:cNvPr>
          <p:cNvSpPr/>
          <p:nvPr/>
        </p:nvSpPr>
        <p:spPr>
          <a:xfrm>
            <a:off x="10566005" y="1821725"/>
            <a:ext cx="135986" cy="141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13" name="Oval 1112">
            <a:extLst>
              <a:ext uri="{FF2B5EF4-FFF2-40B4-BE49-F238E27FC236}">
                <a16:creationId xmlns:a16="http://schemas.microsoft.com/office/drawing/2014/main" id="{845DAC15-90F2-D721-1E4D-0A0E4E9101FF}"/>
              </a:ext>
            </a:extLst>
          </p:cNvPr>
          <p:cNvSpPr/>
          <p:nvPr/>
        </p:nvSpPr>
        <p:spPr>
          <a:xfrm>
            <a:off x="10566005" y="3878952"/>
            <a:ext cx="135986" cy="141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14" name="Oval 1113">
            <a:extLst>
              <a:ext uri="{FF2B5EF4-FFF2-40B4-BE49-F238E27FC236}">
                <a16:creationId xmlns:a16="http://schemas.microsoft.com/office/drawing/2014/main" id="{B4E27951-381D-DE51-7AA8-ED570EE386CD}"/>
              </a:ext>
            </a:extLst>
          </p:cNvPr>
          <p:cNvSpPr/>
          <p:nvPr/>
        </p:nvSpPr>
        <p:spPr>
          <a:xfrm>
            <a:off x="6706049" y="3878952"/>
            <a:ext cx="135986" cy="141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15" name="Oval 1114">
            <a:extLst>
              <a:ext uri="{FF2B5EF4-FFF2-40B4-BE49-F238E27FC236}">
                <a16:creationId xmlns:a16="http://schemas.microsoft.com/office/drawing/2014/main" id="{45BB6B7B-B0E2-E19D-E2CC-0FD896137EAA}"/>
              </a:ext>
            </a:extLst>
          </p:cNvPr>
          <p:cNvSpPr/>
          <p:nvPr/>
        </p:nvSpPr>
        <p:spPr>
          <a:xfrm>
            <a:off x="5349961" y="3878952"/>
            <a:ext cx="135986" cy="141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16" name="Oval 1115">
            <a:extLst>
              <a:ext uri="{FF2B5EF4-FFF2-40B4-BE49-F238E27FC236}">
                <a16:creationId xmlns:a16="http://schemas.microsoft.com/office/drawing/2014/main" id="{1865938C-39ED-B0C7-7D89-369518A4E3DA}"/>
              </a:ext>
            </a:extLst>
          </p:cNvPr>
          <p:cNvSpPr/>
          <p:nvPr/>
        </p:nvSpPr>
        <p:spPr>
          <a:xfrm>
            <a:off x="1490006" y="3878952"/>
            <a:ext cx="135986" cy="141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17" name="Oval 1116">
            <a:extLst>
              <a:ext uri="{FF2B5EF4-FFF2-40B4-BE49-F238E27FC236}">
                <a16:creationId xmlns:a16="http://schemas.microsoft.com/office/drawing/2014/main" id="{9BA67300-E0E9-CB3A-47B7-E146312FB8EB}"/>
              </a:ext>
            </a:extLst>
          </p:cNvPr>
          <p:cNvSpPr/>
          <p:nvPr/>
        </p:nvSpPr>
        <p:spPr>
          <a:xfrm>
            <a:off x="1490007" y="5907907"/>
            <a:ext cx="135986" cy="141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18" name="Oval 1117">
            <a:extLst>
              <a:ext uri="{FF2B5EF4-FFF2-40B4-BE49-F238E27FC236}">
                <a16:creationId xmlns:a16="http://schemas.microsoft.com/office/drawing/2014/main" id="{4006C22F-E5DA-ED63-F773-F866099F9A87}"/>
              </a:ext>
            </a:extLst>
          </p:cNvPr>
          <p:cNvSpPr/>
          <p:nvPr/>
        </p:nvSpPr>
        <p:spPr>
          <a:xfrm>
            <a:off x="5397308" y="5907907"/>
            <a:ext cx="135986" cy="141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19" name="Oval 1118">
            <a:extLst>
              <a:ext uri="{FF2B5EF4-FFF2-40B4-BE49-F238E27FC236}">
                <a16:creationId xmlns:a16="http://schemas.microsoft.com/office/drawing/2014/main" id="{6E0E84BE-97B3-1F13-F1F5-BE4A08202883}"/>
              </a:ext>
            </a:extLst>
          </p:cNvPr>
          <p:cNvSpPr/>
          <p:nvPr/>
        </p:nvSpPr>
        <p:spPr>
          <a:xfrm>
            <a:off x="6658710" y="5907907"/>
            <a:ext cx="135986" cy="141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22" name="Oval 1121">
            <a:extLst>
              <a:ext uri="{FF2B5EF4-FFF2-40B4-BE49-F238E27FC236}">
                <a16:creationId xmlns:a16="http://schemas.microsoft.com/office/drawing/2014/main" id="{FF3B9071-4260-818F-A9A1-CDB20A6D09C3}"/>
              </a:ext>
            </a:extLst>
          </p:cNvPr>
          <p:cNvSpPr/>
          <p:nvPr/>
        </p:nvSpPr>
        <p:spPr>
          <a:xfrm>
            <a:off x="10566011" y="5907907"/>
            <a:ext cx="135986" cy="141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1123" name="Group 1122">
            <a:extLst>
              <a:ext uri="{FF2B5EF4-FFF2-40B4-BE49-F238E27FC236}">
                <a16:creationId xmlns:a16="http://schemas.microsoft.com/office/drawing/2014/main" id="{27FC8760-FB36-7BC3-CA4D-143E0D06BDA3}"/>
              </a:ext>
            </a:extLst>
          </p:cNvPr>
          <p:cNvGrpSpPr/>
          <p:nvPr/>
        </p:nvGrpSpPr>
        <p:grpSpPr>
          <a:xfrm>
            <a:off x="10490002" y="5836339"/>
            <a:ext cx="288000" cy="288000"/>
            <a:chOff x="10976012" y="5759914"/>
            <a:chExt cx="288000" cy="288000"/>
          </a:xfrm>
        </p:grpSpPr>
        <p:sp>
          <p:nvSpPr>
            <p:cNvPr id="1124" name="Isosceles Triangle 1123">
              <a:extLst>
                <a:ext uri="{FF2B5EF4-FFF2-40B4-BE49-F238E27FC236}">
                  <a16:creationId xmlns:a16="http://schemas.microsoft.com/office/drawing/2014/main" id="{99E2F726-09A3-6FFE-111E-2421C895F952}"/>
                </a:ext>
              </a:extLst>
            </p:cNvPr>
            <p:cNvSpPr/>
            <p:nvPr/>
          </p:nvSpPr>
          <p:spPr>
            <a:xfrm>
              <a:off x="10985012" y="5778992"/>
              <a:ext cx="270000" cy="23400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125" name="Graphic 1124" descr="Warning outline">
              <a:extLst>
                <a:ext uri="{FF2B5EF4-FFF2-40B4-BE49-F238E27FC236}">
                  <a16:creationId xmlns:a16="http://schemas.microsoft.com/office/drawing/2014/main" id="{92541E4A-FBD6-DEA8-D61C-E9641B3F7FA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976012" y="5759914"/>
              <a:ext cx="288000" cy="288000"/>
            </a:xfrm>
            <a:prstGeom prst="rect">
              <a:avLst/>
            </a:prstGeom>
          </p:spPr>
        </p:pic>
      </p:grpSp>
      <p:grpSp>
        <p:nvGrpSpPr>
          <p:cNvPr id="4" name="Group 3">
            <a:extLst>
              <a:ext uri="{FF2B5EF4-FFF2-40B4-BE49-F238E27FC236}">
                <a16:creationId xmlns:a16="http://schemas.microsoft.com/office/drawing/2014/main" id="{26086F27-2FE8-F3FC-667D-4A539D430365}"/>
              </a:ext>
            </a:extLst>
          </p:cNvPr>
          <p:cNvGrpSpPr/>
          <p:nvPr/>
        </p:nvGrpSpPr>
        <p:grpSpPr>
          <a:xfrm>
            <a:off x="5569310" y="3437139"/>
            <a:ext cx="1053376" cy="1052895"/>
            <a:chOff x="5596003" y="3446952"/>
            <a:chExt cx="1053376" cy="1052895"/>
          </a:xfrm>
        </p:grpSpPr>
        <p:sp>
          <p:nvSpPr>
            <p:cNvPr id="23" name="Rectangle: Rounded Corners 22">
              <a:extLst>
                <a:ext uri="{FF2B5EF4-FFF2-40B4-BE49-F238E27FC236}">
                  <a16:creationId xmlns:a16="http://schemas.microsoft.com/office/drawing/2014/main" id="{E6E82B3C-FAA7-C4CD-4FBF-199174D2B5AB}"/>
                </a:ext>
              </a:extLst>
            </p:cNvPr>
            <p:cNvSpPr/>
            <p:nvPr/>
          </p:nvSpPr>
          <p:spPr>
            <a:xfrm>
              <a:off x="5596003" y="3446952"/>
              <a:ext cx="864000" cy="864000"/>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RULE</a:t>
              </a:r>
            </a:p>
            <a:p>
              <a:pPr algn="ctr"/>
              <a:r>
                <a:rPr lang="en-ZA" sz="1200" dirty="0"/>
                <a:t>PROC</a:t>
              </a:r>
              <a:r>
                <a:rPr lang="en-ZA" sz="1400" dirty="0"/>
                <a:t>s</a:t>
              </a:r>
            </a:p>
          </p:txBody>
        </p:sp>
        <p:sp>
          <p:nvSpPr>
            <p:cNvPr id="1126" name="Rectangle: Rounded Corners 1125">
              <a:extLst>
                <a:ext uri="{FF2B5EF4-FFF2-40B4-BE49-F238E27FC236}">
                  <a16:creationId xmlns:a16="http://schemas.microsoft.com/office/drawing/2014/main" id="{835BD729-208F-87F6-CD4D-CB27CF837B1A}"/>
                </a:ext>
              </a:extLst>
            </p:cNvPr>
            <p:cNvSpPr/>
            <p:nvPr/>
          </p:nvSpPr>
          <p:spPr>
            <a:xfrm>
              <a:off x="5690691" y="3541400"/>
              <a:ext cx="864000" cy="8640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RULE</a:t>
              </a:r>
            </a:p>
            <a:p>
              <a:pPr algn="ctr"/>
              <a:r>
                <a:rPr lang="en-ZA" sz="1200" dirty="0"/>
                <a:t>PROC</a:t>
              </a:r>
              <a:r>
                <a:rPr lang="en-ZA" sz="1400" dirty="0"/>
                <a:t>s</a:t>
              </a:r>
            </a:p>
          </p:txBody>
        </p:sp>
        <p:sp>
          <p:nvSpPr>
            <p:cNvPr id="1127" name="Rectangle: Rounded Corners 1126">
              <a:extLst>
                <a:ext uri="{FF2B5EF4-FFF2-40B4-BE49-F238E27FC236}">
                  <a16:creationId xmlns:a16="http://schemas.microsoft.com/office/drawing/2014/main" id="{DC0654B0-0E1F-E571-552B-BEE6C1F40517}"/>
                </a:ext>
              </a:extLst>
            </p:cNvPr>
            <p:cNvSpPr/>
            <p:nvPr/>
          </p:nvSpPr>
          <p:spPr>
            <a:xfrm>
              <a:off x="5785379" y="3635847"/>
              <a:ext cx="864000" cy="864000"/>
            </a:xfrm>
            <a:prstGeom prst="roundRect">
              <a:avLst/>
            </a:prstGeom>
            <a:solidFill>
              <a:srgbClr val="1513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t>RULE</a:t>
              </a:r>
            </a:p>
            <a:p>
              <a:pPr algn="ctr"/>
              <a:r>
                <a:rPr lang="en-ZA" sz="1200" dirty="0"/>
                <a:t>PROC</a:t>
              </a:r>
              <a:r>
                <a:rPr lang="en-ZA" sz="1400" dirty="0"/>
                <a:t>s</a:t>
              </a:r>
            </a:p>
          </p:txBody>
        </p:sp>
      </p:grpSp>
      <p:sp>
        <p:nvSpPr>
          <p:cNvPr id="20" name="TextBox 19">
            <a:extLst>
              <a:ext uri="{FF2B5EF4-FFF2-40B4-BE49-F238E27FC236}">
                <a16:creationId xmlns:a16="http://schemas.microsoft.com/office/drawing/2014/main" id="{5F9B2075-C06B-FFDE-3812-7D00D4355AE7}"/>
              </a:ext>
            </a:extLst>
          </p:cNvPr>
          <p:cNvSpPr txBox="1"/>
          <p:nvPr/>
        </p:nvSpPr>
        <p:spPr>
          <a:xfrm>
            <a:off x="4710160" y="2479003"/>
            <a:ext cx="1019176" cy="238363"/>
          </a:xfrm>
          <a:prstGeom prst="roundRect">
            <a:avLst/>
          </a:prstGeom>
          <a:solidFill>
            <a:srgbClr val="008000"/>
          </a:solidFill>
        </p:spPr>
        <p:txBody>
          <a:bodyPr wrap="square" lIns="0" tIns="0" rIns="0" bIns="0" anchor="ctr">
            <a:spAutoFit/>
          </a:bodyPr>
          <a:lstStyle/>
          <a:p>
            <a:pPr algn="ctr"/>
            <a:r>
              <a:rPr lang="en-ZA" sz="1400" dirty="0">
                <a:solidFill>
                  <a:schemeClr val="bg1"/>
                </a:solidFill>
                <a:latin typeface="Consolas" panose="020B0609020204030204" pitchFamily="49" charset="0"/>
                <a:cs typeface="Arial" pitchFamily="34" charset="0"/>
              </a:rPr>
              <a:t>pain.001</a:t>
            </a:r>
            <a:endParaRPr lang="en-ZA" sz="1400" dirty="0">
              <a:solidFill>
                <a:schemeClr val="bg1"/>
              </a:solidFill>
              <a:latin typeface="Consolas" panose="020B0609020204030204" pitchFamily="49" charset="0"/>
            </a:endParaRPr>
          </a:p>
        </p:txBody>
      </p:sp>
      <p:sp>
        <p:nvSpPr>
          <p:cNvPr id="28" name="TextBox 27">
            <a:extLst>
              <a:ext uri="{FF2B5EF4-FFF2-40B4-BE49-F238E27FC236}">
                <a16:creationId xmlns:a16="http://schemas.microsoft.com/office/drawing/2014/main" id="{9C1D0479-F45D-D7C2-2382-929D8D7BF8F3}"/>
              </a:ext>
            </a:extLst>
          </p:cNvPr>
          <p:cNvSpPr txBox="1"/>
          <p:nvPr/>
        </p:nvSpPr>
        <p:spPr>
          <a:xfrm>
            <a:off x="3605260" y="2685787"/>
            <a:ext cx="1019176" cy="238363"/>
          </a:xfrm>
          <a:prstGeom prst="roundRect">
            <a:avLst/>
          </a:prstGeom>
          <a:solidFill>
            <a:srgbClr val="008000"/>
          </a:solidFill>
        </p:spPr>
        <p:txBody>
          <a:bodyPr wrap="square" lIns="0" tIns="0" rIns="0" bIns="0" anchor="ctr">
            <a:spAutoFit/>
          </a:bodyPr>
          <a:lstStyle/>
          <a:p>
            <a:pPr algn="ctr"/>
            <a:r>
              <a:rPr lang="en-ZA" sz="1400" dirty="0">
                <a:solidFill>
                  <a:schemeClr val="bg1"/>
                </a:solidFill>
                <a:latin typeface="Consolas" panose="020B0609020204030204" pitchFamily="49" charset="0"/>
                <a:cs typeface="Arial" pitchFamily="34" charset="0"/>
              </a:rPr>
              <a:t>pain.013</a:t>
            </a:r>
            <a:endParaRPr lang="en-ZA" sz="1400" dirty="0">
              <a:solidFill>
                <a:schemeClr val="bg1"/>
              </a:solidFill>
              <a:latin typeface="Consolas" panose="020B0609020204030204" pitchFamily="49" charset="0"/>
            </a:endParaRPr>
          </a:p>
        </p:txBody>
      </p:sp>
      <p:grpSp>
        <p:nvGrpSpPr>
          <p:cNvPr id="47" name="Group 46">
            <a:extLst>
              <a:ext uri="{FF2B5EF4-FFF2-40B4-BE49-F238E27FC236}">
                <a16:creationId xmlns:a16="http://schemas.microsoft.com/office/drawing/2014/main" id="{7D1D74A6-E140-6907-6E87-E643C46D3DBD}"/>
              </a:ext>
            </a:extLst>
          </p:cNvPr>
          <p:cNvGrpSpPr/>
          <p:nvPr/>
        </p:nvGrpSpPr>
        <p:grpSpPr>
          <a:xfrm>
            <a:off x="11030784" y="4928504"/>
            <a:ext cx="493200" cy="288000"/>
            <a:chOff x="11153218" y="4843412"/>
            <a:chExt cx="493200" cy="288000"/>
          </a:xfrm>
        </p:grpSpPr>
        <p:sp>
          <p:nvSpPr>
            <p:cNvPr id="31" name="Oval 30">
              <a:extLst>
                <a:ext uri="{FF2B5EF4-FFF2-40B4-BE49-F238E27FC236}">
                  <a16:creationId xmlns:a16="http://schemas.microsoft.com/office/drawing/2014/main" id="{2CAE784C-C80A-BD78-EB6B-0C48844831E7}"/>
                </a:ext>
              </a:extLst>
            </p:cNvPr>
            <p:cNvSpPr/>
            <p:nvPr/>
          </p:nvSpPr>
          <p:spPr>
            <a:xfrm>
              <a:off x="11153218" y="4843412"/>
              <a:ext cx="493200" cy="28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29" name="Picture 28" descr="Logo, icon&#10;&#10;Description automatically generated">
              <a:extLst>
                <a:ext uri="{FF2B5EF4-FFF2-40B4-BE49-F238E27FC236}">
                  <a16:creationId xmlns:a16="http://schemas.microsoft.com/office/drawing/2014/main" id="{1BB69D97-2C36-C16D-1C11-A7216CB0F28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154084" y="4843412"/>
              <a:ext cx="491468" cy="288000"/>
            </a:xfrm>
            <a:prstGeom prst="rect">
              <a:avLst/>
            </a:prstGeom>
          </p:spPr>
        </p:pic>
      </p:grpSp>
      <p:grpSp>
        <p:nvGrpSpPr>
          <p:cNvPr id="49" name="Group 48">
            <a:extLst>
              <a:ext uri="{FF2B5EF4-FFF2-40B4-BE49-F238E27FC236}">
                <a16:creationId xmlns:a16="http://schemas.microsoft.com/office/drawing/2014/main" id="{E2311E1E-A36B-A063-6FCC-633F005DFC73}"/>
              </a:ext>
            </a:extLst>
          </p:cNvPr>
          <p:cNvGrpSpPr/>
          <p:nvPr/>
        </p:nvGrpSpPr>
        <p:grpSpPr>
          <a:xfrm>
            <a:off x="11018101" y="5346544"/>
            <a:ext cx="493200" cy="288000"/>
            <a:chOff x="11018101" y="5346544"/>
            <a:chExt cx="493200" cy="288000"/>
          </a:xfrm>
        </p:grpSpPr>
        <p:sp>
          <p:nvSpPr>
            <p:cNvPr id="30" name="Oval 29">
              <a:extLst>
                <a:ext uri="{FF2B5EF4-FFF2-40B4-BE49-F238E27FC236}">
                  <a16:creationId xmlns:a16="http://schemas.microsoft.com/office/drawing/2014/main" id="{0EE611B2-5B4D-39C3-59D6-EC00AA4FABC8}"/>
                </a:ext>
              </a:extLst>
            </p:cNvPr>
            <p:cNvSpPr/>
            <p:nvPr/>
          </p:nvSpPr>
          <p:spPr>
            <a:xfrm>
              <a:off x="11018101" y="5346544"/>
              <a:ext cx="493200" cy="28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46" name="Picture 45">
              <a:extLst>
                <a:ext uri="{FF2B5EF4-FFF2-40B4-BE49-F238E27FC236}">
                  <a16:creationId xmlns:a16="http://schemas.microsoft.com/office/drawing/2014/main" id="{6A58CCC2-110C-DE29-1147-3E9B01779CDA}"/>
                </a:ext>
              </a:extLst>
            </p:cNvPr>
            <p:cNvPicPr>
              <a:picLocks noChangeAspect="1"/>
            </p:cNvPicPr>
            <p:nvPr/>
          </p:nvPicPr>
          <p:blipFill>
            <a:blip r:embed="rId9"/>
            <a:stretch>
              <a:fillRect/>
            </a:stretch>
          </p:blipFill>
          <p:spPr>
            <a:xfrm>
              <a:off x="11149133" y="5374976"/>
              <a:ext cx="231137" cy="231137"/>
            </a:xfrm>
            <a:prstGeom prst="rect">
              <a:avLst/>
            </a:prstGeom>
          </p:spPr>
        </p:pic>
      </p:grpSp>
      <p:sp>
        <p:nvSpPr>
          <p:cNvPr id="48" name="Oval 47">
            <a:extLst>
              <a:ext uri="{FF2B5EF4-FFF2-40B4-BE49-F238E27FC236}">
                <a16:creationId xmlns:a16="http://schemas.microsoft.com/office/drawing/2014/main" id="{F132A155-5AFA-BF2A-0E9B-67B7A3BD95B2}"/>
              </a:ext>
            </a:extLst>
          </p:cNvPr>
          <p:cNvSpPr/>
          <p:nvPr/>
        </p:nvSpPr>
        <p:spPr>
          <a:xfrm>
            <a:off x="11018101" y="5761347"/>
            <a:ext cx="493200" cy="28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ZA" sz="1200" b="1" dirty="0">
              <a:solidFill>
                <a:srgbClr val="002060"/>
              </a:solidFill>
              <a:latin typeface="Consolas" panose="020B0609020204030204" pitchFamily="49" charset="0"/>
            </a:endParaRPr>
          </a:p>
        </p:txBody>
      </p:sp>
      <p:pic>
        <p:nvPicPr>
          <p:cNvPr id="57" name="Picture 56">
            <a:extLst>
              <a:ext uri="{FF2B5EF4-FFF2-40B4-BE49-F238E27FC236}">
                <a16:creationId xmlns:a16="http://schemas.microsoft.com/office/drawing/2014/main" id="{440BD072-AFB6-A7A9-B2F5-F1C87B3F916F}"/>
              </a:ext>
            </a:extLst>
          </p:cNvPr>
          <p:cNvPicPr>
            <a:picLocks noChangeAspect="1"/>
          </p:cNvPicPr>
          <p:nvPr/>
        </p:nvPicPr>
        <p:blipFill>
          <a:blip r:embed="rId10"/>
          <a:stretch>
            <a:fillRect/>
          </a:stretch>
        </p:blipFill>
        <p:spPr>
          <a:xfrm>
            <a:off x="11048701" y="5833988"/>
            <a:ext cx="432000" cy="139599"/>
          </a:xfrm>
          <a:prstGeom prst="rect">
            <a:avLst/>
          </a:prstGeom>
        </p:spPr>
      </p:pic>
      <p:pic>
        <p:nvPicPr>
          <p:cNvPr id="12" name="Picture 11">
            <a:extLst>
              <a:ext uri="{FF2B5EF4-FFF2-40B4-BE49-F238E27FC236}">
                <a16:creationId xmlns:a16="http://schemas.microsoft.com/office/drawing/2014/main" id="{7118178E-F287-D08F-B034-C52559AD79A5}"/>
              </a:ext>
            </a:extLst>
          </p:cNvPr>
          <p:cNvPicPr>
            <a:picLocks noChangeAspect="1"/>
          </p:cNvPicPr>
          <p:nvPr/>
        </p:nvPicPr>
        <p:blipFill>
          <a:blip r:embed="rId11"/>
          <a:stretch>
            <a:fillRect/>
          </a:stretch>
        </p:blipFill>
        <p:spPr>
          <a:xfrm>
            <a:off x="460149" y="2389109"/>
            <a:ext cx="918643" cy="169342"/>
          </a:xfrm>
          <a:prstGeom prst="rect">
            <a:avLst/>
          </a:prstGeom>
        </p:spPr>
      </p:pic>
    </p:spTree>
    <p:extLst>
      <p:ext uri="{BB962C8B-B14F-4D97-AF65-F5344CB8AC3E}">
        <p14:creationId xmlns:p14="http://schemas.microsoft.com/office/powerpoint/2010/main" val="540823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laceholder 38">
            <a:extLst>
              <a:ext uri="{FF2B5EF4-FFF2-40B4-BE49-F238E27FC236}">
                <a16:creationId xmlns:a16="http://schemas.microsoft.com/office/drawing/2014/main" id="{E795DB64-F7C0-D682-2D5C-34E122205C64}"/>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90442A-A587-DA4A-80BE-9E74F9AF5476}" type="slidenum">
              <a:rPr kumimoji="0" lang="en-US" sz="7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7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 name="Title 1">
            <a:extLst>
              <a:ext uri="{FF2B5EF4-FFF2-40B4-BE49-F238E27FC236}">
                <a16:creationId xmlns:a16="http://schemas.microsoft.com/office/drawing/2014/main" id="{4FCF2DAC-657E-D7DA-D245-1EC696A62F50}"/>
              </a:ext>
            </a:extLst>
          </p:cNvPr>
          <p:cNvSpPr>
            <a:spLocks noGrp="1"/>
          </p:cNvSpPr>
          <p:nvPr>
            <p:ph type="title"/>
          </p:nvPr>
        </p:nvSpPr>
        <p:spPr/>
        <p:txBody>
          <a:bodyPr/>
          <a:lstStyle/>
          <a:p>
            <a:r>
              <a:rPr lang="en-US" dirty="0"/>
              <a:t>ACTIO-MOJALOOP Demonstration</a:t>
            </a:r>
          </a:p>
        </p:txBody>
      </p:sp>
      <p:sp>
        <p:nvSpPr>
          <p:cNvPr id="5" name="Date Placeholder 41">
            <a:extLst>
              <a:ext uri="{FF2B5EF4-FFF2-40B4-BE49-F238E27FC236}">
                <a16:creationId xmlns:a16="http://schemas.microsoft.com/office/drawing/2014/main" id="{5F438B71-4A6E-6BBD-C81C-BDC7491DBFC4}"/>
              </a:ext>
            </a:extLst>
          </p:cNvPr>
          <p:cNvSpPr>
            <a:spLocks noGrp="1"/>
          </p:cNvSpPr>
          <p:nvPr>
            <p:ph type="dt" sz="half" idx="23"/>
          </p:nvPr>
        </p:nvSpPr>
        <p:spPr>
          <a:xfrm>
            <a:off x="486833" y="6524509"/>
            <a:ext cx="1143000" cy="210312"/>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20" normalizeH="0" baseline="0" noProof="0" dirty="0">
                <a:ln>
                  <a:noFill/>
                </a:ln>
                <a:solidFill>
                  <a:srgbClr val="000000"/>
                </a:solidFill>
                <a:effectLst/>
                <a:uLnTx/>
                <a:uFillTx/>
                <a:latin typeface="Arial" pitchFamily="34" charset="0"/>
                <a:ea typeface="+mn-ea"/>
                <a:cs typeface="Arial" pitchFamily="34" charset="0"/>
              </a:rPr>
              <a:t>February 2023</a:t>
            </a:r>
          </a:p>
        </p:txBody>
      </p:sp>
      <p:sp>
        <p:nvSpPr>
          <p:cNvPr id="6" name="Footer Placeholder 43">
            <a:extLst>
              <a:ext uri="{FF2B5EF4-FFF2-40B4-BE49-F238E27FC236}">
                <a16:creationId xmlns:a16="http://schemas.microsoft.com/office/drawing/2014/main" id="{708F9E6D-AD56-9EAF-1D31-4CEDDE501D08}"/>
              </a:ext>
            </a:extLst>
          </p:cNvPr>
          <p:cNvSpPr>
            <a:spLocks noGrp="1"/>
          </p:cNvSpPr>
          <p:nvPr>
            <p:ph type="ftr" sz="quarter" idx="3"/>
          </p:nvPr>
        </p:nvSpPr>
        <p:spPr>
          <a:xfrm>
            <a:off x="7162585" y="6524509"/>
            <a:ext cx="4114800" cy="21031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20" normalizeH="0" baseline="0" noProof="0" dirty="0">
                <a:ln>
                  <a:noFill/>
                </a:ln>
                <a:solidFill>
                  <a:srgbClr val="000000"/>
                </a:solidFill>
                <a:effectLst/>
                <a:uLnTx/>
                <a:uFillTx/>
                <a:latin typeface="Arial" pitchFamily="34" charset="0"/>
                <a:ea typeface="+mn-ea"/>
                <a:cs typeface="Arial" pitchFamily="34" charset="0"/>
              </a:rPr>
              <a:t>The FRMS Center of Excellence</a:t>
            </a:r>
          </a:p>
        </p:txBody>
      </p:sp>
      <p:sp>
        <p:nvSpPr>
          <p:cNvPr id="3" name="Text Placeholder 2">
            <a:extLst>
              <a:ext uri="{FF2B5EF4-FFF2-40B4-BE49-F238E27FC236}">
                <a16:creationId xmlns:a16="http://schemas.microsoft.com/office/drawing/2014/main" id="{18EF297B-897C-548D-DFED-370B665A9DC6}"/>
              </a:ext>
            </a:extLst>
          </p:cNvPr>
          <p:cNvSpPr>
            <a:spLocks noGrp="1"/>
          </p:cNvSpPr>
          <p:nvPr>
            <p:ph type="body" sz="quarter" idx="20"/>
          </p:nvPr>
        </p:nvSpPr>
        <p:spPr>
          <a:xfrm>
            <a:off x="495299" y="1052688"/>
            <a:ext cx="11112501" cy="285750"/>
          </a:xfrm>
        </p:spPr>
        <p:txBody>
          <a:bodyPr/>
          <a:lstStyle/>
          <a:p>
            <a:r>
              <a:rPr lang="en-US" sz="1400" dirty="0"/>
              <a:t>Actio, integrated into Mojaloop via the Mojaloop PPA</a:t>
            </a:r>
          </a:p>
        </p:txBody>
      </p:sp>
      <p:grpSp>
        <p:nvGrpSpPr>
          <p:cNvPr id="11" name="Group 10">
            <a:extLst>
              <a:ext uri="{FF2B5EF4-FFF2-40B4-BE49-F238E27FC236}">
                <a16:creationId xmlns:a16="http://schemas.microsoft.com/office/drawing/2014/main" id="{DE53E266-4D5B-2E98-D927-21586080D654}"/>
              </a:ext>
            </a:extLst>
          </p:cNvPr>
          <p:cNvGrpSpPr/>
          <p:nvPr/>
        </p:nvGrpSpPr>
        <p:grpSpPr>
          <a:xfrm>
            <a:off x="380999" y="1309452"/>
            <a:ext cx="11467551" cy="5215058"/>
            <a:chOff x="380999" y="1309452"/>
            <a:chExt cx="11467551" cy="5215058"/>
          </a:xfrm>
        </p:grpSpPr>
        <p:sp>
          <p:nvSpPr>
            <p:cNvPr id="8" name="Rectangle: Rounded Corners 7">
              <a:extLst>
                <a:ext uri="{FF2B5EF4-FFF2-40B4-BE49-F238E27FC236}">
                  <a16:creationId xmlns:a16="http://schemas.microsoft.com/office/drawing/2014/main" id="{70F6FA35-C80C-89EF-2F37-9A23A9276A12}"/>
                </a:ext>
              </a:extLst>
            </p:cNvPr>
            <p:cNvSpPr/>
            <p:nvPr/>
          </p:nvSpPr>
          <p:spPr>
            <a:xfrm>
              <a:off x="5476550" y="1309452"/>
              <a:ext cx="6372000" cy="3204000"/>
            </a:xfrm>
            <a:prstGeom prst="roundRect">
              <a:avLst>
                <a:gd name="adj" fmla="val 5854"/>
              </a:avLst>
            </a:prstGeom>
            <a:solidFill>
              <a:schemeClr val="accent5"/>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p>
          </p:txBody>
        </p:sp>
        <p:sp>
          <p:nvSpPr>
            <p:cNvPr id="9" name="Rectangle: Rounded Corners 8">
              <a:extLst>
                <a:ext uri="{FF2B5EF4-FFF2-40B4-BE49-F238E27FC236}">
                  <a16:creationId xmlns:a16="http://schemas.microsoft.com/office/drawing/2014/main" id="{4F0593F4-5E15-E2C6-C818-1167531DCED9}"/>
                </a:ext>
              </a:extLst>
            </p:cNvPr>
            <p:cNvSpPr/>
            <p:nvPr/>
          </p:nvSpPr>
          <p:spPr>
            <a:xfrm>
              <a:off x="5533291" y="1357164"/>
              <a:ext cx="6258659" cy="3078678"/>
            </a:xfrm>
            <a:prstGeom prst="roundRect">
              <a:avLst>
                <a:gd name="adj" fmla="val 5252"/>
              </a:avLst>
            </a:prstGeom>
            <a:noFill/>
            <a:ln w="25400">
              <a:solidFill>
                <a:schemeClr val="accent4"/>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p>
          </p:txBody>
        </p:sp>
        <p:sp>
          <p:nvSpPr>
            <p:cNvPr id="10" name="Rectangle: Rounded Corners 9">
              <a:extLst>
                <a:ext uri="{FF2B5EF4-FFF2-40B4-BE49-F238E27FC236}">
                  <a16:creationId xmlns:a16="http://schemas.microsoft.com/office/drawing/2014/main" id="{8BC10D14-3DF3-5BDB-CD84-D277E7BF47B8}"/>
                </a:ext>
              </a:extLst>
            </p:cNvPr>
            <p:cNvSpPr/>
            <p:nvPr/>
          </p:nvSpPr>
          <p:spPr>
            <a:xfrm>
              <a:off x="380999" y="3361316"/>
              <a:ext cx="10247789" cy="3163194"/>
            </a:xfrm>
            <a:prstGeom prst="roundRect">
              <a:avLst>
                <a:gd name="adj" fmla="val 5536"/>
              </a:avLst>
            </a:prstGeom>
            <a:solidFill>
              <a:schemeClr val="accent5"/>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p>
          </p:txBody>
        </p:sp>
        <p:sp>
          <p:nvSpPr>
            <p:cNvPr id="16" name="Rectangle: Rounded Corners 15">
              <a:extLst>
                <a:ext uri="{FF2B5EF4-FFF2-40B4-BE49-F238E27FC236}">
                  <a16:creationId xmlns:a16="http://schemas.microsoft.com/office/drawing/2014/main" id="{8A42115C-AE0A-D01F-657D-C15988A0F810}"/>
                </a:ext>
              </a:extLst>
            </p:cNvPr>
            <p:cNvSpPr/>
            <p:nvPr/>
          </p:nvSpPr>
          <p:spPr>
            <a:xfrm>
              <a:off x="433388" y="3412341"/>
              <a:ext cx="10132617" cy="3046379"/>
            </a:xfrm>
            <a:prstGeom prst="roundRect">
              <a:avLst>
                <a:gd name="adj" fmla="val 5252"/>
              </a:avLst>
            </a:prstGeom>
            <a:noFill/>
            <a:ln w="25400">
              <a:solidFill>
                <a:schemeClr val="accent4"/>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p>
          </p:txBody>
        </p:sp>
        <p:sp>
          <p:nvSpPr>
            <p:cNvPr id="19" name="Rectangle: Rounded Corners 18">
              <a:extLst>
                <a:ext uri="{FF2B5EF4-FFF2-40B4-BE49-F238E27FC236}">
                  <a16:creationId xmlns:a16="http://schemas.microsoft.com/office/drawing/2014/main" id="{BB6529A8-E358-5A47-E165-6A2702515F15}"/>
                </a:ext>
              </a:extLst>
            </p:cNvPr>
            <p:cNvSpPr/>
            <p:nvPr/>
          </p:nvSpPr>
          <p:spPr>
            <a:xfrm>
              <a:off x="5446006" y="3356328"/>
              <a:ext cx="5230126" cy="1185300"/>
            </a:xfrm>
            <a:prstGeom prst="roundRect">
              <a:avLst>
                <a:gd name="adj" fmla="val 11981"/>
              </a:avLst>
            </a:prstGeom>
            <a:solidFill>
              <a:schemeClr val="accent5"/>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ZA" dirty="0"/>
            </a:p>
          </p:txBody>
        </p:sp>
        <p:cxnSp>
          <p:nvCxnSpPr>
            <p:cNvPr id="38" name="Straight Connector 37">
              <a:extLst>
                <a:ext uri="{FF2B5EF4-FFF2-40B4-BE49-F238E27FC236}">
                  <a16:creationId xmlns:a16="http://schemas.microsoft.com/office/drawing/2014/main" id="{E07F7712-D0B9-D799-FE63-A85520959FF7}"/>
                </a:ext>
              </a:extLst>
            </p:cNvPr>
            <p:cNvCxnSpPr>
              <a:cxnSpLocks/>
            </p:cNvCxnSpPr>
            <p:nvPr/>
          </p:nvCxnSpPr>
          <p:spPr>
            <a:xfrm flipV="1">
              <a:off x="914185" y="3842991"/>
              <a:ext cx="0" cy="2037832"/>
            </a:xfrm>
            <a:prstGeom prst="line">
              <a:avLst/>
            </a:prstGeom>
            <a:ln w="2540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3FD5FDD-C012-D61D-2037-E77ACEC44D6F}"/>
                </a:ext>
              </a:extLst>
            </p:cNvPr>
            <p:cNvCxnSpPr>
              <a:cxnSpLocks/>
            </p:cNvCxnSpPr>
            <p:nvPr/>
          </p:nvCxnSpPr>
          <p:spPr>
            <a:xfrm flipV="1">
              <a:off x="11277385" y="2052291"/>
              <a:ext cx="0" cy="2037832"/>
            </a:xfrm>
            <a:prstGeom prst="line">
              <a:avLst/>
            </a:prstGeom>
            <a:ln w="2540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1312262-58A4-A544-047F-DE7463B41D34}"/>
                </a:ext>
              </a:extLst>
            </p:cNvPr>
            <p:cNvCxnSpPr>
              <a:cxnSpLocks/>
            </p:cNvCxnSpPr>
            <p:nvPr/>
          </p:nvCxnSpPr>
          <p:spPr>
            <a:xfrm>
              <a:off x="1217632" y="3966820"/>
              <a:ext cx="9830472" cy="0"/>
            </a:xfrm>
            <a:prstGeom prst="line">
              <a:avLst/>
            </a:prstGeom>
            <a:ln w="2540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C1145D2-DF9A-3EED-B672-003E8F0E1DEA}"/>
                </a:ext>
              </a:extLst>
            </p:cNvPr>
            <p:cNvCxnSpPr>
              <a:cxnSpLocks/>
            </p:cNvCxnSpPr>
            <p:nvPr/>
          </p:nvCxnSpPr>
          <p:spPr>
            <a:xfrm>
              <a:off x="1217632" y="5984712"/>
              <a:ext cx="9830472" cy="0"/>
            </a:xfrm>
            <a:prstGeom prst="line">
              <a:avLst/>
            </a:prstGeom>
            <a:ln w="2540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C735DED-C2CD-A38F-2A14-3130B4AE485B}"/>
                </a:ext>
              </a:extLst>
            </p:cNvPr>
            <p:cNvCxnSpPr>
              <a:cxnSpLocks/>
            </p:cNvCxnSpPr>
            <p:nvPr/>
          </p:nvCxnSpPr>
          <p:spPr>
            <a:xfrm>
              <a:off x="1217632" y="1880304"/>
              <a:ext cx="9830472" cy="0"/>
            </a:xfrm>
            <a:prstGeom prst="line">
              <a:avLst/>
            </a:prstGeom>
            <a:ln w="254000">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1120" name="Group 1119">
              <a:extLst>
                <a:ext uri="{FF2B5EF4-FFF2-40B4-BE49-F238E27FC236}">
                  <a16:creationId xmlns:a16="http://schemas.microsoft.com/office/drawing/2014/main" id="{2BD82AAB-E913-B87D-6184-D1B7CD72F97B}"/>
                </a:ext>
              </a:extLst>
            </p:cNvPr>
            <p:cNvGrpSpPr/>
            <p:nvPr/>
          </p:nvGrpSpPr>
          <p:grpSpPr>
            <a:xfrm>
              <a:off x="496749" y="1448304"/>
              <a:ext cx="864000" cy="864000"/>
              <a:chOff x="495299" y="1448304"/>
              <a:chExt cx="864000" cy="864000"/>
            </a:xfrm>
          </p:grpSpPr>
          <p:sp>
            <p:nvSpPr>
              <p:cNvPr id="7" name="Rectangle: Rounded Corners 6">
                <a:extLst>
                  <a:ext uri="{FF2B5EF4-FFF2-40B4-BE49-F238E27FC236}">
                    <a16:creationId xmlns:a16="http://schemas.microsoft.com/office/drawing/2014/main" id="{CD619737-9858-D80D-A240-E544748A59C6}"/>
                  </a:ext>
                </a:extLst>
              </p:cNvPr>
              <p:cNvSpPr/>
              <p:nvPr/>
            </p:nvSpPr>
            <p:spPr>
              <a:xfrm>
                <a:off x="495299" y="1448304"/>
                <a:ext cx="864000" cy="864000"/>
              </a:xfrm>
              <a:prstGeom prst="roundRect">
                <a:avLst/>
              </a:prstGeom>
              <a:solidFill>
                <a:srgbClr val="1513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15" name="Picture 14" descr="Icon&#10;&#10;Description automatically generated">
                <a:extLst>
                  <a:ext uri="{FF2B5EF4-FFF2-40B4-BE49-F238E27FC236}">
                    <a16:creationId xmlns:a16="http://schemas.microsoft.com/office/drawing/2014/main" id="{0CCE71A1-DE05-D3CB-2135-48EFC5EB71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965" y="1589970"/>
                <a:ext cx="580667" cy="580667"/>
              </a:xfrm>
              <a:prstGeom prst="rect">
                <a:avLst/>
              </a:prstGeom>
            </p:spPr>
          </p:pic>
        </p:grpSp>
        <p:sp>
          <p:nvSpPr>
            <p:cNvPr id="18" name="Rectangle: Rounded Corners 17">
              <a:extLst>
                <a:ext uri="{FF2B5EF4-FFF2-40B4-BE49-F238E27FC236}">
                  <a16:creationId xmlns:a16="http://schemas.microsoft.com/office/drawing/2014/main" id="{A427C453-E7BA-F6F8-F00A-87037D387C87}"/>
                </a:ext>
              </a:extLst>
            </p:cNvPr>
            <p:cNvSpPr/>
            <p:nvPr/>
          </p:nvSpPr>
          <p:spPr>
            <a:xfrm>
              <a:off x="10832701" y="1448304"/>
              <a:ext cx="864000" cy="864000"/>
            </a:xfrm>
            <a:prstGeom prst="roundRect">
              <a:avLst/>
            </a:prstGeom>
            <a:solidFill>
              <a:srgbClr val="1513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t>DATA PREP</a:t>
              </a:r>
            </a:p>
          </p:txBody>
        </p:sp>
        <p:sp>
          <p:nvSpPr>
            <p:cNvPr id="21" name="Rectangle: Rounded Corners 20">
              <a:extLst>
                <a:ext uri="{FF2B5EF4-FFF2-40B4-BE49-F238E27FC236}">
                  <a16:creationId xmlns:a16="http://schemas.microsoft.com/office/drawing/2014/main" id="{05509F5F-E126-E8AD-9E0D-F5511630F485}"/>
                </a:ext>
              </a:extLst>
            </p:cNvPr>
            <p:cNvSpPr/>
            <p:nvPr/>
          </p:nvSpPr>
          <p:spPr>
            <a:xfrm>
              <a:off x="5663998" y="1448304"/>
              <a:ext cx="864000" cy="864000"/>
            </a:xfrm>
            <a:prstGeom prst="roundRect">
              <a:avLst/>
            </a:prstGeom>
            <a:solidFill>
              <a:srgbClr val="1513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t>TMS API</a:t>
              </a:r>
            </a:p>
          </p:txBody>
        </p:sp>
        <p:sp>
          <p:nvSpPr>
            <p:cNvPr id="22" name="Rectangle: Rounded Corners 21">
              <a:extLst>
                <a:ext uri="{FF2B5EF4-FFF2-40B4-BE49-F238E27FC236}">
                  <a16:creationId xmlns:a16="http://schemas.microsoft.com/office/drawing/2014/main" id="{1CC9C8DB-494A-DB19-C60F-EB1106F631B9}"/>
                </a:ext>
              </a:extLst>
            </p:cNvPr>
            <p:cNvSpPr/>
            <p:nvPr/>
          </p:nvSpPr>
          <p:spPr>
            <a:xfrm>
              <a:off x="10832701" y="3521538"/>
              <a:ext cx="864000" cy="864000"/>
            </a:xfrm>
            <a:prstGeom prst="roundRect">
              <a:avLst/>
            </a:prstGeom>
            <a:solidFill>
              <a:srgbClr val="1513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t>CRSP</a:t>
              </a:r>
            </a:p>
          </p:txBody>
        </p:sp>
        <p:sp>
          <p:nvSpPr>
            <p:cNvPr id="24" name="Rectangle: Rounded Corners 23">
              <a:extLst>
                <a:ext uri="{FF2B5EF4-FFF2-40B4-BE49-F238E27FC236}">
                  <a16:creationId xmlns:a16="http://schemas.microsoft.com/office/drawing/2014/main" id="{5FDAC551-496F-1532-FB25-22560C21EF92}"/>
                </a:ext>
              </a:extLst>
            </p:cNvPr>
            <p:cNvSpPr/>
            <p:nvPr/>
          </p:nvSpPr>
          <p:spPr>
            <a:xfrm>
              <a:off x="495299" y="3521538"/>
              <a:ext cx="864000" cy="864000"/>
            </a:xfrm>
            <a:prstGeom prst="roundRect">
              <a:avLst/>
            </a:prstGeom>
            <a:solidFill>
              <a:srgbClr val="1513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t>TYP.</a:t>
              </a:r>
            </a:p>
            <a:p>
              <a:pPr algn="ctr"/>
              <a:r>
                <a:rPr lang="en-ZA" sz="1600" dirty="0"/>
                <a:t>PROC</a:t>
              </a:r>
            </a:p>
          </p:txBody>
        </p:sp>
        <p:sp>
          <p:nvSpPr>
            <p:cNvPr id="25" name="Rectangle: Rounded Corners 24">
              <a:extLst>
                <a:ext uri="{FF2B5EF4-FFF2-40B4-BE49-F238E27FC236}">
                  <a16:creationId xmlns:a16="http://schemas.microsoft.com/office/drawing/2014/main" id="{B00C623E-34E0-385E-5FAB-DDD1E6F9B8D9}"/>
                </a:ext>
              </a:extLst>
            </p:cNvPr>
            <p:cNvSpPr/>
            <p:nvPr/>
          </p:nvSpPr>
          <p:spPr>
            <a:xfrm>
              <a:off x="495299" y="5554723"/>
              <a:ext cx="864000" cy="864000"/>
            </a:xfrm>
            <a:prstGeom prst="roundRect">
              <a:avLst/>
            </a:prstGeom>
            <a:solidFill>
              <a:srgbClr val="1513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t>CAD</a:t>
              </a:r>
            </a:p>
            <a:p>
              <a:pPr algn="ctr"/>
              <a:r>
                <a:rPr lang="en-ZA" sz="1600" dirty="0"/>
                <a:t>PROC</a:t>
              </a:r>
            </a:p>
          </p:txBody>
        </p:sp>
        <p:sp>
          <p:nvSpPr>
            <p:cNvPr id="26" name="Rectangle: Rounded Corners 25">
              <a:extLst>
                <a:ext uri="{FF2B5EF4-FFF2-40B4-BE49-F238E27FC236}">
                  <a16:creationId xmlns:a16="http://schemas.microsoft.com/office/drawing/2014/main" id="{566AFD8A-D913-F4A1-CB75-BC11A37B4A84}"/>
                </a:ext>
              </a:extLst>
            </p:cNvPr>
            <p:cNvSpPr/>
            <p:nvPr/>
          </p:nvSpPr>
          <p:spPr>
            <a:xfrm>
              <a:off x="5664002" y="5554723"/>
              <a:ext cx="864000" cy="864000"/>
            </a:xfrm>
            <a:prstGeom prst="roundRect">
              <a:avLst/>
            </a:prstGeom>
            <a:solidFill>
              <a:srgbClr val="1513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t>TAD</a:t>
              </a:r>
            </a:p>
            <a:p>
              <a:pPr algn="ctr"/>
              <a:r>
                <a:rPr lang="en-ZA" sz="1600" dirty="0"/>
                <a:t>PROC</a:t>
              </a:r>
            </a:p>
          </p:txBody>
        </p:sp>
        <p:sp>
          <p:nvSpPr>
            <p:cNvPr id="27" name="Rectangle: Rounded Corners 26">
              <a:extLst>
                <a:ext uri="{FF2B5EF4-FFF2-40B4-BE49-F238E27FC236}">
                  <a16:creationId xmlns:a16="http://schemas.microsoft.com/office/drawing/2014/main" id="{D1ABCC61-A323-C33F-AAB3-CED01BAF6F3D}"/>
                </a:ext>
              </a:extLst>
            </p:cNvPr>
            <p:cNvSpPr/>
            <p:nvPr/>
          </p:nvSpPr>
          <p:spPr>
            <a:xfrm>
              <a:off x="10832701" y="4830820"/>
              <a:ext cx="864000" cy="1587903"/>
            </a:xfrm>
            <a:prstGeom prst="roundRect">
              <a:avLst/>
            </a:prstGeom>
            <a:solidFill>
              <a:srgbClr val="151350"/>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b"/>
            <a:lstStyle/>
            <a:p>
              <a:pPr algn="ctr"/>
              <a:endParaRPr lang="en-ZA" sz="1600" dirty="0"/>
            </a:p>
            <a:p>
              <a:pPr algn="ctr"/>
              <a:r>
                <a:rPr lang="en-ZA" sz="1600" dirty="0"/>
                <a:t>CMS</a:t>
              </a:r>
            </a:p>
          </p:txBody>
        </p:sp>
        <p:sp>
          <p:nvSpPr>
            <p:cNvPr id="40" name="Rectangle: Rounded Corners 39">
              <a:extLst>
                <a:ext uri="{FF2B5EF4-FFF2-40B4-BE49-F238E27FC236}">
                  <a16:creationId xmlns:a16="http://schemas.microsoft.com/office/drawing/2014/main" id="{2FE51393-178A-D2A5-A063-B43885788E43}"/>
                </a:ext>
              </a:extLst>
            </p:cNvPr>
            <p:cNvSpPr/>
            <p:nvPr/>
          </p:nvSpPr>
          <p:spPr>
            <a:xfrm>
              <a:off x="1756699" y="1434511"/>
              <a:ext cx="3509899" cy="922956"/>
            </a:xfrm>
            <a:prstGeom prst="roundRect">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ZA" sz="1600" dirty="0"/>
                <a:t>ISO20022 messages are posted in sequence, sharing a common transaction identifier</a:t>
              </a:r>
            </a:p>
          </p:txBody>
        </p:sp>
        <p:sp>
          <p:nvSpPr>
            <p:cNvPr id="43" name="TextBox 42">
              <a:extLst>
                <a:ext uri="{FF2B5EF4-FFF2-40B4-BE49-F238E27FC236}">
                  <a16:creationId xmlns:a16="http://schemas.microsoft.com/office/drawing/2014/main" id="{2CB55A4C-84C7-EA34-3798-DD3BD3A7FE36}"/>
                </a:ext>
              </a:extLst>
            </p:cNvPr>
            <p:cNvSpPr txBox="1"/>
            <p:nvPr/>
          </p:nvSpPr>
          <p:spPr>
            <a:xfrm>
              <a:off x="2500360" y="2892571"/>
              <a:ext cx="1019176" cy="238363"/>
            </a:xfrm>
            <a:prstGeom prst="roundRect">
              <a:avLst/>
            </a:prstGeom>
            <a:solidFill>
              <a:srgbClr val="008000"/>
            </a:solidFill>
          </p:spPr>
          <p:txBody>
            <a:bodyPr wrap="square" lIns="0" tIns="0" rIns="0" bIns="0" anchor="ctr">
              <a:spAutoFit/>
            </a:bodyPr>
            <a:lstStyle/>
            <a:p>
              <a:pPr algn="ctr"/>
              <a:r>
                <a:rPr lang="en-ZA" sz="1400" dirty="0">
                  <a:solidFill>
                    <a:schemeClr val="bg1"/>
                  </a:solidFill>
                  <a:latin typeface="Consolas" panose="020B0609020204030204" pitchFamily="49" charset="0"/>
                  <a:cs typeface="Arial" pitchFamily="34" charset="0"/>
                </a:rPr>
                <a:t>pacs.008</a:t>
              </a:r>
              <a:endParaRPr lang="en-ZA" sz="1400" dirty="0">
                <a:solidFill>
                  <a:schemeClr val="bg1"/>
                </a:solidFill>
                <a:latin typeface="Consolas" panose="020B0609020204030204" pitchFamily="49" charset="0"/>
              </a:endParaRPr>
            </a:p>
          </p:txBody>
        </p:sp>
        <p:sp>
          <p:nvSpPr>
            <p:cNvPr id="44" name="TextBox 43">
              <a:extLst>
                <a:ext uri="{FF2B5EF4-FFF2-40B4-BE49-F238E27FC236}">
                  <a16:creationId xmlns:a16="http://schemas.microsoft.com/office/drawing/2014/main" id="{B150962C-264A-93F7-F293-8C249850E23B}"/>
                </a:ext>
              </a:extLst>
            </p:cNvPr>
            <p:cNvSpPr txBox="1"/>
            <p:nvPr/>
          </p:nvSpPr>
          <p:spPr>
            <a:xfrm>
              <a:off x="1395460" y="3099354"/>
              <a:ext cx="1019176" cy="238363"/>
            </a:xfrm>
            <a:prstGeom prst="roundRect">
              <a:avLst/>
            </a:prstGeom>
            <a:solidFill>
              <a:srgbClr val="008000"/>
            </a:solidFill>
          </p:spPr>
          <p:txBody>
            <a:bodyPr wrap="square" lIns="0" tIns="0" rIns="0" bIns="0" anchor="ctr">
              <a:spAutoFit/>
            </a:bodyPr>
            <a:lstStyle/>
            <a:p>
              <a:pPr algn="ctr"/>
              <a:r>
                <a:rPr lang="en-ZA" sz="1400" dirty="0">
                  <a:solidFill>
                    <a:schemeClr val="bg1"/>
                  </a:solidFill>
                  <a:latin typeface="Consolas" panose="020B0609020204030204" pitchFamily="49" charset="0"/>
                  <a:cs typeface="Arial" pitchFamily="34" charset="0"/>
                </a:rPr>
                <a:t>pacs.002</a:t>
              </a:r>
              <a:endParaRPr lang="en-ZA" sz="1400" dirty="0">
                <a:solidFill>
                  <a:schemeClr val="bg1"/>
                </a:solidFill>
                <a:latin typeface="Consolas" panose="020B0609020204030204" pitchFamily="49" charset="0"/>
              </a:endParaRPr>
            </a:p>
          </p:txBody>
        </p:sp>
        <p:sp>
          <p:nvSpPr>
            <p:cNvPr id="45" name="Rectangle: Rounded Corners 44">
              <a:extLst>
                <a:ext uri="{FF2B5EF4-FFF2-40B4-BE49-F238E27FC236}">
                  <a16:creationId xmlns:a16="http://schemas.microsoft.com/office/drawing/2014/main" id="{0822D52B-05DB-7923-B1B7-3B8E2B277ECC}"/>
                </a:ext>
              </a:extLst>
            </p:cNvPr>
            <p:cNvSpPr/>
            <p:nvPr/>
          </p:nvSpPr>
          <p:spPr>
            <a:xfrm>
              <a:off x="6925398" y="1434511"/>
              <a:ext cx="3509899" cy="922956"/>
            </a:xfrm>
            <a:prstGeom prst="roundRect">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ZA" sz="1600" dirty="0"/>
                <a:t>Incoming ISO20022 messages are validated</a:t>
              </a:r>
            </a:p>
          </p:txBody>
        </p:sp>
        <p:sp>
          <p:nvSpPr>
            <p:cNvPr id="50" name="Rectangle: Rounded Corners 49">
              <a:extLst>
                <a:ext uri="{FF2B5EF4-FFF2-40B4-BE49-F238E27FC236}">
                  <a16:creationId xmlns:a16="http://schemas.microsoft.com/office/drawing/2014/main" id="{B4D55100-88D0-D5E6-C1EC-2D63370420B7}"/>
                </a:ext>
              </a:extLst>
            </p:cNvPr>
            <p:cNvSpPr/>
            <p:nvPr/>
          </p:nvSpPr>
          <p:spPr>
            <a:xfrm>
              <a:off x="8186802" y="2471223"/>
              <a:ext cx="3509899" cy="922956"/>
            </a:xfrm>
            <a:prstGeom prst="roundRect">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ZA" sz="1600" dirty="0"/>
                <a:t>PII is pseudonymised, data model is populated, transaction history is written</a:t>
              </a:r>
            </a:p>
          </p:txBody>
        </p:sp>
        <p:sp>
          <p:nvSpPr>
            <p:cNvPr id="51" name="Rectangle: Rounded Corners 50">
              <a:extLst>
                <a:ext uri="{FF2B5EF4-FFF2-40B4-BE49-F238E27FC236}">
                  <a16:creationId xmlns:a16="http://schemas.microsoft.com/office/drawing/2014/main" id="{D5388DB3-60E5-41DE-18BA-3AA21153F419}"/>
                </a:ext>
              </a:extLst>
            </p:cNvPr>
            <p:cNvSpPr/>
            <p:nvPr/>
          </p:nvSpPr>
          <p:spPr>
            <a:xfrm>
              <a:off x="6925398" y="3521538"/>
              <a:ext cx="3509899" cy="922956"/>
            </a:xfrm>
            <a:prstGeom prst="roundRect">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ZA" sz="1600" dirty="0"/>
                <a:t>Typologies and DRY rules determined and executed in parallel according to configuration</a:t>
              </a:r>
            </a:p>
          </p:txBody>
        </p:sp>
        <p:sp>
          <p:nvSpPr>
            <p:cNvPr id="52" name="TextBox 51">
              <a:extLst>
                <a:ext uri="{FF2B5EF4-FFF2-40B4-BE49-F238E27FC236}">
                  <a16:creationId xmlns:a16="http://schemas.microsoft.com/office/drawing/2014/main" id="{6A12F57A-471E-0056-1824-6AD4981ECFA0}"/>
                </a:ext>
              </a:extLst>
            </p:cNvPr>
            <p:cNvSpPr txBox="1"/>
            <p:nvPr/>
          </p:nvSpPr>
          <p:spPr>
            <a:xfrm>
              <a:off x="6571018" y="4516773"/>
              <a:ext cx="1019176" cy="238363"/>
            </a:xfrm>
            <a:prstGeom prst="roundRect">
              <a:avLst/>
            </a:prstGeom>
            <a:solidFill>
              <a:srgbClr val="008000"/>
            </a:solidFill>
          </p:spPr>
          <p:txBody>
            <a:bodyPr wrap="square" lIns="0" tIns="0" rIns="0" bIns="0" anchor="ctr">
              <a:spAutoFit/>
            </a:bodyPr>
            <a:lstStyle/>
            <a:p>
              <a:pPr algn="ctr"/>
              <a:r>
                <a:rPr lang="en-ZA" sz="1400" dirty="0">
                  <a:solidFill>
                    <a:schemeClr val="bg1"/>
                  </a:solidFill>
                  <a:latin typeface="Consolas" panose="020B0609020204030204" pitchFamily="49" charset="0"/>
                  <a:cs typeface="Arial" pitchFamily="34" charset="0"/>
                </a:rPr>
                <a:t>pain.001</a:t>
              </a:r>
              <a:endParaRPr lang="en-ZA" sz="1400" dirty="0">
                <a:solidFill>
                  <a:schemeClr val="bg1"/>
                </a:solidFill>
                <a:latin typeface="Consolas" panose="020B0609020204030204" pitchFamily="49" charset="0"/>
              </a:endParaRPr>
            </a:p>
          </p:txBody>
        </p:sp>
        <p:sp>
          <p:nvSpPr>
            <p:cNvPr id="53" name="TextBox 52">
              <a:extLst>
                <a:ext uri="{FF2B5EF4-FFF2-40B4-BE49-F238E27FC236}">
                  <a16:creationId xmlns:a16="http://schemas.microsoft.com/office/drawing/2014/main" id="{A36BF391-ECB0-EAB6-B47C-5900B81EE27F}"/>
                </a:ext>
              </a:extLst>
            </p:cNvPr>
            <p:cNvSpPr txBox="1"/>
            <p:nvPr/>
          </p:nvSpPr>
          <p:spPr>
            <a:xfrm>
              <a:off x="7789932" y="4516773"/>
              <a:ext cx="1019176" cy="238363"/>
            </a:xfrm>
            <a:prstGeom prst="roundRect">
              <a:avLst/>
            </a:prstGeom>
            <a:solidFill>
              <a:srgbClr val="008000"/>
            </a:solidFill>
          </p:spPr>
          <p:txBody>
            <a:bodyPr wrap="square" lIns="0" tIns="0" rIns="0" bIns="0" anchor="ctr">
              <a:spAutoFit/>
            </a:bodyPr>
            <a:lstStyle/>
            <a:p>
              <a:pPr algn="ctr"/>
              <a:r>
                <a:rPr lang="en-ZA" sz="1400" dirty="0">
                  <a:solidFill>
                    <a:schemeClr val="bg1"/>
                  </a:solidFill>
                  <a:latin typeface="Consolas" panose="020B0609020204030204" pitchFamily="49" charset="0"/>
                  <a:cs typeface="Arial" pitchFamily="34" charset="0"/>
                </a:rPr>
                <a:t>pain.013</a:t>
              </a:r>
              <a:endParaRPr lang="en-ZA" sz="1400" dirty="0">
                <a:solidFill>
                  <a:schemeClr val="bg1"/>
                </a:solidFill>
                <a:latin typeface="Consolas" panose="020B0609020204030204" pitchFamily="49" charset="0"/>
              </a:endParaRPr>
            </a:p>
          </p:txBody>
        </p:sp>
        <p:sp>
          <p:nvSpPr>
            <p:cNvPr id="54" name="TextBox 53">
              <a:extLst>
                <a:ext uri="{FF2B5EF4-FFF2-40B4-BE49-F238E27FC236}">
                  <a16:creationId xmlns:a16="http://schemas.microsoft.com/office/drawing/2014/main" id="{9A3F014E-8F38-48B4-924B-1D53BEDCE8F7}"/>
                </a:ext>
              </a:extLst>
            </p:cNvPr>
            <p:cNvSpPr txBox="1"/>
            <p:nvPr/>
          </p:nvSpPr>
          <p:spPr>
            <a:xfrm>
              <a:off x="9011921" y="4516773"/>
              <a:ext cx="1019176" cy="238363"/>
            </a:xfrm>
            <a:prstGeom prst="roundRect">
              <a:avLst/>
            </a:prstGeom>
            <a:solidFill>
              <a:srgbClr val="008000"/>
            </a:solidFill>
          </p:spPr>
          <p:txBody>
            <a:bodyPr wrap="square" lIns="0" tIns="0" rIns="0" bIns="0" anchor="ctr">
              <a:spAutoFit/>
            </a:bodyPr>
            <a:lstStyle/>
            <a:p>
              <a:pPr algn="ctr"/>
              <a:r>
                <a:rPr lang="en-ZA" sz="1400" dirty="0">
                  <a:solidFill>
                    <a:schemeClr val="bg1"/>
                  </a:solidFill>
                  <a:latin typeface="Consolas" panose="020B0609020204030204" pitchFamily="49" charset="0"/>
                  <a:cs typeface="Arial" pitchFamily="34" charset="0"/>
                </a:rPr>
                <a:t>pacs.008</a:t>
              </a:r>
              <a:endParaRPr lang="en-ZA" sz="1400" dirty="0">
                <a:solidFill>
                  <a:schemeClr val="bg1"/>
                </a:solidFill>
                <a:latin typeface="Consolas" panose="020B0609020204030204" pitchFamily="49" charset="0"/>
              </a:endParaRPr>
            </a:p>
          </p:txBody>
        </p:sp>
        <p:sp>
          <p:nvSpPr>
            <p:cNvPr id="55" name="TextBox 54">
              <a:extLst>
                <a:ext uri="{FF2B5EF4-FFF2-40B4-BE49-F238E27FC236}">
                  <a16:creationId xmlns:a16="http://schemas.microsoft.com/office/drawing/2014/main" id="{1F5A1478-F833-ED96-8232-0AB0C0DF379C}"/>
                </a:ext>
              </a:extLst>
            </p:cNvPr>
            <p:cNvSpPr txBox="1"/>
            <p:nvPr/>
          </p:nvSpPr>
          <p:spPr>
            <a:xfrm>
              <a:off x="10100817" y="4516773"/>
              <a:ext cx="1019176" cy="238363"/>
            </a:xfrm>
            <a:prstGeom prst="roundRect">
              <a:avLst/>
            </a:prstGeom>
            <a:solidFill>
              <a:srgbClr val="008000"/>
            </a:solidFill>
          </p:spPr>
          <p:txBody>
            <a:bodyPr wrap="square" lIns="0" tIns="0" rIns="0" bIns="0" anchor="ctr">
              <a:spAutoFit/>
            </a:bodyPr>
            <a:lstStyle/>
            <a:p>
              <a:pPr algn="ctr"/>
              <a:r>
                <a:rPr lang="en-ZA" sz="1400" dirty="0">
                  <a:solidFill>
                    <a:schemeClr val="bg1"/>
                  </a:solidFill>
                  <a:latin typeface="Consolas" panose="020B0609020204030204" pitchFamily="49" charset="0"/>
                  <a:cs typeface="Arial" pitchFamily="34" charset="0"/>
                </a:rPr>
                <a:t>pacs.002</a:t>
              </a:r>
              <a:endParaRPr lang="en-ZA" sz="1400" dirty="0">
                <a:solidFill>
                  <a:schemeClr val="bg1"/>
                </a:solidFill>
                <a:latin typeface="Consolas" panose="020B0609020204030204" pitchFamily="49" charset="0"/>
              </a:endParaRPr>
            </a:p>
          </p:txBody>
        </p:sp>
        <p:sp>
          <p:nvSpPr>
            <p:cNvPr id="60" name="TextBox 59">
              <a:extLst>
                <a:ext uri="{FF2B5EF4-FFF2-40B4-BE49-F238E27FC236}">
                  <a16:creationId xmlns:a16="http://schemas.microsoft.com/office/drawing/2014/main" id="{453C4BAE-075B-2D50-8BDB-355C9B933134}"/>
                </a:ext>
              </a:extLst>
            </p:cNvPr>
            <p:cNvSpPr txBox="1"/>
            <p:nvPr/>
          </p:nvSpPr>
          <p:spPr>
            <a:xfrm>
              <a:off x="6640218" y="4834785"/>
              <a:ext cx="3796201" cy="589508"/>
            </a:xfrm>
            <a:prstGeom prst="rect">
              <a:avLst/>
            </a:prstGeom>
            <a:noFill/>
          </p:spPr>
          <p:txBody>
            <a:bodyPr wrap="square" lIns="0" tIns="0" rIns="0" bIns="0" rtlCol="0">
              <a:noAutofit/>
            </a:bodyPr>
            <a:lstStyle/>
            <a:p>
              <a:r>
                <a:rPr lang="en-ZA" sz="1200" dirty="0">
                  <a:solidFill>
                    <a:schemeClr val="bg1"/>
                  </a:solidFill>
                  <a:latin typeface="Arial" pitchFamily="34" charset="0"/>
                  <a:cs typeface="Arial" pitchFamily="34" charset="0"/>
                </a:rPr>
                <a:t>Only the pacs.002 is evaluated in our demo since we are not interdicting and the combined collected data of all of the messages supplies the most data to evaluate.</a:t>
              </a:r>
            </a:p>
          </p:txBody>
        </p:sp>
        <p:grpSp>
          <p:nvGrpSpPr>
            <p:cNvPr id="63" name="Group 62">
              <a:extLst>
                <a:ext uri="{FF2B5EF4-FFF2-40B4-BE49-F238E27FC236}">
                  <a16:creationId xmlns:a16="http://schemas.microsoft.com/office/drawing/2014/main" id="{B9AABE95-ED68-024E-8EED-DDA99475A899}"/>
                </a:ext>
              </a:extLst>
            </p:cNvPr>
            <p:cNvGrpSpPr/>
            <p:nvPr/>
          </p:nvGrpSpPr>
          <p:grpSpPr>
            <a:xfrm>
              <a:off x="6381602" y="4501857"/>
              <a:ext cx="286958" cy="286958"/>
              <a:chOff x="6381602" y="4501857"/>
              <a:chExt cx="286958" cy="286958"/>
            </a:xfrm>
          </p:grpSpPr>
          <p:sp>
            <p:nvSpPr>
              <p:cNvPr id="61" name="Oval 60">
                <a:extLst>
                  <a:ext uri="{FF2B5EF4-FFF2-40B4-BE49-F238E27FC236}">
                    <a16:creationId xmlns:a16="http://schemas.microsoft.com/office/drawing/2014/main" id="{F43856DB-8968-C5A4-8E8C-7F1792E763FA}"/>
                  </a:ext>
                </a:extLst>
              </p:cNvPr>
              <p:cNvSpPr/>
              <p:nvPr/>
            </p:nvSpPr>
            <p:spPr>
              <a:xfrm>
                <a:off x="6399081" y="4519336"/>
                <a:ext cx="252000" cy="25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62" name="Graphic 61" descr="No sign with solid fill">
                <a:extLst>
                  <a:ext uri="{FF2B5EF4-FFF2-40B4-BE49-F238E27FC236}">
                    <a16:creationId xmlns:a16="http://schemas.microsoft.com/office/drawing/2014/main" id="{179460CB-693A-9F40-A04F-6F1AEFC7237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81602" y="4501857"/>
                <a:ext cx="286958" cy="286958"/>
              </a:xfrm>
              <a:prstGeom prst="rect">
                <a:avLst/>
              </a:prstGeom>
            </p:spPr>
          </p:pic>
        </p:grpSp>
        <p:grpSp>
          <p:nvGrpSpPr>
            <p:cNvPr id="1088" name="Group 1087">
              <a:extLst>
                <a:ext uri="{FF2B5EF4-FFF2-40B4-BE49-F238E27FC236}">
                  <a16:creationId xmlns:a16="http://schemas.microsoft.com/office/drawing/2014/main" id="{0EBEB23B-CD98-22D9-0F7C-2524702FE834}"/>
                </a:ext>
              </a:extLst>
            </p:cNvPr>
            <p:cNvGrpSpPr/>
            <p:nvPr/>
          </p:nvGrpSpPr>
          <p:grpSpPr>
            <a:xfrm>
              <a:off x="7603591" y="4501857"/>
              <a:ext cx="286958" cy="286958"/>
              <a:chOff x="6381602" y="4501857"/>
              <a:chExt cx="286958" cy="286958"/>
            </a:xfrm>
          </p:grpSpPr>
          <p:sp>
            <p:nvSpPr>
              <p:cNvPr id="1089" name="Oval 1088">
                <a:extLst>
                  <a:ext uri="{FF2B5EF4-FFF2-40B4-BE49-F238E27FC236}">
                    <a16:creationId xmlns:a16="http://schemas.microsoft.com/office/drawing/2014/main" id="{D74E4477-9297-0A14-C4B8-EE4F692FB9F3}"/>
                  </a:ext>
                </a:extLst>
              </p:cNvPr>
              <p:cNvSpPr/>
              <p:nvPr/>
            </p:nvSpPr>
            <p:spPr>
              <a:xfrm>
                <a:off x="6399081" y="4519336"/>
                <a:ext cx="252000" cy="25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090" name="Graphic 1089" descr="No sign with solid fill">
                <a:extLst>
                  <a:ext uri="{FF2B5EF4-FFF2-40B4-BE49-F238E27FC236}">
                    <a16:creationId xmlns:a16="http://schemas.microsoft.com/office/drawing/2014/main" id="{A62D6841-2226-16AD-5F62-02105A20939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81602" y="4501857"/>
                <a:ext cx="286958" cy="286958"/>
              </a:xfrm>
              <a:prstGeom prst="rect">
                <a:avLst/>
              </a:prstGeom>
            </p:spPr>
          </p:pic>
        </p:grpSp>
        <p:grpSp>
          <p:nvGrpSpPr>
            <p:cNvPr id="1091" name="Group 1090">
              <a:extLst>
                <a:ext uri="{FF2B5EF4-FFF2-40B4-BE49-F238E27FC236}">
                  <a16:creationId xmlns:a16="http://schemas.microsoft.com/office/drawing/2014/main" id="{5902DE75-65E2-EA03-D8FD-4C87C2618529}"/>
                </a:ext>
              </a:extLst>
            </p:cNvPr>
            <p:cNvGrpSpPr/>
            <p:nvPr/>
          </p:nvGrpSpPr>
          <p:grpSpPr>
            <a:xfrm>
              <a:off x="8825580" y="4501857"/>
              <a:ext cx="286958" cy="286958"/>
              <a:chOff x="6381602" y="4501857"/>
              <a:chExt cx="286958" cy="286958"/>
            </a:xfrm>
          </p:grpSpPr>
          <p:sp>
            <p:nvSpPr>
              <p:cNvPr id="1092" name="Oval 1091">
                <a:extLst>
                  <a:ext uri="{FF2B5EF4-FFF2-40B4-BE49-F238E27FC236}">
                    <a16:creationId xmlns:a16="http://schemas.microsoft.com/office/drawing/2014/main" id="{EB4EFF49-2556-644A-247F-8BB6DEC7D483}"/>
                  </a:ext>
                </a:extLst>
              </p:cNvPr>
              <p:cNvSpPr/>
              <p:nvPr/>
            </p:nvSpPr>
            <p:spPr>
              <a:xfrm>
                <a:off x="6399081" y="4519336"/>
                <a:ext cx="252000" cy="25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093" name="Graphic 1092" descr="No sign with solid fill">
                <a:extLst>
                  <a:ext uri="{FF2B5EF4-FFF2-40B4-BE49-F238E27FC236}">
                    <a16:creationId xmlns:a16="http://schemas.microsoft.com/office/drawing/2014/main" id="{1EE48353-F572-B209-39CF-693720C1EB0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81602" y="4501857"/>
                <a:ext cx="286958" cy="286958"/>
              </a:xfrm>
              <a:prstGeom prst="rect">
                <a:avLst/>
              </a:prstGeom>
            </p:spPr>
          </p:pic>
        </p:grpSp>
        <p:sp>
          <p:nvSpPr>
            <p:cNvPr id="1094" name="Rectangle: Rounded Corners 1093">
              <a:extLst>
                <a:ext uri="{FF2B5EF4-FFF2-40B4-BE49-F238E27FC236}">
                  <a16:creationId xmlns:a16="http://schemas.microsoft.com/office/drawing/2014/main" id="{62F3FBD3-6FCF-0B41-3BFF-460C3E72EA1B}"/>
                </a:ext>
              </a:extLst>
            </p:cNvPr>
            <p:cNvSpPr/>
            <p:nvPr/>
          </p:nvSpPr>
          <p:spPr>
            <a:xfrm>
              <a:off x="1756699" y="3505342"/>
              <a:ext cx="3509899" cy="922956"/>
            </a:xfrm>
            <a:prstGeom prst="roundRect">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ZA" sz="1600" dirty="0"/>
                <a:t>Each rule processor submits its evaluation result to the typology processor</a:t>
              </a:r>
            </a:p>
          </p:txBody>
        </p:sp>
        <p:sp>
          <p:nvSpPr>
            <p:cNvPr id="1095" name="Rectangle: Rounded Corners 1094">
              <a:extLst>
                <a:ext uri="{FF2B5EF4-FFF2-40B4-BE49-F238E27FC236}">
                  <a16:creationId xmlns:a16="http://schemas.microsoft.com/office/drawing/2014/main" id="{55A19BB6-F722-8DBD-7716-773FF724C6E3}"/>
                </a:ext>
              </a:extLst>
            </p:cNvPr>
            <p:cNvSpPr/>
            <p:nvPr/>
          </p:nvSpPr>
          <p:spPr>
            <a:xfrm>
              <a:off x="495299" y="4534084"/>
              <a:ext cx="3509899" cy="922956"/>
            </a:xfrm>
            <a:prstGeom prst="roundRect">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ZA" sz="1600" dirty="0"/>
                <a:t>Rule results are organized as they arrive and once complete, each typology is scored</a:t>
              </a:r>
            </a:p>
          </p:txBody>
        </p:sp>
        <p:sp>
          <p:nvSpPr>
            <p:cNvPr id="1096" name="Rectangle: Rounded Corners 1095">
              <a:extLst>
                <a:ext uri="{FF2B5EF4-FFF2-40B4-BE49-F238E27FC236}">
                  <a16:creationId xmlns:a16="http://schemas.microsoft.com/office/drawing/2014/main" id="{50A10EAE-0413-CCC8-577F-E737AE369FA8}"/>
                </a:ext>
              </a:extLst>
            </p:cNvPr>
            <p:cNvSpPr/>
            <p:nvPr/>
          </p:nvSpPr>
          <p:spPr>
            <a:xfrm>
              <a:off x="1756701" y="5529296"/>
              <a:ext cx="3509899" cy="922956"/>
            </a:xfrm>
            <a:prstGeom prst="roundRect">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ZA" sz="1600" dirty="0"/>
                <a:t>Typology results are posted to their individual channels and grouped into channel results</a:t>
              </a:r>
            </a:p>
          </p:txBody>
        </p:sp>
        <p:sp>
          <p:nvSpPr>
            <p:cNvPr id="1097" name="Rectangle: Rounded Corners 1096">
              <a:extLst>
                <a:ext uri="{FF2B5EF4-FFF2-40B4-BE49-F238E27FC236}">
                  <a16:creationId xmlns:a16="http://schemas.microsoft.com/office/drawing/2014/main" id="{361B56CC-BE78-5DD9-BA45-6A9D1E3A9D5B}"/>
                </a:ext>
              </a:extLst>
            </p:cNvPr>
            <p:cNvSpPr/>
            <p:nvPr/>
          </p:nvSpPr>
          <p:spPr>
            <a:xfrm>
              <a:off x="6925404" y="5520623"/>
              <a:ext cx="3509899" cy="922956"/>
            </a:xfrm>
            <a:prstGeom prst="roundRect">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ZA" sz="1600" dirty="0"/>
                <a:t>Channel results are collated into a transaction evaluation result and an </a:t>
              </a:r>
              <a:r>
                <a:rPr lang="en-ZA" sz="1600" b="1" dirty="0">
                  <a:solidFill>
                    <a:schemeClr val="bg1"/>
                  </a:solidFill>
                </a:rPr>
                <a:t>alert</a:t>
              </a:r>
              <a:r>
                <a:rPr lang="en-ZA" sz="1600" dirty="0"/>
                <a:t> is issued to the CMS</a:t>
              </a:r>
            </a:p>
          </p:txBody>
        </p:sp>
        <p:sp>
          <p:nvSpPr>
            <p:cNvPr id="1109" name="Oval 1108">
              <a:extLst>
                <a:ext uri="{FF2B5EF4-FFF2-40B4-BE49-F238E27FC236}">
                  <a16:creationId xmlns:a16="http://schemas.microsoft.com/office/drawing/2014/main" id="{B8235596-A5F0-CFCE-D2F6-26B426F8028D}"/>
                </a:ext>
              </a:extLst>
            </p:cNvPr>
            <p:cNvSpPr/>
            <p:nvPr/>
          </p:nvSpPr>
          <p:spPr>
            <a:xfrm>
              <a:off x="1490006" y="1821725"/>
              <a:ext cx="135986" cy="141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10" name="Oval 1109">
              <a:extLst>
                <a:ext uri="{FF2B5EF4-FFF2-40B4-BE49-F238E27FC236}">
                  <a16:creationId xmlns:a16="http://schemas.microsoft.com/office/drawing/2014/main" id="{9A3E90C7-DDFD-9F65-D82E-437766DC3295}"/>
                </a:ext>
              </a:extLst>
            </p:cNvPr>
            <p:cNvSpPr/>
            <p:nvPr/>
          </p:nvSpPr>
          <p:spPr>
            <a:xfrm>
              <a:off x="5397305" y="1821725"/>
              <a:ext cx="135986" cy="141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11" name="Oval 1110">
              <a:extLst>
                <a:ext uri="{FF2B5EF4-FFF2-40B4-BE49-F238E27FC236}">
                  <a16:creationId xmlns:a16="http://schemas.microsoft.com/office/drawing/2014/main" id="{001A7EE4-A9B0-48AA-22D2-AD1D1C92DEF5}"/>
                </a:ext>
              </a:extLst>
            </p:cNvPr>
            <p:cNvSpPr/>
            <p:nvPr/>
          </p:nvSpPr>
          <p:spPr>
            <a:xfrm>
              <a:off x="6658705" y="1821725"/>
              <a:ext cx="135986" cy="141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12" name="Oval 1111">
              <a:extLst>
                <a:ext uri="{FF2B5EF4-FFF2-40B4-BE49-F238E27FC236}">
                  <a16:creationId xmlns:a16="http://schemas.microsoft.com/office/drawing/2014/main" id="{5185B785-CDF9-E411-8C8B-FFCA0B6510D6}"/>
                </a:ext>
              </a:extLst>
            </p:cNvPr>
            <p:cNvSpPr/>
            <p:nvPr/>
          </p:nvSpPr>
          <p:spPr>
            <a:xfrm>
              <a:off x="10566005" y="1821725"/>
              <a:ext cx="135986" cy="141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13" name="Oval 1112">
              <a:extLst>
                <a:ext uri="{FF2B5EF4-FFF2-40B4-BE49-F238E27FC236}">
                  <a16:creationId xmlns:a16="http://schemas.microsoft.com/office/drawing/2014/main" id="{845DAC15-90F2-D721-1E4D-0A0E4E9101FF}"/>
                </a:ext>
              </a:extLst>
            </p:cNvPr>
            <p:cNvSpPr/>
            <p:nvPr/>
          </p:nvSpPr>
          <p:spPr>
            <a:xfrm>
              <a:off x="10566005" y="3878952"/>
              <a:ext cx="135986" cy="141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14" name="Oval 1113">
              <a:extLst>
                <a:ext uri="{FF2B5EF4-FFF2-40B4-BE49-F238E27FC236}">
                  <a16:creationId xmlns:a16="http://schemas.microsoft.com/office/drawing/2014/main" id="{B4E27951-381D-DE51-7AA8-ED570EE386CD}"/>
                </a:ext>
              </a:extLst>
            </p:cNvPr>
            <p:cNvSpPr/>
            <p:nvPr/>
          </p:nvSpPr>
          <p:spPr>
            <a:xfrm>
              <a:off x="6706049" y="3878952"/>
              <a:ext cx="135986" cy="141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15" name="Oval 1114">
              <a:extLst>
                <a:ext uri="{FF2B5EF4-FFF2-40B4-BE49-F238E27FC236}">
                  <a16:creationId xmlns:a16="http://schemas.microsoft.com/office/drawing/2014/main" id="{45BB6B7B-B0E2-E19D-E2CC-0FD896137EAA}"/>
                </a:ext>
              </a:extLst>
            </p:cNvPr>
            <p:cNvSpPr/>
            <p:nvPr/>
          </p:nvSpPr>
          <p:spPr>
            <a:xfrm>
              <a:off x="5349961" y="3878952"/>
              <a:ext cx="135986" cy="141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16" name="Oval 1115">
              <a:extLst>
                <a:ext uri="{FF2B5EF4-FFF2-40B4-BE49-F238E27FC236}">
                  <a16:creationId xmlns:a16="http://schemas.microsoft.com/office/drawing/2014/main" id="{1865938C-39ED-B0C7-7D89-369518A4E3DA}"/>
                </a:ext>
              </a:extLst>
            </p:cNvPr>
            <p:cNvSpPr/>
            <p:nvPr/>
          </p:nvSpPr>
          <p:spPr>
            <a:xfrm>
              <a:off x="1490006" y="3878952"/>
              <a:ext cx="135986" cy="141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17" name="Oval 1116">
              <a:extLst>
                <a:ext uri="{FF2B5EF4-FFF2-40B4-BE49-F238E27FC236}">
                  <a16:creationId xmlns:a16="http://schemas.microsoft.com/office/drawing/2014/main" id="{9BA67300-E0E9-CB3A-47B7-E146312FB8EB}"/>
                </a:ext>
              </a:extLst>
            </p:cNvPr>
            <p:cNvSpPr/>
            <p:nvPr/>
          </p:nvSpPr>
          <p:spPr>
            <a:xfrm>
              <a:off x="1490007" y="5907907"/>
              <a:ext cx="135986" cy="141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18" name="Oval 1117">
              <a:extLst>
                <a:ext uri="{FF2B5EF4-FFF2-40B4-BE49-F238E27FC236}">
                  <a16:creationId xmlns:a16="http://schemas.microsoft.com/office/drawing/2014/main" id="{4006C22F-E5DA-ED63-F773-F866099F9A87}"/>
                </a:ext>
              </a:extLst>
            </p:cNvPr>
            <p:cNvSpPr/>
            <p:nvPr/>
          </p:nvSpPr>
          <p:spPr>
            <a:xfrm>
              <a:off x="5397308" y="5907907"/>
              <a:ext cx="135986" cy="141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19" name="Oval 1118">
              <a:extLst>
                <a:ext uri="{FF2B5EF4-FFF2-40B4-BE49-F238E27FC236}">
                  <a16:creationId xmlns:a16="http://schemas.microsoft.com/office/drawing/2014/main" id="{6E0E84BE-97B3-1F13-F1F5-BE4A08202883}"/>
                </a:ext>
              </a:extLst>
            </p:cNvPr>
            <p:cNvSpPr/>
            <p:nvPr/>
          </p:nvSpPr>
          <p:spPr>
            <a:xfrm>
              <a:off x="6658710" y="5907907"/>
              <a:ext cx="135986" cy="141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22" name="Oval 1121">
              <a:extLst>
                <a:ext uri="{FF2B5EF4-FFF2-40B4-BE49-F238E27FC236}">
                  <a16:creationId xmlns:a16="http://schemas.microsoft.com/office/drawing/2014/main" id="{FF3B9071-4260-818F-A9A1-CDB20A6D09C3}"/>
                </a:ext>
              </a:extLst>
            </p:cNvPr>
            <p:cNvSpPr/>
            <p:nvPr/>
          </p:nvSpPr>
          <p:spPr>
            <a:xfrm>
              <a:off x="10566011" y="5907907"/>
              <a:ext cx="135986" cy="141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1123" name="Group 1122">
              <a:extLst>
                <a:ext uri="{FF2B5EF4-FFF2-40B4-BE49-F238E27FC236}">
                  <a16:creationId xmlns:a16="http://schemas.microsoft.com/office/drawing/2014/main" id="{27FC8760-FB36-7BC3-CA4D-143E0D06BDA3}"/>
                </a:ext>
              </a:extLst>
            </p:cNvPr>
            <p:cNvGrpSpPr/>
            <p:nvPr/>
          </p:nvGrpSpPr>
          <p:grpSpPr>
            <a:xfrm>
              <a:off x="10490002" y="5836339"/>
              <a:ext cx="288000" cy="288000"/>
              <a:chOff x="10976012" y="5759914"/>
              <a:chExt cx="288000" cy="288000"/>
            </a:xfrm>
          </p:grpSpPr>
          <p:sp>
            <p:nvSpPr>
              <p:cNvPr id="1124" name="Isosceles Triangle 1123">
                <a:extLst>
                  <a:ext uri="{FF2B5EF4-FFF2-40B4-BE49-F238E27FC236}">
                    <a16:creationId xmlns:a16="http://schemas.microsoft.com/office/drawing/2014/main" id="{99E2F726-09A3-6FFE-111E-2421C895F952}"/>
                  </a:ext>
                </a:extLst>
              </p:cNvPr>
              <p:cNvSpPr/>
              <p:nvPr/>
            </p:nvSpPr>
            <p:spPr>
              <a:xfrm>
                <a:off x="10985012" y="5778992"/>
                <a:ext cx="270000" cy="23400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125" name="Graphic 1124" descr="Warning outline">
                <a:extLst>
                  <a:ext uri="{FF2B5EF4-FFF2-40B4-BE49-F238E27FC236}">
                    <a16:creationId xmlns:a16="http://schemas.microsoft.com/office/drawing/2014/main" id="{92541E4A-FBD6-DEA8-D61C-E9641B3F7FA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976012" y="5759914"/>
                <a:ext cx="288000" cy="288000"/>
              </a:xfrm>
              <a:prstGeom prst="rect">
                <a:avLst/>
              </a:prstGeom>
            </p:spPr>
          </p:pic>
        </p:grpSp>
        <p:grpSp>
          <p:nvGrpSpPr>
            <p:cNvPr id="4" name="Group 3">
              <a:extLst>
                <a:ext uri="{FF2B5EF4-FFF2-40B4-BE49-F238E27FC236}">
                  <a16:creationId xmlns:a16="http://schemas.microsoft.com/office/drawing/2014/main" id="{26086F27-2FE8-F3FC-667D-4A539D430365}"/>
                </a:ext>
              </a:extLst>
            </p:cNvPr>
            <p:cNvGrpSpPr/>
            <p:nvPr/>
          </p:nvGrpSpPr>
          <p:grpSpPr>
            <a:xfrm>
              <a:off x="5569310" y="3437139"/>
              <a:ext cx="1053376" cy="1052895"/>
              <a:chOff x="5596003" y="3446952"/>
              <a:chExt cx="1053376" cy="1052895"/>
            </a:xfrm>
          </p:grpSpPr>
          <p:sp>
            <p:nvSpPr>
              <p:cNvPr id="23" name="Rectangle: Rounded Corners 22">
                <a:extLst>
                  <a:ext uri="{FF2B5EF4-FFF2-40B4-BE49-F238E27FC236}">
                    <a16:creationId xmlns:a16="http://schemas.microsoft.com/office/drawing/2014/main" id="{E6E82B3C-FAA7-C4CD-4FBF-199174D2B5AB}"/>
                  </a:ext>
                </a:extLst>
              </p:cNvPr>
              <p:cNvSpPr/>
              <p:nvPr/>
            </p:nvSpPr>
            <p:spPr>
              <a:xfrm>
                <a:off x="5596003" y="3446952"/>
                <a:ext cx="864000" cy="864000"/>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RULE</a:t>
                </a:r>
              </a:p>
              <a:p>
                <a:pPr algn="ctr"/>
                <a:r>
                  <a:rPr lang="en-ZA" sz="1200" dirty="0"/>
                  <a:t>PROC</a:t>
                </a:r>
                <a:r>
                  <a:rPr lang="en-ZA" sz="1400" dirty="0"/>
                  <a:t>s</a:t>
                </a:r>
              </a:p>
            </p:txBody>
          </p:sp>
          <p:sp>
            <p:nvSpPr>
              <p:cNvPr id="1126" name="Rectangle: Rounded Corners 1125">
                <a:extLst>
                  <a:ext uri="{FF2B5EF4-FFF2-40B4-BE49-F238E27FC236}">
                    <a16:creationId xmlns:a16="http://schemas.microsoft.com/office/drawing/2014/main" id="{835BD729-208F-87F6-CD4D-CB27CF837B1A}"/>
                  </a:ext>
                </a:extLst>
              </p:cNvPr>
              <p:cNvSpPr/>
              <p:nvPr/>
            </p:nvSpPr>
            <p:spPr>
              <a:xfrm>
                <a:off x="5690691" y="3541400"/>
                <a:ext cx="864000" cy="8640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RULE</a:t>
                </a:r>
              </a:p>
              <a:p>
                <a:pPr algn="ctr"/>
                <a:r>
                  <a:rPr lang="en-ZA" sz="1200" dirty="0"/>
                  <a:t>PROC</a:t>
                </a:r>
                <a:r>
                  <a:rPr lang="en-ZA" sz="1400" dirty="0"/>
                  <a:t>s</a:t>
                </a:r>
              </a:p>
            </p:txBody>
          </p:sp>
          <p:sp>
            <p:nvSpPr>
              <p:cNvPr id="1127" name="Rectangle: Rounded Corners 1126">
                <a:extLst>
                  <a:ext uri="{FF2B5EF4-FFF2-40B4-BE49-F238E27FC236}">
                    <a16:creationId xmlns:a16="http://schemas.microsoft.com/office/drawing/2014/main" id="{DC0654B0-0E1F-E571-552B-BEE6C1F40517}"/>
                  </a:ext>
                </a:extLst>
              </p:cNvPr>
              <p:cNvSpPr/>
              <p:nvPr/>
            </p:nvSpPr>
            <p:spPr>
              <a:xfrm>
                <a:off x="5785379" y="3635847"/>
                <a:ext cx="864000" cy="864000"/>
              </a:xfrm>
              <a:prstGeom prst="roundRect">
                <a:avLst/>
              </a:prstGeom>
              <a:solidFill>
                <a:srgbClr val="1513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t>RULE</a:t>
                </a:r>
              </a:p>
              <a:p>
                <a:pPr algn="ctr"/>
                <a:r>
                  <a:rPr lang="en-ZA" sz="1200" dirty="0"/>
                  <a:t>PROC</a:t>
                </a:r>
                <a:r>
                  <a:rPr lang="en-ZA" sz="1400" dirty="0"/>
                  <a:t>s</a:t>
                </a:r>
              </a:p>
            </p:txBody>
          </p:sp>
        </p:grpSp>
        <p:sp>
          <p:nvSpPr>
            <p:cNvPr id="20" name="TextBox 19">
              <a:extLst>
                <a:ext uri="{FF2B5EF4-FFF2-40B4-BE49-F238E27FC236}">
                  <a16:creationId xmlns:a16="http://schemas.microsoft.com/office/drawing/2014/main" id="{5F9B2075-C06B-FFDE-3812-7D00D4355AE7}"/>
                </a:ext>
              </a:extLst>
            </p:cNvPr>
            <p:cNvSpPr txBox="1"/>
            <p:nvPr/>
          </p:nvSpPr>
          <p:spPr>
            <a:xfrm>
              <a:off x="4710160" y="2479003"/>
              <a:ext cx="1019176" cy="238363"/>
            </a:xfrm>
            <a:prstGeom prst="roundRect">
              <a:avLst/>
            </a:prstGeom>
            <a:solidFill>
              <a:srgbClr val="008000"/>
            </a:solidFill>
          </p:spPr>
          <p:txBody>
            <a:bodyPr wrap="square" lIns="0" tIns="0" rIns="0" bIns="0" anchor="ctr">
              <a:spAutoFit/>
            </a:bodyPr>
            <a:lstStyle/>
            <a:p>
              <a:pPr algn="ctr"/>
              <a:r>
                <a:rPr lang="en-ZA" sz="1400" dirty="0">
                  <a:solidFill>
                    <a:schemeClr val="bg1"/>
                  </a:solidFill>
                  <a:latin typeface="Consolas" panose="020B0609020204030204" pitchFamily="49" charset="0"/>
                  <a:cs typeface="Arial" pitchFamily="34" charset="0"/>
                </a:rPr>
                <a:t>pain.001</a:t>
              </a:r>
              <a:endParaRPr lang="en-ZA" sz="1400" dirty="0">
                <a:solidFill>
                  <a:schemeClr val="bg1"/>
                </a:solidFill>
                <a:latin typeface="Consolas" panose="020B0609020204030204" pitchFamily="49" charset="0"/>
              </a:endParaRPr>
            </a:p>
          </p:txBody>
        </p:sp>
        <p:sp>
          <p:nvSpPr>
            <p:cNvPr id="28" name="TextBox 27">
              <a:extLst>
                <a:ext uri="{FF2B5EF4-FFF2-40B4-BE49-F238E27FC236}">
                  <a16:creationId xmlns:a16="http://schemas.microsoft.com/office/drawing/2014/main" id="{9C1D0479-F45D-D7C2-2382-929D8D7BF8F3}"/>
                </a:ext>
              </a:extLst>
            </p:cNvPr>
            <p:cNvSpPr txBox="1"/>
            <p:nvPr/>
          </p:nvSpPr>
          <p:spPr>
            <a:xfrm>
              <a:off x="3605260" y="2685787"/>
              <a:ext cx="1019176" cy="238363"/>
            </a:xfrm>
            <a:prstGeom prst="roundRect">
              <a:avLst/>
            </a:prstGeom>
            <a:solidFill>
              <a:srgbClr val="008000"/>
            </a:solidFill>
          </p:spPr>
          <p:txBody>
            <a:bodyPr wrap="square" lIns="0" tIns="0" rIns="0" bIns="0" anchor="ctr">
              <a:spAutoFit/>
            </a:bodyPr>
            <a:lstStyle/>
            <a:p>
              <a:pPr algn="ctr"/>
              <a:r>
                <a:rPr lang="en-ZA" sz="1400" dirty="0">
                  <a:solidFill>
                    <a:schemeClr val="bg1"/>
                  </a:solidFill>
                  <a:latin typeface="Consolas" panose="020B0609020204030204" pitchFamily="49" charset="0"/>
                  <a:cs typeface="Arial" pitchFamily="34" charset="0"/>
                </a:rPr>
                <a:t>pain.013</a:t>
              </a:r>
              <a:endParaRPr lang="en-ZA" sz="1400" dirty="0">
                <a:solidFill>
                  <a:schemeClr val="bg1"/>
                </a:solidFill>
                <a:latin typeface="Consolas" panose="020B0609020204030204" pitchFamily="49" charset="0"/>
              </a:endParaRPr>
            </a:p>
          </p:txBody>
        </p:sp>
        <p:grpSp>
          <p:nvGrpSpPr>
            <p:cNvPr id="47" name="Group 46">
              <a:extLst>
                <a:ext uri="{FF2B5EF4-FFF2-40B4-BE49-F238E27FC236}">
                  <a16:creationId xmlns:a16="http://schemas.microsoft.com/office/drawing/2014/main" id="{7D1D74A6-E140-6907-6E87-E643C46D3DBD}"/>
                </a:ext>
              </a:extLst>
            </p:cNvPr>
            <p:cNvGrpSpPr/>
            <p:nvPr/>
          </p:nvGrpSpPr>
          <p:grpSpPr>
            <a:xfrm>
              <a:off x="11030784" y="4928504"/>
              <a:ext cx="493200" cy="288000"/>
              <a:chOff x="11153218" y="4843412"/>
              <a:chExt cx="493200" cy="288000"/>
            </a:xfrm>
          </p:grpSpPr>
          <p:sp>
            <p:nvSpPr>
              <p:cNvPr id="31" name="Oval 30">
                <a:extLst>
                  <a:ext uri="{FF2B5EF4-FFF2-40B4-BE49-F238E27FC236}">
                    <a16:creationId xmlns:a16="http://schemas.microsoft.com/office/drawing/2014/main" id="{2CAE784C-C80A-BD78-EB6B-0C48844831E7}"/>
                  </a:ext>
                </a:extLst>
              </p:cNvPr>
              <p:cNvSpPr/>
              <p:nvPr/>
            </p:nvSpPr>
            <p:spPr>
              <a:xfrm>
                <a:off x="11153218" y="4843412"/>
                <a:ext cx="493200" cy="28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29" name="Picture 28" descr="Logo, icon&#10;&#10;Description automatically generated">
                <a:extLst>
                  <a:ext uri="{FF2B5EF4-FFF2-40B4-BE49-F238E27FC236}">
                    <a16:creationId xmlns:a16="http://schemas.microsoft.com/office/drawing/2014/main" id="{1BB69D97-2C36-C16D-1C11-A7216CB0F28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154084" y="4843412"/>
                <a:ext cx="491468" cy="288000"/>
              </a:xfrm>
              <a:prstGeom prst="rect">
                <a:avLst/>
              </a:prstGeom>
            </p:spPr>
          </p:pic>
        </p:grpSp>
        <p:grpSp>
          <p:nvGrpSpPr>
            <p:cNvPr id="49" name="Group 48">
              <a:extLst>
                <a:ext uri="{FF2B5EF4-FFF2-40B4-BE49-F238E27FC236}">
                  <a16:creationId xmlns:a16="http://schemas.microsoft.com/office/drawing/2014/main" id="{E2311E1E-A36B-A063-6FCC-633F005DFC73}"/>
                </a:ext>
              </a:extLst>
            </p:cNvPr>
            <p:cNvGrpSpPr/>
            <p:nvPr/>
          </p:nvGrpSpPr>
          <p:grpSpPr>
            <a:xfrm>
              <a:off x="11018101" y="5346544"/>
              <a:ext cx="493200" cy="288000"/>
              <a:chOff x="11018101" y="5346544"/>
              <a:chExt cx="493200" cy="288000"/>
            </a:xfrm>
          </p:grpSpPr>
          <p:sp>
            <p:nvSpPr>
              <p:cNvPr id="30" name="Oval 29">
                <a:extLst>
                  <a:ext uri="{FF2B5EF4-FFF2-40B4-BE49-F238E27FC236}">
                    <a16:creationId xmlns:a16="http://schemas.microsoft.com/office/drawing/2014/main" id="{0EE611B2-5B4D-39C3-59D6-EC00AA4FABC8}"/>
                  </a:ext>
                </a:extLst>
              </p:cNvPr>
              <p:cNvSpPr/>
              <p:nvPr/>
            </p:nvSpPr>
            <p:spPr>
              <a:xfrm>
                <a:off x="11018101" y="5346544"/>
                <a:ext cx="493200" cy="28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46" name="Picture 45">
                <a:extLst>
                  <a:ext uri="{FF2B5EF4-FFF2-40B4-BE49-F238E27FC236}">
                    <a16:creationId xmlns:a16="http://schemas.microsoft.com/office/drawing/2014/main" id="{6A58CCC2-110C-DE29-1147-3E9B01779CDA}"/>
                  </a:ext>
                </a:extLst>
              </p:cNvPr>
              <p:cNvPicPr>
                <a:picLocks noChangeAspect="1"/>
              </p:cNvPicPr>
              <p:nvPr/>
            </p:nvPicPr>
            <p:blipFill>
              <a:blip r:embed="rId9"/>
              <a:stretch>
                <a:fillRect/>
              </a:stretch>
            </p:blipFill>
            <p:spPr>
              <a:xfrm>
                <a:off x="11149133" y="5374976"/>
                <a:ext cx="231137" cy="231137"/>
              </a:xfrm>
              <a:prstGeom prst="rect">
                <a:avLst/>
              </a:prstGeom>
            </p:spPr>
          </p:pic>
        </p:grpSp>
        <p:sp>
          <p:nvSpPr>
            <p:cNvPr id="48" name="Oval 47">
              <a:extLst>
                <a:ext uri="{FF2B5EF4-FFF2-40B4-BE49-F238E27FC236}">
                  <a16:creationId xmlns:a16="http://schemas.microsoft.com/office/drawing/2014/main" id="{F132A155-5AFA-BF2A-0E9B-67B7A3BD95B2}"/>
                </a:ext>
              </a:extLst>
            </p:cNvPr>
            <p:cNvSpPr/>
            <p:nvPr/>
          </p:nvSpPr>
          <p:spPr>
            <a:xfrm>
              <a:off x="11018101" y="5761347"/>
              <a:ext cx="493200" cy="28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ZA" sz="1200" b="1" dirty="0">
                <a:solidFill>
                  <a:srgbClr val="002060"/>
                </a:solidFill>
                <a:latin typeface="Consolas" panose="020B0609020204030204" pitchFamily="49" charset="0"/>
              </a:endParaRPr>
            </a:p>
          </p:txBody>
        </p:sp>
        <p:pic>
          <p:nvPicPr>
            <p:cNvPr id="57" name="Picture 56">
              <a:extLst>
                <a:ext uri="{FF2B5EF4-FFF2-40B4-BE49-F238E27FC236}">
                  <a16:creationId xmlns:a16="http://schemas.microsoft.com/office/drawing/2014/main" id="{440BD072-AFB6-A7A9-B2F5-F1C87B3F916F}"/>
                </a:ext>
              </a:extLst>
            </p:cNvPr>
            <p:cNvPicPr>
              <a:picLocks noChangeAspect="1"/>
            </p:cNvPicPr>
            <p:nvPr/>
          </p:nvPicPr>
          <p:blipFill>
            <a:blip r:embed="rId10"/>
            <a:stretch>
              <a:fillRect/>
            </a:stretch>
          </p:blipFill>
          <p:spPr>
            <a:xfrm>
              <a:off x="11048701" y="5833988"/>
              <a:ext cx="432000" cy="139599"/>
            </a:xfrm>
            <a:prstGeom prst="rect">
              <a:avLst/>
            </a:prstGeom>
          </p:spPr>
        </p:pic>
        <p:pic>
          <p:nvPicPr>
            <p:cNvPr id="12" name="Picture 11">
              <a:extLst>
                <a:ext uri="{FF2B5EF4-FFF2-40B4-BE49-F238E27FC236}">
                  <a16:creationId xmlns:a16="http://schemas.microsoft.com/office/drawing/2014/main" id="{7118178E-F287-D08F-B034-C52559AD79A5}"/>
                </a:ext>
              </a:extLst>
            </p:cNvPr>
            <p:cNvPicPr>
              <a:picLocks noChangeAspect="1"/>
            </p:cNvPicPr>
            <p:nvPr/>
          </p:nvPicPr>
          <p:blipFill>
            <a:blip r:embed="rId11"/>
            <a:stretch>
              <a:fillRect/>
            </a:stretch>
          </p:blipFill>
          <p:spPr>
            <a:xfrm>
              <a:off x="460149" y="2389109"/>
              <a:ext cx="918643" cy="169342"/>
            </a:xfrm>
            <a:prstGeom prst="rect">
              <a:avLst/>
            </a:prstGeom>
          </p:spPr>
        </p:pic>
      </p:grpSp>
      <p:grpSp>
        <p:nvGrpSpPr>
          <p:cNvPr id="1136" name="Group 1135">
            <a:extLst>
              <a:ext uri="{FF2B5EF4-FFF2-40B4-BE49-F238E27FC236}">
                <a16:creationId xmlns:a16="http://schemas.microsoft.com/office/drawing/2014/main" id="{C427327C-DD6F-3D1A-F23E-5986A11C3DA9}"/>
              </a:ext>
            </a:extLst>
          </p:cNvPr>
          <p:cNvGrpSpPr/>
          <p:nvPr/>
        </p:nvGrpSpPr>
        <p:grpSpPr>
          <a:xfrm>
            <a:off x="493558" y="1433867"/>
            <a:ext cx="8482237" cy="3116219"/>
            <a:chOff x="493558" y="1433867"/>
            <a:chExt cx="8482237" cy="3116219"/>
          </a:xfrm>
        </p:grpSpPr>
        <p:grpSp>
          <p:nvGrpSpPr>
            <p:cNvPr id="1101" name="Group 1100">
              <a:extLst>
                <a:ext uri="{FF2B5EF4-FFF2-40B4-BE49-F238E27FC236}">
                  <a16:creationId xmlns:a16="http://schemas.microsoft.com/office/drawing/2014/main" id="{6F5470FF-78BB-0210-1D9C-A49834A1AA87}"/>
                </a:ext>
              </a:extLst>
            </p:cNvPr>
            <p:cNvGrpSpPr/>
            <p:nvPr/>
          </p:nvGrpSpPr>
          <p:grpSpPr>
            <a:xfrm>
              <a:off x="5656716" y="3526160"/>
              <a:ext cx="864000" cy="864000"/>
              <a:chOff x="5656716" y="3476897"/>
              <a:chExt cx="864000" cy="864000"/>
            </a:xfrm>
          </p:grpSpPr>
          <p:sp>
            <p:nvSpPr>
              <p:cNvPr id="13" name="Rectangle: Rounded Corners 12">
                <a:extLst>
                  <a:ext uri="{FF2B5EF4-FFF2-40B4-BE49-F238E27FC236}">
                    <a16:creationId xmlns:a16="http://schemas.microsoft.com/office/drawing/2014/main" id="{AF46DA28-95CD-C55D-3EFC-690EBC37859E}"/>
                  </a:ext>
                </a:extLst>
              </p:cNvPr>
              <p:cNvSpPr/>
              <p:nvPr/>
            </p:nvSpPr>
            <p:spPr>
              <a:xfrm>
                <a:off x="5656716" y="3476897"/>
                <a:ext cx="864000" cy="864000"/>
              </a:xfrm>
              <a:prstGeom prst="roundRect">
                <a:avLst/>
              </a:prstGeom>
              <a:solidFill>
                <a:srgbClr val="1513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PPA</a:t>
                </a:r>
              </a:p>
            </p:txBody>
          </p:sp>
          <p:pic>
            <p:nvPicPr>
              <p:cNvPr id="14" name="Picture 13">
                <a:extLst>
                  <a:ext uri="{FF2B5EF4-FFF2-40B4-BE49-F238E27FC236}">
                    <a16:creationId xmlns:a16="http://schemas.microsoft.com/office/drawing/2014/main" id="{CA81588C-D1D4-AB5E-3E01-2B1D9AD20EC5}"/>
                  </a:ext>
                </a:extLst>
              </p:cNvPr>
              <p:cNvPicPr>
                <a:picLocks noChangeAspect="1"/>
              </p:cNvPicPr>
              <p:nvPr/>
            </p:nvPicPr>
            <p:blipFill>
              <a:blip r:embed="rId12"/>
              <a:stretch>
                <a:fillRect/>
              </a:stretch>
            </p:blipFill>
            <p:spPr>
              <a:xfrm>
                <a:off x="5728716" y="3548182"/>
                <a:ext cx="720000" cy="194400"/>
              </a:xfrm>
              <a:prstGeom prst="rect">
                <a:avLst/>
              </a:prstGeom>
            </p:spPr>
          </p:pic>
        </p:grpSp>
        <p:cxnSp>
          <p:nvCxnSpPr>
            <p:cNvPr id="32" name="Straight Connector 31">
              <a:extLst>
                <a:ext uri="{FF2B5EF4-FFF2-40B4-BE49-F238E27FC236}">
                  <a16:creationId xmlns:a16="http://schemas.microsoft.com/office/drawing/2014/main" id="{1D5FE037-7F8E-2C35-D7F8-D7A09FCF4F31}"/>
                </a:ext>
              </a:extLst>
            </p:cNvPr>
            <p:cNvCxnSpPr>
              <a:cxnSpLocks/>
              <a:stCxn id="33" idx="2"/>
              <a:endCxn id="13" idx="0"/>
            </p:cNvCxnSpPr>
            <p:nvPr/>
          </p:nvCxnSpPr>
          <p:spPr>
            <a:xfrm>
              <a:off x="6088716" y="2316341"/>
              <a:ext cx="0" cy="1209819"/>
            </a:xfrm>
            <a:prstGeom prst="line">
              <a:avLst/>
            </a:prstGeom>
            <a:ln w="254000">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1106" name="Group 1105">
              <a:extLst>
                <a:ext uri="{FF2B5EF4-FFF2-40B4-BE49-F238E27FC236}">
                  <a16:creationId xmlns:a16="http://schemas.microsoft.com/office/drawing/2014/main" id="{88DA3699-B883-1D3D-4FB0-9D67D0AD6701}"/>
                </a:ext>
              </a:extLst>
            </p:cNvPr>
            <p:cNvGrpSpPr/>
            <p:nvPr/>
          </p:nvGrpSpPr>
          <p:grpSpPr>
            <a:xfrm>
              <a:off x="5656716" y="1452341"/>
              <a:ext cx="864000" cy="864000"/>
              <a:chOff x="5656716" y="1452341"/>
              <a:chExt cx="864000" cy="864000"/>
            </a:xfrm>
          </p:grpSpPr>
          <p:sp>
            <p:nvSpPr>
              <p:cNvPr id="33" name="Rectangle: Rounded Corners 32">
                <a:extLst>
                  <a:ext uri="{FF2B5EF4-FFF2-40B4-BE49-F238E27FC236}">
                    <a16:creationId xmlns:a16="http://schemas.microsoft.com/office/drawing/2014/main" id="{AF913CD7-4C48-A8F1-1DBE-2D6F8ED1A2F6}"/>
                  </a:ext>
                </a:extLst>
              </p:cNvPr>
              <p:cNvSpPr/>
              <p:nvPr/>
            </p:nvSpPr>
            <p:spPr>
              <a:xfrm>
                <a:off x="5656716" y="1452341"/>
                <a:ext cx="864000" cy="864000"/>
              </a:xfrm>
              <a:prstGeom prst="roundRect">
                <a:avLst/>
              </a:prstGeom>
              <a:solidFill>
                <a:srgbClr val="1513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41" name="Picture 40">
                <a:extLst>
                  <a:ext uri="{FF2B5EF4-FFF2-40B4-BE49-F238E27FC236}">
                    <a16:creationId xmlns:a16="http://schemas.microsoft.com/office/drawing/2014/main" id="{3BDE064C-01D4-D5C0-344F-D1193119CAAF}"/>
                  </a:ext>
                </a:extLst>
              </p:cNvPr>
              <p:cNvPicPr>
                <a:picLocks noChangeAspect="1"/>
              </p:cNvPicPr>
              <p:nvPr/>
            </p:nvPicPr>
            <p:blipFill>
              <a:blip r:embed="rId12"/>
              <a:stretch>
                <a:fillRect/>
              </a:stretch>
            </p:blipFill>
            <p:spPr>
              <a:xfrm>
                <a:off x="5728716" y="1774418"/>
                <a:ext cx="720000" cy="194400"/>
              </a:xfrm>
              <a:prstGeom prst="rect">
                <a:avLst/>
              </a:prstGeom>
            </p:spPr>
          </p:pic>
        </p:grpSp>
        <p:grpSp>
          <p:nvGrpSpPr>
            <p:cNvPr id="1099" name="Group 1098">
              <a:extLst>
                <a:ext uri="{FF2B5EF4-FFF2-40B4-BE49-F238E27FC236}">
                  <a16:creationId xmlns:a16="http://schemas.microsoft.com/office/drawing/2014/main" id="{BA93A293-1D6E-403E-E6E3-181DCBD3A0C7}"/>
                </a:ext>
              </a:extLst>
            </p:cNvPr>
            <p:cNvGrpSpPr/>
            <p:nvPr/>
          </p:nvGrpSpPr>
          <p:grpSpPr>
            <a:xfrm>
              <a:off x="493558" y="1452341"/>
              <a:ext cx="864000" cy="864000"/>
              <a:chOff x="966490" y="1452341"/>
              <a:chExt cx="864000" cy="864000"/>
            </a:xfrm>
          </p:grpSpPr>
          <p:sp>
            <p:nvSpPr>
              <p:cNvPr id="42" name="Rectangle: Rounded Corners 41">
                <a:extLst>
                  <a:ext uri="{FF2B5EF4-FFF2-40B4-BE49-F238E27FC236}">
                    <a16:creationId xmlns:a16="http://schemas.microsoft.com/office/drawing/2014/main" id="{40EC08F6-34FA-CFEE-8CF0-3A01DB19033E}"/>
                  </a:ext>
                </a:extLst>
              </p:cNvPr>
              <p:cNvSpPr/>
              <p:nvPr/>
            </p:nvSpPr>
            <p:spPr>
              <a:xfrm>
                <a:off x="966490" y="1452341"/>
                <a:ext cx="864000" cy="864000"/>
              </a:xfrm>
              <a:prstGeom prst="roundRect">
                <a:avLst/>
              </a:prstGeom>
              <a:solidFill>
                <a:srgbClr val="1513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TTK</a:t>
                </a:r>
              </a:p>
            </p:txBody>
          </p:sp>
          <p:pic>
            <p:nvPicPr>
              <p:cNvPr id="56" name="Picture 55">
                <a:extLst>
                  <a:ext uri="{FF2B5EF4-FFF2-40B4-BE49-F238E27FC236}">
                    <a16:creationId xmlns:a16="http://schemas.microsoft.com/office/drawing/2014/main" id="{CAF5F717-24CB-5202-D4E2-E303CD7E27E5}"/>
                  </a:ext>
                </a:extLst>
              </p:cNvPr>
              <p:cNvPicPr>
                <a:picLocks noChangeAspect="1"/>
              </p:cNvPicPr>
              <p:nvPr/>
            </p:nvPicPr>
            <p:blipFill>
              <a:blip r:embed="rId12"/>
              <a:stretch>
                <a:fillRect/>
              </a:stretch>
            </p:blipFill>
            <p:spPr>
              <a:xfrm>
                <a:off x="1038490" y="1523626"/>
                <a:ext cx="720000" cy="194400"/>
              </a:xfrm>
              <a:prstGeom prst="rect">
                <a:avLst/>
              </a:prstGeom>
            </p:spPr>
          </p:pic>
        </p:grpSp>
        <p:cxnSp>
          <p:nvCxnSpPr>
            <p:cNvPr id="58" name="Straight Connector 57">
              <a:extLst>
                <a:ext uri="{FF2B5EF4-FFF2-40B4-BE49-F238E27FC236}">
                  <a16:creationId xmlns:a16="http://schemas.microsoft.com/office/drawing/2014/main" id="{1608B82F-0700-E5AB-FAB4-6BF5C1692188}"/>
                </a:ext>
              </a:extLst>
            </p:cNvPr>
            <p:cNvCxnSpPr>
              <a:cxnSpLocks/>
              <a:stCxn id="42" idx="3"/>
              <a:endCxn id="33" idx="1"/>
            </p:cNvCxnSpPr>
            <p:nvPr/>
          </p:nvCxnSpPr>
          <p:spPr>
            <a:xfrm>
              <a:off x="1357558" y="1884341"/>
              <a:ext cx="4299158" cy="0"/>
            </a:xfrm>
            <a:prstGeom prst="line">
              <a:avLst/>
            </a:prstGeom>
            <a:ln w="254000">
              <a:solidFill>
                <a:schemeClr val="accent3"/>
              </a:solidFill>
            </a:ln>
          </p:spPr>
          <p:style>
            <a:lnRef idx="1">
              <a:schemeClr val="accent1"/>
            </a:lnRef>
            <a:fillRef idx="0">
              <a:schemeClr val="accent1"/>
            </a:fillRef>
            <a:effectRef idx="0">
              <a:schemeClr val="accent1"/>
            </a:effectRef>
            <a:fontRef idx="minor">
              <a:schemeClr val="tx1"/>
            </a:fontRef>
          </p:style>
        </p:cxnSp>
        <p:sp>
          <p:nvSpPr>
            <p:cNvPr id="59" name="Rectangle: Rounded Corners 58">
              <a:extLst>
                <a:ext uri="{FF2B5EF4-FFF2-40B4-BE49-F238E27FC236}">
                  <a16:creationId xmlns:a16="http://schemas.microsoft.com/office/drawing/2014/main" id="{979F91C2-A905-6317-40F4-6C312840441E}"/>
                </a:ext>
              </a:extLst>
            </p:cNvPr>
            <p:cNvSpPr/>
            <p:nvPr/>
          </p:nvSpPr>
          <p:spPr>
            <a:xfrm>
              <a:off x="1755124" y="1433867"/>
              <a:ext cx="3509899" cy="922956"/>
            </a:xfrm>
            <a:prstGeom prst="roundRect">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ZA" sz="1600" dirty="0"/>
                <a:t>Mojaloop quote and transfer messages are sent to Mojaloop to simulate DFSP traffic</a:t>
              </a:r>
            </a:p>
          </p:txBody>
        </p:sp>
        <p:sp>
          <p:nvSpPr>
            <p:cNvPr id="1107" name="Oval 1106">
              <a:extLst>
                <a:ext uri="{FF2B5EF4-FFF2-40B4-BE49-F238E27FC236}">
                  <a16:creationId xmlns:a16="http://schemas.microsoft.com/office/drawing/2014/main" id="{63A8263C-031F-79B6-BDD8-8457C4D74476}"/>
                </a:ext>
              </a:extLst>
            </p:cNvPr>
            <p:cNvSpPr/>
            <p:nvPr/>
          </p:nvSpPr>
          <p:spPr>
            <a:xfrm>
              <a:off x="5397305" y="1821725"/>
              <a:ext cx="135986" cy="141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08" name="Oval 1107">
              <a:extLst>
                <a:ext uri="{FF2B5EF4-FFF2-40B4-BE49-F238E27FC236}">
                  <a16:creationId xmlns:a16="http://schemas.microsoft.com/office/drawing/2014/main" id="{536D01EC-7B3C-EF41-E401-DFF2235C7784}"/>
                </a:ext>
              </a:extLst>
            </p:cNvPr>
            <p:cNvSpPr/>
            <p:nvPr/>
          </p:nvSpPr>
          <p:spPr>
            <a:xfrm>
              <a:off x="1482724" y="1821725"/>
              <a:ext cx="135986" cy="141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1129" name="Straight Connector 1128">
              <a:extLst>
                <a:ext uri="{FF2B5EF4-FFF2-40B4-BE49-F238E27FC236}">
                  <a16:creationId xmlns:a16="http://schemas.microsoft.com/office/drawing/2014/main" id="{884CA64C-2A62-E257-A3C5-A225D0573284}"/>
                </a:ext>
              </a:extLst>
            </p:cNvPr>
            <p:cNvCxnSpPr/>
            <p:nvPr/>
          </p:nvCxnSpPr>
          <p:spPr>
            <a:xfrm>
              <a:off x="5612610" y="4550086"/>
              <a:ext cx="918643"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132" name="TextBox 1131">
              <a:extLst>
                <a:ext uri="{FF2B5EF4-FFF2-40B4-BE49-F238E27FC236}">
                  <a16:creationId xmlns:a16="http://schemas.microsoft.com/office/drawing/2014/main" id="{EE7DC7B0-26C7-9C75-D692-68B722CFC4B8}"/>
                </a:ext>
              </a:extLst>
            </p:cNvPr>
            <p:cNvSpPr txBox="1"/>
            <p:nvPr/>
          </p:nvSpPr>
          <p:spPr>
            <a:xfrm>
              <a:off x="3794446" y="2436094"/>
              <a:ext cx="1470577" cy="238363"/>
            </a:xfrm>
            <a:prstGeom prst="roundRect">
              <a:avLst/>
            </a:prstGeom>
            <a:solidFill>
              <a:srgbClr val="008000"/>
            </a:solidFill>
          </p:spPr>
          <p:txBody>
            <a:bodyPr wrap="square" lIns="36000" tIns="0" rIns="0" bIns="0" anchor="ctr">
              <a:spAutoFit/>
            </a:bodyPr>
            <a:lstStyle/>
            <a:p>
              <a:r>
                <a:rPr lang="en-ZA" sz="1400" dirty="0">
                  <a:solidFill>
                    <a:schemeClr val="bg1"/>
                  </a:solidFill>
                  <a:latin typeface="Consolas" panose="020B0609020204030204" pitchFamily="49" charset="0"/>
                  <a:cs typeface="Arial" pitchFamily="34" charset="0"/>
                </a:rPr>
                <a:t>PUT /quotes</a:t>
              </a:r>
              <a:endParaRPr lang="en-ZA" sz="1400" dirty="0">
                <a:solidFill>
                  <a:schemeClr val="bg1"/>
                </a:solidFill>
                <a:latin typeface="Consolas" panose="020B0609020204030204" pitchFamily="49" charset="0"/>
              </a:endParaRPr>
            </a:p>
          </p:txBody>
        </p:sp>
        <p:sp>
          <p:nvSpPr>
            <p:cNvPr id="1134" name="TextBox 1133">
              <a:extLst>
                <a:ext uri="{FF2B5EF4-FFF2-40B4-BE49-F238E27FC236}">
                  <a16:creationId xmlns:a16="http://schemas.microsoft.com/office/drawing/2014/main" id="{A7CC12F2-E206-19C6-2CA4-CFE15389BDD0}"/>
                </a:ext>
              </a:extLst>
            </p:cNvPr>
            <p:cNvSpPr txBox="1"/>
            <p:nvPr/>
          </p:nvSpPr>
          <p:spPr>
            <a:xfrm>
              <a:off x="2244592" y="2550749"/>
              <a:ext cx="1470577" cy="238363"/>
            </a:xfrm>
            <a:prstGeom prst="roundRect">
              <a:avLst/>
            </a:prstGeom>
            <a:solidFill>
              <a:srgbClr val="008000"/>
            </a:solidFill>
          </p:spPr>
          <p:txBody>
            <a:bodyPr wrap="square" lIns="36000" tIns="0" rIns="0" bIns="0" anchor="ctr">
              <a:spAutoFit/>
            </a:bodyPr>
            <a:lstStyle/>
            <a:p>
              <a:r>
                <a:rPr lang="en-ZA" sz="1400" dirty="0">
                  <a:solidFill>
                    <a:schemeClr val="bg1"/>
                  </a:solidFill>
                  <a:latin typeface="Consolas" panose="020B0609020204030204" pitchFamily="49" charset="0"/>
                  <a:cs typeface="Arial" pitchFamily="34" charset="0"/>
                </a:rPr>
                <a:t>PUT /transfers</a:t>
              </a:r>
              <a:endParaRPr lang="en-ZA" sz="1400" dirty="0">
                <a:solidFill>
                  <a:schemeClr val="bg1"/>
                </a:solidFill>
                <a:latin typeface="Consolas" panose="020B0609020204030204" pitchFamily="49" charset="0"/>
              </a:endParaRPr>
            </a:p>
          </p:txBody>
        </p:sp>
        <p:sp>
          <p:nvSpPr>
            <p:cNvPr id="37" name="Rectangle: Rounded Corners 36">
              <a:extLst>
                <a:ext uri="{FF2B5EF4-FFF2-40B4-BE49-F238E27FC236}">
                  <a16:creationId xmlns:a16="http://schemas.microsoft.com/office/drawing/2014/main" id="{3C2E51A7-0DAF-9107-5FBA-066144D69A03}"/>
                </a:ext>
              </a:extLst>
            </p:cNvPr>
            <p:cNvSpPr/>
            <p:nvPr/>
          </p:nvSpPr>
          <p:spPr>
            <a:xfrm>
              <a:off x="5465896" y="2459773"/>
              <a:ext cx="3509899" cy="922956"/>
            </a:xfrm>
            <a:prstGeom prst="roundRect">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ZA" sz="1600" dirty="0"/>
                <a:t>Mojaloop messages are submitted to the Mojaloop PPA for conversion to ISO20022-formatted messages</a:t>
              </a:r>
            </a:p>
          </p:txBody>
        </p:sp>
      </p:grpSp>
    </p:spTree>
    <p:extLst>
      <p:ext uri="{BB962C8B-B14F-4D97-AF65-F5344CB8AC3E}">
        <p14:creationId xmlns:p14="http://schemas.microsoft.com/office/powerpoint/2010/main" val="328943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2.5E-6 -4.81481E-6 L 0.42305 0.30301 " pathEditMode="relative" rAng="0" ptsTypes="AA">
                                      <p:cBhvr>
                                        <p:cTn id="6" dur="2000" fill="hold"/>
                                        <p:tgtEl>
                                          <p:spTgt spid="11"/>
                                        </p:tgtEl>
                                        <p:attrNameLst>
                                          <p:attrName>ppt_x</p:attrName>
                                          <p:attrName>ppt_y</p:attrName>
                                        </p:attrNameLst>
                                      </p:cBhvr>
                                      <p:rCtr x="21146" y="15139"/>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1136"/>
                                        </p:tgtEl>
                                        <p:attrNameLst>
                                          <p:attrName>style.visibility</p:attrName>
                                        </p:attrNameLst>
                                      </p:cBhvr>
                                      <p:to>
                                        <p:strVal val="visible"/>
                                      </p:to>
                                    </p:set>
                                    <p:animEffect transition="in" filter="fade">
                                      <p:cBhvr>
                                        <p:cTn id="10" dur="500"/>
                                        <p:tgtEl>
                                          <p:spTgt spid="1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3863DA42-5A19-AB67-44E0-3D3FC9953719}"/>
              </a:ext>
            </a:extLst>
          </p:cNvPr>
          <p:cNvSpPr txBox="1">
            <a:spLocks/>
          </p:cNvSpPr>
          <p:nvPr/>
        </p:nvSpPr>
        <p:spPr>
          <a:xfrm>
            <a:off x="0" y="0"/>
            <a:ext cx="12192000" cy="6858000"/>
          </a:xfrm>
          <a:prstGeom prst="rect">
            <a:avLst/>
          </a:prstGeom>
          <a:solidFill>
            <a:schemeClr val="accent3">
              <a:lumMod val="75000"/>
            </a:schemeClr>
          </a:solidFill>
        </p:spPr>
        <p:txBody>
          <a:bodyPr vert="horz" lIns="365760" tIns="685800" rIns="365760" bIns="1828800" rtlCol="0">
            <a:noAutofit/>
          </a:bodyPr>
          <a:lstStyle>
            <a:lvl1pPr marL="0" indent="0" algn="l" defTabSz="1219170" rtl="0" eaLnBrk="1" latinLnBrk="0" hangingPunct="1">
              <a:lnSpc>
                <a:spcPts val="4533"/>
              </a:lnSpc>
              <a:spcBef>
                <a:spcPts val="1600"/>
              </a:spcBef>
              <a:buClr>
                <a:srgbClr val="2F85AA"/>
              </a:buClr>
              <a:buFont typeface="Wingdings" pitchFamily="2" charset="2"/>
              <a:buNone/>
              <a:defRPr lang="en-US" sz="4000" kern="1200" cap="all" baseline="0" smtClean="0">
                <a:solidFill>
                  <a:schemeClr val="bg1"/>
                </a:solidFill>
                <a:latin typeface="Arial" pitchFamily="34" charset="0"/>
                <a:ea typeface="+mn-ea"/>
                <a:cs typeface="Arial" pitchFamily="34" charset="0"/>
              </a:defRPr>
            </a:lvl1pPr>
            <a:lvl2pPr marL="0" indent="0" algn="l" defTabSz="1219170" rtl="0" eaLnBrk="1" latinLnBrk="0" hangingPunct="1">
              <a:spcBef>
                <a:spcPts val="800"/>
              </a:spcBef>
              <a:buClr>
                <a:schemeClr val="accent3">
                  <a:lumMod val="75000"/>
                </a:schemeClr>
              </a:buClr>
              <a:buFont typeface="Arial" pitchFamily="34" charset="0"/>
              <a:buNone/>
              <a:defRPr lang="en-US" sz="4800" kern="1200" smtClean="0">
                <a:solidFill>
                  <a:schemeClr val="accent3">
                    <a:lumMod val="75000"/>
                  </a:schemeClr>
                </a:solidFill>
                <a:latin typeface="Arial" pitchFamily="34" charset="0"/>
                <a:ea typeface="+mn-ea"/>
                <a:cs typeface="Arial" pitchFamily="34" charset="0"/>
              </a:defRPr>
            </a:lvl2pPr>
            <a:lvl3pPr marL="0" indent="0" algn="l" defTabSz="1219170" rtl="0" eaLnBrk="1" latinLnBrk="0" hangingPunct="1">
              <a:spcBef>
                <a:spcPts val="800"/>
              </a:spcBef>
              <a:buClr>
                <a:schemeClr val="accent3">
                  <a:lumMod val="75000"/>
                </a:schemeClr>
              </a:buClr>
              <a:buFont typeface="Arial" pitchFamily="34" charset="0"/>
              <a:buNone/>
              <a:tabLst>
                <a:tab pos="533387" algn="l"/>
              </a:tabLst>
              <a:defRPr lang="en-US" sz="4800" kern="1200" smtClean="0">
                <a:solidFill>
                  <a:schemeClr val="accent3">
                    <a:lumMod val="75000"/>
                  </a:schemeClr>
                </a:solidFill>
                <a:latin typeface="Arial" pitchFamily="34" charset="0"/>
                <a:ea typeface="+mn-ea"/>
                <a:cs typeface="Arial" pitchFamily="34" charset="0"/>
              </a:defRPr>
            </a:lvl3pPr>
            <a:lvl4pPr marL="0" indent="0" algn="l" defTabSz="1219170" rtl="0" eaLnBrk="1" latinLnBrk="0" hangingPunct="1">
              <a:spcBef>
                <a:spcPts val="800"/>
              </a:spcBef>
              <a:buClr>
                <a:schemeClr val="accent3">
                  <a:lumMod val="75000"/>
                </a:schemeClr>
              </a:buClr>
              <a:buFont typeface="Arial" panose="020B0604020202020204" pitchFamily="34" charset="0"/>
              <a:buNone/>
              <a:defRPr lang="en-US" sz="4800" kern="1200" smtClean="0">
                <a:solidFill>
                  <a:schemeClr val="accent3">
                    <a:lumMod val="75000"/>
                  </a:schemeClr>
                </a:solidFill>
                <a:latin typeface="Arial" pitchFamily="34" charset="0"/>
                <a:ea typeface="+mn-ea"/>
                <a:cs typeface="Arial" pitchFamily="34" charset="0"/>
              </a:defRPr>
            </a:lvl4pPr>
            <a:lvl5pPr marL="0" indent="0" algn="l" defTabSz="1219170" rtl="0" eaLnBrk="1" latinLnBrk="0" hangingPunct="1">
              <a:spcBef>
                <a:spcPts val="800"/>
              </a:spcBef>
              <a:buClr>
                <a:schemeClr val="accent3">
                  <a:lumMod val="75000"/>
                </a:schemeClr>
              </a:buClr>
              <a:buSzPct val="100000"/>
              <a:buFont typeface="Arial" panose="020B0604020202020204" pitchFamily="34" charset="0"/>
              <a:buNone/>
              <a:defRPr lang="en-US" sz="4800" kern="1200">
                <a:solidFill>
                  <a:schemeClr val="accent3">
                    <a:lumMod val="75000"/>
                  </a:schemeClr>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endParaRPr lang="en-ZA" dirty="0"/>
          </a:p>
        </p:txBody>
      </p:sp>
      <p:grpSp>
        <p:nvGrpSpPr>
          <p:cNvPr id="2" name="Group 1">
            <a:extLst>
              <a:ext uri="{FF2B5EF4-FFF2-40B4-BE49-F238E27FC236}">
                <a16:creationId xmlns:a16="http://schemas.microsoft.com/office/drawing/2014/main" id="{28B243CF-9E41-5B73-046E-D6AEEC543232}"/>
              </a:ext>
            </a:extLst>
          </p:cNvPr>
          <p:cNvGrpSpPr/>
          <p:nvPr/>
        </p:nvGrpSpPr>
        <p:grpSpPr>
          <a:xfrm>
            <a:off x="3057417" y="2362200"/>
            <a:ext cx="6076950" cy="2133600"/>
            <a:chOff x="3009900" y="1943100"/>
            <a:chExt cx="6076950" cy="2133600"/>
          </a:xfrm>
        </p:grpSpPr>
        <p:sp>
          <p:nvSpPr>
            <p:cNvPr id="3" name="Oval 2">
              <a:extLst>
                <a:ext uri="{FF2B5EF4-FFF2-40B4-BE49-F238E27FC236}">
                  <a16:creationId xmlns:a16="http://schemas.microsoft.com/office/drawing/2014/main" id="{90D8F756-614D-701E-215C-312B00D81ADA}"/>
                </a:ext>
              </a:extLst>
            </p:cNvPr>
            <p:cNvSpPr/>
            <p:nvPr/>
          </p:nvSpPr>
          <p:spPr>
            <a:xfrm>
              <a:off x="3009900" y="1943100"/>
              <a:ext cx="6076950" cy="2133600"/>
            </a:xfrm>
            <a:prstGeom prst="ellipse">
              <a:avLst/>
            </a:prstGeom>
            <a:solidFill>
              <a:schemeClr val="bg2">
                <a:lumMod val="40000"/>
                <a:lumOff val="60000"/>
              </a:schemeClr>
            </a:solidFill>
            <a:ln w="889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TextBox 6">
              <a:extLst>
                <a:ext uri="{FF2B5EF4-FFF2-40B4-BE49-F238E27FC236}">
                  <a16:creationId xmlns:a16="http://schemas.microsoft.com/office/drawing/2014/main" id="{0C800033-6B53-5DA6-043B-4EF27EF03C36}"/>
                </a:ext>
              </a:extLst>
            </p:cNvPr>
            <p:cNvSpPr txBox="1"/>
            <p:nvPr/>
          </p:nvSpPr>
          <p:spPr>
            <a:xfrm>
              <a:off x="4076700" y="2447925"/>
              <a:ext cx="3943350" cy="914400"/>
            </a:xfrm>
            <a:prstGeom prst="rect">
              <a:avLst/>
            </a:prstGeom>
            <a:noFill/>
          </p:spPr>
          <p:txBody>
            <a:bodyPr wrap="none" lIns="0" tIns="0" rIns="0" bIns="0" rtlCol="0">
              <a:noAutofit/>
            </a:bodyPr>
            <a:lstStyle/>
            <a:p>
              <a:pPr algn="ctr"/>
              <a:r>
                <a:rPr lang="en-ZA" sz="7200" b="1" dirty="0">
                  <a:ln w="9525">
                    <a:solidFill>
                      <a:schemeClr val="bg1"/>
                    </a:solidFill>
                    <a:prstDash val="solid"/>
                  </a:ln>
                  <a:solidFill>
                    <a:srgbClr val="C00000"/>
                  </a:solidFill>
                  <a:effectLst>
                    <a:outerShdw blurRad="12700" dist="38100" dir="2700000" algn="tl" rotWithShape="0">
                      <a:schemeClr val="accent5">
                        <a:lumMod val="60000"/>
                        <a:lumOff val="40000"/>
                      </a:schemeClr>
                    </a:outerShdw>
                  </a:effectLst>
                  <a:latin typeface="Arial" pitchFamily="34" charset="0"/>
                  <a:cs typeface="Arial" pitchFamily="34" charset="0"/>
                </a:rPr>
                <a:t>DEMO</a:t>
              </a:r>
            </a:p>
          </p:txBody>
        </p:sp>
      </p:grpSp>
      <p:sp>
        <p:nvSpPr>
          <p:cNvPr id="4" name="Title 1">
            <a:extLst>
              <a:ext uri="{FF2B5EF4-FFF2-40B4-BE49-F238E27FC236}">
                <a16:creationId xmlns:a16="http://schemas.microsoft.com/office/drawing/2014/main" id="{1091812A-E42D-C7B1-6129-CFA4E5B2DF06}"/>
              </a:ext>
            </a:extLst>
          </p:cNvPr>
          <p:cNvSpPr txBox="1">
            <a:spLocks/>
          </p:cNvSpPr>
          <p:nvPr/>
        </p:nvSpPr>
        <p:spPr>
          <a:xfrm>
            <a:off x="495300" y="646177"/>
            <a:ext cx="11112500" cy="449292"/>
          </a:xfrm>
          <a:prstGeom prst="rect">
            <a:avLst/>
          </a:prstGeom>
        </p:spPr>
        <p:txBody>
          <a:bodyPr/>
          <a:lstStyle>
            <a:lvl1pPr algn="l" defTabSz="1219170" rtl="0" eaLnBrk="1" latinLnBrk="0" hangingPunct="1">
              <a:lnSpc>
                <a:spcPts val="3067"/>
              </a:lnSpc>
              <a:spcBef>
                <a:spcPct val="0"/>
              </a:spcBef>
              <a:buNone/>
              <a:defRPr sz="3067" kern="1200" cap="all" baseline="0">
                <a:solidFill>
                  <a:schemeClr val="accent6"/>
                </a:solidFill>
                <a:latin typeface="Arial" pitchFamily="34" charset="0"/>
                <a:ea typeface="+mj-ea"/>
                <a:cs typeface="Arial" pitchFamily="34" charset="0"/>
              </a:defRPr>
            </a:lvl1pPr>
          </a:lstStyle>
          <a:p>
            <a:pPr algn="ctr"/>
            <a:r>
              <a:rPr lang="en-US" dirty="0">
                <a:solidFill>
                  <a:schemeClr val="bg1"/>
                </a:solidFill>
              </a:rPr>
              <a:t>ACTIO Transaction Monitoring Service</a:t>
            </a:r>
          </a:p>
        </p:txBody>
      </p:sp>
    </p:spTree>
    <p:extLst>
      <p:ext uri="{BB962C8B-B14F-4D97-AF65-F5344CB8AC3E}">
        <p14:creationId xmlns:p14="http://schemas.microsoft.com/office/powerpoint/2010/main" val="3305668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1CAB0F0-22F3-C848-A4F2-212A9A03D4B5}"/>
              </a:ext>
            </a:extLst>
          </p:cNvPr>
          <p:cNvSpPr>
            <a:spLocks noGrp="1"/>
          </p:cNvSpPr>
          <p:nvPr>
            <p:ph type="title"/>
          </p:nvPr>
        </p:nvSpPr>
        <p:spPr/>
        <p:txBody>
          <a:bodyPr/>
          <a:lstStyle/>
          <a:p>
            <a:pPr>
              <a:spcAft>
                <a:spcPts val="400"/>
              </a:spcAft>
            </a:pPr>
            <a:r>
              <a:rPr lang="en-US" sz="2400" dirty="0"/>
              <a:t>Typologies IN Actio</a:t>
            </a:r>
          </a:p>
        </p:txBody>
      </p:sp>
      <p:sp>
        <p:nvSpPr>
          <p:cNvPr id="6" name="Text Placeholder 5">
            <a:extLst>
              <a:ext uri="{FF2B5EF4-FFF2-40B4-BE49-F238E27FC236}">
                <a16:creationId xmlns:a16="http://schemas.microsoft.com/office/drawing/2014/main" id="{0AC35D30-63C7-4F3A-BA90-11B36E5E212E}"/>
              </a:ext>
            </a:extLst>
          </p:cNvPr>
          <p:cNvSpPr>
            <a:spLocks noGrp="1"/>
          </p:cNvSpPr>
          <p:nvPr>
            <p:ph type="body" sz="quarter" idx="20"/>
          </p:nvPr>
        </p:nvSpPr>
        <p:spPr/>
        <p:txBody>
          <a:bodyPr/>
          <a:lstStyle/>
          <a:p>
            <a:endParaRPr lang="en-ZA" dirty="0"/>
          </a:p>
        </p:txBody>
      </p:sp>
      <p:sp>
        <p:nvSpPr>
          <p:cNvPr id="7" name="Text Placeholder 6">
            <a:extLst>
              <a:ext uri="{FF2B5EF4-FFF2-40B4-BE49-F238E27FC236}">
                <a16:creationId xmlns:a16="http://schemas.microsoft.com/office/drawing/2014/main" id="{7DA04258-CAF6-AF26-C7F9-9D82457C4FF4}"/>
              </a:ext>
            </a:extLst>
          </p:cNvPr>
          <p:cNvSpPr>
            <a:spLocks noGrp="1"/>
          </p:cNvSpPr>
          <p:nvPr>
            <p:ph type="body" sz="quarter" idx="21"/>
          </p:nvPr>
        </p:nvSpPr>
        <p:spPr/>
        <p:txBody>
          <a:bodyPr/>
          <a:lstStyle/>
          <a:p>
            <a:endParaRPr lang="en-ZA" dirty="0"/>
          </a:p>
        </p:txBody>
      </p:sp>
      <p:sp>
        <p:nvSpPr>
          <p:cNvPr id="43" name="Slide Number Placeholder 42">
            <a:extLst>
              <a:ext uri="{FF2B5EF4-FFF2-40B4-BE49-F238E27FC236}">
                <a16:creationId xmlns:a16="http://schemas.microsoft.com/office/drawing/2014/main" id="{7A515DB5-8C29-4BAA-CC66-80B6C18CE7A9}"/>
              </a:ext>
            </a:extLst>
          </p:cNvPr>
          <p:cNvSpPr>
            <a:spLocks noGrp="1"/>
          </p:cNvSpPr>
          <p:nvPr>
            <p:ph type="sldNum" sz="quarter" idx="4"/>
          </p:nvPr>
        </p:nvSpPr>
        <p:spPr/>
        <p:txBody>
          <a:bodyPr/>
          <a:lstStyle/>
          <a:p>
            <a:fld id="{4290442A-A587-DA4A-80BE-9E74F9AF5476}" type="slidenum">
              <a:rPr lang="en-US" smtClean="0"/>
              <a:pPr/>
              <a:t>23</a:t>
            </a:fld>
            <a:endParaRPr lang="en-US" dirty="0"/>
          </a:p>
        </p:txBody>
      </p:sp>
      <p:sp>
        <p:nvSpPr>
          <p:cNvPr id="3" name="TextBox 2">
            <a:extLst>
              <a:ext uri="{FF2B5EF4-FFF2-40B4-BE49-F238E27FC236}">
                <a16:creationId xmlns:a16="http://schemas.microsoft.com/office/drawing/2014/main" id="{9FEC61F1-9244-C4CF-9ED1-261706DE3E87}"/>
              </a:ext>
            </a:extLst>
          </p:cNvPr>
          <p:cNvSpPr txBox="1"/>
          <p:nvPr/>
        </p:nvSpPr>
        <p:spPr>
          <a:xfrm>
            <a:off x="701322" y="1747073"/>
            <a:ext cx="10561270" cy="4118991"/>
          </a:xfrm>
          <a:prstGeom prst="rect">
            <a:avLst/>
          </a:prstGeom>
          <a:noFill/>
        </p:spPr>
        <p:txBody>
          <a:bodyPr wrap="none" lIns="0" tIns="0" rIns="0" bIns="0" rtlCol="0">
            <a:noAutofit/>
          </a:bodyPr>
          <a:lstStyle/>
          <a:p>
            <a:pPr marL="342900" indent="-342900">
              <a:lnSpc>
                <a:spcPct val="150000"/>
              </a:lnSpc>
              <a:buFont typeface="Arial" panose="020B0604020202020204" pitchFamily="34" charset="0"/>
              <a:buChar char="•"/>
            </a:pPr>
            <a:r>
              <a:rPr lang="en-GB" sz="2000" dirty="0">
                <a:solidFill>
                  <a:schemeClr val="accent6"/>
                </a:solidFill>
                <a:latin typeface="Arial" pitchFamily="34" charset="0"/>
                <a:cs typeface="Arial" pitchFamily="34" charset="0"/>
              </a:rPr>
              <a:t>30 typologies are pre-configured in the ACTIO platform</a:t>
            </a:r>
          </a:p>
          <a:p>
            <a:pPr marL="342900" indent="-342900">
              <a:lnSpc>
                <a:spcPct val="150000"/>
              </a:lnSpc>
              <a:buFont typeface="Arial" panose="020B0604020202020204" pitchFamily="34" charset="0"/>
              <a:buChar char="•"/>
            </a:pPr>
            <a:r>
              <a:rPr lang="en-GB" sz="2000" dirty="0">
                <a:solidFill>
                  <a:schemeClr val="accent6"/>
                </a:solidFill>
                <a:latin typeface="Arial" pitchFamily="34" charset="0"/>
                <a:cs typeface="Arial" pitchFamily="34" charset="0"/>
              </a:rPr>
              <a:t>35 rules have been implemented in the ACTIO platform</a:t>
            </a:r>
          </a:p>
          <a:p>
            <a:pPr marL="342900" indent="-342900">
              <a:lnSpc>
                <a:spcPct val="150000"/>
              </a:lnSpc>
              <a:buFont typeface="Arial" panose="020B0604020202020204" pitchFamily="34" charset="0"/>
              <a:buChar char="•"/>
            </a:pPr>
            <a:r>
              <a:rPr lang="en-GB" sz="2000" dirty="0">
                <a:solidFill>
                  <a:schemeClr val="accent6"/>
                </a:solidFill>
                <a:latin typeface="Arial" pitchFamily="34" charset="0"/>
                <a:cs typeface="Arial" pitchFamily="34" charset="0"/>
              </a:rPr>
              <a:t>Some example typologies:</a:t>
            </a:r>
          </a:p>
          <a:p>
            <a:pPr marL="342900" indent="-342900">
              <a:lnSpc>
                <a:spcPct val="150000"/>
              </a:lnSpc>
              <a:buFont typeface="Arial" panose="020B0604020202020204" pitchFamily="34" charset="0"/>
              <a:buChar char="•"/>
            </a:pPr>
            <a:endParaRPr lang="en-GB" sz="2000" dirty="0">
              <a:solidFill>
                <a:schemeClr val="accent6"/>
              </a:solidFill>
              <a:latin typeface="Arial" pitchFamily="34" charset="0"/>
              <a:cs typeface="Arial" pitchFamily="34" charset="0"/>
            </a:endParaRPr>
          </a:p>
          <a:p>
            <a:pPr marL="800100" lvl="1" indent="-342900" fontAlgn="t">
              <a:spcAft>
                <a:spcPts val="600"/>
              </a:spcAft>
              <a:buFont typeface="Arial" panose="020B0604020202020204" pitchFamily="34" charset="0"/>
              <a:buChar char="•"/>
            </a:pPr>
            <a:r>
              <a:rPr lang="en-GB" sz="2000" dirty="0">
                <a:solidFill>
                  <a:schemeClr val="accent6"/>
                </a:solidFill>
                <a:latin typeface="Arial" pitchFamily="34" charset="0"/>
                <a:cs typeface="Arial" pitchFamily="34" charset="0"/>
              </a:rPr>
              <a:t>Large-scale placement (Typology #001)</a:t>
            </a:r>
            <a:endParaRPr lang="en-ZA" sz="2000" dirty="0">
              <a:solidFill>
                <a:schemeClr val="accent6"/>
              </a:solidFill>
              <a:latin typeface="Arial" pitchFamily="34" charset="0"/>
              <a:cs typeface="Arial" pitchFamily="34" charset="0"/>
            </a:endParaRPr>
          </a:p>
          <a:p>
            <a:pPr marL="800100" lvl="1" indent="-342900" fontAlgn="t">
              <a:spcAft>
                <a:spcPts val="600"/>
              </a:spcAft>
              <a:buFont typeface="Arial" panose="020B0604020202020204" pitchFamily="34" charset="0"/>
              <a:buChar char="•"/>
            </a:pPr>
            <a:r>
              <a:rPr lang="en-GB" sz="2000" dirty="0">
                <a:solidFill>
                  <a:schemeClr val="accent6"/>
                </a:solidFill>
                <a:latin typeface="Arial" pitchFamily="34" charset="0"/>
                <a:cs typeface="Arial" pitchFamily="34" charset="0"/>
              </a:rPr>
              <a:t>Disproportionate transaction volumes and values (Typology #005)</a:t>
            </a:r>
            <a:endParaRPr lang="en-ZA" sz="2000" dirty="0">
              <a:solidFill>
                <a:schemeClr val="accent6"/>
              </a:solidFill>
              <a:latin typeface="Arial" pitchFamily="34" charset="0"/>
              <a:cs typeface="Arial" pitchFamily="34" charset="0"/>
            </a:endParaRPr>
          </a:p>
          <a:p>
            <a:pPr marL="800100" lvl="1" indent="-342900" fontAlgn="t">
              <a:spcAft>
                <a:spcPts val="600"/>
              </a:spcAft>
              <a:buFont typeface="Arial" panose="020B0604020202020204" pitchFamily="34" charset="0"/>
              <a:buChar char="•"/>
            </a:pPr>
            <a:r>
              <a:rPr lang="en-GB" sz="2000" dirty="0">
                <a:solidFill>
                  <a:schemeClr val="accent6"/>
                </a:solidFill>
                <a:latin typeface="Arial" pitchFamily="34" charset="0"/>
                <a:cs typeface="Arial" pitchFamily="34" charset="0"/>
              </a:rPr>
              <a:t>Authorised Push Payments Fraud (Typology #028)</a:t>
            </a:r>
            <a:endParaRPr lang="en-ZA" sz="2000" dirty="0">
              <a:solidFill>
                <a:schemeClr val="accent6"/>
              </a:solidFill>
              <a:latin typeface="Arial" pitchFamily="34" charset="0"/>
              <a:cs typeface="Arial" pitchFamily="34" charset="0"/>
            </a:endParaRPr>
          </a:p>
          <a:p>
            <a:pPr marL="800100" lvl="1" indent="-342900" fontAlgn="t">
              <a:spcAft>
                <a:spcPts val="600"/>
              </a:spcAft>
              <a:buFont typeface="Arial" panose="020B0604020202020204" pitchFamily="34" charset="0"/>
              <a:buChar char="•"/>
            </a:pPr>
            <a:r>
              <a:rPr lang="en-GB" sz="2000" dirty="0">
                <a:solidFill>
                  <a:schemeClr val="accent6"/>
                </a:solidFill>
                <a:latin typeface="Arial" pitchFamily="34" charset="0"/>
                <a:cs typeface="Arial" pitchFamily="34" charset="0"/>
              </a:rPr>
              <a:t>Transaction Aggregation and Mirroring (Typology #98)</a:t>
            </a:r>
            <a:endParaRPr lang="en-ZA" sz="2000" dirty="0">
              <a:solidFill>
                <a:schemeClr val="accent6"/>
              </a:solidFill>
              <a:latin typeface="Arial" pitchFamily="34" charset="0"/>
              <a:cs typeface="Arial" pitchFamily="34" charset="0"/>
            </a:endParaRPr>
          </a:p>
          <a:p>
            <a:pPr marL="800100" lvl="1" indent="-342900" fontAlgn="t">
              <a:spcAft>
                <a:spcPts val="600"/>
              </a:spcAft>
              <a:buFont typeface="Arial" panose="020B0604020202020204" pitchFamily="34" charset="0"/>
              <a:buChar char="•"/>
            </a:pPr>
            <a:r>
              <a:rPr lang="en-GB" sz="2000" dirty="0">
                <a:solidFill>
                  <a:schemeClr val="accent6"/>
                </a:solidFill>
                <a:latin typeface="Arial" pitchFamily="34" charset="0"/>
                <a:cs typeface="Arial" pitchFamily="34" charset="0"/>
              </a:rPr>
              <a:t>Layering (Typology #107)</a:t>
            </a:r>
            <a:endParaRPr lang="en-ZA" sz="2000" dirty="0">
              <a:solidFill>
                <a:schemeClr val="accent6"/>
              </a:solidFill>
              <a:latin typeface="Arial" pitchFamily="34" charset="0"/>
              <a:cs typeface="Arial" pitchFamily="34" charset="0"/>
            </a:endParaRPr>
          </a:p>
          <a:p>
            <a:pPr marL="800100" lvl="1" indent="-342900" fontAlgn="t">
              <a:spcAft>
                <a:spcPts val="600"/>
              </a:spcAft>
              <a:buFont typeface="Arial" panose="020B0604020202020204" pitchFamily="34" charset="0"/>
              <a:buChar char="•"/>
            </a:pPr>
            <a:r>
              <a:rPr lang="en-ZA" sz="2000" dirty="0">
                <a:solidFill>
                  <a:schemeClr val="accent6"/>
                </a:solidFill>
                <a:latin typeface="Arial" pitchFamily="34" charset="0"/>
                <a:cs typeface="Arial" pitchFamily="34" charset="0"/>
              </a:rPr>
              <a:t>Account muling (Typology #214)</a:t>
            </a:r>
            <a:endParaRPr lang="en-GB" sz="2000" dirty="0">
              <a:solidFill>
                <a:schemeClr val="accent6"/>
              </a:solidFill>
              <a:latin typeface="Arial" pitchFamily="34" charset="0"/>
              <a:cs typeface="Arial" pitchFamily="34" charset="0"/>
            </a:endParaRPr>
          </a:p>
          <a:p>
            <a:pPr marL="342900" indent="-342900">
              <a:lnSpc>
                <a:spcPct val="150000"/>
              </a:lnSpc>
              <a:buFont typeface="+mj-lt"/>
              <a:buAutoNum type="arabicPeriod"/>
            </a:pPr>
            <a:endParaRPr lang="en-GB" sz="2000" dirty="0">
              <a:solidFill>
                <a:schemeClr val="accent6"/>
              </a:solidFill>
              <a:latin typeface="Arial" pitchFamily="34" charset="0"/>
              <a:cs typeface="Arial" pitchFamily="34" charset="0"/>
            </a:endParaRPr>
          </a:p>
        </p:txBody>
      </p:sp>
      <p:sp>
        <p:nvSpPr>
          <p:cNvPr id="5" name="Date Placeholder 41">
            <a:extLst>
              <a:ext uri="{FF2B5EF4-FFF2-40B4-BE49-F238E27FC236}">
                <a16:creationId xmlns:a16="http://schemas.microsoft.com/office/drawing/2014/main" id="{DF9FA9FF-29F6-FFC3-233B-685630136054}"/>
              </a:ext>
            </a:extLst>
          </p:cNvPr>
          <p:cNvSpPr>
            <a:spLocks noGrp="1"/>
          </p:cNvSpPr>
          <p:nvPr>
            <p:ph type="dt" sz="half" idx="23"/>
          </p:nvPr>
        </p:nvSpPr>
        <p:spPr>
          <a:xfrm>
            <a:off x="486833" y="6524509"/>
            <a:ext cx="1143000" cy="210312"/>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20" normalizeH="0" baseline="0" noProof="0" dirty="0">
                <a:ln>
                  <a:noFill/>
                </a:ln>
                <a:solidFill>
                  <a:srgbClr val="000000"/>
                </a:solidFill>
                <a:effectLst/>
                <a:uLnTx/>
                <a:uFillTx/>
                <a:latin typeface="Arial" pitchFamily="34" charset="0"/>
                <a:ea typeface="+mn-ea"/>
                <a:cs typeface="Arial" pitchFamily="34" charset="0"/>
              </a:rPr>
              <a:t>February 2023</a:t>
            </a:r>
          </a:p>
        </p:txBody>
      </p:sp>
      <p:sp>
        <p:nvSpPr>
          <p:cNvPr id="9" name="Footer Placeholder 43">
            <a:extLst>
              <a:ext uri="{FF2B5EF4-FFF2-40B4-BE49-F238E27FC236}">
                <a16:creationId xmlns:a16="http://schemas.microsoft.com/office/drawing/2014/main" id="{CA4C7758-DE6C-8902-F166-EAB3D46B6AEA}"/>
              </a:ext>
            </a:extLst>
          </p:cNvPr>
          <p:cNvSpPr>
            <a:spLocks noGrp="1"/>
          </p:cNvSpPr>
          <p:nvPr>
            <p:ph type="ftr" sz="quarter" idx="3"/>
          </p:nvPr>
        </p:nvSpPr>
        <p:spPr>
          <a:xfrm>
            <a:off x="7162585" y="6524509"/>
            <a:ext cx="4114800" cy="21031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20" normalizeH="0" baseline="0" noProof="0" dirty="0">
                <a:ln>
                  <a:noFill/>
                </a:ln>
                <a:solidFill>
                  <a:srgbClr val="000000"/>
                </a:solidFill>
                <a:effectLst/>
                <a:uLnTx/>
                <a:uFillTx/>
                <a:latin typeface="Arial" pitchFamily="34" charset="0"/>
                <a:ea typeface="+mn-ea"/>
                <a:cs typeface="Arial" pitchFamily="34" charset="0"/>
              </a:rPr>
              <a:t>The FRMS Center of Excellence</a:t>
            </a:r>
          </a:p>
        </p:txBody>
      </p:sp>
    </p:spTree>
    <p:extLst>
      <p:ext uri="{BB962C8B-B14F-4D97-AF65-F5344CB8AC3E}">
        <p14:creationId xmlns:p14="http://schemas.microsoft.com/office/powerpoint/2010/main" val="121045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1CAB0F0-22F3-C848-A4F2-212A9A03D4B5}"/>
              </a:ext>
            </a:extLst>
          </p:cNvPr>
          <p:cNvSpPr>
            <a:spLocks noGrp="1"/>
          </p:cNvSpPr>
          <p:nvPr>
            <p:ph type="title"/>
          </p:nvPr>
        </p:nvSpPr>
        <p:spPr/>
        <p:txBody>
          <a:bodyPr/>
          <a:lstStyle/>
          <a:p>
            <a:pPr>
              <a:spcAft>
                <a:spcPts val="400"/>
              </a:spcAft>
            </a:pPr>
            <a:r>
              <a:rPr lang="en-US" sz="2400" dirty="0"/>
              <a:t>ACTIO Product ROADMAP</a:t>
            </a:r>
          </a:p>
        </p:txBody>
      </p:sp>
      <p:sp>
        <p:nvSpPr>
          <p:cNvPr id="6" name="Text Placeholder 5">
            <a:extLst>
              <a:ext uri="{FF2B5EF4-FFF2-40B4-BE49-F238E27FC236}">
                <a16:creationId xmlns:a16="http://schemas.microsoft.com/office/drawing/2014/main" id="{0AC35D30-63C7-4F3A-BA90-11B36E5E212E}"/>
              </a:ext>
            </a:extLst>
          </p:cNvPr>
          <p:cNvSpPr>
            <a:spLocks noGrp="1"/>
          </p:cNvSpPr>
          <p:nvPr>
            <p:ph type="body" sz="quarter" idx="20"/>
          </p:nvPr>
        </p:nvSpPr>
        <p:spPr/>
        <p:txBody>
          <a:bodyPr/>
          <a:lstStyle/>
          <a:p>
            <a:r>
              <a:rPr lang="en-ZA" dirty="0"/>
              <a:t>Confirmed features and activities</a:t>
            </a:r>
          </a:p>
        </p:txBody>
      </p:sp>
      <p:sp>
        <p:nvSpPr>
          <p:cNvPr id="10" name="Text Placeholder 9">
            <a:extLst>
              <a:ext uri="{FF2B5EF4-FFF2-40B4-BE49-F238E27FC236}">
                <a16:creationId xmlns:a16="http://schemas.microsoft.com/office/drawing/2014/main" id="{00976844-BDD2-2926-F74C-CE2266DDC94F}"/>
              </a:ext>
            </a:extLst>
          </p:cNvPr>
          <p:cNvSpPr>
            <a:spLocks noGrp="1"/>
          </p:cNvSpPr>
          <p:nvPr>
            <p:ph type="body" sz="quarter" idx="21"/>
          </p:nvPr>
        </p:nvSpPr>
        <p:spPr/>
        <p:txBody>
          <a:bodyPr/>
          <a:lstStyle/>
          <a:p>
            <a:endParaRPr lang="en-ZA"/>
          </a:p>
        </p:txBody>
      </p:sp>
      <p:sp>
        <p:nvSpPr>
          <p:cNvPr id="2" name="TextBox 1">
            <a:extLst>
              <a:ext uri="{FF2B5EF4-FFF2-40B4-BE49-F238E27FC236}">
                <a16:creationId xmlns:a16="http://schemas.microsoft.com/office/drawing/2014/main" id="{BEF615F8-9B87-C856-EBAE-09E5F41BA326}"/>
              </a:ext>
            </a:extLst>
          </p:cNvPr>
          <p:cNvSpPr txBox="1"/>
          <p:nvPr/>
        </p:nvSpPr>
        <p:spPr>
          <a:xfrm>
            <a:off x="914400" y="1942483"/>
            <a:ext cx="10362985" cy="3923581"/>
          </a:xfrm>
          <a:prstGeom prst="rect">
            <a:avLst/>
          </a:prstGeom>
          <a:noFill/>
        </p:spPr>
        <p:txBody>
          <a:bodyPr wrap="none" lIns="0" tIns="0" rIns="0" bIns="0" rtlCol="0">
            <a:noAutofit/>
          </a:bodyPr>
          <a:lstStyle/>
          <a:p>
            <a:pPr marL="342900" indent="-342900">
              <a:lnSpc>
                <a:spcPct val="150000"/>
              </a:lnSpc>
              <a:buFont typeface="Arial" panose="020B0604020202020204" pitchFamily="34" charset="0"/>
              <a:buChar char="•"/>
            </a:pPr>
            <a:r>
              <a:rPr lang="en-GB" sz="2000" dirty="0">
                <a:solidFill>
                  <a:schemeClr val="accent6"/>
                </a:solidFill>
                <a:latin typeface="Arial" pitchFamily="34" charset="0"/>
                <a:cs typeface="Arial" pitchFamily="34" charset="0"/>
              </a:rPr>
              <a:t>List management</a:t>
            </a:r>
          </a:p>
          <a:p>
            <a:pPr marL="800100" lvl="1" indent="-342900">
              <a:lnSpc>
                <a:spcPct val="150000"/>
              </a:lnSpc>
              <a:buFont typeface="Arial" panose="020B0604020202020204" pitchFamily="34" charset="0"/>
              <a:buChar char="•"/>
            </a:pPr>
            <a:r>
              <a:rPr lang="en-GB" sz="2000" dirty="0">
                <a:solidFill>
                  <a:schemeClr val="accent6"/>
                </a:solidFill>
                <a:latin typeface="Arial" pitchFamily="34" charset="0"/>
                <a:cs typeface="Arial" pitchFamily="34" charset="0"/>
              </a:rPr>
              <a:t>Blocking transactions by attribute</a:t>
            </a:r>
          </a:p>
          <a:p>
            <a:pPr marL="800100" lvl="1" indent="-342900">
              <a:lnSpc>
                <a:spcPct val="150000"/>
              </a:lnSpc>
              <a:buFont typeface="Arial" panose="020B0604020202020204" pitchFamily="34" charset="0"/>
              <a:buChar char="•"/>
            </a:pPr>
            <a:r>
              <a:rPr lang="en-GB" sz="2000" dirty="0">
                <a:solidFill>
                  <a:schemeClr val="accent6"/>
                </a:solidFill>
                <a:latin typeface="Arial" pitchFamily="34" charset="0"/>
                <a:cs typeface="Arial" pitchFamily="34" charset="0"/>
              </a:rPr>
              <a:t>Allowing transactions (temporary overrides)</a:t>
            </a:r>
          </a:p>
          <a:p>
            <a:pPr marL="342900" indent="-342900">
              <a:lnSpc>
                <a:spcPct val="150000"/>
              </a:lnSpc>
              <a:buFont typeface="Arial" panose="020B0604020202020204" pitchFamily="34" charset="0"/>
              <a:buChar char="•"/>
            </a:pPr>
            <a:r>
              <a:rPr lang="en-GB" sz="2000" dirty="0">
                <a:solidFill>
                  <a:schemeClr val="accent6"/>
                </a:solidFill>
                <a:latin typeface="Arial" pitchFamily="34" charset="0"/>
                <a:cs typeface="Arial" pitchFamily="34" charset="0"/>
              </a:rPr>
              <a:t>Expanding the data model</a:t>
            </a:r>
          </a:p>
          <a:p>
            <a:pPr marL="342900" indent="-342900">
              <a:lnSpc>
                <a:spcPct val="150000"/>
              </a:lnSpc>
              <a:buFont typeface="Arial" panose="020B0604020202020204" pitchFamily="34" charset="0"/>
              <a:buChar char="•"/>
            </a:pPr>
            <a:r>
              <a:rPr lang="en-GB" sz="2000" dirty="0">
                <a:solidFill>
                  <a:schemeClr val="accent6"/>
                </a:solidFill>
                <a:latin typeface="Arial" pitchFamily="34" charset="0"/>
                <a:cs typeface="Arial" pitchFamily="34" charset="0"/>
              </a:rPr>
              <a:t>Code review</a:t>
            </a:r>
          </a:p>
          <a:p>
            <a:pPr marL="342900" indent="-342900">
              <a:lnSpc>
                <a:spcPct val="150000"/>
              </a:lnSpc>
              <a:buFont typeface="Arial" panose="020B0604020202020204" pitchFamily="34" charset="0"/>
              <a:buChar char="•"/>
            </a:pPr>
            <a:endParaRPr lang="en-GB" sz="2000" dirty="0">
              <a:solidFill>
                <a:schemeClr val="accent6"/>
              </a:solidFill>
              <a:latin typeface="Arial" pitchFamily="34" charset="0"/>
              <a:cs typeface="Arial" pitchFamily="34" charset="0"/>
            </a:endParaRPr>
          </a:p>
          <a:p>
            <a:pPr marL="342900" indent="-342900">
              <a:lnSpc>
                <a:spcPct val="150000"/>
              </a:lnSpc>
              <a:buFont typeface="Arial" panose="020B0604020202020204" pitchFamily="34" charset="0"/>
              <a:buChar char="•"/>
            </a:pPr>
            <a:endParaRPr lang="en-GB" sz="2000" dirty="0">
              <a:solidFill>
                <a:schemeClr val="accent6"/>
              </a:solidFill>
              <a:latin typeface="Arial" pitchFamily="34" charset="0"/>
              <a:cs typeface="Arial" pitchFamily="34" charset="0"/>
            </a:endParaRPr>
          </a:p>
          <a:p>
            <a:pPr marL="342900" indent="-342900">
              <a:lnSpc>
                <a:spcPct val="150000"/>
              </a:lnSpc>
              <a:buFont typeface="Arial" panose="020B0604020202020204" pitchFamily="34" charset="0"/>
              <a:buChar char="•"/>
            </a:pPr>
            <a:endParaRPr lang="en-GB" sz="2000" dirty="0">
              <a:solidFill>
                <a:schemeClr val="accent6"/>
              </a:solidFill>
              <a:latin typeface="Arial" pitchFamily="34" charset="0"/>
              <a:cs typeface="Arial" pitchFamily="34" charset="0"/>
            </a:endParaRPr>
          </a:p>
          <a:p>
            <a:pPr marL="342900" indent="-342900">
              <a:buFont typeface="Arial" panose="020B0604020202020204" pitchFamily="34" charset="0"/>
              <a:buChar char="•"/>
            </a:pPr>
            <a:endParaRPr lang="en-GB" sz="2000" dirty="0">
              <a:solidFill>
                <a:schemeClr val="accent6"/>
              </a:solidFill>
              <a:latin typeface="Arial" pitchFamily="34" charset="0"/>
              <a:cs typeface="Arial" pitchFamily="34" charset="0"/>
            </a:endParaRPr>
          </a:p>
        </p:txBody>
      </p:sp>
    </p:spTree>
    <p:extLst>
      <p:ext uri="{BB962C8B-B14F-4D97-AF65-F5344CB8AC3E}">
        <p14:creationId xmlns:p14="http://schemas.microsoft.com/office/powerpoint/2010/main" val="14235378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icture containing outdoor, sky, nature, mountain&#10;&#10;Description automatically generated">
            <a:extLst>
              <a:ext uri="{FF2B5EF4-FFF2-40B4-BE49-F238E27FC236}">
                <a16:creationId xmlns:a16="http://schemas.microsoft.com/office/drawing/2014/main" id="{02481FAA-7F3D-AF74-1950-93BAD32DB2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2873084"/>
          </a:xfrm>
          <a:prstGeom prst="rect">
            <a:avLst/>
          </a:prstGeom>
        </p:spPr>
      </p:pic>
      <p:sp>
        <p:nvSpPr>
          <p:cNvPr id="8" name="Title 7">
            <a:extLst>
              <a:ext uri="{FF2B5EF4-FFF2-40B4-BE49-F238E27FC236}">
                <a16:creationId xmlns:a16="http://schemas.microsoft.com/office/drawing/2014/main" id="{41CAB0F0-22F3-C848-A4F2-212A9A03D4B5}"/>
              </a:ext>
            </a:extLst>
          </p:cNvPr>
          <p:cNvSpPr>
            <a:spLocks noGrp="1"/>
          </p:cNvSpPr>
          <p:nvPr>
            <p:ph type="title"/>
          </p:nvPr>
        </p:nvSpPr>
        <p:spPr>
          <a:xfrm>
            <a:off x="1244814" y="646177"/>
            <a:ext cx="10362986" cy="292608"/>
          </a:xfrm>
        </p:spPr>
        <p:txBody>
          <a:bodyPr/>
          <a:lstStyle/>
          <a:p>
            <a:pPr>
              <a:spcAft>
                <a:spcPts val="400"/>
              </a:spcAft>
            </a:pPr>
            <a:r>
              <a:rPr lang="en-US" sz="2400" dirty="0"/>
              <a:t>Test-Driving ACTIO</a:t>
            </a:r>
          </a:p>
        </p:txBody>
      </p:sp>
      <p:sp>
        <p:nvSpPr>
          <p:cNvPr id="6" name="Text Placeholder 5">
            <a:extLst>
              <a:ext uri="{FF2B5EF4-FFF2-40B4-BE49-F238E27FC236}">
                <a16:creationId xmlns:a16="http://schemas.microsoft.com/office/drawing/2014/main" id="{0AC35D30-63C7-4F3A-BA90-11B36E5E212E}"/>
              </a:ext>
            </a:extLst>
          </p:cNvPr>
          <p:cNvSpPr>
            <a:spLocks noGrp="1"/>
          </p:cNvSpPr>
          <p:nvPr>
            <p:ph type="body" sz="quarter" idx="20"/>
          </p:nvPr>
        </p:nvSpPr>
        <p:spPr>
          <a:xfrm>
            <a:off x="1704975" y="1052688"/>
            <a:ext cx="9902825" cy="285750"/>
          </a:xfrm>
        </p:spPr>
        <p:txBody>
          <a:bodyPr/>
          <a:lstStyle/>
          <a:p>
            <a:r>
              <a:rPr lang="en-ZA" dirty="0"/>
              <a:t>Actio field-tests</a:t>
            </a:r>
          </a:p>
        </p:txBody>
      </p:sp>
      <p:sp>
        <p:nvSpPr>
          <p:cNvPr id="43" name="Slide Number Placeholder 42">
            <a:extLst>
              <a:ext uri="{FF2B5EF4-FFF2-40B4-BE49-F238E27FC236}">
                <a16:creationId xmlns:a16="http://schemas.microsoft.com/office/drawing/2014/main" id="{7A515DB5-8C29-4BAA-CC66-80B6C18CE7A9}"/>
              </a:ext>
            </a:extLst>
          </p:cNvPr>
          <p:cNvSpPr>
            <a:spLocks noGrp="1"/>
          </p:cNvSpPr>
          <p:nvPr>
            <p:ph type="sldNum" sz="quarter" idx="4"/>
          </p:nvPr>
        </p:nvSpPr>
        <p:spPr/>
        <p:txBody>
          <a:bodyPr/>
          <a:lstStyle/>
          <a:p>
            <a:fld id="{4290442A-A587-DA4A-80BE-9E74F9AF5476}" type="slidenum">
              <a:rPr lang="en-US" smtClean="0"/>
              <a:pPr/>
              <a:t>25</a:t>
            </a:fld>
            <a:endParaRPr lang="en-US" dirty="0"/>
          </a:p>
        </p:txBody>
      </p:sp>
      <p:sp>
        <p:nvSpPr>
          <p:cNvPr id="3" name="TextBox 2">
            <a:extLst>
              <a:ext uri="{FF2B5EF4-FFF2-40B4-BE49-F238E27FC236}">
                <a16:creationId xmlns:a16="http://schemas.microsoft.com/office/drawing/2014/main" id="{22AA2E36-6F0F-14ED-4200-5470BC7955DE}"/>
              </a:ext>
            </a:extLst>
          </p:cNvPr>
          <p:cNvSpPr txBox="1"/>
          <p:nvPr/>
        </p:nvSpPr>
        <p:spPr>
          <a:xfrm>
            <a:off x="914400" y="2856886"/>
            <a:ext cx="10362985" cy="1753216"/>
          </a:xfrm>
          <a:prstGeom prst="rect">
            <a:avLst/>
          </a:prstGeom>
          <a:noFill/>
        </p:spPr>
        <p:txBody>
          <a:bodyPr wrap="none" lIns="0" tIns="0" rIns="0" bIns="0" rtlCol="0">
            <a:noAutofit/>
          </a:bodyPr>
          <a:lstStyle/>
          <a:p>
            <a:pPr marL="342900" indent="-342900">
              <a:lnSpc>
                <a:spcPct val="150000"/>
              </a:lnSpc>
              <a:buFont typeface="Arial" panose="020B0604020202020204" pitchFamily="34" charset="0"/>
              <a:buChar char="•"/>
            </a:pPr>
            <a:r>
              <a:rPr lang="en-GB" sz="2000" dirty="0">
                <a:solidFill>
                  <a:schemeClr val="accent6"/>
                </a:solidFill>
                <a:latin typeface="Arial" pitchFamily="34" charset="0"/>
                <a:cs typeface="Arial" pitchFamily="34" charset="0"/>
              </a:rPr>
              <a:t>A number of ACTIO field tests are currently in progress to assess:</a:t>
            </a:r>
          </a:p>
          <a:p>
            <a:pPr marL="800100" lvl="1" indent="-342900">
              <a:buFont typeface="Arial" panose="020B0604020202020204" pitchFamily="34" charset="0"/>
              <a:buChar char="•"/>
            </a:pPr>
            <a:r>
              <a:rPr lang="en-GB" sz="2000" dirty="0">
                <a:solidFill>
                  <a:schemeClr val="accent6"/>
                </a:solidFill>
                <a:latin typeface="Arial" pitchFamily="34" charset="0"/>
                <a:cs typeface="Arial" pitchFamily="34" charset="0"/>
              </a:rPr>
              <a:t>Architectural fit</a:t>
            </a:r>
          </a:p>
          <a:p>
            <a:pPr marL="800100" lvl="1" indent="-342900">
              <a:buFont typeface="Arial" panose="020B0604020202020204" pitchFamily="34" charset="0"/>
              <a:buChar char="•"/>
            </a:pPr>
            <a:r>
              <a:rPr lang="en-GB" sz="2000" dirty="0">
                <a:solidFill>
                  <a:schemeClr val="accent6"/>
                </a:solidFill>
                <a:latin typeface="Arial" pitchFamily="34" charset="0"/>
                <a:cs typeface="Arial" pitchFamily="34" charset="0"/>
              </a:rPr>
              <a:t>Detection effectiveness</a:t>
            </a:r>
          </a:p>
          <a:p>
            <a:pPr marL="800100" lvl="1" indent="-342900">
              <a:buFont typeface="Arial" panose="020B0604020202020204" pitchFamily="34" charset="0"/>
              <a:buChar char="•"/>
            </a:pPr>
            <a:r>
              <a:rPr lang="en-GB" sz="2000" dirty="0">
                <a:solidFill>
                  <a:schemeClr val="accent6"/>
                </a:solidFill>
                <a:latin typeface="Arial" pitchFamily="34" charset="0"/>
                <a:cs typeface="Arial" pitchFamily="34" charset="0"/>
              </a:rPr>
              <a:t>Ease of Configuration</a:t>
            </a:r>
          </a:p>
          <a:p>
            <a:pPr marL="800100" lvl="1" indent="-342900">
              <a:buFont typeface="Arial" panose="020B0604020202020204" pitchFamily="34" charset="0"/>
              <a:buChar char="•"/>
            </a:pPr>
            <a:r>
              <a:rPr lang="en-GB" sz="2000" dirty="0">
                <a:solidFill>
                  <a:schemeClr val="accent6"/>
                </a:solidFill>
                <a:latin typeface="Arial" pitchFamily="34" charset="0"/>
                <a:cs typeface="Arial" pitchFamily="34" charset="0"/>
              </a:rPr>
              <a:t>Ease of Operation</a:t>
            </a:r>
          </a:p>
          <a:p>
            <a:pPr marL="342900" indent="-342900">
              <a:buFont typeface="Arial" panose="020B0604020202020204" pitchFamily="34" charset="0"/>
              <a:buChar char="•"/>
            </a:pPr>
            <a:endParaRPr lang="en-GB" sz="2000" dirty="0">
              <a:solidFill>
                <a:schemeClr val="accent6"/>
              </a:solidFill>
              <a:latin typeface="Arial" pitchFamily="34" charset="0"/>
              <a:cs typeface="Arial" pitchFamily="34" charset="0"/>
            </a:endParaRPr>
          </a:p>
          <a:p>
            <a:pPr marL="342900" indent="-342900">
              <a:buFont typeface="Arial" panose="020B0604020202020204" pitchFamily="34" charset="0"/>
              <a:buChar char="•"/>
            </a:pPr>
            <a:endParaRPr lang="en-GB" sz="2000" dirty="0">
              <a:solidFill>
                <a:schemeClr val="accent6"/>
              </a:solidFill>
              <a:latin typeface="Arial" pitchFamily="34" charset="0"/>
              <a:cs typeface="Arial" pitchFamily="34" charset="0"/>
            </a:endParaRPr>
          </a:p>
        </p:txBody>
      </p:sp>
      <p:sp>
        <p:nvSpPr>
          <p:cNvPr id="4" name="Date Placeholder 41">
            <a:extLst>
              <a:ext uri="{FF2B5EF4-FFF2-40B4-BE49-F238E27FC236}">
                <a16:creationId xmlns:a16="http://schemas.microsoft.com/office/drawing/2014/main" id="{9C60F35D-A73F-545F-49D2-7425A0346BBC}"/>
              </a:ext>
            </a:extLst>
          </p:cNvPr>
          <p:cNvSpPr>
            <a:spLocks noGrp="1"/>
          </p:cNvSpPr>
          <p:nvPr>
            <p:ph type="dt" sz="half" idx="23"/>
          </p:nvPr>
        </p:nvSpPr>
        <p:spPr>
          <a:xfrm>
            <a:off x="486833" y="6524509"/>
            <a:ext cx="1143000" cy="210312"/>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20" normalizeH="0" baseline="0" noProof="0" dirty="0">
                <a:ln>
                  <a:noFill/>
                </a:ln>
                <a:solidFill>
                  <a:srgbClr val="000000"/>
                </a:solidFill>
                <a:effectLst/>
                <a:uLnTx/>
                <a:uFillTx/>
                <a:latin typeface="Arial" pitchFamily="34" charset="0"/>
                <a:ea typeface="+mn-ea"/>
                <a:cs typeface="Arial" pitchFamily="34" charset="0"/>
              </a:rPr>
              <a:t>February 2023</a:t>
            </a:r>
          </a:p>
        </p:txBody>
      </p:sp>
      <p:sp>
        <p:nvSpPr>
          <p:cNvPr id="5" name="Footer Placeholder 43">
            <a:extLst>
              <a:ext uri="{FF2B5EF4-FFF2-40B4-BE49-F238E27FC236}">
                <a16:creationId xmlns:a16="http://schemas.microsoft.com/office/drawing/2014/main" id="{7C0377FB-2807-4E18-46D4-1C7963E852CE}"/>
              </a:ext>
            </a:extLst>
          </p:cNvPr>
          <p:cNvSpPr>
            <a:spLocks noGrp="1"/>
          </p:cNvSpPr>
          <p:nvPr>
            <p:ph type="ftr" sz="quarter" idx="3"/>
          </p:nvPr>
        </p:nvSpPr>
        <p:spPr>
          <a:xfrm>
            <a:off x="7162585" y="6524509"/>
            <a:ext cx="4114800" cy="21031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20" normalizeH="0" baseline="0" noProof="0" dirty="0">
                <a:ln>
                  <a:noFill/>
                </a:ln>
                <a:solidFill>
                  <a:srgbClr val="000000"/>
                </a:solidFill>
                <a:effectLst/>
                <a:uLnTx/>
                <a:uFillTx/>
                <a:latin typeface="Arial" pitchFamily="34" charset="0"/>
                <a:ea typeface="+mn-ea"/>
                <a:cs typeface="Arial" pitchFamily="34" charset="0"/>
              </a:rPr>
              <a:t>The FRMS Center of Excellence</a:t>
            </a:r>
          </a:p>
        </p:txBody>
      </p:sp>
      <p:sp>
        <p:nvSpPr>
          <p:cNvPr id="10" name="TextBox 9">
            <a:extLst>
              <a:ext uri="{FF2B5EF4-FFF2-40B4-BE49-F238E27FC236}">
                <a16:creationId xmlns:a16="http://schemas.microsoft.com/office/drawing/2014/main" id="{189EE330-627F-AFC9-317A-EEC2A3D44D2F}"/>
              </a:ext>
            </a:extLst>
          </p:cNvPr>
          <p:cNvSpPr txBox="1"/>
          <p:nvPr/>
        </p:nvSpPr>
        <p:spPr>
          <a:xfrm>
            <a:off x="914400" y="4610102"/>
            <a:ext cx="10362985" cy="1753216"/>
          </a:xfrm>
          <a:prstGeom prst="rect">
            <a:avLst/>
          </a:prstGeom>
          <a:noFill/>
        </p:spPr>
        <p:txBody>
          <a:bodyPr wrap="none" lIns="0" tIns="0" rIns="0" bIns="0" rtlCol="0">
            <a:noAutofit/>
          </a:bodyPr>
          <a:lstStyle/>
          <a:p>
            <a:pPr marL="342900" indent="-342900">
              <a:spcAft>
                <a:spcPts val="600"/>
              </a:spcAft>
              <a:buFont typeface="Arial" panose="020B0604020202020204" pitchFamily="34" charset="0"/>
              <a:buChar char="•"/>
            </a:pPr>
            <a:r>
              <a:rPr lang="en-GB" sz="2000" dirty="0">
                <a:solidFill>
                  <a:schemeClr val="accent6"/>
                </a:solidFill>
                <a:latin typeface="Arial" pitchFamily="34" charset="0"/>
                <a:cs typeface="Arial" pitchFamily="34" charset="0"/>
              </a:rPr>
              <a:t>The field-tests rounds off workstreams led by Crosslake over the last 15 months</a:t>
            </a:r>
          </a:p>
          <a:p>
            <a:pPr marL="342900" indent="-342900">
              <a:spcAft>
                <a:spcPts val="600"/>
              </a:spcAft>
              <a:buFont typeface="Arial" panose="020B0604020202020204" pitchFamily="34" charset="0"/>
              <a:buChar char="•"/>
            </a:pPr>
            <a:r>
              <a:rPr lang="en-GB" sz="2000" dirty="0">
                <a:solidFill>
                  <a:schemeClr val="accent6"/>
                </a:solidFill>
                <a:latin typeface="Arial" pitchFamily="34" charset="0"/>
                <a:cs typeface="Arial" pitchFamily="34" charset="0"/>
              </a:rPr>
              <a:t>Current participants are </a:t>
            </a:r>
            <a:r>
              <a:rPr lang="en-GB" sz="2000" dirty="0" err="1">
                <a:solidFill>
                  <a:schemeClr val="accent6"/>
                </a:solidFill>
                <a:latin typeface="Arial" pitchFamily="34" charset="0"/>
                <a:cs typeface="Arial" pitchFamily="34" charset="0"/>
              </a:rPr>
              <a:t>JoPACC</a:t>
            </a:r>
            <a:r>
              <a:rPr lang="en-GB" sz="2000" dirty="0">
                <a:solidFill>
                  <a:schemeClr val="accent6"/>
                </a:solidFill>
                <a:latin typeface="Arial" pitchFamily="34" charset="0"/>
                <a:cs typeface="Arial" pitchFamily="34" charset="0"/>
              </a:rPr>
              <a:t>, </a:t>
            </a:r>
            <a:r>
              <a:rPr lang="en-GB" sz="2000" dirty="0" err="1">
                <a:solidFill>
                  <a:schemeClr val="accent6"/>
                </a:solidFill>
                <a:latin typeface="Arial" pitchFamily="34" charset="0"/>
                <a:cs typeface="Arial" pitchFamily="34" charset="0"/>
              </a:rPr>
              <a:t>BankservAfrica</a:t>
            </a:r>
            <a:r>
              <a:rPr lang="en-GB" sz="2000" dirty="0">
                <a:solidFill>
                  <a:schemeClr val="accent6"/>
                </a:solidFill>
                <a:latin typeface="Arial" pitchFamily="34" charset="0"/>
                <a:cs typeface="Arial" pitchFamily="34" charset="0"/>
              </a:rPr>
              <a:t> and </a:t>
            </a:r>
            <a:r>
              <a:rPr lang="en-GB" sz="2000" dirty="0" err="1">
                <a:solidFill>
                  <a:schemeClr val="accent6"/>
                </a:solidFill>
                <a:latin typeface="Arial" pitchFamily="34" charset="0"/>
                <a:cs typeface="Arial" pitchFamily="34" charset="0"/>
              </a:rPr>
              <a:t>Montran</a:t>
            </a:r>
            <a:endParaRPr lang="en-GB" sz="2000" dirty="0">
              <a:solidFill>
                <a:schemeClr val="accent6"/>
              </a:solidFill>
              <a:latin typeface="Arial" pitchFamily="34" charset="0"/>
              <a:cs typeface="Arial" pitchFamily="34" charset="0"/>
            </a:endParaRPr>
          </a:p>
          <a:p>
            <a:pPr marL="342900" indent="-342900">
              <a:spcAft>
                <a:spcPts val="600"/>
              </a:spcAft>
              <a:buFont typeface="Arial" panose="020B0604020202020204" pitchFamily="34" charset="0"/>
              <a:buChar char="•"/>
            </a:pPr>
            <a:r>
              <a:rPr lang="en-GB" sz="2000" dirty="0">
                <a:solidFill>
                  <a:schemeClr val="accent6"/>
                </a:solidFill>
                <a:latin typeface="Arial" pitchFamily="34" charset="0"/>
                <a:cs typeface="Arial" pitchFamily="34" charset="0"/>
              </a:rPr>
              <a:t>Each field-test team has access to their own instance of ACTIO hosted in Azure by </a:t>
            </a:r>
            <a:r>
              <a:rPr lang="en-GB" sz="2000" dirty="0" err="1">
                <a:solidFill>
                  <a:schemeClr val="accent6"/>
                </a:solidFill>
                <a:latin typeface="Arial" pitchFamily="34" charset="0"/>
                <a:cs typeface="Arial" pitchFamily="34" charset="0"/>
              </a:rPr>
              <a:t>Sybrin</a:t>
            </a:r>
            <a:endParaRPr lang="en-GB" sz="2000" dirty="0">
              <a:solidFill>
                <a:schemeClr val="accent6"/>
              </a:solidFill>
              <a:latin typeface="Arial" pitchFamily="34" charset="0"/>
              <a:cs typeface="Arial" pitchFamily="34" charset="0"/>
            </a:endParaRPr>
          </a:p>
          <a:p>
            <a:pPr marL="342900" indent="-342900">
              <a:spcAft>
                <a:spcPts val="600"/>
              </a:spcAft>
              <a:buFont typeface="Arial" panose="020B0604020202020204" pitchFamily="34" charset="0"/>
              <a:buChar char="•"/>
            </a:pPr>
            <a:r>
              <a:rPr lang="en-GB" sz="2000" dirty="0">
                <a:solidFill>
                  <a:schemeClr val="accent6"/>
                </a:solidFill>
                <a:latin typeface="Arial" pitchFamily="34" charset="0"/>
                <a:cs typeface="Arial" pitchFamily="34" charset="0"/>
              </a:rPr>
              <a:t>The field-test is actively supported by </a:t>
            </a:r>
            <a:r>
              <a:rPr lang="en-GB" sz="2000" dirty="0" err="1">
                <a:solidFill>
                  <a:schemeClr val="accent6"/>
                </a:solidFill>
                <a:latin typeface="Arial" pitchFamily="34" charset="0"/>
                <a:cs typeface="Arial" pitchFamily="34" charset="0"/>
              </a:rPr>
              <a:t>Sybrin</a:t>
            </a:r>
            <a:r>
              <a:rPr lang="en-GB" sz="2000" dirty="0">
                <a:solidFill>
                  <a:schemeClr val="accent6"/>
                </a:solidFill>
                <a:latin typeface="Arial" pitchFamily="34" charset="0"/>
                <a:cs typeface="Arial" pitchFamily="34" charset="0"/>
              </a:rPr>
              <a:t>, Crosslake and the FRMS </a:t>
            </a:r>
            <a:r>
              <a:rPr lang="en-GB" sz="2000" dirty="0" err="1">
                <a:solidFill>
                  <a:schemeClr val="accent6"/>
                </a:solidFill>
                <a:latin typeface="Arial" pitchFamily="34" charset="0"/>
                <a:cs typeface="Arial" pitchFamily="34" charset="0"/>
              </a:rPr>
              <a:t>CoE</a:t>
            </a:r>
            <a:endParaRPr lang="en-GB" sz="2000" dirty="0">
              <a:solidFill>
                <a:schemeClr val="accent6"/>
              </a:solidFill>
              <a:latin typeface="Arial" pitchFamily="34" charset="0"/>
              <a:cs typeface="Arial" pitchFamily="34" charset="0"/>
            </a:endParaRPr>
          </a:p>
        </p:txBody>
      </p:sp>
      <p:sp>
        <p:nvSpPr>
          <p:cNvPr id="13" name="Text Placeholder 12">
            <a:extLst>
              <a:ext uri="{FF2B5EF4-FFF2-40B4-BE49-F238E27FC236}">
                <a16:creationId xmlns:a16="http://schemas.microsoft.com/office/drawing/2014/main" id="{04908F38-5736-4F54-C787-F7529783105F}"/>
              </a:ext>
            </a:extLst>
          </p:cNvPr>
          <p:cNvSpPr>
            <a:spLocks noGrp="1"/>
          </p:cNvSpPr>
          <p:nvPr>
            <p:ph type="body" sz="quarter" idx="21"/>
          </p:nvPr>
        </p:nvSpPr>
        <p:spPr/>
        <p:txBody>
          <a:bodyPr/>
          <a:lstStyle/>
          <a:p>
            <a:endParaRPr lang="en-ZA"/>
          </a:p>
        </p:txBody>
      </p:sp>
    </p:spTree>
    <p:extLst>
      <p:ext uri="{BB962C8B-B14F-4D97-AF65-F5344CB8AC3E}">
        <p14:creationId xmlns:p14="http://schemas.microsoft.com/office/powerpoint/2010/main" val="3803733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6D3D6E00-6E29-E573-85E7-8A08C16A1F47}"/>
              </a:ext>
            </a:extLst>
          </p:cNvPr>
          <p:cNvSpPr>
            <a:spLocks noGrp="1"/>
          </p:cNvSpPr>
          <p:nvPr>
            <p:ph type="body" sz="quarter" idx="13"/>
          </p:nvPr>
        </p:nvSpPr>
        <p:spPr/>
        <p:txBody>
          <a:bodyPr/>
          <a:lstStyle/>
          <a:p>
            <a:endParaRPr lang="en-ZA" dirty="0"/>
          </a:p>
        </p:txBody>
      </p:sp>
      <p:grpSp>
        <p:nvGrpSpPr>
          <p:cNvPr id="12" name="Group 11">
            <a:extLst>
              <a:ext uri="{FF2B5EF4-FFF2-40B4-BE49-F238E27FC236}">
                <a16:creationId xmlns:a16="http://schemas.microsoft.com/office/drawing/2014/main" id="{1898CB56-8532-70F3-4C2A-E45FA77539E8}"/>
              </a:ext>
            </a:extLst>
          </p:cNvPr>
          <p:cNvGrpSpPr/>
          <p:nvPr/>
        </p:nvGrpSpPr>
        <p:grpSpPr>
          <a:xfrm>
            <a:off x="3057417" y="733144"/>
            <a:ext cx="6076950" cy="2133600"/>
            <a:chOff x="3009900" y="1943100"/>
            <a:chExt cx="6076950" cy="2133600"/>
          </a:xfrm>
        </p:grpSpPr>
        <p:sp>
          <p:nvSpPr>
            <p:cNvPr id="11" name="Oval 10">
              <a:extLst>
                <a:ext uri="{FF2B5EF4-FFF2-40B4-BE49-F238E27FC236}">
                  <a16:creationId xmlns:a16="http://schemas.microsoft.com/office/drawing/2014/main" id="{55EA01DE-12AA-580E-E5EB-CCA8B9E64411}"/>
                </a:ext>
              </a:extLst>
            </p:cNvPr>
            <p:cNvSpPr/>
            <p:nvPr/>
          </p:nvSpPr>
          <p:spPr>
            <a:xfrm>
              <a:off x="3009900" y="1943100"/>
              <a:ext cx="6076950" cy="2133600"/>
            </a:xfrm>
            <a:prstGeom prst="ellipse">
              <a:avLst/>
            </a:prstGeom>
            <a:solidFill>
              <a:schemeClr val="bg2">
                <a:lumMod val="40000"/>
                <a:lumOff val="60000"/>
              </a:schemeClr>
            </a:solidFill>
            <a:ln w="889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TextBox 6">
              <a:extLst>
                <a:ext uri="{FF2B5EF4-FFF2-40B4-BE49-F238E27FC236}">
                  <a16:creationId xmlns:a16="http://schemas.microsoft.com/office/drawing/2014/main" id="{1ECD7022-3BA4-7A3B-7EC9-026CB9BAABDF}"/>
                </a:ext>
              </a:extLst>
            </p:cNvPr>
            <p:cNvSpPr txBox="1"/>
            <p:nvPr/>
          </p:nvSpPr>
          <p:spPr>
            <a:xfrm>
              <a:off x="4076700" y="2447925"/>
              <a:ext cx="3943350" cy="914400"/>
            </a:xfrm>
            <a:prstGeom prst="rect">
              <a:avLst/>
            </a:prstGeom>
            <a:noFill/>
          </p:spPr>
          <p:txBody>
            <a:bodyPr wrap="none" lIns="0" tIns="0" rIns="0" bIns="0" rtlCol="0">
              <a:noAutofit/>
            </a:bodyPr>
            <a:lstStyle/>
            <a:p>
              <a:r>
                <a:rPr lang="en-ZA" sz="7200" b="1" dirty="0">
                  <a:ln w="9525">
                    <a:solidFill>
                      <a:schemeClr val="bg1"/>
                    </a:solidFill>
                    <a:prstDash val="solid"/>
                  </a:ln>
                  <a:solidFill>
                    <a:srgbClr val="C00000"/>
                  </a:solidFill>
                  <a:effectLst>
                    <a:outerShdw blurRad="12700" dist="38100" dir="2700000" algn="tl" rotWithShape="0">
                      <a:schemeClr val="accent5">
                        <a:lumMod val="60000"/>
                        <a:lumOff val="40000"/>
                      </a:schemeClr>
                    </a:outerShdw>
                  </a:effectLst>
                  <a:latin typeface="Arial" pitchFamily="34" charset="0"/>
                  <a:cs typeface="Arial" pitchFamily="34" charset="0"/>
                </a:rPr>
                <a:t>JOIN US!</a:t>
              </a:r>
            </a:p>
          </p:txBody>
        </p:sp>
      </p:grpSp>
      <p:sp>
        <p:nvSpPr>
          <p:cNvPr id="14" name="TextBox 13">
            <a:extLst>
              <a:ext uri="{FF2B5EF4-FFF2-40B4-BE49-F238E27FC236}">
                <a16:creationId xmlns:a16="http://schemas.microsoft.com/office/drawing/2014/main" id="{C9D93127-B150-3B06-5B15-6924D6B557AA}"/>
              </a:ext>
            </a:extLst>
          </p:cNvPr>
          <p:cNvSpPr txBox="1"/>
          <p:nvPr/>
        </p:nvSpPr>
        <p:spPr>
          <a:xfrm>
            <a:off x="914400" y="3485829"/>
            <a:ext cx="10362985" cy="2829245"/>
          </a:xfrm>
          <a:prstGeom prst="rect">
            <a:avLst/>
          </a:prstGeom>
          <a:noFill/>
        </p:spPr>
        <p:txBody>
          <a:bodyPr wrap="square" lIns="0" tIns="0" rIns="0" bIns="0" rtlCol="0">
            <a:noAutofit/>
          </a:bodyPr>
          <a:lstStyle/>
          <a:p>
            <a:pPr>
              <a:lnSpc>
                <a:spcPct val="150000"/>
              </a:lnSpc>
            </a:pPr>
            <a:r>
              <a:rPr lang="en-GB" sz="2000" dirty="0">
                <a:solidFill>
                  <a:schemeClr val="bg1"/>
                </a:solidFill>
                <a:latin typeface="Arial" pitchFamily="34" charset="0"/>
                <a:cs typeface="Arial" pitchFamily="34" charset="0"/>
              </a:rPr>
              <a:t>If you would like to participate in the ACTIO field-test and have access to your own sandbox instance of ACTIO, or if you would just like to join our community, send an email to</a:t>
            </a:r>
          </a:p>
          <a:p>
            <a:pPr>
              <a:lnSpc>
                <a:spcPct val="150000"/>
              </a:lnSpc>
            </a:pPr>
            <a:endParaRPr lang="en-GB" sz="2000" dirty="0">
              <a:solidFill>
                <a:schemeClr val="bg1"/>
              </a:solidFill>
              <a:latin typeface="Arial" pitchFamily="34" charset="0"/>
              <a:cs typeface="Arial" pitchFamily="34" charset="0"/>
            </a:endParaRPr>
          </a:p>
          <a:p>
            <a:pPr algn="ctr">
              <a:lnSpc>
                <a:spcPct val="150000"/>
              </a:lnSpc>
            </a:pPr>
            <a:r>
              <a:rPr lang="en-GB" sz="3200" b="1" dirty="0">
                <a:solidFill>
                  <a:schemeClr val="bg1"/>
                </a:solidFill>
                <a:latin typeface="Arial" pitchFamily="34" charset="0"/>
                <a:cs typeface="Arial" pitchFamily="34" charset="0"/>
                <a:hlinkClick r:id="rId3">
                  <a:extLst>
                    <a:ext uri="{A12FA001-AC4F-418D-AE19-62706E023703}">
                      <ahyp:hlinkClr xmlns:ahyp="http://schemas.microsoft.com/office/drawing/2018/hyperlinkcolor" val="tx"/>
                    </a:ext>
                  </a:extLst>
                </a:hlinkClick>
              </a:rPr>
              <a:t>actio@frms.io</a:t>
            </a:r>
            <a:endParaRPr lang="en-GB" sz="2000" dirty="0">
              <a:solidFill>
                <a:schemeClr val="bg1"/>
              </a:solidFill>
              <a:latin typeface="Arial" pitchFamily="34" charset="0"/>
              <a:cs typeface="Arial" pitchFamily="34" charset="0"/>
            </a:endParaRPr>
          </a:p>
          <a:p>
            <a:pPr marL="342900" indent="-342900">
              <a:buFont typeface="Arial" panose="020B0604020202020204" pitchFamily="34" charset="0"/>
              <a:buChar char="•"/>
            </a:pPr>
            <a:endParaRPr lang="en-GB" sz="2000" dirty="0">
              <a:solidFill>
                <a:schemeClr val="bg1"/>
              </a:solidFill>
              <a:latin typeface="Arial" pitchFamily="34" charset="0"/>
              <a:cs typeface="Arial" pitchFamily="34" charset="0"/>
            </a:endParaRPr>
          </a:p>
          <a:p>
            <a:r>
              <a:rPr lang="en-GB" sz="1600" dirty="0">
                <a:solidFill>
                  <a:schemeClr val="bg1"/>
                </a:solidFill>
                <a:latin typeface="Arial" pitchFamily="34" charset="0"/>
                <a:cs typeface="Arial" pitchFamily="34" charset="0"/>
              </a:rPr>
              <a:t>For general information about our organization, our products and our work, visit our website at </a:t>
            </a:r>
            <a:r>
              <a:rPr lang="en-GB" sz="1600" b="1" dirty="0">
                <a:solidFill>
                  <a:schemeClr val="bg1"/>
                </a:solidFill>
                <a:latin typeface="Arial" pitchFamily="34" charset="0"/>
                <a:cs typeface="Arial" pitchFamily="34" charset="0"/>
                <a:hlinkClick r:id="rId4">
                  <a:extLst>
                    <a:ext uri="{A12FA001-AC4F-418D-AE19-62706E023703}">
                      <ahyp:hlinkClr xmlns:ahyp="http://schemas.microsoft.com/office/drawing/2018/hyperlinkcolor" val="tx"/>
                    </a:ext>
                  </a:extLst>
                </a:hlinkClick>
              </a:rPr>
              <a:t>http://frms.io</a:t>
            </a:r>
            <a:endParaRPr lang="en-GB" sz="16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773832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6D3D6E00-6E29-E573-85E7-8A08C16A1F47}"/>
              </a:ext>
            </a:extLst>
          </p:cNvPr>
          <p:cNvSpPr>
            <a:spLocks noGrp="1"/>
          </p:cNvSpPr>
          <p:nvPr>
            <p:ph type="body" sz="quarter" idx="13"/>
          </p:nvPr>
        </p:nvSpPr>
        <p:spPr/>
        <p:txBody>
          <a:bodyPr/>
          <a:lstStyle/>
          <a:p>
            <a:endParaRPr lang="en-ZA" dirty="0"/>
          </a:p>
        </p:txBody>
      </p:sp>
      <p:grpSp>
        <p:nvGrpSpPr>
          <p:cNvPr id="12" name="Group 11">
            <a:extLst>
              <a:ext uri="{FF2B5EF4-FFF2-40B4-BE49-F238E27FC236}">
                <a16:creationId xmlns:a16="http://schemas.microsoft.com/office/drawing/2014/main" id="{1898CB56-8532-70F3-4C2A-E45FA77539E8}"/>
              </a:ext>
            </a:extLst>
          </p:cNvPr>
          <p:cNvGrpSpPr/>
          <p:nvPr/>
        </p:nvGrpSpPr>
        <p:grpSpPr>
          <a:xfrm>
            <a:off x="3057525" y="2362200"/>
            <a:ext cx="6076950" cy="2133600"/>
            <a:chOff x="3009900" y="1943100"/>
            <a:chExt cx="6076950" cy="2133600"/>
          </a:xfrm>
        </p:grpSpPr>
        <p:sp>
          <p:nvSpPr>
            <p:cNvPr id="11" name="Oval 10">
              <a:extLst>
                <a:ext uri="{FF2B5EF4-FFF2-40B4-BE49-F238E27FC236}">
                  <a16:creationId xmlns:a16="http://schemas.microsoft.com/office/drawing/2014/main" id="{55EA01DE-12AA-580E-E5EB-CCA8B9E64411}"/>
                </a:ext>
              </a:extLst>
            </p:cNvPr>
            <p:cNvSpPr/>
            <p:nvPr/>
          </p:nvSpPr>
          <p:spPr>
            <a:xfrm>
              <a:off x="3009900" y="1943100"/>
              <a:ext cx="6076950" cy="2133600"/>
            </a:xfrm>
            <a:prstGeom prst="ellipse">
              <a:avLst/>
            </a:prstGeom>
            <a:solidFill>
              <a:schemeClr val="bg2">
                <a:lumMod val="40000"/>
                <a:lumOff val="60000"/>
              </a:schemeClr>
            </a:solidFill>
            <a:ln w="889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TextBox 6">
              <a:extLst>
                <a:ext uri="{FF2B5EF4-FFF2-40B4-BE49-F238E27FC236}">
                  <a16:creationId xmlns:a16="http://schemas.microsoft.com/office/drawing/2014/main" id="{1ECD7022-3BA4-7A3B-7EC9-026CB9BAABDF}"/>
                </a:ext>
              </a:extLst>
            </p:cNvPr>
            <p:cNvSpPr txBox="1"/>
            <p:nvPr/>
          </p:nvSpPr>
          <p:spPr>
            <a:xfrm>
              <a:off x="4076700" y="2447925"/>
              <a:ext cx="3943350" cy="914400"/>
            </a:xfrm>
            <a:prstGeom prst="rect">
              <a:avLst/>
            </a:prstGeom>
            <a:noFill/>
          </p:spPr>
          <p:txBody>
            <a:bodyPr wrap="none" lIns="0" tIns="0" rIns="0" bIns="0" rtlCol="0">
              <a:noAutofit/>
            </a:bodyPr>
            <a:lstStyle/>
            <a:p>
              <a:pPr algn="ctr">
                <a:tabLst>
                  <a:tab pos="180975" algn="l"/>
                </a:tabLst>
              </a:pPr>
              <a:r>
                <a:rPr lang="en-ZA" sz="7200" b="1" dirty="0">
                  <a:ln w="9525">
                    <a:solidFill>
                      <a:schemeClr val="bg1"/>
                    </a:solidFill>
                    <a:prstDash val="solid"/>
                  </a:ln>
                  <a:solidFill>
                    <a:srgbClr val="C00000"/>
                  </a:solidFill>
                  <a:effectLst>
                    <a:outerShdw blurRad="12700" dist="38100" dir="2700000" algn="tl" rotWithShape="0">
                      <a:schemeClr val="accent5">
                        <a:lumMod val="60000"/>
                        <a:lumOff val="40000"/>
                      </a:schemeClr>
                    </a:outerShdw>
                  </a:effectLst>
                  <a:latin typeface="Arial" pitchFamily="34" charset="0"/>
                  <a:cs typeface="Arial" pitchFamily="34" charset="0"/>
                </a:rPr>
                <a:t>Thank you</a:t>
              </a:r>
            </a:p>
          </p:txBody>
        </p:sp>
      </p:grpSp>
    </p:spTree>
    <p:extLst>
      <p:ext uri="{BB962C8B-B14F-4D97-AF65-F5344CB8AC3E}">
        <p14:creationId xmlns:p14="http://schemas.microsoft.com/office/powerpoint/2010/main" val="54310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3863DA42-5A19-AB67-44E0-3D3FC9953719}"/>
              </a:ext>
            </a:extLst>
          </p:cNvPr>
          <p:cNvSpPr txBox="1">
            <a:spLocks/>
          </p:cNvSpPr>
          <p:nvPr/>
        </p:nvSpPr>
        <p:spPr>
          <a:xfrm>
            <a:off x="0" y="0"/>
            <a:ext cx="12192000" cy="6858000"/>
          </a:xfrm>
          <a:prstGeom prst="rect">
            <a:avLst/>
          </a:prstGeom>
          <a:solidFill>
            <a:schemeClr val="accent3">
              <a:lumMod val="75000"/>
            </a:schemeClr>
          </a:solidFill>
        </p:spPr>
        <p:txBody>
          <a:bodyPr vert="horz" lIns="365760" tIns="685800" rIns="365760" bIns="1828800" rtlCol="0">
            <a:noAutofit/>
          </a:bodyPr>
          <a:lstStyle>
            <a:lvl1pPr marL="0" indent="0" algn="l" defTabSz="1219170" rtl="0" eaLnBrk="1" latinLnBrk="0" hangingPunct="1">
              <a:lnSpc>
                <a:spcPts val="4533"/>
              </a:lnSpc>
              <a:spcBef>
                <a:spcPts val="1600"/>
              </a:spcBef>
              <a:buClr>
                <a:srgbClr val="2F85AA"/>
              </a:buClr>
              <a:buFont typeface="Wingdings" pitchFamily="2" charset="2"/>
              <a:buNone/>
              <a:defRPr lang="en-US" sz="4000" kern="1200" cap="all" baseline="0" smtClean="0">
                <a:solidFill>
                  <a:schemeClr val="bg1"/>
                </a:solidFill>
                <a:latin typeface="Arial" pitchFamily="34" charset="0"/>
                <a:ea typeface="+mn-ea"/>
                <a:cs typeface="Arial" pitchFamily="34" charset="0"/>
              </a:defRPr>
            </a:lvl1pPr>
            <a:lvl2pPr marL="0" indent="0" algn="l" defTabSz="1219170" rtl="0" eaLnBrk="1" latinLnBrk="0" hangingPunct="1">
              <a:spcBef>
                <a:spcPts val="800"/>
              </a:spcBef>
              <a:buClr>
                <a:schemeClr val="accent3">
                  <a:lumMod val="75000"/>
                </a:schemeClr>
              </a:buClr>
              <a:buFont typeface="Arial" pitchFamily="34" charset="0"/>
              <a:buNone/>
              <a:defRPr lang="en-US" sz="4800" kern="1200" smtClean="0">
                <a:solidFill>
                  <a:schemeClr val="accent3">
                    <a:lumMod val="75000"/>
                  </a:schemeClr>
                </a:solidFill>
                <a:latin typeface="Arial" pitchFamily="34" charset="0"/>
                <a:ea typeface="+mn-ea"/>
                <a:cs typeface="Arial" pitchFamily="34" charset="0"/>
              </a:defRPr>
            </a:lvl2pPr>
            <a:lvl3pPr marL="0" indent="0" algn="l" defTabSz="1219170" rtl="0" eaLnBrk="1" latinLnBrk="0" hangingPunct="1">
              <a:spcBef>
                <a:spcPts val="800"/>
              </a:spcBef>
              <a:buClr>
                <a:schemeClr val="accent3">
                  <a:lumMod val="75000"/>
                </a:schemeClr>
              </a:buClr>
              <a:buFont typeface="Arial" pitchFamily="34" charset="0"/>
              <a:buNone/>
              <a:tabLst>
                <a:tab pos="533387" algn="l"/>
              </a:tabLst>
              <a:defRPr lang="en-US" sz="4800" kern="1200" smtClean="0">
                <a:solidFill>
                  <a:schemeClr val="accent3">
                    <a:lumMod val="75000"/>
                  </a:schemeClr>
                </a:solidFill>
                <a:latin typeface="Arial" pitchFamily="34" charset="0"/>
                <a:ea typeface="+mn-ea"/>
                <a:cs typeface="Arial" pitchFamily="34" charset="0"/>
              </a:defRPr>
            </a:lvl3pPr>
            <a:lvl4pPr marL="0" indent="0" algn="l" defTabSz="1219170" rtl="0" eaLnBrk="1" latinLnBrk="0" hangingPunct="1">
              <a:spcBef>
                <a:spcPts val="800"/>
              </a:spcBef>
              <a:buClr>
                <a:schemeClr val="accent3">
                  <a:lumMod val="75000"/>
                </a:schemeClr>
              </a:buClr>
              <a:buFont typeface="Arial" panose="020B0604020202020204" pitchFamily="34" charset="0"/>
              <a:buNone/>
              <a:defRPr lang="en-US" sz="4800" kern="1200" smtClean="0">
                <a:solidFill>
                  <a:schemeClr val="accent3">
                    <a:lumMod val="75000"/>
                  </a:schemeClr>
                </a:solidFill>
                <a:latin typeface="Arial" pitchFamily="34" charset="0"/>
                <a:ea typeface="+mn-ea"/>
                <a:cs typeface="Arial" pitchFamily="34" charset="0"/>
              </a:defRPr>
            </a:lvl4pPr>
            <a:lvl5pPr marL="0" indent="0" algn="l" defTabSz="1219170" rtl="0" eaLnBrk="1" latinLnBrk="0" hangingPunct="1">
              <a:spcBef>
                <a:spcPts val="800"/>
              </a:spcBef>
              <a:buClr>
                <a:schemeClr val="accent3">
                  <a:lumMod val="75000"/>
                </a:schemeClr>
              </a:buClr>
              <a:buSzPct val="100000"/>
              <a:buFont typeface="Arial" panose="020B0604020202020204" pitchFamily="34" charset="0"/>
              <a:buNone/>
              <a:defRPr lang="en-US" sz="4800" kern="1200">
                <a:solidFill>
                  <a:schemeClr val="accent3">
                    <a:lumMod val="75000"/>
                  </a:schemeClr>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b="1" dirty="0"/>
              <a:t>The FRMS Center of Excellence</a:t>
            </a:r>
            <a:endParaRPr lang="en-US" dirty="0"/>
          </a:p>
          <a:p>
            <a:endParaRPr lang="en-ZA" dirty="0"/>
          </a:p>
        </p:txBody>
      </p:sp>
      <p:sp>
        <p:nvSpPr>
          <p:cNvPr id="23" name="TextBox 22">
            <a:extLst>
              <a:ext uri="{FF2B5EF4-FFF2-40B4-BE49-F238E27FC236}">
                <a16:creationId xmlns:a16="http://schemas.microsoft.com/office/drawing/2014/main" id="{922A72D9-8500-66B3-CA6B-86295DAF2113}"/>
              </a:ext>
            </a:extLst>
          </p:cNvPr>
          <p:cNvSpPr txBox="1"/>
          <p:nvPr/>
        </p:nvSpPr>
        <p:spPr>
          <a:xfrm>
            <a:off x="393290" y="4139381"/>
            <a:ext cx="3136490" cy="2359741"/>
          </a:xfrm>
          <a:prstGeom prst="rect">
            <a:avLst/>
          </a:prstGeom>
          <a:noFill/>
        </p:spPr>
        <p:txBody>
          <a:bodyPr wrap="square" lIns="0" tIns="0" rIns="0" bIns="0" rtlCol="0">
            <a:noAutofit/>
          </a:bodyPr>
          <a:lstStyle/>
          <a:p>
            <a:r>
              <a:rPr lang="en-US" sz="18000" dirty="0">
                <a:solidFill>
                  <a:schemeClr val="accent3">
                    <a:lumMod val="50000"/>
                  </a:schemeClr>
                </a:solidFill>
                <a:latin typeface="Arial" pitchFamily="34" charset="0"/>
                <a:cs typeface="Arial" pitchFamily="34" charset="0"/>
              </a:rPr>
              <a:t>1</a:t>
            </a:r>
          </a:p>
        </p:txBody>
      </p:sp>
      <p:sp>
        <p:nvSpPr>
          <p:cNvPr id="4" name="TextBox 3">
            <a:extLst>
              <a:ext uri="{FF2B5EF4-FFF2-40B4-BE49-F238E27FC236}">
                <a16:creationId xmlns:a16="http://schemas.microsoft.com/office/drawing/2014/main" id="{D9FE4303-007D-5670-B525-9B45D27099B3}"/>
              </a:ext>
            </a:extLst>
          </p:cNvPr>
          <p:cNvSpPr txBox="1"/>
          <p:nvPr/>
        </p:nvSpPr>
        <p:spPr>
          <a:xfrm>
            <a:off x="3174663" y="1629644"/>
            <a:ext cx="6585624" cy="4524315"/>
          </a:xfrm>
          <a:prstGeom prst="rect">
            <a:avLst/>
          </a:prstGeom>
          <a:noFill/>
        </p:spPr>
        <p:txBody>
          <a:bodyPr wrap="square">
            <a:spAutoFit/>
          </a:bodyPr>
          <a:lstStyle/>
          <a:p>
            <a:r>
              <a:rPr lang="en-GB" sz="2400" b="0" i="0" dirty="0">
                <a:solidFill>
                  <a:schemeClr val="bg1"/>
                </a:solidFill>
                <a:effectLst/>
                <a:latin typeface="-apple-system"/>
              </a:rPr>
              <a:t>There is a lack of trust in digital payment systems due to fraud, and other abuses like money laundering, terrorism, gender-based inequalities, and modern-day slavery.</a:t>
            </a:r>
          </a:p>
          <a:p>
            <a:endParaRPr lang="en-GB" sz="2400" dirty="0">
              <a:solidFill>
                <a:schemeClr val="bg1"/>
              </a:solidFill>
              <a:latin typeface="-apple-system"/>
            </a:endParaRPr>
          </a:p>
          <a:p>
            <a:pPr indent="1701800"/>
            <a:r>
              <a:rPr lang="en-GB" sz="2400" b="0" i="0" dirty="0">
                <a:solidFill>
                  <a:schemeClr val="bg1"/>
                </a:solidFill>
                <a:effectLst/>
                <a:latin typeface="-apple-system"/>
              </a:rPr>
              <a:t>is to produce, software, systems, and education in order to counteract the lack of trust in digital payment systems and advocate for their widespread adoption and any needed changes to policies, regulations and laws by advocating for such with governments and the appropriate regulators.</a:t>
            </a:r>
            <a:endParaRPr lang="en-ZA" sz="2400" dirty="0">
              <a:solidFill>
                <a:schemeClr val="bg1"/>
              </a:solidFill>
            </a:endParaRPr>
          </a:p>
        </p:txBody>
      </p:sp>
      <p:sp>
        <p:nvSpPr>
          <p:cNvPr id="5" name="Rectangle 4">
            <a:extLst>
              <a:ext uri="{FF2B5EF4-FFF2-40B4-BE49-F238E27FC236}">
                <a16:creationId xmlns:a16="http://schemas.microsoft.com/office/drawing/2014/main" id="{0FC236DF-752F-805A-ABC9-166E663A5CA6}"/>
              </a:ext>
            </a:extLst>
          </p:cNvPr>
          <p:cNvSpPr/>
          <p:nvPr/>
        </p:nvSpPr>
        <p:spPr>
          <a:xfrm>
            <a:off x="1727879" y="3347269"/>
            <a:ext cx="3049216" cy="52172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lIns="144000" tIns="0" rIns="14400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1"/>
                </a:solidFill>
                <a:effectLst/>
                <a:uLnTx/>
                <a:uFillTx/>
                <a:latin typeface="Arial"/>
                <a:ea typeface="+mn-ea"/>
                <a:cs typeface="+mn-cs"/>
              </a:rPr>
              <a:t>OUR MISSION</a:t>
            </a:r>
            <a:endParaRPr kumimoji="0" lang="en-US" sz="2000" b="1" i="0" u="none" strike="noStrike" kern="1200" cap="none" spc="0" normalizeH="0" baseline="0" noProof="0" dirty="0">
              <a:ln>
                <a:noFill/>
              </a:ln>
              <a:solidFill>
                <a:schemeClr val="bg1"/>
              </a:solidFill>
              <a:effectLst/>
              <a:uLnTx/>
              <a:uFillTx/>
              <a:latin typeface="Arial"/>
              <a:ea typeface="+mn-ea"/>
              <a:cs typeface="+mn-cs"/>
            </a:endParaRPr>
          </a:p>
        </p:txBody>
      </p:sp>
    </p:spTree>
    <p:extLst>
      <p:ext uri="{BB962C8B-B14F-4D97-AF65-F5344CB8AC3E}">
        <p14:creationId xmlns:p14="http://schemas.microsoft.com/office/powerpoint/2010/main" val="757129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1CFB1C10-D62A-A67E-E829-98201D2304F2}"/>
              </a:ext>
            </a:extLst>
          </p:cNvPr>
          <p:cNvSpPr>
            <a:spLocks noGrp="1"/>
          </p:cNvSpPr>
          <p:nvPr>
            <p:ph type="body" sz="quarter" idx="13"/>
          </p:nvPr>
        </p:nvSpPr>
        <p:spPr>
          <a:xfrm>
            <a:off x="0" y="0"/>
            <a:ext cx="12192000" cy="6858000"/>
          </a:xfrm>
        </p:spPr>
        <p:txBody>
          <a:bodyPr/>
          <a:lstStyle/>
          <a:p>
            <a:r>
              <a:rPr lang="en-US" b="1" dirty="0"/>
              <a:t>The FRMS Center of Excellence</a:t>
            </a:r>
            <a:endParaRPr lang="en-US" dirty="0"/>
          </a:p>
        </p:txBody>
      </p:sp>
      <p:sp>
        <p:nvSpPr>
          <p:cNvPr id="23" name="TextBox 22">
            <a:extLst>
              <a:ext uri="{FF2B5EF4-FFF2-40B4-BE49-F238E27FC236}">
                <a16:creationId xmlns:a16="http://schemas.microsoft.com/office/drawing/2014/main" id="{922A72D9-8500-66B3-CA6B-86295DAF2113}"/>
              </a:ext>
            </a:extLst>
          </p:cNvPr>
          <p:cNvSpPr txBox="1"/>
          <p:nvPr/>
        </p:nvSpPr>
        <p:spPr>
          <a:xfrm>
            <a:off x="393290" y="4139381"/>
            <a:ext cx="3136490" cy="2359741"/>
          </a:xfrm>
          <a:prstGeom prst="rect">
            <a:avLst/>
          </a:prstGeom>
          <a:noFill/>
        </p:spPr>
        <p:txBody>
          <a:bodyPr wrap="square" lIns="0" tIns="0" rIns="0" bIns="0" rtlCol="0">
            <a:noAutofit/>
          </a:bodyPr>
          <a:lstStyle/>
          <a:p>
            <a:r>
              <a:rPr lang="en-US" sz="18000" dirty="0">
                <a:solidFill>
                  <a:schemeClr val="accent3">
                    <a:lumMod val="50000"/>
                  </a:schemeClr>
                </a:solidFill>
                <a:latin typeface="Arial" pitchFamily="34" charset="0"/>
                <a:cs typeface="Arial" pitchFamily="34" charset="0"/>
              </a:rPr>
              <a:t>2</a:t>
            </a:r>
          </a:p>
        </p:txBody>
      </p:sp>
      <p:sp>
        <p:nvSpPr>
          <p:cNvPr id="4" name="Rectangle 3">
            <a:extLst>
              <a:ext uri="{FF2B5EF4-FFF2-40B4-BE49-F238E27FC236}">
                <a16:creationId xmlns:a16="http://schemas.microsoft.com/office/drawing/2014/main" id="{F1D599B6-8FBD-9577-5802-D5940F4AD044}"/>
              </a:ext>
            </a:extLst>
          </p:cNvPr>
          <p:cNvSpPr/>
          <p:nvPr/>
        </p:nvSpPr>
        <p:spPr>
          <a:xfrm>
            <a:off x="1727879" y="3347269"/>
            <a:ext cx="3049216" cy="52172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lIns="144000" tIns="0" rIns="14400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1"/>
                </a:solidFill>
                <a:effectLst/>
                <a:uLnTx/>
                <a:uFillTx/>
                <a:latin typeface="Arial"/>
                <a:ea typeface="+mn-ea"/>
                <a:cs typeface="+mn-cs"/>
              </a:rPr>
              <a:t>OUR WORK</a:t>
            </a:r>
            <a:endParaRPr kumimoji="0" lang="en-US" sz="2000" b="1" i="0" u="none" strike="noStrike" kern="1200" cap="none" spc="0" normalizeH="0" baseline="0" noProof="0" dirty="0">
              <a:ln>
                <a:noFill/>
              </a:ln>
              <a:solidFill>
                <a:schemeClr val="bg1"/>
              </a:solidFill>
              <a:effectLst/>
              <a:uLnTx/>
              <a:uFillTx/>
              <a:latin typeface="Arial"/>
              <a:ea typeface="+mn-ea"/>
              <a:cs typeface="+mn-cs"/>
            </a:endParaRPr>
          </a:p>
        </p:txBody>
      </p:sp>
      <p:sp>
        <p:nvSpPr>
          <p:cNvPr id="5" name="Rectangle: Rounded Corners 4">
            <a:extLst>
              <a:ext uri="{FF2B5EF4-FFF2-40B4-BE49-F238E27FC236}">
                <a16:creationId xmlns:a16="http://schemas.microsoft.com/office/drawing/2014/main" id="{A9D9C6AB-5EB2-9BE5-E2DA-DBE3A79F863F}"/>
              </a:ext>
            </a:extLst>
          </p:cNvPr>
          <p:cNvSpPr/>
          <p:nvPr/>
        </p:nvSpPr>
        <p:spPr>
          <a:xfrm>
            <a:off x="6028268" y="2053524"/>
            <a:ext cx="3991221" cy="751596"/>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spcFirstLastPara="0" vert="horz" wrap="square" lIns="170688" tIns="97536" rIns="170688" bIns="97536" numCol="1" spcCol="1270" anchor="ctr" anchorCtr="0">
            <a:noAutofit/>
          </a:bodyPr>
          <a:lstStyle/>
          <a:p>
            <a:pPr marL="360363" lvl="0" algn="ctr" defTabSz="1066800">
              <a:lnSpc>
                <a:spcPct val="90000"/>
              </a:lnSpc>
              <a:spcBef>
                <a:spcPct val="0"/>
              </a:spcBef>
              <a:spcAft>
                <a:spcPct val="35000"/>
              </a:spcAft>
              <a:buNone/>
            </a:pPr>
            <a:r>
              <a:rPr lang="en-US" sz="2400" kern="1200" dirty="0"/>
              <a:t>Governance</a:t>
            </a:r>
          </a:p>
        </p:txBody>
      </p:sp>
      <p:sp>
        <p:nvSpPr>
          <p:cNvPr id="6" name="Rectangle: Rounded Corners 5">
            <a:extLst>
              <a:ext uri="{FF2B5EF4-FFF2-40B4-BE49-F238E27FC236}">
                <a16:creationId xmlns:a16="http://schemas.microsoft.com/office/drawing/2014/main" id="{62AC63B8-7D03-88B7-CBFC-DD5280B1FB54}"/>
              </a:ext>
            </a:extLst>
          </p:cNvPr>
          <p:cNvSpPr/>
          <p:nvPr/>
        </p:nvSpPr>
        <p:spPr>
          <a:xfrm>
            <a:off x="6028268" y="3117393"/>
            <a:ext cx="3991221" cy="751596"/>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spcFirstLastPara="0" vert="horz" wrap="square" lIns="170688" tIns="97536" rIns="170688" bIns="97536" numCol="1" spcCol="1270" anchor="ctr" anchorCtr="0">
            <a:noAutofit/>
          </a:bodyPr>
          <a:lstStyle/>
          <a:p>
            <a:pPr marL="360363" algn="ctr" defTabSz="1066800">
              <a:lnSpc>
                <a:spcPct val="90000"/>
              </a:lnSpc>
              <a:spcBef>
                <a:spcPct val="0"/>
              </a:spcBef>
              <a:spcAft>
                <a:spcPct val="35000"/>
              </a:spcAft>
            </a:pPr>
            <a:r>
              <a:rPr lang="en-US" sz="2400" dirty="0"/>
              <a:t>Software &amp; Assets</a:t>
            </a:r>
          </a:p>
        </p:txBody>
      </p:sp>
      <p:sp>
        <p:nvSpPr>
          <p:cNvPr id="7" name="Rectangle: Rounded Corners 6">
            <a:extLst>
              <a:ext uri="{FF2B5EF4-FFF2-40B4-BE49-F238E27FC236}">
                <a16:creationId xmlns:a16="http://schemas.microsoft.com/office/drawing/2014/main" id="{1177C162-2D7D-B125-8167-E3B012E590C3}"/>
              </a:ext>
            </a:extLst>
          </p:cNvPr>
          <p:cNvSpPr/>
          <p:nvPr/>
        </p:nvSpPr>
        <p:spPr>
          <a:xfrm>
            <a:off x="6028268" y="4127668"/>
            <a:ext cx="3991221" cy="751596"/>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spcFirstLastPara="0" vert="horz" wrap="square" lIns="170688" tIns="97536" rIns="170688" bIns="97536" numCol="1" spcCol="1270" anchor="ctr" anchorCtr="0">
            <a:noAutofit/>
          </a:bodyPr>
          <a:lstStyle/>
          <a:p>
            <a:pPr marL="360363" algn="ctr" defTabSz="1066800">
              <a:lnSpc>
                <a:spcPct val="90000"/>
              </a:lnSpc>
              <a:spcBef>
                <a:spcPct val="0"/>
              </a:spcBef>
              <a:spcAft>
                <a:spcPct val="35000"/>
              </a:spcAft>
            </a:pPr>
            <a:r>
              <a:rPr lang="en-US" sz="2400"/>
              <a:t>Knowledge</a:t>
            </a:r>
            <a:endParaRPr lang="en-US" sz="2400" dirty="0"/>
          </a:p>
        </p:txBody>
      </p:sp>
      <p:sp>
        <p:nvSpPr>
          <p:cNvPr id="8" name="Rectangle: Rounded Corners 7">
            <a:extLst>
              <a:ext uri="{FF2B5EF4-FFF2-40B4-BE49-F238E27FC236}">
                <a16:creationId xmlns:a16="http://schemas.microsoft.com/office/drawing/2014/main" id="{53DBCA99-3D50-C958-9C6C-620AF6FC8DA8}"/>
              </a:ext>
            </a:extLst>
          </p:cNvPr>
          <p:cNvSpPr/>
          <p:nvPr/>
        </p:nvSpPr>
        <p:spPr>
          <a:xfrm>
            <a:off x="6028268" y="5170401"/>
            <a:ext cx="3991221" cy="751596"/>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spcFirstLastPara="0" vert="horz" wrap="square" lIns="170688" tIns="97536" rIns="170688" bIns="97536" numCol="1" spcCol="1270" anchor="ctr" anchorCtr="0">
            <a:noAutofit/>
          </a:bodyPr>
          <a:lstStyle/>
          <a:p>
            <a:pPr marL="360363" algn="ctr" defTabSz="1066800">
              <a:lnSpc>
                <a:spcPct val="90000"/>
              </a:lnSpc>
              <a:spcBef>
                <a:spcPct val="0"/>
              </a:spcBef>
              <a:spcAft>
                <a:spcPct val="35000"/>
              </a:spcAft>
            </a:pPr>
            <a:r>
              <a:rPr lang="en-US" sz="2400"/>
              <a:t>Advocacy</a:t>
            </a:r>
            <a:endParaRPr lang="en-US" sz="2400" dirty="0"/>
          </a:p>
        </p:txBody>
      </p:sp>
      <p:sp>
        <p:nvSpPr>
          <p:cNvPr id="14" name="Oval 13">
            <a:extLst>
              <a:ext uri="{FF2B5EF4-FFF2-40B4-BE49-F238E27FC236}">
                <a16:creationId xmlns:a16="http://schemas.microsoft.com/office/drawing/2014/main" id="{9CE52AE8-0D6A-6F26-9203-C75B7CAD22F7}"/>
              </a:ext>
            </a:extLst>
          </p:cNvPr>
          <p:cNvSpPr/>
          <p:nvPr/>
        </p:nvSpPr>
        <p:spPr>
          <a:xfrm>
            <a:off x="6096000" y="2141322"/>
            <a:ext cx="576000" cy="576000"/>
          </a:xfrm>
          <a:prstGeom prst="ellipse">
            <a:avLst/>
          </a:prstGeom>
          <a:ln>
            <a:solidFill>
              <a:srgbClr val="AAA092"/>
            </a:solidFill>
          </a:ln>
          <a:effectLst>
            <a:innerShdw blurRad="63500" dist="50800" dir="13500000">
              <a:prstClr val="black">
                <a:alpha val="50000"/>
              </a:prstClr>
            </a:innerShdw>
          </a:effectLst>
        </p:spPr>
        <p:style>
          <a:lnRef idx="3">
            <a:schemeClr val="lt1"/>
          </a:lnRef>
          <a:fillRef idx="1">
            <a:schemeClr val="accent4"/>
          </a:fillRef>
          <a:effectRef idx="1">
            <a:schemeClr val="accent4"/>
          </a:effectRef>
          <a:fontRef idx="minor">
            <a:schemeClr val="lt1"/>
          </a:fontRef>
        </p:style>
        <p:txBody>
          <a:bodyPr rtlCol="0" anchor="ctr"/>
          <a:lstStyle/>
          <a:p>
            <a:pPr algn="ctr"/>
            <a:endParaRPr lang="en-ZA"/>
          </a:p>
        </p:txBody>
      </p:sp>
      <p:sp>
        <p:nvSpPr>
          <p:cNvPr id="15" name="Oval 14">
            <a:extLst>
              <a:ext uri="{FF2B5EF4-FFF2-40B4-BE49-F238E27FC236}">
                <a16:creationId xmlns:a16="http://schemas.microsoft.com/office/drawing/2014/main" id="{DE72EF12-4F9F-BCF9-B083-E362DD2C524C}"/>
              </a:ext>
            </a:extLst>
          </p:cNvPr>
          <p:cNvSpPr/>
          <p:nvPr/>
        </p:nvSpPr>
        <p:spPr>
          <a:xfrm>
            <a:off x="6096000" y="3205191"/>
            <a:ext cx="576000" cy="576000"/>
          </a:xfrm>
          <a:prstGeom prst="ellipse">
            <a:avLst/>
          </a:prstGeom>
          <a:ln>
            <a:solidFill>
              <a:srgbClr val="AAA092"/>
            </a:solidFill>
          </a:ln>
          <a:effectLst>
            <a:innerShdw blurRad="63500" dist="50800" dir="13500000">
              <a:prstClr val="black">
                <a:alpha val="50000"/>
              </a:prstClr>
            </a:innerShdw>
          </a:effectLst>
        </p:spPr>
        <p:style>
          <a:lnRef idx="3">
            <a:schemeClr val="lt1"/>
          </a:lnRef>
          <a:fillRef idx="1">
            <a:schemeClr val="accent4"/>
          </a:fillRef>
          <a:effectRef idx="1">
            <a:schemeClr val="accent4"/>
          </a:effectRef>
          <a:fontRef idx="minor">
            <a:schemeClr val="lt1"/>
          </a:fontRef>
        </p:style>
        <p:txBody>
          <a:bodyPr rtlCol="0" anchor="ctr"/>
          <a:lstStyle/>
          <a:p>
            <a:pPr algn="ctr"/>
            <a:endParaRPr lang="en-ZA"/>
          </a:p>
        </p:txBody>
      </p:sp>
      <p:sp>
        <p:nvSpPr>
          <p:cNvPr id="16" name="Oval 15">
            <a:extLst>
              <a:ext uri="{FF2B5EF4-FFF2-40B4-BE49-F238E27FC236}">
                <a16:creationId xmlns:a16="http://schemas.microsoft.com/office/drawing/2014/main" id="{A9DFF8CA-4A73-A0A3-12BD-3031B9968A4C}"/>
              </a:ext>
            </a:extLst>
          </p:cNvPr>
          <p:cNvSpPr/>
          <p:nvPr/>
        </p:nvSpPr>
        <p:spPr>
          <a:xfrm>
            <a:off x="6096000" y="4215466"/>
            <a:ext cx="576000" cy="576000"/>
          </a:xfrm>
          <a:prstGeom prst="ellipse">
            <a:avLst/>
          </a:prstGeom>
          <a:ln>
            <a:solidFill>
              <a:srgbClr val="AAA092"/>
            </a:solidFill>
          </a:ln>
          <a:effectLst>
            <a:innerShdw blurRad="63500" dist="50800" dir="13500000">
              <a:prstClr val="black">
                <a:alpha val="50000"/>
              </a:prstClr>
            </a:innerShdw>
          </a:effectLst>
        </p:spPr>
        <p:style>
          <a:lnRef idx="3">
            <a:schemeClr val="lt1"/>
          </a:lnRef>
          <a:fillRef idx="1">
            <a:schemeClr val="accent4"/>
          </a:fillRef>
          <a:effectRef idx="1">
            <a:schemeClr val="accent4"/>
          </a:effectRef>
          <a:fontRef idx="minor">
            <a:schemeClr val="lt1"/>
          </a:fontRef>
        </p:style>
        <p:txBody>
          <a:bodyPr rtlCol="0" anchor="ctr"/>
          <a:lstStyle/>
          <a:p>
            <a:pPr algn="ctr"/>
            <a:endParaRPr lang="en-ZA"/>
          </a:p>
        </p:txBody>
      </p:sp>
      <p:sp>
        <p:nvSpPr>
          <p:cNvPr id="17" name="Oval 16">
            <a:extLst>
              <a:ext uri="{FF2B5EF4-FFF2-40B4-BE49-F238E27FC236}">
                <a16:creationId xmlns:a16="http://schemas.microsoft.com/office/drawing/2014/main" id="{0B82189E-85B3-3DBC-795D-9F6A259C30AC}"/>
              </a:ext>
            </a:extLst>
          </p:cNvPr>
          <p:cNvSpPr/>
          <p:nvPr/>
        </p:nvSpPr>
        <p:spPr>
          <a:xfrm>
            <a:off x="6096000" y="5258199"/>
            <a:ext cx="576000" cy="576000"/>
          </a:xfrm>
          <a:prstGeom prst="ellipse">
            <a:avLst/>
          </a:prstGeom>
          <a:ln>
            <a:solidFill>
              <a:srgbClr val="AAA092"/>
            </a:solidFill>
          </a:ln>
          <a:effectLst>
            <a:innerShdw blurRad="63500" dist="50800" dir="13500000">
              <a:prstClr val="black">
                <a:alpha val="50000"/>
              </a:prstClr>
            </a:innerShdw>
          </a:effectLst>
        </p:spPr>
        <p:style>
          <a:lnRef idx="3">
            <a:schemeClr val="lt1"/>
          </a:lnRef>
          <a:fillRef idx="1">
            <a:schemeClr val="accent4"/>
          </a:fillRef>
          <a:effectRef idx="1">
            <a:schemeClr val="accent4"/>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258574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8AB4F044-74B7-6827-A6CE-D2CEED7F5FC0}"/>
              </a:ext>
            </a:extLst>
          </p:cNvPr>
          <p:cNvSpPr/>
          <p:nvPr/>
        </p:nvSpPr>
        <p:spPr>
          <a:xfrm>
            <a:off x="484936" y="1389617"/>
            <a:ext cx="2520000" cy="2607249"/>
          </a:xfrm>
          <a:prstGeom prst="roundRect">
            <a:avLst>
              <a:gd name="adj" fmla="val 6840"/>
            </a:avLst>
          </a:prstGeom>
          <a:solidFill>
            <a:schemeClr val="accent5">
              <a:lumMod val="60000"/>
              <a:lumOff val="40000"/>
            </a:schemeClr>
          </a:solidFill>
          <a:ln>
            <a:solidFill>
              <a:schemeClr val="accent5">
                <a:lumMod val="60000"/>
                <a:lumOff val="40000"/>
                <a:alpha val="90000"/>
              </a:schemeClr>
            </a:solidFill>
          </a:ln>
        </p:spPr>
        <p:style>
          <a:lnRef idx="2">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96012" tIns="1116000" rIns="128016" bIns="144018" numCol="1" spcCol="1270" anchor="t" anchorCtr="0">
            <a:noAutofit/>
          </a:bodyPr>
          <a:lstStyle/>
          <a:p>
            <a:pPr marL="171450" lvl="1" indent="-171450" algn="l" defTabSz="800100">
              <a:lnSpc>
                <a:spcPct val="90000"/>
              </a:lnSpc>
              <a:spcBef>
                <a:spcPct val="0"/>
              </a:spcBef>
              <a:spcAft>
                <a:spcPct val="15000"/>
              </a:spcAft>
              <a:buChar char="•"/>
            </a:pPr>
            <a:endParaRPr lang="en-US" sz="1800" kern="1200" dirty="0"/>
          </a:p>
        </p:txBody>
      </p:sp>
      <p:sp>
        <p:nvSpPr>
          <p:cNvPr id="8" name="Rectangle: Rounded Corners 7">
            <a:extLst>
              <a:ext uri="{FF2B5EF4-FFF2-40B4-BE49-F238E27FC236}">
                <a16:creationId xmlns:a16="http://schemas.microsoft.com/office/drawing/2014/main" id="{BF366CC6-4875-98AE-CDA0-123F8EF7D79B}"/>
              </a:ext>
            </a:extLst>
          </p:cNvPr>
          <p:cNvSpPr/>
          <p:nvPr/>
        </p:nvSpPr>
        <p:spPr>
          <a:xfrm>
            <a:off x="3380106" y="1389617"/>
            <a:ext cx="2520000" cy="4876101"/>
          </a:xfrm>
          <a:prstGeom prst="roundRect">
            <a:avLst>
              <a:gd name="adj" fmla="val 6840"/>
            </a:avLst>
          </a:prstGeom>
          <a:solidFill>
            <a:schemeClr val="accent5">
              <a:lumMod val="60000"/>
              <a:lumOff val="40000"/>
            </a:schemeClr>
          </a:solidFill>
          <a:ln>
            <a:solidFill>
              <a:schemeClr val="accent5">
                <a:lumMod val="60000"/>
                <a:lumOff val="40000"/>
                <a:alpha val="90000"/>
              </a:schemeClr>
            </a:solidFill>
          </a:ln>
        </p:spPr>
        <p:style>
          <a:lnRef idx="2">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96012" tIns="1116000" rIns="128016" bIns="144018" numCol="1" spcCol="1270" anchor="t" anchorCtr="0">
            <a:noAutofit/>
          </a:bodyPr>
          <a:lstStyle/>
          <a:p>
            <a:pPr marL="171450" lvl="1" indent="-171450" algn="l" defTabSz="800100">
              <a:lnSpc>
                <a:spcPct val="90000"/>
              </a:lnSpc>
              <a:spcBef>
                <a:spcPct val="0"/>
              </a:spcBef>
              <a:spcAft>
                <a:spcPct val="15000"/>
              </a:spcAft>
              <a:buChar char="•"/>
            </a:pPr>
            <a:endParaRPr lang="en-US" sz="1800" kern="1200" dirty="0"/>
          </a:p>
        </p:txBody>
      </p:sp>
      <p:sp>
        <p:nvSpPr>
          <p:cNvPr id="17" name="Rectangle: Rounded Corners 16">
            <a:extLst>
              <a:ext uri="{FF2B5EF4-FFF2-40B4-BE49-F238E27FC236}">
                <a16:creationId xmlns:a16="http://schemas.microsoft.com/office/drawing/2014/main" id="{D6C7A3D8-8057-3FA8-8651-75E184FB5299}"/>
              </a:ext>
            </a:extLst>
          </p:cNvPr>
          <p:cNvSpPr/>
          <p:nvPr/>
        </p:nvSpPr>
        <p:spPr>
          <a:xfrm>
            <a:off x="6269165" y="1389617"/>
            <a:ext cx="2520000" cy="4876101"/>
          </a:xfrm>
          <a:prstGeom prst="roundRect">
            <a:avLst>
              <a:gd name="adj" fmla="val 6840"/>
            </a:avLst>
          </a:prstGeom>
          <a:solidFill>
            <a:schemeClr val="accent5">
              <a:lumMod val="60000"/>
              <a:lumOff val="40000"/>
            </a:schemeClr>
          </a:solidFill>
          <a:ln>
            <a:solidFill>
              <a:schemeClr val="accent5">
                <a:lumMod val="60000"/>
                <a:lumOff val="40000"/>
                <a:alpha val="90000"/>
              </a:schemeClr>
            </a:solidFill>
          </a:ln>
        </p:spPr>
        <p:style>
          <a:lnRef idx="2">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96012" tIns="1116000" rIns="128016" bIns="144018" numCol="1" spcCol="1270" anchor="t" anchorCtr="0">
            <a:noAutofit/>
          </a:bodyPr>
          <a:lstStyle/>
          <a:p>
            <a:pPr marL="171450" lvl="1" indent="-171450" algn="l" defTabSz="800100">
              <a:lnSpc>
                <a:spcPct val="90000"/>
              </a:lnSpc>
              <a:spcBef>
                <a:spcPct val="0"/>
              </a:spcBef>
              <a:spcAft>
                <a:spcPct val="15000"/>
              </a:spcAft>
              <a:buChar char="•"/>
            </a:pPr>
            <a:endParaRPr lang="en-US" sz="1800" kern="1200" dirty="0"/>
          </a:p>
        </p:txBody>
      </p:sp>
      <p:sp>
        <p:nvSpPr>
          <p:cNvPr id="18" name="Rectangle: Rounded Corners 17">
            <a:extLst>
              <a:ext uri="{FF2B5EF4-FFF2-40B4-BE49-F238E27FC236}">
                <a16:creationId xmlns:a16="http://schemas.microsoft.com/office/drawing/2014/main" id="{87AC741B-47A9-57B1-312B-E108E6B51101}"/>
              </a:ext>
            </a:extLst>
          </p:cNvPr>
          <p:cNvSpPr/>
          <p:nvPr/>
        </p:nvSpPr>
        <p:spPr>
          <a:xfrm>
            <a:off x="9164335" y="1389617"/>
            <a:ext cx="2520000" cy="2607249"/>
          </a:xfrm>
          <a:prstGeom prst="roundRect">
            <a:avLst>
              <a:gd name="adj" fmla="val 6840"/>
            </a:avLst>
          </a:prstGeom>
          <a:solidFill>
            <a:schemeClr val="accent5">
              <a:lumMod val="60000"/>
              <a:lumOff val="40000"/>
            </a:schemeClr>
          </a:solidFill>
          <a:ln>
            <a:solidFill>
              <a:schemeClr val="accent5">
                <a:lumMod val="60000"/>
                <a:lumOff val="40000"/>
                <a:alpha val="90000"/>
              </a:schemeClr>
            </a:solidFill>
          </a:ln>
        </p:spPr>
        <p:style>
          <a:lnRef idx="2">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96012" tIns="1116000" rIns="128016" bIns="144018" numCol="1" spcCol="1270" anchor="t" anchorCtr="0">
            <a:noAutofit/>
          </a:bodyPr>
          <a:lstStyle/>
          <a:p>
            <a:pPr marL="171450" lvl="1" indent="-171450" algn="l" defTabSz="800100">
              <a:lnSpc>
                <a:spcPct val="90000"/>
              </a:lnSpc>
              <a:spcBef>
                <a:spcPct val="0"/>
              </a:spcBef>
              <a:spcAft>
                <a:spcPct val="15000"/>
              </a:spcAft>
              <a:buChar char="•"/>
            </a:pPr>
            <a:endParaRPr lang="en-US" sz="1800" kern="1200" dirty="0"/>
          </a:p>
        </p:txBody>
      </p:sp>
      <p:sp>
        <p:nvSpPr>
          <p:cNvPr id="2" name="Title 1">
            <a:extLst>
              <a:ext uri="{FF2B5EF4-FFF2-40B4-BE49-F238E27FC236}">
                <a16:creationId xmlns:a16="http://schemas.microsoft.com/office/drawing/2014/main" id="{14BCFBA3-E840-D539-C7A9-8C301B508FC9}"/>
              </a:ext>
            </a:extLst>
          </p:cNvPr>
          <p:cNvSpPr>
            <a:spLocks noGrp="1"/>
          </p:cNvSpPr>
          <p:nvPr>
            <p:ph type="title"/>
          </p:nvPr>
        </p:nvSpPr>
        <p:spPr/>
        <p:txBody>
          <a:bodyPr/>
          <a:lstStyle/>
          <a:p>
            <a:r>
              <a:rPr lang="en-US" dirty="0"/>
              <a:t>FRMS COE</a:t>
            </a:r>
          </a:p>
        </p:txBody>
      </p:sp>
      <p:sp>
        <p:nvSpPr>
          <p:cNvPr id="3" name="Text Placeholder 2">
            <a:extLst>
              <a:ext uri="{FF2B5EF4-FFF2-40B4-BE49-F238E27FC236}">
                <a16:creationId xmlns:a16="http://schemas.microsoft.com/office/drawing/2014/main" id="{AE454D06-49F5-A152-ED6A-C954BEFD3597}"/>
              </a:ext>
            </a:extLst>
          </p:cNvPr>
          <p:cNvSpPr>
            <a:spLocks noGrp="1"/>
          </p:cNvSpPr>
          <p:nvPr>
            <p:ph type="body" sz="quarter" idx="20"/>
          </p:nvPr>
        </p:nvSpPr>
        <p:spPr/>
        <p:txBody>
          <a:bodyPr/>
          <a:lstStyle/>
          <a:p>
            <a:r>
              <a:rPr lang="en-US" dirty="0"/>
              <a:t>Activities</a:t>
            </a:r>
          </a:p>
        </p:txBody>
      </p:sp>
      <p:sp>
        <p:nvSpPr>
          <p:cNvPr id="4" name="Text Placeholder 3">
            <a:extLst>
              <a:ext uri="{FF2B5EF4-FFF2-40B4-BE49-F238E27FC236}">
                <a16:creationId xmlns:a16="http://schemas.microsoft.com/office/drawing/2014/main" id="{70D05037-8BB7-DC3D-855F-48324079BF09}"/>
              </a:ext>
            </a:extLst>
          </p:cNvPr>
          <p:cNvSpPr>
            <a:spLocks noGrp="1"/>
          </p:cNvSpPr>
          <p:nvPr>
            <p:ph type="body" sz="quarter" idx="21"/>
          </p:nvPr>
        </p:nvSpPr>
        <p:spPr/>
        <p:txBody>
          <a:bodyPr/>
          <a:lstStyle/>
          <a:p>
            <a:endParaRPr lang="en-US" dirty="0"/>
          </a:p>
        </p:txBody>
      </p:sp>
      <p:sp>
        <p:nvSpPr>
          <p:cNvPr id="23" name="Slide Number Placeholder 22">
            <a:extLst>
              <a:ext uri="{FF2B5EF4-FFF2-40B4-BE49-F238E27FC236}">
                <a16:creationId xmlns:a16="http://schemas.microsoft.com/office/drawing/2014/main" id="{2456608D-B829-2FE1-5CB9-E91DEBA62785}"/>
              </a:ext>
            </a:extLst>
          </p:cNvPr>
          <p:cNvSpPr>
            <a:spLocks noGrp="1"/>
          </p:cNvSpPr>
          <p:nvPr>
            <p:ph type="sldNum" sz="quarter" idx="4"/>
          </p:nvPr>
        </p:nvSpPr>
        <p:spPr/>
        <p:txBody>
          <a:bodyPr/>
          <a:lstStyle/>
          <a:p>
            <a:fld id="{4290442A-A587-DA4A-80BE-9E74F9AF5476}" type="slidenum">
              <a:rPr lang="en-US" smtClean="0"/>
              <a:pPr/>
              <a:t>5</a:t>
            </a:fld>
            <a:endParaRPr lang="en-US" dirty="0"/>
          </a:p>
        </p:txBody>
      </p:sp>
      <p:sp>
        <p:nvSpPr>
          <p:cNvPr id="12" name="Rectangle 11">
            <a:extLst>
              <a:ext uri="{FF2B5EF4-FFF2-40B4-BE49-F238E27FC236}">
                <a16:creationId xmlns:a16="http://schemas.microsoft.com/office/drawing/2014/main" id="{C20297CB-6E01-AF8F-C5AF-890F710449FF}"/>
              </a:ext>
            </a:extLst>
          </p:cNvPr>
          <p:cNvSpPr/>
          <p:nvPr/>
        </p:nvSpPr>
        <p:spPr>
          <a:xfrm>
            <a:off x="3429798" y="2456748"/>
            <a:ext cx="2317907" cy="1440000"/>
          </a:xfrm>
          <a:prstGeom prst="rect">
            <a:avLst/>
          </a:prstGeom>
          <a:noFill/>
          <a:ln>
            <a:noFill/>
          </a:ln>
        </p:spPr>
        <p:style>
          <a:lnRef idx="2">
            <a:schemeClr val="accent5">
              <a:tint val="40000"/>
              <a:alpha val="90000"/>
              <a:hueOff val="-676726"/>
              <a:satOff val="-3191"/>
              <a:lumOff val="-2555"/>
              <a:alphaOff val="0"/>
            </a:schemeClr>
          </a:lnRef>
          <a:fillRef idx="1">
            <a:schemeClr val="accent5">
              <a:tint val="40000"/>
              <a:alpha val="90000"/>
              <a:hueOff val="-676726"/>
              <a:satOff val="-3191"/>
              <a:lumOff val="-2555"/>
              <a:alphaOff val="0"/>
            </a:schemeClr>
          </a:fillRef>
          <a:effectRef idx="0">
            <a:schemeClr val="accent5">
              <a:tint val="40000"/>
              <a:alpha val="90000"/>
              <a:hueOff val="-676726"/>
              <a:satOff val="-3191"/>
              <a:lumOff val="-2555"/>
              <a:alphaOff val="0"/>
            </a:schemeClr>
          </a:effectRef>
          <a:fontRef idx="minor">
            <a:schemeClr val="dk1">
              <a:hueOff val="0"/>
              <a:satOff val="0"/>
              <a:lumOff val="0"/>
              <a:alphaOff val="0"/>
            </a:schemeClr>
          </a:fontRef>
        </p:style>
        <p:txBody>
          <a:bodyPr spcFirstLastPara="0" vert="horz" wrap="square" lIns="72000" tIns="0" rIns="0" bIns="0" numCol="1" spcCol="1270" anchor="t" anchorCtr="0">
            <a:noAutofit/>
          </a:bodyPr>
          <a:lstStyle/>
          <a:p>
            <a:pPr marL="171450" lvl="1" indent="-171450" algn="l" defTabSz="800100">
              <a:lnSpc>
                <a:spcPct val="90000"/>
              </a:lnSpc>
              <a:spcBef>
                <a:spcPct val="0"/>
              </a:spcBef>
              <a:spcAft>
                <a:spcPct val="15000"/>
              </a:spcAft>
              <a:buChar char="•"/>
            </a:pPr>
            <a:r>
              <a:rPr lang="en-US" sz="1600" kern="1200" dirty="0"/>
              <a:t>Transaction Monitoring Service</a:t>
            </a:r>
          </a:p>
          <a:p>
            <a:pPr marL="171450" lvl="1" indent="-171450" algn="l" defTabSz="800100">
              <a:lnSpc>
                <a:spcPct val="90000"/>
              </a:lnSpc>
              <a:spcBef>
                <a:spcPct val="0"/>
              </a:spcBef>
              <a:spcAft>
                <a:spcPct val="15000"/>
              </a:spcAft>
              <a:buChar char="•"/>
            </a:pPr>
            <a:r>
              <a:rPr lang="en-US" sz="1600" kern="1200" dirty="0"/>
              <a:t>Typologies</a:t>
            </a:r>
          </a:p>
          <a:p>
            <a:pPr marL="171450" lvl="1" indent="-171450" algn="l" defTabSz="800100">
              <a:lnSpc>
                <a:spcPct val="90000"/>
              </a:lnSpc>
              <a:spcBef>
                <a:spcPct val="0"/>
              </a:spcBef>
              <a:spcAft>
                <a:spcPct val="15000"/>
              </a:spcAft>
              <a:buChar char="•"/>
            </a:pPr>
            <a:r>
              <a:rPr lang="en-US" sz="1600" kern="1200" dirty="0"/>
              <a:t>APRICOT Model</a:t>
            </a:r>
          </a:p>
        </p:txBody>
      </p:sp>
      <p:sp>
        <p:nvSpPr>
          <p:cNvPr id="14" name="Rectangle 13">
            <a:extLst>
              <a:ext uri="{FF2B5EF4-FFF2-40B4-BE49-F238E27FC236}">
                <a16:creationId xmlns:a16="http://schemas.microsoft.com/office/drawing/2014/main" id="{ED41A3BB-4678-2DE7-ED8C-08E8E89831F7}"/>
              </a:ext>
            </a:extLst>
          </p:cNvPr>
          <p:cNvSpPr/>
          <p:nvPr/>
        </p:nvSpPr>
        <p:spPr>
          <a:xfrm>
            <a:off x="6318857" y="2456748"/>
            <a:ext cx="2317907" cy="1440000"/>
          </a:xfrm>
          <a:prstGeom prst="rect">
            <a:avLst/>
          </a:prstGeom>
          <a:noFill/>
          <a:ln>
            <a:noFill/>
          </a:ln>
        </p:spPr>
        <p:style>
          <a:lnRef idx="2">
            <a:schemeClr val="accent5">
              <a:tint val="40000"/>
              <a:alpha val="90000"/>
              <a:hueOff val="-1353452"/>
              <a:satOff val="-6381"/>
              <a:lumOff val="-5110"/>
              <a:alphaOff val="0"/>
            </a:schemeClr>
          </a:lnRef>
          <a:fillRef idx="1">
            <a:schemeClr val="accent5">
              <a:tint val="40000"/>
              <a:alpha val="90000"/>
              <a:hueOff val="-1353452"/>
              <a:satOff val="-6381"/>
              <a:lumOff val="-5110"/>
              <a:alphaOff val="0"/>
            </a:schemeClr>
          </a:fillRef>
          <a:effectRef idx="0">
            <a:schemeClr val="accent5">
              <a:tint val="40000"/>
              <a:alpha val="90000"/>
              <a:hueOff val="-1353452"/>
              <a:satOff val="-6381"/>
              <a:lumOff val="-5110"/>
              <a:alphaOff val="0"/>
            </a:schemeClr>
          </a:effectRef>
          <a:fontRef idx="minor">
            <a:schemeClr val="dk1">
              <a:hueOff val="0"/>
              <a:satOff val="0"/>
              <a:lumOff val="0"/>
              <a:alphaOff val="0"/>
            </a:schemeClr>
          </a:fontRef>
        </p:style>
        <p:txBody>
          <a:bodyPr spcFirstLastPara="0" vert="horz" wrap="square" lIns="72000" tIns="0" rIns="0" bIns="0" numCol="1" spcCol="1270" anchor="t" anchorCtr="0">
            <a:noAutofit/>
          </a:bodyPr>
          <a:lstStyle/>
          <a:p>
            <a:pPr marL="171450" lvl="1" indent="-171450" algn="l" defTabSz="800100">
              <a:lnSpc>
                <a:spcPct val="90000"/>
              </a:lnSpc>
              <a:spcBef>
                <a:spcPct val="0"/>
              </a:spcBef>
              <a:spcAft>
                <a:spcPct val="15000"/>
              </a:spcAft>
              <a:buChar char="•"/>
            </a:pPr>
            <a:r>
              <a:rPr lang="en-US" sz="1600" kern="1200" dirty="0"/>
              <a:t>Documentation</a:t>
            </a:r>
          </a:p>
          <a:p>
            <a:pPr marL="171450" lvl="1" indent="-171450" algn="l" defTabSz="800100">
              <a:lnSpc>
                <a:spcPct val="90000"/>
              </a:lnSpc>
              <a:spcBef>
                <a:spcPct val="0"/>
              </a:spcBef>
              <a:spcAft>
                <a:spcPct val="15000"/>
              </a:spcAft>
              <a:buChar char="•"/>
            </a:pPr>
            <a:r>
              <a:rPr lang="en-US" sz="1600" kern="1200" dirty="0"/>
              <a:t>Guides</a:t>
            </a:r>
          </a:p>
          <a:p>
            <a:pPr marL="171450" lvl="1" indent="-171450" algn="l" defTabSz="800100">
              <a:lnSpc>
                <a:spcPct val="90000"/>
              </a:lnSpc>
              <a:spcBef>
                <a:spcPct val="0"/>
              </a:spcBef>
              <a:spcAft>
                <a:spcPct val="15000"/>
              </a:spcAft>
              <a:buChar char="•"/>
            </a:pPr>
            <a:r>
              <a:rPr lang="en-US" sz="1600" kern="1200" dirty="0"/>
              <a:t>Training Materials</a:t>
            </a:r>
          </a:p>
          <a:p>
            <a:pPr marL="171450" lvl="1" indent="-171450" algn="l" defTabSz="800100">
              <a:lnSpc>
                <a:spcPct val="90000"/>
              </a:lnSpc>
              <a:spcBef>
                <a:spcPct val="0"/>
              </a:spcBef>
              <a:spcAft>
                <a:spcPct val="15000"/>
              </a:spcAft>
              <a:buChar char="•"/>
            </a:pPr>
            <a:r>
              <a:rPr lang="en-US" sz="1600" kern="1200" dirty="0"/>
              <a:t>Case Studies</a:t>
            </a:r>
          </a:p>
          <a:p>
            <a:pPr marL="171450" lvl="1" indent="-171450" algn="l" defTabSz="800100">
              <a:lnSpc>
                <a:spcPct val="90000"/>
              </a:lnSpc>
              <a:spcBef>
                <a:spcPct val="0"/>
              </a:spcBef>
              <a:spcAft>
                <a:spcPct val="15000"/>
              </a:spcAft>
              <a:buChar char="•"/>
            </a:pPr>
            <a:r>
              <a:rPr lang="en-US" sz="1600" kern="1200" dirty="0"/>
              <a:t>White Papers</a:t>
            </a:r>
          </a:p>
        </p:txBody>
      </p:sp>
      <p:sp>
        <p:nvSpPr>
          <p:cNvPr id="16" name="Rectangle 15">
            <a:extLst>
              <a:ext uri="{FF2B5EF4-FFF2-40B4-BE49-F238E27FC236}">
                <a16:creationId xmlns:a16="http://schemas.microsoft.com/office/drawing/2014/main" id="{E2445D1C-15AC-9320-AE17-0D126BCBE56C}"/>
              </a:ext>
            </a:extLst>
          </p:cNvPr>
          <p:cNvSpPr/>
          <p:nvPr/>
        </p:nvSpPr>
        <p:spPr>
          <a:xfrm>
            <a:off x="9265382" y="2456748"/>
            <a:ext cx="2317907" cy="1440000"/>
          </a:xfrm>
          <a:prstGeom prst="rect">
            <a:avLst/>
          </a:prstGeom>
          <a:noFill/>
          <a:ln>
            <a:noFill/>
          </a:ln>
        </p:spPr>
        <p:style>
          <a:lnRef idx="2">
            <a:schemeClr val="accent5">
              <a:tint val="40000"/>
              <a:alpha val="90000"/>
              <a:hueOff val="-2030178"/>
              <a:satOff val="-9572"/>
              <a:lumOff val="-7665"/>
              <a:alphaOff val="0"/>
            </a:schemeClr>
          </a:lnRef>
          <a:fillRef idx="1">
            <a:schemeClr val="accent5">
              <a:tint val="40000"/>
              <a:alpha val="90000"/>
              <a:hueOff val="-2030178"/>
              <a:satOff val="-9572"/>
              <a:lumOff val="-7665"/>
              <a:alphaOff val="0"/>
            </a:schemeClr>
          </a:fillRef>
          <a:effectRef idx="0">
            <a:schemeClr val="accent5">
              <a:tint val="40000"/>
              <a:alpha val="90000"/>
              <a:hueOff val="-2030178"/>
              <a:satOff val="-9572"/>
              <a:lumOff val="-7665"/>
              <a:alphaOff val="0"/>
            </a:schemeClr>
          </a:effectRef>
          <a:fontRef idx="minor">
            <a:schemeClr val="dk1">
              <a:hueOff val="0"/>
              <a:satOff val="0"/>
              <a:lumOff val="0"/>
              <a:alphaOff val="0"/>
            </a:schemeClr>
          </a:fontRef>
        </p:style>
        <p:txBody>
          <a:bodyPr spcFirstLastPara="0" vert="horz" wrap="square" lIns="72000" tIns="0" rIns="0" bIns="0" numCol="1" spcCol="1270" anchor="t" anchorCtr="0">
            <a:noAutofit/>
          </a:bodyPr>
          <a:lstStyle/>
          <a:p>
            <a:pPr marL="171450" lvl="1" indent="-171450" algn="l" defTabSz="800100">
              <a:lnSpc>
                <a:spcPct val="90000"/>
              </a:lnSpc>
              <a:spcBef>
                <a:spcPct val="0"/>
              </a:spcBef>
              <a:spcAft>
                <a:spcPct val="15000"/>
              </a:spcAft>
              <a:buChar char="•"/>
            </a:pPr>
            <a:r>
              <a:rPr lang="en-US" sz="1600" kern="1200" dirty="0"/>
              <a:t>Industry</a:t>
            </a:r>
          </a:p>
          <a:p>
            <a:pPr marL="171450" lvl="1" indent="-171450" algn="l" defTabSz="800100">
              <a:lnSpc>
                <a:spcPct val="90000"/>
              </a:lnSpc>
              <a:spcBef>
                <a:spcPct val="0"/>
              </a:spcBef>
              <a:spcAft>
                <a:spcPct val="15000"/>
              </a:spcAft>
              <a:buChar char="•"/>
            </a:pPr>
            <a:r>
              <a:rPr lang="en-US" sz="1600" kern="1200" dirty="0"/>
              <a:t>Regulators</a:t>
            </a:r>
          </a:p>
          <a:p>
            <a:pPr marL="171450" lvl="1" indent="-171450" algn="l" defTabSz="800100">
              <a:lnSpc>
                <a:spcPct val="90000"/>
              </a:lnSpc>
              <a:spcBef>
                <a:spcPct val="0"/>
              </a:spcBef>
              <a:spcAft>
                <a:spcPct val="15000"/>
              </a:spcAft>
              <a:buChar char="•"/>
            </a:pPr>
            <a:r>
              <a:rPr lang="en-US" sz="1600" kern="1200" dirty="0"/>
              <a:t>Government</a:t>
            </a:r>
          </a:p>
        </p:txBody>
      </p:sp>
      <p:sp>
        <p:nvSpPr>
          <p:cNvPr id="6" name="Date Placeholder 41">
            <a:extLst>
              <a:ext uri="{FF2B5EF4-FFF2-40B4-BE49-F238E27FC236}">
                <a16:creationId xmlns:a16="http://schemas.microsoft.com/office/drawing/2014/main" id="{7E651898-6A68-4D2E-DAB9-B44EB1611B62}"/>
              </a:ext>
            </a:extLst>
          </p:cNvPr>
          <p:cNvSpPr>
            <a:spLocks noGrp="1"/>
          </p:cNvSpPr>
          <p:nvPr>
            <p:ph type="dt" sz="half" idx="23"/>
          </p:nvPr>
        </p:nvSpPr>
        <p:spPr>
          <a:xfrm>
            <a:off x="486833" y="6524509"/>
            <a:ext cx="1143000" cy="210312"/>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20" normalizeH="0" baseline="0" noProof="0" dirty="0">
                <a:ln>
                  <a:noFill/>
                </a:ln>
                <a:solidFill>
                  <a:srgbClr val="000000"/>
                </a:solidFill>
                <a:effectLst/>
                <a:uLnTx/>
                <a:uFillTx/>
                <a:latin typeface="Arial" pitchFamily="34" charset="0"/>
                <a:ea typeface="+mn-ea"/>
                <a:cs typeface="Arial" pitchFamily="34" charset="0"/>
              </a:rPr>
              <a:t>February 2023</a:t>
            </a:r>
          </a:p>
        </p:txBody>
      </p:sp>
      <p:sp>
        <p:nvSpPr>
          <p:cNvPr id="7" name="Footer Placeholder 43">
            <a:extLst>
              <a:ext uri="{FF2B5EF4-FFF2-40B4-BE49-F238E27FC236}">
                <a16:creationId xmlns:a16="http://schemas.microsoft.com/office/drawing/2014/main" id="{FE3CD839-361A-A193-8FC0-29DE1D73732C}"/>
              </a:ext>
            </a:extLst>
          </p:cNvPr>
          <p:cNvSpPr>
            <a:spLocks noGrp="1"/>
          </p:cNvSpPr>
          <p:nvPr>
            <p:ph type="ftr" sz="quarter" idx="3"/>
          </p:nvPr>
        </p:nvSpPr>
        <p:spPr>
          <a:xfrm>
            <a:off x="7162585" y="6524509"/>
            <a:ext cx="4114800" cy="21031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20" normalizeH="0" baseline="0" noProof="0" dirty="0">
                <a:ln>
                  <a:noFill/>
                </a:ln>
                <a:solidFill>
                  <a:srgbClr val="000000"/>
                </a:solidFill>
                <a:effectLst/>
                <a:uLnTx/>
                <a:uFillTx/>
                <a:latin typeface="Arial" pitchFamily="34" charset="0"/>
                <a:ea typeface="+mn-ea"/>
                <a:cs typeface="Arial" pitchFamily="34" charset="0"/>
              </a:rPr>
              <a:t>The FRMS Center of Excellence</a:t>
            </a:r>
          </a:p>
        </p:txBody>
      </p:sp>
      <p:sp>
        <p:nvSpPr>
          <p:cNvPr id="9" name="Rectangle: Rounded Corners 8">
            <a:extLst>
              <a:ext uri="{FF2B5EF4-FFF2-40B4-BE49-F238E27FC236}">
                <a16:creationId xmlns:a16="http://schemas.microsoft.com/office/drawing/2014/main" id="{4D007F5E-3084-5C2F-2964-9F5B8048DB6A}"/>
              </a:ext>
            </a:extLst>
          </p:cNvPr>
          <p:cNvSpPr/>
          <p:nvPr/>
        </p:nvSpPr>
        <p:spPr>
          <a:xfrm>
            <a:off x="673373" y="1535309"/>
            <a:ext cx="2143126" cy="785933"/>
          </a:xfrm>
          <a:prstGeom prst="roundRect">
            <a:avLst/>
          </a:prstGeom>
          <a:ln>
            <a:solidFill>
              <a:schemeClr val="bg1"/>
            </a:solidFill>
          </a:ln>
          <a:effectLst>
            <a:outerShdw blurRad="50800" dist="38100" dir="2700000" algn="tl" rotWithShape="0">
              <a:prstClr val="black">
                <a:alpha val="40000"/>
              </a:prstClr>
            </a:outerShdw>
          </a:effectLst>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000" kern="1200" dirty="0"/>
              <a:t>Governance</a:t>
            </a:r>
          </a:p>
        </p:txBody>
      </p:sp>
      <p:sp>
        <p:nvSpPr>
          <p:cNvPr id="11" name="Rectangle: Rounded Corners 10">
            <a:extLst>
              <a:ext uri="{FF2B5EF4-FFF2-40B4-BE49-F238E27FC236}">
                <a16:creationId xmlns:a16="http://schemas.microsoft.com/office/drawing/2014/main" id="{02829EEE-5B80-A5AB-3716-3BFF9742D7EE}"/>
              </a:ext>
            </a:extLst>
          </p:cNvPr>
          <p:cNvSpPr/>
          <p:nvPr/>
        </p:nvSpPr>
        <p:spPr>
          <a:xfrm>
            <a:off x="3517188" y="1535309"/>
            <a:ext cx="2143126" cy="785933"/>
          </a:xfrm>
          <a:prstGeom prst="roundRect">
            <a:avLst/>
          </a:prstGeom>
          <a:ln>
            <a:solidFill>
              <a:schemeClr val="bg1"/>
            </a:solidFill>
          </a:ln>
          <a:effectLst>
            <a:outerShdw blurRad="50800" dist="38100" dir="2700000" algn="tl" rotWithShape="0">
              <a:prstClr val="black">
                <a:alpha val="40000"/>
              </a:prstClr>
            </a:outerShdw>
          </a:effectLst>
        </p:spPr>
        <p:style>
          <a:lnRef idx="2">
            <a:schemeClr val="accent5">
              <a:hueOff val="-699965"/>
              <a:satOff val="-4124"/>
              <a:lumOff val="-20654"/>
              <a:alphaOff val="0"/>
            </a:schemeClr>
          </a:lnRef>
          <a:fillRef idx="1">
            <a:schemeClr val="accent5">
              <a:hueOff val="-699965"/>
              <a:satOff val="-4124"/>
              <a:lumOff val="-20654"/>
              <a:alphaOff val="0"/>
            </a:schemeClr>
          </a:fillRef>
          <a:effectRef idx="0">
            <a:schemeClr val="accent5">
              <a:hueOff val="-699965"/>
              <a:satOff val="-4124"/>
              <a:lumOff val="-20654"/>
              <a:alphaOff val="0"/>
            </a:schemeClr>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000" kern="1200" dirty="0"/>
              <a:t>Software &amp; Assets</a:t>
            </a:r>
          </a:p>
        </p:txBody>
      </p:sp>
      <p:sp>
        <p:nvSpPr>
          <p:cNvPr id="13" name="Rectangle: Rounded Corners 12">
            <a:extLst>
              <a:ext uri="{FF2B5EF4-FFF2-40B4-BE49-F238E27FC236}">
                <a16:creationId xmlns:a16="http://schemas.microsoft.com/office/drawing/2014/main" id="{BA2753C9-811D-A0A7-0DD1-D1976F1ECAA7}"/>
              </a:ext>
            </a:extLst>
          </p:cNvPr>
          <p:cNvSpPr/>
          <p:nvPr/>
        </p:nvSpPr>
        <p:spPr>
          <a:xfrm>
            <a:off x="6406247" y="1535309"/>
            <a:ext cx="2143126" cy="785933"/>
          </a:xfrm>
          <a:prstGeom prst="roundRect">
            <a:avLst/>
          </a:prstGeom>
          <a:ln>
            <a:solidFill>
              <a:schemeClr val="bg1"/>
            </a:solidFill>
          </a:ln>
          <a:effectLst>
            <a:outerShdw blurRad="50800" dist="38100" dir="2700000" algn="tl" rotWithShape="0">
              <a:prstClr val="black">
                <a:alpha val="40000"/>
              </a:prstClr>
            </a:outerShdw>
          </a:effectLst>
        </p:spPr>
        <p:style>
          <a:lnRef idx="2">
            <a:schemeClr val="accent5">
              <a:hueOff val="-1399929"/>
              <a:satOff val="-8247"/>
              <a:lumOff val="-41307"/>
              <a:alphaOff val="0"/>
            </a:schemeClr>
          </a:lnRef>
          <a:fillRef idx="1">
            <a:schemeClr val="accent5">
              <a:hueOff val="-1399929"/>
              <a:satOff val="-8247"/>
              <a:lumOff val="-41307"/>
              <a:alphaOff val="0"/>
            </a:schemeClr>
          </a:fillRef>
          <a:effectRef idx="0">
            <a:schemeClr val="accent5">
              <a:hueOff val="-1399929"/>
              <a:satOff val="-8247"/>
              <a:lumOff val="-41307"/>
              <a:alphaOff val="0"/>
            </a:schemeClr>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000" kern="1200" dirty="0"/>
              <a:t>Knowledge</a:t>
            </a:r>
          </a:p>
        </p:txBody>
      </p:sp>
      <p:sp>
        <p:nvSpPr>
          <p:cNvPr id="15" name="Rectangle: Rounded Corners 14">
            <a:extLst>
              <a:ext uri="{FF2B5EF4-FFF2-40B4-BE49-F238E27FC236}">
                <a16:creationId xmlns:a16="http://schemas.microsoft.com/office/drawing/2014/main" id="{F853BD5B-E283-E98A-A4E4-FFAD7C95F721}"/>
              </a:ext>
            </a:extLst>
          </p:cNvPr>
          <p:cNvSpPr/>
          <p:nvPr/>
        </p:nvSpPr>
        <p:spPr>
          <a:xfrm>
            <a:off x="9352772" y="1535309"/>
            <a:ext cx="2143126" cy="785933"/>
          </a:xfrm>
          <a:prstGeom prst="roundRect">
            <a:avLst/>
          </a:prstGeom>
          <a:ln>
            <a:solidFill>
              <a:schemeClr val="bg1"/>
            </a:solidFill>
          </a:ln>
          <a:effectLst>
            <a:outerShdw blurRad="50800" dist="38100" dir="2700000" algn="tl" rotWithShape="0">
              <a:prstClr val="black">
                <a:alpha val="40000"/>
              </a:prstClr>
            </a:outerShdw>
          </a:effectLst>
        </p:spPr>
        <p:style>
          <a:lnRef idx="2">
            <a:schemeClr val="accent5">
              <a:hueOff val="-2099894"/>
              <a:satOff val="-12371"/>
              <a:lumOff val="-61961"/>
              <a:alphaOff val="0"/>
            </a:schemeClr>
          </a:lnRef>
          <a:fillRef idx="1">
            <a:schemeClr val="accent5">
              <a:hueOff val="-2099894"/>
              <a:satOff val="-12371"/>
              <a:lumOff val="-61961"/>
              <a:alphaOff val="0"/>
            </a:schemeClr>
          </a:fillRef>
          <a:effectRef idx="0">
            <a:schemeClr val="accent5">
              <a:hueOff val="-2099894"/>
              <a:satOff val="-12371"/>
              <a:lumOff val="-61961"/>
              <a:alphaOff val="0"/>
            </a:schemeClr>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000" kern="1200" dirty="0"/>
              <a:t>Advocacy</a:t>
            </a:r>
          </a:p>
        </p:txBody>
      </p:sp>
      <p:sp>
        <p:nvSpPr>
          <p:cNvPr id="21" name="Rectangle 20">
            <a:extLst>
              <a:ext uri="{FF2B5EF4-FFF2-40B4-BE49-F238E27FC236}">
                <a16:creationId xmlns:a16="http://schemas.microsoft.com/office/drawing/2014/main" id="{C83290ED-7DA7-BE32-C0C6-268D6592AF8C}"/>
              </a:ext>
            </a:extLst>
          </p:cNvPr>
          <p:cNvSpPr/>
          <p:nvPr/>
        </p:nvSpPr>
        <p:spPr>
          <a:xfrm>
            <a:off x="3380106" y="3996866"/>
            <a:ext cx="2520000" cy="720000"/>
          </a:xfrm>
          <a:prstGeom prst="rect">
            <a:avLst/>
          </a:prstGeom>
          <a:solidFill>
            <a:srgbClr val="AAA092">
              <a:hueOff val="-699965"/>
              <a:satOff val="-4124"/>
              <a:lumOff val="-20654"/>
              <a:alphaOff val="0"/>
            </a:srgbClr>
          </a:solidFill>
          <a:ln w="25400" cap="flat" cmpd="sng" algn="ctr">
            <a:solidFill>
              <a:srgbClr val="AAA092">
                <a:hueOff val="-699965"/>
                <a:satOff val="-4124"/>
                <a:lumOff val="-20654"/>
                <a:alphaOff val="0"/>
              </a:srgbClr>
            </a:solidFill>
            <a:prstDash val="solid"/>
          </a:ln>
          <a:effectLst/>
        </p:spPr>
        <p:txBody>
          <a:bodyPr spcFirstLastPara="0" vert="horz" wrap="square" lIns="170688" tIns="97536" rIns="170688" bIns="97536" numCol="2" spcCol="1270" anchor="t" anchorCtr="0">
            <a:noAutofit/>
          </a:bodyPr>
          <a:lstStyle/>
          <a:p>
            <a:pPr marL="285750" indent="-285750">
              <a:buFont typeface="Arial" panose="020B0604020202020204" pitchFamily="34" charset="0"/>
              <a:buChar char="•"/>
            </a:pPr>
            <a:endParaRPr lang="en-US" sz="1400">
              <a:solidFill>
                <a:schemeClr val="bg1"/>
              </a:solidFill>
            </a:endParaRPr>
          </a:p>
        </p:txBody>
      </p:sp>
      <p:sp>
        <p:nvSpPr>
          <p:cNvPr id="20" name="Rectangle: Rounded Corners 19">
            <a:extLst>
              <a:ext uri="{FF2B5EF4-FFF2-40B4-BE49-F238E27FC236}">
                <a16:creationId xmlns:a16="http://schemas.microsoft.com/office/drawing/2014/main" id="{807EE216-45FC-B0D9-4E07-81B5D26DAAC5}"/>
              </a:ext>
            </a:extLst>
          </p:cNvPr>
          <p:cNvSpPr/>
          <p:nvPr/>
        </p:nvSpPr>
        <p:spPr>
          <a:xfrm>
            <a:off x="484936" y="4260756"/>
            <a:ext cx="5415170" cy="2202388"/>
          </a:xfrm>
          <a:prstGeom prst="roundRect">
            <a:avLst>
              <a:gd name="adj" fmla="val 7585"/>
            </a:avLst>
          </a:prstGeom>
          <a:solidFill>
            <a:srgbClr val="AAA092">
              <a:hueOff val="-699965"/>
              <a:satOff val="-4124"/>
              <a:lumOff val="-20654"/>
              <a:alphaOff val="0"/>
            </a:srgbClr>
          </a:solidFill>
          <a:ln w="25400" cap="flat" cmpd="sng" algn="ctr">
            <a:solidFill>
              <a:srgbClr val="AAA092">
                <a:hueOff val="-699965"/>
                <a:satOff val="-4124"/>
                <a:lumOff val="-20654"/>
                <a:alphaOff val="0"/>
              </a:srgbClr>
            </a:solidFill>
            <a:prstDash val="solid"/>
          </a:ln>
          <a:effectLst/>
        </p:spPr>
        <p:txBody>
          <a:bodyPr spcFirstLastPara="0" vert="horz" wrap="square" lIns="170688" tIns="36000" rIns="170688" bIns="97536" numCol="2" spcCol="1270" anchor="t" anchorCtr="0">
            <a:noAutofit/>
          </a:bodyPr>
          <a:lstStyle/>
          <a:p>
            <a:pPr marL="285750" indent="-285750">
              <a:spcBef>
                <a:spcPts val="200"/>
              </a:spcBef>
              <a:buFont typeface="Arial" panose="020B0604020202020204" pitchFamily="34" charset="0"/>
              <a:buChar char="•"/>
            </a:pPr>
            <a:r>
              <a:rPr lang="en-US" sz="1400" dirty="0">
                <a:solidFill>
                  <a:schemeClr val="bg1"/>
                </a:solidFill>
              </a:rPr>
              <a:t>Batch processing</a:t>
            </a:r>
          </a:p>
          <a:p>
            <a:pPr marL="285750" indent="-285750">
              <a:spcBef>
                <a:spcPts val="200"/>
              </a:spcBef>
              <a:buFont typeface="Arial" panose="020B0604020202020204" pitchFamily="34" charset="0"/>
              <a:buChar char="•"/>
            </a:pPr>
            <a:r>
              <a:rPr lang="en-US" sz="1400" dirty="0">
                <a:solidFill>
                  <a:schemeClr val="bg1"/>
                </a:solidFill>
              </a:rPr>
              <a:t>Infrastructure based rules browser type, phone, location, IP Address etc.</a:t>
            </a:r>
          </a:p>
          <a:p>
            <a:pPr marL="285750" indent="-285750">
              <a:spcBef>
                <a:spcPts val="200"/>
              </a:spcBef>
              <a:buFont typeface="Arial" panose="020B0604020202020204" pitchFamily="34" charset="0"/>
              <a:buChar char="•"/>
            </a:pPr>
            <a:r>
              <a:rPr lang="en-US" sz="1400" dirty="0">
                <a:solidFill>
                  <a:schemeClr val="bg1"/>
                </a:solidFill>
              </a:rPr>
              <a:t>SIM swap events to be provided by telcos</a:t>
            </a:r>
          </a:p>
          <a:p>
            <a:pPr marL="285750" indent="-285750">
              <a:spcBef>
                <a:spcPts val="200"/>
              </a:spcBef>
              <a:buFont typeface="Arial" panose="020B0604020202020204" pitchFamily="34" charset="0"/>
              <a:buChar char="•"/>
            </a:pPr>
            <a:r>
              <a:rPr lang="en-US" sz="1400" dirty="0">
                <a:solidFill>
                  <a:schemeClr val="bg1"/>
                </a:solidFill>
              </a:rPr>
              <a:t>Enhanced data model-non-ISO 20022 </a:t>
            </a:r>
          </a:p>
          <a:p>
            <a:pPr marL="285750" indent="-285750">
              <a:spcBef>
                <a:spcPts val="200"/>
              </a:spcBef>
              <a:buFont typeface="Arial" panose="020B0604020202020204" pitchFamily="34" charset="0"/>
              <a:buChar char="•"/>
            </a:pPr>
            <a:r>
              <a:rPr lang="en-US" sz="1400" dirty="0">
                <a:solidFill>
                  <a:schemeClr val="bg1"/>
                </a:solidFill>
              </a:rPr>
              <a:t>Machine Learning - hooks</a:t>
            </a:r>
          </a:p>
          <a:p>
            <a:pPr marL="285750" indent="-285750">
              <a:spcBef>
                <a:spcPts val="200"/>
              </a:spcBef>
              <a:buFont typeface="Arial" panose="020B0604020202020204" pitchFamily="34" charset="0"/>
              <a:buChar char="•"/>
            </a:pPr>
            <a:r>
              <a:rPr lang="en-US" sz="1400" dirty="0">
                <a:solidFill>
                  <a:schemeClr val="bg1"/>
                </a:solidFill>
              </a:rPr>
              <a:t>Ingest historical transactions</a:t>
            </a:r>
          </a:p>
          <a:p>
            <a:pPr marL="285750" indent="-285750">
              <a:spcBef>
                <a:spcPts val="200"/>
              </a:spcBef>
              <a:buFont typeface="Arial" panose="020B0604020202020204" pitchFamily="34" charset="0"/>
              <a:buChar char="•"/>
            </a:pPr>
            <a:r>
              <a:rPr lang="en-US" sz="1400" dirty="0">
                <a:solidFill>
                  <a:schemeClr val="bg1"/>
                </a:solidFill>
              </a:rPr>
              <a:t>Rule configurator / builder</a:t>
            </a:r>
          </a:p>
          <a:p>
            <a:pPr marL="285750" indent="-285750">
              <a:spcBef>
                <a:spcPts val="200"/>
              </a:spcBef>
              <a:buFont typeface="Arial" panose="020B0604020202020204" pitchFamily="34" charset="0"/>
              <a:buChar char="•"/>
            </a:pPr>
            <a:r>
              <a:rPr lang="en-US" sz="1400" dirty="0">
                <a:solidFill>
                  <a:schemeClr val="bg1"/>
                </a:solidFill>
              </a:rPr>
              <a:t>List Management</a:t>
            </a:r>
          </a:p>
          <a:p>
            <a:pPr marL="285750" indent="-285750">
              <a:spcBef>
                <a:spcPts val="200"/>
              </a:spcBef>
              <a:buFont typeface="Arial" panose="020B0604020202020204" pitchFamily="34" charset="0"/>
              <a:buChar char="•"/>
            </a:pPr>
            <a:r>
              <a:rPr lang="en-US" sz="1400" dirty="0">
                <a:solidFill>
                  <a:schemeClr val="bg1"/>
                </a:solidFill>
              </a:rPr>
              <a:t>Standardized data model and associated interface</a:t>
            </a:r>
          </a:p>
          <a:p>
            <a:pPr marL="285750" indent="-285750">
              <a:spcBef>
                <a:spcPts val="200"/>
              </a:spcBef>
              <a:buFont typeface="Arial" panose="020B0604020202020204" pitchFamily="34" charset="0"/>
              <a:buChar char="•"/>
            </a:pPr>
            <a:r>
              <a:rPr lang="en-US" sz="1400" dirty="0">
                <a:solidFill>
                  <a:schemeClr val="bg1"/>
                </a:solidFill>
              </a:rPr>
              <a:t>Analytics</a:t>
            </a:r>
          </a:p>
          <a:p>
            <a:pPr marL="285750" indent="-285750">
              <a:spcBef>
                <a:spcPts val="200"/>
              </a:spcBef>
              <a:buFont typeface="Arial" panose="020B0604020202020204" pitchFamily="34" charset="0"/>
              <a:buChar char="•"/>
            </a:pPr>
            <a:r>
              <a:rPr lang="en-US" sz="1400" dirty="0">
                <a:solidFill>
                  <a:schemeClr val="bg1"/>
                </a:solidFill>
              </a:rPr>
              <a:t>…</a:t>
            </a:r>
          </a:p>
        </p:txBody>
      </p:sp>
      <p:sp>
        <p:nvSpPr>
          <p:cNvPr id="25" name="Rectangle 24">
            <a:extLst>
              <a:ext uri="{FF2B5EF4-FFF2-40B4-BE49-F238E27FC236}">
                <a16:creationId xmlns:a16="http://schemas.microsoft.com/office/drawing/2014/main" id="{5B15EE51-0014-A880-8F6E-5E7C63DB8B74}"/>
              </a:ext>
            </a:extLst>
          </p:cNvPr>
          <p:cNvSpPr/>
          <p:nvPr/>
        </p:nvSpPr>
        <p:spPr>
          <a:xfrm>
            <a:off x="6269165" y="3990238"/>
            <a:ext cx="2520000" cy="720000"/>
          </a:xfrm>
          <a:prstGeom prst="rect">
            <a:avLst/>
          </a:prstGeom>
          <a:solidFill>
            <a:srgbClr val="AAA092">
              <a:hueOff val="-1399929"/>
              <a:satOff val="-8247"/>
              <a:lumOff val="-41307"/>
              <a:alphaOff val="0"/>
            </a:srgbClr>
          </a:solidFill>
          <a:ln w="25400" cap="flat" cmpd="sng" algn="ctr">
            <a:solidFill>
              <a:srgbClr val="AAA092">
                <a:hueOff val="-1399929"/>
                <a:satOff val="-8247"/>
                <a:lumOff val="-41307"/>
                <a:alphaOff val="0"/>
              </a:srgbClr>
            </a:solidFill>
            <a:prstDash val="solid"/>
          </a:ln>
          <a:effectLst/>
        </p:spPr>
        <p:txBody>
          <a:bodyPr spcFirstLastPara="0" vert="horz" wrap="square" lIns="170688" tIns="97536" rIns="170688" bIns="97536" numCol="2" spcCol="1270" anchor="t" anchorCtr="0">
            <a:noAutofit/>
          </a:bodyPr>
          <a:lstStyle/>
          <a:p>
            <a:pPr marL="285750" indent="-285750">
              <a:buFont typeface="Arial" panose="020B0604020202020204" pitchFamily="34" charset="0"/>
              <a:buChar char="•"/>
            </a:pPr>
            <a:endParaRPr lang="en-US" sz="1400">
              <a:solidFill>
                <a:schemeClr val="bg1"/>
              </a:solidFill>
            </a:endParaRPr>
          </a:p>
        </p:txBody>
      </p:sp>
      <p:sp>
        <p:nvSpPr>
          <p:cNvPr id="19" name="Rectangle: Rounded Corners 18">
            <a:extLst>
              <a:ext uri="{FF2B5EF4-FFF2-40B4-BE49-F238E27FC236}">
                <a16:creationId xmlns:a16="http://schemas.microsoft.com/office/drawing/2014/main" id="{2DAB3ACF-D5CD-2704-8715-70F665F80CB0}"/>
              </a:ext>
            </a:extLst>
          </p:cNvPr>
          <p:cNvSpPr/>
          <p:nvPr/>
        </p:nvSpPr>
        <p:spPr>
          <a:xfrm>
            <a:off x="6269165" y="4260756"/>
            <a:ext cx="5415170" cy="2202388"/>
          </a:xfrm>
          <a:prstGeom prst="roundRect">
            <a:avLst>
              <a:gd name="adj" fmla="val 6720"/>
            </a:avLst>
          </a:prstGeom>
          <a:solidFill>
            <a:srgbClr val="AAA092">
              <a:hueOff val="-1399929"/>
              <a:satOff val="-8247"/>
              <a:lumOff val="-41307"/>
              <a:alphaOff val="0"/>
            </a:srgbClr>
          </a:solidFill>
          <a:ln w="25400" cap="flat" cmpd="sng" algn="ctr">
            <a:solidFill>
              <a:srgbClr val="AAA092">
                <a:hueOff val="-1399929"/>
                <a:satOff val="-8247"/>
                <a:lumOff val="-41307"/>
                <a:alphaOff val="0"/>
              </a:srgbClr>
            </a:solidFill>
            <a:prstDash val="solid"/>
          </a:ln>
          <a:effectLst/>
        </p:spPr>
        <p:txBody>
          <a:bodyPr spcFirstLastPara="0" vert="horz" wrap="square" lIns="170688" tIns="36000" rIns="170688" bIns="97536" numCol="2" spcCol="1270" anchor="t" anchorCtr="0">
            <a:noAutofit/>
          </a:bodyPr>
          <a:lstStyle/>
          <a:p>
            <a:pPr marL="285750" indent="-285750">
              <a:buFont typeface="Arial" panose="020B0604020202020204" pitchFamily="34" charset="0"/>
              <a:buChar char="•"/>
            </a:pPr>
            <a:r>
              <a:rPr lang="en-US" sz="1400" dirty="0">
                <a:solidFill>
                  <a:schemeClr val="bg1"/>
                </a:solidFill>
              </a:rPr>
              <a:t>Implementation playbook</a:t>
            </a:r>
          </a:p>
          <a:p>
            <a:pPr marL="285750" indent="-285750">
              <a:buFont typeface="Arial" panose="020B0604020202020204" pitchFamily="34" charset="0"/>
              <a:buChar char="•"/>
            </a:pPr>
            <a:r>
              <a:rPr lang="en-US" sz="1400" dirty="0">
                <a:solidFill>
                  <a:schemeClr val="bg1"/>
                </a:solidFill>
              </a:rPr>
              <a:t>Typology selection</a:t>
            </a:r>
          </a:p>
          <a:p>
            <a:pPr marL="285750" indent="-285750">
              <a:buFont typeface="Arial" panose="020B0604020202020204" pitchFamily="34" charset="0"/>
              <a:buChar char="•"/>
            </a:pPr>
            <a:r>
              <a:rPr lang="en-US" sz="1400" dirty="0">
                <a:solidFill>
                  <a:schemeClr val="bg1"/>
                </a:solidFill>
              </a:rPr>
              <a:t>Typology implementation</a:t>
            </a:r>
          </a:p>
          <a:p>
            <a:pPr marL="285750" indent="-285750">
              <a:buFont typeface="Arial" panose="020B0604020202020204" pitchFamily="34" charset="0"/>
              <a:buChar char="•"/>
            </a:pPr>
            <a:r>
              <a:rPr lang="en-US" sz="1400" dirty="0">
                <a:solidFill>
                  <a:schemeClr val="bg1"/>
                </a:solidFill>
              </a:rPr>
              <a:t>Rules reference library</a:t>
            </a:r>
          </a:p>
          <a:p>
            <a:pPr marL="285750" indent="-285750">
              <a:buFont typeface="Arial" panose="020B0604020202020204" pitchFamily="34" charset="0"/>
              <a:buChar char="•"/>
            </a:pPr>
            <a:r>
              <a:rPr lang="en-US" sz="1400" dirty="0">
                <a:solidFill>
                  <a:schemeClr val="bg1"/>
                </a:solidFill>
              </a:rPr>
              <a:t>Data dictionary</a:t>
            </a:r>
          </a:p>
          <a:p>
            <a:pPr marL="285750" indent="-285750">
              <a:buFont typeface="Arial" panose="020B0604020202020204" pitchFamily="34" charset="0"/>
              <a:buChar char="•"/>
            </a:pPr>
            <a:r>
              <a:rPr lang="en-US" sz="1400" dirty="0">
                <a:solidFill>
                  <a:schemeClr val="bg1"/>
                </a:solidFill>
              </a:rPr>
              <a:t>Integrator/Operator content</a:t>
            </a:r>
          </a:p>
          <a:p>
            <a:pPr marL="285750" indent="-285750">
              <a:buFont typeface="Arial" panose="020B0604020202020204" pitchFamily="34" charset="0"/>
              <a:buChar char="•"/>
            </a:pPr>
            <a:r>
              <a:rPr lang="en-US" sz="1400" dirty="0">
                <a:solidFill>
                  <a:schemeClr val="bg1"/>
                </a:solidFill>
              </a:rPr>
              <a:t>Operationalization	</a:t>
            </a:r>
          </a:p>
          <a:p>
            <a:pPr marL="285750" indent="-285750">
              <a:buFont typeface="Arial" panose="020B0604020202020204" pitchFamily="34" charset="0"/>
              <a:buChar char="•"/>
            </a:pPr>
            <a:r>
              <a:rPr lang="en-US" sz="1400" dirty="0">
                <a:solidFill>
                  <a:schemeClr val="bg1"/>
                </a:solidFill>
              </a:rPr>
              <a:t>Guidelines on operations</a:t>
            </a:r>
          </a:p>
          <a:p>
            <a:pPr marL="285750" indent="-285750">
              <a:buFont typeface="Arial" panose="020B0604020202020204" pitchFamily="34" charset="0"/>
              <a:buChar char="•"/>
            </a:pPr>
            <a:r>
              <a:rPr lang="en-US" sz="1400" dirty="0">
                <a:solidFill>
                  <a:schemeClr val="bg1"/>
                </a:solidFill>
              </a:rPr>
              <a:t>Financial Crime Alert Management</a:t>
            </a:r>
          </a:p>
          <a:p>
            <a:pPr marL="285750" indent="-285750">
              <a:buFont typeface="Arial" panose="020B0604020202020204" pitchFamily="34" charset="0"/>
              <a:buChar char="•"/>
            </a:pPr>
            <a:r>
              <a:rPr lang="en-US" sz="1400" dirty="0">
                <a:solidFill>
                  <a:schemeClr val="bg1"/>
                </a:solidFill>
              </a:rPr>
              <a:t>Typology discovery</a:t>
            </a:r>
          </a:p>
          <a:p>
            <a:pPr marL="285750" indent="-285750">
              <a:buFont typeface="Arial" panose="020B0604020202020204" pitchFamily="34" charset="0"/>
              <a:buChar char="•"/>
            </a:pPr>
            <a:r>
              <a:rPr lang="en-US" sz="1400" dirty="0">
                <a:solidFill>
                  <a:schemeClr val="bg1"/>
                </a:solidFill>
              </a:rPr>
              <a:t>Typology calibration</a:t>
            </a:r>
          </a:p>
          <a:p>
            <a:pPr marL="285750" indent="-285750">
              <a:buFont typeface="Arial" panose="020B0604020202020204" pitchFamily="34" charset="0"/>
              <a:buChar char="•"/>
            </a:pPr>
            <a:r>
              <a:rPr lang="en-US" sz="1400" dirty="0">
                <a:solidFill>
                  <a:schemeClr val="bg1"/>
                </a:solidFill>
              </a:rPr>
              <a:t>Compliance program implementation playbook</a:t>
            </a:r>
          </a:p>
          <a:p>
            <a:pPr marL="285750" indent="-285750">
              <a:buFont typeface="Arial" panose="020B0604020202020204" pitchFamily="34" charset="0"/>
              <a:buChar char="•"/>
            </a:pPr>
            <a:r>
              <a:rPr lang="en-US" sz="1400" dirty="0">
                <a:solidFill>
                  <a:schemeClr val="bg1"/>
                </a:solidFill>
              </a:rPr>
              <a:t>Assessing Governance and Compliance Risk in your organization</a:t>
            </a:r>
          </a:p>
          <a:p>
            <a:pPr marL="285750" indent="-285750">
              <a:buFont typeface="Arial" panose="020B0604020202020204" pitchFamily="34" charset="0"/>
              <a:buChar char="•"/>
            </a:pPr>
            <a:r>
              <a:rPr lang="en-US" sz="1400" dirty="0">
                <a:solidFill>
                  <a:schemeClr val="bg1"/>
                </a:solidFill>
              </a:rPr>
              <a:t>Compliance Glossary</a:t>
            </a:r>
          </a:p>
        </p:txBody>
      </p:sp>
      <p:sp>
        <p:nvSpPr>
          <p:cNvPr id="5" name="Rectangle 4">
            <a:extLst>
              <a:ext uri="{FF2B5EF4-FFF2-40B4-BE49-F238E27FC236}">
                <a16:creationId xmlns:a16="http://schemas.microsoft.com/office/drawing/2014/main" id="{08666BD3-A921-8F78-75D6-184C21022879}"/>
              </a:ext>
            </a:extLst>
          </p:cNvPr>
          <p:cNvSpPr/>
          <p:nvPr/>
        </p:nvSpPr>
        <p:spPr>
          <a:xfrm>
            <a:off x="585983" y="2456748"/>
            <a:ext cx="2317907" cy="1440000"/>
          </a:xfrm>
          <a:prstGeom prst="rect">
            <a:avLst/>
          </a:prstGeom>
          <a:noFill/>
          <a:ln>
            <a:noFill/>
          </a:ln>
        </p:spPr>
        <p:style>
          <a:lnRef idx="2">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72000" tIns="0" rIns="0" bIns="0" numCol="1" spcCol="1270" anchor="t" anchorCtr="0">
            <a:noAutofit/>
          </a:bodyPr>
          <a:lstStyle/>
          <a:p>
            <a:pPr marL="171450" lvl="1" indent="-171450" algn="l" defTabSz="800100">
              <a:lnSpc>
                <a:spcPct val="90000"/>
              </a:lnSpc>
              <a:spcBef>
                <a:spcPct val="0"/>
              </a:spcBef>
              <a:spcAft>
                <a:spcPct val="15000"/>
              </a:spcAft>
              <a:buChar char="•"/>
            </a:pPr>
            <a:r>
              <a:rPr lang="en-US" sz="1600" kern="1200" dirty="0"/>
              <a:t>Software &amp; Assets</a:t>
            </a:r>
          </a:p>
          <a:p>
            <a:pPr marL="171450" lvl="1" indent="-171450" algn="l" defTabSz="800100">
              <a:lnSpc>
                <a:spcPct val="90000"/>
              </a:lnSpc>
              <a:spcBef>
                <a:spcPct val="0"/>
              </a:spcBef>
              <a:spcAft>
                <a:spcPct val="15000"/>
              </a:spcAft>
              <a:buChar char="•"/>
            </a:pPr>
            <a:r>
              <a:rPr lang="en-US" sz="1600" kern="1200" dirty="0"/>
              <a:t>Knowledge</a:t>
            </a:r>
          </a:p>
          <a:p>
            <a:pPr marL="171450" lvl="1" indent="-171450" algn="l" defTabSz="800100">
              <a:lnSpc>
                <a:spcPct val="90000"/>
              </a:lnSpc>
              <a:spcBef>
                <a:spcPct val="0"/>
              </a:spcBef>
              <a:spcAft>
                <a:spcPct val="15000"/>
              </a:spcAft>
              <a:buChar char="•"/>
            </a:pPr>
            <a:r>
              <a:rPr lang="en-US" sz="1600" kern="1200" dirty="0"/>
              <a:t>Advocacy</a:t>
            </a:r>
          </a:p>
          <a:p>
            <a:pPr marL="171450" lvl="1" indent="-171450" algn="l" defTabSz="800100">
              <a:lnSpc>
                <a:spcPct val="90000"/>
              </a:lnSpc>
              <a:spcBef>
                <a:spcPct val="0"/>
              </a:spcBef>
              <a:spcAft>
                <a:spcPct val="15000"/>
              </a:spcAft>
              <a:buChar char="•"/>
            </a:pPr>
            <a:r>
              <a:rPr lang="en-US" sz="1600" kern="1200" dirty="0"/>
              <a:t>Center of Excellence</a:t>
            </a:r>
          </a:p>
        </p:txBody>
      </p:sp>
    </p:spTree>
    <p:extLst>
      <p:ext uri="{BB962C8B-B14F-4D97-AF65-F5344CB8AC3E}">
        <p14:creationId xmlns:p14="http://schemas.microsoft.com/office/powerpoint/2010/main" val="4249509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1CAB0F0-22F3-C848-A4F2-212A9A03D4B5}"/>
              </a:ext>
            </a:extLst>
          </p:cNvPr>
          <p:cNvSpPr>
            <a:spLocks noGrp="1"/>
          </p:cNvSpPr>
          <p:nvPr>
            <p:ph type="title"/>
          </p:nvPr>
        </p:nvSpPr>
        <p:spPr/>
        <p:txBody>
          <a:bodyPr/>
          <a:lstStyle/>
          <a:p>
            <a:pPr>
              <a:spcAft>
                <a:spcPts val="400"/>
              </a:spcAft>
            </a:pPr>
            <a:r>
              <a:rPr lang="en-US" sz="2400" dirty="0"/>
              <a:t>The FRMS COE ROADMAP</a:t>
            </a:r>
          </a:p>
        </p:txBody>
      </p:sp>
      <p:sp>
        <p:nvSpPr>
          <p:cNvPr id="10" name="Text Placeholder 9">
            <a:extLst>
              <a:ext uri="{FF2B5EF4-FFF2-40B4-BE49-F238E27FC236}">
                <a16:creationId xmlns:a16="http://schemas.microsoft.com/office/drawing/2014/main" id="{00976844-BDD2-2926-F74C-CE2266DDC94F}"/>
              </a:ext>
            </a:extLst>
          </p:cNvPr>
          <p:cNvSpPr>
            <a:spLocks noGrp="1"/>
          </p:cNvSpPr>
          <p:nvPr>
            <p:ph type="body" sz="quarter" idx="21"/>
          </p:nvPr>
        </p:nvSpPr>
        <p:spPr/>
        <p:txBody>
          <a:bodyPr/>
          <a:lstStyle/>
          <a:p>
            <a:endParaRPr lang="en-ZA"/>
          </a:p>
        </p:txBody>
      </p:sp>
      <p:sp>
        <p:nvSpPr>
          <p:cNvPr id="4" name="Text Placeholder 3">
            <a:extLst>
              <a:ext uri="{FF2B5EF4-FFF2-40B4-BE49-F238E27FC236}">
                <a16:creationId xmlns:a16="http://schemas.microsoft.com/office/drawing/2014/main" id="{5B1678D6-C52C-BB48-06D9-8B9F6CCFEC1D}"/>
              </a:ext>
            </a:extLst>
          </p:cNvPr>
          <p:cNvSpPr>
            <a:spLocks noGrp="1"/>
          </p:cNvSpPr>
          <p:nvPr>
            <p:ph type="body" sz="quarter" idx="20"/>
          </p:nvPr>
        </p:nvSpPr>
        <p:spPr/>
        <p:txBody>
          <a:bodyPr/>
          <a:lstStyle/>
          <a:p>
            <a:endParaRPr lang="en-ZA"/>
          </a:p>
        </p:txBody>
      </p:sp>
      <p:sp>
        <p:nvSpPr>
          <p:cNvPr id="5" name="Freeform 1">
            <a:extLst>
              <a:ext uri="{FF2B5EF4-FFF2-40B4-BE49-F238E27FC236}">
                <a16:creationId xmlns:a16="http://schemas.microsoft.com/office/drawing/2014/main" id="{C9B023A2-1F1E-1241-A31C-038E16FC8EDC}"/>
              </a:ext>
            </a:extLst>
          </p:cNvPr>
          <p:cNvSpPr>
            <a:spLocks noChangeArrowheads="1"/>
          </p:cNvSpPr>
          <p:nvPr/>
        </p:nvSpPr>
        <p:spPr bwMode="auto">
          <a:xfrm>
            <a:off x="8226616" y="4949200"/>
            <a:ext cx="56752" cy="673353"/>
          </a:xfrm>
          <a:custGeom>
            <a:avLst/>
            <a:gdLst>
              <a:gd name="T0" fmla="*/ 81 w 164"/>
              <a:gd name="T1" fmla="*/ 1937 h 1938"/>
              <a:gd name="T2" fmla="*/ 81 w 164"/>
              <a:gd name="T3" fmla="*/ 1937 h 1938"/>
              <a:gd name="T4" fmla="*/ 0 w 164"/>
              <a:gd name="T5" fmla="*/ 1856 h 1938"/>
              <a:gd name="T6" fmla="*/ 0 w 164"/>
              <a:gd name="T7" fmla="*/ 1814 h 1938"/>
              <a:gd name="T8" fmla="*/ 81 w 164"/>
              <a:gd name="T9" fmla="*/ 1733 h 1938"/>
              <a:gd name="T10" fmla="*/ 163 w 164"/>
              <a:gd name="T11" fmla="*/ 1814 h 1938"/>
              <a:gd name="T12" fmla="*/ 163 w 164"/>
              <a:gd name="T13" fmla="*/ 1856 h 1938"/>
              <a:gd name="T14" fmla="*/ 81 w 164"/>
              <a:gd name="T15" fmla="*/ 1937 h 1938"/>
              <a:gd name="T16" fmla="*/ 81 w 164"/>
              <a:gd name="T17" fmla="*/ 1501 h 1938"/>
              <a:gd name="T18" fmla="*/ 81 w 164"/>
              <a:gd name="T19" fmla="*/ 1501 h 1938"/>
              <a:gd name="T20" fmla="*/ 0 w 164"/>
              <a:gd name="T21" fmla="*/ 1419 h 1938"/>
              <a:gd name="T22" fmla="*/ 0 w 164"/>
              <a:gd name="T23" fmla="*/ 1378 h 1938"/>
              <a:gd name="T24" fmla="*/ 81 w 164"/>
              <a:gd name="T25" fmla="*/ 1296 h 1938"/>
              <a:gd name="T26" fmla="*/ 163 w 164"/>
              <a:gd name="T27" fmla="*/ 1378 h 1938"/>
              <a:gd name="T28" fmla="*/ 163 w 164"/>
              <a:gd name="T29" fmla="*/ 1419 h 1938"/>
              <a:gd name="T30" fmla="*/ 81 w 164"/>
              <a:gd name="T31" fmla="*/ 1501 h 1938"/>
              <a:gd name="T32" fmla="*/ 81 w 164"/>
              <a:gd name="T33" fmla="*/ 1064 h 1938"/>
              <a:gd name="T34" fmla="*/ 81 w 164"/>
              <a:gd name="T35" fmla="*/ 1064 h 1938"/>
              <a:gd name="T36" fmla="*/ 0 w 164"/>
              <a:gd name="T37" fmla="*/ 982 h 1938"/>
              <a:gd name="T38" fmla="*/ 0 w 164"/>
              <a:gd name="T39" fmla="*/ 941 h 1938"/>
              <a:gd name="T40" fmla="*/ 81 w 164"/>
              <a:gd name="T41" fmla="*/ 873 h 1938"/>
              <a:gd name="T42" fmla="*/ 163 w 164"/>
              <a:gd name="T43" fmla="*/ 941 h 1938"/>
              <a:gd name="T44" fmla="*/ 163 w 164"/>
              <a:gd name="T45" fmla="*/ 982 h 1938"/>
              <a:gd name="T46" fmla="*/ 81 w 164"/>
              <a:gd name="T47" fmla="*/ 1064 h 1938"/>
              <a:gd name="T48" fmla="*/ 81 w 164"/>
              <a:gd name="T49" fmla="*/ 628 h 1938"/>
              <a:gd name="T50" fmla="*/ 81 w 164"/>
              <a:gd name="T51" fmla="*/ 628 h 1938"/>
              <a:gd name="T52" fmla="*/ 0 w 164"/>
              <a:gd name="T53" fmla="*/ 546 h 1938"/>
              <a:gd name="T54" fmla="*/ 0 w 164"/>
              <a:gd name="T55" fmla="*/ 505 h 1938"/>
              <a:gd name="T56" fmla="*/ 81 w 164"/>
              <a:gd name="T57" fmla="*/ 437 h 1938"/>
              <a:gd name="T58" fmla="*/ 163 w 164"/>
              <a:gd name="T59" fmla="*/ 505 h 1938"/>
              <a:gd name="T60" fmla="*/ 163 w 164"/>
              <a:gd name="T61" fmla="*/ 546 h 1938"/>
              <a:gd name="T62" fmla="*/ 81 w 164"/>
              <a:gd name="T63" fmla="*/ 628 h 1938"/>
              <a:gd name="T64" fmla="*/ 81 w 164"/>
              <a:gd name="T65" fmla="*/ 191 h 1938"/>
              <a:gd name="T66" fmla="*/ 81 w 164"/>
              <a:gd name="T67" fmla="*/ 191 h 1938"/>
              <a:gd name="T68" fmla="*/ 0 w 164"/>
              <a:gd name="T69" fmla="*/ 109 h 1938"/>
              <a:gd name="T70" fmla="*/ 0 w 164"/>
              <a:gd name="T71" fmla="*/ 82 h 1938"/>
              <a:gd name="T72" fmla="*/ 81 w 164"/>
              <a:gd name="T73" fmla="*/ 0 h 1938"/>
              <a:gd name="T74" fmla="*/ 163 w 164"/>
              <a:gd name="T75" fmla="*/ 82 h 1938"/>
              <a:gd name="T76" fmla="*/ 163 w 164"/>
              <a:gd name="T77" fmla="*/ 109 h 1938"/>
              <a:gd name="T78" fmla="*/ 81 w 164"/>
              <a:gd name="T79" fmla="*/ 191 h 1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4" h="1938">
                <a:moveTo>
                  <a:pt x="81" y="1937"/>
                </a:moveTo>
                <a:lnTo>
                  <a:pt x="81" y="1937"/>
                </a:lnTo>
                <a:cubicBezTo>
                  <a:pt x="40" y="1937"/>
                  <a:pt x="0" y="1897"/>
                  <a:pt x="0" y="1856"/>
                </a:cubicBezTo>
                <a:cubicBezTo>
                  <a:pt x="0" y="1814"/>
                  <a:pt x="0" y="1814"/>
                  <a:pt x="0" y="1814"/>
                </a:cubicBezTo>
                <a:cubicBezTo>
                  <a:pt x="0" y="1773"/>
                  <a:pt x="40" y="1733"/>
                  <a:pt x="81" y="1733"/>
                </a:cubicBezTo>
                <a:cubicBezTo>
                  <a:pt x="122" y="1733"/>
                  <a:pt x="163" y="1773"/>
                  <a:pt x="163" y="1814"/>
                </a:cubicBezTo>
                <a:cubicBezTo>
                  <a:pt x="163" y="1856"/>
                  <a:pt x="163" y="1856"/>
                  <a:pt x="163" y="1856"/>
                </a:cubicBezTo>
                <a:cubicBezTo>
                  <a:pt x="163" y="1897"/>
                  <a:pt x="122" y="1937"/>
                  <a:pt x="81" y="1937"/>
                </a:cubicBezTo>
                <a:close/>
                <a:moveTo>
                  <a:pt x="81" y="1501"/>
                </a:moveTo>
                <a:lnTo>
                  <a:pt x="81" y="1501"/>
                </a:lnTo>
                <a:cubicBezTo>
                  <a:pt x="40" y="1501"/>
                  <a:pt x="0" y="1460"/>
                  <a:pt x="0" y="1419"/>
                </a:cubicBezTo>
                <a:cubicBezTo>
                  <a:pt x="0" y="1378"/>
                  <a:pt x="0" y="1378"/>
                  <a:pt x="0" y="1378"/>
                </a:cubicBezTo>
                <a:cubicBezTo>
                  <a:pt x="0" y="1337"/>
                  <a:pt x="40" y="1296"/>
                  <a:pt x="81" y="1296"/>
                </a:cubicBezTo>
                <a:cubicBezTo>
                  <a:pt x="122" y="1296"/>
                  <a:pt x="163" y="1337"/>
                  <a:pt x="163" y="1378"/>
                </a:cubicBezTo>
                <a:cubicBezTo>
                  <a:pt x="163" y="1419"/>
                  <a:pt x="163" y="1419"/>
                  <a:pt x="163" y="1419"/>
                </a:cubicBezTo>
                <a:cubicBezTo>
                  <a:pt x="163" y="1460"/>
                  <a:pt x="122" y="1501"/>
                  <a:pt x="81" y="1501"/>
                </a:cubicBezTo>
                <a:close/>
                <a:moveTo>
                  <a:pt x="81" y="1064"/>
                </a:moveTo>
                <a:lnTo>
                  <a:pt x="81" y="1064"/>
                </a:lnTo>
                <a:cubicBezTo>
                  <a:pt x="40" y="1064"/>
                  <a:pt x="0" y="1023"/>
                  <a:pt x="0" y="982"/>
                </a:cubicBezTo>
                <a:cubicBezTo>
                  <a:pt x="0" y="941"/>
                  <a:pt x="0" y="941"/>
                  <a:pt x="0" y="941"/>
                </a:cubicBezTo>
                <a:cubicBezTo>
                  <a:pt x="0" y="900"/>
                  <a:pt x="40" y="873"/>
                  <a:pt x="81" y="873"/>
                </a:cubicBezTo>
                <a:cubicBezTo>
                  <a:pt x="122" y="873"/>
                  <a:pt x="163" y="900"/>
                  <a:pt x="163" y="941"/>
                </a:cubicBezTo>
                <a:cubicBezTo>
                  <a:pt x="163" y="982"/>
                  <a:pt x="163" y="982"/>
                  <a:pt x="163" y="982"/>
                </a:cubicBezTo>
                <a:cubicBezTo>
                  <a:pt x="163" y="1023"/>
                  <a:pt x="122" y="1064"/>
                  <a:pt x="81" y="1064"/>
                </a:cubicBezTo>
                <a:close/>
                <a:moveTo>
                  <a:pt x="81" y="628"/>
                </a:moveTo>
                <a:lnTo>
                  <a:pt x="81" y="628"/>
                </a:lnTo>
                <a:cubicBezTo>
                  <a:pt x="40" y="628"/>
                  <a:pt x="0" y="600"/>
                  <a:pt x="0" y="546"/>
                </a:cubicBezTo>
                <a:cubicBezTo>
                  <a:pt x="0" y="505"/>
                  <a:pt x="0" y="505"/>
                  <a:pt x="0" y="505"/>
                </a:cubicBezTo>
                <a:cubicBezTo>
                  <a:pt x="0" y="464"/>
                  <a:pt x="40" y="437"/>
                  <a:pt x="81" y="437"/>
                </a:cubicBezTo>
                <a:cubicBezTo>
                  <a:pt x="122" y="437"/>
                  <a:pt x="163" y="464"/>
                  <a:pt x="163" y="505"/>
                </a:cubicBezTo>
                <a:cubicBezTo>
                  <a:pt x="163" y="546"/>
                  <a:pt x="163" y="546"/>
                  <a:pt x="163" y="546"/>
                </a:cubicBezTo>
                <a:cubicBezTo>
                  <a:pt x="163" y="600"/>
                  <a:pt x="122" y="628"/>
                  <a:pt x="81" y="628"/>
                </a:cubicBezTo>
                <a:close/>
                <a:moveTo>
                  <a:pt x="81" y="191"/>
                </a:moveTo>
                <a:lnTo>
                  <a:pt x="81" y="191"/>
                </a:lnTo>
                <a:cubicBezTo>
                  <a:pt x="40" y="191"/>
                  <a:pt x="0" y="164"/>
                  <a:pt x="0" y="109"/>
                </a:cubicBezTo>
                <a:cubicBezTo>
                  <a:pt x="0" y="82"/>
                  <a:pt x="0" y="82"/>
                  <a:pt x="0" y="82"/>
                </a:cubicBezTo>
                <a:cubicBezTo>
                  <a:pt x="0" y="27"/>
                  <a:pt x="40" y="0"/>
                  <a:pt x="81" y="0"/>
                </a:cubicBezTo>
                <a:cubicBezTo>
                  <a:pt x="122" y="0"/>
                  <a:pt x="163" y="27"/>
                  <a:pt x="163" y="82"/>
                </a:cubicBezTo>
                <a:cubicBezTo>
                  <a:pt x="163" y="109"/>
                  <a:pt x="163" y="109"/>
                  <a:pt x="163" y="109"/>
                </a:cubicBezTo>
                <a:cubicBezTo>
                  <a:pt x="163" y="164"/>
                  <a:pt x="122" y="191"/>
                  <a:pt x="81" y="191"/>
                </a:cubicBezTo>
                <a:close/>
              </a:path>
            </a:pathLst>
          </a:custGeom>
          <a:solidFill>
            <a:schemeClr val="accent5"/>
          </a:solidFill>
          <a:ln>
            <a:noFill/>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SV" sz="900"/>
          </a:p>
        </p:txBody>
      </p:sp>
      <p:sp>
        <p:nvSpPr>
          <p:cNvPr id="7" name="Freeform 2">
            <a:extLst>
              <a:ext uri="{FF2B5EF4-FFF2-40B4-BE49-F238E27FC236}">
                <a16:creationId xmlns:a16="http://schemas.microsoft.com/office/drawing/2014/main" id="{FEF52AC0-4EFC-B54C-9D13-BE30C29EC3C1}"/>
              </a:ext>
            </a:extLst>
          </p:cNvPr>
          <p:cNvSpPr>
            <a:spLocks noChangeArrowheads="1"/>
          </p:cNvSpPr>
          <p:nvPr/>
        </p:nvSpPr>
        <p:spPr bwMode="auto">
          <a:xfrm>
            <a:off x="2356238" y="2344751"/>
            <a:ext cx="5917529" cy="3492538"/>
          </a:xfrm>
          <a:custGeom>
            <a:avLst/>
            <a:gdLst>
              <a:gd name="T0" fmla="*/ 1119 w 17012"/>
              <a:gd name="T1" fmla="*/ 14 h 10040"/>
              <a:gd name="T2" fmla="*/ 3820 w 17012"/>
              <a:gd name="T3" fmla="*/ 191 h 10040"/>
              <a:gd name="T4" fmla="*/ 4366 w 17012"/>
              <a:gd name="T5" fmla="*/ 341 h 10040"/>
              <a:gd name="T6" fmla="*/ 4475 w 17012"/>
              <a:gd name="T7" fmla="*/ 491 h 10040"/>
              <a:gd name="T8" fmla="*/ 4447 w 17012"/>
              <a:gd name="T9" fmla="*/ 627 h 10040"/>
              <a:gd name="T10" fmla="*/ 4011 w 17012"/>
              <a:gd name="T11" fmla="*/ 982 h 10040"/>
              <a:gd name="T12" fmla="*/ 2552 w 17012"/>
              <a:gd name="T13" fmla="*/ 1692 h 10040"/>
              <a:gd name="T14" fmla="*/ 2183 w 17012"/>
              <a:gd name="T15" fmla="*/ 2169 h 10040"/>
              <a:gd name="T16" fmla="*/ 2224 w 17012"/>
              <a:gd name="T17" fmla="*/ 2264 h 10040"/>
              <a:gd name="T18" fmla="*/ 2701 w 17012"/>
              <a:gd name="T19" fmla="*/ 2428 h 10040"/>
              <a:gd name="T20" fmla="*/ 5389 w 17012"/>
              <a:gd name="T21" fmla="*/ 2524 h 10040"/>
              <a:gd name="T22" fmla="*/ 9739 w 17012"/>
              <a:gd name="T23" fmla="*/ 2674 h 10040"/>
              <a:gd name="T24" fmla="*/ 10790 w 17012"/>
              <a:gd name="T25" fmla="*/ 3042 h 10040"/>
              <a:gd name="T26" fmla="*/ 10995 w 17012"/>
              <a:gd name="T27" fmla="*/ 3588 h 10040"/>
              <a:gd name="T28" fmla="*/ 10244 w 17012"/>
              <a:gd name="T29" fmla="*/ 4420 h 10040"/>
              <a:gd name="T30" fmla="*/ 7681 w 17012"/>
              <a:gd name="T31" fmla="*/ 5319 h 10040"/>
              <a:gd name="T32" fmla="*/ 6330 w 17012"/>
              <a:gd name="T33" fmla="*/ 6083 h 10040"/>
              <a:gd name="T34" fmla="*/ 6549 w 17012"/>
              <a:gd name="T35" fmla="*/ 7447 h 10040"/>
              <a:gd name="T36" fmla="*/ 7381 w 17012"/>
              <a:gd name="T37" fmla="*/ 8075 h 10040"/>
              <a:gd name="T38" fmla="*/ 9386 w 17012"/>
              <a:gd name="T39" fmla="*/ 8825 h 10040"/>
              <a:gd name="T40" fmla="*/ 14719 w 17012"/>
              <a:gd name="T41" fmla="*/ 9657 h 10040"/>
              <a:gd name="T42" fmla="*/ 16874 w 17012"/>
              <a:gd name="T43" fmla="*/ 9767 h 10040"/>
              <a:gd name="T44" fmla="*/ 16874 w 17012"/>
              <a:gd name="T45" fmla="*/ 10025 h 10040"/>
              <a:gd name="T46" fmla="*/ 12536 w 17012"/>
              <a:gd name="T47" fmla="*/ 9657 h 10040"/>
              <a:gd name="T48" fmla="*/ 8281 w 17012"/>
              <a:gd name="T49" fmla="*/ 8702 h 10040"/>
              <a:gd name="T50" fmla="*/ 7040 w 17012"/>
              <a:gd name="T51" fmla="*/ 8102 h 10040"/>
              <a:gd name="T52" fmla="*/ 6084 w 17012"/>
              <a:gd name="T53" fmla="*/ 7093 h 10040"/>
              <a:gd name="T54" fmla="*/ 6180 w 17012"/>
              <a:gd name="T55" fmla="*/ 5974 h 10040"/>
              <a:gd name="T56" fmla="*/ 7612 w 17012"/>
              <a:gd name="T57" fmla="*/ 5155 h 10040"/>
              <a:gd name="T58" fmla="*/ 10176 w 17012"/>
              <a:gd name="T59" fmla="*/ 4283 h 10040"/>
              <a:gd name="T60" fmla="*/ 10844 w 17012"/>
              <a:gd name="T61" fmla="*/ 3574 h 10040"/>
              <a:gd name="T62" fmla="*/ 10695 w 17012"/>
              <a:gd name="T63" fmla="*/ 3165 h 10040"/>
              <a:gd name="T64" fmla="*/ 9712 w 17012"/>
              <a:gd name="T65" fmla="*/ 2824 h 10040"/>
              <a:gd name="T66" fmla="*/ 5389 w 17012"/>
              <a:gd name="T67" fmla="*/ 2646 h 10040"/>
              <a:gd name="T68" fmla="*/ 2674 w 17012"/>
              <a:gd name="T69" fmla="*/ 2537 h 10040"/>
              <a:gd name="T70" fmla="*/ 2142 w 17012"/>
              <a:gd name="T71" fmla="*/ 2332 h 10040"/>
              <a:gd name="T72" fmla="*/ 2088 w 17012"/>
              <a:gd name="T73" fmla="*/ 2169 h 10040"/>
              <a:gd name="T74" fmla="*/ 2497 w 17012"/>
              <a:gd name="T75" fmla="*/ 1610 h 10040"/>
              <a:gd name="T76" fmla="*/ 3970 w 17012"/>
              <a:gd name="T77" fmla="*/ 900 h 10040"/>
              <a:gd name="T78" fmla="*/ 4366 w 17012"/>
              <a:gd name="T79" fmla="*/ 586 h 10040"/>
              <a:gd name="T80" fmla="*/ 4393 w 17012"/>
              <a:gd name="T81" fmla="*/ 491 h 10040"/>
              <a:gd name="T82" fmla="*/ 4325 w 17012"/>
              <a:gd name="T83" fmla="*/ 423 h 10040"/>
              <a:gd name="T84" fmla="*/ 3807 w 17012"/>
              <a:gd name="T85" fmla="*/ 273 h 10040"/>
              <a:gd name="T86" fmla="*/ 1119 w 17012"/>
              <a:gd name="T87" fmla="*/ 82 h 10040"/>
              <a:gd name="T88" fmla="*/ 0 w 17012"/>
              <a:gd name="T89" fmla="*/ 27 h 10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012" h="10040">
                <a:moveTo>
                  <a:pt x="28" y="0"/>
                </a:moveTo>
                <a:lnTo>
                  <a:pt x="28" y="0"/>
                </a:lnTo>
                <a:cubicBezTo>
                  <a:pt x="396" y="0"/>
                  <a:pt x="751" y="0"/>
                  <a:pt x="1119" y="14"/>
                </a:cubicBezTo>
                <a:cubicBezTo>
                  <a:pt x="1474" y="27"/>
                  <a:pt x="1842" y="27"/>
                  <a:pt x="2197" y="55"/>
                </a:cubicBezTo>
                <a:cubicBezTo>
                  <a:pt x="2565" y="68"/>
                  <a:pt x="2920" y="95"/>
                  <a:pt x="3288" y="123"/>
                </a:cubicBezTo>
                <a:cubicBezTo>
                  <a:pt x="3465" y="150"/>
                  <a:pt x="3643" y="164"/>
                  <a:pt x="3820" y="191"/>
                </a:cubicBezTo>
                <a:cubicBezTo>
                  <a:pt x="3915" y="218"/>
                  <a:pt x="4011" y="232"/>
                  <a:pt x="4093" y="245"/>
                </a:cubicBezTo>
                <a:cubicBezTo>
                  <a:pt x="4134" y="259"/>
                  <a:pt x="4189" y="273"/>
                  <a:pt x="4229" y="286"/>
                </a:cubicBezTo>
                <a:cubicBezTo>
                  <a:pt x="4270" y="300"/>
                  <a:pt x="4311" y="327"/>
                  <a:pt x="4366" y="341"/>
                </a:cubicBezTo>
                <a:cubicBezTo>
                  <a:pt x="4379" y="355"/>
                  <a:pt x="4407" y="368"/>
                  <a:pt x="4420" y="396"/>
                </a:cubicBezTo>
                <a:cubicBezTo>
                  <a:pt x="4447" y="409"/>
                  <a:pt x="4461" y="437"/>
                  <a:pt x="4475" y="464"/>
                </a:cubicBezTo>
                <a:cubicBezTo>
                  <a:pt x="4475" y="477"/>
                  <a:pt x="4475" y="477"/>
                  <a:pt x="4475" y="491"/>
                </a:cubicBezTo>
                <a:cubicBezTo>
                  <a:pt x="4475" y="505"/>
                  <a:pt x="4475" y="505"/>
                  <a:pt x="4475" y="518"/>
                </a:cubicBezTo>
                <a:cubicBezTo>
                  <a:pt x="4475" y="532"/>
                  <a:pt x="4475" y="546"/>
                  <a:pt x="4475" y="559"/>
                </a:cubicBezTo>
                <a:cubicBezTo>
                  <a:pt x="4461" y="573"/>
                  <a:pt x="4461" y="600"/>
                  <a:pt x="4447" y="627"/>
                </a:cubicBezTo>
                <a:cubicBezTo>
                  <a:pt x="4420" y="668"/>
                  <a:pt x="4393" y="709"/>
                  <a:pt x="4352" y="750"/>
                </a:cubicBezTo>
                <a:cubicBezTo>
                  <a:pt x="4325" y="778"/>
                  <a:pt x="4284" y="805"/>
                  <a:pt x="4243" y="832"/>
                </a:cubicBezTo>
                <a:cubicBezTo>
                  <a:pt x="4175" y="900"/>
                  <a:pt x="4093" y="941"/>
                  <a:pt x="4011" y="982"/>
                </a:cubicBezTo>
                <a:cubicBezTo>
                  <a:pt x="3929" y="1023"/>
                  <a:pt x="3847" y="1064"/>
                  <a:pt x="3766" y="1105"/>
                </a:cubicBezTo>
                <a:cubicBezTo>
                  <a:pt x="3438" y="1269"/>
                  <a:pt x="3097" y="1391"/>
                  <a:pt x="2783" y="1569"/>
                </a:cubicBezTo>
                <a:cubicBezTo>
                  <a:pt x="2701" y="1610"/>
                  <a:pt x="2633" y="1651"/>
                  <a:pt x="2552" y="1692"/>
                </a:cubicBezTo>
                <a:cubicBezTo>
                  <a:pt x="2483" y="1746"/>
                  <a:pt x="2415" y="1801"/>
                  <a:pt x="2347" y="1855"/>
                </a:cubicBezTo>
                <a:cubicBezTo>
                  <a:pt x="2279" y="1910"/>
                  <a:pt x="2238" y="1978"/>
                  <a:pt x="2210" y="2060"/>
                </a:cubicBezTo>
                <a:cubicBezTo>
                  <a:pt x="2197" y="2087"/>
                  <a:pt x="2183" y="2128"/>
                  <a:pt x="2183" y="2169"/>
                </a:cubicBezTo>
                <a:cubicBezTo>
                  <a:pt x="2197" y="2183"/>
                  <a:pt x="2197" y="2183"/>
                  <a:pt x="2197" y="2196"/>
                </a:cubicBezTo>
                <a:cubicBezTo>
                  <a:pt x="2197" y="2210"/>
                  <a:pt x="2197" y="2210"/>
                  <a:pt x="2197" y="2223"/>
                </a:cubicBezTo>
                <a:cubicBezTo>
                  <a:pt x="2210" y="2237"/>
                  <a:pt x="2210" y="2251"/>
                  <a:pt x="2224" y="2264"/>
                </a:cubicBezTo>
                <a:cubicBezTo>
                  <a:pt x="2251" y="2292"/>
                  <a:pt x="2279" y="2305"/>
                  <a:pt x="2319" y="2332"/>
                </a:cubicBezTo>
                <a:cubicBezTo>
                  <a:pt x="2360" y="2346"/>
                  <a:pt x="2401" y="2360"/>
                  <a:pt x="2442" y="2374"/>
                </a:cubicBezTo>
                <a:cubicBezTo>
                  <a:pt x="2524" y="2401"/>
                  <a:pt x="2606" y="2415"/>
                  <a:pt x="2701" y="2428"/>
                </a:cubicBezTo>
                <a:cubicBezTo>
                  <a:pt x="2865" y="2456"/>
                  <a:pt x="3056" y="2483"/>
                  <a:pt x="3233" y="2496"/>
                </a:cubicBezTo>
                <a:cubicBezTo>
                  <a:pt x="3588" y="2524"/>
                  <a:pt x="3943" y="2524"/>
                  <a:pt x="4311" y="2524"/>
                </a:cubicBezTo>
                <a:cubicBezTo>
                  <a:pt x="4666" y="2537"/>
                  <a:pt x="5034" y="2524"/>
                  <a:pt x="5389" y="2524"/>
                </a:cubicBezTo>
                <a:cubicBezTo>
                  <a:pt x="6112" y="2524"/>
                  <a:pt x="6835" y="2510"/>
                  <a:pt x="7572" y="2524"/>
                </a:cubicBezTo>
                <a:cubicBezTo>
                  <a:pt x="7926" y="2524"/>
                  <a:pt x="8295" y="2537"/>
                  <a:pt x="8649" y="2565"/>
                </a:cubicBezTo>
                <a:cubicBezTo>
                  <a:pt x="9018" y="2578"/>
                  <a:pt x="9372" y="2619"/>
                  <a:pt x="9739" y="2674"/>
                </a:cubicBezTo>
                <a:cubicBezTo>
                  <a:pt x="9917" y="2701"/>
                  <a:pt x="10094" y="2742"/>
                  <a:pt x="10272" y="2797"/>
                </a:cubicBezTo>
                <a:cubicBezTo>
                  <a:pt x="10367" y="2824"/>
                  <a:pt x="10449" y="2851"/>
                  <a:pt x="10544" y="2892"/>
                </a:cubicBezTo>
                <a:cubicBezTo>
                  <a:pt x="10627" y="2933"/>
                  <a:pt x="10708" y="2974"/>
                  <a:pt x="10790" y="3042"/>
                </a:cubicBezTo>
                <a:cubicBezTo>
                  <a:pt x="10858" y="3096"/>
                  <a:pt x="10940" y="3178"/>
                  <a:pt x="10981" y="3288"/>
                </a:cubicBezTo>
                <a:cubicBezTo>
                  <a:pt x="10995" y="3342"/>
                  <a:pt x="11008" y="3397"/>
                  <a:pt x="11008" y="3451"/>
                </a:cubicBezTo>
                <a:cubicBezTo>
                  <a:pt x="11008" y="3492"/>
                  <a:pt x="10995" y="3547"/>
                  <a:pt x="10995" y="3588"/>
                </a:cubicBezTo>
                <a:cubicBezTo>
                  <a:pt x="10981" y="3697"/>
                  <a:pt x="10940" y="3792"/>
                  <a:pt x="10885" y="3874"/>
                </a:cubicBezTo>
                <a:cubicBezTo>
                  <a:pt x="10844" y="3956"/>
                  <a:pt x="10776" y="4038"/>
                  <a:pt x="10708" y="4106"/>
                </a:cubicBezTo>
                <a:cubicBezTo>
                  <a:pt x="10572" y="4242"/>
                  <a:pt x="10408" y="4338"/>
                  <a:pt x="10244" y="4420"/>
                </a:cubicBezTo>
                <a:cubicBezTo>
                  <a:pt x="10081" y="4514"/>
                  <a:pt x="9917" y="4583"/>
                  <a:pt x="9739" y="4651"/>
                </a:cubicBezTo>
                <a:cubicBezTo>
                  <a:pt x="9399" y="4787"/>
                  <a:pt x="9059" y="4883"/>
                  <a:pt x="8704" y="4992"/>
                </a:cubicBezTo>
                <a:cubicBezTo>
                  <a:pt x="8363" y="5101"/>
                  <a:pt x="8022" y="5196"/>
                  <a:pt x="7681" y="5319"/>
                </a:cubicBezTo>
                <a:cubicBezTo>
                  <a:pt x="7503" y="5374"/>
                  <a:pt x="7340" y="5442"/>
                  <a:pt x="7176" y="5510"/>
                </a:cubicBezTo>
                <a:cubicBezTo>
                  <a:pt x="7012" y="5578"/>
                  <a:pt x="6848" y="5660"/>
                  <a:pt x="6712" y="5756"/>
                </a:cubicBezTo>
                <a:cubicBezTo>
                  <a:pt x="6562" y="5837"/>
                  <a:pt x="6426" y="5947"/>
                  <a:pt x="6330" y="6083"/>
                </a:cubicBezTo>
                <a:cubicBezTo>
                  <a:pt x="6221" y="6220"/>
                  <a:pt x="6167" y="6369"/>
                  <a:pt x="6167" y="6533"/>
                </a:cubicBezTo>
                <a:cubicBezTo>
                  <a:pt x="6167" y="6697"/>
                  <a:pt x="6207" y="6861"/>
                  <a:pt x="6262" y="7011"/>
                </a:cubicBezTo>
                <a:cubicBezTo>
                  <a:pt x="6330" y="7174"/>
                  <a:pt x="6426" y="7311"/>
                  <a:pt x="6549" y="7447"/>
                </a:cubicBezTo>
                <a:cubicBezTo>
                  <a:pt x="6658" y="7570"/>
                  <a:pt x="6794" y="7679"/>
                  <a:pt x="6930" y="7788"/>
                </a:cubicBezTo>
                <a:cubicBezTo>
                  <a:pt x="7012" y="7843"/>
                  <a:pt x="7081" y="7884"/>
                  <a:pt x="7149" y="7938"/>
                </a:cubicBezTo>
                <a:cubicBezTo>
                  <a:pt x="7230" y="7979"/>
                  <a:pt x="7299" y="8034"/>
                  <a:pt x="7381" y="8075"/>
                </a:cubicBezTo>
                <a:cubicBezTo>
                  <a:pt x="7544" y="8157"/>
                  <a:pt x="7694" y="8239"/>
                  <a:pt x="7858" y="8307"/>
                </a:cubicBezTo>
                <a:cubicBezTo>
                  <a:pt x="8022" y="8375"/>
                  <a:pt x="8186" y="8443"/>
                  <a:pt x="8363" y="8511"/>
                </a:cubicBezTo>
                <a:cubicBezTo>
                  <a:pt x="8690" y="8634"/>
                  <a:pt x="9031" y="8730"/>
                  <a:pt x="9386" y="8825"/>
                </a:cubicBezTo>
                <a:cubicBezTo>
                  <a:pt x="9726" y="8921"/>
                  <a:pt x="10081" y="9003"/>
                  <a:pt x="10435" y="9071"/>
                </a:cubicBezTo>
                <a:cubicBezTo>
                  <a:pt x="11131" y="9221"/>
                  <a:pt x="11854" y="9330"/>
                  <a:pt x="12563" y="9425"/>
                </a:cubicBezTo>
                <a:cubicBezTo>
                  <a:pt x="13273" y="9521"/>
                  <a:pt x="13996" y="9589"/>
                  <a:pt x="14719" y="9657"/>
                </a:cubicBezTo>
                <a:cubicBezTo>
                  <a:pt x="15074" y="9684"/>
                  <a:pt x="15442" y="9698"/>
                  <a:pt x="15796" y="9725"/>
                </a:cubicBezTo>
                <a:cubicBezTo>
                  <a:pt x="16151" y="9739"/>
                  <a:pt x="16520" y="9767"/>
                  <a:pt x="16874" y="9767"/>
                </a:cubicBezTo>
                <a:lnTo>
                  <a:pt x="16874" y="9767"/>
                </a:lnTo>
                <a:cubicBezTo>
                  <a:pt x="16942" y="9767"/>
                  <a:pt x="17011" y="9835"/>
                  <a:pt x="16997" y="9903"/>
                </a:cubicBezTo>
                <a:cubicBezTo>
                  <a:pt x="16997" y="9971"/>
                  <a:pt x="16942" y="10039"/>
                  <a:pt x="16874" y="10025"/>
                </a:cubicBezTo>
                <a:lnTo>
                  <a:pt x="16874" y="10025"/>
                </a:lnTo>
                <a:cubicBezTo>
                  <a:pt x="16506" y="10025"/>
                  <a:pt x="16138" y="9998"/>
                  <a:pt x="15783" y="9985"/>
                </a:cubicBezTo>
                <a:cubicBezTo>
                  <a:pt x="15414" y="9957"/>
                  <a:pt x="15060" y="9930"/>
                  <a:pt x="14692" y="9903"/>
                </a:cubicBezTo>
                <a:cubicBezTo>
                  <a:pt x="13969" y="9835"/>
                  <a:pt x="13246" y="9767"/>
                  <a:pt x="12536" y="9657"/>
                </a:cubicBezTo>
                <a:cubicBezTo>
                  <a:pt x="11813" y="9562"/>
                  <a:pt x="11104" y="9453"/>
                  <a:pt x="10381" y="9289"/>
                </a:cubicBezTo>
                <a:cubicBezTo>
                  <a:pt x="10026" y="9221"/>
                  <a:pt x="9671" y="9139"/>
                  <a:pt x="9331" y="9030"/>
                </a:cubicBezTo>
                <a:cubicBezTo>
                  <a:pt x="8977" y="8934"/>
                  <a:pt x="8622" y="8825"/>
                  <a:pt x="8281" y="8702"/>
                </a:cubicBezTo>
                <a:cubicBezTo>
                  <a:pt x="8117" y="8634"/>
                  <a:pt x="7940" y="8566"/>
                  <a:pt x="7776" y="8498"/>
                </a:cubicBezTo>
                <a:cubicBezTo>
                  <a:pt x="7612" y="8416"/>
                  <a:pt x="7449" y="8334"/>
                  <a:pt x="7285" y="8252"/>
                </a:cubicBezTo>
                <a:cubicBezTo>
                  <a:pt x="7203" y="8198"/>
                  <a:pt x="7121" y="8157"/>
                  <a:pt x="7040" y="8102"/>
                </a:cubicBezTo>
                <a:cubicBezTo>
                  <a:pt x="6972" y="8061"/>
                  <a:pt x="6889" y="8006"/>
                  <a:pt x="6821" y="7952"/>
                </a:cubicBezTo>
                <a:cubicBezTo>
                  <a:pt x="6671" y="7843"/>
                  <a:pt x="6521" y="7720"/>
                  <a:pt x="6398" y="7570"/>
                </a:cubicBezTo>
                <a:cubicBezTo>
                  <a:pt x="6276" y="7434"/>
                  <a:pt x="6167" y="7270"/>
                  <a:pt x="6084" y="7093"/>
                </a:cubicBezTo>
                <a:cubicBezTo>
                  <a:pt x="6016" y="6915"/>
                  <a:pt x="5975" y="6724"/>
                  <a:pt x="5975" y="6520"/>
                </a:cubicBezTo>
                <a:cubicBezTo>
                  <a:pt x="5975" y="6424"/>
                  <a:pt x="5989" y="6329"/>
                  <a:pt x="6030" y="6233"/>
                </a:cubicBezTo>
                <a:cubicBezTo>
                  <a:pt x="6071" y="6138"/>
                  <a:pt x="6112" y="6042"/>
                  <a:pt x="6180" y="5974"/>
                </a:cubicBezTo>
                <a:cubicBezTo>
                  <a:pt x="6303" y="5810"/>
                  <a:pt x="6453" y="5688"/>
                  <a:pt x="6603" y="5592"/>
                </a:cubicBezTo>
                <a:cubicBezTo>
                  <a:pt x="6767" y="5496"/>
                  <a:pt x="6930" y="5415"/>
                  <a:pt x="7108" y="5347"/>
                </a:cubicBezTo>
                <a:cubicBezTo>
                  <a:pt x="7271" y="5265"/>
                  <a:pt x="7449" y="5210"/>
                  <a:pt x="7612" y="5155"/>
                </a:cubicBezTo>
                <a:cubicBezTo>
                  <a:pt x="7967" y="5033"/>
                  <a:pt x="8308" y="4937"/>
                  <a:pt x="8663" y="4828"/>
                </a:cubicBezTo>
                <a:cubicBezTo>
                  <a:pt x="9004" y="4732"/>
                  <a:pt x="9345" y="4623"/>
                  <a:pt x="9685" y="4501"/>
                </a:cubicBezTo>
                <a:cubicBezTo>
                  <a:pt x="9849" y="4434"/>
                  <a:pt x="10012" y="4365"/>
                  <a:pt x="10176" y="4283"/>
                </a:cubicBezTo>
                <a:cubicBezTo>
                  <a:pt x="10326" y="4202"/>
                  <a:pt x="10476" y="4106"/>
                  <a:pt x="10599" y="3983"/>
                </a:cubicBezTo>
                <a:cubicBezTo>
                  <a:pt x="10654" y="3929"/>
                  <a:pt x="10708" y="3860"/>
                  <a:pt x="10749" y="3792"/>
                </a:cubicBezTo>
                <a:cubicBezTo>
                  <a:pt x="10790" y="3724"/>
                  <a:pt x="10817" y="3642"/>
                  <a:pt x="10844" y="3574"/>
                </a:cubicBezTo>
                <a:cubicBezTo>
                  <a:pt x="10844" y="3533"/>
                  <a:pt x="10844" y="3492"/>
                  <a:pt x="10844" y="3451"/>
                </a:cubicBezTo>
                <a:cubicBezTo>
                  <a:pt x="10844" y="3410"/>
                  <a:pt x="10844" y="3369"/>
                  <a:pt x="10831" y="3342"/>
                </a:cubicBezTo>
                <a:cubicBezTo>
                  <a:pt x="10804" y="3274"/>
                  <a:pt x="10749" y="3206"/>
                  <a:pt x="10695" y="3165"/>
                </a:cubicBezTo>
                <a:cubicBezTo>
                  <a:pt x="10627" y="3110"/>
                  <a:pt x="10558" y="3069"/>
                  <a:pt x="10476" y="3028"/>
                </a:cubicBezTo>
                <a:cubicBezTo>
                  <a:pt x="10394" y="2987"/>
                  <a:pt x="10313" y="2960"/>
                  <a:pt x="10231" y="2933"/>
                </a:cubicBezTo>
                <a:cubicBezTo>
                  <a:pt x="10067" y="2892"/>
                  <a:pt x="9890" y="2851"/>
                  <a:pt x="9712" y="2824"/>
                </a:cubicBezTo>
                <a:cubicBezTo>
                  <a:pt x="9358" y="2755"/>
                  <a:pt x="9004" y="2728"/>
                  <a:pt x="8649" y="2701"/>
                </a:cubicBezTo>
                <a:cubicBezTo>
                  <a:pt x="8281" y="2674"/>
                  <a:pt x="7926" y="2660"/>
                  <a:pt x="7558" y="2660"/>
                </a:cubicBezTo>
                <a:cubicBezTo>
                  <a:pt x="6835" y="2646"/>
                  <a:pt x="6112" y="2646"/>
                  <a:pt x="5389" y="2646"/>
                </a:cubicBezTo>
                <a:cubicBezTo>
                  <a:pt x="5034" y="2646"/>
                  <a:pt x="4666" y="2646"/>
                  <a:pt x="4311" y="2646"/>
                </a:cubicBezTo>
                <a:cubicBezTo>
                  <a:pt x="3943" y="2633"/>
                  <a:pt x="3588" y="2633"/>
                  <a:pt x="3220" y="2605"/>
                </a:cubicBezTo>
                <a:cubicBezTo>
                  <a:pt x="3043" y="2592"/>
                  <a:pt x="2865" y="2565"/>
                  <a:pt x="2674" y="2537"/>
                </a:cubicBezTo>
                <a:cubicBezTo>
                  <a:pt x="2592" y="2524"/>
                  <a:pt x="2497" y="2496"/>
                  <a:pt x="2401" y="2469"/>
                </a:cubicBezTo>
                <a:cubicBezTo>
                  <a:pt x="2360" y="2456"/>
                  <a:pt x="2319" y="2442"/>
                  <a:pt x="2279" y="2415"/>
                </a:cubicBezTo>
                <a:cubicBezTo>
                  <a:pt x="2224" y="2401"/>
                  <a:pt x="2183" y="2374"/>
                  <a:pt x="2142" y="2332"/>
                </a:cubicBezTo>
                <a:cubicBezTo>
                  <a:pt x="2129" y="2305"/>
                  <a:pt x="2115" y="2292"/>
                  <a:pt x="2101" y="2251"/>
                </a:cubicBezTo>
                <a:cubicBezTo>
                  <a:pt x="2101" y="2237"/>
                  <a:pt x="2088" y="2223"/>
                  <a:pt x="2088" y="2210"/>
                </a:cubicBezTo>
                <a:cubicBezTo>
                  <a:pt x="2088" y="2196"/>
                  <a:pt x="2088" y="2183"/>
                  <a:pt x="2088" y="2169"/>
                </a:cubicBezTo>
                <a:cubicBezTo>
                  <a:pt x="2088" y="2128"/>
                  <a:pt x="2088" y="2074"/>
                  <a:pt x="2115" y="2019"/>
                </a:cubicBezTo>
                <a:cubicBezTo>
                  <a:pt x="2142" y="1923"/>
                  <a:pt x="2210" y="1841"/>
                  <a:pt x="2279" y="1787"/>
                </a:cubicBezTo>
                <a:cubicBezTo>
                  <a:pt x="2347" y="1719"/>
                  <a:pt x="2415" y="1664"/>
                  <a:pt x="2497" y="1610"/>
                </a:cubicBezTo>
                <a:cubicBezTo>
                  <a:pt x="2579" y="1569"/>
                  <a:pt x="2661" y="1514"/>
                  <a:pt x="2742" y="1473"/>
                </a:cubicBezTo>
                <a:cubicBezTo>
                  <a:pt x="3070" y="1310"/>
                  <a:pt x="3397" y="1173"/>
                  <a:pt x="3725" y="1023"/>
                </a:cubicBezTo>
                <a:cubicBezTo>
                  <a:pt x="3807" y="982"/>
                  <a:pt x="3888" y="955"/>
                  <a:pt x="3970" y="900"/>
                </a:cubicBezTo>
                <a:cubicBezTo>
                  <a:pt x="4052" y="859"/>
                  <a:pt x="4120" y="819"/>
                  <a:pt x="4189" y="764"/>
                </a:cubicBezTo>
                <a:cubicBezTo>
                  <a:pt x="4229" y="737"/>
                  <a:pt x="4257" y="709"/>
                  <a:pt x="4298" y="682"/>
                </a:cubicBezTo>
                <a:cubicBezTo>
                  <a:pt x="4325" y="655"/>
                  <a:pt x="4352" y="627"/>
                  <a:pt x="4366" y="586"/>
                </a:cubicBezTo>
                <a:cubicBezTo>
                  <a:pt x="4379" y="573"/>
                  <a:pt x="4379" y="546"/>
                  <a:pt x="4379" y="532"/>
                </a:cubicBezTo>
                <a:cubicBezTo>
                  <a:pt x="4393" y="518"/>
                  <a:pt x="4393" y="518"/>
                  <a:pt x="4393" y="505"/>
                </a:cubicBezTo>
                <a:lnTo>
                  <a:pt x="4393" y="491"/>
                </a:lnTo>
                <a:lnTo>
                  <a:pt x="4393" y="491"/>
                </a:lnTo>
                <a:cubicBezTo>
                  <a:pt x="4393" y="477"/>
                  <a:pt x="4379" y="464"/>
                  <a:pt x="4366" y="450"/>
                </a:cubicBezTo>
                <a:cubicBezTo>
                  <a:pt x="4352" y="437"/>
                  <a:pt x="4338" y="423"/>
                  <a:pt x="4325" y="423"/>
                </a:cubicBezTo>
                <a:cubicBezTo>
                  <a:pt x="4284" y="396"/>
                  <a:pt x="4243" y="382"/>
                  <a:pt x="4202" y="368"/>
                </a:cubicBezTo>
                <a:cubicBezTo>
                  <a:pt x="4161" y="355"/>
                  <a:pt x="4120" y="341"/>
                  <a:pt x="4079" y="327"/>
                </a:cubicBezTo>
                <a:cubicBezTo>
                  <a:pt x="3984" y="314"/>
                  <a:pt x="3902" y="286"/>
                  <a:pt x="3807" y="273"/>
                </a:cubicBezTo>
                <a:cubicBezTo>
                  <a:pt x="3629" y="245"/>
                  <a:pt x="3452" y="218"/>
                  <a:pt x="3274" y="204"/>
                </a:cubicBezTo>
                <a:cubicBezTo>
                  <a:pt x="2920" y="164"/>
                  <a:pt x="2552" y="136"/>
                  <a:pt x="2197" y="123"/>
                </a:cubicBezTo>
                <a:cubicBezTo>
                  <a:pt x="1842" y="95"/>
                  <a:pt x="1474" y="82"/>
                  <a:pt x="1119" y="82"/>
                </a:cubicBezTo>
                <a:cubicBezTo>
                  <a:pt x="751" y="68"/>
                  <a:pt x="396" y="55"/>
                  <a:pt x="28" y="55"/>
                </a:cubicBezTo>
                <a:lnTo>
                  <a:pt x="28" y="55"/>
                </a:lnTo>
                <a:cubicBezTo>
                  <a:pt x="14" y="55"/>
                  <a:pt x="0" y="41"/>
                  <a:pt x="0" y="27"/>
                </a:cubicBezTo>
                <a:cubicBezTo>
                  <a:pt x="0" y="14"/>
                  <a:pt x="14" y="0"/>
                  <a:pt x="28" y="0"/>
                </a:cubicBezTo>
              </a:path>
            </a:pathLst>
          </a:custGeom>
          <a:solidFill>
            <a:schemeClr val="bg1">
              <a:lumMod val="95000"/>
            </a:schemeClr>
          </a:solidFill>
          <a:ln w="3175">
            <a:solidFill>
              <a:schemeClr val="tx2"/>
            </a:solidFill>
          </a:ln>
          <a:effectLst>
            <a:outerShdw blurRad="50800" dist="38100" dir="5400000" algn="t" rotWithShape="0">
              <a:prstClr val="black">
                <a:alpha val="4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SV" sz="900"/>
          </a:p>
        </p:txBody>
      </p:sp>
      <p:grpSp>
        <p:nvGrpSpPr>
          <p:cNvPr id="11" name="Group 10">
            <a:extLst>
              <a:ext uri="{FF2B5EF4-FFF2-40B4-BE49-F238E27FC236}">
                <a16:creationId xmlns:a16="http://schemas.microsoft.com/office/drawing/2014/main" id="{3168E51B-0DE7-D045-9A76-529FDA37E876}"/>
              </a:ext>
            </a:extLst>
          </p:cNvPr>
          <p:cNvGrpSpPr/>
          <p:nvPr/>
        </p:nvGrpSpPr>
        <p:grpSpPr>
          <a:xfrm>
            <a:off x="7426723" y="2984361"/>
            <a:ext cx="1656539" cy="1855939"/>
            <a:chOff x="15537700" y="6099082"/>
            <a:chExt cx="3752309" cy="4203975"/>
          </a:xfrm>
          <a:solidFill>
            <a:schemeClr val="accent5"/>
          </a:solidFill>
        </p:grpSpPr>
        <p:sp>
          <p:nvSpPr>
            <p:cNvPr id="43" name="Freeform 4">
              <a:extLst>
                <a:ext uri="{FF2B5EF4-FFF2-40B4-BE49-F238E27FC236}">
                  <a16:creationId xmlns:a16="http://schemas.microsoft.com/office/drawing/2014/main" id="{5D8B7A78-F692-6A43-A1D0-D2175955502A}"/>
                </a:ext>
              </a:extLst>
            </p:cNvPr>
            <p:cNvSpPr>
              <a:spLocks noChangeArrowheads="1"/>
            </p:cNvSpPr>
            <p:nvPr/>
          </p:nvSpPr>
          <p:spPr bwMode="auto">
            <a:xfrm>
              <a:off x="17452072" y="9344134"/>
              <a:ext cx="1247296" cy="958923"/>
            </a:xfrm>
            <a:custGeom>
              <a:avLst/>
              <a:gdLst>
                <a:gd name="T0" fmla="*/ 1583 w 1584"/>
                <a:gd name="T1" fmla="*/ 0 h 1215"/>
                <a:gd name="T2" fmla="*/ 0 w 1584"/>
                <a:gd name="T3" fmla="*/ 0 h 1215"/>
                <a:gd name="T4" fmla="*/ 0 w 1584"/>
                <a:gd name="T5" fmla="*/ 1214 h 1215"/>
                <a:gd name="T6" fmla="*/ 1583 w 1584"/>
                <a:gd name="T7" fmla="*/ 0 h 1215"/>
              </a:gdLst>
              <a:ahLst/>
              <a:cxnLst>
                <a:cxn ang="0">
                  <a:pos x="T0" y="T1"/>
                </a:cxn>
                <a:cxn ang="0">
                  <a:pos x="T2" y="T3"/>
                </a:cxn>
                <a:cxn ang="0">
                  <a:pos x="T4" y="T5"/>
                </a:cxn>
                <a:cxn ang="0">
                  <a:pos x="T6" y="T7"/>
                </a:cxn>
              </a:cxnLst>
              <a:rect l="0" t="0" r="r" b="b"/>
              <a:pathLst>
                <a:path w="1584" h="1215">
                  <a:moveTo>
                    <a:pt x="1583" y="0"/>
                  </a:moveTo>
                  <a:lnTo>
                    <a:pt x="0" y="0"/>
                  </a:lnTo>
                  <a:lnTo>
                    <a:pt x="0" y="1214"/>
                  </a:lnTo>
                  <a:lnTo>
                    <a:pt x="1583"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SV" sz="900"/>
            </a:p>
          </p:txBody>
        </p:sp>
        <p:sp>
          <p:nvSpPr>
            <p:cNvPr id="44" name="Freeform 5">
              <a:extLst>
                <a:ext uri="{FF2B5EF4-FFF2-40B4-BE49-F238E27FC236}">
                  <a16:creationId xmlns:a16="http://schemas.microsoft.com/office/drawing/2014/main" id="{898B984B-74F0-2E46-8E46-F06ACFEF1336}"/>
                </a:ext>
              </a:extLst>
            </p:cNvPr>
            <p:cNvSpPr>
              <a:spLocks noChangeArrowheads="1"/>
            </p:cNvSpPr>
            <p:nvPr/>
          </p:nvSpPr>
          <p:spPr bwMode="auto">
            <a:xfrm>
              <a:off x="15537700" y="6099082"/>
              <a:ext cx="3752309" cy="3752309"/>
            </a:xfrm>
            <a:custGeom>
              <a:avLst/>
              <a:gdLst>
                <a:gd name="T0" fmla="*/ 2387 w 4762"/>
                <a:gd name="T1" fmla="*/ 4761 h 4762"/>
                <a:gd name="T2" fmla="*/ 2387 w 4762"/>
                <a:gd name="T3" fmla="*/ 4761 h 4762"/>
                <a:gd name="T4" fmla="*/ 0 w 4762"/>
                <a:gd name="T5" fmla="*/ 2388 h 4762"/>
                <a:gd name="T6" fmla="*/ 2387 w 4762"/>
                <a:gd name="T7" fmla="*/ 0 h 4762"/>
                <a:gd name="T8" fmla="*/ 4761 w 4762"/>
                <a:gd name="T9" fmla="*/ 2388 h 4762"/>
                <a:gd name="T10" fmla="*/ 2387 w 4762"/>
                <a:gd name="T11" fmla="*/ 4761 h 4762"/>
              </a:gdLst>
              <a:ahLst/>
              <a:cxnLst>
                <a:cxn ang="0">
                  <a:pos x="T0" y="T1"/>
                </a:cxn>
                <a:cxn ang="0">
                  <a:pos x="T2" y="T3"/>
                </a:cxn>
                <a:cxn ang="0">
                  <a:pos x="T4" y="T5"/>
                </a:cxn>
                <a:cxn ang="0">
                  <a:pos x="T6" y="T7"/>
                </a:cxn>
                <a:cxn ang="0">
                  <a:pos x="T8" y="T9"/>
                </a:cxn>
                <a:cxn ang="0">
                  <a:pos x="T10" y="T11"/>
                </a:cxn>
              </a:cxnLst>
              <a:rect l="0" t="0" r="r" b="b"/>
              <a:pathLst>
                <a:path w="4762" h="4762">
                  <a:moveTo>
                    <a:pt x="2387" y="4761"/>
                  </a:moveTo>
                  <a:lnTo>
                    <a:pt x="2387" y="4761"/>
                  </a:lnTo>
                  <a:cubicBezTo>
                    <a:pt x="1064" y="4761"/>
                    <a:pt x="0" y="3696"/>
                    <a:pt x="0" y="2388"/>
                  </a:cubicBezTo>
                  <a:cubicBezTo>
                    <a:pt x="0" y="1065"/>
                    <a:pt x="1064" y="0"/>
                    <a:pt x="2387" y="0"/>
                  </a:cubicBezTo>
                  <a:cubicBezTo>
                    <a:pt x="3697" y="0"/>
                    <a:pt x="4761" y="1065"/>
                    <a:pt x="4761" y="2388"/>
                  </a:cubicBezTo>
                  <a:cubicBezTo>
                    <a:pt x="4761" y="3696"/>
                    <a:pt x="3697" y="4761"/>
                    <a:pt x="2387" y="476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SV" sz="900"/>
            </a:p>
          </p:txBody>
        </p:sp>
      </p:grpSp>
      <p:sp>
        <p:nvSpPr>
          <p:cNvPr id="12" name="Freeform 6">
            <a:extLst>
              <a:ext uri="{FF2B5EF4-FFF2-40B4-BE49-F238E27FC236}">
                <a16:creationId xmlns:a16="http://schemas.microsoft.com/office/drawing/2014/main" id="{59DCC2D0-20CA-F741-8065-6B642C443380}"/>
              </a:ext>
            </a:extLst>
          </p:cNvPr>
          <p:cNvSpPr>
            <a:spLocks noChangeArrowheads="1"/>
          </p:cNvSpPr>
          <p:nvPr/>
        </p:nvSpPr>
        <p:spPr bwMode="auto">
          <a:xfrm>
            <a:off x="8159894" y="5690041"/>
            <a:ext cx="190196" cy="194798"/>
          </a:xfrm>
          <a:custGeom>
            <a:avLst/>
            <a:gdLst>
              <a:gd name="T0" fmla="*/ 0 w 547"/>
              <a:gd name="T1" fmla="*/ 287 h 561"/>
              <a:gd name="T2" fmla="*/ 0 w 547"/>
              <a:gd name="T3" fmla="*/ 287 h 561"/>
              <a:gd name="T4" fmla="*/ 273 w 547"/>
              <a:gd name="T5" fmla="*/ 0 h 561"/>
              <a:gd name="T6" fmla="*/ 546 w 547"/>
              <a:gd name="T7" fmla="*/ 287 h 561"/>
              <a:gd name="T8" fmla="*/ 273 w 547"/>
              <a:gd name="T9" fmla="*/ 560 h 561"/>
              <a:gd name="T10" fmla="*/ 0 w 547"/>
              <a:gd name="T11" fmla="*/ 287 h 561"/>
            </a:gdLst>
            <a:ahLst/>
            <a:cxnLst>
              <a:cxn ang="0">
                <a:pos x="T0" y="T1"/>
              </a:cxn>
              <a:cxn ang="0">
                <a:pos x="T2" y="T3"/>
              </a:cxn>
              <a:cxn ang="0">
                <a:pos x="T4" y="T5"/>
              </a:cxn>
              <a:cxn ang="0">
                <a:pos x="T6" y="T7"/>
              </a:cxn>
              <a:cxn ang="0">
                <a:pos x="T8" y="T9"/>
              </a:cxn>
              <a:cxn ang="0">
                <a:pos x="T10" y="T11"/>
              </a:cxn>
            </a:cxnLst>
            <a:rect l="0" t="0" r="r" b="b"/>
            <a:pathLst>
              <a:path w="547" h="561">
                <a:moveTo>
                  <a:pt x="0" y="287"/>
                </a:moveTo>
                <a:lnTo>
                  <a:pt x="0" y="287"/>
                </a:lnTo>
                <a:cubicBezTo>
                  <a:pt x="0" y="137"/>
                  <a:pt x="123" y="0"/>
                  <a:pt x="273" y="0"/>
                </a:cubicBezTo>
                <a:cubicBezTo>
                  <a:pt x="423" y="0"/>
                  <a:pt x="546" y="137"/>
                  <a:pt x="546" y="287"/>
                </a:cubicBezTo>
                <a:cubicBezTo>
                  <a:pt x="546" y="437"/>
                  <a:pt x="423" y="560"/>
                  <a:pt x="273" y="560"/>
                </a:cubicBezTo>
                <a:cubicBezTo>
                  <a:pt x="123" y="560"/>
                  <a:pt x="0" y="437"/>
                  <a:pt x="0" y="287"/>
                </a:cubicBezTo>
              </a:path>
            </a:pathLst>
          </a:custGeom>
          <a:solidFill>
            <a:schemeClr val="accent5"/>
          </a:solidFill>
          <a:ln>
            <a:noFill/>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SV" sz="900"/>
          </a:p>
        </p:txBody>
      </p:sp>
      <p:sp>
        <p:nvSpPr>
          <p:cNvPr id="13" name="Freeform 7">
            <a:extLst>
              <a:ext uri="{FF2B5EF4-FFF2-40B4-BE49-F238E27FC236}">
                <a16:creationId xmlns:a16="http://schemas.microsoft.com/office/drawing/2014/main" id="{229AC16A-F5A2-2447-BA35-7030455A0A07}"/>
              </a:ext>
            </a:extLst>
          </p:cNvPr>
          <p:cNvSpPr>
            <a:spLocks noChangeArrowheads="1"/>
          </p:cNvSpPr>
          <p:nvPr/>
        </p:nvSpPr>
        <p:spPr bwMode="auto">
          <a:xfrm>
            <a:off x="4504901" y="4269531"/>
            <a:ext cx="47549" cy="450947"/>
          </a:xfrm>
          <a:custGeom>
            <a:avLst/>
            <a:gdLst>
              <a:gd name="T0" fmla="*/ 68 w 138"/>
              <a:gd name="T1" fmla="*/ 1296 h 1297"/>
              <a:gd name="T2" fmla="*/ 68 w 138"/>
              <a:gd name="T3" fmla="*/ 1296 h 1297"/>
              <a:gd name="T4" fmla="*/ 0 w 138"/>
              <a:gd name="T5" fmla="*/ 1228 h 1297"/>
              <a:gd name="T6" fmla="*/ 0 w 138"/>
              <a:gd name="T7" fmla="*/ 1200 h 1297"/>
              <a:gd name="T8" fmla="*/ 68 w 138"/>
              <a:gd name="T9" fmla="*/ 1132 h 1297"/>
              <a:gd name="T10" fmla="*/ 137 w 138"/>
              <a:gd name="T11" fmla="*/ 1200 h 1297"/>
              <a:gd name="T12" fmla="*/ 137 w 138"/>
              <a:gd name="T13" fmla="*/ 1228 h 1297"/>
              <a:gd name="T14" fmla="*/ 68 w 138"/>
              <a:gd name="T15" fmla="*/ 1296 h 1297"/>
              <a:gd name="T16" fmla="*/ 68 w 138"/>
              <a:gd name="T17" fmla="*/ 928 h 1297"/>
              <a:gd name="T18" fmla="*/ 68 w 138"/>
              <a:gd name="T19" fmla="*/ 928 h 1297"/>
              <a:gd name="T20" fmla="*/ 0 w 138"/>
              <a:gd name="T21" fmla="*/ 859 h 1297"/>
              <a:gd name="T22" fmla="*/ 0 w 138"/>
              <a:gd name="T23" fmla="*/ 819 h 1297"/>
              <a:gd name="T24" fmla="*/ 68 w 138"/>
              <a:gd name="T25" fmla="*/ 750 h 1297"/>
              <a:gd name="T26" fmla="*/ 137 w 138"/>
              <a:gd name="T27" fmla="*/ 819 h 1297"/>
              <a:gd name="T28" fmla="*/ 137 w 138"/>
              <a:gd name="T29" fmla="*/ 859 h 1297"/>
              <a:gd name="T30" fmla="*/ 68 w 138"/>
              <a:gd name="T31" fmla="*/ 928 h 1297"/>
              <a:gd name="T32" fmla="*/ 68 w 138"/>
              <a:gd name="T33" fmla="*/ 546 h 1297"/>
              <a:gd name="T34" fmla="*/ 68 w 138"/>
              <a:gd name="T35" fmla="*/ 546 h 1297"/>
              <a:gd name="T36" fmla="*/ 0 w 138"/>
              <a:gd name="T37" fmla="*/ 477 h 1297"/>
              <a:gd name="T38" fmla="*/ 0 w 138"/>
              <a:gd name="T39" fmla="*/ 437 h 1297"/>
              <a:gd name="T40" fmla="*/ 68 w 138"/>
              <a:gd name="T41" fmla="*/ 368 h 1297"/>
              <a:gd name="T42" fmla="*/ 137 w 138"/>
              <a:gd name="T43" fmla="*/ 437 h 1297"/>
              <a:gd name="T44" fmla="*/ 137 w 138"/>
              <a:gd name="T45" fmla="*/ 477 h 1297"/>
              <a:gd name="T46" fmla="*/ 68 w 138"/>
              <a:gd name="T47" fmla="*/ 546 h 1297"/>
              <a:gd name="T48" fmla="*/ 68 w 138"/>
              <a:gd name="T49" fmla="*/ 164 h 1297"/>
              <a:gd name="T50" fmla="*/ 68 w 138"/>
              <a:gd name="T51" fmla="*/ 164 h 1297"/>
              <a:gd name="T52" fmla="*/ 0 w 138"/>
              <a:gd name="T53" fmla="*/ 95 h 1297"/>
              <a:gd name="T54" fmla="*/ 0 w 138"/>
              <a:gd name="T55" fmla="*/ 68 h 1297"/>
              <a:gd name="T56" fmla="*/ 68 w 138"/>
              <a:gd name="T57" fmla="*/ 0 h 1297"/>
              <a:gd name="T58" fmla="*/ 137 w 138"/>
              <a:gd name="T59" fmla="*/ 68 h 1297"/>
              <a:gd name="T60" fmla="*/ 137 w 138"/>
              <a:gd name="T61" fmla="*/ 95 h 1297"/>
              <a:gd name="T62" fmla="*/ 68 w 138"/>
              <a:gd name="T63" fmla="*/ 164 h 1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8" h="1297">
                <a:moveTo>
                  <a:pt x="68" y="1296"/>
                </a:moveTo>
                <a:lnTo>
                  <a:pt x="68" y="1296"/>
                </a:lnTo>
                <a:cubicBezTo>
                  <a:pt x="28" y="1296"/>
                  <a:pt x="0" y="1269"/>
                  <a:pt x="0" y="1228"/>
                </a:cubicBezTo>
                <a:cubicBezTo>
                  <a:pt x="0" y="1200"/>
                  <a:pt x="0" y="1200"/>
                  <a:pt x="0" y="1200"/>
                </a:cubicBezTo>
                <a:cubicBezTo>
                  <a:pt x="0" y="1160"/>
                  <a:pt x="28" y="1132"/>
                  <a:pt x="68" y="1132"/>
                </a:cubicBezTo>
                <a:cubicBezTo>
                  <a:pt x="110" y="1132"/>
                  <a:pt x="137" y="1160"/>
                  <a:pt x="137" y="1200"/>
                </a:cubicBezTo>
                <a:cubicBezTo>
                  <a:pt x="137" y="1228"/>
                  <a:pt x="137" y="1228"/>
                  <a:pt x="137" y="1228"/>
                </a:cubicBezTo>
                <a:cubicBezTo>
                  <a:pt x="137" y="1269"/>
                  <a:pt x="110" y="1296"/>
                  <a:pt x="68" y="1296"/>
                </a:cubicBezTo>
                <a:close/>
                <a:moveTo>
                  <a:pt x="68" y="928"/>
                </a:moveTo>
                <a:lnTo>
                  <a:pt x="68" y="928"/>
                </a:lnTo>
                <a:cubicBezTo>
                  <a:pt x="28" y="928"/>
                  <a:pt x="0" y="887"/>
                  <a:pt x="0" y="859"/>
                </a:cubicBezTo>
                <a:cubicBezTo>
                  <a:pt x="0" y="819"/>
                  <a:pt x="0" y="819"/>
                  <a:pt x="0" y="819"/>
                </a:cubicBezTo>
                <a:cubicBezTo>
                  <a:pt x="0" y="778"/>
                  <a:pt x="28" y="750"/>
                  <a:pt x="68" y="750"/>
                </a:cubicBezTo>
                <a:cubicBezTo>
                  <a:pt x="110" y="750"/>
                  <a:pt x="137" y="778"/>
                  <a:pt x="137" y="819"/>
                </a:cubicBezTo>
                <a:cubicBezTo>
                  <a:pt x="137" y="859"/>
                  <a:pt x="137" y="859"/>
                  <a:pt x="137" y="859"/>
                </a:cubicBezTo>
                <a:cubicBezTo>
                  <a:pt x="137" y="887"/>
                  <a:pt x="110" y="928"/>
                  <a:pt x="68" y="928"/>
                </a:cubicBezTo>
                <a:close/>
                <a:moveTo>
                  <a:pt x="68" y="546"/>
                </a:moveTo>
                <a:lnTo>
                  <a:pt x="68" y="546"/>
                </a:lnTo>
                <a:cubicBezTo>
                  <a:pt x="28" y="546"/>
                  <a:pt x="0" y="518"/>
                  <a:pt x="0" y="477"/>
                </a:cubicBezTo>
                <a:cubicBezTo>
                  <a:pt x="0" y="437"/>
                  <a:pt x="0" y="437"/>
                  <a:pt x="0" y="437"/>
                </a:cubicBezTo>
                <a:cubicBezTo>
                  <a:pt x="0" y="409"/>
                  <a:pt x="28" y="368"/>
                  <a:pt x="68" y="368"/>
                </a:cubicBezTo>
                <a:cubicBezTo>
                  <a:pt x="110" y="368"/>
                  <a:pt x="137" y="409"/>
                  <a:pt x="137" y="437"/>
                </a:cubicBezTo>
                <a:cubicBezTo>
                  <a:pt x="137" y="477"/>
                  <a:pt x="137" y="477"/>
                  <a:pt x="137" y="477"/>
                </a:cubicBezTo>
                <a:cubicBezTo>
                  <a:pt x="137" y="518"/>
                  <a:pt x="110" y="546"/>
                  <a:pt x="68" y="546"/>
                </a:cubicBezTo>
                <a:close/>
                <a:moveTo>
                  <a:pt x="68" y="164"/>
                </a:moveTo>
                <a:lnTo>
                  <a:pt x="68" y="164"/>
                </a:lnTo>
                <a:cubicBezTo>
                  <a:pt x="28" y="164"/>
                  <a:pt x="0" y="136"/>
                  <a:pt x="0" y="95"/>
                </a:cubicBezTo>
                <a:cubicBezTo>
                  <a:pt x="0" y="68"/>
                  <a:pt x="0" y="68"/>
                  <a:pt x="0" y="68"/>
                </a:cubicBezTo>
                <a:cubicBezTo>
                  <a:pt x="0" y="27"/>
                  <a:pt x="28" y="0"/>
                  <a:pt x="68" y="0"/>
                </a:cubicBezTo>
                <a:cubicBezTo>
                  <a:pt x="110" y="0"/>
                  <a:pt x="137" y="27"/>
                  <a:pt x="137" y="68"/>
                </a:cubicBezTo>
                <a:cubicBezTo>
                  <a:pt x="137" y="95"/>
                  <a:pt x="137" y="95"/>
                  <a:pt x="137" y="95"/>
                </a:cubicBezTo>
                <a:cubicBezTo>
                  <a:pt x="137" y="136"/>
                  <a:pt x="110" y="164"/>
                  <a:pt x="68" y="164"/>
                </a:cubicBezTo>
                <a:close/>
              </a:path>
            </a:pathLst>
          </a:custGeom>
          <a:solidFill>
            <a:schemeClr val="accent4"/>
          </a:solidFill>
          <a:ln>
            <a:noFill/>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SV" sz="900"/>
          </a:p>
        </p:txBody>
      </p:sp>
      <p:sp>
        <p:nvSpPr>
          <p:cNvPr id="14" name="Freeform 8">
            <a:extLst>
              <a:ext uri="{FF2B5EF4-FFF2-40B4-BE49-F238E27FC236}">
                <a16:creationId xmlns:a16="http://schemas.microsoft.com/office/drawing/2014/main" id="{9DA0779B-1DB2-634A-A569-4D9ED5F78667}"/>
              </a:ext>
            </a:extLst>
          </p:cNvPr>
          <p:cNvSpPr>
            <a:spLocks noChangeArrowheads="1"/>
          </p:cNvSpPr>
          <p:nvPr/>
        </p:nvSpPr>
        <p:spPr bwMode="auto">
          <a:xfrm>
            <a:off x="4445848" y="4778763"/>
            <a:ext cx="165654" cy="165654"/>
          </a:xfrm>
          <a:custGeom>
            <a:avLst/>
            <a:gdLst>
              <a:gd name="T0" fmla="*/ 0 w 478"/>
              <a:gd name="T1" fmla="*/ 245 h 478"/>
              <a:gd name="T2" fmla="*/ 0 w 478"/>
              <a:gd name="T3" fmla="*/ 245 h 478"/>
              <a:gd name="T4" fmla="*/ 231 w 478"/>
              <a:gd name="T5" fmla="*/ 0 h 478"/>
              <a:gd name="T6" fmla="*/ 477 w 478"/>
              <a:gd name="T7" fmla="*/ 245 h 478"/>
              <a:gd name="T8" fmla="*/ 231 w 478"/>
              <a:gd name="T9" fmla="*/ 477 h 478"/>
              <a:gd name="T10" fmla="*/ 0 w 478"/>
              <a:gd name="T11" fmla="*/ 245 h 478"/>
            </a:gdLst>
            <a:ahLst/>
            <a:cxnLst>
              <a:cxn ang="0">
                <a:pos x="T0" y="T1"/>
              </a:cxn>
              <a:cxn ang="0">
                <a:pos x="T2" y="T3"/>
              </a:cxn>
              <a:cxn ang="0">
                <a:pos x="T4" y="T5"/>
              </a:cxn>
              <a:cxn ang="0">
                <a:pos x="T6" y="T7"/>
              </a:cxn>
              <a:cxn ang="0">
                <a:pos x="T8" y="T9"/>
              </a:cxn>
              <a:cxn ang="0">
                <a:pos x="T10" y="T11"/>
              </a:cxn>
            </a:cxnLst>
            <a:rect l="0" t="0" r="r" b="b"/>
            <a:pathLst>
              <a:path w="478" h="478">
                <a:moveTo>
                  <a:pt x="0" y="245"/>
                </a:moveTo>
                <a:lnTo>
                  <a:pt x="0" y="245"/>
                </a:lnTo>
                <a:cubicBezTo>
                  <a:pt x="0" y="109"/>
                  <a:pt x="95" y="0"/>
                  <a:pt x="231" y="0"/>
                </a:cubicBezTo>
                <a:cubicBezTo>
                  <a:pt x="368" y="0"/>
                  <a:pt x="477" y="109"/>
                  <a:pt x="477" y="245"/>
                </a:cubicBezTo>
                <a:cubicBezTo>
                  <a:pt x="477" y="368"/>
                  <a:pt x="368" y="477"/>
                  <a:pt x="231" y="477"/>
                </a:cubicBezTo>
                <a:cubicBezTo>
                  <a:pt x="95" y="477"/>
                  <a:pt x="0" y="368"/>
                  <a:pt x="0" y="245"/>
                </a:cubicBezTo>
              </a:path>
            </a:pathLst>
          </a:custGeom>
          <a:solidFill>
            <a:schemeClr val="accent4"/>
          </a:solidFill>
          <a:ln>
            <a:noFill/>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SV" sz="900"/>
          </a:p>
        </p:txBody>
      </p:sp>
      <p:sp>
        <p:nvSpPr>
          <p:cNvPr id="15" name="Freeform 9">
            <a:extLst>
              <a:ext uri="{FF2B5EF4-FFF2-40B4-BE49-F238E27FC236}">
                <a16:creationId xmlns:a16="http://schemas.microsoft.com/office/drawing/2014/main" id="{16F822EE-06CE-674B-9610-A2484C264356}"/>
              </a:ext>
            </a:extLst>
          </p:cNvPr>
          <p:cNvSpPr>
            <a:spLocks noChangeArrowheads="1"/>
          </p:cNvSpPr>
          <p:nvPr/>
        </p:nvSpPr>
        <p:spPr bwMode="auto">
          <a:xfrm>
            <a:off x="6139469" y="3078823"/>
            <a:ext cx="38347" cy="355849"/>
          </a:xfrm>
          <a:custGeom>
            <a:avLst/>
            <a:gdLst>
              <a:gd name="T0" fmla="*/ 55 w 110"/>
              <a:gd name="T1" fmla="*/ 1023 h 1024"/>
              <a:gd name="T2" fmla="*/ 55 w 110"/>
              <a:gd name="T3" fmla="*/ 1023 h 1024"/>
              <a:gd name="T4" fmla="*/ 0 w 110"/>
              <a:gd name="T5" fmla="*/ 969 h 1024"/>
              <a:gd name="T6" fmla="*/ 0 w 110"/>
              <a:gd name="T7" fmla="*/ 941 h 1024"/>
              <a:gd name="T8" fmla="*/ 55 w 110"/>
              <a:gd name="T9" fmla="*/ 887 h 1024"/>
              <a:gd name="T10" fmla="*/ 109 w 110"/>
              <a:gd name="T11" fmla="*/ 941 h 1024"/>
              <a:gd name="T12" fmla="*/ 109 w 110"/>
              <a:gd name="T13" fmla="*/ 969 h 1024"/>
              <a:gd name="T14" fmla="*/ 55 w 110"/>
              <a:gd name="T15" fmla="*/ 1023 h 1024"/>
              <a:gd name="T16" fmla="*/ 55 w 110"/>
              <a:gd name="T17" fmla="*/ 723 h 1024"/>
              <a:gd name="T18" fmla="*/ 55 w 110"/>
              <a:gd name="T19" fmla="*/ 723 h 1024"/>
              <a:gd name="T20" fmla="*/ 0 w 110"/>
              <a:gd name="T21" fmla="*/ 668 h 1024"/>
              <a:gd name="T22" fmla="*/ 0 w 110"/>
              <a:gd name="T23" fmla="*/ 641 h 1024"/>
              <a:gd name="T24" fmla="*/ 55 w 110"/>
              <a:gd name="T25" fmla="*/ 587 h 1024"/>
              <a:gd name="T26" fmla="*/ 109 w 110"/>
              <a:gd name="T27" fmla="*/ 641 h 1024"/>
              <a:gd name="T28" fmla="*/ 109 w 110"/>
              <a:gd name="T29" fmla="*/ 668 h 1024"/>
              <a:gd name="T30" fmla="*/ 55 w 110"/>
              <a:gd name="T31" fmla="*/ 723 h 1024"/>
              <a:gd name="T32" fmla="*/ 55 w 110"/>
              <a:gd name="T33" fmla="*/ 423 h 1024"/>
              <a:gd name="T34" fmla="*/ 55 w 110"/>
              <a:gd name="T35" fmla="*/ 423 h 1024"/>
              <a:gd name="T36" fmla="*/ 0 w 110"/>
              <a:gd name="T37" fmla="*/ 369 h 1024"/>
              <a:gd name="T38" fmla="*/ 0 w 110"/>
              <a:gd name="T39" fmla="*/ 341 h 1024"/>
              <a:gd name="T40" fmla="*/ 55 w 110"/>
              <a:gd name="T41" fmla="*/ 286 h 1024"/>
              <a:gd name="T42" fmla="*/ 109 w 110"/>
              <a:gd name="T43" fmla="*/ 341 h 1024"/>
              <a:gd name="T44" fmla="*/ 109 w 110"/>
              <a:gd name="T45" fmla="*/ 369 h 1024"/>
              <a:gd name="T46" fmla="*/ 55 w 110"/>
              <a:gd name="T47" fmla="*/ 423 h 1024"/>
              <a:gd name="T48" fmla="*/ 55 w 110"/>
              <a:gd name="T49" fmla="*/ 137 h 1024"/>
              <a:gd name="T50" fmla="*/ 55 w 110"/>
              <a:gd name="T51" fmla="*/ 137 h 1024"/>
              <a:gd name="T52" fmla="*/ 0 w 110"/>
              <a:gd name="T53" fmla="*/ 82 h 1024"/>
              <a:gd name="T54" fmla="*/ 0 w 110"/>
              <a:gd name="T55" fmla="*/ 55 h 1024"/>
              <a:gd name="T56" fmla="*/ 55 w 110"/>
              <a:gd name="T57" fmla="*/ 0 h 1024"/>
              <a:gd name="T58" fmla="*/ 109 w 110"/>
              <a:gd name="T59" fmla="*/ 55 h 1024"/>
              <a:gd name="T60" fmla="*/ 109 w 110"/>
              <a:gd name="T61" fmla="*/ 82 h 1024"/>
              <a:gd name="T62" fmla="*/ 55 w 110"/>
              <a:gd name="T63" fmla="*/ 137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0" h="1024">
                <a:moveTo>
                  <a:pt x="55" y="1023"/>
                </a:moveTo>
                <a:lnTo>
                  <a:pt x="55" y="1023"/>
                </a:lnTo>
                <a:cubicBezTo>
                  <a:pt x="27" y="1023"/>
                  <a:pt x="0" y="996"/>
                  <a:pt x="0" y="969"/>
                </a:cubicBezTo>
                <a:cubicBezTo>
                  <a:pt x="0" y="941"/>
                  <a:pt x="0" y="941"/>
                  <a:pt x="0" y="941"/>
                </a:cubicBezTo>
                <a:cubicBezTo>
                  <a:pt x="0" y="914"/>
                  <a:pt x="27" y="887"/>
                  <a:pt x="55" y="887"/>
                </a:cubicBezTo>
                <a:cubicBezTo>
                  <a:pt x="82" y="887"/>
                  <a:pt x="109" y="914"/>
                  <a:pt x="109" y="941"/>
                </a:cubicBezTo>
                <a:cubicBezTo>
                  <a:pt x="109" y="969"/>
                  <a:pt x="109" y="969"/>
                  <a:pt x="109" y="969"/>
                </a:cubicBezTo>
                <a:cubicBezTo>
                  <a:pt x="109" y="996"/>
                  <a:pt x="82" y="1023"/>
                  <a:pt x="55" y="1023"/>
                </a:cubicBezTo>
                <a:close/>
                <a:moveTo>
                  <a:pt x="55" y="723"/>
                </a:moveTo>
                <a:lnTo>
                  <a:pt x="55" y="723"/>
                </a:lnTo>
                <a:cubicBezTo>
                  <a:pt x="27" y="723"/>
                  <a:pt x="0" y="696"/>
                  <a:pt x="0" y="668"/>
                </a:cubicBezTo>
                <a:cubicBezTo>
                  <a:pt x="0" y="641"/>
                  <a:pt x="0" y="641"/>
                  <a:pt x="0" y="641"/>
                </a:cubicBezTo>
                <a:cubicBezTo>
                  <a:pt x="0" y="614"/>
                  <a:pt x="27" y="587"/>
                  <a:pt x="55" y="587"/>
                </a:cubicBezTo>
                <a:cubicBezTo>
                  <a:pt x="82" y="587"/>
                  <a:pt x="109" y="614"/>
                  <a:pt x="109" y="641"/>
                </a:cubicBezTo>
                <a:cubicBezTo>
                  <a:pt x="109" y="668"/>
                  <a:pt x="109" y="668"/>
                  <a:pt x="109" y="668"/>
                </a:cubicBezTo>
                <a:cubicBezTo>
                  <a:pt x="109" y="696"/>
                  <a:pt x="82" y="723"/>
                  <a:pt x="55" y="723"/>
                </a:cubicBezTo>
                <a:close/>
                <a:moveTo>
                  <a:pt x="55" y="423"/>
                </a:moveTo>
                <a:lnTo>
                  <a:pt x="55" y="423"/>
                </a:lnTo>
                <a:cubicBezTo>
                  <a:pt x="27" y="423"/>
                  <a:pt x="0" y="410"/>
                  <a:pt x="0" y="369"/>
                </a:cubicBezTo>
                <a:cubicBezTo>
                  <a:pt x="0" y="341"/>
                  <a:pt x="0" y="341"/>
                  <a:pt x="0" y="341"/>
                </a:cubicBezTo>
                <a:cubicBezTo>
                  <a:pt x="0" y="314"/>
                  <a:pt x="27" y="286"/>
                  <a:pt x="55" y="286"/>
                </a:cubicBezTo>
                <a:cubicBezTo>
                  <a:pt x="82" y="286"/>
                  <a:pt x="109" y="314"/>
                  <a:pt x="109" y="341"/>
                </a:cubicBezTo>
                <a:cubicBezTo>
                  <a:pt x="109" y="369"/>
                  <a:pt x="109" y="369"/>
                  <a:pt x="109" y="369"/>
                </a:cubicBezTo>
                <a:cubicBezTo>
                  <a:pt x="109" y="410"/>
                  <a:pt x="82" y="423"/>
                  <a:pt x="55" y="423"/>
                </a:cubicBezTo>
                <a:close/>
                <a:moveTo>
                  <a:pt x="55" y="137"/>
                </a:moveTo>
                <a:lnTo>
                  <a:pt x="55" y="137"/>
                </a:lnTo>
                <a:cubicBezTo>
                  <a:pt x="27" y="137"/>
                  <a:pt x="0" y="109"/>
                  <a:pt x="0" y="82"/>
                </a:cubicBezTo>
                <a:cubicBezTo>
                  <a:pt x="0" y="55"/>
                  <a:pt x="0" y="55"/>
                  <a:pt x="0" y="55"/>
                </a:cubicBezTo>
                <a:cubicBezTo>
                  <a:pt x="0" y="14"/>
                  <a:pt x="27" y="0"/>
                  <a:pt x="55" y="0"/>
                </a:cubicBezTo>
                <a:cubicBezTo>
                  <a:pt x="82" y="0"/>
                  <a:pt x="109" y="14"/>
                  <a:pt x="109" y="55"/>
                </a:cubicBezTo>
                <a:cubicBezTo>
                  <a:pt x="109" y="82"/>
                  <a:pt x="109" y="82"/>
                  <a:pt x="109" y="82"/>
                </a:cubicBezTo>
                <a:cubicBezTo>
                  <a:pt x="109" y="109"/>
                  <a:pt x="82" y="137"/>
                  <a:pt x="55" y="137"/>
                </a:cubicBezTo>
                <a:close/>
              </a:path>
            </a:pathLst>
          </a:custGeom>
          <a:solidFill>
            <a:schemeClr val="accent3"/>
          </a:solidFill>
          <a:ln>
            <a:noFill/>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SV" sz="900"/>
          </a:p>
        </p:txBody>
      </p:sp>
      <p:sp>
        <p:nvSpPr>
          <p:cNvPr id="16" name="Freeform 10">
            <a:extLst>
              <a:ext uri="{FF2B5EF4-FFF2-40B4-BE49-F238E27FC236}">
                <a16:creationId xmlns:a16="http://schemas.microsoft.com/office/drawing/2014/main" id="{7C20F3B1-B25A-BC4B-A4C4-00159C987F59}"/>
              </a:ext>
            </a:extLst>
          </p:cNvPr>
          <p:cNvSpPr>
            <a:spLocks noChangeArrowheads="1"/>
          </p:cNvSpPr>
          <p:nvPr/>
        </p:nvSpPr>
        <p:spPr bwMode="auto">
          <a:xfrm>
            <a:off x="6091921" y="3462281"/>
            <a:ext cx="133443" cy="128842"/>
          </a:xfrm>
          <a:custGeom>
            <a:avLst/>
            <a:gdLst>
              <a:gd name="T0" fmla="*/ 0 w 383"/>
              <a:gd name="T1" fmla="*/ 191 h 369"/>
              <a:gd name="T2" fmla="*/ 0 w 383"/>
              <a:gd name="T3" fmla="*/ 191 h 369"/>
              <a:gd name="T4" fmla="*/ 191 w 383"/>
              <a:gd name="T5" fmla="*/ 0 h 369"/>
              <a:gd name="T6" fmla="*/ 382 w 383"/>
              <a:gd name="T7" fmla="*/ 191 h 369"/>
              <a:gd name="T8" fmla="*/ 191 w 383"/>
              <a:gd name="T9" fmla="*/ 368 h 369"/>
              <a:gd name="T10" fmla="*/ 0 w 383"/>
              <a:gd name="T11" fmla="*/ 191 h 369"/>
            </a:gdLst>
            <a:ahLst/>
            <a:cxnLst>
              <a:cxn ang="0">
                <a:pos x="T0" y="T1"/>
              </a:cxn>
              <a:cxn ang="0">
                <a:pos x="T2" y="T3"/>
              </a:cxn>
              <a:cxn ang="0">
                <a:pos x="T4" y="T5"/>
              </a:cxn>
              <a:cxn ang="0">
                <a:pos x="T6" y="T7"/>
              </a:cxn>
              <a:cxn ang="0">
                <a:pos x="T8" y="T9"/>
              </a:cxn>
              <a:cxn ang="0">
                <a:pos x="T10" y="T11"/>
              </a:cxn>
            </a:cxnLst>
            <a:rect l="0" t="0" r="r" b="b"/>
            <a:pathLst>
              <a:path w="383" h="369">
                <a:moveTo>
                  <a:pt x="0" y="191"/>
                </a:moveTo>
                <a:lnTo>
                  <a:pt x="0" y="191"/>
                </a:lnTo>
                <a:cubicBezTo>
                  <a:pt x="0" y="82"/>
                  <a:pt x="82" y="0"/>
                  <a:pt x="191" y="0"/>
                </a:cubicBezTo>
                <a:cubicBezTo>
                  <a:pt x="286" y="0"/>
                  <a:pt x="382" y="82"/>
                  <a:pt x="382" y="191"/>
                </a:cubicBezTo>
                <a:cubicBezTo>
                  <a:pt x="382" y="287"/>
                  <a:pt x="286" y="368"/>
                  <a:pt x="191" y="368"/>
                </a:cubicBezTo>
                <a:cubicBezTo>
                  <a:pt x="82" y="368"/>
                  <a:pt x="0" y="287"/>
                  <a:pt x="0" y="191"/>
                </a:cubicBezTo>
              </a:path>
            </a:pathLst>
          </a:custGeom>
          <a:solidFill>
            <a:schemeClr val="accent3"/>
          </a:solidFill>
          <a:ln>
            <a:noFill/>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SV" sz="900"/>
          </a:p>
        </p:txBody>
      </p:sp>
      <p:sp>
        <p:nvSpPr>
          <p:cNvPr id="17" name="Freeform 11">
            <a:extLst>
              <a:ext uri="{FF2B5EF4-FFF2-40B4-BE49-F238E27FC236}">
                <a16:creationId xmlns:a16="http://schemas.microsoft.com/office/drawing/2014/main" id="{A03C9979-2772-2D48-BAD4-497CEBF5461E}"/>
              </a:ext>
            </a:extLst>
          </p:cNvPr>
          <p:cNvSpPr>
            <a:spLocks noChangeArrowheads="1"/>
          </p:cNvSpPr>
          <p:nvPr/>
        </p:nvSpPr>
        <p:spPr bwMode="auto">
          <a:xfrm>
            <a:off x="3084602" y="2899999"/>
            <a:ext cx="29143" cy="185593"/>
          </a:xfrm>
          <a:custGeom>
            <a:avLst/>
            <a:gdLst>
              <a:gd name="T0" fmla="*/ 41 w 82"/>
              <a:gd name="T1" fmla="*/ 532 h 533"/>
              <a:gd name="T2" fmla="*/ 41 w 82"/>
              <a:gd name="T3" fmla="*/ 532 h 533"/>
              <a:gd name="T4" fmla="*/ 0 w 82"/>
              <a:gd name="T5" fmla="*/ 491 h 533"/>
              <a:gd name="T6" fmla="*/ 0 w 82"/>
              <a:gd name="T7" fmla="*/ 464 h 533"/>
              <a:gd name="T8" fmla="*/ 41 w 82"/>
              <a:gd name="T9" fmla="*/ 423 h 533"/>
              <a:gd name="T10" fmla="*/ 81 w 82"/>
              <a:gd name="T11" fmla="*/ 464 h 533"/>
              <a:gd name="T12" fmla="*/ 81 w 82"/>
              <a:gd name="T13" fmla="*/ 491 h 533"/>
              <a:gd name="T14" fmla="*/ 41 w 82"/>
              <a:gd name="T15" fmla="*/ 532 h 533"/>
              <a:gd name="T16" fmla="*/ 41 w 82"/>
              <a:gd name="T17" fmla="*/ 300 h 533"/>
              <a:gd name="T18" fmla="*/ 41 w 82"/>
              <a:gd name="T19" fmla="*/ 300 h 533"/>
              <a:gd name="T20" fmla="*/ 0 w 82"/>
              <a:gd name="T21" fmla="*/ 259 h 533"/>
              <a:gd name="T22" fmla="*/ 0 w 82"/>
              <a:gd name="T23" fmla="*/ 232 h 533"/>
              <a:gd name="T24" fmla="*/ 41 w 82"/>
              <a:gd name="T25" fmla="*/ 191 h 533"/>
              <a:gd name="T26" fmla="*/ 81 w 82"/>
              <a:gd name="T27" fmla="*/ 232 h 533"/>
              <a:gd name="T28" fmla="*/ 81 w 82"/>
              <a:gd name="T29" fmla="*/ 259 h 533"/>
              <a:gd name="T30" fmla="*/ 41 w 82"/>
              <a:gd name="T31" fmla="*/ 300 h 533"/>
              <a:gd name="T32" fmla="*/ 41 w 82"/>
              <a:gd name="T33" fmla="*/ 109 h 533"/>
              <a:gd name="T34" fmla="*/ 41 w 82"/>
              <a:gd name="T35" fmla="*/ 109 h 533"/>
              <a:gd name="T36" fmla="*/ 0 w 82"/>
              <a:gd name="T37" fmla="*/ 68 h 533"/>
              <a:gd name="T38" fmla="*/ 0 w 82"/>
              <a:gd name="T39" fmla="*/ 41 h 533"/>
              <a:gd name="T40" fmla="*/ 41 w 82"/>
              <a:gd name="T41" fmla="*/ 0 h 533"/>
              <a:gd name="T42" fmla="*/ 81 w 82"/>
              <a:gd name="T43" fmla="*/ 41 h 533"/>
              <a:gd name="T44" fmla="*/ 81 w 82"/>
              <a:gd name="T45" fmla="*/ 68 h 533"/>
              <a:gd name="T46" fmla="*/ 41 w 82"/>
              <a:gd name="T47" fmla="*/ 10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 h="533">
                <a:moveTo>
                  <a:pt x="41" y="532"/>
                </a:moveTo>
                <a:lnTo>
                  <a:pt x="41" y="532"/>
                </a:lnTo>
                <a:cubicBezTo>
                  <a:pt x="13" y="532"/>
                  <a:pt x="0" y="518"/>
                  <a:pt x="0" y="491"/>
                </a:cubicBezTo>
                <a:cubicBezTo>
                  <a:pt x="0" y="464"/>
                  <a:pt x="0" y="464"/>
                  <a:pt x="0" y="464"/>
                </a:cubicBezTo>
                <a:cubicBezTo>
                  <a:pt x="0" y="450"/>
                  <a:pt x="13" y="423"/>
                  <a:pt x="41" y="423"/>
                </a:cubicBezTo>
                <a:cubicBezTo>
                  <a:pt x="68" y="423"/>
                  <a:pt x="81" y="450"/>
                  <a:pt x="81" y="464"/>
                </a:cubicBezTo>
                <a:cubicBezTo>
                  <a:pt x="81" y="491"/>
                  <a:pt x="81" y="491"/>
                  <a:pt x="81" y="491"/>
                </a:cubicBezTo>
                <a:cubicBezTo>
                  <a:pt x="81" y="518"/>
                  <a:pt x="68" y="532"/>
                  <a:pt x="41" y="532"/>
                </a:cubicBezTo>
                <a:close/>
                <a:moveTo>
                  <a:pt x="41" y="300"/>
                </a:moveTo>
                <a:lnTo>
                  <a:pt x="41" y="300"/>
                </a:lnTo>
                <a:cubicBezTo>
                  <a:pt x="13" y="300"/>
                  <a:pt x="0" y="286"/>
                  <a:pt x="0" y="259"/>
                </a:cubicBezTo>
                <a:cubicBezTo>
                  <a:pt x="0" y="232"/>
                  <a:pt x="0" y="232"/>
                  <a:pt x="0" y="232"/>
                </a:cubicBezTo>
                <a:cubicBezTo>
                  <a:pt x="0" y="218"/>
                  <a:pt x="13" y="191"/>
                  <a:pt x="41" y="191"/>
                </a:cubicBezTo>
                <a:cubicBezTo>
                  <a:pt x="68" y="191"/>
                  <a:pt x="81" y="218"/>
                  <a:pt x="81" y="232"/>
                </a:cubicBezTo>
                <a:cubicBezTo>
                  <a:pt x="81" y="259"/>
                  <a:pt x="81" y="259"/>
                  <a:pt x="81" y="259"/>
                </a:cubicBezTo>
                <a:cubicBezTo>
                  <a:pt x="81" y="286"/>
                  <a:pt x="68" y="300"/>
                  <a:pt x="41" y="300"/>
                </a:cubicBezTo>
                <a:close/>
                <a:moveTo>
                  <a:pt x="41" y="109"/>
                </a:moveTo>
                <a:lnTo>
                  <a:pt x="41" y="109"/>
                </a:lnTo>
                <a:cubicBezTo>
                  <a:pt x="13" y="109"/>
                  <a:pt x="0" y="82"/>
                  <a:pt x="0" y="68"/>
                </a:cubicBezTo>
                <a:cubicBezTo>
                  <a:pt x="0" y="41"/>
                  <a:pt x="0" y="41"/>
                  <a:pt x="0" y="41"/>
                </a:cubicBezTo>
                <a:cubicBezTo>
                  <a:pt x="0" y="14"/>
                  <a:pt x="13" y="0"/>
                  <a:pt x="41" y="0"/>
                </a:cubicBezTo>
                <a:cubicBezTo>
                  <a:pt x="68" y="0"/>
                  <a:pt x="81" y="14"/>
                  <a:pt x="81" y="41"/>
                </a:cubicBezTo>
                <a:cubicBezTo>
                  <a:pt x="81" y="68"/>
                  <a:pt x="81" y="68"/>
                  <a:pt x="81" y="68"/>
                </a:cubicBezTo>
                <a:cubicBezTo>
                  <a:pt x="81" y="82"/>
                  <a:pt x="68" y="109"/>
                  <a:pt x="41" y="109"/>
                </a:cubicBezTo>
                <a:close/>
              </a:path>
            </a:pathLst>
          </a:custGeom>
          <a:solidFill>
            <a:schemeClr val="accent2"/>
          </a:solidFill>
          <a:ln>
            <a:noFill/>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SV" sz="900"/>
          </a:p>
        </p:txBody>
      </p:sp>
      <p:sp>
        <p:nvSpPr>
          <p:cNvPr id="18" name="Freeform 12">
            <a:extLst>
              <a:ext uri="{FF2B5EF4-FFF2-40B4-BE49-F238E27FC236}">
                <a16:creationId xmlns:a16="http://schemas.microsoft.com/office/drawing/2014/main" id="{B1C06CF9-D62B-0840-9919-175AC9876E53}"/>
              </a:ext>
            </a:extLst>
          </p:cNvPr>
          <p:cNvSpPr>
            <a:spLocks noChangeArrowheads="1"/>
          </p:cNvSpPr>
          <p:nvPr/>
        </p:nvSpPr>
        <p:spPr bwMode="auto">
          <a:xfrm>
            <a:off x="3051624" y="3027307"/>
            <a:ext cx="95098" cy="95098"/>
          </a:xfrm>
          <a:custGeom>
            <a:avLst/>
            <a:gdLst>
              <a:gd name="T0" fmla="*/ 0 w 274"/>
              <a:gd name="T1" fmla="*/ 137 h 274"/>
              <a:gd name="T2" fmla="*/ 0 w 274"/>
              <a:gd name="T3" fmla="*/ 137 h 274"/>
              <a:gd name="T4" fmla="*/ 137 w 274"/>
              <a:gd name="T5" fmla="*/ 0 h 274"/>
              <a:gd name="T6" fmla="*/ 273 w 274"/>
              <a:gd name="T7" fmla="*/ 137 h 274"/>
              <a:gd name="T8" fmla="*/ 137 w 274"/>
              <a:gd name="T9" fmla="*/ 273 h 274"/>
              <a:gd name="T10" fmla="*/ 0 w 274"/>
              <a:gd name="T11" fmla="*/ 137 h 274"/>
            </a:gdLst>
            <a:ahLst/>
            <a:cxnLst>
              <a:cxn ang="0">
                <a:pos x="T0" y="T1"/>
              </a:cxn>
              <a:cxn ang="0">
                <a:pos x="T2" y="T3"/>
              </a:cxn>
              <a:cxn ang="0">
                <a:pos x="T4" y="T5"/>
              </a:cxn>
              <a:cxn ang="0">
                <a:pos x="T6" y="T7"/>
              </a:cxn>
              <a:cxn ang="0">
                <a:pos x="T8" y="T9"/>
              </a:cxn>
              <a:cxn ang="0">
                <a:pos x="T10" y="T11"/>
              </a:cxn>
            </a:cxnLst>
            <a:rect l="0" t="0" r="r" b="b"/>
            <a:pathLst>
              <a:path w="274" h="274">
                <a:moveTo>
                  <a:pt x="0" y="137"/>
                </a:moveTo>
                <a:lnTo>
                  <a:pt x="0" y="137"/>
                </a:lnTo>
                <a:cubicBezTo>
                  <a:pt x="0" y="69"/>
                  <a:pt x="55" y="0"/>
                  <a:pt x="137" y="0"/>
                </a:cubicBezTo>
                <a:cubicBezTo>
                  <a:pt x="205" y="0"/>
                  <a:pt x="273" y="69"/>
                  <a:pt x="273" y="137"/>
                </a:cubicBezTo>
                <a:cubicBezTo>
                  <a:pt x="273" y="219"/>
                  <a:pt x="205" y="273"/>
                  <a:pt x="137" y="273"/>
                </a:cubicBezTo>
                <a:cubicBezTo>
                  <a:pt x="55" y="273"/>
                  <a:pt x="0" y="219"/>
                  <a:pt x="0" y="137"/>
                </a:cubicBezTo>
              </a:path>
            </a:pathLst>
          </a:custGeom>
          <a:solidFill>
            <a:schemeClr val="accent2"/>
          </a:solidFill>
          <a:ln>
            <a:noFill/>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SV" sz="900"/>
          </a:p>
        </p:txBody>
      </p:sp>
      <p:sp>
        <p:nvSpPr>
          <p:cNvPr id="19" name="Freeform 13">
            <a:extLst>
              <a:ext uri="{FF2B5EF4-FFF2-40B4-BE49-F238E27FC236}">
                <a16:creationId xmlns:a16="http://schemas.microsoft.com/office/drawing/2014/main" id="{B4D0AAFB-7D42-724E-BBB1-28A172630D25}"/>
              </a:ext>
            </a:extLst>
          </p:cNvPr>
          <p:cNvSpPr>
            <a:spLocks noChangeArrowheads="1"/>
          </p:cNvSpPr>
          <p:nvPr/>
        </p:nvSpPr>
        <p:spPr bwMode="auto">
          <a:xfrm>
            <a:off x="2372712" y="2203107"/>
            <a:ext cx="24542" cy="76692"/>
          </a:xfrm>
          <a:custGeom>
            <a:avLst/>
            <a:gdLst>
              <a:gd name="T0" fmla="*/ 27 w 69"/>
              <a:gd name="T1" fmla="*/ 218 h 219"/>
              <a:gd name="T2" fmla="*/ 27 w 69"/>
              <a:gd name="T3" fmla="*/ 218 h 219"/>
              <a:gd name="T4" fmla="*/ 0 w 69"/>
              <a:gd name="T5" fmla="*/ 191 h 219"/>
              <a:gd name="T6" fmla="*/ 0 w 69"/>
              <a:gd name="T7" fmla="*/ 177 h 219"/>
              <a:gd name="T8" fmla="*/ 27 w 69"/>
              <a:gd name="T9" fmla="*/ 136 h 219"/>
              <a:gd name="T10" fmla="*/ 68 w 69"/>
              <a:gd name="T11" fmla="*/ 177 h 219"/>
              <a:gd name="T12" fmla="*/ 68 w 69"/>
              <a:gd name="T13" fmla="*/ 191 h 219"/>
              <a:gd name="T14" fmla="*/ 27 w 69"/>
              <a:gd name="T15" fmla="*/ 218 h 219"/>
              <a:gd name="T16" fmla="*/ 27 w 69"/>
              <a:gd name="T17" fmla="*/ 82 h 219"/>
              <a:gd name="T18" fmla="*/ 27 w 69"/>
              <a:gd name="T19" fmla="*/ 82 h 219"/>
              <a:gd name="T20" fmla="*/ 0 w 69"/>
              <a:gd name="T21" fmla="*/ 54 h 219"/>
              <a:gd name="T22" fmla="*/ 0 w 69"/>
              <a:gd name="T23" fmla="*/ 41 h 219"/>
              <a:gd name="T24" fmla="*/ 27 w 69"/>
              <a:gd name="T25" fmla="*/ 0 h 219"/>
              <a:gd name="T26" fmla="*/ 68 w 69"/>
              <a:gd name="T27" fmla="*/ 41 h 219"/>
              <a:gd name="T28" fmla="*/ 68 w 69"/>
              <a:gd name="T29" fmla="*/ 54 h 219"/>
              <a:gd name="T30" fmla="*/ 27 w 69"/>
              <a:gd name="T31" fmla="*/ 82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219">
                <a:moveTo>
                  <a:pt x="27" y="218"/>
                </a:moveTo>
                <a:lnTo>
                  <a:pt x="27" y="218"/>
                </a:lnTo>
                <a:cubicBezTo>
                  <a:pt x="13" y="218"/>
                  <a:pt x="0" y="205"/>
                  <a:pt x="0" y="191"/>
                </a:cubicBezTo>
                <a:cubicBezTo>
                  <a:pt x="0" y="177"/>
                  <a:pt x="0" y="177"/>
                  <a:pt x="0" y="177"/>
                </a:cubicBezTo>
                <a:cubicBezTo>
                  <a:pt x="0" y="150"/>
                  <a:pt x="13" y="136"/>
                  <a:pt x="27" y="136"/>
                </a:cubicBezTo>
                <a:cubicBezTo>
                  <a:pt x="54" y="136"/>
                  <a:pt x="68" y="150"/>
                  <a:pt x="68" y="177"/>
                </a:cubicBezTo>
                <a:cubicBezTo>
                  <a:pt x="68" y="191"/>
                  <a:pt x="68" y="191"/>
                  <a:pt x="68" y="191"/>
                </a:cubicBezTo>
                <a:cubicBezTo>
                  <a:pt x="68" y="205"/>
                  <a:pt x="54" y="218"/>
                  <a:pt x="27" y="218"/>
                </a:cubicBezTo>
                <a:close/>
                <a:moveTo>
                  <a:pt x="27" y="82"/>
                </a:moveTo>
                <a:lnTo>
                  <a:pt x="27" y="82"/>
                </a:lnTo>
                <a:cubicBezTo>
                  <a:pt x="13" y="82"/>
                  <a:pt x="0" y="68"/>
                  <a:pt x="0" y="54"/>
                </a:cubicBezTo>
                <a:cubicBezTo>
                  <a:pt x="0" y="41"/>
                  <a:pt x="0" y="41"/>
                  <a:pt x="0" y="41"/>
                </a:cubicBezTo>
                <a:cubicBezTo>
                  <a:pt x="0" y="14"/>
                  <a:pt x="13" y="0"/>
                  <a:pt x="27" y="0"/>
                </a:cubicBezTo>
                <a:cubicBezTo>
                  <a:pt x="54" y="0"/>
                  <a:pt x="68" y="14"/>
                  <a:pt x="68" y="41"/>
                </a:cubicBezTo>
                <a:cubicBezTo>
                  <a:pt x="68" y="54"/>
                  <a:pt x="68" y="54"/>
                  <a:pt x="68" y="54"/>
                </a:cubicBezTo>
                <a:cubicBezTo>
                  <a:pt x="68" y="68"/>
                  <a:pt x="54" y="82"/>
                  <a:pt x="27" y="82"/>
                </a:cubicBezTo>
                <a:close/>
              </a:path>
            </a:pathLst>
          </a:custGeom>
          <a:solidFill>
            <a:schemeClr val="bg2"/>
          </a:solidFill>
          <a:ln>
            <a:noFill/>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SV" sz="900"/>
          </a:p>
        </p:txBody>
      </p:sp>
      <p:sp>
        <p:nvSpPr>
          <p:cNvPr id="20" name="Freeform 14">
            <a:extLst>
              <a:ext uri="{FF2B5EF4-FFF2-40B4-BE49-F238E27FC236}">
                <a16:creationId xmlns:a16="http://schemas.microsoft.com/office/drawing/2014/main" id="{129CA5EE-54CF-B342-BF49-3F2465180D0B}"/>
              </a:ext>
            </a:extLst>
          </p:cNvPr>
          <p:cNvSpPr>
            <a:spLocks noChangeArrowheads="1"/>
          </p:cNvSpPr>
          <p:nvPr/>
        </p:nvSpPr>
        <p:spPr bwMode="auto">
          <a:xfrm>
            <a:off x="2346637" y="2293603"/>
            <a:ext cx="76692" cy="76692"/>
          </a:xfrm>
          <a:custGeom>
            <a:avLst/>
            <a:gdLst>
              <a:gd name="T0" fmla="*/ 0 w 219"/>
              <a:gd name="T1" fmla="*/ 109 h 219"/>
              <a:gd name="T2" fmla="*/ 0 w 219"/>
              <a:gd name="T3" fmla="*/ 109 h 219"/>
              <a:gd name="T4" fmla="*/ 109 w 219"/>
              <a:gd name="T5" fmla="*/ 0 h 219"/>
              <a:gd name="T6" fmla="*/ 218 w 219"/>
              <a:gd name="T7" fmla="*/ 109 h 219"/>
              <a:gd name="T8" fmla="*/ 109 w 219"/>
              <a:gd name="T9" fmla="*/ 218 h 219"/>
              <a:gd name="T10" fmla="*/ 0 w 219"/>
              <a:gd name="T11" fmla="*/ 109 h 219"/>
            </a:gdLst>
            <a:ahLst/>
            <a:cxnLst>
              <a:cxn ang="0">
                <a:pos x="T0" y="T1"/>
              </a:cxn>
              <a:cxn ang="0">
                <a:pos x="T2" y="T3"/>
              </a:cxn>
              <a:cxn ang="0">
                <a:pos x="T4" y="T5"/>
              </a:cxn>
              <a:cxn ang="0">
                <a:pos x="T6" y="T7"/>
              </a:cxn>
              <a:cxn ang="0">
                <a:pos x="T8" y="T9"/>
              </a:cxn>
              <a:cxn ang="0">
                <a:pos x="T10" y="T11"/>
              </a:cxn>
            </a:cxnLst>
            <a:rect l="0" t="0" r="r" b="b"/>
            <a:pathLst>
              <a:path w="219" h="219">
                <a:moveTo>
                  <a:pt x="0" y="109"/>
                </a:moveTo>
                <a:lnTo>
                  <a:pt x="0" y="109"/>
                </a:lnTo>
                <a:cubicBezTo>
                  <a:pt x="0" y="41"/>
                  <a:pt x="54" y="0"/>
                  <a:pt x="109" y="0"/>
                </a:cubicBezTo>
                <a:cubicBezTo>
                  <a:pt x="177" y="0"/>
                  <a:pt x="218" y="41"/>
                  <a:pt x="218" y="109"/>
                </a:cubicBezTo>
                <a:cubicBezTo>
                  <a:pt x="218" y="164"/>
                  <a:pt x="177" y="218"/>
                  <a:pt x="109" y="218"/>
                </a:cubicBezTo>
                <a:cubicBezTo>
                  <a:pt x="54" y="218"/>
                  <a:pt x="0" y="164"/>
                  <a:pt x="0" y="109"/>
                </a:cubicBezTo>
              </a:path>
            </a:pathLst>
          </a:custGeom>
          <a:solidFill>
            <a:schemeClr val="bg2"/>
          </a:solidFill>
          <a:ln>
            <a:noFill/>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SV" sz="900"/>
          </a:p>
        </p:txBody>
      </p:sp>
      <p:grpSp>
        <p:nvGrpSpPr>
          <p:cNvPr id="21" name="Group 20">
            <a:extLst>
              <a:ext uri="{FF2B5EF4-FFF2-40B4-BE49-F238E27FC236}">
                <a16:creationId xmlns:a16="http://schemas.microsoft.com/office/drawing/2014/main" id="{81048CD8-E19E-6B44-91F9-BFC756194D6E}"/>
              </a:ext>
            </a:extLst>
          </p:cNvPr>
          <p:cNvGrpSpPr/>
          <p:nvPr/>
        </p:nvGrpSpPr>
        <p:grpSpPr>
          <a:xfrm>
            <a:off x="3947863" y="2882373"/>
            <a:ext cx="1161625" cy="1301447"/>
            <a:chOff x="15537700" y="6099082"/>
            <a:chExt cx="3752309" cy="4203975"/>
          </a:xfrm>
          <a:solidFill>
            <a:schemeClr val="accent4"/>
          </a:solidFill>
        </p:grpSpPr>
        <p:sp>
          <p:nvSpPr>
            <p:cNvPr id="41" name="Freeform 4">
              <a:extLst>
                <a:ext uri="{FF2B5EF4-FFF2-40B4-BE49-F238E27FC236}">
                  <a16:creationId xmlns:a16="http://schemas.microsoft.com/office/drawing/2014/main" id="{022A23D7-D81F-FC4A-8197-DF788881B19E}"/>
                </a:ext>
              </a:extLst>
            </p:cNvPr>
            <p:cNvSpPr>
              <a:spLocks noChangeArrowheads="1"/>
            </p:cNvSpPr>
            <p:nvPr/>
          </p:nvSpPr>
          <p:spPr bwMode="auto">
            <a:xfrm>
              <a:off x="17452072" y="9344134"/>
              <a:ext cx="1247296" cy="958923"/>
            </a:xfrm>
            <a:custGeom>
              <a:avLst/>
              <a:gdLst>
                <a:gd name="T0" fmla="*/ 1583 w 1584"/>
                <a:gd name="T1" fmla="*/ 0 h 1215"/>
                <a:gd name="T2" fmla="*/ 0 w 1584"/>
                <a:gd name="T3" fmla="*/ 0 h 1215"/>
                <a:gd name="T4" fmla="*/ 0 w 1584"/>
                <a:gd name="T5" fmla="*/ 1214 h 1215"/>
                <a:gd name="T6" fmla="*/ 1583 w 1584"/>
                <a:gd name="T7" fmla="*/ 0 h 1215"/>
              </a:gdLst>
              <a:ahLst/>
              <a:cxnLst>
                <a:cxn ang="0">
                  <a:pos x="T0" y="T1"/>
                </a:cxn>
                <a:cxn ang="0">
                  <a:pos x="T2" y="T3"/>
                </a:cxn>
                <a:cxn ang="0">
                  <a:pos x="T4" y="T5"/>
                </a:cxn>
                <a:cxn ang="0">
                  <a:pos x="T6" y="T7"/>
                </a:cxn>
              </a:cxnLst>
              <a:rect l="0" t="0" r="r" b="b"/>
              <a:pathLst>
                <a:path w="1584" h="1215">
                  <a:moveTo>
                    <a:pt x="1583" y="0"/>
                  </a:moveTo>
                  <a:lnTo>
                    <a:pt x="0" y="0"/>
                  </a:lnTo>
                  <a:lnTo>
                    <a:pt x="0" y="1214"/>
                  </a:lnTo>
                  <a:lnTo>
                    <a:pt x="1583"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SV" sz="900"/>
            </a:p>
          </p:txBody>
        </p:sp>
        <p:sp>
          <p:nvSpPr>
            <p:cNvPr id="42" name="Freeform 5">
              <a:extLst>
                <a:ext uri="{FF2B5EF4-FFF2-40B4-BE49-F238E27FC236}">
                  <a16:creationId xmlns:a16="http://schemas.microsoft.com/office/drawing/2014/main" id="{32E4A790-BF68-DA47-8F0A-F95F1E3D3C5E}"/>
                </a:ext>
              </a:extLst>
            </p:cNvPr>
            <p:cNvSpPr>
              <a:spLocks noChangeArrowheads="1"/>
            </p:cNvSpPr>
            <p:nvPr/>
          </p:nvSpPr>
          <p:spPr bwMode="auto">
            <a:xfrm>
              <a:off x="15537700" y="6099082"/>
              <a:ext cx="3752309" cy="3752309"/>
            </a:xfrm>
            <a:custGeom>
              <a:avLst/>
              <a:gdLst>
                <a:gd name="T0" fmla="*/ 2387 w 4762"/>
                <a:gd name="T1" fmla="*/ 4761 h 4762"/>
                <a:gd name="T2" fmla="*/ 2387 w 4762"/>
                <a:gd name="T3" fmla="*/ 4761 h 4762"/>
                <a:gd name="T4" fmla="*/ 0 w 4762"/>
                <a:gd name="T5" fmla="*/ 2388 h 4762"/>
                <a:gd name="T6" fmla="*/ 2387 w 4762"/>
                <a:gd name="T7" fmla="*/ 0 h 4762"/>
                <a:gd name="T8" fmla="*/ 4761 w 4762"/>
                <a:gd name="T9" fmla="*/ 2388 h 4762"/>
                <a:gd name="T10" fmla="*/ 2387 w 4762"/>
                <a:gd name="T11" fmla="*/ 4761 h 4762"/>
              </a:gdLst>
              <a:ahLst/>
              <a:cxnLst>
                <a:cxn ang="0">
                  <a:pos x="T0" y="T1"/>
                </a:cxn>
                <a:cxn ang="0">
                  <a:pos x="T2" y="T3"/>
                </a:cxn>
                <a:cxn ang="0">
                  <a:pos x="T4" y="T5"/>
                </a:cxn>
                <a:cxn ang="0">
                  <a:pos x="T6" y="T7"/>
                </a:cxn>
                <a:cxn ang="0">
                  <a:pos x="T8" y="T9"/>
                </a:cxn>
                <a:cxn ang="0">
                  <a:pos x="T10" y="T11"/>
                </a:cxn>
              </a:cxnLst>
              <a:rect l="0" t="0" r="r" b="b"/>
              <a:pathLst>
                <a:path w="4762" h="4762">
                  <a:moveTo>
                    <a:pt x="2387" y="4761"/>
                  </a:moveTo>
                  <a:lnTo>
                    <a:pt x="2387" y="4761"/>
                  </a:lnTo>
                  <a:cubicBezTo>
                    <a:pt x="1064" y="4761"/>
                    <a:pt x="0" y="3696"/>
                    <a:pt x="0" y="2388"/>
                  </a:cubicBezTo>
                  <a:cubicBezTo>
                    <a:pt x="0" y="1065"/>
                    <a:pt x="1064" y="0"/>
                    <a:pt x="2387" y="0"/>
                  </a:cubicBezTo>
                  <a:cubicBezTo>
                    <a:pt x="3697" y="0"/>
                    <a:pt x="4761" y="1065"/>
                    <a:pt x="4761" y="2388"/>
                  </a:cubicBezTo>
                  <a:cubicBezTo>
                    <a:pt x="4761" y="3696"/>
                    <a:pt x="3697" y="4761"/>
                    <a:pt x="2387" y="476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SV" sz="900"/>
            </a:p>
          </p:txBody>
        </p:sp>
      </p:grpSp>
      <p:grpSp>
        <p:nvGrpSpPr>
          <p:cNvPr id="22" name="Group 21">
            <a:extLst>
              <a:ext uri="{FF2B5EF4-FFF2-40B4-BE49-F238E27FC236}">
                <a16:creationId xmlns:a16="http://schemas.microsoft.com/office/drawing/2014/main" id="{8C16D1D4-A04F-7341-B1DA-419D8AFEDF9F}"/>
              </a:ext>
            </a:extLst>
          </p:cNvPr>
          <p:cNvGrpSpPr/>
          <p:nvPr/>
        </p:nvGrpSpPr>
        <p:grpSpPr>
          <a:xfrm>
            <a:off x="5776155" y="2137773"/>
            <a:ext cx="764974" cy="857053"/>
            <a:chOff x="15537700" y="6099082"/>
            <a:chExt cx="3752309" cy="4203975"/>
          </a:xfrm>
          <a:solidFill>
            <a:schemeClr val="accent3"/>
          </a:solidFill>
        </p:grpSpPr>
        <p:sp>
          <p:nvSpPr>
            <p:cNvPr id="39" name="Freeform 4">
              <a:extLst>
                <a:ext uri="{FF2B5EF4-FFF2-40B4-BE49-F238E27FC236}">
                  <a16:creationId xmlns:a16="http://schemas.microsoft.com/office/drawing/2014/main" id="{04DB8597-1328-1D4E-9C47-8EE6B93914CA}"/>
                </a:ext>
              </a:extLst>
            </p:cNvPr>
            <p:cNvSpPr>
              <a:spLocks noChangeArrowheads="1"/>
            </p:cNvSpPr>
            <p:nvPr/>
          </p:nvSpPr>
          <p:spPr bwMode="auto">
            <a:xfrm>
              <a:off x="17452072" y="9344134"/>
              <a:ext cx="1247296" cy="958923"/>
            </a:xfrm>
            <a:custGeom>
              <a:avLst/>
              <a:gdLst>
                <a:gd name="T0" fmla="*/ 1583 w 1584"/>
                <a:gd name="T1" fmla="*/ 0 h 1215"/>
                <a:gd name="T2" fmla="*/ 0 w 1584"/>
                <a:gd name="T3" fmla="*/ 0 h 1215"/>
                <a:gd name="T4" fmla="*/ 0 w 1584"/>
                <a:gd name="T5" fmla="*/ 1214 h 1215"/>
                <a:gd name="T6" fmla="*/ 1583 w 1584"/>
                <a:gd name="T7" fmla="*/ 0 h 1215"/>
              </a:gdLst>
              <a:ahLst/>
              <a:cxnLst>
                <a:cxn ang="0">
                  <a:pos x="T0" y="T1"/>
                </a:cxn>
                <a:cxn ang="0">
                  <a:pos x="T2" y="T3"/>
                </a:cxn>
                <a:cxn ang="0">
                  <a:pos x="T4" y="T5"/>
                </a:cxn>
                <a:cxn ang="0">
                  <a:pos x="T6" y="T7"/>
                </a:cxn>
              </a:cxnLst>
              <a:rect l="0" t="0" r="r" b="b"/>
              <a:pathLst>
                <a:path w="1584" h="1215">
                  <a:moveTo>
                    <a:pt x="1583" y="0"/>
                  </a:moveTo>
                  <a:lnTo>
                    <a:pt x="0" y="0"/>
                  </a:lnTo>
                  <a:lnTo>
                    <a:pt x="0" y="1214"/>
                  </a:lnTo>
                  <a:lnTo>
                    <a:pt x="1583"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SV" sz="900"/>
            </a:p>
          </p:txBody>
        </p:sp>
        <p:sp>
          <p:nvSpPr>
            <p:cNvPr id="40" name="Freeform 5">
              <a:extLst>
                <a:ext uri="{FF2B5EF4-FFF2-40B4-BE49-F238E27FC236}">
                  <a16:creationId xmlns:a16="http://schemas.microsoft.com/office/drawing/2014/main" id="{0261DFC2-81DE-3249-A70A-2268C1B7D9C7}"/>
                </a:ext>
              </a:extLst>
            </p:cNvPr>
            <p:cNvSpPr>
              <a:spLocks noChangeArrowheads="1"/>
            </p:cNvSpPr>
            <p:nvPr/>
          </p:nvSpPr>
          <p:spPr bwMode="auto">
            <a:xfrm>
              <a:off x="15537700" y="6099082"/>
              <a:ext cx="3752309" cy="3752309"/>
            </a:xfrm>
            <a:custGeom>
              <a:avLst/>
              <a:gdLst>
                <a:gd name="T0" fmla="*/ 2387 w 4762"/>
                <a:gd name="T1" fmla="*/ 4761 h 4762"/>
                <a:gd name="T2" fmla="*/ 2387 w 4762"/>
                <a:gd name="T3" fmla="*/ 4761 h 4762"/>
                <a:gd name="T4" fmla="*/ 0 w 4762"/>
                <a:gd name="T5" fmla="*/ 2388 h 4762"/>
                <a:gd name="T6" fmla="*/ 2387 w 4762"/>
                <a:gd name="T7" fmla="*/ 0 h 4762"/>
                <a:gd name="T8" fmla="*/ 4761 w 4762"/>
                <a:gd name="T9" fmla="*/ 2388 h 4762"/>
                <a:gd name="T10" fmla="*/ 2387 w 4762"/>
                <a:gd name="T11" fmla="*/ 4761 h 4762"/>
              </a:gdLst>
              <a:ahLst/>
              <a:cxnLst>
                <a:cxn ang="0">
                  <a:pos x="T0" y="T1"/>
                </a:cxn>
                <a:cxn ang="0">
                  <a:pos x="T2" y="T3"/>
                </a:cxn>
                <a:cxn ang="0">
                  <a:pos x="T4" y="T5"/>
                </a:cxn>
                <a:cxn ang="0">
                  <a:pos x="T6" y="T7"/>
                </a:cxn>
                <a:cxn ang="0">
                  <a:pos x="T8" y="T9"/>
                </a:cxn>
                <a:cxn ang="0">
                  <a:pos x="T10" y="T11"/>
                </a:cxn>
              </a:cxnLst>
              <a:rect l="0" t="0" r="r" b="b"/>
              <a:pathLst>
                <a:path w="4762" h="4762">
                  <a:moveTo>
                    <a:pt x="2387" y="4761"/>
                  </a:moveTo>
                  <a:lnTo>
                    <a:pt x="2387" y="4761"/>
                  </a:lnTo>
                  <a:cubicBezTo>
                    <a:pt x="1064" y="4761"/>
                    <a:pt x="0" y="3696"/>
                    <a:pt x="0" y="2388"/>
                  </a:cubicBezTo>
                  <a:cubicBezTo>
                    <a:pt x="0" y="1065"/>
                    <a:pt x="1064" y="0"/>
                    <a:pt x="2387" y="0"/>
                  </a:cubicBezTo>
                  <a:cubicBezTo>
                    <a:pt x="3697" y="0"/>
                    <a:pt x="4761" y="1065"/>
                    <a:pt x="4761" y="2388"/>
                  </a:cubicBezTo>
                  <a:cubicBezTo>
                    <a:pt x="4761" y="3696"/>
                    <a:pt x="3697" y="4761"/>
                    <a:pt x="2387" y="476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SV" sz="900"/>
            </a:p>
          </p:txBody>
        </p:sp>
      </p:grpSp>
      <p:grpSp>
        <p:nvGrpSpPr>
          <p:cNvPr id="23" name="Group 22">
            <a:extLst>
              <a:ext uri="{FF2B5EF4-FFF2-40B4-BE49-F238E27FC236}">
                <a16:creationId xmlns:a16="http://schemas.microsoft.com/office/drawing/2014/main" id="{913AB5B0-4399-8F41-B682-EE9BA877F645}"/>
              </a:ext>
            </a:extLst>
          </p:cNvPr>
          <p:cNvGrpSpPr/>
          <p:nvPr/>
        </p:nvGrpSpPr>
        <p:grpSpPr>
          <a:xfrm>
            <a:off x="2791486" y="2142672"/>
            <a:ext cx="615374" cy="689446"/>
            <a:chOff x="15537700" y="6099082"/>
            <a:chExt cx="3752309" cy="4203975"/>
          </a:xfrm>
          <a:solidFill>
            <a:schemeClr val="accent2"/>
          </a:solidFill>
        </p:grpSpPr>
        <p:sp>
          <p:nvSpPr>
            <p:cNvPr id="37" name="Freeform 4">
              <a:extLst>
                <a:ext uri="{FF2B5EF4-FFF2-40B4-BE49-F238E27FC236}">
                  <a16:creationId xmlns:a16="http://schemas.microsoft.com/office/drawing/2014/main" id="{968D4BB7-291B-224F-B161-E2AABFB51C3B}"/>
                </a:ext>
              </a:extLst>
            </p:cNvPr>
            <p:cNvSpPr>
              <a:spLocks noChangeArrowheads="1"/>
            </p:cNvSpPr>
            <p:nvPr/>
          </p:nvSpPr>
          <p:spPr bwMode="auto">
            <a:xfrm>
              <a:off x="17452072" y="9344134"/>
              <a:ext cx="1247296" cy="958923"/>
            </a:xfrm>
            <a:custGeom>
              <a:avLst/>
              <a:gdLst>
                <a:gd name="T0" fmla="*/ 1583 w 1584"/>
                <a:gd name="T1" fmla="*/ 0 h 1215"/>
                <a:gd name="T2" fmla="*/ 0 w 1584"/>
                <a:gd name="T3" fmla="*/ 0 h 1215"/>
                <a:gd name="T4" fmla="*/ 0 w 1584"/>
                <a:gd name="T5" fmla="*/ 1214 h 1215"/>
                <a:gd name="T6" fmla="*/ 1583 w 1584"/>
                <a:gd name="T7" fmla="*/ 0 h 1215"/>
              </a:gdLst>
              <a:ahLst/>
              <a:cxnLst>
                <a:cxn ang="0">
                  <a:pos x="T0" y="T1"/>
                </a:cxn>
                <a:cxn ang="0">
                  <a:pos x="T2" y="T3"/>
                </a:cxn>
                <a:cxn ang="0">
                  <a:pos x="T4" y="T5"/>
                </a:cxn>
                <a:cxn ang="0">
                  <a:pos x="T6" y="T7"/>
                </a:cxn>
              </a:cxnLst>
              <a:rect l="0" t="0" r="r" b="b"/>
              <a:pathLst>
                <a:path w="1584" h="1215">
                  <a:moveTo>
                    <a:pt x="1583" y="0"/>
                  </a:moveTo>
                  <a:lnTo>
                    <a:pt x="0" y="0"/>
                  </a:lnTo>
                  <a:lnTo>
                    <a:pt x="0" y="1214"/>
                  </a:lnTo>
                  <a:lnTo>
                    <a:pt x="1583"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SV" sz="900"/>
            </a:p>
          </p:txBody>
        </p:sp>
        <p:sp>
          <p:nvSpPr>
            <p:cNvPr id="38" name="Freeform 5">
              <a:extLst>
                <a:ext uri="{FF2B5EF4-FFF2-40B4-BE49-F238E27FC236}">
                  <a16:creationId xmlns:a16="http://schemas.microsoft.com/office/drawing/2014/main" id="{46B982A0-FDD5-1540-9E9A-399EEE0A1E76}"/>
                </a:ext>
              </a:extLst>
            </p:cNvPr>
            <p:cNvSpPr>
              <a:spLocks noChangeArrowheads="1"/>
            </p:cNvSpPr>
            <p:nvPr/>
          </p:nvSpPr>
          <p:spPr bwMode="auto">
            <a:xfrm>
              <a:off x="15537700" y="6099082"/>
              <a:ext cx="3752309" cy="3752309"/>
            </a:xfrm>
            <a:custGeom>
              <a:avLst/>
              <a:gdLst>
                <a:gd name="T0" fmla="*/ 2387 w 4762"/>
                <a:gd name="T1" fmla="*/ 4761 h 4762"/>
                <a:gd name="T2" fmla="*/ 2387 w 4762"/>
                <a:gd name="T3" fmla="*/ 4761 h 4762"/>
                <a:gd name="T4" fmla="*/ 0 w 4762"/>
                <a:gd name="T5" fmla="*/ 2388 h 4762"/>
                <a:gd name="T6" fmla="*/ 2387 w 4762"/>
                <a:gd name="T7" fmla="*/ 0 h 4762"/>
                <a:gd name="T8" fmla="*/ 4761 w 4762"/>
                <a:gd name="T9" fmla="*/ 2388 h 4762"/>
                <a:gd name="T10" fmla="*/ 2387 w 4762"/>
                <a:gd name="T11" fmla="*/ 4761 h 4762"/>
              </a:gdLst>
              <a:ahLst/>
              <a:cxnLst>
                <a:cxn ang="0">
                  <a:pos x="T0" y="T1"/>
                </a:cxn>
                <a:cxn ang="0">
                  <a:pos x="T2" y="T3"/>
                </a:cxn>
                <a:cxn ang="0">
                  <a:pos x="T4" y="T5"/>
                </a:cxn>
                <a:cxn ang="0">
                  <a:pos x="T6" y="T7"/>
                </a:cxn>
                <a:cxn ang="0">
                  <a:pos x="T8" y="T9"/>
                </a:cxn>
                <a:cxn ang="0">
                  <a:pos x="T10" y="T11"/>
                </a:cxn>
              </a:cxnLst>
              <a:rect l="0" t="0" r="r" b="b"/>
              <a:pathLst>
                <a:path w="4762" h="4762">
                  <a:moveTo>
                    <a:pt x="2387" y="4761"/>
                  </a:moveTo>
                  <a:lnTo>
                    <a:pt x="2387" y="4761"/>
                  </a:lnTo>
                  <a:cubicBezTo>
                    <a:pt x="1064" y="4761"/>
                    <a:pt x="0" y="3696"/>
                    <a:pt x="0" y="2388"/>
                  </a:cubicBezTo>
                  <a:cubicBezTo>
                    <a:pt x="0" y="1065"/>
                    <a:pt x="1064" y="0"/>
                    <a:pt x="2387" y="0"/>
                  </a:cubicBezTo>
                  <a:cubicBezTo>
                    <a:pt x="3697" y="0"/>
                    <a:pt x="4761" y="1065"/>
                    <a:pt x="4761" y="2388"/>
                  </a:cubicBezTo>
                  <a:cubicBezTo>
                    <a:pt x="4761" y="3696"/>
                    <a:pt x="3697" y="4761"/>
                    <a:pt x="2387" y="476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SV" sz="900"/>
            </a:p>
          </p:txBody>
        </p:sp>
      </p:grpSp>
      <p:grpSp>
        <p:nvGrpSpPr>
          <p:cNvPr id="24" name="Group 23">
            <a:extLst>
              <a:ext uri="{FF2B5EF4-FFF2-40B4-BE49-F238E27FC236}">
                <a16:creationId xmlns:a16="http://schemas.microsoft.com/office/drawing/2014/main" id="{BA9998D2-A12B-AE43-A90D-EA0168A8F1C2}"/>
              </a:ext>
            </a:extLst>
          </p:cNvPr>
          <p:cNvGrpSpPr/>
          <p:nvPr/>
        </p:nvGrpSpPr>
        <p:grpSpPr>
          <a:xfrm>
            <a:off x="2131711" y="1580659"/>
            <a:ext cx="506544" cy="567516"/>
            <a:chOff x="15537700" y="6099082"/>
            <a:chExt cx="3752309" cy="4203975"/>
          </a:xfrm>
          <a:solidFill>
            <a:schemeClr val="bg2"/>
          </a:solidFill>
        </p:grpSpPr>
        <p:sp>
          <p:nvSpPr>
            <p:cNvPr id="35" name="Freeform 4">
              <a:extLst>
                <a:ext uri="{FF2B5EF4-FFF2-40B4-BE49-F238E27FC236}">
                  <a16:creationId xmlns:a16="http://schemas.microsoft.com/office/drawing/2014/main" id="{6B649596-0EEF-904C-B9AA-FA5876300F04}"/>
                </a:ext>
              </a:extLst>
            </p:cNvPr>
            <p:cNvSpPr>
              <a:spLocks noChangeArrowheads="1"/>
            </p:cNvSpPr>
            <p:nvPr/>
          </p:nvSpPr>
          <p:spPr bwMode="auto">
            <a:xfrm>
              <a:off x="17452072" y="9344134"/>
              <a:ext cx="1247296" cy="958923"/>
            </a:xfrm>
            <a:custGeom>
              <a:avLst/>
              <a:gdLst>
                <a:gd name="T0" fmla="*/ 1583 w 1584"/>
                <a:gd name="T1" fmla="*/ 0 h 1215"/>
                <a:gd name="T2" fmla="*/ 0 w 1584"/>
                <a:gd name="T3" fmla="*/ 0 h 1215"/>
                <a:gd name="T4" fmla="*/ 0 w 1584"/>
                <a:gd name="T5" fmla="*/ 1214 h 1215"/>
                <a:gd name="T6" fmla="*/ 1583 w 1584"/>
                <a:gd name="T7" fmla="*/ 0 h 1215"/>
              </a:gdLst>
              <a:ahLst/>
              <a:cxnLst>
                <a:cxn ang="0">
                  <a:pos x="T0" y="T1"/>
                </a:cxn>
                <a:cxn ang="0">
                  <a:pos x="T2" y="T3"/>
                </a:cxn>
                <a:cxn ang="0">
                  <a:pos x="T4" y="T5"/>
                </a:cxn>
                <a:cxn ang="0">
                  <a:pos x="T6" y="T7"/>
                </a:cxn>
              </a:cxnLst>
              <a:rect l="0" t="0" r="r" b="b"/>
              <a:pathLst>
                <a:path w="1584" h="1215">
                  <a:moveTo>
                    <a:pt x="1583" y="0"/>
                  </a:moveTo>
                  <a:lnTo>
                    <a:pt x="0" y="0"/>
                  </a:lnTo>
                  <a:lnTo>
                    <a:pt x="0" y="1214"/>
                  </a:lnTo>
                  <a:lnTo>
                    <a:pt x="1583"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SV" sz="900"/>
            </a:p>
          </p:txBody>
        </p:sp>
        <p:sp>
          <p:nvSpPr>
            <p:cNvPr id="36" name="Freeform 5">
              <a:extLst>
                <a:ext uri="{FF2B5EF4-FFF2-40B4-BE49-F238E27FC236}">
                  <a16:creationId xmlns:a16="http://schemas.microsoft.com/office/drawing/2014/main" id="{08528F40-D48E-5D45-9EC9-76024FD67642}"/>
                </a:ext>
              </a:extLst>
            </p:cNvPr>
            <p:cNvSpPr>
              <a:spLocks noChangeArrowheads="1"/>
            </p:cNvSpPr>
            <p:nvPr/>
          </p:nvSpPr>
          <p:spPr bwMode="auto">
            <a:xfrm>
              <a:off x="15537700" y="6099082"/>
              <a:ext cx="3752309" cy="3752309"/>
            </a:xfrm>
            <a:custGeom>
              <a:avLst/>
              <a:gdLst>
                <a:gd name="T0" fmla="*/ 2387 w 4762"/>
                <a:gd name="T1" fmla="*/ 4761 h 4762"/>
                <a:gd name="T2" fmla="*/ 2387 w 4762"/>
                <a:gd name="T3" fmla="*/ 4761 h 4762"/>
                <a:gd name="T4" fmla="*/ 0 w 4762"/>
                <a:gd name="T5" fmla="*/ 2388 h 4762"/>
                <a:gd name="T6" fmla="*/ 2387 w 4762"/>
                <a:gd name="T7" fmla="*/ 0 h 4762"/>
                <a:gd name="T8" fmla="*/ 4761 w 4762"/>
                <a:gd name="T9" fmla="*/ 2388 h 4762"/>
                <a:gd name="T10" fmla="*/ 2387 w 4762"/>
                <a:gd name="T11" fmla="*/ 4761 h 4762"/>
              </a:gdLst>
              <a:ahLst/>
              <a:cxnLst>
                <a:cxn ang="0">
                  <a:pos x="T0" y="T1"/>
                </a:cxn>
                <a:cxn ang="0">
                  <a:pos x="T2" y="T3"/>
                </a:cxn>
                <a:cxn ang="0">
                  <a:pos x="T4" y="T5"/>
                </a:cxn>
                <a:cxn ang="0">
                  <a:pos x="T6" y="T7"/>
                </a:cxn>
                <a:cxn ang="0">
                  <a:pos x="T8" y="T9"/>
                </a:cxn>
                <a:cxn ang="0">
                  <a:pos x="T10" y="T11"/>
                </a:cxn>
              </a:cxnLst>
              <a:rect l="0" t="0" r="r" b="b"/>
              <a:pathLst>
                <a:path w="4762" h="4762">
                  <a:moveTo>
                    <a:pt x="2387" y="4761"/>
                  </a:moveTo>
                  <a:lnTo>
                    <a:pt x="2387" y="4761"/>
                  </a:lnTo>
                  <a:cubicBezTo>
                    <a:pt x="1064" y="4761"/>
                    <a:pt x="0" y="3696"/>
                    <a:pt x="0" y="2388"/>
                  </a:cubicBezTo>
                  <a:cubicBezTo>
                    <a:pt x="0" y="1065"/>
                    <a:pt x="1064" y="0"/>
                    <a:pt x="2387" y="0"/>
                  </a:cubicBezTo>
                  <a:cubicBezTo>
                    <a:pt x="3697" y="0"/>
                    <a:pt x="4761" y="1065"/>
                    <a:pt x="4761" y="2388"/>
                  </a:cubicBezTo>
                  <a:cubicBezTo>
                    <a:pt x="4761" y="3696"/>
                    <a:pt x="3697" y="4761"/>
                    <a:pt x="2387" y="476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SV" sz="900"/>
            </a:p>
          </p:txBody>
        </p:sp>
      </p:grpSp>
      <p:sp>
        <p:nvSpPr>
          <p:cNvPr id="25" name="TextBox 104">
            <a:extLst>
              <a:ext uri="{FF2B5EF4-FFF2-40B4-BE49-F238E27FC236}">
                <a16:creationId xmlns:a16="http://schemas.microsoft.com/office/drawing/2014/main" id="{11A3F024-A120-9A45-8E54-C3B6FE85BAAF}"/>
              </a:ext>
            </a:extLst>
          </p:cNvPr>
          <p:cNvSpPr txBox="1"/>
          <p:nvPr/>
        </p:nvSpPr>
        <p:spPr>
          <a:xfrm>
            <a:off x="8490799" y="4076765"/>
            <a:ext cx="2669326" cy="206210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66700" indent="180975"/>
            <a:r>
              <a:rPr lang="en-US" sz="1600" b="1" dirty="0">
                <a:solidFill>
                  <a:schemeClr val="tx1">
                    <a:lumMod val="50000"/>
                  </a:schemeClr>
                </a:solidFill>
                <a:latin typeface="Lato Light" panose="020F0502020204030203" pitchFamily="34" charset="0"/>
                <a:ea typeface="Lato Light" panose="020F0502020204030203" pitchFamily="34" charset="0"/>
                <a:cs typeface="Lato Light" panose="020F0502020204030203" pitchFamily="34" charset="0"/>
              </a:rPr>
              <a:t>Governance and Operationalization</a:t>
            </a:r>
          </a:p>
          <a:p>
            <a:pPr marL="285750" indent="-285750">
              <a:buFont typeface="Arial" panose="020B0604020202020204" pitchFamily="34" charset="0"/>
              <a:buChar char="•"/>
            </a:pPr>
            <a:r>
              <a:rPr lang="en-US" sz="1600" dirty="0">
                <a:solidFill>
                  <a:schemeClr val="tx1">
                    <a:lumMod val="50000"/>
                  </a:schemeClr>
                </a:solidFill>
                <a:latin typeface="Lato Light" panose="020F0502020204030203" pitchFamily="34" charset="0"/>
                <a:ea typeface="Lato Light" panose="020F0502020204030203" pitchFamily="34" charset="0"/>
                <a:cs typeface="Lato Light" panose="020F0502020204030203" pitchFamily="34" charset="0"/>
              </a:rPr>
              <a:t>Linux Foundation for product governance</a:t>
            </a:r>
          </a:p>
          <a:p>
            <a:pPr marL="285750" indent="-285750">
              <a:buFont typeface="Arial" panose="020B0604020202020204" pitchFamily="34" charset="0"/>
              <a:buChar char="•"/>
            </a:pPr>
            <a:r>
              <a:rPr lang="en-US" sz="1600" dirty="0">
                <a:solidFill>
                  <a:schemeClr val="tx1">
                    <a:lumMod val="50000"/>
                  </a:schemeClr>
                </a:solidFill>
                <a:latin typeface="Lato Light" panose="020F0502020204030203" pitchFamily="34" charset="0"/>
                <a:ea typeface="Lato Light" panose="020F0502020204030203" pitchFamily="34" charset="0"/>
                <a:cs typeface="Lato Light" panose="020F0502020204030203" pitchFamily="34" charset="0"/>
              </a:rPr>
              <a:t>Virtual Inc for operations support</a:t>
            </a:r>
          </a:p>
          <a:p>
            <a:pPr marL="285750" indent="-285750">
              <a:buFont typeface="Arial" panose="020B0604020202020204" pitchFamily="34" charset="0"/>
              <a:buChar char="•"/>
            </a:pPr>
            <a:endParaRPr lang="en-US" sz="1600" dirty="0">
              <a:solidFill>
                <a:schemeClr val="tx1">
                  <a:lumMod val="50000"/>
                </a:schemeClr>
              </a:solidFill>
              <a:latin typeface="Lato Light" panose="020F0502020204030203" pitchFamily="34" charset="0"/>
              <a:ea typeface="Lato Light" panose="020F0502020204030203" pitchFamily="34" charset="0"/>
              <a:cs typeface="Lato Light" panose="020F0502020204030203" pitchFamily="34" charset="0"/>
            </a:endParaRPr>
          </a:p>
          <a:p>
            <a:r>
              <a:rPr lang="en-US" sz="1600" b="1" dirty="0">
                <a:solidFill>
                  <a:schemeClr val="tx1">
                    <a:lumMod val="50000"/>
                  </a:schemeClr>
                </a:solidFill>
                <a:latin typeface="Lato Light" panose="020F0502020204030203" pitchFamily="34" charset="0"/>
                <a:ea typeface="Lato Light" panose="020F0502020204030203" pitchFamily="34" charset="0"/>
                <a:cs typeface="Lato Light" panose="020F0502020204030203" pitchFamily="34" charset="0"/>
              </a:rPr>
              <a:t>FRMS </a:t>
            </a:r>
            <a:r>
              <a:rPr lang="en-US" sz="1600" b="1" dirty="0" err="1">
                <a:solidFill>
                  <a:schemeClr val="tx1">
                    <a:lumMod val="50000"/>
                  </a:schemeClr>
                </a:solidFill>
                <a:latin typeface="Lato Light" panose="020F0502020204030203" pitchFamily="34" charset="0"/>
                <a:ea typeface="Lato Light" panose="020F0502020204030203" pitchFamily="34" charset="0"/>
                <a:cs typeface="Lato Light" panose="020F0502020204030203" pitchFamily="34" charset="0"/>
              </a:rPr>
              <a:t>CoE</a:t>
            </a:r>
            <a:r>
              <a:rPr lang="en-US" sz="1600" b="1" dirty="0">
                <a:solidFill>
                  <a:schemeClr val="tx1">
                    <a:lumMod val="50000"/>
                  </a:schemeClr>
                </a:solidFill>
                <a:latin typeface="Lato Light" panose="020F0502020204030203" pitchFamily="34" charset="0"/>
                <a:ea typeface="Lato Light" panose="020F0502020204030203" pitchFamily="34" charset="0"/>
                <a:cs typeface="Lato Light" panose="020F0502020204030203" pitchFamily="34" charset="0"/>
              </a:rPr>
              <a:t> launch event</a:t>
            </a:r>
          </a:p>
        </p:txBody>
      </p:sp>
      <p:sp>
        <p:nvSpPr>
          <p:cNvPr id="26" name="TextBox 105">
            <a:extLst>
              <a:ext uri="{FF2B5EF4-FFF2-40B4-BE49-F238E27FC236}">
                <a16:creationId xmlns:a16="http://schemas.microsoft.com/office/drawing/2014/main" id="{791E689C-F247-C842-90C4-821796489798}"/>
              </a:ext>
            </a:extLst>
          </p:cNvPr>
          <p:cNvSpPr txBox="1"/>
          <p:nvPr/>
        </p:nvSpPr>
        <p:spPr>
          <a:xfrm>
            <a:off x="6611865" y="2208456"/>
            <a:ext cx="2778543"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lumMod val="50000"/>
                  </a:schemeClr>
                </a:solidFill>
                <a:latin typeface="Lato Light" panose="020F0502020204030203" pitchFamily="34" charset="0"/>
                <a:ea typeface="Lato Light" panose="020F0502020204030203" pitchFamily="34" charset="0"/>
                <a:cs typeface="Lato Light" panose="020F0502020204030203" pitchFamily="34" charset="0"/>
              </a:rPr>
              <a:t>Performance benchmarking</a:t>
            </a:r>
          </a:p>
          <a:p>
            <a:r>
              <a:rPr lang="en-US" sz="1600" dirty="0">
                <a:solidFill>
                  <a:schemeClr val="tx1">
                    <a:lumMod val="50000"/>
                  </a:schemeClr>
                </a:solidFill>
                <a:latin typeface="Lato Light" panose="020F0502020204030203" pitchFamily="34" charset="0"/>
                <a:ea typeface="Lato Light" panose="020F0502020204030203" pitchFamily="34" charset="0"/>
                <a:cs typeface="Lato Light" panose="020F0502020204030203" pitchFamily="34" charset="0"/>
              </a:rPr>
              <a:t>(in progress)</a:t>
            </a:r>
          </a:p>
        </p:txBody>
      </p:sp>
      <p:sp>
        <p:nvSpPr>
          <p:cNvPr id="27" name="TextBox 106">
            <a:extLst>
              <a:ext uri="{FF2B5EF4-FFF2-40B4-BE49-F238E27FC236}">
                <a16:creationId xmlns:a16="http://schemas.microsoft.com/office/drawing/2014/main" id="{EC34D836-6F21-E54F-BFBE-853368027151}"/>
              </a:ext>
            </a:extLst>
          </p:cNvPr>
          <p:cNvSpPr txBox="1"/>
          <p:nvPr/>
        </p:nvSpPr>
        <p:spPr>
          <a:xfrm>
            <a:off x="1326765" y="4140190"/>
            <a:ext cx="3544816" cy="206210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600" dirty="0">
                <a:solidFill>
                  <a:schemeClr val="tx1">
                    <a:lumMod val="50000"/>
                  </a:schemeClr>
                </a:solidFill>
                <a:latin typeface="Lato Light" panose="020F0502020204030203" pitchFamily="34" charset="0"/>
                <a:ea typeface="Lato Light" panose="020F0502020204030203" pitchFamily="34" charset="0"/>
                <a:cs typeface="Lato Light" panose="020F0502020204030203" pitchFamily="34" charset="0"/>
              </a:rPr>
              <a:t>Code review</a:t>
            </a:r>
          </a:p>
          <a:p>
            <a:pPr marL="285750" indent="-285750">
              <a:buFont typeface="Arial" panose="020B0604020202020204" pitchFamily="34" charset="0"/>
              <a:buChar char="•"/>
            </a:pPr>
            <a:r>
              <a:rPr lang="en-US" sz="1600" dirty="0">
                <a:solidFill>
                  <a:schemeClr val="tx1">
                    <a:lumMod val="50000"/>
                  </a:schemeClr>
                </a:solidFill>
                <a:latin typeface="Lato Light" panose="020F0502020204030203" pitchFamily="34" charset="0"/>
                <a:ea typeface="Lato Light" panose="020F0502020204030203" pitchFamily="34" charset="0"/>
                <a:cs typeface="Lato Light" panose="020F0502020204030203" pitchFamily="34" charset="0"/>
              </a:rPr>
              <a:t>Embracing OSS</a:t>
            </a:r>
          </a:p>
          <a:p>
            <a:pPr marL="285750" indent="-285750">
              <a:buFont typeface="Arial" panose="020B0604020202020204" pitchFamily="34" charset="0"/>
              <a:buChar char="•"/>
            </a:pPr>
            <a:r>
              <a:rPr lang="en-US" sz="1600" dirty="0">
                <a:solidFill>
                  <a:schemeClr val="tx1">
                    <a:lumMod val="50000"/>
                  </a:schemeClr>
                </a:solidFill>
                <a:latin typeface="Lato Light" panose="020F0502020204030203" pitchFamily="34" charset="0"/>
                <a:ea typeface="Lato Light" panose="020F0502020204030203" pitchFamily="34" charset="0"/>
                <a:cs typeface="Lato Light" panose="020F0502020204030203" pitchFamily="34" charset="0"/>
              </a:rPr>
              <a:t>Prioritize roadmap items</a:t>
            </a:r>
          </a:p>
          <a:p>
            <a:pPr marL="285750" indent="-285750">
              <a:buFont typeface="Arial" panose="020B0604020202020204" pitchFamily="34" charset="0"/>
              <a:buChar char="•"/>
            </a:pPr>
            <a:r>
              <a:rPr lang="en-US" sz="1600" dirty="0">
                <a:solidFill>
                  <a:schemeClr val="tx1">
                    <a:lumMod val="50000"/>
                  </a:schemeClr>
                </a:solidFill>
                <a:latin typeface="Lato Light" panose="020F0502020204030203" pitchFamily="34" charset="0"/>
                <a:ea typeface="Lato Light" panose="020F0502020204030203" pitchFamily="34" charset="0"/>
                <a:cs typeface="Lato Light" panose="020F0502020204030203" pitchFamily="34" charset="0"/>
              </a:rPr>
              <a:t>Working to get implementations by education and advocating for Actio use</a:t>
            </a:r>
          </a:p>
          <a:p>
            <a:pPr marL="285750" indent="-285750">
              <a:buFont typeface="Arial" panose="020B0604020202020204" pitchFamily="34" charset="0"/>
              <a:buChar char="•"/>
            </a:pPr>
            <a:r>
              <a:rPr lang="en-US" sz="1600" dirty="0">
                <a:solidFill>
                  <a:schemeClr val="tx1">
                    <a:lumMod val="50000"/>
                  </a:schemeClr>
                </a:solidFill>
                <a:latin typeface="Lato Light" panose="020F0502020204030203" pitchFamily="34" charset="0"/>
                <a:ea typeface="Lato Light" panose="020F0502020204030203" pitchFamily="34" charset="0"/>
                <a:cs typeface="Lato Light" panose="020F0502020204030203" pitchFamily="34" charset="0"/>
              </a:rPr>
              <a:t>Additional educational/training materials to be created</a:t>
            </a:r>
          </a:p>
        </p:txBody>
      </p:sp>
      <p:sp>
        <p:nvSpPr>
          <p:cNvPr id="28" name="TextBox 107">
            <a:extLst>
              <a:ext uri="{FF2B5EF4-FFF2-40B4-BE49-F238E27FC236}">
                <a16:creationId xmlns:a16="http://schemas.microsoft.com/office/drawing/2014/main" id="{BBB66B75-3056-FB45-A17B-60A9B6CDFF69}"/>
              </a:ext>
            </a:extLst>
          </p:cNvPr>
          <p:cNvSpPr txBox="1"/>
          <p:nvPr/>
        </p:nvSpPr>
        <p:spPr>
          <a:xfrm>
            <a:off x="3396021" y="1573086"/>
            <a:ext cx="2883126"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tx1">
                    <a:lumMod val="50000"/>
                  </a:schemeClr>
                </a:solidFill>
                <a:latin typeface="Lato Light" panose="020F0502020204030203" pitchFamily="34" charset="0"/>
                <a:ea typeface="Lato Light" panose="020F0502020204030203" pitchFamily="34" charset="0"/>
                <a:cs typeface="Lato Light" panose="020F0502020204030203" pitchFamily="34" charset="0"/>
              </a:rPr>
              <a:t>Field-testing commences with:</a:t>
            </a:r>
          </a:p>
          <a:p>
            <a:pPr marL="180975" indent="-180975">
              <a:buFont typeface="Arial" panose="020B0604020202020204" pitchFamily="34" charset="0"/>
              <a:buChar char="•"/>
            </a:pPr>
            <a:r>
              <a:rPr lang="en-US" sz="1600" dirty="0" err="1">
                <a:solidFill>
                  <a:schemeClr val="tx1">
                    <a:lumMod val="50000"/>
                  </a:schemeClr>
                </a:solidFill>
                <a:latin typeface="Lato Light" panose="020F0502020204030203" pitchFamily="34" charset="0"/>
                <a:ea typeface="Lato Light" panose="020F0502020204030203" pitchFamily="34" charset="0"/>
                <a:cs typeface="Lato Light" panose="020F0502020204030203" pitchFamily="34" charset="0"/>
              </a:rPr>
              <a:t>JoPACC</a:t>
            </a:r>
            <a:endParaRPr lang="en-US" sz="1600" dirty="0">
              <a:solidFill>
                <a:schemeClr val="tx1">
                  <a:lumMod val="50000"/>
                </a:schemeClr>
              </a:solidFill>
              <a:latin typeface="Lato Light" panose="020F0502020204030203" pitchFamily="34" charset="0"/>
              <a:ea typeface="Lato Light" panose="020F0502020204030203" pitchFamily="34" charset="0"/>
              <a:cs typeface="Lato Light" panose="020F0502020204030203" pitchFamily="34" charset="0"/>
            </a:endParaRPr>
          </a:p>
          <a:p>
            <a:pPr marL="180975" indent="-180975">
              <a:buFont typeface="Arial" panose="020B0604020202020204" pitchFamily="34" charset="0"/>
              <a:buChar char="•"/>
            </a:pPr>
            <a:r>
              <a:rPr lang="en-US" sz="1600" dirty="0" err="1">
                <a:solidFill>
                  <a:schemeClr val="tx1">
                    <a:lumMod val="50000"/>
                  </a:schemeClr>
                </a:solidFill>
                <a:latin typeface="Lato Light" panose="020F0502020204030203" pitchFamily="34" charset="0"/>
                <a:ea typeface="Lato Light" panose="020F0502020204030203" pitchFamily="34" charset="0"/>
                <a:cs typeface="Lato Light" panose="020F0502020204030203" pitchFamily="34" charset="0"/>
              </a:rPr>
              <a:t>BankserveAfrica</a:t>
            </a:r>
            <a:endParaRPr lang="en-US" sz="1600" dirty="0">
              <a:solidFill>
                <a:schemeClr val="tx1">
                  <a:lumMod val="50000"/>
                </a:schemeClr>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29" name="TextBox 108">
            <a:extLst>
              <a:ext uri="{FF2B5EF4-FFF2-40B4-BE49-F238E27FC236}">
                <a16:creationId xmlns:a16="http://schemas.microsoft.com/office/drawing/2014/main" id="{4AD9988E-D285-B84A-9D26-96BB0760507B}"/>
              </a:ext>
            </a:extLst>
          </p:cNvPr>
          <p:cNvSpPr txBox="1"/>
          <p:nvPr/>
        </p:nvSpPr>
        <p:spPr>
          <a:xfrm>
            <a:off x="640074" y="2020669"/>
            <a:ext cx="1721381"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600" b="1" dirty="0">
                <a:solidFill>
                  <a:schemeClr val="tx1">
                    <a:lumMod val="50000"/>
                  </a:schemeClr>
                </a:solidFill>
                <a:latin typeface="Lato Light" panose="020F0502020204030203" pitchFamily="34" charset="0"/>
                <a:ea typeface="Lato Light" panose="020F0502020204030203" pitchFamily="34" charset="0"/>
                <a:cs typeface="Lato Light" panose="020F0502020204030203" pitchFamily="34" charset="0"/>
              </a:rPr>
              <a:t>MVP complete </a:t>
            </a:r>
            <a:r>
              <a:rPr lang="en-US" sz="1600" dirty="0">
                <a:solidFill>
                  <a:schemeClr val="tx1">
                    <a:lumMod val="50000"/>
                  </a:schemeClr>
                </a:solidFill>
                <a:latin typeface="Lato Light" panose="020F0502020204030203" pitchFamily="34" charset="0"/>
                <a:ea typeface="Lato Light" panose="020F0502020204030203" pitchFamily="34" charset="0"/>
                <a:cs typeface="Lato Light" panose="020F0502020204030203" pitchFamily="34" charset="0"/>
              </a:rPr>
              <a:t>(April)</a:t>
            </a:r>
          </a:p>
        </p:txBody>
      </p:sp>
      <p:sp>
        <p:nvSpPr>
          <p:cNvPr id="30" name="Rectangle 29">
            <a:extLst>
              <a:ext uri="{FF2B5EF4-FFF2-40B4-BE49-F238E27FC236}">
                <a16:creationId xmlns:a16="http://schemas.microsoft.com/office/drawing/2014/main" id="{E7FAB53E-0B26-9E49-A011-B75D35ACA846}"/>
              </a:ext>
            </a:extLst>
          </p:cNvPr>
          <p:cNvSpPr/>
          <p:nvPr/>
        </p:nvSpPr>
        <p:spPr>
          <a:xfrm>
            <a:off x="7775997" y="3490400"/>
            <a:ext cx="957990" cy="83099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bg1"/>
                </a:solidFill>
                <a:latin typeface="Poppins SemiBold" pitchFamily="2" charset="77"/>
                <a:ea typeface="Roboto Medium" panose="02000000000000000000" pitchFamily="2" charset="0"/>
                <a:cs typeface="Montserrat" charset="0"/>
              </a:rPr>
              <a:t>2023</a:t>
            </a:r>
          </a:p>
          <a:p>
            <a:pPr algn="ctr"/>
            <a:r>
              <a:rPr lang="en-US" sz="2400" b="1" dirty="0">
                <a:solidFill>
                  <a:schemeClr val="bg1"/>
                </a:solidFill>
                <a:latin typeface="Poppins SemiBold" pitchFamily="2" charset="77"/>
                <a:ea typeface="Roboto Medium" panose="02000000000000000000" pitchFamily="2" charset="0"/>
                <a:cs typeface="Montserrat" charset="0"/>
              </a:rPr>
              <a:t>Q4</a:t>
            </a:r>
            <a:endParaRPr lang="en-US" sz="2700" b="1" dirty="0">
              <a:solidFill>
                <a:schemeClr val="bg1"/>
              </a:solidFill>
              <a:latin typeface="Poppins SemiBold" pitchFamily="2" charset="77"/>
              <a:ea typeface="Roboto Medium" panose="02000000000000000000" pitchFamily="2" charset="0"/>
              <a:cs typeface="Montserrat" charset="0"/>
            </a:endParaRPr>
          </a:p>
        </p:txBody>
      </p:sp>
      <p:sp>
        <p:nvSpPr>
          <p:cNvPr id="31" name="Rectangle 30">
            <a:extLst>
              <a:ext uri="{FF2B5EF4-FFF2-40B4-BE49-F238E27FC236}">
                <a16:creationId xmlns:a16="http://schemas.microsoft.com/office/drawing/2014/main" id="{DDAF2EE8-EB1B-1C43-B920-15560B615CCE}"/>
              </a:ext>
            </a:extLst>
          </p:cNvPr>
          <p:cNvSpPr/>
          <p:nvPr/>
        </p:nvSpPr>
        <p:spPr>
          <a:xfrm>
            <a:off x="4049680" y="3295201"/>
            <a:ext cx="957990"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bg1"/>
                </a:solidFill>
                <a:latin typeface="Poppins SemiBold" pitchFamily="2" charset="77"/>
                <a:ea typeface="Roboto Medium" panose="02000000000000000000" pitchFamily="2" charset="0"/>
                <a:cs typeface="Montserrat" charset="0"/>
              </a:rPr>
              <a:t>2023</a:t>
            </a:r>
            <a:endParaRPr lang="en-US" sz="2700" b="1" dirty="0">
              <a:solidFill>
                <a:schemeClr val="bg1"/>
              </a:solidFill>
              <a:latin typeface="Poppins SemiBold" pitchFamily="2" charset="77"/>
              <a:ea typeface="Roboto Medium" panose="02000000000000000000" pitchFamily="2" charset="0"/>
              <a:cs typeface="Montserrat" charset="0"/>
            </a:endParaRPr>
          </a:p>
        </p:txBody>
      </p:sp>
      <p:sp>
        <p:nvSpPr>
          <p:cNvPr id="32" name="Rectangle 31">
            <a:extLst>
              <a:ext uri="{FF2B5EF4-FFF2-40B4-BE49-F238E27FC236}">
                <a16:creationId xmlns:a16="http://schemas.microsoft.com/office/drawing/2014/main" id="{71687642-5591-2843-926A-98C6E2CA7189}"/>
              </a:ext>
            </a:extLst>
          </p:cNvPr>
          <p:cNvSpPr/>
          <p:nvPr/>
        </p:nvSpPr>
        <p:spPr>
          <a:xfrm>
            <a:off x="5679647" y="2353689"/>
            <a:ext cx="957990"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bg1"/>
                </a:solidFill>
                <a:latin typeface="Poppins SemiBold" pitchFamily="2" charset="77"/>
                <a:ea typeface="Roboto Medium" panose="02000000000000000000" pitchFamily="2" charset="0"/>
                <a:cs typeface="Montserrat" charset="0"/>
              </a:rPr>
              <a:t>2023</a:t>
            </a:r>
            <a:endParaRPr lang="en-US" sz="5400" b="1" dirty="0">
              <a:solidFill>
                <a:schemeClr val="bg1"/>
              </a:solidFill>
              <a:latin typeface="Poppins SemiBold" pitchFamily="2" charset="77"/>
              <a:ea typeface="Roboto Medium" panose="02000000000000000000" pitchFamily="2" charset="0"/>
              <a:cs typeface="Montserrat" charset="0"/>
            </a:endParaRPr>
          </a:p>
        </p:txBody>
      </p:sp>
      <p:sp>
        <p:nvSpPr>
          <p:cNvPr id="33" name="Rectangle 32">
            <a:extLst>
              <a:ext uri="{FF2B5EF4-FFF2-40B4-BE49-F238E27FC236}">
                <a16:creationId xmlns:a16="http://schemas.microsoft.com/office/drawing/2014/main" id="{62A4B7FE-2454-5344-9F54-D3FDB48768A9}"/>
              </a:ext>
            </a:extLst>
          </p:cNvPr>
          <p:cNvSpPr/>
          <p:nvPr/>
        </p:nvSpPr>
        <p:spPr>
          <a:xfrm>
            <a:off x="2608977" y="2317462"/>
            <a:ext cx="957990"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solidFill>
                  <a:schemeClr val="bg1"/>
                </a:solidFill>
                <a:latin typeface="Poppins SemiBold" pitchFamily="2" charset="77"/>
                <a:ea typeface="Roboto Medium" panose="02000000000000000000" pitchFamily="2" charset="0"/>
                <a:cs typeface="Montserrat" charset="0"/>
              </a:rPr>
              <a:t>2022</a:t>
            </a:r>
          </a:p>
        </p:txBody>
      </p:sp>
      <p:sp>
        <p:nvSpPr>
          <p:cNvPr id="34" name="Rectangle 33">
            <a:extLst>
              <a:ext uri="{FF2B5EF4-FFF2-40B4-BE49-F238E27FC236}">
                <a16:creationId xmlns:a16="http://schemas.microsoft.com/office/drawing/2014/main" id="{8AFF6F41-9A5D-964B-B9B3-711B43840478}"/>
              </a:ext>
            </a:extLst>
          </p:cNvPr>
          <p:cNvSpPr/>
          <p:nvPr/>
        </p:nvSpPr>
        <p:spPr>
          <a:xfrm>
            <a:off x="1901240" y="1707862"/>
            <a:ext cx="957990"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Poppins SemiBold" pitchFamily="2" charset="77"/>
                <a:ea typeface="Roboto Medium" panose="02000000000000000000" pitchFamily="2" charset="0"/>
                <a:cs typeface="Montserrat" charset="0"/>
              </a:rPr>
              <a:t>2022</a:t>
            </a:r>
          </a:p>
        </p:txBody>
      </p:sp>
    </p:spTree>
    <p:extLst>
      <p:ext uri="{BB962C8B-B14F-4D97-AF65-F5344CB8AC3E}">
        <p14:creationId xmlns:p14="http://schemas.microsoft.com/office/powerpoint/2010/main" val="2814532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A3C50DA6-580E-06C1-B8CF-67F21830E334}"/>
              </a:ext>
            </a:extLst>
          </p:cNvPr>
          <p:cNvSpPr>
            <a:spLocks noGrp="1"/>
          </p:cNvSpPr>
          <p:nvPr>
            <p:ph type="body" sz="quarter" idx="13"/>
          </p:nvPr>
        </p:nvSpPr>
        <p:spPr>
          <a:xfrm>
            <a:off x="0" y="0"/>
            <a:ext cx="12192000" cy="6858000"/>
          </a:xfrm>
        </p:spPr>
        <p:txBody>
          <a:bodyPr/>
          <a:lstStyle/>
          <a:p>
            <a:r>
              <a:rPr lang="en-US" b="1" dirty="0"/>
              <a:t>The ACTIO FRMS</a:t>
            </a:r>
            <a:endParaRPr lang="en-US" dirty="0"/>
          </a:p>
        </p:txBody>
      </p:sp>
      <p:sp>
        <p:nvSpPr>
          <p:cNvPr id="23" name="TextBox 22">
            <a:extLst>
              <a:ext uri="{FF2B5EF4-FFF2-40B4-BE49-F238E27FC236}">
                <a16:creationId xmlns:a16="http://schemas.microsoft.com/office/drawing/2014/main" id="{922A72D9-8500-66B3-CA6B-86295DAF2113}"/>
              </a:ext>
            </a:extLst>
          </p:cNvPr>
          <p:cNvSpPr txBox="1"/>
          <p:nvPr/>
        </p:nvSpPr>
        <p:spPr>
          <a:xfrm>
            <a:off x="393290" y="4139381"/>
            <a:ext cx="3136490" cy="2359741"/>
          </a:xfrm>
          <a:prstGeom prst="rect">
            <a:avLst/>
          </a:prstGeom>
          <a:noFill/>
        </p:spPr>
        <p:txBody>
          <a:bodyPr wrap="square" lIns="0" tIns="0" rIns="0" bIns="0" rtlCol="0">
            <a:noAutofit/>
          </a:bodyPr>
          <a:lstStyle/>
          <a:p>
            <a:r>
              <a:rPr lang="en-US" sz="18000" dirty="0">
                <a:solidFill>
                  <a:schemeClr val="accent3">
                    <a:lumMod val="50000"/>
                  </a:schemeClr>
                </a:solidFill>
                <a:latin typeface="Arial" pitchFamily="34" charset="0"/>
                <a:cs typeface="Arial" pitchFamily="34" charset="0"/>
              </a:rPr>
              <a:t>3</a:t>
            </a:r>
          </a:p>
        </p:txBody>
      </p:sp>
      <p:sp>
        <p:nvSpPr>
          <p:cNvPr id="3" name="Rectangle: Rounded Corners 2">
            <a:extLst>
              <a:ext uri="{FF2B5EF4-FFF2-40B4-BE49-F238E27FC236}">
                <a16:creationId xmlns:a16="http://schemas.microsoft.com/office/drawing/2014/main" id="{CCA90920-4F9C-D516-01E2-D28D500FE9F9}"/>
              </a:ext>
            </a:extLst>
          </p:cNvPr>
          <p:cNvSpPr/>
          <p:nvPr/>
        </p:nvSpPr>
        <p:spPr>
          <a:xfrm>
            <a:off x="6028268" y="2053524"/>
            <a:ext cx="5058832" cy="751596"/>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spcFirstLastPara="0" vert="horz" wrap="square" lIns="170688" tIns="97536" rIns="170688" bIns="97536" numCol="1" spcCol="1270" anchor="ctr" anchorCtr="0">
            <a:noAutofit/>
          </a:bodyPr>
          <a:lstStyle/>
          <a:p>
            <a:pPr marL="360363" lvl="0" algn="ctr" defTabSz="1066800">
              <a:lnSpc>
                <a:spcPct val="90000"/>
              </a:lnSpc>
              <a:spcBef>
                <a:spcPct val="0"/>
              </a:spcBef>
              <a:spcAft>
                <a:spcPct val="35000"/>
              </a:spcAft>
              <a:buNone/>
            </a:pPr>
            <a:r>
              <a:rPr lang="en-US" sz="2400" kern="1200" dirty="0"/>
              <a:t>Open Source</a:t>
            </a:r>
          </a:p>
        </p:txBody>
      </p:sp>
      <p:sp>
        <p:nvSpPr>
          <p:cNvPr id="4" name="Rectangle: Rounded Corners 3">
            <a:extLst>
              <a:ext uri="{FF2B5EF4-FFF2-40B4-BE49-F238E27FC236}">
                <a16:creationId xmlns:a16="http://schemas.microsoft.com/office/drawing/2014/main" id="{07455047-7655-19A7-09AB-1F73179BBA31}"/>
              </a:ext>
            </a:extLst>
          </p:cNvPr>
          <p:cNvSpPr/>
          <p:nvPr/>
        </p:nvSpPr>
        <p:spPr>
          <a:xfrm>
            <a:off x="6028268" y="3117393"/>
            <a:ext cx="5058832" cy="751596"/>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spcFirstLastPara="0" vert="horz" wrap="square" lIns="170688" tIns="97536" rIns="170688" bIns="97536" numCol="1" spcCol="1270" anchor="ctr" anchorCtr="0">
            <a:noAutofit/>
          </a:bodyPr>
          <a:lstStyle/>
          <a:p>
            <a:pPr marL="360363" algn="ctr" defTabSz="1066800">
              <a:lnSpc>
                <a:spcPct val="90000"/>
              </a:lnSpc>
              <a:spcBef>
                <a:spcPct val="0"/>
              </a:spcBef>
              <a:spcAft>
                <a:spcPct val="35000"/>
              </a:spcAft>
            </a:pPr>
            <a:r>
              <a:rPr lang="en-US" sz="2400" dirty="0"/>
              <a:t>Scalable – up and down</a:t>
            </a:r>
          </a:p>
        </p:txBody>
      </p:sp>
      <p:sp>
        <p:nvSpPr>
          <p:cNvPr id="5" name="Rectangle: Rounded Corners 4">
            <a:extLst>
              <a:ext uri="{FF2B5EF4-FFF2-40B4-BE49-F238E27FC236}">
                <a16:creationId xmlns:a16="http://schemas.microsoft.com/office/drawing/2014/main" id="{B149C880-D4BF-BFB9-A158-CBFF08D92D33}"/>
              </a:ext>
            </a:extLst>
          </p:cNvPr>
          <p:cNvSpPr/>
          <p:nvPr/>
        </p:nvSpPr>
        <p:spPr>
          <a:xfrm>
            <a:off x="6028268" y="4127668"/>
            <a:ext cx="5058832" cy="751596"/>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spcFirstLastPara="0" vert="horz" wrap="square" lIns="170688" tIns="97536" rIns="170688" bIns="97536" numCol="1" spcCol="1270" anchor="ctr" anchorCtr="0">
            <a:noAutofit/>
          </a:bodyPr>
          <a:lstStyle/>
          <a:p>
            <a:pPr marL="360363" algn="ctr" defTabSz="1066800">
              <a:lnSpc>
                <a:spcPct val="90000"/>
              </a:lnSpc>
              <a:spcBef>
                <a:spcPct val="0"/>
              </a:spcBef>
              <a:spcAft>
                <a:spcPct val="35000"/>
              </a:spcAft>
            </a:pPr>
            <a:r>
              <a:rPr lang="en-US" sz="2400" dirty="0"/>
              <a:t>Real-time</a:t>
            </a:r>
          </a:p>
        </p:txBody>
      </p:sp>
      <p:sp>
        <p:nvSpPr>
          <p:cNvPr id="6" name="Rectangle: Rounded Corners 5">
            <a:extLst>
              <a:ext uri="{FF2B5EF4-FFF2-40B4-BE49-F238E27FC236}">
                <a16:creationId xmlns:a16="http://schemas.microsoft.com/office/drawing/2014/main" id="{AC4FAF3C-8440-8511-C9B2-24C70D393E5C}"/>
              </a:ext>
            </a:extLst>
          </p:cNvPr>
          <p:cNvSpPr/>
          <p:nvPr/>
        </p:nvSpPr>
        <p:spPr>
          <a:xfrm>
            <a:off x="6028268" y="5170401"/>
            <a:ext cx="5058832" cy="751596"/>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spcFirstLastPara="0" vert="horz" wrap="square" lIns="170688" tIns="97536" rIns="170688" bIns="97536" numCol="1" spcCol="1270" anchor="ctr" anchorCtr="0">
            <a:noAutofit/>
          </a:bodyPr>
          <a:lstStyle/>
          <a:p>
            <a:pPr marL="360363" algn="ctr" defTabSz="1066800">
              <a:lnSpc>
                <a:spcPct val="90000"/>
              </a:lnSpc>
              <a:spcBef>
                <a:spcPct val="0"/>
              </a:spcBef>
              <a:spcAft>
                <a:spcPct val="35000"/>
              </a:spcAft>
            </a:pPr>
            <a:r>
              <a:rPr lang="en-US" sz="2400" dirty="0"/>
              <a:t>Transaction Monitoring</a:t>
            </a:r>
          </a:p>
        </p:txBody>
      </p:sp>
      <p:sp>
        <p:nvSpPr>
          <p:cNvPr id="7" name="Oval 6">
            <a:extLst>
              <a:ext uri="{FF2B5EF4-FFF2-40B4-BE49-F238E27FC236}">
                <a16:creationId xmlns:a16="http://schemas.microsoft.com/office/drawing/2014/main" id="{62484EFD-7FBF-2A12-D6E7-044B2F4C5AA7}"/>
              </a:ext>
            </a:extLst>
          </p:cNvPr>
          <p:cNvSpPr/>
          <p:nvPr/>
        </p:nvSpPr>
        <p:spPr>
          <a:xfrm>
            <a:off x="6096000" y="2141322"/>
            <a:ext cx="576000" cy="576000"/>
          </a:xfrm>
          <a:prstGeom prst="ellipse">
            <a:avLst/>
          </a:prstGeom>
          <a:ln>
            <a:solidFill>
              <a:srgbClr val="AAA092"/>
            </a:solidFill>
          </a:ln>
          <a:effectLst>
            <a:innerShdw blurRad="63500" dist="50800" dir="13500000">
              <a:prstClr val="black">
                <a:alpha val="50000"/>
              </a:prstClr>
            </a:innerShdw>
          </a:effectLst>
        </p:spPr>
        <p:style>
          <a:lnRef idx="3">
            <a:schemeClr val="lt1"/>
          </a:lnRef>
          <a:fillRef idx="1">
            <a:schemeClr val="accent4"/>
          </a:fillRef>
          <a:effectRef idx="1">
            <a:schemeClr val="accent4"/>
          </a:effectRef>
          <a:fontRef idx="minor">
            <a:schemeClr val="lt1"/>
          </a:fontRef>
        </p:style>
        <p:txBody>
          <a:bodyPr rtlCol="0" anchor="ctr"/>
          <a:lstStyle/>
          <a:p>
            <a:pPr algn="ctr"/>
            <a:endParaRPr lang="en-ZA"/>
          </a:p>
        </p:txBody>
      </p:sp>
      <p:sp>
        <p:nvSpPr>
          <p:cNvPr id="8" name="Oval 7">
            <a:extLst>
              <a:ext uri="{FF2B5EF4-FFF2-40B4-BE49-F238E27FC236}">
                <a16:creationId xmlns:a16="http://schemas.microsoft.com/office/drawing/2014/main" id="{ED513411-03C1-4A91-5760-225E97F925F0}"/>
              </a:ext>
            </a:extLst>
          </p:cNvPr>
          <p:cNvSpPr/>
          <p:nvPr/>
        </p:nvSpPr>
        <p:spPr>
          <a:xfrm>
            <a:off x="6096000" y="3205191"/>
            <a:ext cx="576000" cy="576000"/>
          </a:xfrm>
          <a:prstGeom prst="ellipse">
            <a:avLst/>
          </a:prstGeom>
          <a:ln>
            <a:solidFill>
              <a:srgbClr val="AAA092"/>
            </a:solidFill>
          </a:ln>
          <a:effectLst>
            <a:innerShdw blurRad="63500" dist="50800" dir="13500000">
              <a:prstClr val="black">
                <a:alpha val="50000"/>
              </a:prstClr>
            </a:innerShdw>
          </a:effectLst>
        </p:spPr>
        <p:style>
          <a:lnRef idx="3">
            <a:schemeClr val="lt1"/>
          </a:lnRef>
          <a:fillRef idx="1">
            <a:schemeClr val="accent4"/>
          </a:fillRef>
          <a:effectRef idx="1">
            <a:schemeClr val="accent4"/>
          </a:effectRef>
          <a:fontRef idx="minor">
            <a:schemeClr val="lt1"/>
          </a:fontRef>
        </p:style>
        <p:txBody>
          <a:bodyPr rtlCol="0" anchor="ctr"/>
          <a:lstStyle/>
          <a:p>
            <a:pPr algn="ctr"/>
            <a:endParaRPr lang="en-ZA"/>
          </a:p>
        </p:txBody>
      </p:sp>
      <p:sp>
        <p:nvSpPr>
          <p:cNvPr id="9" name="Oval 8">
            <a:extLst>
              <a:ext uri="{FF2B5EF4-FFF2-40B4-BE49-F238E27FC236}">
                <a16:creationId xmlns:a16="http://schemas.microsoft.com/office/drawing/2014/main" id="{A7C47B32-67A5-1B48-D8D9-92B8BA34FCDC}"/>
              </a:ext>
            </a:extLst>
          </p:cNvPr>
          <p:cNvSpPr/>
          <p:nvPr/>
        </p:nvSpPr>
        <p:spPr>
          <a:xfrm>
            <a:off x="6096000" y="4215466"/>
            <a:ext cx="576000" cy="576000"/>
          </a:xfrm>
          <a:prstGeom prst="ellipse">
            <a:avLst/>
          </a:prstGeom>
          <a:ln>
            <a:solidFill>
              <a:srgbClr val="AAA092"/>
            </a:solidFill>
          </a:ln>
          <a:effectLst>
            <a:innerShdw blurRad="63500" dist="50800" dir="13500000">
              <a:prstClr val="black">
                <a:alpha val="50000"/>
              </a:prstClr>
            </a:innerShdw>
          </a:effectLst>
        </p:spPr>
        <p:style>
          <a:lnRef idx="3">
            <a:schemeClr val="lt1"/>
          </a:lnRef>
          <a:fillRef idx="1">
            <a:schemeClr val="accent4"/>
          </a:fillRef>
          <a:effectRef idx="1">
            <a:schemeClr val="accent4"/>
          </a:effectRef>
          <a:fontRef idx="minor">
            <a:schemeClr val="lt1"/>
          </a:fontRef>
        </p:style>
        <p:txBody>
          <a:bodyPr rtlCol="0" anchor="ctr"/>
          <a:lstStyle/>
          <a:p>
            <a:pPr algn="ctr"/>
            <a:endParaRPr lang="en-ZA"/>
          </a:p>
        </p:txBody>
      </p:sp>
      <p:sp>
        <p:nvSpPr>
          <p:cNvPr id="10" name="Oval 9">
            <a:extLst>
              <a:ext uri="{FF2B5EF4-FFF2-40B4-BE49-F238E27FC236}">
                <a16:creationId xmlns:a16="http://schemas.microsoft.com/office/drawing/2014/main" id="{5C253A17-48B1-8DB6-07DB-A7AA4372FD08}"/>
              </a:ext>
            </a:extLst>
          </p:cNvPr>
          <p:cNvSpPr/>
          <p:nvPr/>
        </p:nvSpPr>
        <p:spPr>
          <a:xfrm>
            <a:off x="6096000" y="5258199"/>
            <a:ext cx="576000" cy="576000"/>
          </a:xfrm>
          <a:prstGeom prst="ellipse">
            <a:avLst/>
          </a:prstGeom>
          <a:ln>
            <a:solidFill>
              <a:srgbClr val="AAA092"/>
            </a:solidFill>
          </a:ln>
          <a:effectLst>
            <a:innerShdw blurRad="63500" dist="50800" dir="13500000">
              <a:prstClr val="black">
                <a:alpha val="50000"/>
              </a:prstClr>
            </a:innerShdw>
          </a:effectLst>
        </p:spPr>
        <p:style>
          <a:lnRef idx="3">
            <a:schemeClr val="lt1"/>
          </a:lnRef>
          <a:fillRef idx="1">
            <a:schemeClr val="accent4"/>
          </a:fillRef>
          <a:effectRef idx="1">
            <a:schemeClr val="accent4"/>
          </a:effectRef>
          <a:fontRef idx="minor">
            <a:schemeClr val="lt1"/>
          </a:fontRef>
        </p:style>
        <p:txBody>
          <a:bodyPr rtlCol="0" anchor="ctr"/>
          <a:lstStyle/>
          <a:p>
            <a:pPr algn="ctr"/>
            <a:endParaRPr lang="en-ZA"/>
          </a:p>
        </p:txBody>
      </p:sp>
      <p:sp>
        <p:nvSpPr>
          <p:cNvPr id="11" name="Rectangle 10">
            <a:extLst>
              <a:ext uri="{FF2B5EF4-FFF2-40B4-BE49-F238E27FC236}">
                <a16:creationId xmlns:a16="http://schemas.microsoft.com/office/drawing/2014/main" id="{2B6658FA-F7D7-F258-17F1-990A366F0DC3}"/>
              </a:ext>
            </a:extLst>
          </p:cNvPr>
          <p:cNvSpPr/>
          <p:nvPr/>
        </p:nvSpPr>
        <p:spPr>
          <a:xfrm>
            <a:off x="1727879" y="3347269"/>
            <a:ext cx="3049216" cy="52172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lIns="144000" tIns="0" rIns="14400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1"/>
                </a:solidFill>
                <a:effectLst/>
                <a:uLnTx/>
                <a:uFillTx/>
                <a:latin typeface="Arial"/>
                <a:ea typeface="+mn-ea"/>
                <a:cs typeface="+mn-cs"/>
              </a:rPr>
              <a:t>OUR PRODUCT</a:t>
            </a:r>
            <a:endParaRPr kumimoji="0" lang="en-US" sz="2000" b="1" i="0" u="none" strike="noStrike" kern="1200" cap="none" spc="0" normalizeH="0" baseline="0" noProof="0" dirty="0">
              <a:ln>
                <a:noFill/>
              </a:ln>
              <a:solidFill>
                <a:schemeClr val="bg1"/>
              </a:solidFill>
              <a:effectLst/>
              <a:uLnTx/>
              <a:uFillTx/>
              <a:latin typeface="Arial"/>
              <a:ea typeface="+mn-ea"/>
              <a:cs typeface="+mn-cs"/>
            </a:endParaRPr>
          </a:p>
        </p:txBody>
      </p:sp>
    </p:spTree>
    <p:extLst>
      <p:ext uri="{BB962C8B-B14F-4D97-AF65-F5344CB8AC3E}">
        <p14:creationId xmlns:p14="http://schemas.microsoft.com/office/powerpoint/2010/main" val="3924095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F2DAC-657E-D7DA-D245-1EC696A62F50}"/>
              </a:ext>
            </a:extLst>
          </p:cNvPr>
          <p:cNvSpPr>
            <a:spLocks noGrp="1"/>
          </p:cNvSpPr>
          <p:nvPr>
            <p:ph type="title"/>
          </p:nvPr>
        </p:nvSpPr>
        <p:spPr/>
        <p:txBody>
          <a:bodyPr/>
          <a:lstStyle/>
          <a:p>
            <a:r>
              <a:rPr lang="en-US" dirty="0"/>
              <a:t>ACTIO Features</a:t>
            </a:r>
          </a:p>
        </p:txBody>
      </p:sp>
      <p:sp>
        <p:nvSpPr>
          <p:cNvPr id="39" name="Slide Number Placeholder 38">
            <a:extLst>
              <a:ext uri="{FF2B5EF4-FFF2-40B4-BE49-F238E27FC236}">
                <a16:creationId xmlns:a16="http://schemas.microsoft.com/office/drawing/2014/main" id="{E795DB64-F7C0-D682-2D5C-34E122205C64}"/>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90442A-A587-DA4A-80BE-9E74F9AF5476}" type="slidenum">
              <a:rPr kumimoji="0" lang="en-US" sz="7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Date Placeholder 41">
            <a:extLst>
              <a:ext uri="{FF2B5EF4-FFF2-40B4-BE49-F238E27FC236}">
                <a16:creationId xmlns:a16="http://schemas.microsoft.com/office/drawing/2014/main" id="{5F438B71-4A6E-6BBD-C81C-BDC7491DBFC4}"/>
              </a:ext>
            </a:extLst>
          </p:cNvPr>
          <p:cNvSpPr>
            <a:spLocks noGrp="1"/>
          </p:cNvSpPr>
          <p:nvPr>
            <p:ph type="dt" sz="half" idx="23"/>
          </p:nvPr>
        </p:nvSpPr>
        <p:spPr>
          <a:xfrm>
            <a:off x="486833" y="6524509"/>
            <a:ext cx="1143000" cy="210312"/>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20" normalizeH="0" baseline="0" noProof="0" dirty="0">
                <a:ln>
                  <a:noFill/>
                </a:ln>
                <a:solidFill>
                  <a:srgbClr val="000000"/>
                </a:solidFill>
                <a:effectLst/>
                <a:uLnTx/>
                <a:uFillTx/>
                <a:latin typeface="Arial" pitchFamily="34" charset="0"/>
                <a:ea typeface="+mn-ea"/>
                <a:cs typeface="Arial" pitchFamily="34" charset="0"/>
              </a:rPr>
              <a:t>February 2023</a:t>
            </a:r>
          </a:p>
        </p:txBody>
      </p:sp>
      <p:sp>
        <p:nvSpPr>
          <p:cNvPr id="6" name="Footer Placeholder 43">
            <a:extLst>
              <a:ext uri="{FF2B5EF4-FFF2-40B4-BE49-F238E27FC236}">
                <a16:creationId xmlns:a16="http://schemas.microsoft.com/office/drawing/2014/main" id="{708F9E6D-AD56-9EAF-1D31-4CEDDE501D08}"/>
              </a:ext>
            </a:extLst>
          </p:cNvPr>
          <p:cNvSpPr>
            <a:spLocks noGrp="1"/>
          </p:cNvSpPr>
          <p:nvPr>
            <p:ph type="ftr" sz="quarter" idx="3"/>
          </p:nvPr>
        </p:nvSpPr>
        <p:spPr>
          <a:xfrm>
            <a:off x="7162585" y="6524509"/>
            <a:ext cx="4114800" cy="21031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20" normalizeH="0" baseline="0" noProof="0" dirty="0">
                <a:ln>
                  <a:noFill/>
                </a:ln>
                <a:solidFill>
                  <a:srgbClr val="000000"/>
                </a:solidFill>
                <a:effectLst/>
                <a:uLnTx/>
                <a:uFillTx/>
                <a:latin typeface="Arial" pitchFamily="34" charset="0"/>
                <a:ea typeface="+mn-ea"/>
                <a:cs typeface="Arial" pitchFamily="34" charset="0"/>
              </a:rPr>
              <a:t>The FRMS Center of Excellence</a:t>
            </a:r>
          </a:p>
        </p:txBody>
      </p:sp>
      <p:sp>
        <p:nvSpPr>
          <p:cNvPr id="3" name="Text Placeholder 2">
            <a:extLst>
              <a:ext uri="{FF2B5EF4-FFF2-40B4-BE49-F238E27FC236}">
                <a16:creationId xmlns:a16="http://schemas.microsoft.com/office/drawing/2014/main" id="{18EF297B-897C-548D-DFED-370B665A9DC6}"/>
              </a:ext>
            </a:extLst>
          </p:cNvPr>
          <p:cNvSpPr>
            <a:spLocks noGrp="1"/>
          </p:cNvSpPr>
          <p:nvPr>
            <p:ph type="body" sz="quarter" idx="20"/>
          </p:nvPr>
        </p:nvSpPr>
        <p:spPr>
          <a:xfrm>
            <a:off x="495299" y="1052688"/>
            <a:ext cx="11112501" cy="285750"/>
          </a:xfrm>
        </p:spPr>
        <p:txBody>
          <a:bodyPr/>
          <a:lstStyle/>
          <a:p>
            <a:r>
              <a:rPr lang="en-US" sz="1400" dirty="0"/>
              <a:t>What are the system’s capabilities?</a:t>
            </a:r>
          </a:p>
        </p:txBody>
      </p:sp>
      <p:sp>
        <p:nvSpPr>
          <p:cNvPr id="9" name="Rectangle: Rounded Corners 8">
            <a:extLst>
              <a:ext uri="{FF2B5EF4-FFF2-40B4-BE49-F238E27FC236}">
                <a16:creationId xmlns:a16="http://schemas.microsoft.com/office/drawing/2014/main" id="{73651B3E-AC19-1A91-CF79-8DFFADE1D0FE}"/>
              </a:ext>
            </a:extLst>
          </p:cNvPr>
          <p:cNvSpPr/>
          <p:nvPr/>
        </p:nvSpPr>
        <p:spPr>
          <a:xfrm>
            <a:off x="486833" y="1727372"/>
            <a:ext cx="2494492" cy="453853"/>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spcFirstLastPara="0" vert="horz" wrap="square" lIns="170688" tIns="97536" rIns="170688" bIns="97536" numCol="1" spcCol="1270" anchor="ctr" anchorCtr="0">
            <a:noAutofit/>
          </a:bodyPr>
          <a:lstStyle/>
          <a:p>
            <a:pPr marL="360363" lvl="0" algn="ctr" defTabSz="1066800">
              <a:lnSpc>
                <a:spcPct val="90000"/>
              </a:lnSpc>
              <a:spcBef>
                <a:spcPct val="0"/>
              </a:spcBef>
              <a:spcAft>
                <a:spcPct val="35000"/>
              </a:spcAft>
              <a:buNone/>
            </a:pPr>
            <a:r>
              <a:rPr lang="en-US" kern="1200" dirty="0"/>
              <a:t>Real-time</a:t>
            </a:r>
          </a:p>
        </p:txBody>
      </p:sp>
      <p:sp>
        <p:nvSpPr>
          <p:cNvPr id="13" name="Oval 12">
            <a:extLst>
              <a:ext uri="{FF2B5EF4-FFF2-40B4-BE49-F238E27FC236}">
                <a16:creationId xmlns:a16="http://schemas.microsoft.com/office/drawing/2014/main" id="{49A9BBB3-D749-5FA6-114F-96179DEB9E8C}"/>
              </a:ext>
            </a:extLst>
          </p:cNvPr>
          <p:cNvSpPr/>
          <p:nvPr/>
        </p:nvSpPr>
        <p:spPr>
          <a:xfrm>
            <a:off x="611715" y="1798370"/>
            <a:ext cx="302685" cy="311855"/>
          </a:xfrm>
          <a:prstGeom prst="ellipse">
            <a:avLst/>
          </a:prstGeom>
          <a:ln>
            <a:solidFill>
              <a:srgbClr val="AAA092"/>
            </a:solidFill>
          </a:ln>
          <a:effectLst>
            <a:innerShdw blurRad="63500" dist="50800" dir="13500000">
              <a:prstClr val="black">
                <a:alpha val="50000"/>
              </a:prstClr>
            </a:innerShdw>
          </a:effectLst>
        </p:spPr>
        <p:style>
          <a:lnRef idx="3">
            <a:schemeClr val="lt1"/>
          </a:lnRef>
          <a:fillRef idx="1">
            <a:schemeClr val="accent4"/>
          </a:fillRef>
          <a:effectRef idx="1">
            <a:schemeClr val="accent4"/>
          </a:effectRef>
          <a:fontRef idx="minor">
            <a:schemeClr val="lt1"/>
          </a:fontRef>
        </p:style>
        <p:txBody>
          <a:bodyPr rtlCol="0" anchor="ctr"/>
          <a:lstStyle/>
          <a:p>
            <a:pPr algn="ctr"/>
            <a:endParaRPr lang="en-ZA"/>
          </a:p>
        </p:txBody>
      </p:sp>
      <p:sp>
        <p:nvSpPr>
          <p:cNvPr id="19" name="TextBox 18">
            <a:extLst>
              <a:ext uri="{FF2B5EF4-FFF2-40B4-BE49-F238E27FC236}">
                <a16:creationId xmlns:a16="http://schemas.microsoft.com/office/drawing/2014/main" id="{97D392D1-5D5D-2709-D462-6DF705A5206A}"/>
              </a:ext>
            </a:extLst>
          </p:cNvPr>
          <p:cNvSpPr txBox="1"/>
          <p:nvPr/>
        </p:nvSpPr>
        <p:spPr>
          <a:xfrm>
            <a:off x="3311807" y="1724025"/>
            <a:ext cx="8268478" cy="774731"/>
          </a:xfrm>
          <a:prstGeom prst="rect">
            <a:avLst/>
          </a:prstGeom>
          <a:noFill/>
        </p:spPr>
        <p:txBody>
          <a:bodyPr wrap="square" lIns="0" tIns="0" rIns="0" bIns="0" rtlCol="0">
            <a:noAutofit/>
          </a:bodyPr>
          <a:lstStyle/>
          <a:p>
            <a:pPr>
              <a:spcAft>
                <a:spcPts val="600"/>
              </a:spcAft>
            </a:pPr>
            <a:r>
              <a:rPr lang="en-ZA" sz="1400" b="1" dirty="0">
                <a:solidFill>
                  <a:schemeClr val="accent6"/>
                </a:solidFill>
                <a:latin typeface="Arial" pitchFamily="34" charset="0"/>
                <a:cs typeface="Arial" pitchFamily="34" charset="0"/>
              </a:rPr>
              <a:t>Transaction monitoring is performed in real-time</a:t>
            </a:r>
          </a:p>
          <a:p>
            <a:pPr marL="285750" indent="-285750">
              <a:buFont typeface="Arial" panose="020B0604020202020204" pitchFamily="34" charset="0"/>
              <a:buChar char="•"/>
            </a:pPr>
            <a:r>
              <a:rPr lang="en-ZA" sz="1400" dirty="0">
                <a:solidFill>
                  <a:schemeClr val="accent6"/>
                </a:solidFill>
                <a:latin typeface="Arial" pitchFamily="34" charset="0"/>
                <a:cs typeface="Arial" pitchFamily="34" charset="0"/>
              </a:rPr>
              <a:t>Evaluate transactions before they are completed</a:t>
            </a:r>
          </a:p>
          <a:p>
            <a:pPr marL="285750" indent="-285750">
              <a:buFont typeface="Arial" panose="020B0604020202020204" pitchFamily="34" charset="0"/>
              <a:buChar char="•"/>
            </a:pPr>
            <a:r>
              <a:rPr lang="en-ZA" sz="1400" dirty="0">
                <a:solidFill>
                  <a:schemeClr val="accent6"/>
                </a:solidFill>
                <a:latin typeface="Arial" pitchFamily="34" charset="0"/>
                <a:cs typeface="Arial" pitchFamily="34" charset="0"/>
              </a:rPr>
              <a:t>Prevent fraudulent transactions without degrading performance</a:t>
            </a:r>
          </a:p>
          <a:p>
            <a:pPr marL="285750" indent="-285750">
              <a:buFont typeface="Arial" panose="020B0604020202020204" pitchFamily="34" charset="0"/>
              <a:buChar char="•"/>
            </a:pPr>
            <a:endParaRPr lang="en-ZA" sz="1400" dirty="0">
              <a:solidFill>
                <a:schemeClr val="accent6"/>
              </a:solidFill>
              <a:latin typeface="Arial" pitchFamily="34" charset="0"/>
              <a:cs typeface="Arial" pitchFamily="34" charset="0"/>
            </a:endParaRPr>
          </a:p>
        </p:txBody>
      </p:sp>
      <p:sp>
        <p:nvSpPr>
          <p:cNvPr id="20" name="Rectangle: Rounded Corners 19">
            <a:extLst>
              <a:ext uri="{FF2B5EF4-FFF2-40B4-BE49-F238E27FC236}">
                <a16:creationId xmlns:a16="http://schemas.microsoft.com/office/drawing/2014/main" id="{4D597284-FEFF-A8CB-4C7C-EF80C986B708}"/>
              </a:ext>
            </a:extLst>
          </p:cNvPr>
          <p:cNvSpPr/>
          <p:nvPr/>
        </p:nvSpPr>
        <p:spPr>
          <a:xfrm>
            <a:off x="495299" y="2742885"/>
            <a:ext cx="2494492" cy="453853"/>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spcFirstLastPara="0" vert="horz" wrap="square" lIns="170688" tIns="97536" rIns="170688" bIns="97536" numCol="1" spcCol="1270" anchor="ctr" anchorCtr="0">
            <a:noAutofit/>
          </a:bodyPr>
          <a:lstStyle/>
          <a:p>
            <a:pPr marL="360363" lvl="0" algn="ctr" defTabSz="1066800">
              <a:lnSpc>
                <a:spcPct val="90000"/>
              </a:lnSpc>
              <a:spcBef>
                <a:spcPct val="0"/>
              </a:spcBef>
              <a:spcAft>
                <a:spcPct val="35000"/>
              </a:spcAft>
              <a:buNone/>
            </a:pPr>
            <a:r>
              <a:rPr lang="en-US" kern="1200" dirty="0"/>
              <a:t>Rules-based</a:t>
            </a:r>
          </a:p>
        </p:txBody>
      </p:sp>
      <p:sp>
        <p:nvSpPr>
          <p:cNvPr id="26" name="Oval 25">
            <a:extLst>
              <a:ext uri="{FF2B5EF4-FFF2-40B4-BE49-F238E27FC236}">
                <a16:creationId xmlns:a16="http://schemas.microsoft.com/office/drawing/2014/main" id="{B8C1B5A1-CDCC-C3AA-A9CB-E37404B4B286}"/>
              </a:ext>
            </a:extLst>
          </p:cNvPr>
          <p:cNvSpPr/>
          <p:nvPr/>
        </p:nvSpPr>
        <p:spPr>
          <a:xfrm>
            <a:off x="620181" y="2813883"/>
            <a:ext cx="302685" cy="311855"/>
          </a:xfrm>
          <a:prstGeom prst="ellipse">
            <a:avLst/>
          </a:prstGeom>
          <a:ln>
            <a:solidFill>
              <a:srgbClr val="AAA092"/>
            </a:solidFill>
          </a:ln>
          <a:effectLst>
            <a:innerShdw blurRad="63500" dist="50800" dir="13500000">
              <a:prstClr val="black">
                <a:alpha val="50000"/>
              </a:prstClr>
            </a:innerShdw>
          </a:effectLst>
        </p:spPr>
        <p:style>
          <a:lnRef idx="3">
            <a:schemeClr val="lt1"/>
          </a:lnRef>
          <a:fillRef idx="1">
            <a:schemeClr val="accent4"/>
          </a:fillRef>
          <a:effectRef idx="1">
            <a:schemeClr val="accent4"/>
          </a:effectRef>
          <a:fontRef idx="minor">
            <a:schemeClr val="lt1"/>
          </a:fontRef>
        </p:style>
        <p:txBody>
          <a:bodyPr rtlCol="0" anchor="ctr"/>
          <a:lstStyle/>
          <a:p>
            <a:pPr algn="ctr"/>
            <a:endParaRPr lang="en-ZA"/>
          </a:p>
        </p:txBody>
      </p:sp>
      <p:sp>
        <p:nvSpPr>
          <p:cNvPr id="27" name="TextBox 26">
            <a:extLst>
              <a:ext uri="{FF2B5EF4-FFF2-40B4-BE49-F238E27FC236}">
                <a16:creationId xmlns:a16="http://schemas.microsoft.com/office/drawing/2014/main" id="{FA3D1E11-5F52-B1DD-3393-5ADDB205C8F9}"/>
              </a:ext>
            </a:extLst>
          </p:cNvPr>
          <p:cNvSpPr txBox="1"/>
          <p:nvPr/>
        </p:nvSpPr>
        <p:spPr>
          <a:xfrm>
            <a:off x="3303341" y="2739538"/>
            <a:ext cx="8268478" cy="1143000"/>
          </a:xfrm>
          <a:prstGeom prst="rect">
            <a:avLst/>
          </a:prstGeom>
          <a:noFill/>
        </p:spPr>
        <p:txBody>
          <a:bodyPr wrap="square" lIns="0" tIns="0" rIns="0" bIns="0" rtlCol="0">
            <a:noAutofit/>
          </a:bodyPr>
          <a:lstStyle/>
          <a:p>
            <a:pPr>
              <a:spcAft>
                <a:spcPts val="600"/>
              </a:spcAft>
            </a:pPr>
            <a:r>
              <a:rPr lang="en-ZA" sz="1400" b="1" dirty="0">
                <a:solidFill>
                  <a:schemeClr val="accent6"/>
                </a:solidFill>
                <a:latin typeface="Arial" pitchFamily="34" charset="0"/>
                <a:cs typeface="Arial" pitchFamily="34" charset="0"/>
              </a:rPr>
              <a:t>Designed with fledgling anti-fraud operations in mind, transactions are evaluated by a variety or rule processors that organizes detected behaviour into typologies</a:t>
            </a:r>
          </a:p>
          <a:p>
            <a:pPr marL="285750" indent="-285750">
              <a:buFont typeface="Arial" panose="020B0604020202020204" pitchFamily="34" charset="0"/>
              <a:buChar char="•"/>
            </a:pPr>
            <a:r>
              <a:rPr lang="en-ZA" sz="1400" dirty="0">
                <a:solidFill>
                  <a:schemeClr val="accent6"/>
                </a:solidFill>
                <a:latin typeface="Arial" pitchFamily="34" charset="0"/>
                <a:cs typeface="Arial" pitchFamily="34" charset="0"/>
              </a:rPr>
              <a:t>Rules are discrete code modules that perform a single evaluation task</a:t>
            </a:r>
          </a:p>
          <a:p>
            <a:pPr marL="285750" indent="-285750">
              <a:buFont typeface="Arial" panose="020B0604020202020204" pitchFamily="34" charset="0"/>
              <a:buChar char="•"/>
            </a:pPr>
            <a:r>
              <a:rPr lang="en-ZA" sz="1400" dirty="0">
                <a:solidFill>
                  <a:schemeClr val="accent6"/>
                </a:solidFill>
                <a:latin typeface="Arial" pitchFamily="34" charset="0"/>
                <a:cs typeface="Arial" pitchFamily="34" charset="0"/>
              </a:rPr>
              <a:t>Rules are parameterised via configuration files external to the rule code</a:t>
            </a:r>
          </a:p>
          <a:p>
            <a:pPr marL="285750" indent="-285750">
              <a:buFont typeface="Arial" panose="020B0604020202020204" pitchFamily="34" charset="0"/>
              <a:buChar char="•"/>
            </a:pPr>
            <a:r>
              <a:rPr lang="en-ZA" sz="1400" dirty="0">
                <a:solidFill>
                  <a:schemeClr val="accent6"/>
                </a:solidFill>
                <a:latin typeface="Arial" pitchFamily="34" charset="0"/>
                <a:cs typeface="Arial" pitchFamily="34" charset="0"/>
              </a:rPr>
              <a:t>Rules deliver clear and explainable assessments for the behaviour witnessed in a transaction</a:t>
            </a:r>
          </a:p>
        </p:txBody>
      </p:sp>
      <p:sp>
        <p:nvSpPr>
          <p:cNvPr id="29" name="Rectangle: Rounded Corners 28">
            <a:extLst>
              <a:ext uri="{FF2B5EF4-FFF2-40B4-BE49-F238E27FC236}">
                <a16:creationId xmlns:a16="http://schemas.microsoft.com/office/drawing/2014/main" id="{ED9C3F26-06E3-6F30-242C-BC38FB564B93}"/>
              </a:ext>
            </a:extLst>
          </p:cNvPr>
          <p:cNvSpPr/>
          <p:nvPr/>
        </p:nvSpPr>
        <p:spPr>
          <a:xfrm>
            <a:off x="486833" y="4217587"/>
            <a:ext cx="2494492" cy="453853"/>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spcFirstLastPara="0" vert="horz" wrap="square" lIns="170688" tIns="97536" rIns="170688" bIns="97536" numCol="1" spcCol="1270" anchor="ctr" anchorCtr="0">
            <a:noAutofit/>
          </a:bodyPr>
          <a:lstStyle/>
          <a:p>
            <a:pPr marL="360363" lvl="0" algn="ctr" defTabSz="1066800">
              <a:lnSpc>
                <a:spcPct val="90000"/>
              </a:lnSpc>
              <a:spcBef>
                <a:spcPct val="0"/>
              </a:spcBef>
              <a:spcAft>
                <a:spcPct val="35000"/>
              </a:spcAft>
              <a:buNone/>
            </a:pPr>
            <a:r>
              <a:rPr lang="en-US" kern="1200" dirty="0"/>
              <a:t>Configurable</a:t>
            </a:r>
          </a:p>
        </p:txBody>
      </p:sp>
      <p:sp>
        <p:nvSpPr>
          <p:cNvPr id="30" name="Oval 29">
            <a:extLst>
              <a:ext uri="{FF2B5EF4-FFF2-40B4-BE49-F238E27FC236}">
                <a16:creationId xmlns:a16="http://schemas.microsoft.com/office/drawing/2014/main" id="{CE5F412D-2AE8-62BE-2423-1F6FED82AF5F}"/>
              </a:ext>
            </a:extLst>
          </p:cNvPr>
          <p:cNvSpPr/>
          <p:nvPr/>
        </p:nvSpPr>
        <p:spPr>
          <a:xfrm>
            <a:off x="611715" y="4288585"/>
            <a:ext cx="302685" cy="311855"/>
          </a:xfrm>
          <a:prstGeom prst="ellipse">
            <a:avLst/>
          </a:prstGeom>
          <a:ln>
            <a:solidFill>
              <a:srgbClr val="AAA092"/>
            </a:solidFill>
          </a:ln>
          <a:effectLst>
            <a:innerShdw blurRad="63500" dist="50800" dir="13500000">
              <a:prstClr val="black">
                <a:alpha val="50000"/>
              </a:prstClr>
            </a:innerShdw>
          </a:effectLst>
        </p:spPr>
        <p:style>
          <a:lnRef idx="3">
            <a:schemeClr val="lt1"/>
          </a:lnRef>
          <a:fillRef idx="1">
            <a:schemeClr val="accent4"/>
          </a:fillRef>
          <a:effectRef idx="1">
            <a:schemeClr val="accent4"/>
          </a:effectRef>
          <a:fontRef idx="minor">
            <a:schemeClr val="lt1"/>
          </a:fontRef>
        </p:style>
        <p:txBody>
          <a:bodyPr rtlCol="0" anchor="ctr"/>
          <a:lstStyle/>
          <a:p>
            <a:pPr algn="ctr"/>
            <a:endParaRPr lang="en-ZA"/>
          </a:p>
        </p:txBody>
      </p:sp>
      <p:sp>
        <p:nvSpPr>
          <p:cNvPr id="37" name="TextBox 36">
            <a:extLst>
              <a:ext uri="{FF2B5EF4-FFF2-40B4-BE49-F238E27FC236}">
                <a16:creationId xmlns:a16="http://schemas.microsoft.com/office/drawing/2014/main" id="{3866D1D8-3581-99EC-8B77-ACDCFF61FC39}"/>
              </a:ext>
            </a:extLst>
          </p:cNvPr>
          <p:cNvSpPr txBox="1"/>
          <p:nvPr/>
        </p:nvSpPr>
        <p:spPr>
          <a:xfrm>
            <a:off x="3294875" y="4214240"/>
            <a:ext cx="8268478" cy="778020"/>
          </a:xfrm>
          <a:prstGeom prst="rect">
            <a:avLst/>
          </a:prstGeom>
          <a:noFill/>
        </p:spPr>
        <p:txBody>
          <a:bodyPr wrap="square" lIns="0" tIns="0" rIns="0" bIns="0" rtlCol="0">
            <a:noAutofit/>
          </a:bodyPr>
          <a:lstStyle/>
          <a:p>
            <a:pPr>
              <a:spcAft>
                <a:spcPts val="600"/>
              </a:spcAft>
            </a:pPr>
            <a:r>
              <a:rPr lang="en-ZA" sz="1400" b="1" dirty="0">
                <a:solidFill>
                  <a:schemeClr val="accent6"/>
                </a:solidFill>
                <a:latin typeface="Arial" pitchFamily="34" charset="0"/>
                <a:cs typeface="Arial" pitchFamily="34" charset="0"/>
              </a:rPr>
              <a:t>Rule and typology are configurable via configuration files located outside the rule processor code</a:t>
            </a:r>
          </a:p>
          <a:p>
            <a:pPr marL="285750" indent="-285750">
              <a:buFont typeface="Arial" panose="020B0604020202020204" pitchFamily="34" charset="0"/>
              <a:buChar char="•"/>
            </a:pPr>
            <a:r>
              <a:rPr lang="en-ZA" sz="1400" dirty="0">
                <a:solidFill>
                  <a:schemeClr val="accent6"/>
                </a:solidFill>
                <a:latin typeface="Arial" pitchFamily="34" charset="0"/>
                <a:cs typeface="Arial" pitchFamily="34" charset="0"/>
              </a:rPr>
              <a:t>Authorised users can configure detection behaviour without changing the processor code</a:t>
            </a:r>
          </a:p>
          <a:p>
            <a:pPr marL="285750" indent="-285750">
              <a:buFont typeface="Arial" panose="020B0604020202020204" pitchFamily="34" charset="0"/>
              <a:buChar char="•"/>
            </a:pPr>
            <a:r>
              <a:rPr lang="en-ZA" sz="1400" dirty="0">
                <a:solidFill>
                  <a:schemeClr val="accent6"/>
                </a:solidFill>
                <a:latin typeface="Arial" pitchFamily="34" charset="0"/>
                <a:cs typeface="Arial" pitchFamily="34" charset="0"/>
              </a:rPr>
              <a:t>Rules and typologies can be calibrated to keep up with changing trends in fraud behaviour</a:t>
            </a:r>
          </a:p>
        </p:txBody>
      </p:sp>
      <p:sp>
        <p:nvSpPr>
          <p:cNvPr id="4" name="Rectangle: Rounded Corners 3">
            <a:extLst>
              <a:ext uri="{FF2B5EF4-FFF2-40B4-BE49-F238E27FC236}">
                <a16:creationId xmlns:a16="http://schemas.microsoft.com/office/drawing/2014/main" id="{8C9DEB82-1BBD-6C1A-00F8-CEC232C6A6D4}"/>
              </a:ext>
            </a:extLst>
          </p:cNvPr>
          <p:cNvSpPr/>
          <p:nvPr/>
        </p:nvSpPr>
        <p:spPr>
          <a:xfrm>
            <a:off x="486833" y="5327309"/>
            <a:ext cx="2494492" cy="453853"/>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spcFirstLastPara="0" vert="horz" wrap="square" lIns="170688" tIns="97536" rIns="170688" bIns="97536" numCol="1" spcCol="1270" anchor="ctr" anchorCtr="0">
            <a:noAutofit/>
          </a:bodyPr>
          <a:lstStyle/>
          <a:p>
            <a:pPr marL="360363" lvl="0" algn="ctr" defTabSz="1066800">
              <a:lnSpc>
                <a:spcPct val="90000"/>
              </a:lnSpc>
              <a:spcBef>
                <a:spcPct val="0"/>
              </a:spcBef>
              <a:spcAft>
                <a:spcPct val="35000"/>
              </a:spcAft>
              <a:buNone/>
            </a:pPr>
            <a:r>
              <a:rPr lang="en-US" kern="1200" dirty="0"/>
              <a:t>API-driven</a:t>
            </a:r>
          </a:p>
        </p:txBody>
      </p:sp>
      <p:sp>
        <p:nvSpPr>
          <p:cNvPr id="7" name="Oval 6">
            <a:extLst>
              <a:ext uri="{FF2B5EF4-FFF2-40B4-BE49-F238E27FC236}">
                <a16:creationId xmlns:a16="http://schemas.microsoft.com/office/drawing/2014/main" id="{682FEC60-16CA-B3EB-421F-059FFF833A6D}"/>
              </a:ext>
            </a:extLst>
          </p:cNvPr>
          <p:cNvSpPr/>
          <p:nvPr/>
        </p:nvSpPr>
        <p:spPr>
          <a:xfrm>
            <a:off x="611715" y="5398307"/>
            <a:ext cx="302685" cy="311855"/>
          </a:xfrm>
          <a:prstGeom prst="ellipse">
            <a:avLst/>
          </a:prstGeom>
          <a:ln>
            <a:solidFill>
              <a:srgbClr val="AAA092"/>
            </a:solidFill>
          </a:ln>
          <a:effectLst>
            <a:innerShdw blurRad="63500" dist="50800" dir="13500000">
              <a:prstClr val="black">
                <a:alpha val="50000"/>
              </a:prstClr>
            </a:innerShdw>
          </a:effectLst>
        </p:spPr>
        <p:style>
          <a:lnRef idx="3">
            <a:schemeClr val="lt1"/>
          </a:lnRef>
          <a:fillRef idx="1">
            <a:schemeClr val="accent4"/>
          </a:fillRef>
          <a:effectRef idx="1">
            <a:schemeClr val="accent4"/>
          </a:effectRef>
          <a:fontRef idx="minor">
            <a:schemeClr val="lt1"/>
          </a:fontRef>
        </p:style>
        <p:txBody>
          <a:bodyPr rtlCol="0" anchor="ctr"/>
          <a:lstStyle/>
          <a:p>
            <a:pPr algn="ctr"/>
            <a:endParaRPr lang="en-ZA"/>
          </a:p>
        </p:txBody>
      </p:sp>
      <p:sp>
        <p:nvSpPr>
          <p:cNvPr id="8" name="TextBox 7">
            <a:extLst>
              <a:ext uri="{FF2B5EF4-FFF2-40B4-BE49-F238E27FC236}">
                <a16:creationId xmlns:a16="http://schemas.microsoft.com/office/drawing/2014/main" id="{483E579B-4E83-099E-E8BF-95F2B10E07FE}"/>
              </a:ext>
            </a:extLst>
          </p:cNvPr>
          <p:cNvSpPr txBox="1"/>
          <p:nvPr/>
        </p:nvSpPr>
        <p:spPr>
          <a:xfrm>
            <a:off x="3311807" y="5323962"/>
            <a:ext cx="8268478" cy="914400"/>
          </a:xfrm>
          <a:prstGeom prst="rect">
            <a:avLst/>
          </a:prstGeom>
          <a:noFill/>
        </p:spPr>
        <p:txBody>
          <a:bodyPr wrap="square" lIns="0" tIns="0" rIns="0" bIns="0" rtlCol="0">
            <a:noAutofit/>
          </a:bodyPr>
          <a:lstStyle/>
          <a:p>
            <a:pPr>
              <a:spcAft>
                <a:spcPts val="600"/>
              </a:spcAft>
            </a:pPr>
            <a:r>
              <a:rPr lang="en-ZA" sz="1400" b="1" dirty="0">
                <a:solidFill>
                  <a:schemeClr val="accent6"/>
                </a:solidFill>
                <a:latin typeface="Arial" pitchFamily="34" charset="0"/>
                <a:cs typeface="Arial" pitchFamily="34" charset="0"/>
              </a:rPr>
              <a:t>Interaction with Actio is via RESTful APIs</a:t>
            </a:r>
          </a:p>
          <a:p>
            <a:pPr marL="285750" indent="-285750">
              <a:buFont typeface="Arial" panose="020B0604020202020204" pitchFamily="34" charset="0"/>
              <a:buChar char="•"/>
            </a:pPr>
            <a:r>
              <a:rPr lang="en-ZA" sz="1400" dirty="0">
                <a:solidFill>
                  <a:schemeClr val="accent6"/>
                </a:solidFill>
                <a:latin typeface="Arial" pitchFamily="34" charset="0"/>
                <a:cs typeface="Arial" pitchFamily="34" charset="0"/>
              </a:rPr>
              <a:t>ISO20022 messages are submitted as JSON-formatted objects</a:t>
            </a:r>
          </a:p>
          <a:p>
            <a:pPr marL="285750" indent="-285750">
              <a:buFont typeface="Arial" panose="020B0604020202020204" pitchFamily="34" charset="0"/>
              <a:buChar char="•"/>
            </a:pPr>
            <a:r>
              <a:rPr lang="en-ZA" sz="1400" dirty="0">
                <a:solidFill>
                  <a:schemeClr val="accent6"/>
                </a:solidFill>
                <a:latin typeface="Arial" pitchFamily="34" charset="0"/>
                <a:cs typeface="Arial" pitchFamily="34" charset="0"/>
              </a:rPr>
              <a:t>Responses are returned via API once the evaluation is complete</a:t>
            </a:r>
          </a:p>
          <a:p>
            <a:pPr marL="285750" indent="-285750">
              <a:buFont typeface="Arial" panose="020B0604020202020204" pitchFamily="34" charset="0"/>
              <a:buChar char="•"/>
            </a:pPr>
            <a:r>
              <a:rPr lang="en-ZA" sz="1400" dirty="0">
                <a:solidFill>
                  <a:schemeClr val="accent6"/>
                </a:solidFill>
                <a:latin typeface="Arial" pitchFamily="34" charset="0"/>
                <a:cs typeface="Arial" pitchFamily="34" charset="0"/>
              </a:rPr>
              <a:t>Evaluation data and message history can be retrieved via API by your in-house CMS</a:t>
            </a:r>
          </a:p>
        </p:txBody>
      </p:sp>
    </p:spTree>
    <p:extLst>
      <p:ext uri="{BB962C8B-B14F-4D97-AF65-F5344CB8AC3E}">
        <p14:creationId xmlns:p14="http://schemas.microsoft.com/office/powerpoint/2010/main" val="41753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F2DAC-657E-D7DA-D245-1EC696A62F50}"/>
              </a:ext>
            </a:extLst>
          </p:cNvPr>
          <p:cNvSpPr>
            <a:spLocks noGrp="1"/>
          </p:cNvSpPr>
          <p:nvPr>
            <p:ph type="title"/>
          </p:nvPr>
        </p:nvSpPr>
        <p:spPr/>
        <p:txBody>
          <a:bodyPr/>
          <a:lstStyle/>
          <a:p>
            <a:r>
              <a:rPr lang="en-US" dirty="0"/>
              <a:t>What about Artificial intelligence and machine learning?</a:t>
            </a:r>
          </a:p>
        </p:txBody>
      </p:sp>
      <p:sp>
        <p:nvSpPr>
          <p:cNvPr id="39" name="Slide Number Placeholder 38">
            <a:extLst>
              <a:ext uri="{FF2B5EF4-FFF2-40B4-BE49-F238E27FC236}">
                <a16:creationId xmlns:a16="http://schemas.microsoft.com/office/drawing/2014/main" id="{E795DB64-F7C0-D682-2D5C-34E122205C64}"/>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90442A-A587-DA4A-80BE-9E74F9AF5476}" type="slidenum">
              <a:rPr kumimoji="0" lang="en-US" sz="7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Date Placeholder 41">
            <a:extLst>
              <a:ext uri="{FF2B5EF4-FFF2-40B4-BE49-F238E27FC236}">
                <a16:creationId xmlns:a16="http://schemas.microsoft.com/office/drawing/2014/main" id="{5F438B71-4A6E-6BBD-C81C-BDC7491DBFC4}"/>
              </a:ext>
            </a:extLst>
          </p:cNvPr>
          <p:cNvSpPr>
            <a:spLocks noGrp="1"/>
          </p:cNvSpPr>
          <p:nvPr>
            <p:ph type="dt" sz="half" idx="23"/>
          </p:nvPr>
        </p:nvSpPr>
        <p:spPr>
          <a:xfrm>
            <a:off x="486833" y="6524509"/>
            <a:ext cx="1143000" cy="210312"/>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20" normalizeH="0" baseline="0" noProof="0" dirty="0">
                <a:ln>
                  <a:noFill/>
                </a:ln>
                <a:solidFill>
                  <a:srgbClr val="000000"/>
                </a:solidFill>
                <a:effectLst/>
                <a:uLnTx/>
                <a:uFillTx/>
                <a:latin typeface="Arial" pitchFamily="34" charset="0"/>
                <a:ea typeface="+mn-ea"/>
                <a:cs typeface="Arial" pitchFamily="34" charset="0"/>
              </a:rPr>
              <a:t>February 2023</a:t>
            </a:r>
          </a:p>
        </p:txBody>
      </p:sp>
      <p:sp>
        <p:nvSpPr>
          <p:cNvPr id="6" name="Footer Placeholder 43">
            <a:extLst>
              <a:ext uri="{FF2B5EF4-FFF2-40B4-BE49-F238E27FC236}">
                <a16:creationId xmlns:a16="http://schemas.microsoft.com/office/drawing/2014/main" id="{708F9E6D-AD56-9EAF-1D31-4CEDDE501D08}"/>
              </a:ext>
            </a:extLst>
          </p:cNvPr>
          <p:cNvSpPr>
            <a:spLocks noGrp="1"/>
          </p:cNvSpPr>
          <p:nvPr>
            <p:ph type="ftr" sz="quarter" idx="3"/>
          </p:nvPr>
        </p:nvSpPr>
        <p:spPr>
          <a:xfrm>
            <a:off x="7162585" y="6524509"/>
            <a:ext cx="4114800" cy="21031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20" normalizeH="0" baseline="0" noProof="0" dirty="0">
                <a:ln>
                  <a:noFill/>
                </a:ln>
                <a:solidFill>
                  <a:srgbClr val="000000"/>
                </a:solidFill>
                <a:effectLst/>
                <a:uLnTx/>
                <a:uFillTx/>
                <a:latin typeface="Arial" pitchFamily="34" charset="0"/>
                <a:ea typeface="+mn-ea"/>
                <a:cs typeface="Arial" pitchFamily="34" charset="0"/>
              </a:rPr>
              <a:t>The FRMS Center of Excellence</a:t>
            </a:r>
          </a:p>
        </p:txBody>
      </p:sp>
      <p:sp>
        <p:nvSpPr>
          <p:cNvPr id="3" name="Text Placeholder 2">
            <a:extLst>
              <a:ext uri="{FF2B5EF4-FFF2-40B4-BE49-F238E27FC236}">
                <a16:creationId xmlns:a16="http://schemas.microsoft.com/office/drawing/2014/main" id="{18EF297B-897C-548D-DFED-370B665A9DC6}"/>
              </a:ext>
            </a:extLst>
          </p:cNvPr>
          <p:cNvSpPr>
            <a:spLocks noGrp="1"/>
          </p:cNvSpPr>
          <p:nvPr>
            <p:ph type="body" sz="quarter" idx="20"/>
          </p:nvPr>
        </p:nvSpPr>
        <p:spPr>
          <a:xfrm>
            <a:off x="495299" y="1052688"/>
            <a:ext cx="11112501" cy="285750"/>
          </a:xfrm>
        </p:spPr>
        <p:txBody>
          <a:bodyPr/>
          <a:lstStyle/>
          <a:p>
            <a:r>
              <a:rPr lang="en-US" sz="1400" dirty="0"/>
              <a:t>Actio is AI-ready</a:t>
            </a:r>
          </a:p>
        </p:txBody>
      </p:sp>
      <p:sp>
        <p:nvSpPr>
          <p:cNvPr id="19" name="TextBox 18">
            <a:extLst>
              <a:ext uri="{FF2B5EF4-FFF2-40B4-BE49-F238E27FC236}">
                <a16:creationId xmlns:a16="http://schemas.microsoft.com/office/drawing/2014/main" id="{97D392D1-5D5D-2709-D462-6DF705A5206A}"/>
              </a:ext>
            </a:extLst>
          </p:cNvPr>
          <p:cNvSpPr txBox="1"/>
          <p:nvPr/>
        </p:nvSpPr>
        <p:spPr>
          <a:xfrm>
            <a:off x="495298" y="1659343"/>
            <a:ext cx="11112501" cy="774731"/>
          </a:xfrm>
          <a:prstGeom prst="rect">
            <a:avLst/>
          </a:prstGeom>
          <a:noFill/>
        </p:spPr>
        <p:txBody>
          <a:bodyPr wrap="square" lIns="0" tIns="0" rIns="0" bIns="0" rtlCol="0">
            <a:noAutofit/>
          </a:bodyPr>
          <a:lstStyle/>
          <a:p>
            <a:pPr marL="285750" indent="-285750">
              <a:buFont typeface="Arial" panose="020B0604020202020204" pitchFamily="34" charset="0"/>
              <a:buChar char="•"/>
            </a:pPr>
            <a:r>
              <a:rPr lang="en-ZA" dirty="0">
                <a:solidFill>
                  <a:schemeClr val="accent6"/>
                </a:solidFill>
                <a:latin typeface="Arial" pitchFamily="34" charset="0"/>
                <a:cs typeface="Arial" pitchFamily="34" charset="0"/>
              </a:rPr>
              <a:t>Actio does not currently include Artificial Intelligence of Machine Learning capabilities</a:t>
            </a:r>
          </a:p>
          <a:p>
            <a:pPr marL="285750" indent="-285750">
              <a:buFont typeface="Arial" panose="020B0604020202020204" pitchFamily="34" charset="0"/>
              <a:buChar char="•"/>
            </a:pPr>
            <a:r>
              <a:rPr lang="en-ZA" dirty="0">
                <a:solidFill>
                  <a:schemeClr val="accent6"/>
                </a:solidFill>
                <a:latin typeface="Arial" pitchFamily="34" charset="0"/>
                <a:cs typeface="Arial" pitchFamily="34" charset="0"/>
              </a:rPr>
              <a:t>To cater for fledgeling operators and regulator resistance, Actio opted for more transparent and explainable results in the initial release</a:t>
            </a:r>
          </a:p>
          <a:p>
            <a:pPr marL="285750" indent="-285750">
              <a:buFont typeface="Arial" panose="020B0604020202020204" pitchFamily="34" charset="0"/>
              <a:buChar char="•"/>
            </a:pPr>
            <a:r>
              <a:rPr lang="en-ZA" dirty="0">
                <a:solidFill>
                  <a:schemeClr val="accent6"/>
                </a:solidFill>
                <a:latin typeface="Arial" pitchFamily="34" charset="0"/>
                <a:cs typeface="Arial" pitchFamily="34" charset="0"/>
              </a:rPr>
              <a:t>There are some use cases where AI/ML would </a:t>
            </a:r>
            <a:r>
              <a:rPr lang="en-ZA">
                <a:solidFill>
                  <a:schemeClr val="accent6"/>
                </a:solidFill>
                <a:latin typeface="Arial" pitchFamily="34" charset="0"/>
                <a:cs typeface="Arial" pitchFamily="34" charset="0"/>
              </a:rPr>
              <a:t>be useful</a:t>
            </a:r>
            <a:endParaRPr lang="en-ZA" dirty="0">
              <a:solidFill>
                <a:schemeClr val="accent6"/>
              </a:solidFill>
              <a:latin typeface="Arial" pitchFamily="34" charset="0"/>
              <a:cs typeface="Arial" pitchFamily="34" charset="0"/>
            </a:endParaRPr>
          </a:p>
        </p:txBody>
      </p:sp>
      <p:sp>
        <p:nvSpPr>
          <p:cNvPr id="20" name="Rectangle: Rounded Corners 19">
            <a:extLst>
              <a:ext uri="{FF2B5EF4-FFF2-40B4-BE49-F238E27FC236}">
                <a16:creationId xmlns:a16="http://schemas.microsoft.com/office/drawing/2014/main" id="{4D597284-FEFF-A8CB-4C7C-EF80C986B708}"/>
              </a:ext>
            </a:extLst>
          </p:cNvPr>
          <p:cNvSpPr/>
          <p:nvPr/>
        </p:nvSpPr>
        <p:spPr>
          <a:xfrm>
            <a:off x="495299" y="4794350"/>
            <a:ext cx="2494492" cy="453853"/>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spcFirstLastPara="0" vert="horz" wrap="square" lIns="170688" tIns="97536" rIns="170688" bIns="97536" numCol="1" spcCol="1270" anchor="ctr" anchorCtr="0">
            <a:noAutofit/>
          </a:bodyPr>
          <a:lstStyle/>
          <a:p>
            <a:pPr marL="360363" lvl="0" algn="ctr" defTabSz="1066800">
              <a:lnSpc>
                <a:spcPct val="90000"/>
              </a:lnSpc>
              <a:spcBef>
                <a:spcPct val="0"/>
              </a:spcBef>
              <a:spcAft>
                <a:spcPct val="35000"/>
              </a:spcAft>
              <a:buNone/>
            </a:pPr>
            <a:r>
              <a:rPr lang="en-US" kern="1200" dirty="0"/>
              <a:t>Calibration</a:t>
            </a:r>
          </a:p>
        </p:txBody>
      </p:sp>
      <p:sp>
        <p:nvSpPr>
          <p:cNvPr id="26" name="Oval 25">
            <a:extLst>
              <a:ext uri="{FF2B5EF4-FFF2-40B4-BE49-F238E27FC236}">
                <a16:creationId xmlns:a16="http://schemas.microsoft.com/office/drawing/2014/main" id="{B8C1B5A1-CDCC-C3AA-A9CB-E37404B4B286}"/>
              </a:ext>
            </a:extLst>
          </p:cNvPr>
          <p:cNvSpPr/>
          <p:nvPr/>
        </p:nvSpPr>
        <p:spPr>
          <a:xfrm>
            <a:off x="620181" y="4865348"/>
            <a:ext cx="302685" cy="311855"/>
          </a:xfrm>
          <a:prstGeom prst="ellipse">
            <a:avLst/>
          </a:prstGeom>
          <a:ln>
            <a:solidFill>
              <a:srgbClr val="AAA092"/>
            </a:solidFill>
          </a:ln>
          <a:effectLst>
            <a:innerShdw blurRad="63500" dist="50800" dir="13500000">
              <a:prstClr val="black">
                <a:alpha val="50000"/>
              </a:prstClr>
            </a:innerShdw>
          </a:effectLst>
        </p:spPr>
        <p:style>
          <a:lnRef idx="3">
            <a:schemeClr val="lt1"/>
          </a:lnRef>
          <a:fillRef idx="1">
            <a:schemeClr val="accent4"/>
          </a:fillRef>
          <a:effectRef idx="1">
            <a:schemeClr val="accent4"/>
          </a:effectRef>
          <a:fontRef idx="minor">
            <a:schemeClr val="lt1"/>
          </a:fontRef>
        </p:style>
        <p:txBody>
          <a:bodyPr rtlCol="0" anchor="ctr"/>
          <a:lstStyle/>
          <a:p>
            <a:pPr algn="ctr"/>
            <a:endParaRPr lang="en-ZA"/>
          </a:p>
        </p:txBody>
      </p:sp>
      <p:sp>
        <p:nvSpPr>
          <p:cNvPr id="27" name="TextBox 26">
            <a:extLst>
              <a:ext uri="{FF2B5EF4-FFF2-40B4-BE49-F238E27FC236}">
                <a16:creationId xmlns:a16="http://schemas.microsoft.com/office/drawing/2014/main" id="{FA3D1E11-5F52-B1DD-3393-5ADDB205C8F9}"/>
              </a:ext>
            </a:extLst>
          </p:cNvPr>
          <p:cNvSpPr txBox="1"/>
          <p:nvPr/>
        </p:nvSpPr>
        <p:spPr>
          <a:xfrm>
            <a:off x="3303341" y="4791003"/>
            <a:ext cx="8268478" cy="1143000"/>
          </a:xfrm>
          <a:prstGeom prst="rect">
            <a:avLst/>
          </a:prstGeom>
          <a:noFill/>
        </p:spPr>
        <p:txBody>
          <a:bodyPr wrap="square" lIns="0" tIns="0" rIns="0" bIns="0" rtlCol="0">
            <a:noAutofit/>
          </a:bodyPr>
          <a:lstStyle/>
          <a:p>
            <a:pPr>
              <a:spcAft>
                <a:spcPts val="600"/>
              </a:spcAft>
            </a:pPr>
            <a:r>
              <a:rPr lang="en-ZA" sz="1400" b="1" dirty="0">
                <a:solidFill>
                  <a:schemeClr val="accent6"/>
                </a:solidFill>
                <a:latin typeface="Arial" pitchFamily="34" charset="0"/>
                <a:cs typeface="Arial" pitchFamily="34" charset="0"/>
              </a:rPr>
              <a:t>Calibration is expected to be performed periodically and on a much larger scale than would comfortably meet real-time processing requirements</a:t>
            </a:r>
          </a:p>
          <a:p>
            <a:pPr marL="285750" indent="-285750">
              <a:buFont typeface="Arial" panose="020B0604020202020204" pitchFamily="34" charset="0"/>
              <a:buChar char="•"/>
            </a:pPr>
            <a:r>
              <a:rPr lang="en-ZA" sz="1400" dirty="0">
                <a:solidFill>
                  <a:schemeClr val="accent6"/>
                </a:solidFill>
                <a:latin typeface="Arial" pitchFamily="34" charset="0"/>
                <a:cs typeface="Arial" pitchFamily="34" charset="0"/>
              </a:rPr>
              <a:t>AI/ML could greatly improve rules discovery by looking for as-yet undiscovered pattens in data</a:t>
            </a:r>
          </a:p>
          <a:p>
            <a:pPr marL="285750" indent="-285750">
              <a:buFont typeface="Arial" panose="020B0604020202020204" pitchFamily="34" charset="0"/>
              <a:buChar char="•"/>
            </a:pPr>
            <a:r>
              <a:rPr lang="en-ZA" sz="1400" dirty="0">
                <a:solidFill>
                  <a:schemeClr val="accent6"/>
                </a:solidFill>
                <a:latin typeface="Arial" pitchFamily="34" charset="0"/>
                <a:cs typeface="Arial" pitchFamily="34" charset="0"/>
              </a:rPr>
              <a:t>AI/ML could be used to tweak the rule and typology configuration parameters to improve detection rates or minimize false positive detection rates</a:t>
            </a:r>
          </a:p>
        </p:txBody>
      </p:sp>
      <p:sp>
        <p:nvSpPr>
          <p:cNvPr id="10" name="Rectangle: Rounded Corners 9">
            <a:extLst>
              <a:ext uri="{FF2B5EF4-FFF2-40B4-BE49-F238E27FC236}">
                <a16:creationId xmlns:a16="http://schemas.microsoft.com/office/drawing/2014/main" id="{242CA13C-4213-E031-CDB2-BCB608E19D61}"/>
              </a:ext>
            </a:extLst>
          </p:cNvPr>
          <p:cNvSpPr/>
          <p:nvPr/>
        </p:nvSpPr>
        <p:spPr>
          <a:xfrm>
            <a:off x="486833" y="3027927"/>
            <a:ext cx="2494492" cy="453853"/>
          </a:xfrm>
          <a:prstGeom prst="roundRect">
            <a:avLst>
              <a:gd name="adj" fmla="val 50000"/>
            </a:avLst>
          </a:prstGeom>
        </p:spPr>
        <p:style>
          <a:lnRef idx="3">
            <a:schemeClr val="lt1"/>
          </a:lnRef>
          <a:fillRef idx="1">
            <a:schemeClr val="accent5"/>
          </a:fillRef>
          <a:effectRef idx="1">
            <a:schemeClr val="accent5"/>
          </a:effectRef>
          <a:fontRef idx="minor">
            <a:schemeClr val="lt1"/>
          </a:fontRef>
        </p:style>
        <p:txBody>
          <a:bodyPr spcFirstLastPara="0" vert="horz" wrap="square" lIns="170688" tIns="97536" rIns="170688" bIns="97536" numCol="1" spcCol="1270" anchor="ctr" anchorCtr="0">
            <a:noAutofit/>
          </a:bodyPr>
          <a:lstStyle/>
          <a:p>
            <a:pPr marL="360363" lvl="0" algn="ctr" defTabSz="1066800">
              <a:lnSpc>
                <a:spcPct val="90000"/>
              </a:lnSpc>
              <a:spcBef>
                <a:spcPct val="0"/>
              </a:spcBef>
              <a:spcAft>
                <a:spcPct val="35000"/>
              </a:spcAft>
              <a:buNone/>
            </a:pPr>
            <a:r>
              <a:rPr lang="en-US" kern="1200" dirty="0"/>
              <a:t>AI Channel</a:t>
            </a:r>
          </a:p>
        </p:txBody>
      </p:sp>
      <p:sp>
        <p:nvSpPr>
          <p:cNvPr id="11" name="Oval 10">
            <a:extLst>
              <a:ext uri="{FF2B5EF4-FFF2-40B4-BE49-F238E27FC236}">
                <a16:creationId xmlns:a16="http://schemas.microsoft.com/office/drawing/2014/main" id="{AC0F2F2E-4461-E809-D028-586EF6EB744A}"/>
              </a:ext>
            </a:extLst>
          </p:cNvPr>
          <p:cNvSpPr/>
          <p:nvPr/>
        </p:nvSpPr>
        <p:spPr>
          <a:xfrm>
            <a:off x="611715" y="3098925"/>
            <a:ext cx="302685" cy="311855"/>
          </a:xfrm>
          <a:prstGeom prst="ellipse">
            <a:avLst/>
          </a:prstGeom>
          <a:ln>
            <a:solidFill>
              <a:srgbClr val="AAA092"/>
            </a:solidFill>
          </a:ln>
          <a:effectLst>
            <a:innerShdw blurRad="63500" dist="50800" dir="13500000">
              <a:prstClr val="black">
                <a:alpha val="50000"/>
              </a:prstClr>
            </a:innerShdw>
          </a:effectLst>
        </p:spPr>
        <p:style>
          <a:lnRef idx="3">
            <a:schemeClr val="lt1"/>
          </a:lnRef>
          <a:fillRef idx="1">
            <a:schemeClr val="accent4"/>
          </a:fillRef>
          <a:effectRef idx="1">
            <a:schemeClr val="accent4"/>
          </a:effectRef>
          <a:fontRef idx="minor">
            <a:schemeClr val="lt1"/>
          </a:fontRef>
        </p:style>
        <p:txBody>
          <a:bodyPr rtlCol="0" anchor="ctr"/>
          <a:lstStyle/>
          <a:p>
            <a:pPr algn="ctr"/>
            <a:endParaRPr lang="en-ZA"/>
          </a:p>
        </p:txBody>
      </p:sp>
      <p:sp>
        <p:nvSpPr>
          <p:cNvPr id="12" name="TextBox 11">
            <a:extLst>
              <a:ext uri="{FF2B5EF4-FFF2-40B4-BE49-F238E27FC236}">
                <a16:creationId xmlns:a16="http://schemas.microsoft.com/office/drawing/2014/main" id="{1DF81A2F-D326-01A6-E4BD-2261F085C391}"/>
              </a:ext>
            </a:extLst>
          </p:cNvPr>
          <p:cNvSpPr txBox="1"/>
          <p:nvPr/>
        </p:nvSpPr>
        <p:spPr>
          <a:xfrm>
            <a:off x="3311807" y="3024579"/>
            <a:ext cx="8268478" cy="1654249"/>
          </a:xfrm>
          <a:prstGeom prst="rect">
            <a:avLst/>
          </a:prstGeom>
          <a:noFill/>
        </p:spPr>
        <p:txBody>
          <a:bodyPr wrap="square" lIns="0" tIns="0" rIns="0" bIns="0" rtlCol="0">
            <a:noAutofit/>
          </a:bodyPr>
          <a:lstStyle/>
          <a:p>
            <a:pPr>
              <a:spcAft>
                <a:spcPts val="600"/>
              </a:spcAft>
            </a:pPr>
            <a:r>
              <a:rPr lang="en-ZA" sz="1400" b="1" dirty="0">
                <a:solidFill>
                  <a:schemeClr val="accent6"/>
                </a:solidFill>
                <a:latin typeface="Arial" pitchFamily="34" charset="0"/>
                <a:cs typeface="Arial" pitchFamily="34" charset="0"/>
              </a:rPr>
              <a:t>The Actio channel architecture could accommodate an AI/ML channel</a:t>
            </a:r>
          </a:p>
          <a:p>
            <a:pPr marL="285750" indent="-285750">
              <a:buFont typeface="Arial" panose="020B0604020202020204" pitchFamily="34" charset="0"/>
              <a:buChar char="•"/>
            </a:pPr>
            <a:r>
              <a:rPr lang="en-ZA" sz="1400" dirty="0">
                <a:solidFill>
                  <a:schemeClr val="accent6"/>
                </a:solidFill>
                <a:latin typeface="Arial" pitchFamily="34" charset="0"/>
                <a:cs typeface="Arial" pitchFamily="34" charset="0"/>
              </a:rPr>
              <a:t>The CRSP would route transactions to the AI/ML channel in parallel to normal rule execution</a:t>
            </a:r>
          </a:p>
          <a:p>
            <a:pPr marL="285750" indent="-285750">
              <a:buFont typeface="Arial" panose="020B0604020202020204" pitchFamily="34" charset="0"/>
              <a:buChar char="•"/>
            </a:pPr>
            <a:r>
              <a:rPr lang="en-ZA" sz="1400" dirty="0">
                <a:solidFill>
                  <a:schemeClr val="accent6"/>
                </a:solidFill>
                <a:latin typeface="Arial" pitchFamily="34" charset="0"/>
                <a:cs typeface="Arial" pitchFamily="34" charset="0"/>
              </a:rPr>
              <a:t>AI/ML modelling results could post to existing or new typologies, or</a:t>
            </a:r>
          </a:p>
          <a:p>
            <a:pPr marL="285750" indent="-285750">
              <a:buFont typeface="Arial" panose="020B0604020202020204" pitchFamily="34" charset="0"/>
              <a:buChar char="•"/>
            </a:pPr>
            <a:r>
              <a:rPr lang="en-ZA" sz="1400" dirty="0">
                <a:solidFill>
                  <a:schemeClr val="accent6"/>
                </a:solidFill>
                <a:latin typeface="Arial" pitchFamily="34" charset="0"/>
                <a:cs typeface="Arial" pitchFamily="34" charset="0"/>
              </a:rPr>
              <a:t>AI/ML modelling results could post to an entirely different fit-for-purpose typology processor equivalent</a:t>
            </a:r>
          </a:p>
          <a:p>
            <a:pPr marL="285750" indent="-285750">
              <a:buFont typeface="Arial" panose="020B0604020202020204" pitchFamily="34" charset="0"/>
              <a:buChar char="•"/>
            </a:pPr>
            <a:r>
              <a:rPr lang="en-ZA" sz="1400" dirty="0">
                <a:solidFill>
                  <a:schemeClr val="accent6"/>
                </a:solidFill>
                <a:latin typeface="Arial" pitchFamily="34" charset="0"/>
                <a:cs typeface="Arial" pitchFamily="34" charset="0"/>
              </a:rPr>
              <a:t>Ultimately AI/ML modelling channel results would be aggregated into an over-all transaction result that will include the evaluation outcome of adjacent channels</a:t>
            </a:r>
          </a:p>
          <a:p>
            <a:pPr marL="285750" indent="-285750">
              <a:buFont typeface="Arial" panose="020B0604020202020204" pitchFamily="34" charset="0"/>
              <a:buChar char="•"/>
            </a:pPr>
            <a:endParaRPr lang="en-ZA" sz="1400" dirty="0">
              <a:solidFill>
                <a:schemeClr val="accent6"/>
              </a:solidFill>
              <a:latin typeface="Arial" pitchFamily="34" charset="0"/>
              <a:cs typeface="Arial" pitchFamily="34" charset="0"/>
            </a:endParaRPr>
          </a:p>
        </p:txBody>
      </p:sp>
    </p:spTree>
    <p:extLst>
      <p:ext uri="{BB962C8B-B14F-4D97-AF65-F5344CB8AC3E}">
        <p14:creationId xmlns:p14="http://schemas.microsoft.com/office/powerpoint/2010/main" val="370690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USP MLE Master Slides">
  <a:themeElements>
    <a:clrScheme name="Bill &amp; Melinda Gates Foundation Colors Jan 2014">
      <a:dk1>
        <a:srgbClr val="59452A"/>
      </a:dk1>
      <a:lt1>
        <a:srgbClr val="FFFFFF"/>
      </a:lt1>
      <a:dk2>
        <a:srgbClr val="D5CB99"/>
      </a:dk2>
      <a:lt2>
        <a:srgbClr val="B6985E"/>
      </a:lt2>
      <a:accent1>
        <a:srgbClr val="977C00"/>
      </a:accent1>
      <a:accent2>
        <a:srgbClr val="CE6B29"/>
      </a:accent2>
      <a:accent3>
        <a:srgbClr val="8CB7C7"/>
      </a:accent3>
      <a:accent4>
        <a:srgbClr val="9B242D"/>
      </a:accent4>
      <a:accent5>
        <a:srgbClr val="AAA092"/>
      </a:accent5>
      <a:accent6>
        <a:srgbClr val="000000"/>
      </a:accent6>
      <a:hlink>
        <a:srgbClr val="3086AB"/>
      </a:hlink>
      <a:folHlink>
        <a:srgbClr val="3086AB"/>
      </a:folHlink>
    </a:clrScheme>
    <a:fontScheme name="Foundation PPT Fonts - Jan 201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sz="1400" smtClean="0">
            <a:solidFill>
              <a:schemeClr val="accent6"/>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Presentation2" id="{580BCF34-5E85-A845-A15B-6C26399296CC}" vid="{4A93B461-525E-2D42-96A7-D9DB15D3F0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ocument_x0020_Status xmlns="523add2a-14d5-41d4-9d6d-c2353031d88f">Draft</Document_x0020_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A9051BE4FF9314FB0B6266B8172AC2C" ma:contentTypeVersion="9" ma:contentTypeDescription="Create a new document." ma:contentTypeScope="" ma:versionID="b0683f8759dde98640f1b4adcc2ff814">
  <xsd:schema xmlns:xsd="http://www.w3.org/2001/XMLSchema" xmlns:xs="http://www.w3.org/2001/XMLSchema" xmlns:p="http://schemas.microsoft.com/office/2006/metadata/properties" xmlns:ns2="523add2a-14d5-41d4-9d6d-c2353031d88f" xmlns:ns3="bd8a1682-11b6-4232-8a90-9276861a35b9" targetNamespace="http://schemas.microsoft.com/office/2006/metadata/properties" ma:root="true" ma:fieldsID="d756988e26596b0e89e4a839c118b7e4" ns2:_="" ns3:_="">
    <xsd:import namespace="523add2a-14d5-41d4-9d6d-c2353031d88f"/>
    <xsd:import namespace="bd8a1682-11b6-4232-8a90-9276861a35b9"/>
    <xsd:element name="properties">
      <xsd:complexType>
        <xsd:sequence>
          <xsd:element name="documentManagement">
            <xsd:complexType>
              <xsd:all>
                <xsd:element ref="ns2:Document_x0020_Status" minOccurs="0"/>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3add2a-14d5-41d4-9d6d-c2353031d88f" elementFormDefault="qualified">
    <xsd:import namespace="http://schemas.microsoft.com/office/2006/documentManagement/types"/>
    <xsd:import namespace="http://schemas.microsoft.com/office/infopath/2007/PartnerControls"/>
    <xsd:element name="Document_x0020_Status" ma:index="8" nillable="true" ma:displayName="Document Status" ma:default="Draft" ma:format="Dropdown" ma:internalName="Document_x0020_Status">
      <xsd:simpleType>
        <xsd:restriction base="dms:Choice">
          <xsd:enumeration value="Draft"/>
          <xsd:enumeration value="Final"/>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d8a1682-11b6-4232-8a90-9276861a35b9"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9F49CE-A42E-47FD-B54C-11234B3F352C}">
  <ds:schemaRefs>
    <ds:schemaRef ds:uri="http://schemas.microsoft.com/sharepoint/v3/contenttype/forms"/>
  </ds:schemaRefs>
</ds:datastoreItem>
</file>

<file path=customXml/itemProps2.xml><?xml version="1.0" encoding="utf-8"?>
<ds:datastoreItem xmlns:ds="http://schemas.openxmlformats.org/officeDocument/2006/customXml" ds:itemID="{FE292B3F-A7F1-41E3-A479-00AFE5BF0143}">
  <ds:schemaRefs>
    <ds:schemaRef ds:uri="http://purl.org/dc/dcmitype/"/>
    <ds:schemaRef ds:uri="http://schemas.microsoft.com/office/infopath/2007/PartnerControls"/>
    <ds:schemaRef ds:uri="http://purl.org/dc/terms/"/>
    <ds:schemaRef ds:uri="http://www.w3.org/XML/1998/namespace"/>
    <ds:schemaRef ds:uri="http://schemas.microsoft.com/office/2006/documentManagement/types"/>
    <ds:schemaRef ds:uri="bd8a1682-11b6-4232-8a90-9276861a35b9"/>
    <ds:schemaRef ds:uri="http://purl.org/dc/elements/1.1/"/>
    <ds:schemaRef ds:uri="http://schemas.openxmlformats.org/package/2006/metadata/core-properties"/>
    <ds:schemaRef ds:uri="523add2a-14d5-41d4-9d6d-c2353031d88f"/>
    <ds:schemaRef ds:uri="http://schemas.microsoft.com/office/2006/metadata/properties"/>
  </ds:schemaRefs>
</ds:datastoreItem>
</file>

<file path=customXml/itemProps3.xml><?xml version="1.0" encoding="utf-8"?>
<ds:datastoreItem xmlns:ds="http://schemas.openxmlformats.org/officeDocument/2006/customXml" ds:itemID="{5575F739-6030-42B6-9508-A49DED549B32}">
  <ds:schemaRefs>
    <ds:schemaRef ds:uri="523add2a-14d5-41d4-9d6d-c2353031d88f"/>
    <ds:schemaRef ds:uri="bd8a1682-11b6-4232-8a90-9276861a35b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USP MLE Master Slides</Template>
  <TotalTime>65378</TotalTime>
  <Words>2818</Words>
  <Application>Microsoft Office PowerPoint</Application>
  <PresentationFormat>Widescreen</PresentationFormat>
  <Paragraphs>628</Paragraphs>
  <Slides>27</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-apple-system</vt:lpstr>
      <vt:lpstr>Arial</vt:lpstr>
      <vt:lpstr>Calibri</vt:lpstr>
      <vt:lpstr>Consolas</vt:lpstr>
      <vt:lpstr>Lato Light</vt:lpstr>
      <vt:lpstr>Poppins SemiBold</vt:lpstr>
      <vt:lpstr>Wingdings</vt:lpstr>
      <vt:lpstr>USP MLE Master Slides</vt:lpstr>
      <vt:lpstr>THE FRMS COE PRESENTS: THE ACTIO FRMS</vt:lpstr>
      <vt:lpstr>PowerPoint Presentation</vt:lpstr>
      <vt:lpstr>PowerPoint Presentation</vt:lpstr>
      <vt:lpstr>PowerPoint Presentation</vt:lpstr>
      <vt:lpstr>FRMS COE</vt:lpstr>
      <vt:lpstr>The FRMS COE ROADMAP</vt:lpstr>
      <vt:lpstr>PowerPoint Presentation</vt:lpstr>
      <vt:lpstr>ACTIO Features</vt:lpstr>
      <vt:lpstr>What about Artificial intelligence and machine learning?</vt:lpstr>
      <vt:lpstr>Core Actio TRANSACTION MONITORING Processes</vt:lpstr>
      <vt:lpstr>ACTIO in COntext</vt:lpstr>
      <vt:lpstr>OPERATING MODEL CONFIGURATION OPTIONS</vt:lpstr>
      <vt:lpstr>PowerPoint Presentation</vt:lpstr>
      <vt:lpstr>ACTIO Demonstration</vt:lpstr>
      <vt:lpstr>ACTIO Demonstration</vt:lpstr>
      <vt:lpstr>AN Instant Payment process</vt:lpstr>
      <vt:lpstr>ACTIO Demonstration</vt:lpstr>
      <vt:lpstr>ACTIO Demonstration</vt:lpstr>
      <vt:lpstr>ACTIO Demonstration</vt:lpstr>
      <vt:lpstr>ACTIO Demonstration</vt:lpstr>
      <vt:lpstr>ACTIO-MOJALOOP Demonstration</vt:lpstr>
      <vt:lpstr>PowerPoint Presentation</vt:lpstr>
      <vt:lpstr>Typologies IN Actio</vt:lpstr>
      <vt:lpstr>ACTIO Product ROADMAP</vt:lpstr>
      <vt:lpstr>Test-Driving ACTIO</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messaging Development</dc:title>
  <dc:creator>Jeff Culver</dc:creator>
  <cp:lastModifiedBy>Justus Ortlepp</cp:lastModifiedBy>
  <cp:revision>736</cp:revision>
  <cp:lastPrinted>2022-07-28T08:07:22Z</cp:lastPrinted>
  <dcterms:created xsi:type="dcterms:W3CDTF">2022-06-01T19:10:29Z</dcterms:created>
  <dcterms:modified xsi:type="dcterms:W3CDTF">2023-03-07T14:07:24Z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0x0101009A9051BE4FF9314FB0B6266B8172AC2C</vt:lpwstr>
  </property>
  <property fmtid="{D5CDD505-2E9C-101B-9397-08002B2CF9AE}" pid="3" name="Topic">
    <vt:lpwstr/>
  </property>
  <property fmtid="{D5CDD505-2E9C-101B-9397-08002B2CF9AE}" pid="4" name="Portfolio">
    <vt:lpwstr/>
  </property>
  <property fmtid="{D5CDD505-2E9C-101B-9397-08002B2CF9AE}" pid="5" name="Initiatives">
    <vt:lpwstr/>
  </property>
  <property fmtid="{D5CDD505-2E9C-101B-9397-08002B2CF9AE}" pid="6" name="Project Name">
    <vt:lpwstr/>
  </property>
</Properties>
</file>