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5D454E-05B4-488A-90F3-B3748555471C}" v="19" dt="2023-10-27T11:37:06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/>
  </p:normalViewPr>
  <p:slideViewPr>
    <p:cSldViewPr snapToGrid="0" snapToObjects="1">
      <p:cViewPr varScale="1">
        <p:scale>
          <a:sx n="51" d="100"/>
          <a:sy n="5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Richards" userId="6afda9a54147f31e" providerId="LiveId" clId="{D05D454E-05B4-488A-90F3-B3748555471C}"/>
    <pc:docChg chg="custSel modSld">
      <pc:chgData name="Michael Richards" userId="6afda9a54147f31e" providerId="LiveId" clId="{D05D454E-05B4-488A-90F3-B3748555471C}" dt="2023-10-27T11:37:06.844" v="27"/>
      <pc:docMkLst>
        <pc:docMk/>
      </pc:docMkLst>
      <pc:sldChg chg="modAnim">
        <pc:chgData name="Michael Richards" userId="6afda9a54147f31e" providerId="LiveId" clId="{D05D454E-05B4-488A-90F3-B3748555471C}" dt="2023-10-27T11:17:28.367" v="6"/>
        <pc:sldMkLst>
          <pc:docMk/>
          <pc:sldMk cId="561229006" sldId="259"/>
        </pc:sldMkLst>
      </pc:sldChg>
      <pc:sldChg chg="modAnim">
        <pc:chgData name="Michael Richards" userId="6afda9a54147f31e" providerId="LiveId" clId="{D05D454E-05B4-488A-90F3-B3748555471C}" dt="2023-10-27T11:17:52.451" v="10"/>
        <pc:sldMkLst>
          <pc:docMk/>
          <pc:sldMk cId="2183860606" sldId="260"/>
        </pc:sldMkLst>
      </pc:sldChg>
      <pc:sldChg chg="modSp mod modAnim">
        <pc:chgData name="Michael Richards" userId="6afda9a54147f31e" providerId="LiveId" clId="{D05D454E-05B4-488A-90F3-B3748555471C}" dt="2023-10-27T11:18:19.659" v="16"/>
        <pc:sldMkLst>
          <pc:docMk/>
          <pc:sldMk cId="2243459775" sldId="261"/>
        </pc:sldMkLst>
        <pc:spChg chg="mod">
          <ac:chgData name="Michael Richards" userId="6afda9a54147f31e" providerId="LiveId" clId="{D05D454E-05B4-488A-90F3-B3748555471C}" dt="2023-10-27T11:18:10.057" v="14" actId="20577"/>
          <ac:spMkLst>
            <pc:docMk/>
            <pc:sldMk cId="2243459775" sldId="261"/>
            <ac:spMk id="3" creationId="{3567BC75-64E0-D316-8093-0D2C664FA8AA}"/>
          </ac:spMkLst>
        </pc:spChg>
      </pc:sldChg>
      <pc:sldChg chg="modAnim">
        <pc:chgData name="Michael Richards" userId="6afda9a54147f31e" providerId="LiveId" clId="{D05D454E-05B4-488A-90F3-B3748555471C}" dt="2023-10-27T11:18:53.899" v="19"/>
        <pc:sldMkLst>
          <pc:docMk/>
          <pc:sldMk cId="3976552525" sldId="262"/>
        </pc:sldMkLst>
      </pc:sldChg>
      <pc:sldChg chg="modAnim">
        <pc:chgData name="Michael Richards" userId="6afda9a54147f31e" providerId="LiveId" clId="{D05D454E-05B4-488A-90F3-B3748555471C}" dt="2023-10-27T11:19:08.800" v="21"/>
        <pc:sldMkLst>
          <pc:docMk/>
          <pc:sldMk cId="1908087836" sldId="263"/>
        </pc:sldMkLst>
      </pc:sldChg>
      <pc:sldChg chg="modAnim">
        <pc:chgData name="Michael Richards" userId="6afda9a54147f31e" providerId="LiveId" clId="{D05D454E-05B4-488A-90F3-B3748555471C}" dt="2023-10-27T11:36:35.962" v="23"/>
        <pc:sldMkLst>
          <pc:docMk/>
          <pc:sldMk cId="3414278354" sldId="264"/>
        </pc:sldMkLst>
      </pc:sldChg>
      <pc:sldChg chg="modAnim">
        <pc:chgData name="Michael Richards" userId="6afda9a54147f31e" providerId="LiveId" clId="{D05D454E-05B4-488A-90F3-B3748555471C}" dt="2023-10-27T11:36:50.867" v="25"/>
        <pc:sldMkLst>
          <pc:docMk/>
          <pc:sldMk cId="2732322037" sldId="265"/>
        </pc:sldMkLst>
      </pc:sldChg>
      <pc:sldChg chg="modSp mod modAnim">
        <pc:chgData name="Michael Richards" userId="6afda9a54147f31e" providerId="LiveId" clId="{D05D454E-05B4-488A-90F3-B3748555471C}" dt="2023-10-27T11:37:06.844" v="27"/>
        <pc:sldMkLst>
          <pc:docMk/>
          <pc:sldMk cId="763678380" sldId="266"/>
        </pc:sldMkLst>
        <pc:spChg chg="mod">
          <ac:chgData name="Michael Richards" userId="6afda9a54147f31e" providerId="LiveId" clId="{D05D454E-05B4-488A-90F3-B3748555471C}" dt="2023-10-27T11:17:09.566" v="4" actId="20577"/>
          <ac:spMkLst>
            <pc:docMk/>
            <pc:sldMk cId="763678380" sldId="266"/>
            <ac:spMk id="3" creationId="{9B40AF7D-B579-8235-30F0-9B656D664E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10/27/2023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53448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8000"/>
          </a:blip>
          <a:stretch>
            <a:fillRect/>
          </a:stretch>
        </p:blipFill>
        <p:spPr>
          <a:xfrm rot="16501011">
            <a:off x="18421528" y="5444756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3319581" cy="8531688"/>
          </a:xfrm>
          <a:prstGeom prst="roundRect">
            <a:avLst>
              <a:gd name="adj" fmla="val 6683"/>
            </a:avLst>
          </a:prstGeom>
          <a:solidFill>
            <a:srgbClr val="005A83">
              <a:alpha val="8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E0A9A71-07CD-1F41-BF33-CF2369394E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5847" y="1224115"/>
            <a:ext cx="6612396" cy="1755673"/>
          </a:xfrm>
          <a:prstGeom prst="rect">
            <a:avLst/>
          </a:prstGeom>
        </p:spPr>
      </p:pic>
      <p:pic>
        <p:nvPicPr>
          <p:cNvPr id="12" name="Picture 11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460C1D56-F2C1-7740-9150-DF25E2A37B5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9097665" y="7495832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3" name="Picture 12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18835418-AAB3-834D-87EB-0B74B743288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2290465" y="2043298"/>
            <a:ext cx="5031755" cy="5031755"/>
          </a:xfrm>
          <a:prstGeom prst="rect">
            <a:avLst/>
          </a:prstGeom>
          <a:ln w="57150">
            <a:noFill/>
          </a:ln>
        </p:spPr>
      </p:pic>
      <p:pic>
        <p:nvPicPr>
          <p:cNvPr id="14" name="Picture 13" descr="A picture containing cable, necklace, knot&#10;&#10;Description automatically generated">
            <a:extLst>
              <a:ext uri="{FF2B5EF4-FFF2-40B4-BE49-F238E27FC236}">
                <a16:creationId xmlns:a16="http://schemas.microsoft.com/office/drawing/2014/main" id="{B521E106-8648-8741-A7AD-70A8F3AE0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8000"/>
          </a:blip>
          <a:stretch>
            <a:fillRect/>
          </a:stretch>
        </p:blipFill>
        <p:spPr>
          <a:xfrm rot="16501011">
            <a:off x="18424535" y="5009181"/>
            <a:ext cx="3699541" cy="3699541"/>
          </a:xfrm>
          <a:prstGeom prst="rect">
            <a:avLst/>
          </a:prstGeom>
          <a:ln w="57150">
            <a:noFill/>
          </a:ln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40246" y="-299102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032" y="2144995"/>
            <a:ext cx="23253107" cy="102089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21033938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6F4A1F8B-C419-4603-9EEB-E97DD0ECE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7034" y="2384277"/>
            <a:ext cx="11474134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2384277"/>
            <a:ext cx="11474132" cy="99696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9465F6-5688-4BC1-9853-4B06EA09C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2103393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71D0330-633D-4ADB-80FA-4D712C332E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6A7073C-B612-438B-901C-1C39864E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033" y="463062"/>
            <a:ext cx="23253107" cy="149165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59802E9-285F-8F43-B76C-6EF8FC067CA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76618" y="12727286"/>
            <a:ext cx="2317605" cy="61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rgbClr val="005A83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640E0-9BA0-4725-A6B7-BB7C66F80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20025466" cy="4519609"/>
          </a:xfrm>
        </p:spPr>
        <p:txBody>
          <a:bodyPr>
            <a:normAutofit/>
          </a:bodyPr>
          <a:lstStyle/>
          <a:p>
            <a:r>
              <a:rPr lang="en-US" dirty="0"/>
              <a:t>Settlement v3: working with settlements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we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proposed a new way of settling in </a:t>
            </a:r>
            <a:r>
              <a:rPr lang="en-US" dirty="0" err="1"/>
              <a:t>Mojaloop</a:t>
            </a:r>
            <a:r>
              <a:rPr lang="en-US" dirty="0"/>
              <a:t> which would:</a:t>
            </a:r>
          </a:p>
          <a:p>
            <a:pPr lvl="1"/>
            <a:r>
              <a:rPr lang="en-US" dirty="0"/>
              <a:t>Settle by batches, not windows.</a:t>
            </a:r>
          </a:p>
          <a:p>
            <a:pPr lvl="1"/>
            <a:r>
              <a:rPr lang="en-US" dirty="0"/>
              <a:t>Define the segmentation of batches by time, or other characteristics of the transfer.</a:t>
            </a:r>
          </a:p>
          <a:p>
            <a:pPr lvl="1"/>
            <a:r>
              <a:rPr lang="en-US" dirty="0"/>
              <a:t>Deterministically assign transfers to a batch based on their characteristics.</a:t>
            </a:r>
          </a:p>
          <a:p>
            <a:pPr lvl="1"/>
            <a:r>
              <a:rPr lang="en-US" dirty="0"/>
              <a:t>Support multiple settlement models, also based on the characteristics of transfers.</a:t>
            </a:r>
          </a:p>
          <a:p>
            <a:pPr lvl="1"/>
            <a:r>
              <a:rPr lang="en-US" dirty="0"/>
              <a:t>Create batches automatically based on a defined segmentation.</a:t>
            </a:r>
          </a:p>
          <a:p>
            <a:r>
              <a:rPr lang="en-US" dirty="0"/>
              <a:t>What did we hope to do?</a:t>
            </a:r>
          </a:p>
          <a:p>
            <a:pPr lvl="1"/>
            <a:r>
              <a:rPr lang="en-US" dirty="0"/>
              <a:t>Allow definitions of settlement models which were much more flexible.</a:t>
            </a:r>
          </a:p>
          <a:p>
            <a:pPr lvl="1"/>
            <a:r>
              <a:rPr lang="en-US" dirty="0"/>
              <a:t>Provide certainty about which transfers were batched together.</a:t>
            </a:r>
          </a:p>
          <a:p>
            <a:pPr lvl="1"/>
            <a:r>
              <a:rPr lang="en-US" dirty="0"/>
              <a:t>Support a significant reduction in batch size.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6C5-4F89-484C-80BA-39559D422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Reducing batch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C230-3792-48EC-A9D5-48CC4D925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Mojaloop</a:t>
            </a:r>
            <a:r>
              <a:rPr lang="en-US" dirty="0"/>
              <a:t> only settles at the batch level.</a:t>
            </a:r>
          </a:p>
          <a:p>
            <a:r>
              <a:rPr lang="en-US" dirty="0"/>
              <a:t>If a dispute is raised about a transfer, then none of the transfers in that batch can be settled until the dispute is resolved.</a:t>
            </a:r>
          </a:p>
          <a:p>
            <a:r>
              <a:rPr lang="en-US" dirty="0"/>
              <a:t>The larger the batch, the more transfers will be held up in disputes.</a:t>
            </a:r>
          </a:p>
          <a:p>
            <a:r>
              <a:rPr lang="en-US" dirty="0"/>
              <a:t>So we have a policy objective: </a:t>
            </a:r>
            <a:r>
              <a:rPr lang="en-US" i="1" dirty="0"/>
              <a:t>support the generation of multiple small batches</a:t>
            </a:r>
            <a:r>
              <a:rPr lang="en-US" dirty="0"/>
              <a:t>.</a:t>
            </a:r>
          </a:p>
          <a:p>
            <a:r>
              <a:rPr lang="en-US" dirty="0"/>
              <a:t>Only one problem…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A68DB-A849-43A9-ADF8-ACDD34C3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151ACC-01F1-112E-5D94-A1CFEA0C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2335" y="7257527"/>
            <a:ext cx="4762500" cy="423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77A055-CA30-BE92-BCE3-5F35FA3ED562}"/>
              </a:ext>
            </a:extLst>
          </p:cNvPr>
          <p:cNvSpPr txBox="1"/>
          <p:nvPr/>
        </p:nvSpPr>
        <p:spPr>
          <a:xfrm>
            <a:off x="15251502" y="7797658"/>
            <a:ext cx="85686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600" dirty="0"/>
              <a:t>We’re going to have rather a lot of batches.</a:t>
            </a:r>
          </a:p>
        </p:txBody>
      </p:sp>
    </p:spTree>
    <p:extLst>
      <p:ext uri="{BB962C8B-B14F-4D97-AF65-F5344CB8AC3E}">
        <p14:creationId xmlns:p14="http://schemas.microsoft.com/office/powerpoint/2010/main" val="2183860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8827-C68D-056A-67EE-510D3FE65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7200" dirty="0"/>
              <a:t>Administering settlements in a multi-batch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7BC75-64E0-D316-8093-0D2C664F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Administrators of settlements will need to be able to be able to work at a level above the window-by-window world that we currently support.</a:t>
            </a:r>
          </a:p>
          <a:p>
            <a:r>
              <a:rPr lang="en-GB" dirty="0"/>
              <a:t>We will provide new functionality via the Administration API to support this.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A5800-C337-B41A-6393-19B9C86F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17F5A4-00B2-71CF-F088-400168350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8868" y="6944818"/>
            <a:ext cx="8125418" cy="67711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698BE5-D382-8617-96F5-34129806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A7D2-0CC0-A1CB-6324-65AAC3E35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 matrix is defined by its inclusion rules, not by its content</a:t>
            </a:r>
          </a:p>
          <a:p>
            <a:r>
              <a:rPr lang="en-GB" dirty="0"/>
              <a:t>Inclusion rules are things like:</a:t>
            </a:r>
          </a:p>
          <a:p>
            <a:pPr lvl="1"/>
            <a:r>
              <a:rPr lang="en-GB" dirty="0"/>
              <a:t>“All the transfers that completed between 12:00 and 18:00 yesterday.”</a:t>
            </a:r>
          </a:p>
          <a:p>
            <a:pPr lvl="1"/>
            <a:r>
              <a:rPr lang="en-GB" dirty="0"/>
              <a:t>“All the currency conversion transfers in the MWK/TZS corridor today.”</a:t>
            </a:r>
          </a:p>
          <a:p>
            <a:r>
              <a:rPr lang="en-GB" dirty="0"/>
              <a:t>They are dynamic, not static</a:t>
            </a:r>
          </a:p>
          <a:p>
            <a:r>
              <a:rPr lang="en-GB" dirty="0"/>
              <a:t>Administrators will be able to use them for reporting as well as settling:</a:t>
            </a:r>
          </a:p>
          <a:p>
            <a:pPr lvl="1"/>
            <a:r>
              <a:rPr lang="en-GB" dirty="0"/>
              <a:t>“Show me all the transfers before this week that have not yet been settled.”</a:t>
            </a:r>
          </a:p>
          <a:p>
            <a:r>
              <a:rPr lang="en-GB" dirty="0"/>
              <a:t>Administrators will be able to see the status of batches in a matrix</a:t>
            </a:r>
          </a:p>
          <a:p>
            <a:pPr lvl="1"/>
            <a:r>
              <a:rPr lang="en-GB" dirty="0"/>
              <a:t>Open, closed, settled etc.</a:t>
            </a:r>
          </a:p>
          <a:p>
            <a:pPr lvl="1"/>
            <a:r>
              <a:rPr lang="en-GB" dirty="0"/>
              <a:t>And to drill down into the content of batches</a:t>
            </a:r>
          </a:p>
          <a:p>
            <a:r>
              <a:rPr lang="en-GB" dirty="0"/>
              <a:t>Administrators will be able to:</a:t>
            </a:r>
          </a:p>
          <a:p>
            <a:pPr lvl="1"/>
            <a:r>
              <a:rPr lang="en-GB" dirty="0"/>
              <a:t>Settle matrices, not batches.</a:t>
            </a:r>
          </a:p>
          <a:p>
            <a:pPr lvl="1"/>
            <a:r>
              <a:rPr lang="en-GB" dirty="0"/>
              <a:t>Place a batch in dispute</a:t>
            </a:r>
          </a:p>
          <a:p>
            <a:pPr lvl="1"/>
            <a:r>
              <a:rPr lang="en-GB" dirty="0"/>
              <a:t>Change the status of one or more batches, subject to rules.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0BF82-9C75-D171-E83C-BA81365D1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55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F662-76E1-15BD-740C-6CB2F2B8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source of complication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995D1-9950-8B36-8E06-6AE71DF6E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batch can appear in more than one matrix</a:t>
            </a:r>
          </a:p>
          <a:p>
            <a:pPr lvl="1"/>
            <a:r>
              <a:rPr lang="en-GB" dirty="0"/>
              <a:t>“All the transfers that complete between 12:00 and 18:00 today.”</a:t>
            </a:r>
          </a:p>
          <a:p>
            <a:pPr lvl="1"/>
            <a:r>
              <a:rPr lang="en-GB" dirty="0"/>
              <a:t>“All the currency conversion transfers in the MWK/TZS corridor today.”</a:t>
            </a:r>
          </a:p>
          <a:p>
            <a:r>
              <a:rPr lang="en-GB" dirty="0"/>
              <a:t>A matrix can contain batches to which transfers are still being added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965B6-BC56-B5A5-640A-2A036888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8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29C04-3D02-DAA2-8CD4-206C85C4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Settling open batches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5A0FD-054B-D3C5-D39B-E32AFC6B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an administrator wants to settle a matrix where some batches are still open:</a:t>
            </a:r>
          </a:p>
          <a:p>
            <a:pPr lvl="1"/>
            <a:r>
              <a:rPr lang="en-GB" dirty="0"/>
              <a:t>We close the batch and settle it</a:t>
            </a:r>
          </a:p>
          <a:p>
            <a:pPr lvl="1"/>
            <a:r>
              <a:rPr lang="en-GB" dirty="0"/>
              <a:t>Any new transfers which would have been added to that batch will appear in a new batch</a:t>
            </a:r>
          </a:p>
          <a:p>
            <a:pPr lvl="1"/>
            <a:r>
              <a:rPr lang="en-GB" dirty="0"/>
              <a:t>The new batch will still be part of the matrix</a:t>
            </a:r>
          </a:p>
          <a:p>
            <a:pPr lvl="1"/>
            <a:r>
              <a:rPr lang="en-GB" dirty="0"/>
              <a:t>The overall status of the matrix will change from “Settled” to “Multiple”</a:t>
            </a:r>
          </a:p>
          <a:p>
            <a:pPr lvl="1"/>
            <a:r>
              <a:rPr lang="en-GB" dirty="0"/>
              <a:t>Something similar will be true of new batches which fall within the criteria of the matrix but had not been created when settlement was requested.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A0E93-D764-985A-851A-AE1848AC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27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5989-169E-4737-34CB-08BBCF119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Batches appearing in multiple 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9D604-D120-6FE0-EF61-EB030DC4D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Status belongs to a batch.</a:t>
            </a:r>
          </a:p>
          <a:p>
            <a:r>
              <a:rPr lang="en-GB" dirty="0"/>
              <a:t>When a batch changes status, it retains that status in every matrix in which it appears.</a:t>
            </a:r>
          </a:p>
          <a:p>
            <a:r>
              <a:rPr lang="en-GB" dirty="0"/>
              <a:t>A batch can only be settled by one matrix.</a:t>
            </a:r>
          </a:p>
          <a:p>
            <a:r>
              <a:rPr lang="en-GB" dirty="0"/>
              <a:t>It then appears as “settled” in all the matrices to which it belongs.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74D9D-1980-465C-B583-55AD6097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5534-8FBA-1070-65BC-8605325AD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It’s complicated, but…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0AF7D-B579-8235-30F0-9B656D664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haven’t thought of a better alternative…</a:t>
            </a:r>
          </a:p>
          <a:p>
            <a:r>
              <a:rPr lang="en-GB" dirty="0"/>
              <a:t>yet…</a:t>
            </a:r>
          </a:p>
          <a:p>
            <a:r>
              <a:rPr lang="en-GB" dirty="0"/>
              <a:t>All comments and suggestions gratefully received.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E6585-E0C8-7A93-124F-C42614E9F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67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ified Mojaloop Template" id="{33F1393A-48C3-431A-A52E-1BDBDBAF3F8D}" vid="{F85BFE05-8774-47FE-8C9A-0992B48BA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1" ma:contentTypeDescription="Create a new document." ma:contentTypeScope="" ma:versionID="181c61fe5df22d1f59c38d74292c5168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bd40b66ef5728273303597190f92243d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E3664A-EA3C-4E18-894D-9B94C9B30B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Modified Mojaloop Template</Template>
  <TotalTime>132</TotalTime>
  <Words>610</Words>
  <Application>Microsoft Office PowerPoint</Application>
  <PresentationFormat>Custom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Settlement v3: working with settlements</vt:lpstr>
      <vt:lpstr>Where are we now?</vt:lpstr>
      <vt:lpstr>Reducing batch size</vt:lpstr>
      <vt:lpstr>Administering settlements in a multi-batch world</vt:lpstr>
      <vt:lpstr>Matrices</vt:lpstr>
      <vt:lpstr>A source of complication</vt:lpstr>
      <vt:lpstr>Settling open batches</vt:lpstr>
      <vt:lpstr>Batches appearing in multiple matrices</vt:lpstr>
      <vt:lpstr>It’s complicated, but…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Settlement v3: working with settlements</dc:title>
  <dc:creator>Michael Richards</dc:creator>
  <cp:lastModifiedBy>Michael Richards</cp:lastModifiedBy>
  <cp:revision>1</cp:revision>
  <dcterms:created xsi:type="dcterms:W3CDTF">2023-10-27T09:24:15Z</dcterms:created>
  <dcterms:modified xsi:type="dcterms:W3CDTF">2023-10-27T11:37:10Z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