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1" r:id="rId4"/>
  </p:sldMasterIdLst>
  <p:notesMasterIdLst>
    <p:notesMasterId r:id="rId41"/>
  </p:notesMasterIdLst>
  <p:sldIdLst>
    <p:sldId id="256" r:id="rId5"/>
    <p:sldId id="4458" r:id="rId6"/>
    <p:sldId id="4488" r:id="rId7"/>
    <p:sldId id="4486" r:id="rId8"/>
    <p:sldId id="4512" r:id="rId9"/>
    <p:sldId id="4487" r:id="rId10"/>
    <p:sldId id="4456" r:id="rId11"/>
    <p:sldId id="4493" r:id="rId12"/>
    <p:sldId id="4494" r:id="rId13"/>
    <p:sldId id="4490" r:id="rId14"/>
    <p:sldId id="4517" r:id="rId15"/>
    <p:sldId id="4480" r:id="rId16"/>
    <p:sldId id="4511" r:id="rId17"/>
    <p:sldId id="4460" r:id="rId18"/>
    <p:sldId id="4498" r:id="rId19"/>
    <p:sldId id="4497" r:id="rId20"/>
    <p:sldId id="4506" r:id="rId21"/>
    <p:sldId id="4501" r:id="rId22"/>
    <p:sldId id="4504" r:id="rId23"/>
    <p:sldId id="4507" r:id="rId24"/>
    <p:sldId id="4513" r:id="rId25"/>
    <p:sldId id="4514" r:id="rId26"/>
    <p:sldId id="4499" r:id="rId27"/>
    <p:sldId id="4500" r:id="rId28"/>
    <p:sldId id="4509" r:id="rId29"/>
    <p:sldId id="4503" r:id="rId30"/>
    <p:sldId id="4510" r:id="rId31"/>
    <p:sldId id="4518" r:id="rId32"/>
    <p:sldId id="4495" r:id="rId33"/>
    <p:sldId id="4424" r:id="rId34"/>
    <p:sldId id="4502" r:id="rId35"/>
    <p:sldId id="4483" r:id="rId36"/>
    <p:sldId id="4516" r:id="rId37"/>
    <p:sldId id="4482" r:id="rId38"/>
    <p:sldId id="4484" r:id="rId39"/>
    <p:sldId id="4481" r:id="rId40"/>
  </p:sldIdLst>
  <p:sldSz cx="12192000" cy="6858000"/>
  <p:notesSz cx="7023100" cy="93091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620E24-4C2B-4887-4D1F-4959977C580D}" name="Greg McCormick" initials="GM" userId="S::greg@team.frms.io::fc1f3bc6-f755-4903-9378-7a031eca0175" providerId="AD"/>
  <p188:author id="{B7F0122D-D559-6C28-E842-50B392C7AEA3}" name="Jeff Culver" initials="JC" userId="b9b3ca0da04cc0c3" providerId="Windows Live"/>
  <p188:author id="{695D586A-30B3-826C-4335-923AD0D022BA}" name="Charity Elkins" initials="CE" userId="S::CharityE@crosslaketech.com::286d7a35-ba71-48c4-9f2a-051d2e6e654e" providerId="AD"/>
  <p188:author id="{9A602CBB-1330-0547-0898-01FE3B312859}" name="Johannes Foley" initials="JF" userId="S::JFoley@sybrin.co.za::3e9f0f38-3083-438f-b55b-89413df519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k Hedblom" initials="EH" lastIdx="1" clrIdx="0"/>
  <p:cmAuthor id="2" name="Travis Reindl" initials="TR" lastIdx="33" clrIdx="1"/>
  <p:cmAuthor id="3" name="Sarah Buhayar" initials="SB" lastIdx="14" clrIdx="2"/>
  <p:cmAuthor id="4" name="Sarah Z. Buhayar" initials="szb" lastIdx="3" clrIdx="3"/>
  <p:cmAuthor id="5" name="Jamie McKee" initials="JM" lastIdx="6" clrIdx="4"/>
  <p:cmAuthor id="6" name="Chrystie Hill" initials="CH" lastIdx="179" clrIdx="5"/>
  <p:cmAuthor id="7" name="Jim Howe (Boston Consulting Group)" initials="JH(CG" lastIdx="245" clrIdx="6"/>
  <p:cmAuthor id="8" name="Francesca Mazzola" initials="FM" lastIdx="127" clrIdx="7"/>
  <p:cmAuthor id="9" name="Randy Pinol" initials="RP" lastIdx="21" clrIdx="8">
    <p:extLst>
      <p:ext uri="{19B8F6BF-5375-455C-9EA6-DF929625EA0E}">
        <p15:presenceInfo xmlns:p15="http://schemas.microsoft.com/office/powerpoint/2012/main" userId="S-1-5-21-1229272821-879983540-682003330-101046" providerId="AD"/>
      </p:ext>
    </p:extLst>
  </p:cmAuthor>
  <p:cmAuthor id="10" name="Kate Coxon" initials="KC" lastIdx="76" clrIdx="9">
    <p:extLst>
      <p:ext uri="{19B8F6BF-5375-455C-9EA6-DF929625EA0E}">
        <p15:presenceInfo xmlns:p15="http://schemas.microsoft.com/office/powerpoint/2012/main" userId="S-1-5-21-1229272821-879983540-682003330-405781" providerId="AD"/>
      </p:ext>
    </p:extLst>
  </p:cmAuthor>
  <p:cmAuthor id="11" name="Jeff Culver" initials="JC" lastIdx="82" clrIdx="10">
    <p:extLst>
      <p:ext uri="{19B8F6BF-5375-455C-9EA6-DF929625EA0E}">
        <p15:presenceInfo xmlns:p15="http://schemas.microsoft.com/office/powerpoint/2012/main" userId="b9b3ca0da04cc0c3" providerId="Windows Live"/>
      </p:ext>
    </p:extLst>
  </p:cmAuthor>
  <p:cmAuthor id="12" name="Andrew Corcoran" initials="AC" lastIdx="4" clrIdx="11">
    <p:extLst>
      <p:ext uri="{19B8F6BF-5375-455C-9EA6-DF929625EA0E}">
        <p15:presenceInfo xmlns:p15="http://schemas.microsoft.com/office/powerpoint/2012/main" userId="S::andrew.corcoran@gatesfoundation.org::41ed8e19-d3c2-4a31-b442-033a508134c0" providerId="AD"/>
      </p:ext>
    </p:extLst>
  </p:cmAuthor>
  <p:cmAuthor id="13" name="Kate Coxon" initials="KC [2]" lastIdx="10" clrIdx="12">
    <p:extLst>
      <p:ext uri="{19B8F6BF-5375-455C-9EA6-DF929625EA0E}">
        <p15:presenceInfo xmlns:p15="http://schemas.microsoft.com/office/powerpoint/2012/main" userId="S::kate.coxon@gatesfoundation.org::7d19b73f-47c8-4c12-aae5-0c3f84787d94" providerId="AD"/>
      </p:ext>
    </p:extLst>
  </p:cmAuthor>
  <p:cmAuthor id="14" name="Janet Salm" initials="JS" lastIdx="5" clrIdx="13">
    <p:extLst>
      <p:ext uri="{19B8F6BF-5375-455C-9EA6-DF929625EA0E}">
        <p15:presenceInfo xmlns:p15="http://schemas.microsoft.com/office/powerpoint/2012/main" userId="S::janet.salm@gatesfoundation.org::43e25be8-8551-42ae-bf60-9681fae2b310" providerId="AD"/>
      </p:ext>
    </p:extLst>
  </p:cmAuthor>
  <p:cmAuthor id="15" name="Patrick Methvin" initials="PM" lastIdx="4" clrIdx="14">
    <p:extLst>
      <p:ext uri="{19B8F6BF-5375-455C-9EA6-DF929625EA0E}">
        <p15:presenceInfo xmlns:p15="http://schemas.microsoft.com/office/powerpoint/2012/main" userId="S-1-5-21-1229272821-879983540-682003330-299296" providerId="AD"/>
      </p:ext>
    </p:extLst>
  </p:cmAuthor>
  <p:cmAuthor id="16" name="Juan Sanchez" initials="JS" lastIdx="8" clrIdx="15">
    <p:extLst>
      <p:ext uri="{19B8F6BF-5375-455C-9EA6-DF929625EA0E}">
        <p15:presenceInfo xmlns:p15="http://schemas.microsoft.com/office/powerpoint/2012/main" userId="S::juan.sanchez@gatesfoundation.org::c81902c4-f6b0-4e32-82b5-4f65e10c7a42" providerId="AD"/>
      </p:ext>
    </p:extLst>
  </p:cmAuthor>
  <p:cmAuthor id="17" name="Neil Roche" initials="NR" lastIdx="33" clrIdx="16">
    <p:extLst>
      <p:ext uri="{19B8F6BF-5375-455C-9EA6-DF929625EA0E}">
        <p15:presenceInfo xmlns:p15="http://schemas.microsoft.com/office/powerpoint/2012/main" userId="S::neil.roche@gatesfoundation.org::7a02975a-98af-4dba-a736-ff5a776e6660" providerId="AD"/>
      </p:ext>
    </p:extLst>
  </p:cmAuthor>
  <p:cmAuthor id="18" name="David Cagen" initials="DC" lastIdx="7" clrIdx="17">
    <p:extLst>
      <p:ext uri="{19B8F6BF-5375-455C-9EA6-DF929625EA0E}">
        <p15:presenceInfo xmlns:p15="http://schemas.microsoft.com/office/powerpoint/2012/main" userId="S::david.cagen@gatesfoundation.org::6f871007-ea05-470e-9470-c4dbbcd4358b" providerId="AD"/>
      </p:ext>
    </p:extLst>
  </p:cmAuthor>
  <p:cmAuthor id="19" name="Russell Cannon" initials="RC" lastIdx="4" clrIdx="18">
    <p:extLst>
      <p:ext uri="{19B8F6BF-5375-455C-9EA6-DF929625EA0E}">
        <p15:presenceInfo xmlns:p15="http://schemas.microsoft.com/office/powerpoint/2012/main" userId="S::russell.cannon@gatesfoundation.org::d60f5369-8112-4b7a-8b10-a578999dc733" providerId="AD"/>
      </p:ext>
    </p:extLst>
  </p:cmAuthor>
  <p:cmAuthor id="20" name="Jennifer Engle" initials="JE" lastIdx="62" clrIdx="19">
    <p:extLst>
      <p:ext uri="{19B8F6BF-5375-455C-9EA6-DF929625EA0E}">
        <p15:presenceInfo xmlns:p15="http://schemas.microsoft.com/office/powerpoint/2012/main" userId="S-1-5-21-1229272821-879983540-682003330-356010" providerId="AD"/>
      </p:ext>
    </p:extLst>
  </p:cmAuthor>
  <p:cmAuthor id="21" name="Michelle Rojas" initials="" lastIdx="3" clrIdx="20"/>
  <p:cmAuthor id="22" name="Mariana Preciado" initials="" lastIdx="2" clrIdx="21"/>
  <p:cmAuthor id="23" name="Ryen Borden" initials="" lastIdx="1" clrIdx="2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350"/>
    <a:srgbClr val="C3C2F0"/>
    <a:srgbClr val="24218B"/>
    <a:srgbClr val="008000"/>
    <a:srgbClr val="AAA092"/>
    <a:srgbClr val="0D5EB5"/>
    <a:srgbClr val="D1E2E9"/>
    <a:srgbClr val="FC0D1B"/>
    <a:srgbClr val="C6E0B4"/>
    <a:srgbClr val="F3B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C886A-252B-21BD-240A-6109BDB5AC1C}" v="2132" dt="2023-11-01T19:07:21.985"/>
    <p1510:client id="{3F503006-5DC8-4E44-92F9-273AF1DC19A8}" v="1871" dt="2023-11-01T19:34:17.772"/>
    <p1510:client id="{5B641C80-6157-41F3-AB2B-6E11FA7C8E30}" v="3521" dt="2023-11-02T06:20:47.985"/>
    <p1510:client id="{CEE23ABE-0939-4E00-AD87-9DF1C9445E74}" v="2" dt="2023-11-01T15:12:26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94"/>
  </p:normalViewPr>
  <p:slideViewPr>
    <p:cSldViewPr snapToGrid="0">
      <p:cViewPr varScale="1">
        <p:scale>
          <a:sx n="106" d="100"/>
          <a:sy n="106" d="100"/>
        </p:scale>
        <p:origin x="1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462B8-162D-4F1C-93A6-F631812B09FE}" type="doc">
      <dgm:prSet loTypeId="urn:microsoft.com/office/officeart/2005/8/layout/hChevron3" loCatId="process" qsTypeId="urn:microsoft.com/office/officeart/2005/8/quickstyle/simple1" qsCatId="simple" csTypeId="urn:microsoft.com/office/officeart/2005/8/colors/colorful5" csCatId="colorful" phldr="1"/>
      <dgm:spPr/>
    </dgm:pt>
    <dgm:pt modelId="{9D3D8C9C-FB41-4401-A9BB-D676AC6C4226}">
      <dgm:prSet phldrT="[Text]" phldr="0"/>
      <dgm:spPr/>
      <dgm:t>
        <a:bodyPr/>
        <a:lstStyle/>
        <a:p>
          <a:pPr rtl="0"/>
          <a:r>
            <a:rPr lang="en-GB">
              <a:latin typeface="Arial"/>
            </a:rPr>
            <a:t>FRAUD Risk </a:t>
          </a:r>
          <a:endParaRPr lang="en-GB"/>
        </a:p>
      </dgm:t>
    </dgm:pt>
    <dgm:pt modelId="{DDFB2E71-439F-4C03-8CAD-954040029A6C}" type="parTrans" cxnId="{EC91622C-2554-4D5E-AFC9-73139A026DBB}">
      <dgm:prSet/>
      <dgm:spPr/>
      <dgm:t>
        <a:bodyPr/>
        <a:lstStyle/>
        <a:p>
          <a:endParaRPr lang="en-ZA"/>
        </a:p>
      </dgm:t>
    </dgm:pt>
    <dgm:pt modelId="{1D8BB334-9F60-494D-B823-EA3A8BE1D743}" type="sibTrans" cxnId="{EC91622C-2554-4D5E-AFC9-73139A026DBB}">
      <dgm:prSet/>
      <dgm:spPr/>
      <dgm:t>
        <a:bodyPr/>
        <a:lstStyle/>
        <a:p>
          <a:endParaRPr lang="en-ZA"/>
        </a:p>
      </dgm:t>
    </dgm:pt>
    <dgm:pt modelId="{E423DCBF-571E-4ABC-A643-BFA2C318486E}">
      <dgm:prSet phldrT="[Text]" phldr="0"/>
      <dgm:spPr/>
      <dgm:t>
        <a:bodyPr/>
        <a:lstStyle/>
        <a:p>
          <a:r>
            <a:rPr lang="en-GB">
              <a:latin typeface="Arial"/>
            </a:rPr>
            <a:t>Cybercrime</a:t>
          </a:r>
          <a:endParaRPr lang="en-GB"/>
        </a:p>
      </dgm:t>
    </dgm:pt>
    <dgm:pt modelId="{D143CE61-9835-4783-9FDB-1B581F4CD578}" type="parTrans" cxnId="{A0DA7FEB-334C-4C5B-AA69-0C49BEDE974F}">
      <dgm:prSet/>
      <dgm:spPr/>
      <dgm:t>
        <a:bodyPr/>
        <a:lstStyle/>
        <a:p>
          <a:endParaRPr lang="en-ZA"/>
        </a:p>
      </dgm:t>
    </dgm:pt>
    <dgm:pt modelId="{06C523BF-4FBE-451C-8036-2783AAAAC050}" type="sibTrans" cxnId="{A0DA7FEB-334C-4C5B-AA69-0C49BEDE974F}">
      <dgm:prSet/>
      <dgm:spPr/>
      <dgm:t>
        <a:bodyPr/>
        <a:lstStyle/>
        <a:p>
          <a:endParaRPr lang="en-ZA"/>
        </a:p>
      </dgm:t>
    </dgm:pt>
    <dgm:pt modelId="{85B6309A-FCE6-4D0B-813F-36F7C3C19B9E}">
      <dgm:prSet phldrT="[Text]" phldr="0"/>
      <dgm:spPr/>
      <dgm:t>
        <a:bodyPr/>
        <a:lstStyle/>
        <a:p>
          <a:r>
            <a:rPr lang="en-GB">
              <a:latin typeface="Arial"/>
            </a:rPr>
            <a:t>ESG</a:t>
          </a:r>
          <a:endParaRPr lang="en-GB"/>
        </a:p>
      </dgm:t>
    </dgm:pt>
    <dgm:pt modelId="{94826E4C-7F6D-4AAD-9AB7-B2DE11103FCC}" type="parTrans" cxnId="{A9C0A546-4B3C-49D8-B59E-7B52DBFA9267}">
      <dgm:prSet/>
      <dgm:spPr/>
      <dgm:t>
        <a:bodyPr/>
        <a:lstStyle/>
        <a:p>
          <a:endParaRPr lang="en-ZA"/>
        </a:p>
      </dgm:t>
    </dgm:pt>
    <dgm:pt modelId="{E0AFE5B5-77C6-4D67-BDCD-7BF0A9E486C3}" type="sibTrans" cxnId="{A9C0A546-4B3C-49D8-B59E-7B52DBFA9267}">
      <dgm:prSet/>
      <dgm:spPr/>
      <dgm:t>
        <a:bodyPr/>
        <a:lstStyle/>
        <a:p>
          <a:endParaRPr lang="en-ZA"/>
        </a:p>
      </dgm:t>
    </dgm:pt>
    <dgm:pt modelId="{E2A0EE64-8115-488C-80E6-8A6024CE918C}">
      <dgm:prSet phldr="0"/>
      <dgm:spPr/>
      <dgm:t>
        <a:bodyPr/>
        <a:lstStyle/>
        <a:p>
          <a:r>
            <a:rPr lang="en-GB">
              <a:latin typeface="Arial"/>
            </a:rPr>
            <a:t>Crypto</a:t>
          </a:r>
        </a:p>
      </dgm:t>
    </dgm:pt>
    <dgm:pt modelId="{5E7A2DBE-79A8-49BF-BB07-AE811CBD4A2E}" type="parTrans" cxnId="{0086DE1E-8DB7-4786-8083-AFBCCD595D8F}">
      <dgm:prSet/>
      <dgm:spPr/>
      <dgm:t>
        <a:bodyPr/>
        <a:lstStyle/>
        <a:p>
          <a:endParaRPr lang="en-ZA"/>
        </a:p>
      </dgm:t>
    </dgm:pt>
    <dgm:pt modelId="{2564A35F-3A23-4EFA-B80B-553CF0BAF93B}" type="sibTrans" cxnId="{0086DE1E-8DB7-4786-8083-AFBCCD595D8F}">
      <dgm:prSet/>
      <dgm:spPr/>
      <dgm:t>
        <a:bodyPr/>
        <a:lstStyle/>
        <a:p>
          <a:endParaRPr lang="en-ZA"/>
        </a:p>
      </dgm:t>
    </dgm:pt>
    <dgm:pt modelId="{28F9081A-7EDF-4A1D-A2FE-959B30778960}" type="pres">
      <dgm:prSet presAssocID="{553462B8-162D-4F1C-93A6-F631812B09FE}" presName="Name0" presStyleCnt="0">
        <dgm:presLayoutVars>
          <dgm:dir/>
          <dgm:resizeHandles val="exact"/>
        </dgm:presLayoutVars>
      </dgm:prSet>
      <dgm:spPr/>
    </dgm:pt>
    <dgm:pt modelId="{269A8799-C9B7-4C69-B767-AEF10082F274}" type="pres">
      <dgm:prSet presAssocID="{9D3D8C9C-FB41-4401-A9BB-D676AC6C4226}" presName="parTxOnly" presStyleLbl="node1" presStyleIdx="0" presStyleCnt="4">
        <dgm:presLayoutVars>
          <dgm:bulletEnabled val="1"/>
        </dgm:presLayoutVars>
      </dgm:prSet>
      <dgm:spPr/>
    </dgm:pt>
    <dgm:pt modelId="{AF9D9437-C44F-4453-9EA9-FF78155B0C22}" type="pres">
      <dgm:prSet presAssocID="{1D8BB334-9F60-494D-B823-EA3A8BE1D743}" presName="parSpace" presStyleCnt="0"/>
      <dgm:spPr/>
    </dgm:pt>
    <dgm:pt modelId="{D7070F27-AE7E-482F-8E9E-77478ACB899F}" type="pres">
      <dgm:prSet presAssocID="{E423DCBF-571E-4ABC-A643-BFA2C318486E}" presName="parTxOnly" presStyleLbl="node1" presStyleIdx="1" presStyleCnt="4">
        <dgm:presLayoutVars>
          <dgm:bulletEnabled val="1"/>
        </dgm:presLayoutVars>
      </dgm:prSet>
      <dgm:spPr/>
    </dgm:pt>
    <dgm:pt modelId="{42C16847-546F-44E0-8BF5-C86513E3DE0A}" type="pres">
      <dgm:prSet presAssocID="{06C523BF-4FBE-451C-8036-2783AAAAC050}" presName="parSpace" presStyleCnt="0"/>
      <dgm:spPr/>
    </dgm:pt>
    <dgm:pt modelId="{F40B7856-2D10-47EC-93A9-802D9437019D}" type="pres">
      <dgm:prSet presAssocID="{85B6309A-FCE6-4D0B-813F-36F7C3C19B9E}" presName="parTxOnly" presStyleLbl="node1" presStyleIdx="2" presStyleCnt="4">
        <dgm:presLayoutVars>
          <dgm:bulletEnabled val="1"/>
        </dgm:presLayoutVars>
      </dgm:prSet>
      <dgm:spPr/>
    </dgm:pt>
    <dgm:pt modelId="{EB62911A-04A7-4EC9-83C4-82457737C0BC}" type="pres">
      <dgm:prSet presAssocID="{E0AFE5B5-77C6-4D67-BDCD-7BF0A9E486C3}" presName="parSpace" presStyleCnt="0"/>
      <dgm:spPr/>
    </dgm:pt>
    <dgm:pt modelId="{36EFE549-D2B0-44F8-A5D5-22D92C6D298E}" type="pres">
      <dgm:prSet presAssocID="{E2A0EE64-8115-488C-80E6-8A6024CE918C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75CAF402-8F81-420C-B754-F364E6520274}" type="presOf" srcId="{85B6309A-FCE6-4D0B-813F-36F7C3C19B9E}" destId="{F40B7856-2D10-47EC-93A9-802D9437019D}" srcOrd="0" destOrd="0" presId="urn:microsoft.com/office/officeart/2005/8/layout/hChevron3"/>
    <dgm:cxn modelId="{787FAF04-4B3A-420A-92F8-E174ACF7AD5C}" type="presOf" srcId="{E2A0EE64-8115-488C-80E6-8A6024CE918C}" destId="{36EFE549-D2B0-44F8-A5D5-22D92C6D298E}" srcOrd="0" destOrd="0" presId="urn:microsoft.com/office/officeart/2005/8/layout/hChevron3"/>
    <dgm:cxn modelId="{1CCDCB12-6569-4EC4-9AB4-E7AE3707D7EC}" type="presOf" srcId="{E423DCBF-571E-4ABC-A643-BFA2C318486E}" destId="{D7070F27-AE7E-482F-8E9E-77478ACB899F}" srcOrd="0" destOrd="0" presId="urn:microsoft.com/office/officeart/2005/8/layout/hChevron3"/>
    <dgm:cxn modelId="{0086DE1E-8DB7-4786-8083-AFBCCD595D8F}" srcId="{553462B8-162D-4F1C-93A6-F631812B09FE}" destId="{E2A0EE64-8115-488C-80E6-8A6024CE918C}" srcOrd="3" destOrd="0" parTransId="{5E7A2DBE-79A8-49BF-BB07-AE811CBD4A2E}" sibTransId="{2564A35F-3A23-4EFA-B80B-553CF0BAF93B}"/>
    <dgm:cxn modelId="{EC91622C-2554-4D5E-AFC9-73139A026DBB}" srcId="{553462B8-162D-4F1C-93A6-F631812B09FE}" destId="{9D3D8C9C-FB41-4401-A9BB-D676AC6C4226}" srcOrd="0" destOrd="0" parTransId="{DDFB2E71-439F-4C03-8CAD-954040029A6C}" sibTransId="{1D8BB334-9F60-494D-B823-EA3A8BE1D743}"/>
    <dgm:cxn modelId="{A9C0A546-4B3C-49D8-B59E-7B52DBFA9267}" srcId="{553462B8-162D-4F1C-93A6-F631812B09FE}" destId="{85B6309A-FCE6-4D0B-813F-36F7C3C19B9E}" srcOrd="2" destOrd="0" parTransId="{94826E4C-7F6D-4AAD-9AB7-B2DE11103FCC}" sibTransId="{E0AFE5B5-77C6-4D67-BDCD-7BF0A9E486C3}"/>
    <dgm:cxn modelId="{1055ED90-2168-4986-8E25-7C2E4467C85A}" type="presOf" srcId="{9D3D8C9C-FB41-4401-A9BB-D676AC6C4226}" destId="{269A8799-C9B7-4C69-B767-AEF10082F274}" srcOrd="0" destOrd="0" presId="urn:microsoft.com/office/officeart/2005/8/layout/hChevron3"/>
    <dgm:cxn modelId="{953C1AC9-A33A-4BBE-B30D-B63481A21540}" type="presOf" srcId="{553462B8-162D-4F1C-93A6-F631812B09FE}" destId="{28F9081A-7EDF-4A1D-A2FE-959B30778960}" srcOrd="0" destOrd="0" presId="urn:microsoft.com/office/officeart/2005/8/layout/hChevron3"/>
    <dgm:cxn modelId="{A0DA7FEB-334C-4C5B-AA69-0C49BEDE974F}" srcId="{553462B8-162D-4F1C-93A6-F631812B09FE}" destId="{E423DCBF-571E-4ABC-A643-BFA2C318486E}" srcOrd="1" destOrd="0" parTransId="{D143CE61-9835-4783-9FDB-1B581F4CD578}" sibTransId="{06C523BF-4FBE-451C-8036-2783AAAAC050}"/>
    <dgm:cxn modelId="{28F546EA-E1CC-401F-A4D1-C68FDD5A4320}" type="presParOf" srcId="{28F9081A-7EDF-4A1D-A2FE-959B30778960}" destId="{269A8799-C9B7-4C69-B767-AEF10082F274}" srcOrd="0" destOrd="0" presId="urn:microsoft.com/office/officeart/2005/8/layout/hChevron3"/>
    <dgm:cxn modelId="{714DC479-2AB1-4B13-814C-902001B7559C}" type="presParOf" srcId="{28F9081A-7EDF-4A1D-A2FE-959B30778960}" destId="{AF9D9437-C44F-4453-9EA9-FF78155B0C22}" srcOrd="1" destOrd="0" presId="urn:microsoft.com/office/officeart/2005/8/layout/hChevron3"/>
    <dgm:cxn modelId="{43443720-74CC-49CA-84FD-2D318A7AE0A8}" type="presParOf" srcId="{28F9081A-7EDF-4A1D-A2FE-959B30778960}" destId="{D7070F27-AE7E-482F-8E9E-77478ACB899F}" srcOrd="2" destOrd="0" presId="urn:microsoft.com/office/officeart/2005/8/layout/hChevron3"/>
    <dgm:cxn modelId="{765203EE-9A01-4341-8808-2632A23F19D8}" type="presParOf" srcId="{28F9081A-7EDF-4A1D-A2FE-959B30778960}" destId="{42C16847-546F-44E0-8BF5-C86513E3DE0A}" srcOrd="3" destOrd="0" presId="urn:microsoft.com/office/officeart/2005/8/layout/hChevron3"/>
    <dgm:cxn modelId="{A251807A-8FF2-4E86-8958-3347F89605A0}" type="presParOf" srcId="{28F9081A-7EDF-4A1D-A2FE-959B30778960}" destId="{F40B7856-2D10-47EC-93A9-802D9437019D}" srcOrd="4" destOrd="0" presId="urn:microsoft.com/office/officeart/2005/8/layout/hChevron3"/>
    <dgm:cxn modelId="{DC66FE78-77C8-4987-9565-D37FC8C597E1}" type="presParOf" srcId="{28F9081A-7EDF-4A1D-A2FE-959B30778960}" destId="{EB62911A-04A7-4EC9-83C4-82457737C0BC}" srcOrd="5" destOrd="0" presId="urn:microsoft.com/office/officeart/2005/8/layout/hChevron3"/>
    <dgm:cxn modelId="{149F144E-7D16-4831-8C97-D91EA4943CFD}" type="presParOf" srcId="{28F9081A-7EDF-4A1D-A2FE-959B30778960}" destId="{36EFE549-D2B0-44F8-A5D5-22D92C6D298E}" srcOrd="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9A8799-C9B7-4C69-B767-AEF10082F274}">
      <dsp:nvSpPr>
        <dsp:cNvPr id="0" name=""/>
        <dsp:cNvSpPr/>
      </dsp:nvSpPr>
      <dsp:spPr>
        <a:xfrm>
          <a:off x="3219" y="982930"/>
          <a:ext cx="3229738" cy="1291895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018" tIns="72009" rIns="36005" bIns="72009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FRAUD Risk </a:t>
          </a:r>
          <a:endParaRPr lang="en-GB" sz="2700" kern="1200"/>
        </a:p>
      </dsp:txBody>
      <dsp:txXfrm>
        <a:off x="3219" y="982930"/>
        <a:ext cx="2906764" cy="1291895"/>
      </dsp:txXfrm>
    </dsp:sp>
    <dsp:sp modelId="{D7070F27-AE7E-482F-8E9E-77478ACB899F}">
      <dsp:nvSpPr>
        <dsp:cNvPr id="0" name=""/>
        <dsp:cNvSpPr/>
      </dsp:nvSpPr>
      <dsp:spPr>
        <a:xfrm>
          <a:off x="2587009" y="982930"/>
          <a:ext cx="3229738" cy="1291895"/>
        </a:xfrm>
        <a:prstGeom prst="chevron">
          <a:avLst/>
        </a:prstGeom>
        <a:solidFill>
          <a:schemeClr val="accent5">
            <a:hueOff val="-699965"/>
            <a:satOff val="-4124"/>
            <a:lumOff val="-20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Cybercrime</a:t>
          </a:r>
          <a:endParaRPr lang="en-GB" sz="2700" kern="1200"/>
        </a:p>
      </dsp:txBody>
      <dsp:txXfrm>
        <a:off x="3232957" y="982930"/>
        <a:ext cx="1937843" cy="1291895"/>
      </dsp:txXfrm>
    </dsp:sp>
    <dsp:sp modelId="{F40B7856-2D10-47EC-93A9-802D9437019D}">
      <dsp:nvSpPr>
        <dsp:cNvPr id="0" name=""/>
        <dsp:cNvSpPr/>
      </dsp:nvSpPr>
      <dsp:spPr>
        <a:xfrm>
          <a:off x="5170800" y="982930"/>
          <a:ext cx="3229738" cy="1291895"/>
        </a:xfrm>
        <a:prstGeom prst="chevron">
          <a:avLst/>
        </a:prstGeom>
        <a:solidFill>
          <a:schemeClr val="accent5">
            <a:hueOff val="-1399929"/>
            <a:satOff val="-8247"/>
            <a:lumOff val="-4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ESG</a:t>
          </a:r>
          <a:endParaRPr lang="en-GB" sz="2700" kern="1200"/>
        </a:p>
      </dsp:txBody>
      <dsp:txXfrm>
        <a:off x="5816748" y="982930"/>
        <a:ext cx="1937843" cy="1291895"/>
      </dsp:txXfrm>
    </dsp:sp>
    <dsp:sp modelId="{36EFE549-D2B0-44F8-A5D5-22D92C6D298E}">
      <dsp:nvSpPr>
        <dsp:cNvPr id="0" name=""/>
        <dsp:cNvSpPr/>
      </dsp:nvSpPr>
      <dsp:spPr>
        <a:xfrm>
          <a:off x="7754590" y="982930"/>
          <a:ext cx="3229738" cy="1291895"/>
        </a:xfrm>
        <a:prstGeom prst="chevron">
          <a:avLst/>
        </a:prstGeom>
        <a:solidFill>
          <a:schemeClr val="accent5">
            <a:hueOff val="-2099894"/>
            <a:satOff val="-12371"/>
            <a:lumOff val="-6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014" tIns="72009" rIns="36005" bIns="7200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>
              <a:latin typeface="Arial"/>
            </a:rPr>
            <a:t>Crypto</a:t>
          </a:r>
        </a:p>
      </dsp:txBody>
      <dsp:txXfrm>
        <a:off x="8400538" y="982930"/>
        <a:ext cx="1937843" cy="1291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10973" cy="474856"/>
          </a:xfrm>
          <a:prstGeom prst="rect">
            <a:avLst/>
          </a:prstGeom>
        </p:spPr>
        <p:txBody>
          <a:bodyPr vert="horz" lIns="95096" tIns="47549" rIns="95096" bIns="475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66535" y="0"/>
            <a:ext cx="3110973" cy="474856"/>
          </a:xfrm>
          <a:prstGeom prst="rect">
            <a:avLst/>
          </a:prstGeom>
        </p:spPr>
        <p:txBody>
          <a:bodyPr vert="horz" lIns="95096" tIns="47549" rIns="95096" bIns="47549" rtlCol="0"/>
          <a:lstStyle>
            <a:lvl1pPr algn="r">
              <a:defRPr sz="1200"/>
            </a:lvl1pPr>
          </a:lstStyle>
          <a:p>
            <a:fld id="{68FD4928-D360-42C4-BC0E-7428D3266A10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0888" y="1182688"/>
            <a:ext cx="5676900" cy="3194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096" tIns="47549" rIns="95096" bIns="475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7917" y="4554670"/>
            <a:ext cx="5743335" cy="3726550"/>
          </a:xfrm>
          <a:prstGeom prst="rect">
            <a:avLst/>
          </a:prstGeom>
        </p:spPr>
        <p:txBody>
          <a:bodyPr vert="horz" lIns="95096" tIns="47549" rIns="95096" bIns="475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89397"/>
            <a:ext cx="3110973" cy="474855"/>
          </a:xfrm>
          <a:prstGeom prst="rect">
            <a:avLst/>
          </a:prstGeom>
        </p:spPr>
        <p:txBody>
          <a:bodyPr vert="horz" lIns="95096" tIns="47549" rIns="95096" bIns="475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66535" y="8989397"/>
            <a:ext cx="3110973" cy="474855"/>
          </a:xfrm>
          <a:prstGeom prst="rect">
            <a:avLst/>
          </a:prstGeom>
        </p:spPr>
        <p:txBody>
          <a:bodyPr vert="horz" lIns="95096" tIns="47549" rIns="95096" bIns="47549" rtlCol="0" anchor="b"/>
          <a:lstStyle>
            <a:lvl1pPr algn="r">
              <a:defRPr sz="1200"/>
            </a:lvl1pPr>
          </a:lstStyle>
          <a:p>
            <a:fld id="{EB1D5857-974C-44A3-9B3E-35C56152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8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79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6659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had some help from the folks at </a:t>
            </a:r>
            <a:r>
              <a:rPr lang="en-US" err="1"/>
              <a:t>Nearform</a:t>
            </a:r>
            <a:r>
              <a:rPr lang="en-US"/>
              <a:t> with performance regarding Node.js.  Not only are they contributors to Node but they have a large number of apps for assessing node applications and performance tuning.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3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2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37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542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524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2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1453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5852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27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614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6437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719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765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1D5857-974C-44A3-9B3E-35C56152A4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Opening - Dramatic  huh, 55 billion</a:t>
            </a:r>
          </a:p>
          <a:p>
            <a:r>
              <a:rPr lang="en-US"/>
              <a:t>Build 1 - And that’s just scams, we offer 30 more so 31 Typologies active</a:t>
            </a:r>
          </a:p>
          <a:p>
            <a:r>
              <a:rPr lang="en-US"/>
              <a:t>Build 2 - Insurance Market place </a:t>
            </a:r>
            <a:r>
              <a:rPr lang="en-US" err="1"/>
              <a:t>Loyds</a:t>
            </a:r>
            <a:r>
              <a:rPr lang="en-US"/>
              <a:t> of London estimate this will cost people, government, the economy 3.5 trillion USD</a:t>
            </a:r>
          </a:p>
          <a:p>
            <a:r>
              <a:rPr lang="en-US"/>
              <a:t>Build 3 – BTW that’s for just scam!  Obviously that’ the max, each scam will vary, but number will be large.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831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95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871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1.2.0</a:t>
            </a:r>
          </a:p>
          <a:p>
            <a:r>
              <a:rPr lang="en-US"/>
              <a:t>Why</a:t>
            </a:r>
          </a:p>
          <a:p>
            <a:r>
              <a:rPr lang="en-US"/>
              <a:t>Why not </a:t>
            </a:r>
            <a:r>
              <a:rPr lang="en-US" err="1"/>
              <a:t>Mojaloop</a:t>
            </a:r>
            <a:endParaRPr lang="en-US"/>
          </a:p>
          <a:p>
            <a:r>
              <a:rPr lang="en-US"/>
              <a:t>Why not our own foundation</a:t>
            </a:r>
          </a:p>
          <a:p>
            <a:r>
              <a:rPr lang="en-US"/>
              <a:t>What does it mean for them</a:t>
            </a:r>
          </a:p>
          <a:p>
            <a:r>
              <a:rPr lang="en-US"/>
              <a:t>Linux neutrality, scale access to expertise</a:t>
            </a:r>
          </a:p>
          <a:p>
            <a:r>
              <a:rPr lang="en-US"/>
              <a:t>Level of distribution </a:t>
            </a:r>
          </a:p>
          <a:p>
            <a:r>
              <a:rPr lang="en-US"/>
              <a:t>Typologies why – keep away from bad guys LINKS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1D5857-974C-44A3-9B3E-35C56152A48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63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-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6835" y="2486273"/>
            <a:ext cx="11129432" cy="949079"/>
          </a:xfrm>
          <a:prstGeom prst="rect">
            <a:avLst/>
          </a:prstGeom>
        </p:spPr>
        <p:txBody>
          <a:bodyPr anchor="ctr"/>
          <a:lstStyle>
            <a:lvl1pPr>
              <a:lnSpc>
                <a:spcPts val="3067"/>
              </a:lnSpc>
              <a:defRPr sz="3067" b="0" baseline="0">
                <a:solidFill>
                  <a:schemeClr val="accent6"/>
                </a:solidFill>
              </a:defRPr>
            </a:lvl1pPr>
          </a:lstStyle>
          <a:p>
            <a:r>
              <a:rPr lang="en-US"/>
              <a:t>INSERT MAIN TITLE HERE – UP TO 2 FULL-WIDTH LINES (ALL CAPS)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834" y="3501610"/>
            <a:ext cx="11129433" cy="586885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867" b="0">
                <a:solidFill>
                  <a:schemeClr val="accent4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Insert Sub-Title Here – Up To 2 Lines (Initial Caps)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86834" y="5413248"/>
            <a:ext cx="11106151" cy="1014491"/>
          </a:xfrm>
        </p:spPr>
        <p:txBody>
          <a:bodyPr/>
          <a:lstStyle>
            <a:lvl1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1pPr>
            <a:lvl2pPr marL="2117" indent="0">
              <a:lnSpc>
                <a:spcPts val="2267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2pPr>
            <a:lvl3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3pPr>
            <a:lvl4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4pPr>
            <a:lvl5pPr marL="2117" indent="0">
              <a:lnSpc>
                <a:spcPts val="2267"/>
              </a:lnSpc>
              <a:spcBef>
                <a:spcPts val="0"/>
              </a:spcBef>
              <a:buNone/>
              <a:defRPr sz="1600">
                <a:solidFill>
                  <a:schemeClr val="accent6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Presenter Name 1</a:t>
            </a:r>
          </a:p>
          <a:p>
            <a:pPr lvl="2"/>
            <a:r>
              <a:rPr lang="en-US"/>
              <a:t>Presenter Name 2</a:t>
            </a:r>
          </a:p>
          <a:p>
            <a:pPr lvl="4"/>
            <a:r>
              <a:rPr lang="en-US"/>
              <a:t>Presenter Name 3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86834" y="4657345"/>
            <a:ext cx="11129433" cy="36618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>
                <a:solidFill>
                  <a:schemeClr val="accent6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September 2022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86834" y="4293719"/>
            <a:ext cx="11129433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59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-Only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12192000" cy="6858000"/>
          </a:xfrm>
          <a:solidFill>
            <a:schemeClr val="accent3">
              <a:lumMod val="75000"/>
            </a:schemeClr>
          </a:solidFill>
        </p:spPr>
        <p:txBody>
          <a:bodyPr lIns="365760" tIns="685800" rIns="365760" bIns="1828800"/>
          <a:lstStyle>
            <a:lvl1pPr marL="0" indent="0">
              <a:lnSpc>
                <a:spcPts val="4533"/>
              </a:lnSpc>
              <a:spcBef>
                <a:spcPts val="1600"/>
              </a:spcBef>
              <a:buNone/>
              <a:defRPr lang="en-US" sz="4000" kern="1200" cap="all" baseline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0" indent="0">
              <a:buFont typeface="Arial" pitchFamily="34" charset="0"/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0" indent="0">
              <a:buNone/>
              <a:defRPr lang="en-US" sz="4800" kern="1200" smtClean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0" indent="0">
              <a:buNone/>
              <a:defRPr lang="en-US" sz="4800" kern="120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8591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299" y="646177"/>
            <a:ext cx="11112501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7779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A2521E-50BF-AD4F-BE68-5804882FEE1A}"/>
              </a:ext>
            </a:extLst>
          </p:cNvPr>
          <p:cNvSpPr/>
          <p:nvPr userDrawn="1"/>
        </p:nvSpPr>
        <p:spPr>
          <a:xfrm>
            <a:off x="2425700" y="1566041"/>
            <a:ext cx="9187379" cy="46035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endParaRPr lang="en-US" sz="1000" b="1">
              <a:solidFill>
                <a:schemeClr val="accent6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495300" y="1566041"/>
            <a:ext cx="1859017" cy="4603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tlCol="0" anchor="t"/>
          <a:lstStyle/>
          <a:p>
            <a:pPr>
              <a:spcAft>
                <a:spcPts val="600"/>
              </a:spcAft>
            </a:pPr>
            <a:endParaRPr lang="en-US" sz="9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AAB0B58-34FE-3C44-BCD0-62A8E308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1">
            <a:extLst>
              <a:ext uri="{FF2B5EF4-FFF2-40B4-BE49-F238E27FC236}">
                <a16:creationId xmlns:a16="http://schemas.microsoft.com/office/drawing/2014/main" id="{4AB3F1BF-5553-332E-7A76-9C12132B2CC4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8C2CC825-0435-35A7-24A1-D7ACF78F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50056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 +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300" y="1052688"/>
            <a:ext cx="11112499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F1E7D4-28C8-E245-B51D-1270F5C9C060}"/>
              </a:ext>
            </a:extLst>
          </p:cNvPr>
          <p:cNvSpPr/>
          <p:nvPr userDrawn="1"/>
        </p:nvSpPr>
        <p:spPr>
          <a:xfrm>
            <a:off x="495300" y="1566041"/>
            <a:ext cx="1859017" cy="4603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152" tIns="73152" rtlCol="0" anchor="t"/>
          <a:lstStyle/>
          <a:p>
            <a:pPr>
              <a:spcAft>
                <a:spcPts val="600"/>
              </a:spcAft>
            </a:pPr>
            <a:endParaRPr lang="en-US" sz="90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A1DDF2-063B-314C-A62C-261F6CCE68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1">
            <a:extLst>
              <a:ext uri="{FF2B5EF4-FFF2-40B4-BE49-F238E27FC236}">
                <a16:creationId xmlns:a16="http://schemas.microsoft.com/office/drawing/2014/main" id="{94EF1412-20A1-7999-8FCC-F1AD23D1905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3CBFD948-BCD9-C9A0-08D3-591B72DF2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79866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3" pos="7251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7" pos="1480">
          <p15:clr>
            <a:srgbClr val="FBAE40"/>
          </p15:clr>
        </p15:guide>
        <p15:guide id="8" pos="1528">
          <p15:clr>
            <a:srgbClr val="FBAE40"/>
          </p15:clr>
        </p15:guide>
        <p15:guide id="9" pos="1581">
          <p15:clr>
            <a:srgbClr val="FBAE40"/>
          </p15:clr>
        </p15:guide>
        <p15:guide id="10" pos="7312">
          <p15:clr>
            <a:srgbClr val="FBAE40"/>
          </p15:clr>
        </p15:guide>
        <p15:guide id="11" orient="horz" pos="1293">
          <p15:clr>
            <a:srgbClr val="FBAE40"/>
          </p15:clr>
        </p15:guide>
        <p15:guide id="12" orient="horz" pos="3827">
          <p15:clr>
            <a:srgbClr val="FBAE40"/>
          </p15:clr>
        </p15:guide>
        <p15:guide id="13" orient="horz" pos="10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Ta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0"/>
            <a:ext cx="11117779" cy="46021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16C6DE-8706-BE43-B5D0-E2C6FF273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19172117-157A-04EE-CB93-07AD82DC669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33078BA2-5C0E-8392-8A6D-1E6D5A28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4234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Medium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0"/>
            <a:ext cx="11112500" cy="46021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56A8AC-C80A-1D41-9C5D-FC4AE0CC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12D699FD-7E57-D11E-C51D-BB461F20E102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8F06FFAD-4FC4-FDDB-D2D2-368A63131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207470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Light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499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300" y="6265718"/>
            <a:ext cx="11112500" cy="173182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7DCF9-60C0-514D-BFED-C7D7EEC27DBA}"/>
              </a:ext>
            </a:extLst>
          </p:cNvPr>
          <p:cNvSpPr/>
          <p:nvPr userDrawn="1"/>
        </p:nvSpPr>
        <p:spPr>
          <a:xfrm>
            <a:off x="495300" y="1562101"/>
            <a:ext cx="11112500" cy="46021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F06D1B3-422E-EF46-86FE-AFBA382F2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lang="en-US" dirty="0">
                <a:solidFill>
                  <a:schemeClr val="accent6"/>
                </a:solidFill>
              </a:defRPr>
            </a:lvl1pPr>
          </a:lstStyle>
          <a:p>
            <a:fld id="{4290442A-A587-DA4A-80BE-9E74F9AF5476}" type="slidenum">
              <a:rPr smtClean="0"/>
              <a:pPr/>
              <a:t>‹#›</a:t>
            </a:fld>
            <a:endParaRPr/>
          </a:p>
        </p:txBody>
      </p:sp>
      <p:sp>
        <p:nvSpPr>
          <p:cNvPr id="6" name="Date Placeholder 41">
            <a:extLst>
              <a:ext uri="{FF2B5EF4-FFF2-40B4-BE49-F238E27FC236}">
                <a16:creationId xmlns:a16="http://schemas.microsoft.com/office/drawing/2014/main" id="{DFE0170A-AB80-E854-F162-F0A4EC343C39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10" name="Footer Placeholder 43">
            <a:extLst>
              <a:ext uri="{FF2B5EF4-FFF2-40B4-BE49-F238E27FC236}">
                <a16:creationId xmlns:a16="http://schemas.microsoft.com/office/drawing/2014/main" id="{2D89C36B-D2B3-E638-7C4C-551882EB8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75827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646177"/>
            <a:ext cx="11112500" cy="292608"/>
          </a:xfrm>
        </p:spPr>
        <p:txBody>
          <a:bodyPr anchor="ctr"/>
          <a:lstStyle>
            <a:lvl1pPr>
              <a:defRPr sz="2300" b="1" cap="all" baseline="0"/>
            </a:lvl1pPr>
          </a:lstStyle>
          <a:p>
            <a:r>
              <a:rPr lang="en-US"/>
              <a:t>Insert headline here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95299" y="1052688"/>
            <a:ext cx="11112501" cy="285750"/>
          </a:xfrm>
        </p:spPr>
        <p:txBody>
          <a:bodyPr/>
          <a:lstStyle>
            <a:lvl1pPr>
              <a:defRPr sz="11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Page description / narrative text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95299" y="6265718"/>
            <a:ext cx="11112501" cy="197426"/>
          </a:xfrm>
        </p:spPr>
        <p:txBody>
          <a:bodyPr/>
          <a:lstStyle>
            <a:lvl1pPr>
              <a:defRPr sz="700" i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Source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6CC56D-0CAA-3D4A-B5D0-68212404F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41">
            <a:extLst>
              <a:ext uri="{FF2B5EF4-FFF2-40B4-BE49-F238E27FC236}">
                <a16:creationId xmlns:a16="http://schemas.microsoft.com/office/drawing/2014/main" id="{413DE60A-7BC3-17D7-561D-090FE94117B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486833" y="6524509"/>
            <a:ext cx="1143000" cy="210312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 2023</a:t>
            </a:r>
            <a:endParaRPr kumimoji="0" lang="en-US" sz="700" b="0" i="0" u="none" strike="noStrike" kern="1200" cap="none" spc="2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Footer Placeholder 43">
            <a:extLst>
              <a:ext uri="{FF2B5EF4-FFF2-40B4-BE49-F238E27FC236}">
                <a16:creationId xmlns:a16="http://schemas.microsoft.com/office/drawing/2014/main" id="{1F004400-F7A1-EEB6-2BF4-0614054170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18051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984">
          <p15:clr>
            <a:srgbClr val="FBAE40"/>
          </p15:clr>
        </p15:guide>
        <p15:guide id="2" pos="312">
          <p15:clr>
            <a:srgbClr val="FBAE40"/>
          </p15:clr>
        </p15:guide>
        <p15:guide id="4" orient="horz" pos="3883">
          <p15:clr>
            <a:srgbClr val="FBAE40"/>
          </p15:clr>
        </p15:guide>
        <p15:guide id="6" orient="horz" pos="752">
          <p15:clr>
            <a:srgbClr val="FBAE40"/>
          </p15:clr>
        </p15:guide>
        <p15:guide id="10" pos="7312">
          <p15:clr>
            <a:srgbClr val="FBAE40"/>
          </p15:clr>
        </p15:guide>
        <p15:guide id="11" pos="3767" userDrawn="1">
          <p15:clr>
            <a:srgbClr val="FBAE40"/>
          </p15:clr>
        </p15:guide>
        <p15:guide id="12" pos="3857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4684" y="707270"/>
            <a:ext cx="6733115" cy="554112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69310"/>
            <a:ext cx="268224" cy="26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6834" y="6465243"/>
            <a:ext cx="11120967" cy="0"/>
          </a:xfrm>
          <a:prstGeom prst="line">
            <a:avLst/>
          </a:prstGeom>
          <a:ln w="63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86833" y="637827"/>
            <a:ext cx="4226984" cy="86219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7FCF-2D24-A54D-B43D-423705300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48104" y="6524509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7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290442A-A587-DA4A-80BE-9E74F9AF54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41">
            <a:extLst>
              <a:ext uri="{FF2B5EF4-FFF2-40B4-BE49-F238E27FC236}">
                <a16:creationId xmlns:a16="http://schemas.microsoft.com/office/drawing/2014/main" id="{5842DD05-1C82-B78F-29FB-0FE5738B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6833" y="6524509"/>
            <a:ext cx="1143000" cy="21031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20">
                <a:solidFill>
                  <a:srgbClr val="000000"/>
                </a:solidFill>
                <a:cs typeface="Arial" pitchFamily="34" charset="0"/>
              </a:rPr>
              <a:t>November</a:t>
            </a: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2023</a:t>
            </a:r>
          </a:p>
        </p:txBody>
      </p:sp>
      <p:sp>
        <p:nvSpPr>
          <p:cNvPr id="7" name="Footer Placeholder 43">
            <a:extLst>
              <a:ext uri="{FF2B5EF4-FFF2-40B4-BE49-F238E27FC236}">
                <a16:creationId xmlns:a16="http://schemas.microsoft.com/office/drawing/2014/main" id="{E94EDA84-6F0D-8A86-A887-EF50A325E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62585" y="6524509"/>
            <a:ext cx="4114800" cy="210312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</p:spTree>
    <p:extLst>
      <p:ext uri="{BB962C8B-B14F-4D97-AF65-F5344CB8AC3E}">
        <p14:creationId xmlns:p14="http://schemas.microsoft.com/office/powerpoint/2010/main" val="34939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73" r:id="rId2"/>
    <p:sldLayoutId id="2147483777" r:id="rId3"/>
    <p:sldLayoutId id="2147483779" r:id="rId4"/>
    <p:sldLayoutId id="2147483775" r:id="rId5"/>
    <p:sldLayoutId id="2147483776" r:id="rId6"/>
    <p:sldLayoutId id="2147483780" r:id="rId7"/>
    <p:sldLayoutId id="2147483774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1219170" rtl="0" eaLnBrk="1" latinLnBrk="0" hangingPunct="1">
        <a:lnSpc>
          <a:spcPts val="3067"/>
        </a:lnSpc>
        <a:spcBef>
          <a:spcPct val="0"/>
        </a:spcBef>
        <a:buNone/>
        <a:defRPr sz="3067" kern="1200" cap="all" baseline="0">
          <a:solidFill>
            <a:schemeClr val="accent6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1219170" rtl="0" eaLnBrk="1" latinLnBrk="0" hangingPunct="1">
        <a:spcBef>
          <a:spcPts val="800"/>
        </a:spcBef>
        <a:buClr>
          <a:srgbClr val="2F85AA"/>
        </a:buClr>
        <a:buFont typeface="Wingdings" pitchFamily="2" charset="2"/>
        <a:buNone/>
        <a:defRPr sz="18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1pPr>
      <a:lvl2pPr marL="243411" indent="-243411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Wingdings" panose="05000000000000000000" pitchFamily="2" charset="2"/>
        <a:buChar char="§"/>
        <a:defRPr sz="1733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2pPr>
      <a:lvl3pPr marL="459306" indent="-198962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Arial" pitchFamily="34" charset="0"/>
        <a:buChar char="•"/>
        <a:tabLst>
          <a:tab pos="533387" algn="l"/>
        </a:tabLst>
        <a:defRPr sz="1600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3pPr>
      <a:lvl4pPr marL="685783" indent="-228594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Font typeface="Arial" panose="020B0604020202020204" pitchFamily="34" charset="0"/>
        <a:buChar char="-"/>
        <a:defRPr sz="14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4pPr>
      <a:lvl5pPr marL="914377" indent="-228594" algn="l" defTabSz="1219170" rtl="0" eaLnBrk="1" latinLnBrk="0" hangingPunct="1">
        <a:spcBef>
          <a:spcPts val="800"/>
        </a:spcBef>
        <a:buClr>
          <a:schemeClr val="accent3">
            <a:lumMod val="75000"/>
          </a:schemeClr>
        </a:buClr>
        <a:buSzPct val="100000"/>
        <a:buFont typeface="Arial" panose="020B0604020202020204" pitchFamily="34" charset="0"/>
        <a:buChar char="◦"/>
        <a:defRPr sz="1467" kern="1200">
          <a:solidFill>
            <a:schemeClr val="accent6"/>
          </a:solidFill>
          <a:latin typeface="Arial" pitchFamily="34" charset="0"/>
          <a:ea typeface="+mn-ea"/>
          <a:cs typeface="Arial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13.png"/><Relationship Id="rId2" Type="http://schemas.openxmlformats.org/officeDocument/2006/relationships/image" Target="../media/image17.png"/><Relationship Id="rId16" Type="http://schemas.openxmlformats.org/officeDocument/2006/relationships/image" Target="../media/image14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9C3249-CDDB-8E45-8214-BBC31CA2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An Open-Source Software Transaction Monitoring Solution for Fraud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615D-3516-6D43-A3DA-CD6BE380FF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34" y="5840854"/>
            <a:ext cx="11106151" cy="586885"/>
          </a:xfrm>
        </p:spPr>
        <p:txBody>
          <a:bodyPr/>
          <a:lstStyle/>
          <a:p>
            <a:endParaRPr lang="en-US" sz="2000" b="1">
              <a:solidFill>
                <a:schemeClr val="accent1"/>
              </a:solidFill>
            </a:endParaRPr>
          </a:p>
          <a:p>
            <a:r>
              <a:rPr lang="en-US"/>
              <a:t>November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7027-4A60-831C-23AC-A0E8F91B503A}"/>
              </a:ext>
            </a:extLst>
          </p:cNvPr>
          <p:cNvSpPr txBox="1">
            <a:spLocks/>
          </p:cNvSpPr>
          <p:nvPr/>
        </p:nvSpPr>
        <p:spPr>
          <a:xfrm>
            <a:off x="1216477" y="1555990"/>
            <a:ext cx="8232323" cy="53573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b="1"/>
              <a:t>FRMS </a:t>
            </a:r>
            <a:r>
              <a:rPr lang="en-US" sz="7200" b="1" err="1"/>
              <a:t>CoE</a:t>
            </a:r>
            <a:r>
              <a:rPr lang="en-US" sz="7200" b="1"/>
              <a:t> &amp; TMS</a:t>
            </a:r>
            <a:br>
              <a:rPr lang="en-US" sz="7200" b="1"/>
            </a:br>
            <a:r>
              <a:rPr lang="en-US" sz="7200" b="1"/>
              <a:t>Update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D8A186-6356-A114-6BDB-AD55E8CDDB6A}"/>
              </a:ext>
            </a:extLst>
          </p:cNvPr>
          <p:cNvSpPr txBox="1">
            <a:spLocks/>
          </p:cNvSpPr>
          <p:nvPr/>
        </p:nvSpPr>
        <p:spPr>
          <a:xfrm>
            <a:off x="486835" y="5659756"/>
            <a:ext cx="11129432" cy="9490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/>
              <a:t>Funded by the Bill &amp; Melinda Gates Foundation</a:t>
            </a:r>
          </a:p>
        </p:txBody>
      </p:sp>
    </p:spTree>
    <p:extLst>
      <p:ext uri="{BB962C8B-B14F-4D97-AF65-F5344CB8AC3E}">
        <p14:creationId xmlns:p14="http://schemas.microsoft.com/office/powerpoint/2010/main" val="344904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Special thanks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016198" y="2199930"/>
            <a:ext cx="9259177" cy="5217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>
              <a:spcAft>
                <a:spcPts val="400"/>
              </a:spcAft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A few partners have been working on the transaction monitoring system from the beginning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2707808" y="3529784"/>
            <a:ext cx="8340296" cy="51786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 b="1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Sybrin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who does most </a:t>
            </a:r>
            <a:r>
              <a:rPr lang="en-US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of the 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maintenance, support, new back-end features as well as their own products.</a:t>
            </a:r>
            <a:endParaRPr lang="en-GB" sz="2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2707808" y="4390838"/>
            <a:ext cx="8340296" cy="127432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 b="1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LexTego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who 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is working on the visual admin, rule and typology builder.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F81F39-795A-D895-D8F9-2FFA61286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96" y="3557203"/>
            <a:ext cx="1609800" cy="438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0B028C-1676-9F98-3323-F59FF2D87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730" y="4632505"/>
            <a:ext cx="2018446" cy="713766"/>
          </a:xfrm>
          <a:prstGeom prst="rect">
            <a:avLst/>
          </a:prstGeom>
        </p:spPr>
      </p:pic>
      <p:sp>
        <p:nvSpPr>
          <p:cNvPr id="2" name="AutoShape 2" descr="Nearform - OpenJS Foundation">
            <a:extLst>
              <a:ext uri="{FF2B5EF4-FFF2-40B4-BE49-F238E27FC236}">
                <a16:creationId xmlns:a16="http://schemas.microsoft.com/office/drawing/2014/main" id="{95F9CE85-2CD1-9FCD-BF6C-F517AC5F9E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91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Thank you for the performance help!!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545944" y="1999292"/>
            <a:ext cx="9259177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>
              <a:spcAft>
                <a:spcPts val="400"/>
              </a:spcAft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Node.js performance help from Node.js contributors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863518" y="4391610"/>
            <a:ext cx="6932138" cy="12743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numCol="2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Marco Ippolito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Rafael Silva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Paolo </a:t>
            </a:r>
            <a:r>
              <a:rPr lang="en-GB" sz="2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Insogna</a:t>
            </a:r>
            <a:endParaRPr lang="en-GB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Luca </a:t>
            </a:r>
            <a:r>
              <a:rPr lang="en-GB" sz="2400" b="1" dirty="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Lanziani</a:t>
            </a:r>
            <a:endParaRPr lang="en-GB" sz="2400" b="1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Dan Klose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96CBC4-B1E7-AE61-54D4-77C8CFFA1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033" y="3057059"/>
            <a:ext cx="5395506" cy="791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A4E17C-3B37-9306-1037-3BFFBDB3A357}"/>
              </a:ext>
            </a:extLst>
          </p:cNvPr>
          <p:cNvSpPr txBox="1"/>
          <p:nvPr/>
        </p:nvSpPr>
        <p:spPr>
          <a:xfrm>
            <a:off x="7825879" y="4435667"/>
            <a:ext cx="3867226" cy="188691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Product Development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Application Modernization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DevOps &amp; Platform Engineering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Data Engineering &amp; Analytics</a:t>
            </a:r>
          </a:p>
          <a:p>
            <a:r>
              <a:rPr lang="en-US" sz="2000" dirty="0">
                <a:solidFill>
                  <a:srgbClr val="151350"/>
                </a:solidFill>
                <a:latin typeface="Arial" pitchFamily="34" charset="0"/>
                <a:cs typeface="Arial" pitchFamily="34" charset="0"/>
              </a:rPr>
              <a:t>Web3 &amp; Crypto Engineering</a:t>
            </a:r>
          </a:p>
        </p:txBody>
      </p:sp>
    </p:spTree>
    <p:extLst>
      <p:ext uri="{BB962C8B-B14F-4D97-AF65-F5344CB8AC3E}">
        <p14:creationId xmlns:p14="http://schemas.microsoft.com/office/powerpoint/2010/main" val="325873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Pipeline of interest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81FB357-4C26-A037-5FF2-DE75CF3993A8}"/>
              </a:ext>
            </a:extLst>
          </p:cNvPr>
          <p:cNvSpPr/>
          <p:nvPr/>
        </p:nvSpPr>
        <p:spPr>
          <a:xfrm>
            <a:off x="1175657" y="2488951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12</a:t>
            </a:r>
          </a:p>
          <a:p>
            <a:pPr algn="ctr"/>
            <a:r>
              <a:rPr lang="en-US"/>
              <a:t>National</a:t>
            </a:r>
          </a:p>
          <a:p>
            <a:pPr algn="ctr"/>
            <a:r>
              <a:rPr lang="en-US"/>
              <a:t>Switches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F677CF-FF10-48A4-A1A1-D85D5C3A661A}"/>
              </a:ext>
            </a:extLst>
          </p:cNvPr>
          <p:cNvSpPr/>
          <p:nvPr/>
        </p:nvSpPr>
        <p:spPr>
          <a:xfrm>
            <a:off x="5054262" y="2488949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  <a:p>
            <a:pPr algn="ctr"/>
            <a:r>
              <a:rPr lang="en-US"/>
              <a:t>Special Purpose</a:t>
            </a:r>
          </a:p>
          <a:p>
            <a:pPr algn="ctr"/>
            <a:r>
              <a:rPr lang="en-US"/>
              <a:t>Switches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B3F89B-44BB-B849-C005-8F090D3F2D63}"/>
              </a:ext>
            </a:extLst>
          </p:cNvPr>
          <p:cNvSpPr/>
          <p:nvPr/>
        </p:nvSpPr>
        <p:spPr>
          <a:xfrm>
            <a:off x="9021769" y="2488950"/>
            <a:ext cx="1994574" cy="1491343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58</a:t>
            </a:r>
          </a:p>
          <a:p>
            <a:pPr algn="ctr"/>
            <a:r>
              <a:rPr lang="en-US"/>
              <a:t>Countries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5200522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Interested in POCs and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1549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product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1465438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1.2.0 released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Docker only version released</a:t>
            </a: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(Docker compose)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on a performance spec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We’ve been very busy and if there is time Justus will catch you up at the end.</a:t>
            </a:r>
          </a:p>
          <a:p>
            <a:pPr algn="ctr"/>
            <a:r>
              <a:rPr lang="en-US" sz="28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Otherwise, we are here and can update you.</a:t>
            </a:r>
          </a:p>
          <a:p>
            <a:pPr algn="ctr"/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Reica</a:t>
            </a:r>
            <a:endParaRPr lang="en-US" sz="28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2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3C50DA6-580E-06C1-B8CF-67F21830E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5400" b="1">
                <a:latin typeface="Arial"/>
                <a:cs typeface="Arial"/>
              </a:rPr>
              <a:t>FRAUD AND MONEY LAUNDERING IN INSTANT PAYMENTS</a:t>
            </a:r>
            <a:endParaRPr lang="en-US" sz="5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409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5C335E-C428-75C7-397F-E2417B172467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what I will briefly cover in the next section</a:t>
            </a:r>
            <a:endParaRPr lang="en-US" sz="240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836A8-E0AB-30DC-028D-EFB84EE944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ZA">
                <a:latin typeface="Arial"/>
                <a:cs typeface="Arial"/>
              </a:rPr>
              <a:t>Contents</a:t>
            </a:r>
            <a:endParaRPr lang="en-Z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7EFBBD-BE78-9C0F-76EE-5469A7DE4BC6}"/>
              </a:ext>
            </a:extLst>
          </p:cNvPr>
          <p:cNvSpPr txBox="1"/>
          <p:nvPr/>
        </p:nvSpPr>
        <p:spPr>
          <a:xfrm>
            <a:off x="729840" y="1796162"/>
            <a:ext cx="7272891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Money Laundering and Fraud</a:t>
            </a: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cs typeface="Arial"/>
            </a:endParaRP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Fraud related global regulatory developments</a:t>
            </a: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Scams</a:t>
            </a: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latin typeface="Arial"/>
              <a:cs typeface="Arial"/>
            </a:endParaRPr>
          </a:p>
          <a:p>
            <a:pPr marL="534988" indent="-534988">
              <a:buAutoNum type="arabicPeriod"/>
            </a:pPr>
            <a:r>
              <a:rPr lang="en-GB" sz="3200" b="1">
                <a:solidFill>
                  <a:schemeClr val="accent6"/>
                </a:solidFill>
                <a:latin typeface="Arial"/>
                <a:cs typeface="Arial"/>
              </a:rPr>
              <a:t>Fraud typologies</a:t>
            </a:r>
            <a:endParaRPr lang="en-GB" sz="32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534988" indent="-534988">
              <a:buAutoNum type="arabicPeriod"/>
            </a:pPr>
            <a:endParaRPr lang="en-GB" sz="32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534988" indent="-534988">
              <a:buAutoNum type="arabicPeriod"/>
            </a:pPr>
            <a:endParaRPr lang="en-GB" sz="2000" b="1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if i leave $5 in my jeans while i wash them am i guilty of money laundering? - if i leave $5 in my jeans while i wash them am i guilty of money laundering?  Philosoraptor">
            <a:extLst>
              <a:ext uri="{FF2B5EF4-FFF2-40B4-BE49-F238E27FC236}">
                <a16:creationId xmlns:a16="http://schemas.microsoft.com/office/drawing/2014/main" id="{B329E0EC-086E-5F8A-6C9C-2902EE6D4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852" y="1885424"/>
            <a:ext cx="3833943" cy="38472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32B4D-DCD8-DE24-E3D3-B49727D4376D}"/>
              </a:ext>
            </a:extLst>
          </p:cNvPr>
          <p:cNvSpPr txBox="1"/>
          <p:nvPr/>
        </p:nvSpPr>
        <p:spPr>
          <a:xfrm>
            <a:off x="4557159" y="2327401"/>
            <a:ext cx="72728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what is the link?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8D519D-32FA-CBDF-44DA-D5BCC7997BD9}"/>
              </a:ext>
            </a:extLst>
          </p:cNvPr>
          <p:cNvSpPr txBox="1"/>
          <p:nvPr/>
        </p:nvSpPr>
        <p:spPr>
          <a:xfrm>
            <a:off x="3136899" y="527101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a South African view</a:t>
            </a:r>
            <a:endParaRPr lang="en-GB" sz="240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968891-ED14-0109-6F37-61D1D2452F1C}"/>
              </a:ext>
            </a:extLst>
          </p:cNvPr>
          <p:cNvSpPr txBox="1"/>
          <p:nvPr/>
        </p:nvSpPr>
        <p:spPr>
          <a:xfrm>
            <a:off x="2104048" y="422962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accent4"/>
                </a:solidFill>
                <a:latin typeface="Arial"/>
                <a:cs typeface="Arial"/>
              </a:rPr>
              <a:t>– a high-level global perspective</a:t>
            </a:r>
          </a:p>
        </p:txBody>
      </p:sp>
    </p:spTree>
    <p:extLst>
      <p:ext uri="{BB962C8B-B14F-4D97-AF65-F5344CB8AC3E}">
        <p14:creationId xmlns:p14="http://schemas.microsoft.com/office/powerpoint/2010/main" val="383349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Arial"/>
                <a:cs typeface="Arial"/>
              </a:rPr>
              <a:t>...Back to Basics – what is Money Laundering?</a:t>
            </a:r>
            <a:endParaRPr lang="en-US" sz="2400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 descr="r/memes - Bryan Cranston holding money in a washing machine">
            <a:extLst>
              <a:ext uri="{FF2B5EF4-FFF2-40B4-BE49-F238E27FC236}">
                <a16:creationId xmlns:a16="http://schemas.microsoft.com/office/drawing/2014/main" id="{B66ABBD9-10FA-DFFF-DC9E-8C950B2CED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05146" y="3872674"/>
            <a:ext cx="4895704" cy="2718050"/>
          </a:xfrm>
          <a:prstGeom prst="roundRect">
            <a:avLst>
              <a:gd name="adj" fmla="val 1115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096B76-457E-E2BD-E069-93BC1C261EDC}"/>
              </a:ext>
            </a:extLst>
          </p:cNvPr>
          <p:cNvSpPr txBox="1"/>
          <p:nvPr/>
        </p:nvSpPr>
        <p:spPr>
          <a:xfrm>
            <a:off x="407318" y="1252658"/>
            <a:ext cx="6469732" cy="23061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Money laundering involves disguising financial assets / funds so they can be used without detection of the illegal activity that produced them.</a:t>
            </a:r>
          </a:p>
          <a:p>
            <a:endParaRPr lang="en-US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Through money laundering, the criminal transforms the proceeds derived from criminal activity into funds with an apparently legal source.</a:t>
            </a:r>
            <a:endParaRPr lang="en-US" b="1">
              <a:solidFill>
                <a:schemeClr val="accent3">
                  <a:lumMod val="50000"/>
                </a:schemeClr>
              </a:solidFill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57EF81-52B3-6D73-62FB-71018FD7F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433" y="2481966"/>
            <a:ext cx="4498848" cy="3429000"/>
          </a:xfrm>
          <a:prstGeom prst="roundRect">
            <a:avLst>
              <a:gd name="adj" fmla="val 92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130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2875-47A4-C22E-F175-E3E6546F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What is a Predicate Offense?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8D5B6-24FB-270C-385E-39762B7F72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/>
              <a:t>…and why is it important for Money Laundering?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E9460-4496-2E4A-C567-AD9F30B7A2B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A4F48-6C9E-0B6D-53C7-99D254E4B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5F500D6-A3B2-2C5A-EB07-918979183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27223-CEC2-7A97-EEC2-C1089E8BCDFC}"/>
              </a:ext>
            </a:extLst>
          </p:cNvPr>
          <p:cNvSpPr txBox="1"/>
          <p:nvPr/>
        </p:nvSpPr>
        <p:spPr>
          <a:xfrm>
            <a:off x="498990" y="7570394"/>
            <a:ext cx="11108810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  <a:p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Participation in an organized criminal group and racketeering; Terrorism; Trafficking in human beings and migrant smuggling; Sexual exploitation; Illicit trafficking in narcotic drugs and psychotropic substances; Illicit arms trafficking; Illicit trafficking in stolen and other goods;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Corruption;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Fraud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; Counterfeiting of currency; Counterfeiting and pirating of products;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Environmental crime;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 Murder and grievous bodily injury; Kidnapping, illegal restraint, and hostage-taking; Robbery or theft; Smuggling;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Tax crimes relating to direct and indirect taxes; </a:t>
            </a:r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Extortion; Forgery; Piracy; Insider trading and market manipulation; </a:t>
            </a:r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Cybercrime</a:t>
            </a:r>
            <a:endParaRPr lang="en-GB">
              <a:solidFill>
                <a:srgbClr val="00B050"/>
              </a:solidFill>
              <a:cs typeface="Arial"/>
            </a:endParaRPr>
          </a:p>
          <a:p>
            <a:endParaRPr lang="en-GB" sz="1400">
              <a:solidFill>
                <a:srgbClr val="000000"/>
              </a:solidFill>
              <a:cs typeface="Arial"/>
            </a:endParaRPr>
          </a:p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  <a:p>
            <a:endParaRPr lang="en-GB">
              <a:solidFill>
                <a:srgbClr val="202124"/>
              </a:solidFill>
              <a:latin typeface="Google Sans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746F9-1A0E-2DA5-51C2-4B892236257C}"/>
              </a:ext>
            </a:extLst>
          </p:cNvPr>
          <p:cNvSpPr txBox="1"/>
          <p:nvPr/>
        </p:nvSpPr>
        <p:spPr>
          <a:xfrm>
            <a:off x="1205551" y="1433459"/>
            <a:ext cx="9780898" cy="15476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In money laundering, a predicate offense (predicate crime) that generates funds or assets is required as an entry condition. Predicate offences vary in each country and are usually codified in a country's criminal code. Since 2004, the FATF has updated the 40 Recommendations to expand the list of predicate offenses.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6F3E5-760E-FD08-A72D-85E3315A0D6F}"/>
              </a:ext>
            </a:extLst>
          </p:cNvPr>
          <p:cNvSpPr txBox="1"/>
          <p:nvPr/>
        </p:nvSpPr>
        <p:spPr>
          <a:xfrm>
            <a:off x="206907" y="3053487"/>
            <a:ext cx="1660368" cy="315086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5400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88F51-CF49-B714-12CF-86FC9E6FD37D}"/>
              </a:ext>
            </a:extLst>
          </p:cNvPr>
          <p:cNvSpPr txBox="1"/>
          <p:nvPr/>
        </p:nvSpPr>
        <p:spPr>
          <a:xfrm>
            <a:off x="7911797" y="4224847"/>
            <a:ext cx="36731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Participation in an organized criminal group and racketeering</a:t>
            </a:r>
            <a:endParaRPr lang="en-Z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60CC11-9626-CF3C-3CEA-F8C77166DC12}"/>
              </a:ext>
            </a:extLst>
          </p:cNvPr>
          <p:cNvSpPr txBox="1"/>
          <p:nvPr/>
        </p:nvSpPr>
        <p:spPr>
          <a:xfrm>
            <a:off x="10119758" y="5818457"/>
            <a:ext cx="1477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Terrorism</a:t>
            </a:r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09315B-9E64-87A7-03B5-A542EDDBF556}"/>
              </a:ext>
            </a:extLst>
          </p:cNvPr>
          <p:cNvSpPr txBox="1"/>
          <p:nvPr/>
        </p:nvSpPr>
        <p:spPr>
          <a:xfrm>
            <a:off x="1949746" y="3076099"/>
            <a:ext cx="3097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Trafficking in human beings and migrant smuggling</a:t>
            </a:r>
            <a:endParaRPr lang="en-Z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FF0EA5-D89F-6D83-BBAF-32A1C932AE49}"/>
              </a:ext>
            </a:extLst>
          </p:cNvPr>
          <p:cNvSpPr txBox="1"/>
          <p:nvPr/>
        </p:nvSpPr>
        <p:spPr>
          <a:xfrm>
            <a:off x="6723815" y="3559077"/>
            <a:ext cx="2416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Sexual exploitation</a:t>
            </a:r>
            <a:endParaRPr lang="en-Z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6D38F3-D758-4CD3-9420-327A07EB7333}"/>
              </a:ext>
            </a:extLst>
          </p:cNvPr>
          <p:cNvSpPr txBox="1"/>
          <p:nvPr/>
        </p:nvSpPr>
        <p:spPr>
          <a:xfrm>
            <a:off x="2863703" y="4540199"/>
            <a:ext cx="3514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trafficking in narcotic drugs and psychotropic substances</a:t>
            </a:r>
            <a:endParaRPr lang="en-Z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95CC8C-BCEF-8138-6A71-6B091AC69537}"/>
              </a:ext>
            </a:extLst>
          </p:cNvPr>
          <p:cNvSpPr txBox="1"/>
          <p:nvPr/>
        </p:nvSpPr>
        <p:spPr>
          <a:xfrm>
            <a:off x="8649965" y="4894357"/>
            <a:ext cx="26345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arms trafficking</a:t>
            </a:r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A86F89-F0C5-D73C-1B88-C5CEE2084CF0}"/>
              </a:ext>
            </a:extLst>
          </p:cNvPr>
          <p:cNvSpPr txBox="1"/>
          <p:nvPr/>
        </p:nvSpPr>
        <p:spPr>
          <a:xfrm>
            <a:off x="6051549" y="3208012"/>
            <a:ext cx="46866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Illicit trafficking in stolen and other goods</a:t>
            </a:r>
            <a:endParaRPr lang="en-ZA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4A03D6-5C88-815C-E8E5-7610816F2753}"/>
              </a:ext>
            </a:extLst>
          </p:cNvPr>
          <p:cNvSpPr txBox="1"/>
          <p:nvPr/>
        </p:nvSpPr>
        <p:spPr>
          <a:xfrm>
            <a:off x="5847066" y="5471271"/>
            <a:ext cx="18514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Corruption</a:t>
            </a:r>
            <a:endParaRPr lang="en-ZA" sz="2400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FEEDD5-67C2-A96F-AC6C-464A902D3A90}"/>
              </a:ext>
            </a:extLst>
          </p:cNvPr>
          <p:cNvSpPr txBox="1"/>
          <p:nvPr/>
        </p:nvSpPr>
        <p:spPr>
          <a:xfrm>
            <a:off x="6396124" y="4568808"/>
            <a:ext cx="1588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>
                <a:solidFill>
                  <a:schemeClr val="accent4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Fraud</a:t>
            </a:r>
            <a:endParaRPr lang="en-ZA" sz="3600" b="1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1ADE-D52F-550F-EE9C-C54B0C07404E}"/>
              </a:ext>
            </a:extLst>
          </p:cNvPr>
          <p:cNvSpPr txBox="1"/>
          <p:nvPr/>
        </p:nvSpPr>
        <p:spPr>
          <a:xfrm>
            <a:off x="8966929" y="5344182"/>
            <a:ext cx="2844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Counterfeiting of currency</a:t>
            </a:r>
            <a:endParaRPr lang="en-Z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4D3180-37C1-6DF8-33E4-F7C331D2D461}"/>
              </a:ext>
            </a:extLst>
          </p:cNvPr>
          <p:cNvSpPr txBox="1"/>
          <p:nvPr/>
        </p:nvSpPr>
        <p:spPr>
          <a:xfrm>
            <a:off x="3922474" y="5875591"/>
            <a:ext cx="4056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Counterfeiting and pirating of products</a:t>
            </a:r>
            <a:endParaRPr lang="en-ZA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83B754B-FCD2-8019-F3B1-7C89B4BBA3C8}"/>
              </a:ext>
            </a:extLst>
          </p:cNvPr>
          <p:cNvSpPr txBox="1"/>
          <p:nvPr/>
        </p:nvSpPr>
        <p:spPr>
          <a:xfrm>
            <a:off x="1846159" y="3712044"/>
            <a:ext cx="33445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Environmental crime</a:t>
            </a:r>
            <a:endParaRPr lang="en-ZA" sz="2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F36D34-A389-03C5-00DF-11DB92E55C73}"/>
              </a:ext>
            </a:extLst>
          </p:cNvPr>
          <p:cNvSpPr txBox="1"/>
          <p:nvPr/>
        </p:nvSpPr>
        <p:spPr>
          <a:xfrm>
            <a:off x="1831503" y="5514272"/>
            <a:ext cx="3691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Murder and grievous bodily injury</a:t>
            </a:r>
            <a:endParaRPr lang="en-Z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F23340-0E5E-236F-8E57-A488C8A41EB4}"/>
              </a:ext>
            </a:extLst>
          </p:cNvPr>
          <p:cNvSpPr txBox="1"/>
          <p:nvPr/>
        </p:nvSpPr>
        <p:spPr>
          <a:xfrm>
            <a:off x="5309177" y="3884604"/>
            <a:ext cx="3029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Kidnapping, illegal restraint, and hostage-taking</a:t>
            </a:r>
            <a:endParaRPr lang="en-ZA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EC6A6B-8F26-7E0C-F979-C39641418227}"/>
              </a:ext>
            </a:extLst>
          </p:cNvPr>
          <p:cNvSpPr txBox="1"/>
          <p:nvPr/>
        </p:nvSpPr>
        <p:spPr>
          <a:xfrm>
            <a:off x="8182644" y="5695005"/>
            <a:ext cx="1915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Robbery or theft</a:t>
            </a:r>
            <a:endParaRPr lang="en-ZA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BFC428-97CC-BBBB-8440-3171BC8C59D5}"/>
              </a:ext>
            </a:extLst>
          </p:cNvPr>
          <p:cNvSpPr txBox="1"/>
          <p:nvPr/>
        </p:nvSpPr>
        <p:spPr>
          <a:xfrm>
            <a:off x="1881810" y="5883604"/>
            <a:ext cx="1457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Smuggling</a:t>
            </a:r>
            <a:endParaRPr lang="en-Z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886F6A-4C14-3BB2-0C00-56C7A35AA768}"/>
              </a:ext>
            </a:extLst>
          </p:cNvPr>
          <p:cNvSpPr txBox="1"/>
          <p:nvPr/>
        </p:nvSpPr>
        <p:spPr>
          <a:xfrm>
            <a:off x="8966929" y="3559077"/>
            <a:ext cx="26813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B050"/>
                </a:solidFill>
                <a:ea typeface="+mn-lt"/>
                <a:cs typeface="+mn-lt"/>
              </a:rPr>
              <a:t>Tax crimes relating to direct and indirect taxes</a:t>
            </a:r>
            <a:endParaRPr lang="en-Z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8B4937-61DC-1417-2325-14124050643D}"/>
              </a:ext>
            </a:extLst>
          </p:cNvPr>
          <p:cNvSpPr txBox="1"/>
          <p:nvPr/>
        </p:nvSpPr>
        <p:spPr>
          <a:xfrm>
            <a:off x="3725217" y="4190424"/>
            <a:ext cx="1719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Extortion</a:t>
            </a:r>
            <a:endParaRPr lang="en-Z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407029-DDB7-6317-6ABA-D34746FBF13A}"/>
              </a:ext>
            </a:extLst>
          </p:cNvPr>
          <p:cNvSpPr txBox="1"/>
          <p:nvPr/>
        </p:nvSpPr>
        <p:spPr>
          <a:xfrm>
            <a:off x="4906878" y="3408983"/>
            <a:ext cx="1076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Forgery</a:t>
            </a:r>
            <a:endParaRPr lang="en-ZA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A10A44-90E5-06D7-22D5-D4390C28F747}"/>
              </a:ext>
            </a:extLst>
          </p:cNvPr>
          <p:cNvSpPr txBox="1"/>
          <p:nvPr/>
        </p:nvSpPr>
        <p:spPr>
          <a:xfrm>
            <a:off x="1966584" y="4658054"/>
            <a:ext cx="887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Piracy</a:t>
            </a:r>
            <a:endParaRPr lang="en-ZA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00CF10-0A1D-8506-0F82-FCBA36F1E6CC}"/>
              </a:ext>
            </a:extLst>
          </p:cNvPr>
          <p:cNvSpPr txBox="1"/>
          <p:nvPr/>
        </p:nvSpPr>
        <p:spPr>
          <a:xfrm>
            <a:off x="3471421" y="5176080"/>
            <a:ext cx="663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0070C0"/>
                </a:solidFill>
                <a:ea typeface="+mn-lt"/>
                <a:cs typeface="+mn-lt"/>
              </a:rPr>
              <a:t>Insider trading and market manipulation</a:t>
            </a:r>
            <a:endParaRPr lang="en-ZA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8424C4-0FB4-FE57-195E-0AED27442287}"/>
              </a:ext>
            </a:extLst>
          </p:cNvPr>
          <p:cNvSpPr txBox="1"/>
          <p:nvPr/>
        </p:nvSpPr>
        <p:spPr>
          <a:xfrm>
            <a:off x="2227906" y="5090416"/>
            <a:ext cx="1895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>
                <a:solidFill>
                  <a:srgbClr val="00B050"/>
                </a:solidFill>
                <a:ea typeface="+mn-lt"/>
                <a:cs typeface="+mn-lt"/>
              </a:rPr>
              <a:t>Cybercrime</a:t>
            </a:r>
            <a:endParaRPr lang="en-ZA" sz="2400" b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46D890-AE51-EEFD-8110-760C20B54788}"/>
              </a:ext>
            </a:extLst>
          </p:cNvPr>
          <p:cNvSpPr txBox="1"/>
          <p:nvPr/>
        </p:nvSpPr>
        <p:spPr>
          <a:xfrm>
            <a:off x="172273" y="3934904"/>
            <a:ext cx="18222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ea typeface="+mn-lt"/>
                <a:cs typeface="+mn-lt"/>
              </a:rPr>
              <a:t>e.g.</a:t>
            </a:r>
          </a:p>
        </p:txBody>
      </p:sp>
    </p:spTree>
    <p:extLst>
      <p:ext uri="{BB962C8B-B14F-4D97-AF65-F5344CB8AC3E}">
        <p14:creationId xmlns:p14="http://schemas.microsoft.com/office/powerpoint/2010/main" val="1638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422-3D4D-E55B-B7BA-E04EF737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What is Fraud?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9ED7-2177-9254-B5BC-6EC710A6DAE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3F930-0593-091E-4B8A-9B71D9614F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BAA99-928C-6F0B-6BB2-54ACC1CB3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dirty="0" smtClean="0"/>
              <a:pPr/>
              <a:t>18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85BA95-44C0-896F-2FCA-0FC81CC39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pic>
        <p:nvPicPr>
          <p:cNvPr id="9" name="Picture 8" descr="Fraud Fraud Everywhere ">
            <a:extLst>
              <a:ext uri="{FF2B5EF4-FFF2-40B4-BE49-F238E27FC236}">
                <a16:creationId xmlns:a16="http://schemas.microsoft.com/office/drawing/2014/main" id="{377F9165-BA35-9D04-ABA1-4E049818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257" y="2898198"/>
            <a:ext cx="4970393" cy="2708864"/>
          </a:xfrm>
          <a:prstGeom prst="roundRect">
            <a:avLst>
              <a:gd name="adj" fmla="val 11744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E600CF-C3AF-26A5-B2FD-EAD10A56BAC7}"/>
              </a:ext>
            </a:extLst>
          </p:cNvPr>
          <p:cNvSpPr/>
          <p:nvPr/>
        </p:nvSpPr>
        <p:spPr>
          <a:xfrm>
            <a:off x="2045725" y="4300875"/>
            <a:ext cx="3726425" cy="1635515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cs typeface="Arial"/>
              </a:rPr>
              <a:t>Fraud is a predicate offense for Money Laundering!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51EA49-0553-03DC-B8C9-0BF378E1E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387" y="4578023"/>
            <a:ext cx="786149" cy="78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EC2F6E-9E8D-BE4A-5BFE-9001CBE38A03}"/>
              </a:ext>
            </a:extLst>
          </p:cNvPr>
          <p:cNvSpPr txBox="1"/>
          <p:nvPr/>
        </p:nvSpPr>
        <p:spPr>
          <a:xfrm>
            <a:off x="503765" y="1469179"/>
            <a:ext cx="7286658" cy="271673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  <a:p>
            <a:pPr algn="ctr">
              <a:lnSpc>
                <a:spcPct val="150000"/>
              </a:lnSpc>
            </a:pPr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An act of intentional deception designed to exploit a victim </a:t>
            </a:r>
          </a:p>
          <a:p>
            <a:pPr algn="ctr">
              <a:lnSpc>
                <a:spcPct val="150000"/>
              </a:lnSpc>
            </a:pPr>
            <a:r>
              <a:rPr lang="en-GB" sz="2400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OR</a:t>
            </a:r>
          </a:p>
          <a:p>
            <a:pPr algn="ctr">
              <a:lnSpc>
                <a:spcPct val="150000"/>
              </a:lnSpc>
            </a:pPr>
            <a:r>
              <a:rPr lang="en-GB" b="1">
                <a:solidFill>
                  <a:schemeClr val="accent3">
                    <a:lumMod val="50000"/>
                  </a:schemeClr>
                </a:solidFill>
                <a:ea typeface="+mn-lt"/>
                <a:cs typeface="+mn-lt"/>
              </a:rPr>
              <a:t>The crime of obtaining money or property by deceiving people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6909EA-DAE6-B777-402B-01740936F44C}"/>
              </a:ext>
            </a:extLst>
          </p:cNvPr>
          <p:cNvSpPr txBox="1"/>
          <p:nvPr/>
        </p:nvSpPr>
        <p:spPr>
          <a:xfrm>
            <a:off x="913892" y="1604646"/>
            <a:ext cx="6457939" cy="433870"/>
          </a:xfrm>
          <a:prstGeom prst="roundRect">
            <a:avLst>
              <a:gd name="adj" fmla="val 44639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latin typeface="Arial"/>
                <a:cs typeface="Arial"/>
              </a:rPr>
              <a:t>Simplified definition of FRAUD (not a legal definition)</a:t>
            </a:r>
            <a:endParaRPr lang="en-GB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04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47AFF5-9247-1912-6875-D60409BCF574}"/>
              </a:ext>
            </a:extLst>
          </p:cNvPr>
          <p:cNvSpPr/>
          <p:nvPr/>
        </p:nvSpPr>
        <p:spPr>
          <a:xfrm>
            <a:off x="491610" y="1600200"/>
            <a:ext cx="10987549" cy="2698424"/>
          </a:xfrm>
          <a:prstGeom prst="roundRect">
            <a:avLst>
              <a:gd name="adj" fmla="val 2012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tIns="180000" rtlCol="0" anchor="t"/>
          <a:lstStyle/>
          <a:p>
            <a:pPr algn="ctr"/>
            <a:r>
              <a:rPr lang="en-GB" sz="3600">
                <a:solidFill>
                  <a:schemeClr val="tx1"/>
                </a:solidFill>
                <a:latin typeface="Arial"/>
              </a:rPr>
              <a:t>Traditional Risk Focus Areas </a:t>
            </a:r>
            <a:endParaRPr lang="en-GB" sz="3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E859-1C76-552D-045F-C2454FBF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08565"/>
            <a:ext cx="11104307" cy="530220"/>
          </a:xfrm>
        </p:spPr>
        <p:txBody>
          <a:bodyPr/>
          <a:lstStyle/>
          <a:p>
            <a:r>
              <a:rPr lang="en-GB" sz="2100" dirty="0">
                <a:latin typeface="Arial"/>
                <a:cs typeface="Arial"/>
              </a:rPr>
              <a:t>AML and Fraud… focus now is to  bring fraud control firmly in view</a:t>
            </a:r>
            <a:endParaRPr lang="en-GB" sz="2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27055-A92F-89A2-C094-58EB8C35E6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Mitigating Risk in the Payments Ecosystem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28E9-824E-234A-DD68-9BEB95CA367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E5DA0-8498-7C23-A7DB-3174B63D5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DB424-CAB6-AF4E-B38F-FB4901C02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887" name="Diagram 886">
            <a:extLst>
              <a:ext uri="{FF2B5EF4-FFF2-40B4-BE49-F238E27FC236}">
                <a16:creationId xmlns:a16="http://schemas.microsoft.com/office/drawing/2014/main" id="{32D97E80-465C-BCC6-632F-925DA04B7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7173857"/>
              </p:ext>
            </p:extLst>
          </p:nvPr>
        </p:nvGraphicFramePr>
        <p:xfrm>
          <a:off x="553679" y="3653293"/>
          <a:ext cx="10987548" cy="32577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C20850-2F3E-08E3-BAF6-CD907A17291D}"/>
              </a:ext>
            </a:extLst>
          </p:cNvPr>
          <p:cNvSpPr/>
          <p:nvPr/>
        </p:nvSpPr>
        <p:spPr>
          <a:xfrm>
            <a:off x="654791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AML</a:t>
            </a:r>
            <a:endParaRPr lang="en-GB" sz="28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B6E246-01D5-D0E8-B6CF-54AF6DC98298}"/>
              </a:ext>
            </a:extLst>
          </p:cNvPr>
          <p:cNvSpPr/>
          <p:nvPr/>
        </p:nvSpPr>
        <p:spPr>
          <a:xfrm>
            <a:off x="3396418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Regulatory Compliance</a:t>
            </a:r>
            <a:endParaRPr lang="en-GB" sz="28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752804-C1A8-AA05-79EC-5DE63E039ADF}"/>
              </a:ext>
            </a:extLst>
          </p:cNvPr>
          <p:cNvSpPr/>
          <p:nvPr/>
        </p:nvSpPr>
        <p:spPr>
          <a:xfrm>
            <a:off x="6138045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Counter Financing of Terrorism</a:t>
            </a:r>
            <a:endParaRPr lang="en-GB" sz="28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4DF8FE-8D86-D3CB-FACB-AFF0A3EF4FD2}"/>
              </a:ext>
            </a:extLst>
          </p:cNvPr>
          <p:cNvSpPr/>
          <p:nvPr/>
        </p:nvSpPr>
        <p:spPr>
          <a:xfrm>
            <a:off x="8879673" y="2559490"/>
            <a:ext cx="2397712" cy="1492083"/>
          </a:xfrm>
          <a:prstGeom prst="roundRect">
            <a:avLst>
              <a:gd name="adj" fmla="val 20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>
                <a:latin typeface="Arial"/>
              </a:rPr>
              <a:t>Sanctions Compliance</a:t>
            </a:r>
            <a:endParaRPr lang="en-GB" sz="2800"/>
          </a:p>
        </p:txBody>
      </p:sp>
    </p:spTree>
    <p:extLst>
      <p:ext uri="{BB962C8B-B14F-4D97-AF65-F5344CB8AC3E}">
        <p14:creationId xmlns:p14="http://schemas.microsoft.com/office/powerpoint/2010/main" val="325786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New Name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486833" y="1638055"/>
            <a:ext cx="8108387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68656-ECA4-1F95-38D2-208CA3665B7D}"/>
              </a:ext>
            </a:extLst>
          </p:cNvPr>
          <p:cNvSpPr txBox="1"/>
          <p:nvPr/>
        </p:nvSpPr>
        <p:spPr>
          <a:xfrm>
            <a:off x="1196502" y="2799217"/>
            <a:ext cx="9640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EKUTA</a:t>
            </a:r>
            <a:endParaRPr lang="en-ZA" sz="9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2203585" y="5086719"/>
            <a:ext cx="9404215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09AB3D-5A1F-64B7-E0DD-741F87AF6F9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3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A3587C-685B-5ACC-1378-1526E9ACA610}"/>
              </a:ext>
            </a:extLst>
          </p:cNvPr>
          <p:cNvSpPr txBox="1"/>
          <p:nvPr/>
        </p:nvSpPr>
        <p:spPr>
          <a:xfrm>
            <a:off x="495299" y="1469179"/>
            <a:ext cx="11197168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2BD5F-860C-AA16-692E-071D4F4C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related  – Global Regulatory developments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A4327F-2470-5C79-2F0E-C47680100DA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0C661-C06F-38E9-5435-23E4D7D00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1B24E8-9C15-F408-B6E1-3A36F2081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97C4E2-59C6-95BA-29A5-3D70A92904BF}"/>
              </a:ext>
            </a:extLst>
          </p:cNvPr>
          <p:cNvSpPr txBox="1"/>
          <p:nvPr/>
        </p:nvSpPr>
        <p:spPr>
          <a:xfrm>
            <a:off x="592667" y="1621568"/>
            <a:ext cx="11099800" cy="33239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Let's start with FATF (Financial Action Task Force) - not a Regulator but a GLOBAL STANDARD SETTING BODY.</a:t>
            </a: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FATF Plenary – held 25th –27th Oct 2023</a:t>
            </a: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Major amendments to the FATF Recommendations, to provide countries with enhanced tools to more effectively freeze, seize, and confiscate criminal property, both domestically and through international cooperation.</a:t>
            </a: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The revised Recommendations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require countries to have policies and operational frameworks that prioritise asset recovery and establish non-conviction-based confiscation regimes in their legal systems.</a:t>
            </a:r>
            <a:endParaRPr lang="en-US">
              <a:solidFill>
                <a:srgbClr val="FF0000"/>
              </a:solidFill>
              <a:ea typeface="+mn-lt"/>
              <a:cs typeface="+mn-lt"/>
            </a:endParaRPr>
          </a:p>
          <a:p>
            <a:pPr marL="457200" indent="-457200">
              <a:buFont typeface="Wingdings"/>
              <a:buChar char="ü"/>
            </a:pP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They also provide new features, such as the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power to suspend transactions related to money laundering, terrorist financing and serious crime. </a:t>
            </a:r>
            <a:r>
              <a:rPr lang="en-GB">
                <a:solidFill>
                  <a:srgbClr val="333333"/>
                </a:solidFill>
                <a:ea typeface="+mn-lt"/>
                <a:cs typeface="+mn-lt"/>
              </a:rPr>
              <a:t>This will allow relevant national authorities to secure criminal assets more swiftly, increasing the chances of successful confiscation and potential recovery for victims. </a:t>
            </a:r>
            <a:endParaRPr lang="en-US">
              <a:solidFill>
                <a:schemeClr val="accent6"/>
              </a:solidFill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BB904-53F7-F770-E807-6336EDC0E31D}"/>
              </a:ext>
            </a:extLst>
          </p:cNvPr>
          <p:cNvSpPr/>
          <p:nvPr/>
        </p:nvSpPr>
        <p:spPr>
          <a:xfrm>
            <a:off x="1568579" y="5152401"/>
            <a:ext cx="9479525" cy="783989"/>
          </a:xfrm>
          <a:prstGeom prst="roundRect">
            <a:avLst/>
          </a:prstGeom>
          <a:solidFill>
            <a:schemeClr val="accent2"/>
          </a:solidFill>
          <a:ln w="19050"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96000" rtlCol="0" anchor="ctr"/>
          <a:lstStyle/>
          <a:p>
            <a:r>
              <a:rPr lang="en-GB">
                <a:solidFill>
                  <a:schemeClr val="bg1"/>
                </a:solidFill>
                <a:cs typeface="Arial"/>
              </a:rPr>
              <a:t>This could have significant impact in the payment ecosystem including banks, FI's and Regulators depending on how the member countries interpret and implement!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08A77-A696-55AD-C61D-3E69F2270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241" y="5152401"/>
            <a:ext cx="786149" cy="7839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653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D0AA8C-57A7-1F93-CBA5-78E2B509E8BA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B8F90-6FA5-0815-4662-B6C1CA2A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related global regulatory developments - UK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DB951-94C3-A0CD-147A-0ED748FD149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vert="horz" lIns="0" tIns="0" rIns="0" bIns="0" rtlCol="0" anchor="t">
            <a:noAutofit/>
          </a:bodyPr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A6177-6E52-2304-7535-331CFC1C72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594AE-EAF0-9A26-B1DC-2F27CCAEC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95FA00-8196-434E-B5A3-5D133BE86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1527E8-A27A-393F-8BE5-717A643EF460}"/>
              </a:ext>
            </a:extLst>
          </p:cNvPr>
          <p:cNvSpPr txBox="1"/>
          <p:nvPr/>
        </p:nvSpPr>
        <p:spPr>
          <a:xfrm>
            <a:off x="728133" y="1862666"/>
            <a:ext cx="10673292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accent6"/>
                </a:solidFill>
                <a:latin typeface="Arial"/>
                <a:cs typeface="Arial"/>
              </a:rPr>
              <a:t>ECONOMIC CRIME AND CORPORATE TRANSPARENCY ACT</a:t>
            </a:r>
            <a:r>
              <a:rPr lang="en-GB" sz="2000">
                <a:solidFill>
                  <a:schemeClr val="accent6"/>
                </a:solidFill>
                <a:latin typeface="Arial"/>
                <a:cs typeface="Arial"/>
              </a:rPr>
              <a:t> received royal assent 26th October 2023!</a:t>
            </a:r>
          </a:p>
          <a:p>
            <a:endParaRPr lang="en-GB" sz="200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GB" sz="2400">
                <a:solidFill>
                  <a:srgbClr val="FF0000"/>
                </a:solidFill>
                <a:ea typeface="+mn-lt"/>
                <a:cs typeface="+mn-lt"/>
              </a:rPr>
              <a:t>The creation of a criminal offence, called ‘failure to prevent fraud’</a:t>
            </a:r>
            <a:endParaRPr lang="en-GB">
              <a:solidFill>
                <a:srgbClr val="FF0000"/>
              </a:solidFill>
            </a:endParaRPr>
          </a:p>
          <a:p>
            <a:endParaRPr lang="en-GB" sz="2000">
              <a:solidFill>
                <a:srgbClr val="0B0C0C"/>
              </a:solidFill>
              <a:ea typeface="+mn-lt"/>
              <a:cs typeface="+mn-lt"/>
            </a:endParaRPr>
          </a:p>
          <a:p>
            <a:r>
              <a:rPr lang="en-GB" sz="2000">
                <a:solidFill>
                  <a:srgbClr val="0B0C0C"/>
                </a:solidFill>
                <a:ea typeface="+mn-lt"/>
                <a:cs typeface="+mn-lt"/>
              </a:rPr>
              <a:t>UK Home Secretary said:</a:t>
            </a:r>
            <a:endParaRPr lang="en-GB" sz="2000">
              <a:solidFill>
                <a:srgbClr val="59452A"/>
              </a:solidFill>
              <a:ea typeface="+mn-lt"/>
              <a:cs typeface="+mn-lt"/>
            </a:endParaRPr>
          </a:p>
          <a:p>
            <a:endParaRPr lang="en-GB" sz="2000">
              <a:solidFill>
                <a:srgbClr val="0B0C0C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>
              <a:solidFill>
                <a:srgbClr val="0B0C0C"/>
              </a:solidFill>
              <a:latin typeface="Arial" pitchFamily="34" charset="0"/>
              <a:cs typeface="Arial" pitchFamily="34" charset="0"/>
            </a:endParaRPr>
          </a:p>
          <a:p>
            <a:endParaRPr lang="en-GB" sz="20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3631-4910-7814-B681-849BF3D9880E}"/>
              </a:ext>
            </a:extLst>
          </p:cNvPr>
          <p:cNvSpPr txBox="1"/>
          <p:nvPr/>
        </p:nvSpPr>
        <p:spPr>
          <a:xfrm>
            <a:off x="4688281" y="3895073"/>
            <a:ext cx="6096000" cy="1736646"/>
          </a:xfrm>
          <a:prstGeom prst="round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>
                <a:solidFill>
                  <a:srgbClr val="0B0C0C"/>
                </a:solidFill>
                <a:ea typeface="+mn-lt"/>
                <a:cs typeface="+mn-lt"/>
              </a:rPr>
              <a:t>It will have a big impact on our ability to fight organised crime, including terrorist funding, </a:t>
            </a:r>
            <a:r>
              <a:rPr lang="en-GB" sz="2400">
                <a:solidFill>
                  <a:srgbClr val="FF0000"/>
                </a:solidFill>
                <a:ea typeface="+mn-lt"/>
                <a:cs typeface="+mn-lt"/>
              </a:rPr>
              <a:t>fraud</a:t>
            </a:r>
            <a:r>
              <a:rPr lang="en-GB" sz="2400">
                <a:solidFill>
                  <a:srgbClr val="0B0C0C"/>
                </a:solidFill>
                <a:ea typeface="+mn-lt"/>
                <a:cs typeface="+mn-lt"/>
              </a:rPr>
              <a:t> and money laundering, and that will ultimately help keep us all safe.</a:t>
            </a:r>
            <a:endParaRPr lang="en-GB" sz="2400"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628739-5534-8009-1EF3-044FBF51F0BD}"/>
              </a:ext>
            </a:extLst>
          </p:cNvPr>
          <p:cNvSpPr txBox="1"/>
          <p:nvPr/>
        </p:nvSpPr>
        <p:spPr>
          <a:xfrm>
            <a:off x="3879380" y="3175073"/>
            <a:ext cx="1440000" cy="14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sz="1660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6FC0DF-440F-AD22-DD4B-05ACE838B403}"/>
              </a:ext>
            </a:extLst>
          </p:cNvPr>
          <p:cNvSpPr txBox="1"/>
          <p:nvPr/>
        </p:nvSpPr>
        <p:spPr>
          <a:xfrm>
            <a:off x="10256701" y="4679185"/>
            <a:ext cx="1440000" cy="1440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GB" sz="16600">
                <a:solidFill>
                  <a:schemeClr val="accent4">
                    <a:lumMod val="50000"/>
                  </a:schemeClr>
                </a:solidFill>
                <a:ea typeface="+mn-lt"/>
                <a:cs typeface="+mn-lt"/>
              </a:rPr>
              <a:t>”</a:t>
            </a:r>
            <a:endParaRPr lang="en-ZA" sz="1660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EB4EAA-2A97-E6E9-1497-CFD89081495B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8E9E72-F9B2-49CD-B2F3-CA51FB834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Regulatory developments – staying in the UK....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DB1D-6C2E-76EF-4E95-53F8C12F6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25A90-ACE4-0FE3-02F8-B4538509B7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A8293-67A0-A2BD-7B94-A4749D042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43E9E5-B548-ABF6-4691-3DF89335B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5B8D7-8594-84B0-58CB-124D9BF16EBC}"/>
              </a:ext>
            </a:extLst>
          </p:cNvPr>
          <p:cNvSpPr txBox="1"/>
          <p:nvPr/>
        </p:nvSpPr>
        <p:spPr>
          <a:xfrm>
            <a:off x="863600" y="1701799"/>
            <a:ext cx="10752666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sz="2000">
              <a:solidFill>
                <a:srgbClr val="40404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GB" sz="2000">
                <a:solidFill>
                  <a:srgbClr val="404040"/>
                </a:solidFill>
                <a:ea typeface="+mn-lt"/>
                <a:cs typeface="+mn-lt"/>
              </a:rPr>
              <a:t>In June 2023, the UK Payment Systems Regulator (PSR) made it mandatory for banks and payment firms to </a:t>
            </a:r>
            <a:r>
              <a:rPr lang="en-GB" sz="2000">
                <a:solidFill>
                  <a:srgbClr val="FF0000"/>
                </a:solidFill>
                <a:ea typeface="+mn-lt"/>
                <a:cs typeface="+mn-lt"/>
              </a:rPr>
              <a:t>reimburse victims of online bank fraud within five days,</a:t>
            </a:r>
            <a:r>
              <a:rPr lang="en-GB" sz="2000">
                <a:solidFill>
                  <a:srgbClr val="404040"/>
                </a:solidFill>
                <a:ea typeface="+mn-lt"/>
                <a:cs typeface="+mn-lt"/>
              </a:rPr>
              <a:t> in cases where users at a business send money to a bank account controlled by fraudsters.</a:t>
            </a:r>
            <a:endParaRPr 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GB" sz="2000">
              <a:solidFill>
                <a:srgbClr val="40404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New rules will be imposed on the Faster Payments system, where the vast majority of APP fraud has occurred so far, with the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reimbursement requirements coming into force 2024</a:t>
            </a:r>
            <a:endParaRPr lang="en-US" sz="2000">
              <a:solidFill>
                <a:srgbClr val="FF000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US" sz="2000">
              <a:solidFill>
                <a:srgbClr val="FF0000"/>
              </a:solidFill>
              <a:ea typeface="+mn-lt"/>
              <a:cs typeface="+mn-lt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Both </a:t>
            </a:r>
            <a:r>
              <a:rPr lang="en-US" sz="2000">
                <a:solidFill>
                  <a:srgbClr val="FF0000"/>
                </a:solidFill>
                <a:ea typeface="+mn-lt"/>
                <a:cs typeface="+mn-lt"/>
              </a:rPr>
              <a:t>sending and receiving firms equally splitting the reimbursement costs</a:t>
            </a:r>
            <a:r>
              <a:rPr lang="en-US" sz="2000">
                <a:solidFill>
                  <a:srgbClr val="404040"/>
                </a:solidFill>
                <a:ea typeface="+mn-lt"/>
                <a:cs typeface="+mn-lt"/>
              </a:rPr>
              <a:t>.</a:t>
            </a:r>
            <a:endParaRPr lang="en-US" sz="2000">
              <a:cs typeface="Arial"/>
            </a:endParaRPr>
          </a:p>
          <a:p>
            <a:pPr marL="342900" indent="-342900">
              <a:buFont typeface="Wingdings"/>
              <a:buChar char="ü"/>
            </a:pPr>
            <a:endParaRPr lang="en-US" sz="2000">
              <a:solidFill>
                <a:srgbClr val="404040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>
                <a:solidFill>
                  <a:srgbClr val="404040"/>
                </a:solidFill>
                <a:cs typeface="Arial"/>
              </a:rPr>
              <a:t>Rules and details – </a:t>
            </a:r>
            <a:r>
              <a:rPr lang="en-US" sz="2000" err="1">
                <a:solidFill>
                  <a:srgbClr val="404040"/>
                </a:solidFill>
                <a:cs typeface="Arial"/>
              </a:rPr>
              <a:t>tbd</a:t>
            </a:r>
            <a:r>
              <a:rPr lang="en-US" sz="2000">
                <a:solidFill>
                  <a:srgbClr val="404040"/>
                </a:solidFill>
                <a:cs typeface="Arial"/>
              </a:rPr>
              <a:t> once Parliament expands the powers of the PSR</a:t>
            </a:r>
          </a:p>
          <a:p>
            <a:br>
              <a:rPr lang="en-US"/>
            </a:br>
            <a:endParaRPr lang="en-US">
              <a:cs typeface="Arial"/>
            </a:endParaRPr>
          </a:p>
          <a:p>
            <a:pPr algn="l"/>
            <a:endParaRPr lang="en-GB" sz="14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3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Up 21">
            <a:extLst>
              <a:ext uri="{FF2B5EF4-FFF2-40B4-BE49-F238E27FC236}">
                <a16:creationId xmlns:a16="http://schemas.microsoft.com/office/drawing/2014/main" id="{B8D7F330-F0A1-DAF2-7963-5CCFD40CD9B3}"/>
              </a:ext>
            </a:extLst>
          </p:cNvPr>
          <p:cNvSpPr/>
          <p:nvPr/>
        </p:nvSpPr>
        <p:spPr>
          <a:xfrm>
            <a:off x="1728177" y="2110370"/>
            <a:ext cx="1696240" cy="4414140"/>
          </a:xfrm>
          <a:prstGeom prst="upArrow">
            <a:avLst>
              <a:gd name="adj1" fmla="val 50000"/>
              <a:gd name="adj2" fmla="val 76392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209A3-59EF-A534-EA52-DE784D73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SCAMS – a high level global perspective</a:t>
            </a:r>
            <a:endParaRPr lang="en-GB" sz="2400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C7FCD3E-06C9-2AC9-6C55-8F9235102B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1F3C965-9857-98D6-EED8-BBDD034BBE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7BA15-ECE6-4D81-A1FB-FC42CCEA1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B951C7-2A2E-E5C7-98DA-7CABF3223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51C7176-A05A-7630-1121-E7F0132EDB8D}"/>
              </a:ext>
            </a:extLst>
          </p:cNvPr>
          <p:cNvSpPr/>
          <p:nvPr/>
        </p:nvSpPr>
        <p:spPr>
          <a:xfrm>
            <a:off x="580235" y="2633610"/>
            <a:ext cx="3992124" cy="3329039"/>
          </a:xfrm>
          <a:prstGeom prst="triangle">
            <a:avLst/>
          </a:prstGeom>
          <a:solidFill>
            <a:schemeClr val="bg1">
              <a:alpha val="7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510D6ED-A43E-0577-66C1-40B69264117C}"/>
              </a:ext>
            </a:extLst>
          </p:cNvPr>
          <p:cNvSpPr/>
          <p:nvPr/>
        </p:nvSpPr>
        <p:spPr>
          <a:xfrm>
            <a:off x="3942000" y="2110370"/>
            <a:ext cx="3240000" cy="324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Developing countries </a:t>
            </a:r>
            <a:r>
              <a:rPr lang="en-GB">
                <a:solidFill>
                  <a:schemeClr val="tx1">
                    <a:lumMod val="75000"/>
                  </a:schemeClr>
                </a:solidFill>
              </a:rPr>
              <a:t>appear to lose a much higher percentage of GDP in scams</a:t>
            </a:r>
            <a:endParaRPr lang="en-US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6117F-F367-5635-566B-0393AD6ADDC0}"/>
              </a:ext>
            </a:extLst>
          </p:cNvPr>
          <p:cNvSpPr txBox="1"/>
          <p:nvPr/>
        </p:nvSpPr>
        <p:spPr>
          <a:xfrm>
            <a:off x="1623797" y="3640017"/>
            <a:ext cx="190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25.5%</a:t>
            </a:r>
          </a:p>
          <a:p>
            <a:pPr algn="ctr"/>
            <a:r>
              <a:rPr lang="en-GB">
                <a:solidFill>
                  <a:schemeClr val="tx1">
                    <a:lumMod val="75000"/>
                  </a:schemeClr>
                </a:solidFill>
              </a:rPr>
              <a:t>of global population defrauded as </a:t>
            </a:r>
            <a:r>
              <a:rPr lang="en-GB" b="1">
                <a:solidFill>
                  <a:schemeClr val="tx1">
                    <a:lumMod val="75000"/>
                  </a:schemeClr>
                </a:solidFill>
              </a:rPr>
              <a:t>$1.026 trillion</a:t>
            </a:r>
            <a:r>
              <a:rPr lang="en-GB">
                <a:solidFill>
                  <a:schemeClr val="tx1">
                    <a:lumMod val="75000"/>
                  </a:schemeClr>
                </a:solidFill>
              </a:rPr>
              <a:t> is stolen by scammers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3B99A-7811-F36E-589A-A58E65D782C4}"/>
              </a:ext>
            </a:extLst>
          </p:cNvPr>
          <p:cNvSpPr txBox="1"/>
          <p:nvPr/>
        </p:nvSpPr>
        <p:spPr>
          <a:xfrm>
            <a:off x="7575788" y="2643666"/>
            <a:ext cx="4021493" cy="332903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tIns="144000" rtlCol="0" anchor="t"/>
          <a:lstStyle>
            <a:defPPr>
              <a:defRPr lang="en-US"/>
            </a:defPPr>
            <a:lvl1pPr algn="ctr">
              <a:defRPr b="1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/>
              <a:t>59%</a:t>
            </a:r>
            <a:r>
              <a:rPr lang="en-GB" b="0"/>
              <a:t> of the scam victims perceived a (very) strong emotional impact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B64FB5B-1CB5-B231-A7A1-D4894E93B7A8}"/>
              </a:ext>
            </a:extLst>
          </p:cNvPr>
          <p:cNvSpPr/>
          <p:nvPr/>
        </p:nvSpPr>
        <p:spPr>
          <a:xfrm>
            <a:off x="7162585" y="3608358"/>
            <a:ext cx="4744517" cy="2036303"/>
          </a:xfrm>
          <a:prstGeom prst="parallelogram">
            <a:avLst>
              <a:gd name="adj" fmla="val 36667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GB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1DF032-E378-442A-9159-C58A1EE0C9EC}"/>
              </a:ext>
            </a:extLst>
          </p:cNvPr>
          <p:cNvSpPr txBox="1"/>
          <p:nvPr/>
        </p:nvSpPr>
        <p:spPr>
          <a:xfrm>
            <a:off x="7358488" y="3736504"/>
            <a:ext cx="4352710" cy="18137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47675" indent="95250"/>
            <a:r>
              <a:rPr lang="en-GB">
                <a:solidFill>
                  <a:schemeClr val="bg1"/>
                </a:solidFill>
              </a:rPr>
              <a:t>"After finding out it was a scam, I almost committed suicide.</a:t>
            </a:r>
          </a:p>
          <a:p>
            <a:pPr marL="266700" indent="95250"/>
            <a:r>
              <a:rPr lang="en-GB">
                <a:solidFill>
                  <a:schemeClr val="bg1"/>
                </a:solidFill>
              </a:rPr>
              <a:t>Fortunately, my friends were there</a:t>
            </a:r>
          </a:p>
          <a:p>
            <a:pPr marL="180975" indent="95250"/>
            <a:r>
              <a:rPr lang="en-GB">
                <a:solidFill>
                  <a:schemeClr val="bg1"/>
                </a:solidFill>
              </a:rPr>
              <a:t>for me during those tough times,</a:t>
            </a:r>
          </a:p>
          <a:p>
            <a:pPr marL="85725" indent="95250"/>
            <a:r>
              <a:rPr lang="en-GB">
                <a:solidFill>
                  <a:schemeClr val="bg1"/>
                </a:solidFill>
              </a:rPr>
              <a:t>and their support made a huge difference."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44C768-1E5F-FBC2-73FC-6B854C4DC051}"/>
              </a:ext>
            </a:extLst>
          </p:cNvPr>
          <p:cNvSpPr txBox="1"/>
          <p:nvPr/>
        </p:nvSpPr>
        <p:spPr>
          <a:xfrm>
            <a:off x="381000" y="1489313"/>
            <a:ext cx="1122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latin typeface="Arial"/>
                <a:cs typeface="Arial"/>
              </a:rPr>
              <a:t>Global Anti Scams Alliance (GASA) 2023 Global state of scams report</a:t>
            </a:r>
            <a:endParaRPr lang="en-ZA" sz="2400"/>
          </a:p>
        </p:txBody>
      </p:sp>
    </p:spTree>
    <p:extLst>
      <p:ext uri="{BB962C8B-B14F-4D97-AF65-F5344CB8AC3E}">
        <p14:creationId xmlns:p14="http://schemas.microsoft.com/office/powerpoint/2010/main" val="36652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856E67-DEC6-7899-F192-33F3C389DA43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75F2F-81C9-FA9C-42EF-AD48AA39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GASA report continued....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E32DB-94B8-AE8C-3B6C-449F1CBCDB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7821E-7488-A8D4-86FD-D0A51997075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98248-9B52-0541-5C0C-D064C5885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9E7382-7059-2428-31E2-514E0FF1E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204C60-DEAD-2176-B96C-ABE15C8BF8F9}"/>
              </a:ext>
            </a:extLst>
          </p:cNvPr>
          <p:cNvSpPr txBox="1"/>
          <p:nvPr/>
        </p:nvSpPr>
        <p:spPr>
          <a:xfrm>
            <a:off x="916233" y="1996384"/>
            <a:ext cx="1036115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Worst hit by fraudsters,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Kenya lost nearly 4.5% of its GDP to scams,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followed by Vietnam (3.6%), Brazil &amp; Thailand (3.2%). 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Beyond financial loss, the worldwide emotional toll stands significant,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with 59% of scam victims reporting a substantial emotional impact, underscoring the global ramifications of scams against general wellbeing, transcending geographical boundaries.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endParaRPr lang="en-GB">
              <a:solidFill>
                <a:schemeClr val="accent6"/>
              </a:solidFill>
              <a:cs typeface="Arial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A pattern of revictimization emerges,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indicating a global phenomenon of scammers returning to their prey to victimize them again. Most countries experience a revictimization rate of 1.5 per person. At the extreme end of the scale, Kenyans (3) and Nigerians (2) are retargeted the most.</a:t>
            </a:r>
            <a:endParaRPr lang="en-GB">
              <a:solidFill>
                <a:schemeClr val="accent6"/>
              </a:solidFill>
              <a:cs typeface="Arial"/>
            </a:endParaRPr>
          </a:p>
          <a:p>
            <a:endParaRPr lang="en-GB">
              <a:solidFill>
                <a:schemeClr val="accent6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ü"/>
            </a:pP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There is a </a:t>
            </a:r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tendency (by 59% of respondents) towards not reporting</a:t>
            </a:r>
            <a:r>
              <a:rPr lang="en-GB">
                <a:solidFill>
                  <a:schemeClr val="accent6"/>
                </a:solidFill>
                <a:ea typeface="+mn-lt"/>
                <a:cs typeface="+mn-lt"/>
              </a:rPr>
              <a:t> due to perceived complexity and uncertainty, highlighting a worldwide challenge in scam reporting and resolution.</a:t>
            </a:r>
            <a:endParaRPr lang="en-GB">
              <a:solidFill>
                <a:schemeClr val="accent6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4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49BE1-37E5-AD2D-441C-A7D9BABEC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SOUTH AFRICA – SOUTH AFRICAN FRAUD PREVENTION SERVICE (SAFPS)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DD85D-49EA-CD54-ED60-60335E9AE2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492" y="6159202"/>
            <a:ext cx="11104308" cy="30394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S</a:t>
            </a:r>
            <a:r>
              <a:rPr lang="en-GB" sz="900">
                <a:latin typeface="Arial"/>
                <a:cs typeface="Arial"/>
              </a:rPr>
              <a:t>SAFPS – SOUTH AFRICAN FRAUD PREVENTION SERVICE; SOCIOECONOMIC STATS AS PER STATS SA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45FBE-FD94-789B-CDE1-410D6B9B6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E93A1E-3190-31BB-7C68-073B5363E7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February 2023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5D5182-414E-C6C0-6769-F4771FD5F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B83620A-6576-A99C-0F82-2743DE9F8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801467"/>
              </p:ext>
            </p:extLst>
          </p:nvPr>
        </p:nvGraphicFramePr>
        <p:xfrm>
          <a:off x="516193" y="1401096"/>
          <a:ext cx="11183949" cy="2853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5031">
                  <a:extLst>
                    <a:ext uri="{9D8B030D-6E8A-4147-A177-3AD203B41FA5}">
                      <a16:colId xmlns:a16="http://schemas.microsoft.com/office/drawing/2014/main" val="3856905659"/>
                    </a:ext>
                  </a:extLst>
                </a:gridCol>
                <a:gridCol w="1147096">
                  <a:extLst>
                    <a:ext uri="{9D8B030D-6E8A-4147-A177-3AD203B41FA5}">
                      <a16:colId xmlns:a16="http://schemas.microsoft.com/office/drawing/2014/main" val="2355498256"/>
                    </a:ext>
                  </a:extLst>
                </a:gridCol>
                <a:gridCol w="5251822">
                  <a:extLst>
                    <a:ext uri="{9D8B030D-6E8A-4147-A177-3AD203B41FA5}">
                      <a16:colId xmlns:a16="http://schemas.microsoft.com/office/drawing/2014/main" val="3408852893"/>
                    </a:ext>
                  </a:extLst>
                </a:gridCol>
              </a:tblGrid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FRAUD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ECONOMIC STATISTICS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654293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SCAMS INCREASED 150%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POVERTY LINE 4.6% INCREASE 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18760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EMPLOYMENT FRAUD INCREASED 57%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UNEMPLOYMENT 31.5%INCREASE YEARLY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436362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IMPERSONATION INCREASED 53%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INFLATION 5% INCREASE YEARLY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70839"/>
                  </a:ext>
                </a:extLst>
              </a:tr>
              <a:tr h="538137">
                <a:tc>
                  <a:txBody>
                    <a:bodyPr/>
                    <a:lstStyle/>
                    <a:p>
                      <a:r>
                        <a:rPr lang="en-GB" sz="2000"/>
                        <a:t>MONEY MULES INCREASED 44%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PEOPLES DESPERATION ???%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497722"/>
                  </a:ext>
                </a:extLst>
              </a:tr>
            </a:tbl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F4EE95-8B95-E6A8-A842-F39BABB502E7}"/>
              </a:ext>
            </a:extLst>
          </p:cNvPr>
          <p:cNvSpPr/>
          <p:nvPr/>
        </p:nvSpPr>
        <p:spPr>
          <a:xfrm>
            <a:off x="516194" y="4716995"/>
            <a:ext cx="4805414" cy="11978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37% YOY Growth in number of fraud incidents reported &amp; 15% increase in losses incurred in first 3 quarters of 2023</a:t>
            </a:r>
            <a:endParaRPr lang="en-GB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718BB33D-AD93-FF84-3858-4D21E784E8FB}"/>
              </a:ext>
            </a:extLst>
          </p:cNvPr>
          <p:cNvSpPr/>
          <p:nvPr/>
        </p:nvSpPr>
        <p:spPr>
          <a:xfrm>
            <a:off x="5451176" y="2012901"/>
            <a:ext cx="910696" cy="2207439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BCD8F5D-AEEC-BFB0-BBAB-CDBBDAC0BE4F}"/>
              </a:ext>
            </a:extLst>
          </p:cNvPr>
          <p:cNvSpPr/>
          <p:nvPr/>
        </p:nvSpPr>
        <p:spPr>
          <a:xfrm>
            <a:off x="6486935" y="4719556"/>
            <a:ext cx="5213207" cy="1197894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>
                <a:cs typeface="Arial"/>
              </a:rPr>
              <a:t>REPORTED LOSSES</a:t>
            </a:r>
          </a:p>
          <a:p>
            <a:pPr algn="ctr"/>
            <a:endParaRPr lang="en-GB">
              <a:cs typeface="Arial"/>
            </a:endParaRPr>
          </a:p>
          <a:p>
            <a:pPr algn="ctr"/>
            <a:r>
              <a:rPr lang="en-GB">
                <a:cs typeface="Arial"/>
              </a:rPr>
              <a:t>JAN-DEC 2022: &gt; R680M</a:t>
            </a:r>
          </a:p>
          <a:p>
            <a:pPr algn="ctr"/>
            <a:r>
              <a:rPr lang="en-GB">
                <a:cs typeface="Arial"/>
              </a:rPr>
              <a:t>JAN-AUG 2023: &gt; R1 BILLION</a:t>
            </a:r>
          </a:p>
        </p:txBody>
      </p:sp>
    </p:spTree>
    <p:extLst>
      <p:ext uri="{BB962C8B-B14F-4D97-AF65-F5344CB8AC3E}">
        <p14:creationId xmlns:p14="http://schemas.microsoft.com/office/powerpoint/2010/main" val="1482930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C5F3-3776-C870-F781-12297A22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Prominent Fraud Typologies – a South African view</a:t>
            </a:r>
            <a:endParaRPr lang="en-GB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B1A26-2959-9114-A407-73CBF1316D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>
                <a:latin typeface="Arial"/>
                <a:cs typeface="Arial"/>
              </a:rPr>
              <a:t>Source – Southern African Fraud Prevention Service (SAFPS), </a:t>
            </a:r>
            <a:r>
              <a:rPr lang="en-GB" err="1">
                <a:latin typeface="Arial"/>
                <a:cs typeface="Arial"/>
              </a:rPr>
              <a:t>Bankserve</a:t>
            </a:r>
            <a:r>
              <a:rPr lang="en-GB">
                <a:latin typeface="Arial"/>
                <a:cs typeface="Arial"/>
              </a:rPr>
              <a:t> Africa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6994-E2D2-6504-F8E0-C6307EEB7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793541-6550-4CFB-52D8-3E90ED74F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6B96B69-386A-E1D2-E220-0A4C24FE6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632"/>
              </p:ext>
            </p:extLst>
          </p:nvPr>
        </p:nvGraphicFramePr>
        <p:xfrm>
          <a:off x="429715" y="1518162"/>
          <a:ext cx="11167566" cy="461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2522">
                  <a:extLst>
                    <a:ext uri="{9D8B030D-6E8A-4147-A177-3AD203B41FA5}">
                      <a16:colId xmlns:a16="http://schemas.microsoft.com/office/drawing/2014/main" val="1042843628"/>
                    </a:ext>
                  </a:extLst>
                </a:gridCol>
                <a:gridCol w="3722522">
                  <a:extLst>
                    <a:ext uri="{9D8B030D-6E8A-4147-A177-3AD203B41FA5}">
                      <a16:colId xmlns:a16="http://schemas.microsoft.com/office/drawing/2014/main" val="2722103973"/>
                    </a:ext>
                  </a:extLst>
                </a:gridCol>
                <a:gridCol w="3722522">
                  <a:extLst>
                    <a:ext uri="{9D8B030D-6E8A-4147-A177-3AD203B41FA5}">
                      <a16:colId xmlns:a16="http://schemas.microsoft.com/office/drawing/2014/main" val="867677145"/>
                    </a:ext>
                  </a:extLst>
                </a:gridCol>
              </a:tblGrid>
              <a:tr h="533745"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Application 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Impersonation Fraud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Scam Fraud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757102"/>
                  </a:ext>
                </a:extLst>
              </a:tr>
              <a:tr h="1316573">
                <a:tc>
                  <a:txBody>
                    <a:bodyPr/>
                    <a:lstStyle/>
                    <a:p>
                      <a:r>
                        <a:rPr lang="en-GB" sz="1600"/>
                        <a:t>Application fraud takes place at account opening using fake or stolen documents, using the account to withdraw cash, obtain credit, or defraud legitimate entities – MULE ACCOUNT FRAUD is included.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Impersonation Fraud is a type of identity theft where the fraudster leverages stolen information to gain unauthorised access to an account belonging to someone else. Here the payer is not aware of the payment.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/>
                        <a:t>Scams are methods of deceitfully obtaining information while looking like they come from trusted sources such as banks or legitimate entities – this is voluntary push payment fraud OR Authorised Push Payment (APP) fraud.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090840"/>
                  </a:ext>
                </a:extLst>
              </a:tr>
              <a:tr h="1049701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Fake ID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Identity Theft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First Party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Remote Account Take Over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Phishing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Smishing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Vishing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Sim Swap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Identity Theft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Stolen Device</a:t>
                      </a:r>
                    </a:p>
                    <a:p>
                      <a:pPr lvl="0">
                        <a:buNone/>
                      </a:pPr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n-GB" sz="1600"/>
                        <a:t>Advance Fee scam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BEC (Business Email Compromise)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Purchase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Deposit Refund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Holiday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Romance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Investment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Commodity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Ancestry scams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n-GB" sz="1600"/>
                        <a:t>Loan scams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0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338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D761-E1D6-5D12-D3CF-46ABA307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FRAUD DETECTION IN EKUTA</a:t>
            </a:r>
            <a:endParaRPr lang="en-GB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EA55-28AA-9148-FBC1-05F5745E3B3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E3786-983A-71D5-83C6-7F31B38E6C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008C7-11C9-C5CA-5B39-21C1AAE11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EC3FAB-11BC-B6B4-7836-1379745BF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0E12C-C006-5C2F-6D1F-0D42775B3CBC}"/>
              </a:ext>
            </a:extLst>
          </p:cNvPr>
          <p:cNvSpPr txBox="1"/>
          <p:nvPr/>
        </p:nvSpPr>
        <p:spPr>
          <a:xfrm>
            <a:off x="711246" y="1563500"/>
            <a:ext cx="10566139" cy="19506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The project has identified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266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typologies for instant payments (so far)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92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fraud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174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money-laundering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supporting typologies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31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typologies have been configured in the platform, making use of </a:t>
            </a:r>
            <a:r>
              <a:rPr lang="en-ZA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33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rules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fraud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GB" b="1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23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b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money-laundering</a:t>
            </a: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and supporting typologies</a:t>
            </a:r>
            <a:endParaRPr lang="en-ZA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Rules focus on fraud </a:t>
            </a:r>
            <a:r>
              <a:rPr lang="en-ZA" i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ZA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money laundering behaviours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96BED2-BCBA-61B1-C980-193EACA02689}"/>
              </a:ext>
            </a:extLst>
          </p:cNvPr>
          <p:cNvGrpSpPr/>
          <p:nvPr/>
        </p:nvGrpSpPr>
        <p:grpSpPr>
          <a:xfrm>
            <a:off x="2459762" y="2920978"/>
            <a:ext cx="7272476" cy="2487887"/>
            <a:chOff x="2686774" y="3122055"/>
            <a:chExt cx="7272476" cy="248788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A008C4C-8698-5CD1-FF29-709A83AA4C07}"/>
                </a:ext>
              </a:extLst>
            </p:cNvPr>
            <p:cNvSpPr txBox="1"/>
            <p:nvPr/>
          </p:nvSpPr>
          <p:spPr>
            <a:xfrm>
              <a:off x="3048000" y="3798483"/>
              <a:ext cx="6191250" cy="1328023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square">
              <a:spAutoFit/>
            </a:bodyPr>
            <a:lstStyle/>
            <a:p>
              <a:pPr indent="361950"/>
              <a:r>
                <a:rPr lang="en-ZA" sz="2400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rPr>
                <a:t>Not all money-launderers are fraudsters, but all fraudsters are (eventually) money-launderers.</a:t>
              </a:r>
              <a:endParaRPr lang="en-GB" sz="2400">
                <a:cs typeface="Arial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5215EF-0D3B-DA7E-2380-1D24436E89DA}"/>
                </a:ext>
              </a:extLst>
            </p:cNvPr>
            <p:cNvSpPr txBox="1"/>
            <p:nvPr/>
          </p:nvSpPr>
          <p:spPr>
            <a:xfrm>
              <a:off x="2686774" y="3122055"/>
              <a:ext cx="1440000" cy="1440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GB" sz="16600">
                  <a:solidFill>
                    <a:schemeClr val="accent4">
                      <a:lumMod val="50000"/>
                    </a:schemeClr>
                  </a:solidFill>
                  <a:ea typeface="+mn-lt"/>
                  <a:cs typeface="+mn-lt"/>
                </a:rPr>
                <a:t>“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082039-70A4-B569-7BD9-E4D6B5D35260}"/>
                </a:ext>
              </a:extLst>
            </p:cNvPr>
            <p:cNvSpPr txBox="1"/>
            <p:nvPr/>
          </p:nvSpPr>
          <p:spPr>
            <a:xfrm>
              <a:off x="8519250" y="4169942"/>
              <a:ext cx="1440000" cy="144000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en-GB" sz="16600">
                  <a:solidFill>
                    <a:schemeClr val="accent4">
                      <a:lumMod val="50000"/>
                    </a:schemeClr>
                  </a:solidFill>
                  <a:ea typeface="+mn-lt"/>
                  <a:cs typeface="+mn-lt"/>
                </a:rPr>
                <a:t>”</a:t>
              </a:r>
              <a:endParaRPr lang="en-ZA" sz="1660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C86C008-67CF-31A4-B122-3254D9E27A5F}"/>
              </a:ext>
            </a:extLst>
          </p:cNvPr>
          <p:cNvSpPr txBox="1"/>
          <p:nvPr/>
        </p:nvSpPr>
        <p:spPr>
          <a:xfrm>
            <a:off x="711246" y="5266507"/>
            <a:ext cx="10566139" cy="78329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New rules take about two days to develop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Typology composition is a configuration process that can take mere minutes</a:t>
            </a:r>
            <a:endParaRPr lang="en-ZA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CA9863E-9681-1677-EAE1-801B1E92368E}"/>
              </a:ext>
            </a:extLst>
          </p:cNvPr>
          <p:cNvSpPr txBox="1"/>
          <p:nvPr/>
        </p:nvSpPr>
        <p:spPr>
          <a:xfrm>
            <a:off x="495299" y="1469179"/>
            <a:ext cx="11112501" cy="4655396"/>
          </a:xfrm>
          <a:prstGeom prst="roundRect">
            <a:avLst>
              <a:gd name="adj" fmla="val 6232"/>
            </a:avLst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144000" tIns="144000" rIns="144000" bIns="144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GB" b="1">
              <a:solidFill>
                <a:schemeClr val="accent3">
                  <a:lumMod val="5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1AE21F-60D3-4ADC-0A83-40CC69A7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>
                <a:latin typeface="Arial"/>
                <a:cs typeface="Arial"/>
              </a:rPr>
              <a:t>Fighting Fraud and building trust in the system…</a:t>
            </a:r>
            <a:endParaRPr lang="en-GB" sz="24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F254DAE-AD17-843F-B197-248B5712F2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C543EC0-F03E-8A36-17ED-FD80E91E750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A1D0E-C93B-9897-71DC-9C5BA004B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5C5D9B-04D4-832D-5B54-7FF7B6FF7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06697A-D802-B475-0C11-5EA3CB0CE339}"/>
              </a:ext>
            </a:extLst>
          </p:cNvPr>
          <p:cNvSpPr txBox="1"/>
          <p:nvPr/>
        </p:nvSpPr>
        <p:spPr>
          <a:xfrm>
            <a:off x="861484" y="2405780"/>
            <a:ext cx="1037166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Better technology-based tools and solutions</a:t>
            </a:r>
            <a:endParaRPr lang="en-US" sz="2000" dirty="0">
              <a:solidFill>
                <a:schemeClr val="accent6"/>
              </a:solidFill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Meaningful collaboration is key - including public private partnerships (PPP)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dirty="0">
                <a:solidFill>
                  <a:schemeClr val="accent6"/>
                </a:solidFill>
                <a:latin typeface="Arial"/>
                <a:cs typeface="Arial"/>
              </a:rPr>
              <a:t>DATA SHARING!</a:t>
            </a:r>
            <a:endParaRPr lang="en-US" sz="2000" b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Global, regional and local policy requirements relating to fraud need to be enhanced and aligned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Capacity building – develop anti-Fraud skills, resources, training, research and collateral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Consumer empowerment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Fraud utilities like CIFAS in the UK, SAFPS, GASA (and they need to collaborate)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Robust enforcement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Higher prosecution rates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/>
              <a:buChar char="ü"/>
            </a:pPr>
            <a:r>
              <a:rPr lang="en-US" sz="2000" b="1" dirty="0">
                <a:solidFill>
                  <a:schemeClr val="accent6"/>
                </a:solidFill>
                <a:latin typeface="Arial"/>
                <a:cs typeface="Arial"/>
              </a:rPr>
              <a:t>ASSET RECOVERY</a:t>
            </a:r>
            <a:r>
              <a:rPr lang="en-US" sz="2000" dirty="0">
                <a:solidFill>
                  <a:schemeClr val="accent6"/>
                </a:solidFill>
                <a:latin typeface="Arial"/>
                <a:cs typeface="Arial"/>
              </a:rPr>
              <a:t> – make sure crime does NOT pay</a:t>
            </a:r>
            <a:endParaRPr lang="en-US" sz="2000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C37A-F997-BFF9-B327-6F88D8EFBF43}"/>
              </a:ext>
            </a:extLst>
          </p:cNvPr>
          <p:cNvSpPr txBox="1"/>
          <p:nvPr/>
        </p:nvSpPr>
        <p:spPr>
          <a:xfrm>
            <a:off x="662325" y="17523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rial"/>
                <a:cs typeface="Arial"/>
              </a:rPr>
              <a:t>A few call outs:</a:t>
            </a:r>
            <a:endParaRPr lang="en-ZA" sz="24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DE0A7-B6D2-1098-56D6-72E4ABFFA8F5}"/>
              </a:ext>
            </a:extLst>
          </p:cNvPr>
          <p:cNvSpPr txBox="1"/>
          <p:nvPr/>
        </p:nvSpPr>
        <p:spPr>
          <a:xfrm>
            <a:off x="6563850" y="959880"/>
            <a:ext cx="50334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accent6"/>
                </a:solidFill>
                <a:latin typeface="Arial"/>
                <a:cs typeface="Arial"/>
              </a:rPr>
              <a:t>needs a multipronged approach... </a:t>
            </a:r>
            <a:endParaRPr lang="en-ZA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8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A3C50DA6-580E-06C1-B8CF-67F21830E3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/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r>
              <a:rPr lang="en-US" sz="5400" b="1" dirty="0"/>
              <a:t>PRODUCT UPDATE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02174-5EA5-8F7A-E8F3-9786ACC22B01}"/>
              </a:ext>
            </a:extLst>
          </p:cNvPr>
          <p:cNvSpPr txBox="1"/>
          <p:nvPr/>
        </p:nvSpPr>
        <p:spPr>
          <a:xfrm>
            <a:off x="1275539" y="2032599"/>
            <a:ext cx="96409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9600" b="1" dirty="0">
                <a:solidFill>
                  <a:schemeClr val="bg1"/>
                </a:solidFill>
                <a:effectLst/>
                <a:latin typeface="Noto Sans" panose="020B0502040204020203" pitchFamily="34" charset="0"/>
              </a:rPr>
              <a:t>EKUTA</a:t>
            </a:r>
            <a:endParaRPr lang="en-ZA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lvl="1">
              <a:spcAft>
                <a:spcPts val="400"/>
              </a:spcAft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EKU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– equity (fairness) – not Swahili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endParaRPr lang="en-US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KUTA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-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means wall typically built to provide protection</a:t>
            </a:r>
          </a:p>
          <a:p>
            <a:pPr lvl="1">
              <a:spcAft>
                <a:spcPts val="400"/>
              </a:spcAft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KUTAZAMA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means to watch (i.e. observe)</a:t>
            </a:r>
            <a:endParaRPr lang="en-US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endParaRPr lang="en-US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If we overlay them and take some liberties with KUTAZAMA we get</a:t>
            </a:r>
          </a:p>
          <a:p>
            <a:pPr lvl="1">
              <a:spcAft>
                <a:spcPts val="400"/>
              </a:spcAft>
              <a:defRPr/>
            </a:pP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>
              <a:spcAft>
                <a:spcPts val="400"/>
              </a:spcAft>
              <a:defRPr/>
            </a:pPr>
            <a:r>
              <a:rPr lang="en-US" sz="2400" b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EKUTA</a:t>
            </a:r>
            <a:r>
              <a:rPr lang="en-US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– a wall of protection where we watch and observe your transactions to find or discover fraud within your system.</a:t>
            </a:r>
            <a:endParaRPr kumimoji="0" 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Swahili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196502" y="1278292"/>
            <a:ext cx="9640922" cy="856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1196502" y="5758543"/>
            <a:ext cx="9640922" cy="820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endParaRPr lang="en-US" sz="2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4C0BB4-59DD-153B-EEAD-3629AD88AED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161BAD6-6655-0B6A-CF14-90B6ABDBE16A}"/>
              </a:ext>
            </a:extLst>
          </p:cNvPr>
          <p:cNvSpPr/>
          <p:nvPr/>
        </p:nvSpPr>
        <p:spPr>
          <a:xfrm>
            <a:off x="1415444" y="1844800"/>
            <a:ext cx="821074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0C6FD7C-A342-7DD5-42F8-315393EFA4ED}"/>
              </a:ext>
            </a:extLst>
          </p:cNvPr>
          <p:cNvSpPr/>
          <p:nvPr/>
        </p:nvSpPr>
        <p:spPr>
          <a:xfrm>
            <a:off x="2265651" y="1844800"/>
            <a:ext cx="1284456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A3BD8CA-A2EF-6A85-A436-DBAA245F9F31}"/>
              </a:ext>
            </a:extLst>
          </p:cNvPr>
          <p:cNvSpPr/>
          <p:nvPr/>
        </p:nvSpPr>
        <p:spPr>
          <a:xfrm>
            <a:off x="3579240" y="1844800"/>
            <a:ext cx="1306261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4D05540-C442-E772-FA5C-1A0F384BE233}"/>
              </a:ext>
            </a:extLst>
          </p:cNvPr>
          <p:cNvSpPr/>
          <p:nvPr/>
        </p:nvSpPr>
        <p:spPr>
          <a:xfrm>
            <a:off x="4914634" y="1844800"/>
            <a:ext cx="4537005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D7CD842-575F-4F33-D668-00217EF636DA}"/>
              </a:ext>
            </a:extLst>
          </p:cNvPr>
          <p:cNvSpPr/>
          <p:nvPr/>
        </p:nvSpPr>
        <p:spPr>
          <a:xfrm>
            <a:off x="9480772" y="1844800"/>
            <a:ext cx="1306261" cy="416464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809CD49-3165-6BED-CC18-F0B7F0125F31}"/>
              </a:ext>
            </a:extLst>
          </p:cNvPr>
          <p:cNvSpPr/>
          <p:nvPr/>
        </p:nvSpPr>
        <p:spPr>
          <a:xfrm>
            <a:off x="1415444" y="1449947"/>
            <a:ext cx="821074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Customers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62FF935-FCE1-BD91-C842-0261713AA439}"/>
              </a:ext>
            </a:extLst>
          </p:cNvPr>
          <p:cNvSpPr/>
          <p:nvPr/>
        </p:nvSpPr>
        <p:spPr>
          <a:xfrm>
            <a:off x="2265651" y="1449947"/>
            <a:ext cx="1284456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Financial Service Providers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18E7BAF-E24B-A474-DB8E-A900BBC36009}"/>
              </a:ext>
            </a:extLst>
          </p:cNvPr>
          <p:cNvSpPr/>
          <p:nvPr/>
        </p:nvSpPr>
        <p:spPr>
          <a:xfrm>
            <a:off x="3579240" y="1449947"/>
            <a:ext cx="1306261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Transaction Switching Hub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23F92E2-A92A-3CE1-4F66-E1F94C24EC8C}"/>
              </a:ext>
            </a:extLst>
          </p:cNvPr>
          <p:cNvSpPr/>
          <p:nvPr/>
        </p:nvSpPr>
        <p:spPr>
          <a:xfrm>
            <a:off x="4914634" y="1449947"/>
            <a:ext cx="4537005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EKUTA Transaction Monitoring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DDA6E06-1D6D-E7A9-F2E4-1F97176946F4}"/>
              </a:ext>
            </a:extLst>
          </p:cNvPr>
          <p:cNvSpPr/>
          <p:nvPr/>
        </p:nvSpPr>
        <p:spPr>
          <a:xfrm>
            <a:off x="9480772" y="1449947"/>
            <a:ext cx="1306261" cy="3674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 b="1"/>
              <a:t>Case Management</a:t>
            </a:r>
          </a:p>
          <a:p>
            <a:pPr algn="ctr"/>
            <a:r>
              <a:rPr lang="en-ZA" sz="900" b="1"/>
              <a:t>(Investigations)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EKUTA in </a:t>
            </a:r>
            <a:r>
              <a:rPr lang="en-US" sz="2400" err="1"/>
              <a:t>COntext</a:t>
            </a:r>
            <a:endParaRPr lang="en-US" sz="240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78FEA3-B92A-0655-20F1-1A5B283E3DD6}"/>
              </a:ext>
            </a:extLst>
          </p:cNvPr>
          <p:cNvSpPr/>
          <p:nvPr/>
        </p:nvSpPr>
        <p:spPr>
          <a:xfrm>
            <a:off x="5593425" y="2011863"/>
            <a:ext cx="3138610" cy="31168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Rounded Rectangle 123">
            <a:extLst>
              <a:ext uri="{FF2B5EF4-FFF2-40B4-BE49-F238E27FC236}">
                <a16:creationId xmlns:a16="http://schemas.microsoft.com/office/drawing/2014/main" id="{75F51F80-7F29-A434-9893-1ED8EBBDE409}"/>
              </a:ext>
            </a:extLst>
          </p:cNvPr>
          <p:cNvSpPr/>
          <p:nvPr/>
        </p:nvSpPr>
        <p:spPr>
          <a:xfrm>
            <a:off x="2522128" y="3084995"/>
            <a:ext cx="762174" cy="93653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FSP Transaction System</a:t>
            </a:r>
          </a:p>
        </p:txBody>
      </p:sp>
      <p:sp>
        <p:nvSpPr>
          <p:cNvPr id="5" name="Rounded Rectangle 124">
            <a:extLst>
              <a:ext uri="{FF2B5EF4-FFF2-40B4-BE49-F238E27FC236}">
                <a16:creationId xmlns:a16="http://schemas.microsoft.com/office/drawing/2014/main" id="{7BE968EC-61CB-E943-9C22-7797067C24B7}"/>
              </a:ext>
            </a:extLst>
          </p:cNvPr>
          <p:cNvSpPr/>
          <p:nvPr/>
        </p:nvSpPr>
        <p:spPr>
          <a:xfrm>
            <a:off x="9736060" y="2197915"/>
            <a:ext cx="762174" cy="1375660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Case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Mgmt.</a:t>
            </a:r>
          </a:p>
        </p:txBody>
      </p:sp>
      <p:sp>
        <p:nvSpPr>
          <p:cNvPr id="10" name="Rounded Rectangle 125">
            <a:extLst>
              <a:ext uri="{FF2B5EF4-FFF2-40B4-BE49-F238E27FC236}">
                <a16:creationId xmlns:a16="http://schemas.microsoft.com/office/drawing/2014/main" id="{EF2BBDAE-C473-1E8A-7FA1-86438C9C7AC4}"/>
              </a:ext>
            </a:extLst>
          </p:cNvPr>
          <p:cNvSpPr/>
          <p:nvPr/>
        </p:nvSpPr>
        <p:spPr>
          <a:xfrm>
            <a:off x="3858854" y="3084995"/>
            <a:ext cx="762174" cy="93653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</a:t>
            </a:r>
            <a:b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Switch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1BFAF3A3-90E3-AB92-9A61-93540D3A9022}"/>
              </a:ext>
            </a:extLst>
          </p:cNvPr>
          <p:cNvSpPr/>
          <p:nvPr/>
        </p:nvSpPr>
        <p:spPr>
          <a:xfrm>
            <a:off x="486833" y="5202795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Regulator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64B00BE-65DB-8EDC-C2D0-BC0A56D6ECFB}"/>
              </a:ext>
            </a:extLst>
          </p:cNvPr>
          <p:cNvSpPr txBox="1">
            <a:spLocks/>
          </p:cNvSpPr>
          <p:nvPr/>
        </p:nvSpPr>
        <p:spPr>
          <a:xfrm>
            <a:off x="7544552" y="2634813"/>
            <a:ext cx="733313" cy="454393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Evaluation</a:t>
            </a:r>
            <a:b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9B24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38E931-9F20-E6E6-8918-FDA56365A6B3}"/>
              </a:ext>
            </a:extLst>
          </p:cNvPr>
          <p:cNvSpPr txBox="1">
            <a:spLocks/>
          </p:cNvSpPr>
          <p:nvPr/>
        </p:nvSpPr>
        <p:spPr>
          <a:xfrm>
            <a:off x="7574369" y="4122923"/>
            <a:ext cx="733313" cy="454393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Evaluation</a:t>
            </a:r>
            <a:b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41A7B1-F043-648D-59CB-9FCB8699B62C}"/>
              </a:ext>
            </a:extLst>
          </p:cNvPr>
          <p:cNvCxnSpPr>
            <a:cxnSpLocks/>
          </p:cNvCxnSpPr>
          <p:nvPr/>
        </p:nvCxnSpPr>
        <p:spPr>
          <a:xfrm>
            <a:off x="9028765" y="3106161"/>
            <a:ext cx="715226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C055F8-8B48-1443-0116-4635ADD9FB02}"/>
              </a:ext>
            </a:extLst>
          </p:cNvPr>
          <p:cNvCxnSpPr>
            <a:cxnSpLocks/>
          </p:cNvCxnSpPr>
          <p:nvPr/>
        </p:nvCxnSpPr>
        <p:spPr>
          <a:xfrm>
            <a:off x="10021670" y="3599635"/>
            <a:ext cx="0" cy="387726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130798-19DB-BE55-9DAA-EC0FD90D89B5}"/>
              </a:ext>
            </a:extLst>
          </p:cNvPr>
          <p:cNvCxnSpPr>
            <a:cxnSpLocks/>
          </p:cNvCxnSpPr>
          <p:nvPr/>
        </p:nvCxnSpPr>
        <p:spPr>
          <a:xfrm flipH="1" flipV="1">
            <a:off x="10188695" y="3597203"/>
            <a:ext cx="0" cy="363067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C19441-B2EA-264B-4F81-9EF7B12CC788}"/>
              </a:ext>
            </a:extLst>
          </p:cNvPr>
          <p:cNvCxnSpPr>
            <a:cxnSpLocks/>
          </p:cNvCxnSpPr>
          <p:nvPr/>
        </p:nvCxnSpPr>
        <p:spPr>
          <a:xfrm>
            <a:off x="4629314" y="4858901"/>
            <a:ext cx="67476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87AD64-B846-7CF6-4901-58C7A20078FC}"/>
              </a:ext>
            </a:extLst>
          </p:cNvPr>
          <p:cNvCxnSpPr>
            <a:cxnSpLocks/>
          </p:cNvCxnSpPr>
          <p:nvPr/>
        </p:nvCxnSpPr>
        <p:spPr>
          <a:xfrm>
            <a:off x="4627542" y="3559193"/>
            <a:ext cx="680858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6ED011-B4A8-95EB-1D5A-D118DB6711E7}"/>
              </a:ext>
            </a:extLst>
          </p:cNvPr>
          <p:cNvCxnSpPr>
            <a:cxnSpLocks/>
          </p:cNvCxnSpPr>
          <p:nvPr/>
        </p:nvCxnSpPr>
        <p:spPr>
          <a:xfrm>
            <a:off x="3022028" y="2371866"/>
            <a:ext cx="2275264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4882E87F-3B27-771F-1F29-CF09487FB8F2}"/>
              </a:ext>
            </a:extLst>
          </p:cNvPr>
          <p:cNvSpPr/>
          <p:nvPr/>
        </p:nvSpPr>
        <p:spPr>
          <a:xfrm>
            <a:off x="3331287" y="3432564"/>
            <a:ext cx="465008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20772F-9616-1B5F-0198-72047AB1B8C3}"/>
              </a:ext>
            </a:extLst>
          </p:cNvPr>
          <p:cNvCxnSpPr>
            <a:cxnSpLocks/>
            <a:stCxn id="4" idx="2"/>
            <a:endCxn id="47" idx="1"/>
          </p:cNvCxnSpPr>
          <p:nvPr/>
        </p:nvCxnSpPr>
        <p:spPr>
          <a:xfrm flipH="1">
            <a:off x="2899480" y="4021534"/>
            <a:ext cx="3735" cy="1181261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1">
            <a:extLst>
              <a:ext uri="{FF2B5EF4-FFF2-40B4-BE49-F238E27FC236}">
                <a16:creationId xmlns:a16="http://schemas.microsoft.com/office/drawing/2014/main" id="{536B8098-1174-F278-3270-07FBE83E9EA9}"/>
              </a:ext>
            </a:extLst>
          </p:cNvPr>
          <p:cNvSpPr txBox="1"/>
          <p:nvPr/>
        </p:nvSpPr>
        <p:spPr>
          <a:xfrm>
            <a:off x="4627542" y="5622259"/>
            <a:ext cx="2743200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Compliance Requests / Data</a:t>
            </a:r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FA87BFF7-68D8-F6F9-7E27-BE51D3DEF9FD}"/>
              </a:ext>
            </a:extLst>
          </p:cNvPr>
          <p:cNvSpPr txBox="1"/>
          <p:nvPr/>
        </p:nvSpPr>
        <p:spPr>
          <a:xfrm>
            <a:off x="3780575" y="2198826"/>
            <a:ext cx="903589" cy="140387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FSP via PPA</a:t>
            </a:r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8EECE051-8999-6B07-B05E-8635165786F2}"/>
              </a:ext>
            </a:extLst>
          </p:cNvPr>
          <p:cNvSpPr txBox="1"/>
          <p:nvPr/>
        </p:nvSpPr>
        <p:spPr>
          <a:xfrm>
            <a:off x="4291709" y="4630345"/>
            <a:ext cx="1241611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via PPA</a:t>
            </a: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F085F43F-2418-F0C6-958B-91AF3A45805F}"/>
              </a:ext>
            </a:extLst>
          </p:cNvPr>
          <p:cNvSpPr txBox="1"/>
          <p:nvPr/>
        </p:nvSpPr>
        <p:spPr>
          <a:xfrm>
            <a:off x="4291709" y="3324675"/>
            <a:ext cx="1241611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Switch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Direct</a:t>
            </a:r>
          </a:p>
        </p:txBody>
      </p:sp>
      <p:sp>
        <p:nvSpPr>
          <p:cNvPr id="26" name="TextBox 65">
            <a:extLst>
              <a:ext uri="{FF2B5EF4-FFF2-40B4-BE49-F238E27FC236}">
                <a16:creationId xmlns:a16="http://schemas.microsoft.com/office/drawing/2014/main" id="{749AE849-8A6D-985C-D007-0B0EF37D4E54}"/>
              </a:ext>
            </a:extLst>
          </p:cNvPr>
          <p:cNvSpPr txBox="1"/>
          <p:nvPr/>
        </p:nvSpPr>
        <p:spPr>
          <a:xfrm>
            <a:off x="9049281" y="2736833"/>
            <a:ext cx="564844" cy="36808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Alert</a:t>
            </a:r>
          </a:p>
        </p:txBody>
      </p:sp>
      <p:sp>
        <p:nvSpPr>
          <p:cNvPr id="27" name="TextBox 66">
            <a:extLst>
              <a:ext uri="{FF2B5EF4-FFF2-40B4-BE49-F238E27FC236}">
                <a16:creationId xmlns:a16="http://schemas.microsoft.com/office/drawing/2014/main" id="{06A3C8CA-71D0-868F-B0EB-A515682CA7A5}"/>
              </a:ext>
            </a:extLst>
          </p:cNvPr>
          <p:cNvSpPr txBox="1"/>
          <p:nvPr/>
        </p:nvSpPr>
        <p:spPr>
          <a:xfrm>
            <a:off x="9007070" y="3995553"/>
            <a:ext cx="649267" cy="17913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lang="en-US" sz="900" b="1">
                <a:solidFill>
                  <a:srgbClr val="9B242D"/>
                </a:solidFill>
                <a:latin typeface="Arial"/>
                <a:cs typeface="Arial"/>
              </a:rPr>
              <a:t>Alert</a:t>
            </a:r>
          </a:p>
          <a:p>
            <a:pPr marL="0" marR="0" lvl="0" indent="0" algn="ctr" defTabSz="1828800" rtl="0" eaLnBrk="1" fontAlgn="auto" latinLnBrk="0" hangingPunct="1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32F025-0EAF-6608-F617-5C6FE6A73BD9}"/>
              </a:ext>
            </a:extLst>
          </p:cNvPr>
          <p:cNvGrpSpPr/>
          <p:nvPr/>
        </p:nvGrpSpPr>
        <p:grpSpPr>
          <a:xfrm>
            <a:off x="3307385" y="4637587"/>
            <a:ext cx="6951040" cy="1005520"/>
            <a:chOff x="4546973" y="3961905"/>
            <a:chExt cx="6848261" cy="128155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F550DAF-7196-75AD-E10B-26FF22623572}"/>
                </a:ext>
              </a:extLst>
            </p:cNvPr>
            <p:cNvSpPr/>
            <p:nvPr/>
          </p:nvSpPr>
          <p:spPr>
            <a:xfrm>
              <a:off x="7401792" y="4593557"/>
              <a:ext cx="110746" cy="538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60" name="Arrow: Left-Up 59">
              <a:extLst>
                <a:ext uri="{FF2B5EF4-FFF2-40B4-BE49-F238E27FC236}">
                  <a16:creationId xmlns:a16="http://schemas.microsoft.com/office/drawing/2014/main" id="{29D03047-6469-E4DB-697C-8AD970ABCC4E}"/>
                </a:ext>
              </a:extLst>
            </p:cNvPr>
            <p:cNvSpPr/>
            <p:nvPr/>
          </p:nvSpPr>
          <p:spPr>
            <a:xfrm>
              <a:off x="4546973" y="3961905"/>
              <a:ext cx="6848261" cy="1281550"/>
            </a:xfrm>
            <a:prstGeom prst="leftUpArrow">
              <a:avLst>
                <a:gd name="adj1" fmla="val 11569"/>
                <a:gd name="adj2" fmla="val 11015"/>
                <a:gd name="adj3" fmla="val 139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9" name="Cylinder 28">
            <a:extLst>
              <a:ext uri="{FF2B5EF4-FFF2-40B4-BE49-F238E27FC236}">
                <a16:creationId xmlns:a16="http://schemas.microsoft.com/office/drawing/2014/main" id="{C0B6158E-0DBA-6004-39F5-214CEA3DA1C3}"/>
              </a:ext>
            </a:extLst>
          </p:cNvPr>
          <p:cNvSpPr/>
          <p:nvPr/>
        </p:nvSpPr>
        <p:spPr>
          <a:xfrm>
            <a:off x="9743991" y="4021534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Storage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6E53B43C-C061-EEF0-4DF7-04DEB6A78BC4}"/>
              </a:ext>
            </a:extLst>
          </p:cNvPr>
          <p:cNvSpPr/>
          <p:nvPr/>
        </p:nvSpPr>
        <p:spPr>
          <a:xfrm>
            <a:off x="7568138" y="3290553"/>
            <a:ext cx="746312" cy="588624"/>
          </a:xfrm>
          <a:prstGeom prst="ca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Results store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1" name="Rounded Rectangle 128">
            <a:extLst>
              <a:ext uri="{FF2B5EF4-FFF2-40B4-BE49-F238E27FC236}">
                <a16:creationId xmlns:a16="http://schemas.microsoft.com/office/drawing/2014/main" id="{8C37AF5A-8EAE-17DA-937D-DE918EAB6AFE}"/>
              </a:ext>
            </a:extLst>
          </p:cNvPr>
          <p:cNvSpPr/>
          <p:nvPr/>
        </p:nvSpPr>
        <p:spPr>
          <a:xfrm>
            <a:off x="6683276" y="2112788"/>
            <a:ext cx="789587" cy="2900193"/>
          </a:xfrm>
          <a:prstGeom prst="roundRect">
            <a:avLst>
              <a:gd name="adj" fmla="val 97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90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Service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2" name="Rounded Rectangle 129">
            <a:extLst>
              <a:ext uri="{FF2B5EF4-FFF2-40B4-BE49-F238E27FC236}">
                <a16:creationId xmlns:a16="http://schemas.microsoft.com/office/drawing/2014/main" id="{20B4A143-14B8-54D9-A64C-F693E6105386}"/>
              </a:ext>
            </a:extLst>
          </p:cNvPr>
          <p:cNvSpPr/>
          <p:nvPr/>
        </p:nvSpPr>
        <p:spPr>
          <a:xfrm>
            <a:off x="5980910" y="2112788"/>
            <a:ext cx="620382" cy="2900193"/>
          </a:xfrm>
          <a:prstGeom prst="roundRect">
            <a:avLst>
              <a:gd name="adj" fmla="val 978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</a:t>
            </a:r>
            <a:b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Prep.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" name="Rounded Rectangle 130">
            <a:extLst>
              <a:ext uri="{FF2B5EF4-FFF2-40B4-BE49-F238E27FC236}">
                <a16:creationId xmlns:a16="http://schemas.microsoft.com/office/drawing/2014/main" id="{751AAF1A-5417-27F4-8C2B-F7F259D03CB6}"/>
              </a:ext>
            </a:extLst>
          </p:cNvPr>
          <p:cNvSpPr/>
          <p:nvPr/>
        </p:nvSpPr>
        <p:spPr>
          <a:xfrm>
            <a:off x="5301885" y="2112788"/>
            <a:ext cx="620382" cy="2900193"/>
          </a:xfrm>
          <a:prstGeom prst="roundRect">
            <a:avLst>
              <a:gd name="adj" fmla="val 1298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Transact. Monitoring Service API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79442E-E31D-C3FE-9DDB-D6694EA0644C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9064656" y="4315846"/>
            <a:ext cx="679335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D8306F-0C6A-270F-DDC9-14C70AA64214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2902115"/>
            <a:ext cx="351338" cy="365760"/>
            <a:chOff x="7902536" y="-357809"/>
            <a:chExt cx="3556302" cy="370229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CC50472-E2FE-F0CD-81EB-CA5550277924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631388-B339-5AF6-7B7B-9C968C60566F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Chord 57">
              <a:extLst>
                <a:ext uri="{FF2B5EF4-FFF2-40B4-BE49-F238E27FC236}">
                  <a16:creationId xmlns:a16="http://schemas.microsoft.com/office/drawing/2014/main" id="{07B43491-5637-E461-59CD-3F302ED228FA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A09348-E93E-2372-14CA-D7060DA7E110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3967914"/>
            <a:ext cx="351338" cy="365760"/>
            <a:chOff x="7902536" y="-357809"/>
            <a:chExt cx="3556302" cy="370229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91AB2BA-C3AF-D278-A19E-AB6696A45AF3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63E4842-43EE-F4B6-27F2-0B91FBBE23B2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5" name="Chord 54">
              <a:extLst>
                <a:ext uri="{FF2B5EF4-FFF2-40B4-BE49-F238E27FC236}">
                  <a16:creationId xmlns:a16="http://schemas.microsoft.com/office/drawing/2014/main" id="{EB2F2FC7-C00C-588F-F49A-B88A960D5A50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0D000F-8A25-3DBD-9E2C-A4E3065EEBED}"/>
              </a:ext>
            </a:extLst>
          </p:cNvPr>
          <p:cNvGrpSpPr>
            <a:grpSpLocks noChangeAspect="1"/>
          </p:cNvGrpSpPr>
          <p:nvPr/>
        </p:nvGrpSpPr>
        <p:grpSpPr>
          <a:xfrm>
            <a:off x="1638919" y="3435015"/>
            <a:ext cx="351338" cy="365760"/>
            <a:chOff x="7902536" y="-357809"/>
            <a:chExt cx="3556302" cy="370229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0041F82-1843-11D9-4D63-9FD63B12C22B}"/>
                </a:ext>
              </a:extLst>
            </p:cNvPr>
            <p:cNvSpPr/>
            <p:nvPr/>
          </p:nvSpPr>
          <p:spPr>
            <a:xfrm>
              <a:off x="7902536" y="-357809"/>
              <a:ext cx="3556302" cy="355630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BD1B15A-ECD0-6E94-7835-AE4800EAD505}"/>
                </a:ext>
              </a:extLst>
            </p:cNvPr>
            <p:cNvSpPr/>
            <p:nvPr/>
          </p:nvSpPr>
          <p:spPr>
            <a:xfrm>
              <a:off x="9189826" y="102115"/>
              <a:ext cx="981722" cy="981722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2" name="Chord 51">
              <a:extLst>
                <a:ext uri="{FF2B5EF4-FFF2-40B4-BE49-F238E27FC236}">
                  <a16:creationId xmlns:a16="http://schemas.microsoft.com/office/drawing/2014/main" id="{3BD6BC1C-9233-CF89-EB1E-CC9DCC471370}"/>
                </a:ext>
              </a:extLst>
            </p:cNvPr>
            <p:cNvSpPr/>
            <p:nvPr/>
          </p:nvSpPr>
          <p:spPr>
            <a:xfrm rot="5400000">
              <a:off x="8694611" y="1372337"/>
              <a:ext cx="1972144" cy="1972144"/>
            </a:xfrm>
            <a:prstGeom prst="chord">
              <a:avLst>
                <a:gd name="adj1" fmla="val 5380432"/>
                <a:gd name="adj2" fmla="val 16200000"/>
              </a:avLst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38" name="Elbow Connector 28">
            <a:extLst>
              <a:ext uri="{FF2B5EF4-FFF2-40B4-BE49-F238E27FC236}">
                <a16:creationId xmlns:a16="http://schemas.microsoft.com/office/drawing/2014/main" id="{926D74A2-83C3-91BE-A4BD-056C5ED7B54E}"/>
              </a:ext>
            </a:extLst>
          </p:cNvPr>
          <p:cNvCxnSpPr>
            <a:cxnSpLocks/>
          </p:cNvCxnSpPr>
          <p:nvPr/>
        </p:nvCxnSpPr>
        <p:spPr>
          <a:xfrm>
            <a:off x="7479143" y="3047676"/>
            <a:ext cx="462151" cy="242877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1">
            <a:extLst>
              <a:ext uri="{FF2B5EF4-FFF2-40B4-BE49-F238E27FC236}">
                <a16:creationId xmlns:a16="http://schemas.microsoft.com/office/drawing/2014/main" id="{BFF720CA-DC9C-F3B2-B429-E186CA18C30E}"/>
              </a:ext>
            </a:extLst>
          </p:cNvPr>
          <p:cNvCxnSpPr>
            <a:cxnSpLocks/>
          </p:cNvCxnSpPr>
          <p:nvPr/>
        </p:nvCxnSpPr>
        <p:spPr>
          <a:xfrm flipV="1">
            <a:off x="7482712" y="3885992"/>
            <a:ext cx="462151" cy="242877"/>
          </a:xfrm>
          <a:prstGeom prst="bentConnector2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53">
            <a:extLst>
              <a:ext uri="{FF2B5EF4-FFF2-40B4-BE49-F238E27FC236}">
                <a16:creationId xmlns:a16="http://schemas.microsoft.com/office/drawing/2014/main" id="{BB7C7CCC-A7FC-0756-51F4-9BD9C6139E14}"/>
              </a:ext>
            </a:extLst>
          </p:cNvPr>
          <p:cNvSpPr/>
          <p:nvPr/>
        </p:nvSpPr>
        <p:spPr>
          <a:xfrm>
            <a:off x="8402104" y="2632277"/>
            <a:ext cx="620382" cy="2380704"/>
          </a:xfrm>
          <a:prstGeom prst="roundRect">
            <a:avLst>
              <a:gd name="adj" fmla="val 12986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Case Mgmt. Service Publisher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1" name="Rounded Rectangle 57">
            <a:extLst>
              <a:ext uri="{FF2B5EF4-FFF2-40B4-BE49-F238E27FC236}">
                <a16:creationId xmlns:a16="http://schemas.microsoft.com/office/drawing/2014/main" id="{2C1B24CC-E077-A3A6-2D02-4DED0428D6DB}"/>
              </a:ext>
            </a:extLst>
          </p:cNvPr>
          <p:cNvSpPr/>
          <p:nvPr/>
        </p:nvSpPr>
        <p:spPr>
          <a:xfrm>
            <a:off x="3863175" y="4493492"/>
            <a:ext cx="762174" cy="51948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PPA</a:t>
            </a:r>
          </a:p>
        </p:txBody>
      </p:sp>
      <p:sp>
        <p:nvSpPr>
          <p:cNvPr id="45" name="Rounded Rectangle 71">
            <a:extLst>
              <a:ext uri="{FF2B5EF4-FFF2-40B4-BE49-F238E27FC236}">
                <a16:creationId xmlns:a16="http://schemas.microsoft.com/office/drawing/2014/main" id="{48EEE1C8-8180-B997-C51D-9A436661CC93}"/>
              </a:ext>
            </a:extLst>
          </p:cNvPr>
          <p:cNvSpPr/>
          <p:nvPr/>
        </p:nvSpPr>
        <p:spPr>
          <a:xfrm>
            <a:off x="2515511" y="2112788"/>
            <a:ext cx="762174" cy="519489"/>
          </a:xfrm>
          <a:prstGeom prst="roundRect">
            <a:avLst>
              <a:gd name="adj" fmla="val 10299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Payment Platform Adapter</a:t>
            </a:r>
          </a:p>
        </p:txBody>
      </p:sp>
      <p:sp>
        <p:nvSpPr>
          <p:cNvPr id="46" name="Down Arrow 83">
            <a:extLst>
              <a:ext uri="{FF2B5EF4-FFF2-40B4-BE49-F238E27FC236}">
                <a16:creationId xmlns:a16="http://schemas.microsoft.com/office/drawing/2014/main" id="{F8A1207C-15B5-A7DE-5708-3045CB5550F3}"/>
              </a:ext>
            </a:extLst>
          </p:cNvPr>
          <p:cNvSpPr/>
          <p:nvPr/>
        </p:nvSpPr>
        <p:spPr>
          <a:xfrm rot="5400000">
            <a:off x="1763559" y="4872997"/>
            <a:ext cx="219446" cy="1284456"/>
          </a:xfrm>
          <a:prstGeom prst="downArrow">
            <a:avLst>
              <a:gd name="adj1" fmla="val 42622"/>
              <a:gd name="adj2" fmla="val 4706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Cylinder 46">
            <a:extLst>
              <a:ext uri="{FF2B5EF4-FFF2-40B4-BE49-F238E27FC236}">
                <a16:creationId xmlns:a16="http://schemas.microsoft.com/office/drawing/2014/main" id="{98DB9FC7-8545-F3BC-702F-2B158F2C6F20}"/>
              </a:ext>
            </a:extLst>
          </p:cNvPr>
          <p:cNvSpPr/>
          <p:nvPr/>
        </p:nvSpPr>
        <p:spPr>
          <a:xfrm>
            <a:off x="2526324" y="5202795"/>
            <a:ext cx="746312" cy="588624"/>
          </a:xfrm>
          <a:prstGeom prst="ca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CMS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Arrow: Left-Right 47">
            <a:extLst>
              <a:ext uri="{FF2B5EF4-FFF2-40B4-BE49-F238E27FC236}">
                <a16:creationId xmlns:a16="http://schemas.microsoft.com/office/drawing/2014/main" id="{665A72FF-CAD3-3E9F-86F8-891FAD7CD651}"/>
              </a:ext>
            </a:extLst>
          </p:cNvPr>
          <p:cNvSpPr/>
          <p:nvPr/>
        </p:nvSpPr>
        <p:spPr>
          <a:xfrm rot="16200000">
            <a:off x="4053736" y="4181618"/>
            <a:ext cx="365760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E1C3FF0D-78AF-618A-1618-14B47A3F133A}"/>
              </a:ext>
            </a:extLst>
          </p:cNvPr>
          <p:cNvSpPr/>
          <p:nvPr/>
        </p:nvSpPr>
        <p:spPr>
          <a:xfrm rot="16200000">
            <a:off x="2713718" y="2783182"/>
            <a:ext cx="365760" cy="155586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E5256DA7-68AF-C3F0-FB7E-D8810A4E92F5}"/>
              </a:ext>
            </a:extLst>
          </p:cNvPr>
          <p:cNvSpPr/>
          <p:nvPr/>
        </p:nvSpPr>
        <p:spPr>
          <a:xfrm>
            <a:off x="6737781" y="2886554"/>
            <a:ext cx="679024" cy="3923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>
                <a:solidFill>
                  <a:srgbClr val="FFFFFF"/>
                </a:solidFill>
                <a:latin typeface="Arial"/>
              </a:rPr>
              <a:t>Rules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AF68DB1-AB8B-E3A4-EAF1-1F00A4356C56}"/>
              </a:ext>
            </a:extLst>
          </p:cNvPr>
          <p:cNvSpPr/>
          <p:nvPr/>
        </p:nvSpPr>
        <p:spPr>
          <a:xfrm>
            <a:off x="6737781" y="3763021"/>
            <a:ext cx="679024" cy="39234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ZA" sz="900">
                <a:solidFill>
                  <a:srgbClr val="FFFFFF"/>
                </a:solidFill>
                <a:latin typeface="Arial"/>
              </a:rPr>
              <a:t>Typologies</a:t>
            </a: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9E84129E-FB5C-FD17-B1E0-A797284DB828}"/>
              </a:ext>
            </a:extLst>
          </p:cNvPr>
          <p:cNvSpPr/>
          <p:nvPr/>
        </p:nvSpPr>
        <p:spPr>
          <a:xfrm>
            <a:off x="6990480" y="3363838"/>
            <a:ext cx="172105" cy="34804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Cylinder 67">
            <a:extLst>
              <a:ext uri="{FF2B5EF4-FFF2-40B4-BE49-F238E27FC236}">
                <a16:creationId xmlns:a16="http://schemas.microsoft.com/office/drawing/2014/main" id="{BD04AAA6-46FB-EDA4-F9ED-60486C7ADA0E}"/>
              </a:ext>
            </a:extLst>
          </p:cNvPr>
          <p:cNvSpPr/>
          <p:nvPr/>
        </p:nvSpPr>
        <p:spPr>
          <a:xfrm>
            <a:off x="6055641" y="4302434"/>
            <a:ext cx="442893" cy="588624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FFFFF"/>
                </a:solidFill>
                <a:latin typeface="Arial"/>
              </a:rPr>
              <a:t>Hist.</a:t>
            </a:r>
          </a:p>
          <a:p>
            <a:pPr algn="ctr"/>
            <a:r>
              <a:rPr lang="en-US" sz="900">
                <a:solidFill>
                  <a:srgbClr val="FFFFFF"/>
                </a:solidFill>
                <a:latin typeface="Arial"/>
              </a:rPr>
              <a:t>DB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2BCAD716-9A68-5A84-7788-4941EE16C3C9}"/>
              </a:ext>
            </a:extLst>
          </p:cNvPr>
          <p:cNvSpPr/>
          <p:nvPr/>
        </p:nvSpPr>
        <p:spPr>
          <a:xfrm>
            <a:off x="6205048" y="4200525"/>
            <a:ext cx="172105" cy="17001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A173693C-3733-7BFE-BCE6-552825D2CB1F}"/>
              </a:ext>
            </a:extLst>
          </p:cNvPr>
          <p:cNvSpPr/>
          <p:nvPr/>
        </p:nvSpPr>
        <p:spPr>
          <a:xfrm rot="16200000">
            <a:off x="6528637" y="4455896"/>
            <a:ext cx="172105" cy="34804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03D8992-5752-0E18-C687-201AF0666A63}"/>
              </a:ext>
            </a:extLst>
          </p:cNvPr>
          <p:cNvCxnSpPr>
            <a:cxnSpLocks/>
          </p:cNvCxnSpPr>
          <p:nvPr/>
        </p:nvCxnSpPr>
        <p:spPr>
          <a:xfrm>
            <a:off x="7484329" y="2410296"/>
            <a:ext cx="2251731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5">
            <a:extLst>
              <a:ext uri="{FF2B5EF4-FFF2-40B4-BE49-F238E27FC236}">
                <a16:creationId xmlns:a16="http://schemas.microsoft.com/office/drawing/2014/main" id="{7832DBDC-25F4-5422-9F60-111F0FCACB74}"/>
              </a:ext>
            </a:extLst>
          </p:cNvPr>
          <p:cNvSpPr txBox="1"/>
          <p:nvPr/>
        </p:nvSpPr>
        <p:spPr>
          <a:xfrm>
            <a:off x="7457668" y="2049461"/>
            <a:ext cx="1285833" cy="368089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b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9B242D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Interdiction Alert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8126426-B720-334C-0227-27D20A2EDFED}"/>
              </a:ext>
            </a:extLst>
          </p:cNvPr>
          <p:cNvCxnSpPr>
            <a:cxnSpLocks/>
          </p:cNvCxnSpPr>
          <p:nvPr/>
        </p:nvCxnSpPr>
        <p:spPr>
          <a:xfrm>
            <a:off x="7966278" y="3047676"/>
            <a:ext cx="432000" cy="0"/>
          </a:xfrm>
          <a:prstGeom prst="straightConnector1">
            <a:avLst/>
          </a:prstGeom>
          <a:ln w="19050">
            <a:solidFill>
              <a:schemeClr val="accent6"/>
            </a:solidFill>
            <a:prstDash val="sysDot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80DDE6C1-C824-922B-7E18-CB24D57158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ZA"/>
              <a:t>EKUTA is a software engine that provides transaction monitoring-as-a-service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190E1C-0B78-97B7-2DFF-C34364A45E47}"/>
              </a:ext>
            </a:extLst>
          </p:cNvPr>
          <p:cNvSpPr/>
          <p:nvPr/>
        </p:nvSpPr>
        <p:spPr>
          <a:xfrm>
            <a:off x="7887561" y="5056395"/>
            <a:ext cx="112408" cy="422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F5B364-7FF4-0E50-F522-2DB9E57E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501" y="4990722"/>
            <a:ext cx="4595271" cy="329377"/>
          </a:xfrm>
          <a:prstGeom prst="rect">
            <a:avLst/>
          </a:prstGeom>
        </p:spPr>
      </p:pic>
      <p:sp>
        <p:nvSpPr>
          <p:cNvPr id="90" name="TextBox 64">
            <a:extLst>
              <a:ext uri="{FF2B5EF4-FFF2-40B4-BE49-F238E27FC236}">
                <a16:creationId xmlns:a16="http://schemas.microsoft.com/office/drawing/2014/main" id="{4546352E-7ADA-11BF-1E06-BBCE26445A30}"/>
              </a:ext>
            </a:extLst>
          </p:cNvPr>
          <p:cNvSpPr txBox="1"/>
          <p:nvPr/>
        </p:nvSpPr>
        <p:spPr>
          <a:xfrm>
            <a:off x="2883164" y="4556766"/>
            <a:ext cx="738757" cy="124650"/>
          </a:xfrm>
          <a:prstGeom prst="rect">
            <a:avLst/>
          </a:prstGeom>
          <a:noFill/>
          <a:ln>
            <a:noFill/>
          </a:ln>
        </p:spPr>
        <p:txBody>
          <a:bodyPr vert="horz" lIns="45714" tIns="22857" rIns="45714" bIns="22857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28800" rtl="0" eaLnBrk="1" fontAlgn="auto" latinLnBrk="0" hangingPunct="1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b="1">
                <a:solidFill>
                  <a:srgbClr val="9B242D"/>
                </a:solidFill>
                <a:latin typeface="Arial"/>
                <a:cs typeface="Arial"/>
              </a:rPr>
              <a:t>Additional Supporting Data</a:t>
            </a:r>
          </a:p>
        </p:txBody>
      </p:sp>
    </p:spTree>
    <p:extLst>
      <p:ext uri="{BB962C8B-B14F-4D97-AF65-F5344CB8AC3E}">
        <p14:creationId xmlns:p14="http://schemas.microsoft.com/office/powerpoint/2010/main" val="123280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299" y="1052688"/>
            <a:ext cx="11112501" cy="285750"/>
          </a:xfrm>
        </p:spPr>
        <p:txBody>
          <a:bodyPr/>
          <a:lstStyle/>
          <a:p>
            <a:r>
              <a:rPr lang="en-US" sz="1400"/>
              <a:t>What have we done lately?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EA05E1E-EAFD-A3DB-4EF1-2C575D13C2AB}"/>
              </a:ext>
            </a:extLst>
          </p:cNvPr>
          <p:cNvSpPr/>
          <p:nvPr/>
        </p:nvSpPr>
        <p:spPr>
          <a:xfrm>
            <a:off x="486833" y="1727372"/>
            <a:ext cx="4580467" cy="45385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70688" tIns="108000" rIns="0" bIns="97536" numCol="1" spcCol="1270" anchor="ctr" anchorCtr="0">
            <a:noAutofit/>
          </a:bodyPr>
          <a:lstStyle/>
          <a:p>
            <a:pPr marL="266700"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/>
              <a:t>PLATFORM OPTIMIZATION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1B34E-B432-0EED-1E99-E88BFBDDA080}"/>
              </a:ext>
            </a:extLst>
          </p:cNvPr>
          <p:cNvSpPr/>
          <p:nvPr/>
        </p:nvSpPr>
        <p:spPr>
          <a:xfrm>
            <a:off x="611715" y="1798370"/>
            <a:ext cx="302685" cy="31185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B1A05B-A08D-F66B-070A-F85E5C5FC726}"/>
              </a:ext>
            </a:extLst>
          </p:cNvPr>
          <p:cNvSpPr/>
          <p:nvPr/>
        </p:nvSpPr>
        <p:spPr>
          <a:xfrm>
            <a:off x="486833" y="5056636"/>
            <a:ext cx="4580467" cy="45385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0" vert="horz" wrap="square" lIns="170688" tIns="108000" rIns="0" bIns="97536" numCol="1" spcCol="1270" anchor="ctr" anchorCtr="0">
            <a:noAutofit/>
          </a:bodyPr>
          <a:lstStyle/>
          <a:p>
            <a:pPr marL="266700" lvl="0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/>
              <a:t>… AND SOME OTHER STUFF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C3E13-2B15-0349-05F8-57ACE2A25D82}"/>
              </a:ext>
            </a:extLst>
          </p:cNvPr>
          <p:cNvSpPr/>
          <p:nvPr/>
        </p:nvSpPr>
        <p:spPr>
          <a:xfrm>
            <a:off x="611715" y="5127634"/>
            <a:ext cx="302685" cy="311855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1031142" y="2425476"/>
            <a:ext cx="5699858" cy="240052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throughput to 2000 evaluations per second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7.2m per hour, 63bn per year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8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evaluation turn-around time to less than 50ms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F4469AE-E9E5-1438-03B5-1C0839C527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49752"/>
              </p:ext>
            </p:extLst>
          </p:nvPr>
        </p:nvGraphicFramePr>
        <p:xfrm>
          <a:off x="6985000" y="2234896"/>
          <a:ext cx="4622800" cy="27816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64428">
                  <a:extLst>
                    <a:ext uri="{9D8B030D-6E8A-4147-A177-3AD203B41FA5}">
                      <a16:colId xmlns:a16="http://schemas.microsoft.com/office/drawing/2014/main" val="3254171447"/>
                    </a:ext>
                  </a:extLst>
                </a:gridCol>
                <a:gridCol w="1279186">
                  <a:extLst>
                    <a:ext uri="{9D8B030D-6E8A-4147-A177-3AD203B41FA5}">
                      <a16:colId xmlns:a16="http://schemas.microsoft.com/office/drawing/2014/main" val="2814933800"/>
                    </a:ext>
                  </a:extLst>
                </a:gridCol>
                <a:gridCol w="1279186">
                  <a:extLst>
                    <a:ext uri="{9D8B030D-6E8A-4147-A177-3AD203B41FA5}">
                      <a16:colId xmlns:a16="http://schemas.microsoft.com/office/drawing/2014/main" val="2073228403"/>
                    </a:ext>
                  </a:extLst>
                </a:gridCol>
              </a:tblGrid>
              <a:tr h="770001"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Cost per Month</a:t>
                      </a:r>
                      <a:b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(3y reserve)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Annual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1" kern="1200">
                          <a:solidFill>
                            <a:schemeClr val="bg1"/>
                          </a:solidFill>
                          <a:effectLst/>
                        </a:rPr>
                        <a:t>Peak FTPS</a:t>
                      </a:r>
                      <a:endParaRPr lang="en-ZA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1002975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$12,000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     45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1762330643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$5,000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$60,000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   407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2170906828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$120,000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1,115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3493206569"/>
                  </a:ext>
                </a:extLst>
              </a:tr>
              <a:tr h="457010"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$16,712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$200,544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tc>
                  <a:txBody>
                    <a:bodyPr/>
                    <a:lstStyle/>
                    <a:p>
                      <a:pPr marL="0" algn="r" rtl="0" eaLnBrk="1" fontAlgn="b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ZA" sz="1500" b="0" kern="1200">
                          <a:solidFill>
                            <a:srgbClr val="000000"/>
                          </a:solidFill>
                          <a:effectLst/>
                        </a:rPr>
                        <a:t>          1,925 </a:t>
                      </a:r>
                      <a:endParaRPr lang="en-ZA">
                        <a:effectLst/>
                      </a:endParaRPr>
                    </a:p>
                  </a:txBody>
                  <a:tcPr marL="137160" marR="137160" marT="137160" marB="137160" anchor="ctr"/>
                </a:tc>
                <a:extLst>
                  <a:ext uri="{0D108BD9-81ED-4DB2-BD59-A6C34878D82A}">
                    <a16:rowId xmlns:a16="http://schemas.microsoft.com/office/drawing/2014/main" val="8816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0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PLATFORM OPTIMIZATION HIGHLIGHTS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2E6B0-F3FB-8130-9199-6F79F6CD30C6}"/>
              </a:ext>
            </a:extLst>
          </p:cNvPr>
          <p:cNvSpPr txBox="1"/>
          <p:nvPr/>
        </p:nvSpPr>
        <p:spPr>
          <a:xfrm>
            <a:off x="711247" y="1563500"/>
            <a:ext cx="6857954" cy="1950667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Removed </a:t>
            </a:r>
            <a:r>
              <a:rPr lang="en-GB" sz="24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OpenFaaS</a:t>
            </a:r>
            <a:endParaRPr lang="en-GB" sz="24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NATS for end-to-end inter-services pub/sub functionality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Protocol Buffers for faster inter-service and Redis serialization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Node.js (v8) optimizations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Collapse data transformation into the API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Collapse channel aggregation into the TADProc</a:t>
            </a:r>
          </a:p>
        </p:txBody>
      </p:sp>
      <p:pic>
        <p:nvPicPr>
          <p:cNvPr id="12" name="Picture 11" descr="A green and blue square with white letters&#10;&#10;Description automatically generated">
            <a:extLst>
              <a:ext uri="{FF2B5EF4-FFF2-40B4-BE49-F238E27FC236}">
                <a16:creationId xmlns:a16="http://schemas.microsoft.com/office/drawing/2014/main" id="{3F09023E-FA4D-A3EC-77AF-CF479FDE0F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37" y="2050144"/>
            <a:ext cx="3041717" cy="8139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DE7DE5-1079-4928-243C-813604F82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5637" y="2951838"/>
            <a:ext cx="2400373" cy="548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8ACC38-7585-F02B-03E3-DF45F3CB3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47" y="5203644"/>
            <a:ext cx="10488738" cy="751806"/>
          </a:xfrm>
          <a:prstGeom prst="rect">
            <a:avLst/>
          </a:prstGeom>
        </p:spPr>
      </p:pic>
      <p:pic>
        <p:nvPicPr>
          <p:cNvPr id="22" name="Picture 21" descr="A black and grey logo&#10;&#10;Description automatically generated">
            <a:extLst>
              <a:ext uri="{FF2B5EF4-FFF2-40B4-BE49-F238E27FC236}">
                <a16:creationId xmlns:a16="http://schemas.microsoft.com/office/drawing/2014/main" id="{FB258E7B-A415-337D-F8D8-86C70CFD7A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33" y="3690118"/>
            <a:ext cx="2041474" cy="548247"/>
          </a:xfrm>
          <a:prstGeom prst="rect">
            <a:avLst/>
          </a:prstGeom>
        </p:spPr>
      </p:pic>
      <p:pic>
        <p:nvPicPr>
          <p:cNvPr id="24" name="Picture 23" descr="A blue and white number with black background&#10;&#10;Description automatically generated">
            <a:extLst>
              <a:ext uri="{FF2B5EF4-FFF2-40B4-BE49-F238E27FC236}">
                <a16:creationId xmlns:a16="http://schemas.microsoft.com/office/drawing/2014/main" id="{1719F3DF-6E0E-9E29-4A79-9477F1187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07" y="3558950"/>
            <a:ext cx="869951" cy="86995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127F-3607-8D48-4078-48BC3ECF6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0B9839-4A7E-5AB5-76F0-EB17D5087C60}"/>
              </a:ext>
            </a:extLst>
          </p:cNvPr>
          <p:cNvCxnSpPr>
            <a:cxnSpLocks/>
          </p:cNvCxnSpPr>
          <p:nvPr/>
        </p:nvCxnSpPr>
        <p:spPr>
          <a:xfrm>
            <a:off x="3063875" y="5203644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C5EC51-7C50-6CC6-EA2B-949E12A824BD}"/>
              </a:ext>
            </a:extLst>
          </p:cNvPr>
          <p:cNvCxnSpPr>
            <a:cxnSpLocks/>
          </p:cNvCxnSpPr>
          <p:nvPr/>
        </p:nvCxnSpPr>
        <p:spPr>
          <a:xfrm>
            <a:off x="8697838" y="5203644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9D820F-401E-2752-DA55-E979CDAF923C}"/>
              </a:ext>
            </a:extLst>
          </p:cNvPr>
          <p:cNvCxnSpPr>
            <a:cxnSpLocks/>
          </p:cNvCxnSpPr>
          <p:nvPr/>
        </p:nvCxnSpPr>
        <p:spPr>
          <a:xfrm flipV="1">
            <a:off x="3063875" y="5585516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5AFE79-3FFB-E2B5-5A11-F4B393F6D7A8}"/>
              </a:ext>
            </a:extLst>
          </p:cNvPr>
          <p:cNvCxnSpPr>
            <a:cxnSpLocks/>
          </p:cNvCxnSpPr>
          <p:nvPr/>
        </p:nvCxnSpPr>
        <p:spPr>
          <a:xfrm flipV="1">
            <a:off x="8697838" y="5585516"/>
            <a:ext cx="381000" cy="375903"/>
          </a:xfrm>
          <a:prstGeom prst="line">
            <a:avLst/>
          </a:prstGeom>
          <a:ln w="127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51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PLATFORM OPTIMIZATION HIGHLIGHTS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1390" y="1645899"/>
            <a:ext cx="7382609" cy="287201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Overhauled the rule processor design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We abstracted and wrapped common rule processor code inside an executor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All rule queries were consolidated and optimized</a:t>
            </a:r>
          </a:p>
          <a:p>
            <a:pPr marL="809625" lvl="2" indent="-2667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Previously up to five DB reads; now only one</a:t>
            </a:r>
          </a:p>
          <a:p>
            <a:pPr marL="542925" lvl="1" indent="-276225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Forward-casted caching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41D078-12E8-E731-B697-76BA9F4D7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200" y="4334716"/>
            <a:ext cx="5160083" cy="196408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C127F-3607-8D48-4078-48BC3ECF68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C1FBA6-991F-25F1-F4E3-E252D86DC645}"/>
              </a:ext>
            </a:extLst>
          </p:cNvPr>
          <p:cNvSpPr/>
          <p:nvPr/>
        </p:nvSpPr>
        <p:spPr>
          <a:xfrm>
            <a:off x="8097766" y="1338438"/>
            <a:ext cx="3067891" cy="5084876"/>
          </a:xfrm>
          <a:prstGeom prst="roundRect">
            <a:avLst>
              <a:gd name="adj" fmla="val 5474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72000" rtlCol="0" anchor="t"/>
          <a:lstStyle/>
          <a:p>
            <a:r>
              <a:rPr lang="en-GB">
                <a:latin typeface="Consolas" panose="020B0609020204030204" pitchFamily="49" charset="0"/>
              </a:rPr>
              <a:t>Rule executor</a:t>
            </a:r>
            <a:endParaRPr lang="en-ZA">
              <a:latin typeface="Consolas" panose="020B0609020204030204" pitchFamily="49" charset="0"/>
            </a:endParaRPr>
          </a:p>
        </p:txBody>
      </p:sp>
      <p:sp>
        <p:nvSpPr>
          <p:cNvPr id="4" name="Slide Number Placeholder 38">
            <a:extLst>
              <a:ext uri="{FF2B5EF4-FFF2-40B4-BE49-F238E27FC236}">
                <a16:creationId xmlns:a16="http://schemas.microsoft.com/office/drawing/2014/main" id="{385122BB-D77D-26A7-A4CA-C2E7B40A91DB}"/>
              </a:ext>
            </a:extLst>
          </p:cNvPr>
          <p:cNvSpPr txBox="1">
            <a:spLocks/>
          </p:cNvSpPr>
          <p:nvPr/>
        </p:nvSpPr>
        <p:spPr>
          <a:xfrm>
            <a:off x="11048104" y="7142510"/>
            <a:ext cx="549177" cy="21031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700" kern="1200">
                <a:solidFill>
                  <a:schemeClr val="accent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4290442A-A587-DA4A-80BE-9E74F9AF547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8E85F9-036D-EF58-437E-D8A15CA76682}"/>
              </a:ext>
            </a:extLst>
          </p:cNvPr>
          <p:cNvSpPr/>
          <p:nvPr/>
        </p:nvSpPr>
        <p:spPr>
          <a:xfrm>
            <a:off x="8539909" y="1878848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Connectivity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FB4F83-3033-CE84-998D-5237A179F639}"/>
              </a:ext>
            </a:extLst>
          </p:cNvPr>
          <p:cNvSpPr/>
          <p:nvPr/>
        </p:nvSpPr>
        <p:spPr>
          <a:xfrm>
            <a:off x="8539910" y="2225294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Config handling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B23CB7-4B36-7D21-94F9-82331051C86F}"/>
              </a:ext>
            </a:extLst>
          </p:cNvPr>
          <p:cNvSpPr/>
          <p:nvPr/>
        </p:nvSpPr>
        <p:spPr>
          <a:xfrm>
            <a:off x="8539909" y="5570943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Rule result calculation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B77852B-A1F0-90E3-BEF4-25C4B35BB031}"/>
              </a:ext>
            </a:extLst>
          </p:cNvPr>
          <p:cNvSpPr/>
          <p:nvPr/>
        </p:nvSpPr>
        <p:spPr>
          <a:xfrm>
            <a:off x="8539909" y="5907362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Publish rule result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B2998E-AAC3-E24D-63B5-3C8A61E2CE6A}"/>
              </a:ext>
            </a:extLst>
          </p:cNvPr>
          <p:cNvSpPr/>
          <p:nvPr/>
        </p:nvSpPr>
        <p:spPr>
          <a:xfrm>
            <a:off x="8539908" y="2580835"/>
            <a:ext cx="3057371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Input subscription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D20A80CE-83BA-D729-DEA3-FA53E9867301}"/>
              </a:ext>
            </a:extLst>
          </p:cNvPr>
          <p:cNvSpPr/>
          <p:nvPr/>
        </p:nvSpPr>
        <p:spPr>
          <a:xfrm>
            <a:off x="8752825" y="3105809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922FA9E-13C3-2012-EEE2-2D51C2A37154}"/>
              </a:ext>
            </a:extLst>
          </p:cNvPr>
          <p:cNvSpPr/>
          <p:nvPr/>
        </p:nvSpPr>
        <p:spPr>
          <a:xfrm>
            <a:off x="8752825" y="3479923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8DE25FDA-0C92-E62F-E9EC-61EC57AE2D4A}"/>
              </a:ext>
            </a:extLst>
          </p:cNvPr>
          <p:cNvSpPr/>
          <p:nvPr/>
        </p:nvSpPr>
        <p:spPr>
          <a:xfrm>
            <a:off x="8752825" y="3854037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9EBBF4D-96E8-2E21-E790-C2E027502AA9}"/>
              </a:ext>
            </a:extLst>
          </p:cNvPr>
          <p:cNvSpPr/>
          <p:nvPr/>
        </p:nvSpPr>
        <p:spPr>
          <a:xfrm>
            <a:off x="8752825" y="4228151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CB4C0F53-491C-74F7-3511-D891F292ABCA}"/>
              </a:ext>
            </a:extLst>
          </p:cNvPr>
          <p:cNvSpPr/>
          <p:nvPr/>
        </p:nvSpPr>
        <p:spPr>
          <a:xfrm>
            <a:off x="8753329" y="4602265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6A88A7AC-10E9-F915-8A75-EA6B36EF3D69}"/>
              </a:ext>
            </a:extLst>
          </p:cNvPr>
          <p:cNvSpPr/>
          <p:nvPr/>
        </p:nvSpPr>
        <p:spPr>
          <a:xfrm>
            <a:off x="8753329" y="4976379"/>
            <a:ext cx="267854" cy="322451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D6E866-E801-D5B5-0124-975EB159F484}"/>
              </a:ext>
            </a:extLst>
          </p:cNvPr>
          <p:cNvSpPr/>
          <p:nvPr/>
        </p:nvSpPr>
        <p:spPr>
          <a:xfrm>
            <a:off x="8635401" y="2956767"/>
            <a:ext cx="3061300" cy="2488563"/>
          </a:xfrm>
          <a:prstGeom prst="roundRect">
            <a:avLst>
              <a:gd name="adj" fmla="val 5184"/>
            </a:avLst>
          </a:prstGeom>
          <a:noFill/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2D0D125-855F-6498-FD72-A8AD6BA0B968}"/>
              </a:ext>
            </a:extLst>
          </p:cNvPr>
          <p:cNvSpPr/>
          <p:nvPr/>
        </p:nvSpPr>
        <p:spPr>
          <a:xfrm>
            <a:off x="8937072" y="3064823"/>
            <a:ext cx="3067891" cy="2251936"/>
          </a:xfrm>
          <a:prstGeom prst="roundRect">
            <a:avLst>
              <a:gd name="adj" fmla="val 1614"/>
            </a:avLst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80000" tIns="144000" rtlCol="0" anchor="t"/>
          <a:lstStyle/>
          <a:p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F34D5F2-DFDC-FEE2-96EC-65E3122DD5A4}"/>
              </a:ext>
            </a:extLst>
          </p:cNvPr>
          <p:cNvSpPr/>
          <p:nvPr/>
        </p:nvSpPr>
        <p:spPr>
          <a:xfrm>
            <a:off x="9363363" y="3568599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1. Early exit conditions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45840F2-05E7-63BD-3C81-8FB20A4DCD0D}"/>
              </a:ext>
            </a:extLst>
          </p:cNvPr>
          <p:cNvSpPr/>
          <p:nvPr/>
        </p:nvSpPr>
        <p:spPr>
          <a:xfrm>
            <a:off x="9363363" y="3968344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2. Query setup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DB4D4FB-AD1F-3EC3-9617-588E1BD7A29D}"/>
              </a:ext>
            </a:extLst>
          </p:cNvPr>
          <p:cNvSpPr/>
          <p:nvPr/>
        </p:nvSpPr>
        <p:spPr>
          <a:xfrm>
            <a:off x="9363362" y="4393893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3. Query execution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7F76676-9A2C-D7E9-47DB-4BA40AD79679}"/>
              </a:ext>
            </a:extLst>
          </p:cNvPr>
          <p:cNvSpPr/>
          <p:nvPr/>
        </p:nvSpPr>
        <p:spPr>
          <a:xfrm>
            <a:off x="9363361" y="4814029"/>
            <a:ext cx="2244437" cy="30828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4. Query post-processing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2C2A71B-3793-6E25-7661-247CF2CC8D07}"/>
              </a:ext>
            </a:extLst>
          </p:cNvPr>
          <p:cNvSpPr/>
          <p:nvPr/>
        </p:nvSpPr>
        <p:spPr>
          <a:xfrm>
            <a:off x="9173036" y="3324951"/>
            <a:ext cx="2707408" cy="1890451"/>
          </a:xfrm>
          <a:prstGeom prst="roundRect">
            <a:avLst>
              <a:gd name="adj" fmla="val 5184"/>
            </a:avLst>
          </a:prstGeom>
          <a:noFill/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F444ECA-E950-07AD-BFB1-1D9C401F02C3}"/>
              </a:ext>
            </a:extLst>
          </p:cNvPr>
          <p:cNvSpPr/>
          <p:nvPr/>
        </p:nvSpPr>
        <p:spPr>
          <a:xfrm>
            <a:off x="9048518" y="3199791"/>
            <a:ext cx="1400407" cy="250319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latin typeface="Consolas" panose="020B0609020204030204" pitchFamily="49" charset="0"/>
              </a:rPr>
              <a:t>Rule processor</a:t>
            </a:r>
            <a:endParaRPr lang="en-ZA" sz="1200">
              <a:latin typeface="Consolas" panose="020B0609020204030204" pitchFamily="49" charset="0"/>
            </a:endParaRPr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207A8EE-D99F-EF04-2B2C-49672EA6874B}"/>
              </a:ext>
            </a:extLst>
          </p:cNvPr>
          <p:cNvSpPr/>
          <p:nvPr/>
        </p:nvSpPr>
        <p:spPr>
          <a:xfrm>
            <a:off x="8442794" y="3104238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AA0A1C3E-A98F-4C07-0071-232E83A3A0B1}"/>
              </a:ext>
            </a:extLst>
          </p:cNvPr>
          <p:cNvSpPr/>
          <p:nvPr/>
        </p:nvSpPr>
        <p:spPr>
          <a:xfrm>
            <a:off x="8442794" y="3478352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CEDBF8AF-177F-1ED9-1CD8-C4A1663ED384}"/>
              </a:ext>
            </a:extLst>
          </p:cNvPr>
          <p:cNvSpPr/>
          <p:nvPr/>
        </p:nvSpPr>
        <p:spPr>
          <a:xfrm>
            <a:off x="8442794" y="3852466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Arrow: Left 35">
            <a:extLst>
              <a:ext uri="{FF2B5EF4-FFF2-40B4-BE49-F238E27FC236}">
                <a16:creationId xmlns:a16="http://schemas.microsoft.com/office/drawing/2014/main" id="{D74CB518-C436-B88C-ABB8-5565DD9F65B4}"/>
              </a:ext>
            </a:extLst>
          </p:cNvPr>
          <p:cNvSpPr/>
          <p:nvPr/>
        </p:nvSpPr>
        <p:spPr>
          <a:xfrm>
            <a:off x="8442794" y="4226580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Arrow: Left 36">
            <a:extLst>
              <a:ext uri="{FF2B5EF4-FFF2-40B4-BE49-F238E27FC236}">
                <a16:creationId xmlns:a16="http://schemas.microsoft.com/office/drawing/2014/main" id="{15B485B7-229F-84BA-D4BD-BBB258E6D7E9}"/>
              </a:ext>
            </a:extLst>
          </p:cNvPr>
          <p:cNvSpPr/>
          <p:nvPr/>
        </p:nvSpPr>
        <p:spPr>
          <a:xfrm>
            <a:off x="8443298" y="4600694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Arrow: Left 37">
            <a:extLst>
              <a:ext uri="{FF2B5EF4-FFF2-40B4-BE49-F238E27FC236}">
                <a16:creationId xmlns:a16="http://schemas.microsoft.com/office/drawing/2014/main" id="{7B579035-5A22-938A-2C14-5C57082E35C4}"/>
              </a:ext>
            </a:extLst>
          </p:cNvPr>
          <p:cNvSpPr/>
          <p:nvPr/>
        </p:nvSpPr>
        <p:spPr>
          <a:xfrm>
            <a:off x="8443298" y="4974808"/>
            <a:ext cx="267854" cy="322451"/>
          </a:xfrm>
          <a:prstGeom prst="leftArrow">
            <a:avLst/>
          </a:prstGeom>
          <a:noFill/>
          <a:ln>
            <a:solidFill>
              <a:schemeClr val="bg1"/>
            </a:solidFill>
            <a:prstDash val="sysDot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104029-D381-A67B-2C8F-91AF68AFE9D0}"/>
              </a:ext>
            </a:extLst>
          </p:cNvPr>
          <p:cNvSpPr/>
          <p:nvPr/>
        </p:nvSpPr>
        <p:spPr>
          <a:xfrm>
            <a:off x="8632030" y="3177653"/>
            <a:ext cx="123124" cy="204806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ZA">
              <a:solidFill>
                <a:schemeClr val="accent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UPDATE – OTHER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5299" y="1052688"/>
            <a:ext cx="11112501" cy="285750"/>
          </a:xfrm>
        </p:spPr>
        <p:txBody>
          <a:bodyPr/>
          <a:lstStyle/>
          <a:p>
            <a:r>
              <a:rPr lang="en-US" sz="1400"/>
              <a:t>What else did we do?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5300" y="1604430"/>
            <a:ext cx="11112500" cy="43772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Abstracted common code into a centralised code library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rule processor error and exception handling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Two new rules to detect transaction mirroring by the debtor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Rule development turnaround time is now a couple of days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a containerized </a:t>
            </a:r>
            <a:r>
              <a:rPr lang="en-ZA" sz="22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Jupyter</a:t>
            </a: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Notebook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+ standard reporting to support benchmarking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Pin-point transaction ingestion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Implemented a NATS REST proxy for testing via Postman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2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Composed the platform into a Docker container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ZA" sz="220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2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2DAC-657E-D7DA-D245-1EC696A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EKUTA Product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F297B-897C-548D-DFED-370B665A9D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1400"/>
              <a:t>What are we planning?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BB97C-3F8A-600C-4F40-695ADE68CA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E795DB64-F7C0-D682-2D5C-34E122205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9634E-F2A1-C4C4-D72B-DA9EA7E5424D}"/>
              </a:ext>
            </a:extLst>
          </p:cNvPr>
          <p:cNvSpPr txBox="1"/>
          <p:nvPr/>
        </p:nvSpPr>
        <p:spPr>
          <a:xfrm>
            <a:off x="495299" y="1604430"/>
            <a:ext cx="10566139" cy="437726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Complete optimization at 3000 evaluations per second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Transaction blocking and short-term overrides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Batch processing (data catch-up and evaluations)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Platform Configuration User Interface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Improved and centralized logging and monitoring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Dynamic on-demand scaling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Focus on scaling the infrastructure instead of the software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(starting) Artificial Intelligence and Machine Learning for calibration and rules discovery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Review of </a:t>
            </a:r>
            <a:r>
              <a:rPr lang="en-ZA" sz="2400" err="1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ArangoDB’s</a:t>
            </a:r>
            <a:r>
              <a:rPr lang="en-ZA" sz="240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move to BSL 1.1</a:t>
            </a:r>
          </a:p>
        </p:txBody>
      </p:sp>
    </p:spTree>
    <p:extLst>
      <p:ext uri="{BB962C8B-B14F-4D97-AF65-F5344CB8AC3E}">
        <p14:creationId xmlns:p14="http://schemas.microsoft.com/office/powerpoint/2010/main" val="75603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ACB06-7EE2-D929-A088-AA6BF2FB4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14F8AF-CF57-0D74-4C7C-58F0D4FCA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2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The FRMS Center of Excellence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46F797-2D3C-11A3-8AF3-D616AFEF3CC5}"/>
              </a:ext>
            </a:extLst>
          </p:cNvPr>
          <p:cNvSpPr/>
          <p:nvPr/>
        </p:nvSpPr>
        <p:spPr>
          <a:xfrm>
            <a:off x="0" y="1021346"/>
            <a:ext cx="12192000" cy="571347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30AD75-6152-BA06-2FEC-AC335F69A5B1}"/>
              </a:ext>
            </a:extLst>
          </p:cNvPr>
          <p:cNvSpPr/>
          <p:nvPr/>
        </p:nvSpPr>
        <p:spPr>
          <a:xfrm>
            <a:off x="129284" y="4137637"/>
            <a:ext cx="2151580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Data-only</a:t>
            </a:r>
          </a:p>
          <a:p>
            <a:r>
              <a:rPr lang="en-GB" sz="12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processes</a:t>
            </a:r>
            <a:endParaRPr lang="en-ZA" sz="1200" b="1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1C4A3C-3C92-777B-522C-FBC3A42F9C4F}"/>
              </a:ext>
            </a:extLst>
          </p:cNvPr>
          <p:cNvSpPr/>
          <p:nvPr/>
        </p:nvSpPr>
        <p:spPr>
          <a:xfrm>
            <a:off x="1033837" y="4253613"/>
            <a:ext cx="1041543" cy="22081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0157DE-C30D-48AA-D971-CFD00F89F30C}"/>
              </a:ext>
            </a:extLst>
          </p:cNvPr>
          <p:cNvSpPr/>
          <p:nvPr/>
        </p:nvSpPr>
        <p:spPr>
          <a:xfrm>
            <a:off x="2765682" y="3296336"/>
            <a:ext cx="1114179" cy="35959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BE39B3-2632-1942-E732-79D36DE7AA6F}"/>
              </a:ext>
            </a:extLst>
          </p:cNvPr>
          <p:cNvSpPr/>
          <p:nvPr/>
        </p:nvSpPr>
        <p:spPr>
          <a:xfrm>
            <a:off x="2280860" y="4137637"/>
            <a:ext cx="1907080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preparation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08ED46D-F212-D417-7F67-38448E28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682" y="2342800"/>
            <a:ext cx="1122113" cy="30787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B8E94CB-8A2A-497F-D46D-0763B699455D}"/>
              </a:ext>
            </a:extLst>
          </p:cNvPr>
          <p:cNvSpPr/>
          <p:nvPr/>
        </p:nvSpPr>
        <p:spPr>
          <a:xfrm>
            <a:off x="4187941" y="4137637"/>
            <a:ext cx="5323356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5B4D7F-9060-A3AB-E5B5-C418A8ED58E6}"/>
              </a:ext>
            </a:extLst>
          </p:cNvPr>
          <p:cNvSpPr/>
          <p:nvPr/>
        </p:nvSpPr>
        <p:spPr>
          <a:xfrm>
            <a:off x="4376087" y="4253614"/>
            <a:ext cx="5026845" cy="6267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Cache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22A3C6-8561-26F1-551F-C0BA97B72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1227" y="4339040"/>
            <a:ext cx="1435813" cy="45587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00F3D9-D6F4-C809-E3E1-9358A1BED56B}"/>
              </a:ext>
            </a:extLst>
          </p:cNvPr>
          <p:cNvSpPr/>
          <p:nvPr/>
        </p:nvSpPr>
        <p:spPr>
          <a:xfrm>
            <a:off x="4528488" y="4510467"/>
            <a:ext cx="1038056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3B5F0-B091-C5C5-7206-C39EEA80F0AF}"/>
              </a:ext>
            </a:extLst>
          </p:cNvPr>
          <p:cNvSpPr/>
          <p:nvPr/>
        </p:nvSpPr>
        <p:spPr>
          <a:xfrm>
            <a:off x="5639927" y="4510467"/>
            <a:ext cx="1287641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collation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953EF9-4D7B-EA41-E458-4A850B2BDA22}"/>
              </a:ext>
            </a:extLst>
          </p:cNvPr>
          <p:cNvSpPr/>
          <p:nvPr/>
        </p:nvSpPr>
        <p:spPr>
          <a:xfrm>
            <a:off x="7005248" y="4507995"/>
            <a:ext cx="701592" cy="28444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Configs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7B4CE3-8E7F-3AB2-859C-B3AB07B9581E}"/>
              </a:ext>
            </a:extLst>
          </p:cNvPr>
          <p:cNvSpPr/>
          <p:nvPr/>
        </p:nvSpPr>
        <p:spPr>
          <a:xfrm>
            <a:off x="4376087" y="4880337"/>
            <a:ext cx="5026845" cy="6267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9250" algn="ctr"/>
              </a:tabLst>
            </a:pPr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Persistent Data Store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C76C43-0E42-3A23-B38B-5F43A79658BB}"/>
              </a:ext>
            </a:extLst>
          </p:cNvPr>
          <p:cNvSpPr/>
          <p:nvPr/>
        </p:nvSpPr>
        <p:spPr>
          <a:xfrm>
            <a:off x="4376087" y="5507061"/>
            <a:ext cx="1883809" cy="95471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 DB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7DD7FB-6384-8336-5C5C-2287831DE48F}"/>
              </a:ext>
            </a:extLst>
          </p:cNvPr>
          <p:cNvSpPr/>
          <p:nvPr/>
        </p:nvSpPr>
        <p:spPr>
          <a:xfrm>
            <a:off x="6259898" y="5507061"/>
            <a:ext cx="1558031" cy="488428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history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B2EF2C-EB69-B715-CDE1-6ABA2663CD8A}"/>
              </a:ext>
            </a:extLst>
          </p:cNvPr>
          <p:cNvSpPr/>
          <p:nvPr/>
        </p:nvSpPr>
        <p:spPr>
          <a:xfrm>
            <a:off x="6259897" y="5995490"/>
            <a:ext cx="1558031" cy="46628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Historical Graph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868F2F-EA5A-8F54-EB5A-08D74FC84736}"/>
              </a:ext>
            </a:extLst>
          </p:cNvPr>
          <p:cNvSpPr/>
          <p:nvPr/>
        </p:nvSpPr>
        <p:spPr>
          <a:xfrm>
            <a:off x="7817929" y="5506911"/>
            <a:ext cx="1585003" cy="95471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DB38C-6145-8EC6-5F2C-FA1C60021402}"/>
              </a:ext>
            </a:extLst>
          </p:cNvPr>
          <p:cNvSpPr/>
          <p:nvPr/>
        </p:nvSpPr>
        <p:spPr>
          <a:xfrm>
            <a:off x="4500211" y="5771599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7837B9-07FE-067C-C970-BF6A12786721}"/>
              </a:ext>
            </a:extLst>
          </p:cNvPr>
          <p:cNvSpPr/>
          <p:nvPr/>
        </p:nvSpPr>
        <p:spPr>
          <a:xfrm>
            <a:off x="5370391" y="5771599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B2EA0B-9CFC-37B7-75E4-89D6DB969E8C}"/>
              </a:ext>
            </a:extLst>
          </p:cNvPr>
          <p:cNvSpPr/>
          <p:nvPr/>
        </p:nvSpPr>
        <p:spPr>
          <a:xfrm>
            <a:off x="4500211" y="6000333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C1D577F-723B-F877-ED66-21F3167C8F85}"/>
              </a:ext>
            </a:extLst>
          </p:cNvPr>
          <p:cNvSpPr/>
          <p:nvPr/>
        </p:nvSpPr>
        <p:spPr>
          <a:xfrm>
            <a:off x="5370391" y="6000333"/>
            <a:ext cx="77424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Typology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A69DF26-C832-AA87-D432-49DA713B7B56}"/>
              </a:ext>
            </a:extLst>
          </p:cNvPr>
          <p:cNvSpPr/>
          <p:nvPr/>
        </p:nvSpPr>
        <p:spPr>
          <a:xfrm>
            <a:off x="4500211" y="6236965"/>
            <a:ext cx="1644423" cy="16893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control/archive</a:t>
            </a:r>
            <a:endParaRPr lang="en-ZA" sz="10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483DC14-F8DA-83B1-4A83-6CF75344A9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0857" y="5049292"/>
            <a:ext cx="1958404" cy="320868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9D187FC7-EB07-FE43-07BD-509C06B27992}"/>
              </a:ext>
            </a:extLst>
          </p:cNvPr>
          <p:cNvSpPr/>
          <p:nvPr/>
        </p:nvSpPr>
        <p:spPr>
          <a:xfrm>
            <a:off x="2426553" y="4623502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Pseudonymisation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203349B-740D-074E-CAD3-E9C581817A62}"/>
              </a:ext>
            </a:extLst>
          </p:cNvPr>
          <p:cNvSpPr/>
          <p:nvPr/>
        </p:nvSpPr>
        <p:spPr>
          <a:xfrm>
            <a:off x="2426553" y="4943138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Resolution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456E13-8F50-30D9-8646-33A334A878E0}"/>
              </a:ext>
            </a:extLst>
          </p:cNvPr>
          <p:cNvSpPr/>
          <p:nvPr/>
        </p:nvSpPr>
        <p:spPr>
          <a:xfrm>
            <a:off x="2426553" y="5261813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transformation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DFE25-EC22-0B45-E2A2-FA7D1E568FF9}"/>
              </a:ext>
            </a:extLst>
          </p:cNvPr>
          <p:cNvSpPr/>
          <p:nvPr/>
        </p:nvSpPr>
        <p:spPr>
          <a:xfrm>
            <a:off x="2426553" y="5583436"/>
            <a:ext cx="1614904" cy="21230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persistence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64819B-14F8-1F14-1D6D-4C551F385F9C}"/>
              </a:ext>
            </a:extLst>
          </p:cNvPr>
          <p:cNvSpPr/>
          <p:nvPr/>
        </p:nvSpPr>
        <p:spPr>
          <a:xfrm>
            <a:off x="9511298" y="4137637"/>
            <a:ext cx="2551418" cy="24606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Analytics / Telemetry / Logging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Picture 8" descr="Filebeats configuration for Kubernetes - Site Reliability Engineer Blog">
            <a:extLst>
              <a:ext uri="{FF2B5EF4-FFF2-40B4-BE49-F238E27FC236}">
                <a16:creationId xmlns:a16="http://schemas.microsoft.com/office/drawing/2014/main" id="{5038529F-92B2-06EC-7860-E1187D534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360" y="5783872"/>
            <a:ext cx="1038647" cy="8222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911891D-CA3A-AF53-EA53-8625156FF6EC}"/>
              </a:ext>
            </a:extLst>
          </p:cNvPr>
          <p:cNvSpPr/>
          <p:nvPr/>
        </p:nvSpPr>
        <p:spPr>
          <a:xfrm>
            <a:off x="9640774" y="4972963"/>
            <a:ext cx="2306300" cy="31867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001AD1B-8DA2-A516-D51F-1F1981F6D88F}"/>
              </a:ext>
            </a:extLst>
          </p:cNvPr>
          <p:cNvSpPr/>
          <p:nvPr/>
        </p:nvSpPr>
        <p:spPr>
          <a:xfrm>
            <a:off x="9640773" y="5378070"/>
            <a:ext cx="2306300" cy="30422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244AE1-DE2B-C24B-16AE-5FAE3FC49548}"/>
              </a:ext>
            </a:extLst>
          </p:cNvPr>
          <p:cNvSpPr/>
          <p:nvPr/>
        </p:nvSpPr>
        <p:spPr>
          <a:xfrm>
            <a:off x="9640774" y="4557637"/>
            <a:ext cx="2306300" cy="31867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APM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6DB497-C587-0D8C-58C1-4C1B798DDCBA}"/>
              </a:ext>
            </a:extLst>
          </p:cNvPr>
          <p:cNvSpPr/>
          <p:nvPr/>
        </p:nvSpPr>
        <p:spPr>
          <a:xfrm>
            <a:off x="129285" y="1169127"/>
            <a:ext cx="2022293" cy="283198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&amp; Orchestration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Kubernetes Config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YAML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 API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EKUTA services connected via NATS pub/sub</a:t>
            </a:r>
          </a:p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Via Kubernetes</a:t>
            </a:r>
          </a:p>
          <a:p>
            <a:pPr>
              <a:spcAft>
                <a:spcPts val="200"/>
              </a:spcAft>
            </a:pPr>
            <a:r>
              <a:rPr lang="en-ZA" sz="1100" b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Keycloak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TLS and/or </a:t>
            </a:r>
            <a:r>
              <a:rPr lang="en-ZA" sz="110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mTLS</a:t>
            </a:r>
            <a:endParaRPr lang="en-ZA" sz="11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F35D0E5-3E5A-EFD8-32A2-BBD25B8B2334}"/>
              </a:ext>
            </a:extLst>
          </p:cNvPr>
          <p:cNvSpPr/>
          <p:nvPr/>
        </p:nvSpPr>
        <p:spPr>
          <a:xfrm>
            <a:off x="2280863" y="1169127"/>
            <a:ext cx="9781852" cy="2968509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200"/>
              </a:spcAft>
            </a:pPr>
            <a:r>
              <a:rPr lang="en-ZA" sz="11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Primary orchestration in Kubernetes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1F5F7B6-F53E-4ACA-E553-163B076D31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1800" y="1253481"/>
            <a:ext cx="2425169" cy="431036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AE6FD1D-58FF-2689-143F-169487B65054}"/>
              </a:ext>
            </a:extLst>
          </p:cNvPr>
          <p:cNvSpPr/>
          <p:nvPr/>
        </p:nvSpPr>
        <p:spPr>
          <a:xfrm>
            <a:off x="2280860" y="1446674"/>
            <a:ext cx="7232685" cy="32695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API Gateway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325896-752B-5B2D-EA75-BC54B10EBA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1789" y="1507465"/>
            <a:ext cx="2211189" cy="206512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2A7542DE-F936-F581-C20C-06743AABFF0D}"/>
              </a:ext>
            </a:extLst>
          </p:cNvPr>
          <p:cNvSpPr/>
          <p:nvPr/>
        </p:nvSpPr>
        <p:spPr>
          <a:xfrm>
            <a:off x="2280861" y="1773775"/>
            <a:ext cx="7230436" cy="203005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EKUTA services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1FF1C6-B34D-7B0E-0DD9-0B4A748ECBE1}"/>
              </a:ext>
            </a:extLst>
          </p:cNvPr>
          <p:cNvSpPr/>
          <p:nvPr/>
        </p:nvSpPr>
        <p:spPr>
          <a:xfrm>
            <a:off x="9513545" y="1781167"/>
            <a:ext cx="2549170" cy="2356467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CI/CD</a:t>
            </a:r>
            <a:endParaRPr lang="en-ZA" sz="16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7A044E-948E-3E94-4B39-C2C7B9CFB5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88251" y="2367778"/>
            <a:ext cx="1058823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97F6050-6AEB-F9CB-E431-0C1EB75FD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062" y="2974902"/>
            <a:ext cx="10692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35CC54C-D085-5FB7-E3EA-E171F63E11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1844" y="3563820"/>
            <a:ext cx="1150974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41BF881C-AAF0-BB95-D2A9-02CD7517A49F}"/>
              </a:ext>
            </a:extLst>
          </p:cNvPr>
          <p:cNvSpPr/>
          <p:nvPr/>
        </p:nvSpPr>
        <p:spPr>
          <a:xfrm>
            <a:off x="9603631" y="2285976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Automated Deployment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989124F-9C79-897F-36BF-76B7F644F7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86300" y="1846382"/>
            <a:ext cx="502685" cy="521077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61C9C171-08CD-7F01-D3BE-3FDD89CD47AD}"/>
              </a:ext>
            </a:extLst>
          </p:cNvPr>
          <p:cNvSpPr/>
          <p:nvPr/>
        </p:nvSpPr>
        <p:spPr>
          <a:xfrm>
            <a:off x="9603631" y="2887085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Service Testing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02451CE-5612-A6B6-460B-3F89DE8F37E5}"/>
              </a:ext>
            </a:extLst>
          </p:cNvPr>
          <p:cNvSpPr/>
          <p:nvPr/>
        </p:nvSpPr>
        <p:spPr>
          <a:xfrm>
            <a:off x="9603631" y="3476003"/>
            <a:ext cx="1176470" cy="49963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</a:p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4301604-AB41-7F9F-2CBD-53716E121D2A}"/>
              </a:ext>
            </a:extLst>
          </p:cNvPr>
          <p:cNvSpPr/>
          <p:nvPr/>
        </p:nvSpPr>
        <p:spPr>
          <a:xfrm>
            <a:off x="2280860" y="3803824"/>
            <a:ext cx="1325426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Admin &amp; Config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CE0A913-6136-0140-964E-50BBA80C35B4}"/>
              </a:ext>
            </a:extLst>
          </p:cNvPr>
          <p:cNvSpPr/>
          <p:nvPr/>
        </p:nvSpPr>
        <p:spPr>
          <a:xfrm>
            <a:off x="3606286" y="3803824"/>
            <a:ext cx="3365578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Security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EFB4F10F-3B3B-393D-F18F-7595436012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51613" y="3851646"/>
            <a:ext cx="1202829" cy="24603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817E4F23-EEBA-2715-5D25-044E01EC7C85}"/>
              </a:ext>
            </a:extLst>
          </p:cNvPr>
          <p:cNvSpPr/>
          <p:nvPr/>
        </p:nvSpPr>
        <p:spPr>
          <a:xfrm>
            <a:off x="6971865" y="3803824"/>
            <a:ext cx="2541680" cy="33366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Containerisation</a:t>
            </a:r>
            <a:endParaRPr lang="en-ZA" sz="120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B70A30C-B27F-5B53-5C1E-E1EF7EF343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7432" y="3858015"/>
            <a:ext cx="1113985" cy="267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0DB8494-0149-BBD1-364C-3C33EE545E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9121" y="3835364"/>
            <a:ext cx="754682" cy="278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Picture 75" descr="A green and blue square with white letters&#10;&#10;Description automatically generated">
            <a:extLst>
              <a:ext uri="{FF2B5EF4-FFF2-40B4-BE49-F238E27FC236}">
                <a16:creationId xmlns:a16="http://schemas.microsoft.com/office/drawing/2014/main" id="{D3E4E398-201E-F5B2-7E62-E3DE6BA1C515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054" y="1859050"/>
            <a:ext cx="2223926" cy="595099"/>
          </a:xfrm>
          <a:prstGeom prst="rect">
            <a:avLst/>
          </a:prstGeom>
        </p:spPr>
      </p:pic>
      <p:pic>
        <p:nvPicPr>
          <p:cNvPr id="78" name="Picture 77" descr="A black and grey logo&#10;&#10;Description automatically generated">
            <a:extLst>
              <a:ext uri="{FF2B5EF4-FFF2-40B4-BE49-F238E27FC236}">
                <a16:creationId xmlns:a16="http://schemas.microsoft.com/office/drawing/2014/main" id="{BC6DAD8E-DCD9-EA3F-265C-56A22DE67AB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91" y="3357620"/>
            <a:ext cx="1191098" cy="31987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A210AB1-4767-FFA2-5D38-CBF5DBB091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6833" y="2328696"/>
            <a:ext cx="1203748" cy="27493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5782A8A6-9682-0E46-177B-007E8D1C9D8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760758" y="2681680"/>
            <a:ext cx="6581581" cy="600220"/>
          </a:xfrm>
          <a:prstGeom prst="rect">
            <a:avLst/>
          </a:prstGeom>
        </p:spPr>
      </p:pic>
      <p:pic>
        <p:nvPicPr>
          <p:cNvPr id="87" name="Picture 86" descr="A logo with orange and grey circles&#10;&#10;Description automatically generated">
            <a:extLst>
              <a:ext uri="{FF2B5EF4-FFF2-40B4-BE49-F238E27FC236}">
                <a16:creationId xmlns:a16="http://schemas.microsoft.com/office/drawing/2014/main" id="{051C7C4F-454F-592D-24E0-C729514A211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00" y="5751275"/>
            <a:ext cx="696021" cy="806804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C485562B-629E-8A3F-E926-ACEFEE88F28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27503" y="3318841"/>
            <a:ext cx="1367395" cy="428316"/>
          </a:xfrm>
          <a:prstGeom prst="rect">
            <a:avLst/>
          </a:prstGeom>
        </p:spPr>
      </p:pic>
      <p:sp>
        <p:nvSpPr>
          <p:cNvPr id="92" name="Title 1">
            <a:extLst>
              <a:ext uri="{FF2B5EF4-FFF2-40B4-BE49-F238E27FC236}">
                <a16:creationId xmlns:a16="http://schemas.microsoft.com/office/drawing/2014/main" id="{95AF6771-EEBD-00F8-2987-6FCC44DE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r>
              <a:rPr lang="en-US"/>
              <a:t>EKUTA OPEN-SOURCE TECHNOLOGY STACK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D7126C-1F40-D04A-8B7D-4FFB7BC201D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20400" y="5953528"/>
            <a:ext cx="1367395" cy="42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9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D9C3249-CDDB-8E45-8214-BBC31CA227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An Open-Source Software Transaction Monitoring Solution for Fraud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8615D-3516-6D43-A3DA-CD6BE380FF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6834" y="5840854"/>
            <a:ext cx="11106151" cy="586885"/>
          </a:xfrm>
        </p:spPr>
        <p:txBody>
          <a:bodyPr/>
          <a:lstStyle/>
          <a:p>
            <a:r>
              <a:rPr lang="en-ZA" sz="2000" b="1" dirty="0">
                <a:solidFill>
                  <a:schemeClr val="accent1"/>
                </a:solidFill>
              </a:rPr>
              <a:t>The EKUTA TMS</a:t>
            </a:r>
            <a:endParaRPr lang="en-US" sz="2000" b="1" dirty="0">
              <a:solidFill>
                <a:schemeClr val="accent1"/>
              </a:solidFill>
            </a:endParaRPr>
          </a:p>
          <a:p>
            <a:r>
              <a:rPr lang="en-US" dirty="0"/>
              <a:t>November 2023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817027-4A60-831C-23AC-A0E8F91B503A}"/>
              </a:ext>
            </a:extLst>
          </p:cNvPr>
          <p:cNvSpPr txBox="1">
            <a:spLocks/>
          </p:cNvSpPr>
          <p:nvPr/>
        </p:nvSpPr>
        <p:spPr>
          <a:xfrm>
            <a:off x="1216477" y="1555990"/>
            <a:ext cx="3871571" cy="53573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7200" b="1" err="1"/>
              <a:t>eKUTA</a:t>
            </a:r>
            <a:endParaRPr lang="en-US" sz="7200" b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D8A186-6356-A114-6BDB-AD55E8CDDB6A}"/>
              </a:ext>
            </a:extLst>
          </p:cNvPr>
          <p:cNvSpPr txBox="1">
            <a:spLocks/>
          </p:cNvSpPr>
          <p:nvPr/>
        </p:nvSpPr>
        <p:spPr>
          <a:xfrm>
            <a:off x="486835" y="5659756"/>
            <a:ext cx="11129432" cy="94907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1219170" rtl="0" eaLnBrk="1" latinLnBrk="0" hangingPunct="1">
              <a:lnSpc>
                <a:spcPts val="3067"/>
              </a:lnSpc>
              <a:spcBef>
                <a:spcPct val="0"/>
              </a:spcBef>
              <a:buNone/>
              <a:defRPr sz="3067" b="0" kern="1200" cap="all" baseline="0">
                <a:solidFill>
                  <a:schemeClr val="accent6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/>
              <a:t>Funded by the Bill &amp; Melinda Gates Foundation</a:t>
            </a:r>
          </a:p>
        </p:txBody>
      </p:sp>
    </p:spTree>
    <p:extLst>
      <p:ext uri="{BB962C8B-B14F-4D97-AF65-F5344CB8AC3E}">
        <p14:creationId xmlns:p14="http://schemas.microsoft.com/office/powerpoint/2010/main" val="138387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Presentation outline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C35D30-63C7-4F3A-BA90-11B36E5E2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F3270233-442E-4BAF-0F6F-52E239418F1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90442A-A587-DA4A-80BE-9E74F9AF54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CBF228-5684-7614-00CF-3134D0D43EC6}"/>
              </a:ext>
            </a:extLst>
          </p:cNvPr>
          <p:cNvSpPr/>
          <p:nvPr/>
        </p:nvSpPr>
        <p:spPr>
          <a:xfrm>
            <a:off x="495300" y="1338438"/>
            <a:ext cx="11112500" cy="484599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CD82C0-8246-9AD8-6C43-73B802CC1EDC}"/>
              </a:ext>
            </a:extLst>
          </p:cNvPr>
          <p:cNvSpPr txBox="1"/>
          <p:nvPr/>
        </p:nvSpPr>
        <p:spPr>
          <a:xfrm>
            <a:off x="505818" y="2457325"/>
            <a:ext cx="11101982" cy="55517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2800350" lvl="5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 update – Greg McCormick</a:t>
            </a: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Fraud, AML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Reica</a:t>
            </a: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Rampersadh</a:t>
            </a: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00350" lvl="5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update – Justus Ortlepp</a:t>
            </a:r>
            <a:b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00350" lvl="5" indent="-514350">
              <a:buFont typeface="+mj-lt"/>
              <a:buAutoNum type="arabicPeriod"/>
            </a:pPr>
            <a:endParaRPr lang="en-US" sz="28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63E2CDF2-A649-DC00-768B-CDBF8F16299E}"/>
              </a:ext>
            </a:extLst>
          </p:cNvPr>
          <p:cNvSpPr txBox="1">
            <a:spLocks/>
          </p:cNvSpPr>
          <p:nvPr/>
        </p:nvSpPr>
        <p:spPr>
          <a:xfrm>
            <a:off x="6988464" y="2826503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Executive Director</a:t>
            </a:r>
            <a:endParaRPr lang="en-ZA" sz="1400" b="0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CF52CFDB-73BE-96C6-3C2B-4211DCC0B434}"/>
              </a:ext>
            </a:extLst>
          </p:cNvPr>
          <p:cNvSpPr txBox="1">
            <a:spLocks/>
          </p:cNvSpPr>
          <p:nvPr/>
        </p:nvSpPr>
        <p:spPr>
          <a:xfrm>
            <a:off x="6988464" y="3725715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Director of Programs</a:t>
            </a:r>
            <a:endParaRPr lang="en-ZA" sz="1400" b="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28DA490-9E08-9040-0103-9A0D3A6C6135}"/>
              </a:ext>
            </a:extLst>
          </p:cNvPr>
          <p:cNvSpPr txBox="1">
            <a:spLocks/>
          </p:cNvSpPr>
          <p:nvPr/>
        </p:nvSpPr>
        <p:spPr>
          <a:xfrm>
            <a:off x="6637480" y="4724685"/>
            <a:ext cx="3163824" cy="2857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219170" rtl="0" eaLnBrk="1" latinLnBrk="0" hangingPunct="1">
              <a:spcBef>
                <a:spcPts val="800"/>
              </a:spcBef>
              <a:buClr>
                <a:srgbClr val="2F85AA"/>
              </a:buClr>
              <a:buFont typeface="Wingdings" pitchFamily="2" charset="2"/>
              <a:buNone/>
              <a:defRPr sz="1100" b="1" i="1" kern="1200">
                <a:solidFill>
                  <a:schemeClr val="accent2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43411" indent="-243411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§"/>
              <a:defRPr sz="1733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459306" indent="-198962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itchFamily="34" charset="0"/>
              <a:buChar char="•"/>
              <a:tabLst>
                <a:tab pos="533387" algn="l"/>
              </a:tabLst>
              <a:defRPr sz="1600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85783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-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914377" indent="-228594" algn="l" defTabSz="1219170" rtl="0" eaLnBrk="1" latinLnBrk="0" hangingPunct="1">
              <a:spcBef>
                <a:spcPts val="800"/>
              </a:spcBef>
              <a:buClr>
                <a:schemeClr val="accent3">
                  <a:lumMod val="75000"/>
                </a:schemeClr>
              </a:buClr>
              <a:buSzPct val="100000"/>
              <a:buFont typeface="Arial" panose="020B0604020202020204" pitchFamily="34" charset="0"/>
              <a:buChar char="◦"/>
              <a:defRPr sz="1467" kern="1200">
                <a:solidFill>
                  <a:schemeClr val="accent6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Product Manager</a:t>
            </a:r>
            <a:endParaRPr lang="en-ZA" sz="1400" b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316A9-9178-5CD3-D0E5-3AE5D306E746}"/>
              </a:ext>
            </a:extLst>
          </p:cNvPr>
          <p:cNvSpPr txBox="1"/>
          <p:nvPr/>
        </p:nvSpPr>
        <p:spPr>
          <a:xfrm>
            <a:off x="1066983" y="4508877"/>
            <a:ext cx="609600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5">
              <a:lnSpc>
                <a:spcPct val="150000"/>
              </a:lnSpc>
            </a:pPr>
            <a:r>
              <a:rPr lang="en-US" sz="2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(as time permits)</a:t>
            </a:r>
          </a:p>
        </p:txBody>
      </p:sp>
    </p:spTree>
    <p:extLst>
      <p:ext uri="{BB962C8B-B14F-4D97-AF65-F5344CB8AC3E}">
        <p14:creationId xmlns:p14="http://schemas.microsoft.com/office/powerpoint/2010/main" val="19833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1196502" y="1317331"/>
            <a:ext cx="9640922" cy="45334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Our DRIVERs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486833" y="1638055"/>
            <a:ext cx="8108387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Financial inclusion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68656-ECA4-1F95-38D2-208CA3665B7D}"/>
              </a:ext>
            </a:extLst>
          </p:cNvPr>
          <p:cNvSpPr txBox="1"/>
          <p:nvPr/>
        </p:nvSpPr>
        <p:spPr>
          <a:xfrm>
            <a:off x="1938592" y="2661239"/>
            <a:ext cx="60943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/>
                </a:solidFill>
                <a:effectLst/>
                <a:latin typeface="Calibri" panose="020F0502020204030204" pitchFamily="34" charset="0"/>
              </a:rPr>
              <a:t>An estimated 293 million scam reports were filed and $55.3 billion was lost in scams in 2021 worldwide.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449AA-C4B3-4FF1-4BBC-81ACA4CED2B8}"/>
              </a:ext>
            </a:extLst>
          </p:cNvPr>
          <p:cNvSpPr/>
          <p:nvPr/>
        </p:nvSpPr>
        <p:spPr>
          <a:xfrm>
            <a:off x="1438067" y="2346506"/>
            <a:ext cx="692647" cy="11869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E6C4C6-DB15-D9D5-5808-BE85F34EDCE7}"/>
              </a:ext>
            </a:extLst>
          </p:cNvPr>
          <p:cNvSpPr/>
          <p:nvPr/>
        </p:nvSpPr>
        <p:spPr>
          <a:xfrm>
            <a:off x="7420005" y="2830523"/>
            <a:ext cx="665435" cy="11789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”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2D000-2E11-1D22-663C-70948EC905A3}"/>
              </a:ext>
            </a:extLst>
          </p:cNvPr>
          <p:cNvSpPr txBox="1"/>
          <p:nvPr/>
        </p:nvSpPr>
        <p:spPr>
          <a:xfrm>
            <a:off x="6016963" y="3354809"/>
            <a:ext cx="4568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— GASA Globa</a:t>
            </a:r>
            <a:r>
              <a:rPr lang="en-GB" b="1">
                <a:solidFill>
                  <a:srgbClr val="000000"/>
                </a:solidFill>
                <a:latin typeface="Noto Sans" panose="020B0502040204020203" pitchFamily="34" charset="0"/>
              </a:rPr>
              <a:t>l Anti-Scam Alliance</a:t>
            </a:r>
            <a:endParaRPr lang="en-ZA" b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3BBAD-A2D4-ACAB-B9E9-80A4FE475BBE}"/>
              </a:ext>
            </a:extLst>
          </p:cNvPr>
          <p:cNvSpPr/>
          <p:nvPr/>
        </p:nvSpPr>
        <p:spPr>
          <a:xfrm>
            <a:off x="2203585" y="5086719"/>
            <a:ext cx="9404215" cy="5217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144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Protecting people, business, and government.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080E06-20E7-0324-95E8-0A56152B43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sz="900"/>
              <a:t>Insurance marketplace Lloyd's of London</a:t>
            </a:r>
          </a:p>
        </p:txBody>
      </p:sp>
      <p:sp>
        <p:nvSpPr>
          <p:cNvPr id="10" name="Up Arrow Callout 9">
            <a:extLst>
              <a:ext uri="{FF2B5EF4-FFF2-40B4-BE49-F238E27FC236}">
                <a16:creationId xmlns:a16="http://schemas.microsoft.com/office/drawing/2014/main" id="{6501A5F6-F7F7-0018-69EA-A5B121149B27}"/>
              </a:ext>
            </a:extLst>
          </p:cNvPr>
          <p:cNvSpPr/>
          <p:nvPr/>
        </p:nvSpPr>
        <p:spPr>
          <a:xfrm>
            <a:off x="1938592" y="3490766"/>
            <a:ext cx="1643743" cy="1119969"/>
          </a:xfrm>
          <a:prstGeom prst="upArrowCallou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Just Scams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ABF8D-B297-E33C-4ED3-13D2D2B145D7}"/>
              </a:ext>
            </a:extLst>
          </p:cNvPr>
          <p:cNvSpPr txBox="1"/>
          <p:nvPr/>
        </p:nvSpPr>
        <p:spPr>
          <a:xfrm>
            <a:off x="5344886" y="3951620"/>
            <a:ext cx="3363686" cy="3579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200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Payments system cyber attack could cost the world $3.5 trillion</a:t>
            </a:r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D3B780F2-788B-FE64-FF64-055B7D6EA5C0}"/>
              </a:ext>
            </a:extLst>
          </p:cNvPr>
          <p:cNvSpPr/>
          <p:nvPr/>
        </p:nvSpPr>
        <p:spPr>
          <a:xfrm flipH="1">
            <a:off x="8969613" y="4050750"/>
            <a:ext cx="1045244" cy="468419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Just 1</a:t>
            </a:r>
          </a:p>
        </p:txBody>
      </p:sp>
    </p:spTree>
    <p:extLst>
      <p:ext uri="{BB962C8B-B14F-4D97-AF65-F5344CB8AC3E}">
        <p14:creationId xmlns:p14="http://schemas.microsoft.com/office/powerpoint/2010/main" val="67602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2153436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We will be joining The Linux Foundation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3126836"/>
            <a:ext cx="8340296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Ekuta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will be an official project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typologies will be in a separate JDF for standards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4474606"/>
            <a:ext cx="8340296" cy="89609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Center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of Excellence will still advocate for the product and its use, produce guides, training, and skills 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2298562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8F94474-93EE-6C2C-880F-71C8CD3C799F}"/>
              </a:ext>
            </a:extLst>
          </p:cNvPr>
          <p:cNvSpPr/>
          <p:nvPr/>
        </p:nvSpPr>
        <p:spPr>
          <a:xfrm>
            <a:off x="1514475" y="332506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672837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06F4A36-276D-F34B-5720-D0A2047A58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 (cont’d)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1796982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Why The Linux Foundation?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Why not </a:t>
            </a:r>
            <a:r>
              <a:rPr lang="en-US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Mojaloop</a:t>
            </a: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or our own foundation?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3126836"/>
            <a:ext cx="8340296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Differing use case from </a:t>
            </a:r>
            <a:r>
              <a:rPr lang="en-GB" sz="24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Mojaloop</a:t>
            </a:r>
            <a:endParaRPr lang="en-GB" sz="24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We support any switch or LOB application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We are designed to be deployed at the </a:t>
            </a:r>
            <a:r>
              <a:rPr lang="en-GB" sz="2400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DFSP </a:t>
            </a: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or 		centrally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Many more users of our software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4567602"/>
            <a:ext cx="8340296" cy="896090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name recognition and distribution will help us reach more users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17871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765833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5082D-61F4-58E2-334D-8D8644D3205C}"/>
              </a:ext>
            </a:extLst>
          </p:cNvPr>
          <p:cNvSpPr/>
          <p:nvPr/>
        </p:nvSpPr>
        <p:spPr>
          <a:xfrm>
            <a:off x="1511895" y="266794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9">
            <a:extLst>
              <a:ext uri="{FF2B5EF4-FFF2-40B4-BE49-F238E27FC236}">
                <a16:creationId xmlns:a16="http://schemas.microsoft.com/office/drawing/2014/main" id="{F7D2F395-1282-8012-E5D4-6E445DE8BB0D}"/>
              </a:ext>
            </a:extLst>
          </p:cNvPr>
          <p:cNvSpPr/>
          <p:nvPr/>
        </p:nvSpPr>
        <p:spPr>
          <a:xfrm>
            <a:off x="1385576" y="5231442"/>
            <a:ext cx="8750316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Governance! Ready to go. It’s what they do - OSS experts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8750D-E842-2CC9-52AD-F2E37CDBE05D}"/>
              </a:ext>
            </a:extLst>
          </p:cNvPr>
          <p:cNvSpPr/>
          <p:nvPr/>
        </p:nvSpPr>
        <p:spPr>
          <a:xfrm>
            <a:off x="1527393" y="560015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FDFB5D3-03BE-C9AB-1FF6-1F06EDEAE7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FB8C13C-174D-CA89-E3E4-ACF00C994AFD}"/>
              </a:ext>
            </a:extLst>
          </p:cNvPr>
          <p:cNvSpPr/>
          <p:nvPr/>
        </p:nvSpPr>
        <p:spPr>
          <a:xfrm>
            <a:off x="778213" y="1575537"/>
            <a:ext cx="10819067" cy="4533433"/>
          </a:xfrm>
          <a:prstGeom prst="roundRect">
            <a:avLst>
              <a:gd name="adj" fmla="val 10154"/>
            </a:avLst>
          </a:prstGeom>
          <a:solidFill>
            <a:schemeClr val="accent3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t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30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AB0F0-22F3-C848-A4F2-212A9A03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6177"/>
            <a:ext cx="11112500" cy="292608"/>
          </a:xfrm>
        </p:spPr>
        <p:txBody>
          <a:bodyPr/>
          <a:lstStyle/>
          <a:p>
            <a:pPr>
              <a:spcAft>
                <a:spcPts val="400"/>
              </a:spcAft>
            </a:pPr>
            <a:r>
              <a:rPr lang="en-US" sz="2400"/>
              <a:t>Major News (cont’d)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7A515DB5-8C29-4BAA-CC66-80B6C18CE7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90442A-A587-DA4A-80BE-9E74F9AF5476}" type="slidenum">
              <a:rPr kumimoji="0" lang="en-US" sz="7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A7855D-CDDA-7514-CBA3-161986F24B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41AE7B-AD62-1B15-0331-EC26CF8B07DA}"/>
              </a:ext>
            </a:extLst>
          </p:cNvPr>
          <p:cNvSpPr/>
          <p:nvPr/>
        </p:nvSpPr>
        <p:spPr>
          <a:xfrm>
            <a:off x="1372658" y="1611006"/>
            <a:ext cx="8340296" cy="521720"/>
          </a:xfrm>
          <a:prstGeom prst="roundRect">
            <a:avLst>
              <a:gd name="adj" fmla="val 31273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US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Linux neutrality, scale access to expertise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01FC3D-0AE9-93DD-73BB-CDA0917920D7}"/>
              </a:ext>
            </a:extLst>
          </p:cNvPr>
          <p:cNvSpPr/>
          <p:nvPr/>
        </p:nvSpPr>
        <p:spPr>
          <a:xfrm>
            <a:off x="1372658" y="2537910"/>
            <a:ext cx="7321891" cy="896090"/>
          </a:xfrm>
          <a:prstGeom prst="roundRect">
            <a:avLst>
              <a:gd name="adj" fmla="val 25171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membership-based standards organization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	Will help keep away from bad guys’ URLs 	Can have secured access and 	repositories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ED56469-4423-2BC3-423D-94DCC23AFF84}"/>
              </a:ext>
            </a:extLst>
          </p:cNvPr>
          <p:cNvSpPr/>
          <p:nvPr/>
        </p:nvSpPr>
        <p:spPr>
          <a:xfrm>
            <a:off x="1372658" y="3777200"/>
            <a:ext cx="8340296" cy="684218"/>
          </a:xfrm>
          <a:prstGeom prst="roundRect">
            <a:avLst>
              <a:gd name="adj" fmla="val 27296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What does this mean for you?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1FF610-473E-B979-C1D1-18338F468F57}"/>
              </a:ext>
            </a:extLst>
          </p:cNvPr>
          <p:cNvSpPr/>
          <p:nvPr/>
        </p:nvSpPr>
        <p:spPr>
          <a:xfrm>
            <a:off x="1514475" y="1787128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EFA42A-DE5A-8EEF-A18B-246CADD42781}"/>
              </a:ext>
            </a:extLst>
          </p:cNvPr>
          <p:cNvSpPr/>
          <p:nvPr/>
        </p:nvSpPr>
        <p:spPr>
          <a:xfrm>
            <a:off x="1514475" y="4052921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EF5082D-61F4-58E2-334D-8D8644D3205C}"/>
              </a:ext>
            </a:extLst>
          </p:cNvPr>
          <p:cNvSpPr/>
          <p:nvPr/>
        </p:nvSpPr>
        <p:spPr>
          <a:xfrm>
            <a:off x="1511895" y="2326993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: Rounded Corners 29">
            <a:extLst>
              <a:ext uri="{FF2B5EF4-FFF2-40B4-BE49-F238E27FC236}">
                <a16:creationId xmlns:a16="http://schemas.microsoft.com/office/drawing/2014/main" id="{F7D2F395-1282-8012-E5D4-6E445DE8BB0D}"/>
              </a:ext>
            </a:extLst>
          </p:cNvPr>
          <p:cNvSpPr/>
          <p:nvPr/>
        </p:nvSpPr>
        <p:spPr>
          <a:xfrm>
            <a:off x="1385576" y="4410033"/>
            <a:ext cx="8340296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 one hand nothing – it’s still us.  We are not going away.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2F8750D-E842-2CC9-52AD-F2E37CDBE05D}"/>
              </a:ext>
            </a:extLst>
          </p:cNvPr>
          <p:cNvSpPr/>
          <p:nvPr/>
        </p:nvSpPr>
        <p:spPr>
          <a:xfrm>
            <a:off x="1527393" y="4592766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: Rounded Corners 29">
            <a:extLst>
              <a:ext uri="{FF2B5EF4-FFF2-40B4-BE49-F238E27FC236}">
                <a16:creationId xmlns:a16="http://schemas.microsoft.com/office/drawing/2014/main" id="{31B9EFC0-C137-6E3C-723D-25250EA54B39}"/>
              </a:ext>
            </a:extLst>
          </p:cNvPr>
          <p:cNvSpPr/>
          <p:nvPr/>
        </p:nvSpPr>
        <p:spPr>
          <a:xfrm>
            <a:off x="1413992" y="5259858"/>
            <a:ext cx="9392432" cy="896090"/>
          </a:xfrm>
          <a:prstGeom prst="roundRect">
            <a:avLst>
              <a:gd name="adj" fmla="val 27296"/>
            </a:avLst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432000" tIns="0" rIns="144000" bIns="0" rtlCol="0" anchor="ctr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tabLst/>
              <a:defRPr/>
            </a:pPr>
            <a:r>
              <a:rPr lang="en-GB" sz="24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On the other, everything. Deeper access to other OSS products. Hopefully, we will build this community faster, better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5DE999-BDE3-283F-960D-F6AC2CACE7F7}"/>
              </a:ext>
            </a:extLst>
          </p:cNvPr>
          <p:cNvSpPr/>
          <p:nvPr/>
        </p:nvSpPr>
        <p:spPr>
          <a:xfrm>
            <a:off x="1540311" y="5442589"/>
            <a:ext cx="180000" cy="18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E7A5E94-7DFE-4C9F-4BB2-BE734A128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4170" y="1266797"/>
            <a:ext cx="3982634" cy="58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USP MLE Master Slides">
  <a:themeElements>
    <a:clrScheme name="Bill &amp; Melinda Gates Foundation Colors Jan 2014">
      <a:dk1>
        <a:srgbClr val="59452A"/>
      </a:dk1>
      <a:lt1>
        <a:srgbClr val="FFFFFF"/>
      </a:lt1>
      <a:dk2>
        <a:srgbClr val="D5CB99"/>
      </a:dk2>
      <a:lt2>
        <a:srgbClr val="B6985E"/>
      </a:lt2>
      <a:accent1>
        <a:srgbClr val="977C00"/>
      </a:accent1>
      <a:accent2>
        <a:srgbClr val="CE6B29"/>
      </a:accent2>
      <a:accent3>
        <a:srgbClr val="8CB7C7"/>
      </a:accent3>
      <a:accent4>
        <a:srgbClr val="9B242D"/>
      </a:accent4>
      <a:accent5>
        <a:srgbClr val="AAA092"/>
      </a:accent5>
      <a:accent6>
        <a:srgbClr val="000000"/>
      </a:accent6>
      <a:hlink>
        <a:srgbClr val="3086AB"/>
      </a:hlink>
      <a:folHlink>
        <a:srgbClr val="3086AB"/>
      </a:folHlink>
    </a:clrScheme>
    <a:fontScheme name="Foundation PPT Fonts - Jan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>
          <a:defRPr sz="1400" smtClean="0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580BCF34-5E85-A845-A15B-6C26399296CC}" vid="{4A93B461-525E-2D42-96A7-D9DB15D3F0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Status xmlns="523add2a-14d5-41d4-9d6d-c2353031d88f">Draft</Document_x0020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9051BE4FF9314FB0B6266B8172AC2C" ma:contentTypeVersion="9" ma:contentTypeDescription="Create a new document." ma:contentTypeScope="" ma:versionID="b0683f8759dde98640f1b4adcc2ff814">
  <xsd:schema xmlns:xsd="http://www.w3.org/2001/XMLSchema" xmlns:xs="http://www.w3.org/2001/XMLSchema" xmlns:p="http://schemas.microsoft.com/office/2006/metadata/properties" xmlns:ns2="523add2a-14d5-41d4-9d6d-c2353031d88f" xmlns:ns3="bd8a1682-11b6-4232-8a90-9276861a35b9" targetNamespace="http://schemas.microsoft.com/office/2006/metadata/properties" ma:root="true" ma:fieldsID="d756988e26596b0e89e4a839c118b7e4" ns2:_="" ns3:_="">
    <xsd:import namespace="523add2a-14d5-41d4-9d6d-c2353031d88f"/>
    <xsd:import namespace="bd8a1682-11b6-4232-8a90-9276861a35b9"/>
    <xsd:element name="properties">
      <xsd:complexType>
        <xsd:sequence>
          <xsd:element name="documentManagement">
            <xsd:complexType>
              <xsd:all>
                <xsd:element ref="ns2:Document_x0020_Statu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3add2a-14d5-41d4-9d6d-c2353031d88f" elementFormDefault="qualified">
    <xsd:import namespace="http://schemas.microsoft.com/office/2006/documentManagement/types"/>
    <xsd:import namespace="http://schemas.microsoft.com/office/infopath/2007/PartnerControls"/>
    <xsd:element name="Document_x0020_Status" ma:index="8" nillable="true" ma:displayName="Document Status" ma:default="Draft" ma:format="Dropdown" ma:internalName="Document_x0020_Status">
      <xsd:simpleType>
        <xsd:restriction base="dms:Choice">
          <xsd:enumeration value="Draft"/>
          <xsd:enumeration value="Final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8a1682-11b6-4232-8a90-9276861a35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F49CE-A42E-47FD-B54C-11234B3F35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292B3F-A7F1-41E3-A479-00AFE5BF0143}">
  <ds:schemaRefs>
    <ds:schemaRef ds:uri="http://purl.org/dc/elements/1.1/"/>
    <ds:schemaRef ds:uri="bd8a1682-11b6-4232-8a90-9276861a35b9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523add2a-14d5-41d4-9d6d-c2353031d88f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575F739-6030-42B6-9508-A49DED549B32}">
  <ds:schemaRefs>
    <ds:schemaRef ds:uri="523add2a-14d5-41d4-9d6d-c2353031d88f"/>
    <ds:schemaRef ds:uri="bd8a1682-11b6-4232-8a90-9276861a35b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USP MLE Master Slides</Template>
  <TotalTime>0</TotalTime>
  <Words>2980</Words>
  <Application>Microsoft Macintosh PowerPoint</Application>
  <PresentationFormat>Widescreen</PresentationFormat>
  <Paragraphs>575</Paragraphs>
  <Slides>36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Google Sans</vt:lpstr>
      <vt:lpstr>Noto Sans</vt:lpstr>
      <vt:lpstr>Wingdings</vt:lpstr>
      <vt:lpstr>USP MLE Master Slides</vt:lpstr>
      <vt:lpstr>PowerPoint Presentation</vt:lpstr>
      <vt:lpstr>New Name</vt:lpstr>
      <vt:lpstr>Swahili</vt:lpstr>
      <vt:lpstr>PowerPoint Presentation</vt:lpstr>
      <vt:lpstr>Presentation outline</vt:lpstr>
      <vt:lpstr>Our DRIVERs</vt:lpstr>
      <vt:lpstr>Major News</vt:lpstr>
      <vt:lpstr>Major News (cont’d)</vt:lpstr>
      <vt:lpstr>Major News (cont’d)</vt:lpstr>
      <vt:lpstr>Special thanks</vt:lpstr>
      <vt:lpstr>Thank you for the performance help!!</vt:lpstr>
      <vt:lpstr>Pipeline of interest</vt:lpstr>
      <vt:lpstr>product</vt:lpstr>
      <vt:lpstr>PowerPoint Presentation</vt:lpstr>
      <vt:lpstr>what I will briefly cover in the next section</vt:lpstr>
      <vt:lpstr>...Back to Basics – what is Money Laundering?</vt:lpstr>
      <vt:lpstr>What is a Predicate Offense?</vt:lpstr>
      <vt:lpstr>What is Fraud?</vt:lpstr>
      <vt:lpstr>AML and Fraud… focus now is to  bring fraud control firmly in view</vt:lpstr>
      <vt:lpstr>Fraud related  – Global Regulatory developments</vt:lpstr>
      <vt:lpstr>Fraud related global regulatory developments - UK</vt:lpstr>
      <vt:lpstr>Regulatory developments – staying in the UK....</vt:lpstr>
      <vt:lpstr>SCAMS – a high level global perspective</vt:lpstr>
      <vt:lpstr>GASA report continued....</vt:lpstr>
      <vt:lpstr>SOUTH AFRICA – SOUTH AFRICAN FRAUD PREVENTION SERVICE (SAFPS)</vt:lpstr>
      <vt:lpstr>Prominent Fraud Typologies – a South African view</vt:lpstr>
      <vt:lpstr>FRAUD DETECTION IN EKUTA</vt:lpstr>
      <vt:lpstr>Fighting Fraud and building trust in the system…</vt:lpstr>
      <vt:lpstr>PowerPoint Presentation</vt:lpstr>
      <vt:lpstr>EKUTA in COntext</vt:lpstr>
      <vt:lpstr>EKUTA Product Update</vt:lpstr>
      <vt:lpstr>EKUTA Product Update – PLATFORM OPTIMIZATION HIGHLIGHTS</vt:lpstr>
      <vt:lpstr>EKUTA Product Update – PLATFORM OPTIMIZATION HIGHLIGHTS</vt:lpstr>
      <vt:lpstr>EKUTA Product UPDATE – OTHER FEATURES</vt:lpstr>
      <vt:lpstr>EKUTA Product ROADMAP</vt:lpstr>
      <vt:lpstr>EKUTA OPEN-SOURCE 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messaging Development</dc:title>
  <dc:creator>Jeff Culver</dc:creator>
  <cp:lastModifiedBy>Simeon Oriko</cp:lastModifiedBy>
  <cp:revision>2</cp:revision>
  <cp:lastPrinted>2023-10-25T21:10:03Z</cp:lastPrinted>
  <dcterms:created xsi:type="dcterms:W3CDTF">2022-06-01T19:10:29Z</dcterms:created>
  <dcterms:modified xsi:type="dcterms:W3CDTF">2023-11-02T07:25:17Z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0x0101009A9051BE4FF9314FB0B6266B8172AC2C</vt:lpwstr>
  </property>
  <property fmtid="{D5CDD505-2E9C-101B-9397-08002B2CF9AE}" pid="3" name="Topic">
    <vt:lpwstr/>
  </property>
  <property fmtid="{D5CDD505-2E9C-101B-9397-08002B2CF9AE}" pid="4" name="Portfolio">
    <vt:lpwstr/>
  </property>
  <property fmtid="{D5CDD505-2E9C-101B-9397-08002B2CF9AE}" pid="5" name="Initiatives">
    <vt:lpwstr/>
  </property>
  <property fmtid="{D5CDD505-2E9C-101B-9397-08002B2CF9AE}" pid="6" name="Project Name">
    <vt:lpwstr/>
  </property>
</Properties>
</file>