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5143500" type="screen16x9"/>
  <p:notesSz cx="6797675" cy="9928225"/>
  <p:defaultTextStyle>
    <a:defPPr>
      <a:defRPr lang="en-US"/>
    </a:defPPr>
    <a:lvl1pPr marL="0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147"/>
    <a:srgbClr val="FFB414"/>
    <a:srgbClr val="021E42"/>
    <a:srgbClr val="2D00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79660" autoAdjust="0"/>
  </p:normalViewPr>
  <p:slideViewPr>
    <p:cSldViewPr>
      <p:cViewPr varScale="1">
        <p:scale>
          <a:sx n="134" d="100"/>
          <a:sy n="134" d="100"/>
        </p:scale>
        <p:origin x="1472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1" d="100"/>
          <a:sy n="81" d="100"/>
        </p:scale>
        <p:origin x="-4020" y="-10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D9695D-5541-4101-9263-982A5DF29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A10DAF-8FFD-49B5-85F4-ABC4E866F93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626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6BCC6B-FBFB-4DA3-8F77-CCCA17B06474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6463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B1F97-2C7D-4736-9484-40C6DDE3B8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010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2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56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38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11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639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67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894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23" algn="l" defTabSz="91425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Blue on Whit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A7971-56DC-40F4-BED7-CD3D5C19D0CA}"/>
              </a:ext>
            </a:extLst>
          </p:cNvPr>
          <p:cNvSpPr/>
          <p:nvPr userDrawn="1"/>
        </p:nvSpPr>
        <p:spPr>
          <a:xfrm>
            <a:off x="0" y="0"/>
            <a:ext cx="9144000" cy="155907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575012-5C78-4011-BD47-36D4A812F15B}"/>
              </a:ext>
            </a:extLst>
          </p:cNvPr>
          <p:cNvSpPr/>
          <p:nvPr userDrawn="1"/>
        </p:nvSpPr>
        <p:spPr>
          <a:xfrm>
            <a:off x="0" y="4317622"/>
            <a:ext cx="9144000" cy="82587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11726DD-52C2-4787-8910-70345732833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3528" y="1913700"/>
            <a:ext cx="8160904" cy="1069576"/>
          </a:xfr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888302D-E0DB-4A00-8158-6D2CAE3EE6A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4" y="411403"/>
            <a:ext cx="1482545" cy="704060"/>
          </a:xfrm>
          <a:prstGeom prst="rect">
            <a:avLst/>
          </a:prstGeom>
        </p:spPr>
      </p:pic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C2323887-A9E2-4D2F-B798-D0A7D383AE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27" y="3675658"/>
            <a:ext cx="3265487" cy="2873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3FF80-308F-BFDF-08C9-3C844C31F11E}"/>
              </a:ext>
            </a:extLst>
          </p:cNvPr>
          <p:cNvSpPr txBox="1">
            <a:spLocks/>
          </p:cNvSpPr>
          <p:nvPr userDrawn="1"/>
        </p:nvSpPr>
        <p:spPr>
          <a:xfrm>
            <a:off x="323528" y="3108042"/>
            <a:ext cx="8160904" cy="517198"/>
          </a:xfrm>
          <a:prstGeom prst="rect">
            <a:avLst/>
          </a:prstGeom>
        </p:spPr>
        <p:txBody>
          <a:bodyPr vert="horz" lIns="91425" tIns="45713" rIns="91425" bIns="45713" rtlCol="0" anchor="ctr">
            <a:normAutofit lnSpcReduction="10000"/>
          </a:bodyPr>
          <a:lstStyle>
            <a:lvl1pPr marL="0" indent="0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SzPct val="120000"/>
              <a:buFont typeface="Wingdings" panose="05000000000000000000" pitchFamily="2" charset="2"/>
              <a:buNone/>
              <a:defRPr sz="2700" b="0" kern="1200">
                <a:solidFill>
                  <a:srgbClr val="FFB414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342818" indent="0" algn="ctr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641" indent="0" algn="ctr" defTabSz="685641" rtl="0" eaLnBrk="1" latinLnBrk="0" hangingPunct="1">
              <a:spcBef>
                <a:spcPct val="20000"/>
              </a:spcBef>
              <a:buClr>
                <a:srgbClr val="002147"/>
              </a:buClr>
              <a:buSzPct val="120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460" indent="0" algn="ctr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281" indent="0" algn="ctr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103" indent="0" algn="ctr" defTabSz="685641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6922" indent="0" algn="ctr" defTabSz="685641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9741" indent="0" algn="ctr" defTabSz="685641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2560" indent="0" algn="ctr" defTabSz="685641" rtl="0" eaLnBrk="1" latinLnBrk="0" hangingPunct="1">
              <a:spcBef>
                <a:spcPct val="20000"/>
              </a:spcBef>
              <a:buFont typeface="Arial" pitchFamily="34" charset="0"/>
              <a:buNone/>
              <a:defRPr sz="15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Subtitle</a:t>
            </a: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65581066-A262-24CD-1FE6-44710ED40DB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7782589" y="406161"/>
            <a:ext cx="923288" cy="709302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Partner logo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0F966-4967-6818-F349-B3B4DD5506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514" b="35514"/>
          <a:stretch/>
        </p:blipFill>
        <p:spPr>
          <a:xfrm>
            <a:off x="-108520" y="4299942"/>
            <a:ext cx="3672408" cy="752764"/>
          </a:xfrm>
          <a:prstGeom prst="rect">
            <a:avLst/>
          </a:prstGeom>
        </p:spPr>
      </p:pic>
      <p:pic>
        <p:nvPicPr>
          <p:cNvPr id="6" name="Picture 5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54DC30D1-53ED-80D1-B495-5203E4F061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06526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404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9448A91-B0CA-4FC6-449A-8661524C5FB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5426C4F-E89C-3A78-D5BB-D2CC1FD6FC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7704" y="2630314"/>
            <a:ext cx="6847631" cy="1021556"/>
          </a:xfr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8C0AD8B-2474-8AA6-A248-B3F96F413D7D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7704" y="1505174"/>
            <a:ext cx="6847631" cy="1125140"/>
          </a:xfrm>
        </p:spPr>
        <p:txBody>
          <a:bodyPr anchor="b"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342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2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10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92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7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5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2" name="Picture 1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B9C5319F-1EDF-E310-168F-B8108881696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06526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38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- Sideba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6">
            <a:extLst>
              <a:ext uri="{FF2B5EF4-FFF2-40B4-BE49-F238E27FC236}">
                <a16:creationId xmlns:a16="http://schemas.microsoft.com/office/drawing/2014/main" id="{19C34A47-5307-4E96-96AB-F7629423E386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763689" cy="5143500"/>
          </a:xfrm>
          <a:prstGeom prst="rect">
            <a:avLst/>
          </a:prstGeom>
          <a:solidFill>
            <a:srgbClr val="002147"/>
          </a:solidFill>
        </p:spPr>
        <p:txBody>
          <a:bodyPr/>
          <a:lstStyle>
            <a:lvl1pPr marL="0" indent="0" algn="l" defTabSz="685658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99990" indent="-257162" algn="l" defTabSz="685658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9960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4278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8580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558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87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1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4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 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07704" y="2630314"/>
            <a:ext cx="6847631" cy="1021556"/>
          </a:xfr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rgbClr val="002147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907704" y="1505174"/>
            <a:ext cx="6847631" cy="1125140"/>
          </a:xfrm>
        </p:spPr>
        <p:txBody>
          <a:bodyPr anchor="b"/>
          <a:lstStyle>
            <a:lvl1pPr marL="0" indent="0">
              <a:buNone/>
              <a:defRPr lang="en-US" dirty="0">
                <a:solidFill>
                  <a:srgbClr val="002147"/>
                </a:solidFill>
              </a:defRPr>
            </a:lvl1pPr>
            <a:lvl2pPr marL="342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2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10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92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7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5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FB691FA-5688-7290-1825-8310C5126F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pic>
        <p:nvPicPr>
          <p:cNvPr id="4" name="Picture 3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238194C3-5903-E32D-70B9-83F0B2F61D2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06526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0276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- Sidebar Whi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16">
            <a:extLst>
              <a:ext uri="{FF2B5EF4-FFF2-40B4-BE49-F238E27FC236}">
                <a16:creationId xmlns:a16="http://schemas.microsoft.com/office/drawing/2014/main" id="{E4663C6F-44A4-FA3A-5367-9B95178876CB}"/>
              </a:ext>
            </a:extLst>
          </p:cNvPr>
          <p:cNvSpPr txBox="1">
            <a:spLocks/>
          </p:cNvSpPr>
          <p:nvPr userDrawn="1"/>
        </p:nvSpPr>
        <p:spPr>
          <a:xfrm flipH="1">
            <a:off x="1763688" y="0"/>
            <a:ext cx="7380312" cy="5143500"/>
          </a:xfrm>
          <a:prstGeom prst="rect">
            <a:avLst/>
          </a:prstGeom>
          <a:solidFill>
            <a:srgbClr val="002147"/>
          </a:solidFill>
        </p:spPr>
        <p:txBody>
          <a:bodyPr/>
          <a:lstStyle>
            <a:lvl1pPr marL="0" indent="0" algn="l" defTabSz="685658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99990" indent="-257162" algn="l" defTabSz="685658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9960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4278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8580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558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87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1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4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 </a:t>
            </a:r>
            <a:endParaRPr lang="en-GB" sz="2000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44602093-AE26-59B1-B743-4CFA6A77AD3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6A6B288-CE05-F860-5223-697A1048BD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7704" y="2630314"/>
            <a:ext cx="6847631" cy="1021556"/>
          </a:xfrm>
        </p:spPr>
        <p:txBody>
          <a:bodyPr anchor="t">
            <a:normAutofit/>
          </a:bodyPr>
          <a:lstStyle>
            <a:lvl1pPr algn="l">
              <a:defRPr sz="4000" b="1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  <a:endParaRPr lang="en-GB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25640BD-2F2E-33FE-9DD3-14954907D07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907704" y="1505174"/>
            <a:ext cx="6847631" cy="1125140"/>
          </a:xfrm>
        </p:spPr>
        <p:txBody>
          <a:bodyPr anchor="b"/>
          <a:lstStyle>
            <a:lvl1pPr marL="0" indent="0">
              <a:buNone/>
              <a:defRPr lang="en-US" dirty="0">
                <a:solidFill>
                  <a:schemeClr val="bg1"/>
                </a:solidFill>
              </a:defRPr>
            </a:lvl1pPr>
            <a:lvl2pPr marL="34281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64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4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28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10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692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39974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256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Section subtitle</a:t>
            </a:r>
          </a:p>
        </p:txBody>
      </p:sp>
      <p:pic>
        <p:nvPicPr>
          <p:cNvPr id="2" name="Picture 1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0B11AB2C-CC63-BF47-7B5B-3AE6B24A045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06526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4062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7" y="987574"/>
            <a:ext cx="8899369" cy="4016428"/>
          </a:xfrm>
        </p:spPr>
        <p:txBody>
          <a:bodyPr anchor="t">
            <a:normAutofit/>
          </a:bodyPr>
          <a:lstStyle>
            <a:lvl1pPr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  <a:defRPr sz="3300" b="0" spc="38" baseline="0">
                <a:latin typeface="+mj-lt"/>
              </a:defRPr>
            </a:lvl1pPr>
          </a:lstStyle>
          <a:p>
            <a:r>
              <a:rPr lang="en-US" dirty="0"/>
              <a:t>Enter slide text</a:t>
            </a:r>
            <a:endParaRPr lang="en-GB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B96E3E2-0F1B-3BB7-8502-EFF9F84136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893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ext Only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7" y="987573"/>
            <a:ext cx="8827361" cy="4027059"/>
          </a:xfrm>
        </p:spPr>
        <p:txBody>
          <a:bodyPr anchor="t">
            <a:normAutofit/>
          </a:bodyPr>
          <a:lstStyle>
            <a:lvl1pPr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  <a:defRPr sz="3300" b="0" spc="38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Enter slide text</a:t>
            </a:r>
            <a:endParaRPr lang="en-GB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AF6A79D-15D3-0E8C-80B4-257A036730B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5932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Graph /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0"/>
          </p:nvPr>
        </p:nvSpPr>
        <p:spPr>
          <a:xfrm>
            <a:off x="137128" y="987577"/>
            <a:ext cx="8899368" cy="4016425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EAAF70D-C6FF-97D4-508E-D34B58D598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9840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mart Graph / Chart -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martArt Placeholder 2"/>
          <p:cNvSpPr>
            <a:spLocks noGrp="1"/>
          </p:cNvSpPr>
          <p:nvPr>
            <p:ph type="dgm" sz="quarter" idx="10"/>
          </p:nvPr>
        </p:nvSpPr>
        <p:spPr>
          <a:xfrm>
            <a:off x="137128" y="987577"/>
            <a:ext cx="8827360" cy="4027056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SmartArt graphic</a:t>
            </a:r>
            <a:endParaRPr lang="en-GB" dirty="0"/>
          </a:p>
        </p:txBody>
      </p:sp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8541814-4B1D-CCDB-3F84-E5BDB9ADA39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4186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Caption Bel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27" y="4299942"/>
            <a:ext cx="8899369" cy="576064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spc="30" baseline="0"/>
            </a:lvl1pPr>
          </a:lstStyle>
          <a:p>
            <a:r>
              <a:rPr lang="en-US" dirty="0"/>
              <a:t>Enter image caption</a:t>
            </a:r>
            <a:endParaRPr lang="en-GB" dirty="0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37127" y="987588"/>
            <a:ext cx="8899369" cy="3168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D2696ED-26DC-B741-F8AE-0CAD7307F8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222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with Caption Below -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447942-D6C2-FEE3-EAA0-A1F92FF21F6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84AC1DE-277D-71BC-D0FE-110CB75C2D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27" y="4299942"/>
            <a:ext cx="8899369" cy="576064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spc="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image caption</a:t>
            </a:r>
            <a:endParaRPr lang="en-GB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4540D8B2-57B5-471C-D112-16279F0AA3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7127" y="987588"/>
            <a:ext cx="8899369" cy="31683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99572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screen 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23E888-DD87-05E4-08B8-5948E71A22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27" y="4299942"/>
            <a:ext cx="8899369" cy="576064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spc="30" baseline="0"/>
            </a:lvl1pPr>
          </a:lstStyle>
          <a:p>
            <a:r>
              <a:rPr lang="en-US" dirty="0"/>
              <a:t>Enter image caption</a:t>
            </a:r>
            <a:endParaRPr lang="en-GB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E455349-1487-BDCD-EC30-2D0509ABD2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0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5A7971-56DC-40F4-BED7-CD3D5C19D0CA}"/>
              </a:ext>
            </a:extLst>
          </p:cNvPr>
          <p:cNvSpPr/>
          <p:nvPr userDrawn="1"/>
        </p:nvSpPr>
        <p:spPr>
          <a:xfrm>
            <a:off x="0" y="1563638"/>
            <a:ext cx="9144000" cy="273630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323528" y="1851670"/>
            <a:ext cx="8150571" cy="1205086"/>
          </a:xfr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rgbClr val="021E4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323528" y="3108042"/>
            <a:ext cx="8160904" cy="517198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099BDDAC-0772-42FC-AA16-7A4B3C18467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2589" y="406161"/>
            <a:ext cx="923288" cy="709302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Partner logo</a:t>
            </a:r>
          </a:p>
        </p:txBody>
      </p:sp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5C86D51-FF8B-4B78-AEE3-3C32F4DC6F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51" y="411510"/>
            <a:ext cx="1482545" cy="70930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AF47564-74A5-4D4A-861A-C2701BDF54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3528" y="3676526"/>
            <a:ext cx="3265487" cy="2873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B5977F3E-072D-D3AF-4473-4E7E2FB15D1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39607" r="11305" b="37087"/>
          <a:stretch/>
        </p:blipFill>
        <p:spPr>
          <a:xfrm>
            <a:off x="144899" y="4371950"/>
            <a:ext cx="3202965" cy="656538"/>
          </a:xfrm>
          <a:prstGeom prst="rect">
            <a:avLst/>
          </a:prstGeom>
        </p:spPr>
      </p:pic>
      <p:pic>
        <p:nvPicPr>
          <p:cNvPr id="5" name="Picture 4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87D2E98F-42D1-D7C9-F781-2DB2BAD51A6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39902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21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Old Style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5" y="139498"/>
            <a:ext cx="6851105" cy="6845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CE519AB-6993-BFEF-7A00-84C9F2AB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04" y="4746178"/>
            <a:ext cx="1512168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1031B-00E3-F1F3-124D-FB80C50BF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6918" y="4746178"/>
            <a:ext cx="2133600" cy="273844"/>
          </a:xfrm>
          <a:prstGeom prst="rect">
            <a:avLst/>
          </a:prstGeom>
        </p:spPr>
        <p:txBody>
          <a:bodyPr/>
          <a:lstStyle/>
          <a:p>
            <a:fld id="{6951B36F-1B9E-4FF7-AA5F-EC289388201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E70BF65-D3EB-5EDD-0B50-173ADD0EE3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976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58244C5A-D055-0B9B-19CA-642601DC63D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474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 with brand mark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6148DF-F383-415E-A2D3-B82882938EE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26" y="1131590"/>
            <a:ext cx="8899369" cy="387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A4E96D-24F0-4497-9AB1-8005AC59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5" y="139498"/>
            <a:ext cx="7171178" cy="7040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FFB8C9D-8F4B-DC07-3DAE-E9423F79E5E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72033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 with brand mark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E31B1DA-DB40-6763-F4C2-C1C2AC980C1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1046975A-0748-572B-453D-37C3A334B22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26" y="1131590"/>
            <a:ext cx="8899369" cy="387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4">
            <a:extLst>
              <a:ext uri="{FF2B5EF4-FFF2-40B4-BE49-F238E27FC236}">
                <a16:creationId xmlns:a16="http://schemas.microsoft.com/office/drawing/2014/main" id="{A329F197-B6B3-3B8B-0775-A55C25926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5" y="159051"/>
            <a:ext cx="7171178" cy="6845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954258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 with brand mark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8A66A-3E38-425E-A997-F8A5C7CA671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5694" y="1059160"/>
            <a:ext cx="7171177" cy="39448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F723B7-C191-4BED-8866-2A6FBDAD2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5" y="139498"/>
            <a:ext cx="7171178" cy="68450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0D0D655-78C9-2FA3-DCAA-789E8A9B8A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63590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 -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0A9A39-A080-8EED-826E-6BCB528FA3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2324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 slide with logo -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D179A551-CA14-0AB0-8A56-DB58DE70091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A0A9A39-A080-8EED-826E-6BCB528FA3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3F3FBED-F99F-2A6F-B818-CBF4B07C5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27" y="4299942"/>
            <a:ext cx="8899369" cy="576064"/>
          </a:xfrm>
        </p:spPr>
        <p:txBody>
          <a:bodyPr>
            <a:normAutofit/>
          </a:bodyPr>
          <a:lstStyle>
            <a:lvl1pPr>
              <a:lnSpc>
                <a:spcPct val="114000"/>
              </a:lnSpc>
              <a:defRPr sz="2000" spc="3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Enter image caption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9598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 with brand marks - blue 2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E8863A6-47D9-4F9F-9643-B68BC894C46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5694" y="1203598"/>
            <a:ext cx="7128794" cy="374441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C1B7880-575D-455C-9B6A-CE0D59CDB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5" y="121634"/>
            <a:ext cx="7128793" cy="7023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3" name="Picture 2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C25E4E2-556F-8234-3FA9-59D8E031DD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054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 Blue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9EBF-3633-4C30-B7BF-D79DA861F5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5696" y="1203598"/>
            <a:ext cx="7128792" cy="3744416"/>
          </a:xfrm>
        </p:spPr>
        <p:txBody>
          <a:bodyPr anchor="t"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insert text</a:t>
            </a:r>
            <a:endParaRPr lang="en-GB" dirty="0"/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DDA576F-7987-8E7E-0408-ACB2D53FB4C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29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 slide with logo - Purple">
    <p:bg>
      <p:bgPr>
        <a:solidFill>
          <a:srgbClr val="2D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C2A3CE6-9B6E-5FCA-5E50-20D2463A6B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401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mage Extern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PPT-images-MASTER.jpg">
            <a:extLst>
              <a:ext uri="{FF2B5EF4-FFF2-40B4-BE49-F238E27FC236}">
                <a16:creationId xmlns:a16="http://schemas.microsoft.com/office/drawing/2014/main" id="{A38E5220-7623-4D31-BFA0-03D120DD1A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2" name="Text Placeholder 16">
            <a:extLst>
              <a:ext uri="{FF2B5EF4-FFF2-40B4-BE49-F238E27FC236}">
                <a16:creationId xmlns:a16="http://schemas.microsoft.com/office/drawing/2014/main" id="{2E18C9C7-3653-44A1-BFF4-A2F54FA8C0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2067694"/>
            <a:ext cx="9144001" cy="224697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 userDrawn="1">
            <p:ph type="ctrTitle" hasCustomPrompt="1"/>
          </p:nvPr>
        </p:nvSpPr>
        <p:spPr>
          <a:xfrm>
            <a:off x="299528" y="2226440"/>
            <a:ext cx="8160904" cy="1026143"/>
          </a:xfr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299528" y="3293860"/>
            <a:ext cx="8160904" cy="517198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D11A8911-5C5D-4DA9-B763-645D859667F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528" y="3866126"/>
            <a:ext cx="3265487" cy="2873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2CB93A9-B200-FFDC-A706-360E7D0D466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304" y="411403"/>
            <a:ext cx="1482545" cy="704060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A1E5A8F-EF0E-C8F8-F678-251655F8F82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2589" y="406161"/>
            <a:ext cx="923288" cy="709302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Partner logo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5B457342-B1A3-092A-50CA-492561037B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39607" r="11305" b="37087"/>
          <a:stretch/>
        </p:blipFill>
        <p:spPr>
          <a:xfrm>
            <a:off x="144899" y="4371950"/>
            <a:ext cx="3202965" cy="656538"/>
          </a:xfrm>
          <a:prstGeom prst="rect">
            <a:avLst/>
          </a:prstGeom>
        </p:spPr>
      </p:pic>
      <p:pic>
        <p:nvPicPr>
          <p:cNvPr id="7" name="Picture 6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89B8330F-D7B0-47AD-5CA3-E06E6AEDEEEC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06526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54537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bullets with brand marks - purple">
    <p:bg>
      <p:bgPr>
        <a:solidFill>
          <a:srgbClr val="2D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AA5F27CB-F27B-2DD3-3BC9-3E352C2B064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6E91D4F6-48FC-1D67-9CD1-98C9E01BD9C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835694" y="1203598"/>
            <a:ext cx="7128794" cy="3744416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  <a:lvl2pPr>
              <a:defRPr baseline="0">
                <a:solidFill>
                  <a:schemeClr val="tx1"/>
                </a:solidFill>
              </a:defRPr>
            </a:lvl2pPr>
            <a:lvl3pPr>
              <a:defRPr baseline="0">
                <a:solidFill>
                  <a:schemeClr val="tx1"/>
                </a:solidFill>
              </a:defRPr>
            </a:lvl3pPr>
            <a:lvl4pPr>
              <a:defRPr baseline="0"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EE4400F-EDAA-9B6F-E67F-45C068C4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95" y="121634"/>
            <a:ext cx="7128793" cy="702371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550166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- Purple">
    <p:bg>
      <p:bgPr>
        <a:solidFill>
          <a:srgbClr val="2D00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96F1A284-CDE9-F72B-5E7A-AEF685377E8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80975C6-3D60-55CC-2305-F41958A7E9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35696" y="1203598"/>
            <a:ext cx="7128792" cy="3744416"/>
          </a:xfrm>
        </p:spPr>
        <p:txBody>
          <a:bodyPr anchor="t"/>
          <a:lstStyle>
            <a:lvl1pPr>
              <a:defRPr b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insert text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26857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Image Interna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PPT-images-MASTER2.jpg">
            <a:extLst>
              <a:ext uri="{FF2B5EF4-FFF2-40B4-BE49-F238E27FC236}">
                <a16:creationId xmlns:a16="http://schemas.microsoft.com/office/drawing/2014/main" id="{5A431F8F-B3B3-42AB-AE01-92D83C534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-1" y="0"/>
            <a:ext cx="9144000" cy="5143500"/>
          </a:xfrm>
          <a:prstGeom prst="rect">
            <a:avLst/>
          </a:prstGeom>
        </p:spPr>
      </p:pic>
      <p:pic>
        <p:nvPicPr>
          <p:cNvPr id="15" name="Picture 1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C928970-FB10-4FBA-A66E-B1006C6B62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56" y="406161"/>
            <a:ext cx="1482545" cy="709302"/>
          </a:xfrm>
          <a:prstGeom prst="rect">
            <a:avLst/>
          </a:prstGeom>
        </p:spPr>
      </p:pic>
      <p:sp>
        <p:nvSpPr>
          <p:cNvPr id="4" name="Text Placeholder 16">
            <a:extLst>
              <a:ext uri="{FF2B5EF4-FFF2-40B4-BE49-F238E27FC236}">
                <a16:creationId xmlns:a16="http://schemas.microsoft.com/office/drawing/2014/main" id="{C0194084-8296-EFC0-696B-F75666B7253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-1" y="2052963"/>
            <a:ext cx="9144001" cy="2246979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GB" dirty="0"/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E5619A-2EED-5630-142A-AE8E4D3CE0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99528" y="2211709"/>
            <a:ext cx="8160904" cy="1026143"/>
          </a:xfrm>
        </p:spPr>
        <p:txBody>
          <a:bodyPr anchor="ctr" anchorCtr="0">
            <a:noAutofit/>
          </a:bodyPr>
          <a:lstStyle>
            <a:lvl1pPr algn="l">
              <a:defRPr sz="405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E6DAB183-2B8F-E5D7-1775-43079767201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9528" y="3279129"/>
            <a:ext cx="8160904" cy="517198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 b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8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6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6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3997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Subtitle</a:t>
            </a:r>
          </a:p>
        </p:txBody>
      </p:sp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91705C28-6277-8F16-B0DE-91F86F84E5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99528" y="3851395"/>
            <a:ext cx="3265487" cy="287338"/>
          </a:xfrm>
        </p:spPr>
        <p:txBody>
          <a:bodyPr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GB" dirty="0"/>
              <a:t>Date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1EDFF277-DA6D-02DC-FCE5-36B3F10250F0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7782589" y="406161"/>
            <a:ext cx="923288" cy="709302"/>
          </a:xfrm>
        </p:spPr>
        <p:txBody>
          <a:bodyPr anchor="ctr"/>
          <a:lstStyle>
            <a:lvl1pPr marL="0" indent="0" algn="ctr">
              <a:buNone/>
              <a:defRPr sz="800"/>
            </a:lvl1pPr>
          </a:lstStyle>
          <a:p>
            <a:r>
              <a:rPr lang="en-GB" dirty="0"/>
              <a:t>Partner logo</a:t>
            </a:r>
          </a:p>
        </p:txBody>
      </p:sp>
      <p:pic>
        <p:nvPicPr>
          <p:cNvPr id="11" name="Picture 10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7BFC4E7-DFF6-FFBF-193C-E10CAB014C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51" t="39607" r="11305" b="37087"/>
          <a:stretch/>
        </p:blipFill>
        <p:spPr>
          <a:xfrm>
            <a:off x="144899" y="4371950"/>
            <a:ext cx="3202965" cy="656538"/>
          </a:xfrm>
          <a:prstGeom prst="rect">
            <a:avLst/>
          </a:prstGeom>
        </p:spPr>
      </p:pic>
      <p:pic>
        <p:nvPicPr>
          <p:cNvPr id="2" name="Picture 1" descr="A yellow circle on a black background&#10;&#10;Description automatically generated">
            <a:extLst>
              <a:ext uri="{FF2B5EF4-FFF2-40B4-BE49-F238E27FC236}">
                <a16:creationId xmlns:a16="http://schemas.microsoft.com/office/drawing/2014/main" id="{38CA8D93-EA85-1306-23D9-E103291B39A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9866" y="3906526"/>
            <a:ext cx="3348733" cy="1539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255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Old Style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21E4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75606"/>
            <a:ext cx="8549674" cy="3365071"/>
          </a:xfrm>
        </p:spPr>
        <p:txBody>
          <a:bodyPr/>
          <a:lstStyle>
            <a:lvl1pPr marL="257156" indent="-257156">
              <a:buClr>
                <a:srgbClr val="021E42"/>
              </a:buClr>
              <a:buSzPct val="120000"/>
              <a:buFont typeface="Wingdings" panose="05000000000000000000" pitchFamily="2" charset="2"/>
              <a:buChar char="§"/>
              <a:defRPr/>
            </a:lvl1pPr>
            <a:lvl2pPr marL="599975" indent="-257156"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/>
            </a:lvl2pPr>
            <a:lvl3pPr marL="899938" indent="-214298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/>
            </a:lvl3pPr>
            <a:lvl4pPr marL="1242757" indent="-214298">
              <a:buFont typeface="Arial" panose="020B0604020202020204" pitchFamily="34" charset="0"/>
              <a:buChar char="•"/>
              <a:defRPr/>
            </a:lvl4pPr>
            <a:lvl5pPr marL="1585769" indent="-21429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C7BD8810-D07F-93D0-E7AE-8BD1670C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04" y="4746178"/>
            <a:ext cx="1512168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F567EF-717B-F5C2-A462-E5C6D33D6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6918" y="4746178"/>
            <a:ext cx="2133600" cy="273844"/>
          </a:xfrm>
          <a:prstGeom prst="rect">
            <a:avLst/>
          </a:prstGeom>
        </p:spPr>
        <p:txBody>
          <a:bodyPr/>
          <a:lstStyle/>
          <a:p>
            <a:fld id="{6951B36F-1B9E-4FF7-AA5F-EC289388201B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138A0720-0926-E2DD-B2F3-B9F44D11830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Old Style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9F8F4C5-CC5C-4D2D-AA78-318C797C0E8A}"/>
              </a:ext>
            </a:extLst>
          </p:cNvPr>
          <p:cNvSpPr txBox="1">
            <a:spLocks/>
          </p:cNvSpPr>
          <p:nvPr userDrawn="1"/>
        </p:nvSpPr>
        <p:spPr>
          <a:xfrm>
            <a:off x="-36511" y="-13344"/>
            <a:ext cx="9217024" cy="1000918"/>
          </a:xfrm>
          <a:prstGeom prst="rect">
            <a:avLst/>
          </a:prstGeom>
          <a:solidFill>
            <a:srgbClr val="002147"/>
          </a:solidFill>
        </p:spPr>
        <p:txBody>
          <a:bodyPr/>
          <a:lstStyle>
            <a:lvl1pPr marL="0" indent="0" algn="l" defTabSz="685658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99990" indent="-257162" algn="l" defTabSz="685658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9960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4278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8580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558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87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1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4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 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359" y="195486"/>
            <a:ext cx="6851105" cy="5760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275606"/>
            <a:ext cx="8579297" cy="3365071"/>
          </a:xfrm>
        </p:spPr>
        <p:txBody>
          <a:bodyPr/>
          <a:lstStyle>
            <a:lvl1pPr marL="257156" indent="-257156">
              <a:buClr>
                <a:srgbClr val="021E42"/>
              </a:buClr>
              <a:buSzPct val="120000"/>
              <a:buFont typeface="Wingdings" panose="05000000000000000000" pitchFamily="2" charset="2"/>
              <a:buChar char="§"/>
              <a:defRPr/>
            </a:lvl1pPr>
            <a:lvl2pPr marL="599975" indent="-257156"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/>
            </a:lvl2pPr>
            <a:lvl3pPr marL="899938" indent="-214298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/>
            </a:lvl3pPr>
            <a:lvl4pPr marL="1242757" indent="-214298">
              <a:buFont typeface="Arial" panose="020B0604020202020204" pitchFamily="34" charset="0"/>
              <a:buChar char="•"/>
              <a:defRPr/>
            </a:lvl4pPr>
            <a:lvl5pPr marL="1585769" indent="-21429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9" name="Picture 8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1D4273F-5B11-48D2-A433-5CA81F4897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8867"/>
            <a:ext cx="1482545" cy="709302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AE4AB9F-55A3-C864-FB08-94E1F1A2E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04" y="4746178"/>
            <a:ext cx="1512168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DB1C4A5-6253-A82A-5001-F08D33CF1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6918" y="4746178"/>
            <a:ext cx="2133600" cy="273844"/>
          </a:xfrm>
          <a:prstGeom prst="rect">
            <a:avLst/>
          </a:prstGeom>
        </p:spPr>
        <p:txBody>
          <a:bodyPr/>
          <a:lstStyle/>
          <a:p>
            <a:fld id="{6951B36F-1B9E-4FF7-AA5F-EC2893882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257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Old Style Titl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9F8F4C5-CC5C-4D2D-AA78-318C797C0E8A}"/>
              </a:ext>
            </a:extLst>
          </p:cNvPr>
          <p:cNvSpPr txBox="1">
            <a:spLocks/>
          </p:cNvSpPr>
          <p:nvPr userDrawn="1"/>
        </p:nvSpPr>
        <p:spPr>
          <a:xfrm>
            <a:off x="-1" y="-20538"/>
            <a:ext cx="1763689" cy="5143500"/>
          </a:xfrm>
          <a:prstGeom prst="rect">
            <a:avLst/>
          </a:prstGeom>
          <a:solidFill>
            <a:srgbClr val="002147"/>
          </a:solidFill>
        </p:spPr>
        <p:txBody>
          <a:bodyPr/>
          <a:lstStyle>
            <a:lvl1pPr marL="0" indent="0" algn="l" defTabSz="685658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99990" indent="-257162" algn="l" defTabSz="685658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9960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4278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8580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558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87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1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4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/>
              <a:t>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5" y="1172072"/>
            <a:ext cx="1512168" cy="3487908"/>
          </a:xfrm>
        </p:spPr>
        <p:txBody>
          <a:bodyPr anchor="t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0816" y="1172071"/>
            <a:ext cx="6799702" cy="3487909"/>
          </a:xfrm>
        </p:spPr>
        <p:txBody>
          <a:bodyPr/>
          <a:lstStyle>
            <a:lvl1pPr marL="257156" indent="-257156">
              <a:buClr>
                <a:srgbClr val="021E42"/>
              </a:buClr>
              <a:buSzPct val="120000"/>
              <a:buFont typeface="Wingdings" panose="05000000000000000000" pitchFamily="2" charset="2"/>
              <a:buChar char="§"/>
              <a:defRPr/>
            </a:lvl1pPr>
            <a:lvl2pPr marL="599975" indent="-257156"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/>
            </a:lvl2pPr>
            <a:lvl3pPr marL="899938" indent="-214298"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/>
            </a:lvl3pPr>
            <a:lvl4pPr marL="1242757" indent="-214298">
              <a:buFont typeface="Arial" panose="020B0604020202020204" pitchFamily="34" charset="0"/>
              <a:buChar char="•"/>
              <a:defRPr/>
            </a:lvl4pPr>
            <a:lvl5pPr marL="1585769" indent="-214298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7504" y="4746178"/>
            <a:ext cx="1512168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66918" y="4746178"/>
            <a:ext cx="2133600" cy="273844"/>
          </a:xfrm>
          <a:prstGeom prst="rect">
            <a:avLst/>
          </a:prstGeom>
        </p:spPr>
        <p:txBody>
          <a:bodyPr/>
          <a:lstStyle/>
          <a:p>
            <a:fld id="{6951B36F-1B9E-4FF7-AA5F-EC289388201B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DB406EBE-764C-4852-8FF8-506D5FC15BD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21634"/>
            <a:ext cx="1482545" cy="70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159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Old Style Title with Bullets">
    <p:bg>
      <p:bgPr>
        <a:solidFill>
          <a:srgbClr val="0021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6">
            <a:extLst>
              <a:ext uri="{FF2B5EF4-FFF2-40B4-BE49-F238E27FC236}">
                <a16:creationId xmlns:a16="http://schemas.microsoft.com/office/drawing/2014/main" id="{89F8F4C5-CC5C-4D2D-AA78-318C797C0E8A}"/>
              </a:ext>
            </a:extLst>
          </p:cNvPr>
          <p:cNvSpPr txBox="1">
            <a:spLocks/>
          </p:cNvSpPr>
          <p:nvPr userDrawn="1"/>
        </p:nvSpPr>
        <p:spPr>
          <a:xfrm>
            <a:off x="-1" y="0"/>
            <a:ext cx="1763689" cy="51435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l" defTabSz="685658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599990" indent="-257162" algn="l" defTabSz="685658" rtl="0" eaLnBrk="1" latinLnBrk="0" hangingPunct="1">
              <a:spcBef>
                <a:spcPct val="20000"/>
              </a:spcBef>
              <a:buFont typeface="Courier New" panose="02070309020205020404" pitchFamily="49" charset="0"/>
              <a:buChar char="o"/>
              <a:defRPr sz="16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899960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124278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585808" indent="-214303" algn="l" defTabSz="685658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1885558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87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21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046" indent="-171415" algn="l" defTabSz="68565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/>
              <a:t> </a:t>
            </a:r>
            <a:endParaRPr lang="en-GB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1172072"/>
            <a:ext cx="1512168" cy="3450627"/>
          </a:xfrm>
        </p:spPr>
        <p:txBody>
          <a:bodyPr anchor="t">
            <a:normAutofit/>
          </a:bodyPr>
          <a:lstStyle>
            <a:lvl1pPr>
              <a:defRPr sz="2000">
                <a:solidFill>
                  <a:srgbClr val="00214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200151"/>
            <a:ext cx="6792814" cy="3422550"/>
          </a:xfrm>
        </p:spPr>
        <p:txBody>
          <a:bodyPr/>
          <a:lstStyle>
            <a:lvl1pPr marL="257156" indent="-257156">
              <a:buClrTx/>
              <a:buSzPct val="120000"/>
              <a:buFont typeface="Wingdings" panose="05000000000000000000" pitchFamily="2" charset="2"/>
              <a:buChar char="§"/>
              <a:defRPr>
                <a:solidFill>
                  <a:schemeClr val="bg1"/>
                </a:solidFill>
              </a:defRPr>
            </a:lvl1pPr>
            <a:lvl2pPr marL="599975" indent="-257156"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>
                <a:solidFill>
                  <a:schemeClr val="bg1"/>
                </a:solidFill>
              </a:defRPr>
            </a:lvl2pPr>
            <a:lvl3pPr marL="899938" indent="-214298">
              <a:buClrTx/>
              <a:buSzPct val="12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1242757" indent="-21429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585769" indent="-214298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0CA8714F-9195-4746-B179-AD17DD1730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92407BA-6441-58D8-88F5-95EE1B015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04" y="4746178"/>
            <a:ext cx="1512168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89C85F4-E712-C7F7-1A72-7A2B13F39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6918" y="4746178"/>
            <a:ext cx="2133600" cy="273844"/>
          </a:xfrm>
          <a:prstGeom prst="rect">
            <a:avLst/>
          </a:prstGeom>
        </p:spPr>
        <p:txBody>
          <a:bodyPr/>
          <a:lstStyle/>
          <a:p>
            <a:fld id="{6951B36F-1B9E-4FF7-AA5F-EC28938820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63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ld Style 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GB" dirty="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7505" y="1200151"/>
            <a:ext cx="41910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1" y="1200151"/>
            <a:ext cx="4191000" cy="33944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9CD13-401D-F56A-CB49-57B37638A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504" y="4746178"/>
            <a:ext cx="1512168" cy="273844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5C89DE1-344F-4659-3057-1FD61AB94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66918" y="4746178"/>
            <a:ext cx="2133600" cy="273844"/>
          </a:xfrm>
          <a:prstGeom prst="rect">
            <a:avLst/>
          </a:prstGeom>
        </p:spPr>
        <p:txBody>
          <a:bodyPr/>
          <a:lstStyle/>
          <a:p>
            <a:fld id="{6951B36F-1B9E-4FF7-AA5F-EC289388201B}" type="slidenum">
              <a:rPr lang="en-GB" smtClean="0"/>
              <a:t>‹#›</a:t>
            </a:fld>
            <a:endParaRPr lang="en-GB"/>
          </a:p>
        </p:txBody>
      </p:sp>
      <p:pic>
        <p:nvPicPr>
          <p:cNvPr id="11" name="Picture 10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ED17895A-5048-F45E-577F-9C18AFEC15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27" y="139498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35695" y="121634"/>
            <a:ext cx="6851105" cy="702371"/>
          </a:xfrm>
          <a:prstGeom prst="rect">
            <a:avLst/>
          </a:prstGeom>
        </p:spPr>
        <p:txBody>
          <a:bodyPr vert="horz" lIns="91425" tIns="45713" rIns="91425" bIns="45713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381" y="987574"/>
            <a:ext cx="8480420" cy="3653103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179513" y="4836189"/>
            <a:ext cx="2895600" cy="273844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l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4"/>
          </p:nvPr>
        </p:nvSpPr>
        <p:spPr>
          <a:xfrm>
            <a:off x="6588225" y="4845435"/>
            <a:ext cx="2133600" cy="273844"/>
          </a:xfrm>
          <a:prstGeom prst="rect">
            <a:avLst/>
          </a:prstGeom>
        </p:spPr>
        <p:txBody>
          <a:bodyPr vert="horz" lIns="91425" tIns="45713" rIns="91425" bIns="45713" rtlCol="0" anchor="ctr"/>
          <a:lstStyle>
            <a:lvl1pPr algn="r">
              <a:defRPr sz="8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6B456F-24C5-44A4-96AA-81CAB02CBE55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DF7676E-17B3-452B-BFAC-5C460B312012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904" y="121634"/>
            <a:ext cx="1482545" cy="704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280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49" r:id="rId2"/>
    <p:sldLayoutId id="2147483669" r:id="rId3"/>
    <p:sldLayoutId id="2147483670" r:id="rId4"/>
    <p:sldLayoutId id="2147483650" r:id="rId5"/>
    <p:sldLayoutId id="2147483676" r:id="rId6"/>
    <p:sldLayoutId id="2147483677" r:id="rId7"/>
    <p:sldLayoutId id="2147483678" r:id="rId8"/>
    <p:sldLayoutId id="2147483652" r:id="rId9"/>
    <p:sldLayoutId id="2147483651" r:id="rId10"/>
    <p:sldLayoutId id="2147483679" r:id="rId11"/>
    <p:sldLayoutId id="2147483680" r:id="rId12"/>
    <p:sldLayoutId id="2147483660" r:id="rId13"/>
    <p:sldLayoutId id="2147483689" r:id="rId14"/>
    <p:sldLayoutId id="2147483666" r:id="rId15"/>
    <p:sldLayoutId id="2147483672" r:id="rId16"/>
    <p:sldLayoutId id="2147483662" r:id="rId17"/>
    <p:sldLayoutId id="2147483673" r:id="rId18"/>
    <p:sldLayoutId id="2147483665" r:id="rId19"/>
    <p:sldLayoutId id="2147483654" r:id="rId20"/>
    <p:sldLayoutId id="2147483655" r:id="rId21"/>
    <p:sldLayoutId id="2147483685" r:id="rId22"/>
    <p:sldLayoutId id="2147483684" r:id="rId23"/>
    <p:sldLayoutId id="2147483681" r:id="rId24"/>
    <p:sldLayoutId id="2147483674" r:id="rId25"/>
    <p:sldLayoutId id="2147483692" r:id="rId26"/>
    <p:sldLayoutId id="2147483687" r:id="rId27"/>
    <p:sldLayoutId id="2147483691" r:id="rId28"/>
    <p:sldLayoutId id="2147483675" r:id="rId29"/>
    <p:sldLayoutId id="2147483690" r:id="rId30"/>
    <p:sldLayoutId id="2147483683" r:id="rId31"/>
  </p:sldLayoutIdLst>
  <p:hf hdr="0" ftr="0" dt="0"/>
  <p:txStyles>
    <p:titleStyle>
      <a:lvl1pPr algn="l" defTabSz="685641" rtl="0" eaLnBrk="1" latinLnBrk="0" hangingPunct="1">
        <a:spcBef>
          <a:spcPct val="0"/>
        </a:spcBef>
        <a:buNone/>
        <a:defRPr sz="3600" b="1" kern="1200">
          <a:solidFill>
            <a:srgbClr val="002147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57156" indent="-257156" algn="l" defTabSz="685641" rtl="0" eaLnBrk="1" latinLnBrk="0" hangingPunct="1">
        <a:lnSpc>
          <a:spcPct val="120000"/>
        </a:lnSpc>
        <a:spcBef>
          <a:spcPct val="20000"/>
        </a:spcBef>
        <a:buSzPct val="120000"/>
        <a:buFont typeface="Wingdings" panose="05000000000000000000" pitchFamily="2" charset="2"/>
        <a:buChar char="§"/>
        <a:defRPr sz="2400" kern="1200">
          <a:solidFill>
            <a:srgbClr val="002147"/>
          </a:solidFill>
          <a:latin typeface="+mn-lt"/>
          <a:ea typeface="+mn-ea"/>
          <a:cs typeface="+mn-cs"/>
        </a:defRPr>
      </a:lvl1pPr>
      <a:lvl2pPr marL="599975" indent="-257156" algn="l" defTabSz="685641" rtl="0" eaLnBrk="1" latinLnBrk="0" hangingPunct="1">
        <a:lnSpc>
          <a:spcPct val="114000"/>
        </a:lnSpc>
        <a:spcBef>
          <a:spcPct val="20000"/>
        </a:spcBef>
        <a:buClr>
          <a:srgbClr val="FFB414"/>
        </a:buClr>
        <a:buSzPct val="120000"/>
        <a:buFont typeface="Courier New" panose="02070309020205020404" pitchFamily="49" charset="0"/>
        <a:buChar char="o"/>
        <a:defRPr sz="1800" kern="1200">
          <a:solidFill>
            <a:srgbClr val="002147"/>
          </a:solidFill>
          <a:latin typeface="+mn-lt"/>
          <a:ea typeface="+mn-ea"/>
          <a:cs typeface="+mn-cs"/>
        </a:defRPr>
      </a:lvl2pPr>
      <a:lvl3pPr marL="899938" indent="-214298" algn="l" defTabSz="685641" rtl="0" eaLnBrk="1" latinLnBrk="0" hangingPunct="1">
        <a:spcBef>
          <a:spcPct val="20000"/>
        </a:spcBef>
        <a:buClr>
          <a:srgbClr val="002147"/>
        </a:buClr>
        <a:buSzPct val="120000"/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3pPr>
      <a:lvl4pPr marL="1242757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4pPr>
      <a:lvl5pPr marL="1585769" indent="-214298" algn="l" defTabSz="685641" rtl="0" eaLnBrk="1" latinLnBrk="0" hangingPunct="1">
        <a:spcBef>
          <a:spcPct val="20000"/>
        </a:spcBef>
        <a:buFont typeface="Arial" panose="020B0604020202020204" pitchFamily="34" charset="0"/>
        <a:buChar char="•"/>
        <a:defRPr sz="1600" kern="1200">
          <a:solidFill>
            <a:srgbClr val="002147"/>
          </a:solidFill>
          <a:latin typeface="+mn-lt"/>
          <a:ea typeface="+mn-ea"/>
          <a:cs typeface="+mn-cs"/>
        </a:defRPr>
      </a:lvl5pPr>
      <a:lvl6pPr marL="188551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331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152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3974" indent="-171411" algn="l" defTabSz="685641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18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6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4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28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103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922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741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560" algn="l" defTabSz="685641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9554B-991E-4928-95CE-13B858E664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600" dirty="0"/>
              <a:t>Go-to-Market Strategy for Open-Source Software with a Social Mission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C281A-95A7-49F9-9FB1-B662D8681D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>
                <a:solidFill>
                  <a:srgbClr val="002147"/>
                </a:solidFill>
              </a:rPr>
              <a:t>Steve Haley (</a:t>
            </a:r>
            <a:r>
              <a:rPr lang="en-GB" dirty="0" err="1">
                <a:solidFill>
                  <a:srgbClr val="002147"/>
                </a:solidFill>
              </a:rPr>
              <a:t>Mojaloop</a:t>
            </a:r>
            <a:r>
              <a:rPr lang="en-GB" dirty="0">
                <a:solidFill>
                  <a:srgbClr val="002147"/>
                </a:solidFill>
              </a:rPr>
              <a:t> Foundation), Kyeyoung Shin (Oxford)</a:t>
            </a:r>
          </a:p>
        </p:txBody>
      </p:sp>
      <p:pic>
        <p:nvPicPr>
          <p:cNvPr id="7" name="Picture Placeholder 6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CD7C6CF2-662E-E4A1-6CB1-EDCC46731C09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8" b="11598"/>
          <a:stretch>
            <a:fillRect/>
          </a:stretch>
        </p:blipFill>
        <p:spPr>
          <a:xfrm>
            <a:off x="7239000" y="209550"/>
            <a:ext cx="1568641" cy="120508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95189-DD84-4BF6-9621-AD714CB116C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November 12, 2024</a:t>
            </a:r>
          </a:p>
        </p:txBody>
      </p:sp>
    </p:spTree>
    <p:extLst>
      <p:ext uri="{BB962C8B-B14F-4D97-AF65-F5344CB8AC3E}">
        <p14:creationId xmlns:p14="http://schemas.microsoft.com/office/powerpoint/2010/main" val="38661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337F2-F774-43A1-A77B-8C7FCD35C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Oxford-</a:t>
            </a:r>
            <a:r>
              <a:rPr lang="en-GB" dirty="0" err="1"/>
              <a:t>Mojaloop</a:t>
            </a:r>
            <a:r>
              <a:rPr lang="en-GB" dirty="0"/>
              <a:t> Collaboration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BA11C-CB31-40C0-80EC-3111F185FB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75606"/>
            <a:ext cx="5988496" cy="3365071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In collaboration with the </a:t>
            </a:r>
            <a:r>
              <a:rPr lang="en-GB" dirty="0" err="1"/>
              <a:t>Mojaloop</a:t>
            </a:r>
            <a:r>
              <a:rPr lang="en-GB" dirty="0"/>
              <a:t> Foundation, Oxford University’s Future of Finance and Technology Initiative has been conducting research on the Foundation’s ecosystem. </a:t>
            </a:r>
          </a:p>
          <a:p>
            <a:endParaRPr lang="en-GB" dirty="0"/>
          </a:p>
          <a:p>
            <a:r>
              <a:rPr lang="en-GB" dirty="0"/>
              <a:t>Our research focuses on how to build and orchestrate an innovation ecosystem to tackle societal challenges.</a:t>
            </a:r>
          </a:p>
          <a:p>
            <a:endParaRPr lang="en-GB" dirty="0"/>
          </a:p>
          <a:p>
            <a:r>
              <a:rPr lang="en-GB" dirty="0"/>
              <a:t>Research outputs will be available soon!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DE079A-47D3-4F1C-8AEE-7CBF629E0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36189"/>
            <a:ext cx="2133600" cy="273844"/>
          </a:xfrm>
        </p:spPr>
        <p:txBody>
          <a:bodyPr/>
          <a:lstStyle/>
          <a:p>
            <a:fld id="{6951B36F-1B9E-4FF7-AA5F-EC289388201B}" type="slidenum">
              <a:rPr lang="en-GB" smtClean="0"/>
              <a:t>2</a:t>
            </a:fld>
            <a:endParaRPr lang="en-GB"/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F465E9E5-1EFB-14B4-45BF-D010B2E9F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0" y="1355507"/>
            <a:ext cx="2570413" cy="1213235"/>
          </a:xfrm>
          <a:prstGeom prst="rect">
            <a:avLst/>
          </a:prstGeom>
        </p:spPr>
      </p:pic>
      <p:pic>
        <p:nvPicPr>
          <p:cNvPr id="6" name="Picture 5" descr="A blue and orange text on a black background&#10;&#10;Description automatically generated">
            <a:extLst>
              <a:ext uri="{FF2B5EF4-FFF2-40B4-BE49-F238E27FC236}">
                <a16:creationId xmlns:a16="http://schemas.microsoft.com/office/drawing/2014/main" id="{D7F245B8-871A-7043-90DC-81D7C16AD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477502"/>
            <a:ext cx="2449927" cy="2449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257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48C20-D37E-F3B6-C208-4F48BC2A85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6574-0F4F-4C04-5FC0-FC4E6C5AD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Mojaloop</a:t>
            </a:r>
            <a:r>
              <a:rPr lang="en-GB" dirty="0"/>
              <a:t> as a digital public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01332-BA66-517F-2453-14BDC5D9B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75606"/>
            <a:ext cx="4312096" cy="336507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DPGs contribute to tackling grand societal challenges, such as financial exclusion, by empowering communities with innovative, local solutions</a:t>
            </a:r>
          </a:p>
          <a:p>
            <a:endParaRPr lang="en-US" dirty="0"/>
          </a:p>
          <a:p>
            <a:r>
              <a:rPr lang="en-US" dirty="0" err="1"/>
              <a:t>Mojaloop</a:t>
            </a:r>
            <a:r>
              <a:rPr lang="en-US" dirty="0"/>
              <a:t> aims to serve as an open-source payment platform that fosters interoperability, connecting banks, mobile money services, and financial institutions. </a:t>
            </a:r>
          </a:p>
          <a:p>
            <a:endParaRPr lang="en-US" dirty="0"/>
          </a:p>
          <a:p>
            <a:r>
              <a:rPr lang="en-US" dirty="0"/>
              <a:t>Building an inclusive innovation ecosystem is crucial.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27DE3-CDEB-A5D8-1201-8A189D12C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36189"/>
            <a:ext cx="2133600" cy="273844"/>
          </a:xfrm>
        </p:spPr>
        <p:txBody>
          <a:bodyPr/>
          <a:lstStyle/>
          <a:p>
            <a:fld id="{6951B36F-1B9E-4FF7-AA5F-EC289388201B}" type="slidenum">
              <a:rPr lang="en-GB" smtClean="0"/>
              <a:t>3</a:t>
            </a:fld>
            <a:endParaRPr lang="en-GB"/>
          </a:p>
        </p:txBody>
      </p:sp>
      <p:pic>
        <p:nvPicPr>
          <p:cNvPr id="7" name="image5.png">
            <a:extLst>
              <a:ext uri="{FF2B5EF4-FFF2-40B4-BE49-F238E27FC236}">
                <a16:creationId xmlns:a16="http://schemas.microsoft.com/office/drawing/2014/main" id="{F0337FA1-1228-F461-E36A-5E3CD6C79544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708358" y="1077288"/>
            <a:ext cx="4312096" cy="3571792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742386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1FE2A-CCBA-3DC2-A0E1-01BB2EB27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5B143-91C3-4FBA-1E8D-74F4C338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Challenges in building an OSS ecosystem for financial inclusion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A824-A64C-5E27-730D-2A0291AA9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75606"/>
            <a:ext cx="8807896" cy="336507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Lack of understanding of open-source software and resulting aversion</a:t>
            </a:r>
          </a:p>
          <a:p>
            <a:endParaRPr lang="en-US" dirty="0"/>
          </a:p>
          <a:p>
            <a:r>
              <a:rPr lang="en-US" dirty="0"/>
              <a:t>Entrenched procurement processes of governments and international financial institutions</a:t>
            </a:r>
          </a:p>
          <a:p>
            <a:endParaRPr lang="en-US" dirty="0"/>
          </a:p>
          <a:p>
            <a:r>
              <a:rPr lang="en-US" dirty="0"/>
              <a:t>Complexity of market timing for inclusive instant payment systems</a:t>
            </a:r>
          </a:p>
          <a:p>
            <a:endParaRPr lang="en-US" dirty="0"/>
          </a:p>
          <a:p>
            <a:r>
              <a:rPr lang="en-US" dirty="0"/>
              <a:t>Long sales cycle of national infrastructure projects and associated uncertainty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AC547-1C28-11FF-D59D-C0F47899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1" y="4836189"/>
            <a:ext cx="2133600" cy="273844"/>
          </a:xfrm>
        </p:spPr>
        <p:txBody>
          <a:bodyPr/>
          <a:lstStyle/>
          <a:p>
            <a:fld id="{6951B36F-1B9E-4FF7-AA5F-EC289388201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244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BC505-CBC0-4638-FA9E-2A4456331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MF’s GTM strategy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7C9C16-3CAD-1167-6675-FF9F32DB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51B36F-1B9E-4FF7-AA5F-EC289388201B}" type="slidenum">
              <a:rPr lang="en-GB" smtClean="0"/>
              <a:t>5</a:t>
            </a:fld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E92D27F-B9B6-17B2-A0E7-D2A5F95FC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7318" y="669591"/>
            <a:ext cx="6858000" cy="2209800"/>
          </a:xfrm>
        </p:spPr>
        <p:txBody>
          <a:bodyPr>
            <a:normAutofit/>
          </a:bodyPr>
          <a:lstStyle/>
          <a:p>
            <a:r>
              <a:rPr lang="en-US" sz="1700" b="1" dirty="0"/>
              <a:t>Demonstrating value through action: </a:t>
            </a:r>
            <a:r>
              <a:rPr lang="en-US" sz="1700" dirty="0"/>
              <a:t>Proof-of-Concept Program, Accelerator Program</a:t>
            </a:r>
          </a:p>
          <a:p>
            <a:r>
              <a:rPr lang="en-US" sz="1700" b="1" dirty="0"/>
              <a:t>Assisting adopters as an advisor: </a:t>
            </a:r>
            <a:r>
              <a:rPr lang="en-US" sz="1700" dirty="0"/>
              <a:t>Strategic support, focus on inclusivity</a:t>
            </a:r>
          </a:p>
          <a:p>
            <a:r>
              <a:rPr lang="en-US" sz="1700" b="1" dirty="0"/>
              <a:t>Adapting messaging to market evolution: </a:t>
            </a:r>
            <a:r>
              <a:rPr lang="en-US" sz="1700" dirty="0"/>
              <a:t>Sovereignty and inclusivity, shifting market dynamics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22FF49F-A430-AF9C-5BBF-C46BF548324D}"/>
              </a:ext>
            </a:extLst>
          </p:cNvPr>
          <p:cNvSpPr txBox="1">
            <a:spLocks/>
          </p:cNvSpPr>
          <p:nvPr/>
        </p:nvSpPr>
        <p:spPr>
          <a:xfrm>
            <a:off x="2147318" y="3519744"/>
            <a:ext cx="6553200" cy="1381472"/>
          </a:xfrm>
          <a:prstGeom prst="rect">
            <a:avLst/>
          </a:prstGeom>
        </p:spPr>
        <p:txBody>
          <a:bodyPr vert="horz" lIns="91425" tIns="45713" rIns="91425" bIns="45713" rtlCol="0">
            <a:no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21E42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dirty="0"/>
              <a:t>Long sales cycle and uncertainty</a:t>
            </a:r>
          </a:p>
          <a:p>
            <a:r>
              <a:rPr lang="en-US" sz="1700" dirty="0"/>
              <a:t>Complex stakeholder coordination</a:t>
            </a:r>
          </a:p>
          <a:p>
            <a:r>
              <a:rPr lang="en-US" sz="1700" dirty="0"/>
              <a:t>Building and sustaining ecosystem trust</a:t>
            </a:r>
          </a:p>
          <a:p>
            <a:r>
              <a:rPr lang="en-US" sz="1700" dirty="0"/>
              <a:t>Resource management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57BFB48-205D-8DE3-551A-E7FC58F93C84}"/>
              </a:ext>
            </a:extLst>
          </p:cNvPr>
          <p:cNvSpPr txBox="1">
            <a:spLocks/>
          </p:cNvSpPr>
          <p:nvPr/>
        </p:nvSpPr>
        <p:spPr>
          <a:xfrm>
            <a:off x="2147318" y="62739"/>
            <a:ext cx="3581400" cy="609600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21E42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GTM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A4C7659-6594-50F5-6CF2-4486612749F8}"/>
              </a:ext>
            </a:extLst>
          </p:cNvPr>
          <p:cNvSpPr txBox="1">
            <a:spLocks/>
          </p:cNvSpPr>
          <p:nvPr/>
        </p:nvSpPr>
        <p:spPr>
          <a:xfrm>
            <a:off x="2147318" y="2916026"/>
            <a:ext cx="3581400" cy="609600"/>
          </a:xfrm>
          <a:prstGeom prst="rect">
            <a:avLst/>
          </a:prstGeom>
        </p:spPr>
        <p:txBody>
          <a:bodyPr vert="horz" lIns="91425" tIns="45713" rIns="91425" bIns="45713" rtlCol="0">
            <a:normAutofit/>
          </a:bodyPr>
          <a:lstStyle>
            <a:lvl1pPr marL="257156" indent="-257156" algn="l" defTabSz="685641" rtl="0" eaLnBrk="1" latinLnBrk="0" hangingPunct="1">
              <a:lnSpc>
                <a:spcPct val="120000"/>
              </a:lnSpc>
              <a:spcBef>
                <a:spcPct val="20000"/>
              </a:spcBef>
              <a:buClr>
                <a:srgbClr val="021E42"/>
              </a:buClr>
              <a:buSzPct val="120000"/>
              <a:buFont typeface="Wingdings" panose="05000000000000000000" pitchFamily="2" charset="2"/>
              <a:buChar char="§"/>
              <a:defRPr sz="24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1pPr>
            <a:lvl2pPr marL="599975" indent="-257156" algn="l" defTabSz="685641" rtl="0" eaLnBrk="1" latinLnBrk="0" hangingPunct="1">
              <a:lnSpc>
                <a:spcPct val="114000"/>
              </a:lnSpc>
              <a:spcBef>
                <a:spcPct val="20000"/>
              </a:spcBef>
              <a:buClr>
                <a:srgbClr val="FFB414"/>
              </a:buClr>
              <a:buSzPct val="120000"/>
              <a:buFont typeface="Courier New" panose="02070309020205020404" pitchFamily="49" charset="0"/>
              <a:buChar char="o"/>
              <a:defRPr sz="18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2pPr>
            <a:lvl3pPr marL="899938" indent="-214298" algn="l" defTabSz="685641" rtl="0" eaLnBrk="1" latinLnBrk="0" hangingPunct="1">
              <a:spcBef>
                <a:spcPct val="20000"/>
              </a:spcBef>
              <a:buClr>
                <a:schemeClr val="tx1"/>
              </a:buClr>
              <a:buSzPct val="120000"/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3pPr>
            <a:lvl4pPr marL="1242757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4pPr>
            <a:lvl5pPr marL="1585769" indent="-214298" algn="l" defTabSz="685641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147"/>
                </a:solidFill>
                <a:latin typeface="+mn-lt"/>
                <a:ea typeface="+mn-ea"/>
                <a:cs typeface="+mn-cs"/>
              </a:defRPr>
            </a:lvl5pPr>
            <a:lvl6pPr marL="188551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331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152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3974" indent="-171411" algn="l" defTabSz="685641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Ongoing challenges</a:t>
            </a:r>
          </a:p>
        </p:txBody>
      </p:sp>
    </p:spTree>
    <p:extLst>
      <p:ext uri="{BB962C8B-B14F-4D97-AF65-F5344CB8AC3E}">
        <p14:creationId xmlns:p14="http://schemas.microsoft.com/office/powerpoint/2010/main" val="220943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390E7-B751-EBC7-EE7F-A5678C33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319" y="1352550"/>
            <a:ext cx="8827361" cy="4027059"/>
          </a:xfrm>
        </p:spPr>
        <p:txBody>
          <a:bodyPr>
            <a:noAutofit/>
          </a:bodyPr>
          <a:lstStyle/>
          <a:p>
            <a:r>
              <a:rPr lang="en-US" sz="1800" b="1" dirty="0"/>
              <a:t>Expansion and adoption: </a:t>
            </a:r>
            <a:r>
              <a:rPr lang="en-US" sz="1800" dirty="0"/>
              <a:t>From 4 to 18 projects globally within one year, with active engagements in 23 countries.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PoC success: </a:t>
            </a:r>
            <a:r>
              <a:rPr lang="en-US" sz="1800" dirty="0"/>
              <a:t>Most PoC countries chose to implement </a:t>
            </a:r>
            <a:r>
              <a:rPr lang="en-US" sz="1800" dirty="0" err="1"/>
              <a:t>Mojaloop</a:t>
            </a:r>
            <a:r>
              <a:rPr lang="en-US" sz="1800" dirty="0"/>
              <a:t>; Accelerator Program graduates have won bids.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Broader ecosystem growth: </a:t>
            </a:r>
            <a:r>
              <a:rPr lang="en-US" sz="1800" dirty="0"/>
              <a:t>Stakeholder community expanded to 1,300+ participants across 81 countries. </a:t>
            </a:r>
            <a:br>
              <a:rPr lang="en-US" sz="1800" dirty="0"/>
            </a:br>
            <a:br>
              <a:rPr lang="en-US" sz="1800" dirty="0"/>
            </a:br>
            <a:r>
              <a:rPr lang="en-US" sz="1800" b="1" dirty="0"/>
              <a:t>Key outcomes: </a:t>
            </a:r>
            <a:r>
              <a:rPr lang="en-US" sz="1800" dirty="0"/>
              <a:t>Enhanced financial inclusion, national sovereignty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8D9EF92-F551-2382-3BD7-560C77D07DF3}"/>
              </a:ext>
            </a:extLst>
          </p:cNvPr>
          <p:cNvSpPr txBox="1">
            <a:spLocks/>
          </p:cNvSpPr>
          <p:nvPr/>
        </p:nvSpPr>
        <p:spPr>
          <a:xfrm>
            <a:off x="1835695" y="121634"/>
            <a:ext cx="6851105" cy="702371"/>
          </a:xfrm>
          <a:prstGeom prst="rect">
            <a:avLst/>
          </a:prstGeom>
        </p:spPr>
        <p:txBody>
          <a:bodyPr vert="horz" lIns="91425" tIns="45713" rIns="91425" bIns="45713" rtlCol="0" anchor="t">
            <a:normAutofit/>
          </a:bodyPr>
          <a:lstStyle>
            <a:lvl1pPr algn="l" defTabSz="685641" rtl="0" eaLnBrk="1" latinLnBrk="0" hangingPunct="1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  <a:buNone/>
              <a:defRPr sz="3300" b="0" kern="1200" spc="38" baseline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r>
              <a:rPr lang="en-GB" b="1" dirty="0"/>
              <a:t>Impact</a:t>
            </a:r>
          </a:p>
        </p:txBody>
      </p:sp>
    </p:spTree>
    <p:extLst>
      <p:ext uri="{BB962C8B-B14F-4D97-AF65-F5344CB8AC3E}">
        <p14:creationId xmlns:p14="http://schemas.microsoft.com/office/powerpoint/2010/main" val="3720570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022D19-F739-737C-7F17-E4CC5CD96D4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Understand stakeholder concerns</a:t>
            </a:r>
          </a:p>
          <a:p>
            <a:endParaRPr lang="en-US" dirty="0"/>
          </a:p>
          <a:p>
            <a:r>
              <a:rPr lang="en-US" dirty="0"/>
              <a:t>Adapt to market dynamics</a:t>
            </a:r>
          </a:p>
          <a:p>
            <a:endParaRPr lang="en-US" dirty="0"/>
          </a:p>
          <a:p>
            <a:r>
              <a:rPr lang="en-US" dirty="0"/>
              <a:t>Foster collaboration</a:t>
            </a:r>
          </a:p>
          <a:p>
            <a:endParaRPr lang="en-US" dirty="0"/>
          </a:p>
          <a:p>
            <a:r>
              <a:rPr lang="en-US" dirty="0"/>
              <a:t>Embrace continuous iteration</a:t>
            </a:r>
          </a:p>
          <a:p>
            <a:endParaRPr lang="en-US" dirty="0"/>
          </a:p>
          <a:p>
            <a:r>
              <a:rPr lang="en-US" dirty="0"/>
              <a:t>Diversify to mitigate risks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536EF3A-95E6-76B8-F55B-7353F2F1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for other DPGs</a:t>
            </a:r>
          </a:p>
        </p:txBody>
      </p:sp>
    </p:spTree>
    <p:extLst>
      <p:ext uri="{BB962C8B-B14F-4D97-AF65-F5344CB8AC3E}">
        <p14:creationId xmlns:p14="http://schemas.microsoft.com/office/powerpoint/2010/main" val="3395002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DBC98-70B9-E88E-6B7B-02856C471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C97EF-62F1-3F42-0F77-03FF1B3D3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Lessons for other DPGs </a:t>
            </a:r>
            <a:br>
              <a:rPr lang="en-GB" dirty="0"/>
            </a:br>
            <a:r>
              <a:rPr lang="en-GB" dirty="0"/>
              <a:t>– A process model</a:t>
            </a:r>
          </a:p>
        </p:txBody>
      </p:sp>
      <p:pic>
        <p:nvPicPr>
          <p:cNvPr id="10" name="Picture 9" descr="A diagram of a diagram&#10;&#10;Description automatically generated">
            <a:extLst>
              <a:ext uri="{FF2B5EF4-FFF2-40B4-BE49-F238E27FC236}">
                <a16:creationId xmlns:a16="http://schemas.microsoft.com/office/drawing/2014/main" id="{05EECDA7-E7DA-8B59-7B4F-B0B6345450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38" y="1200150"/>
            <a:ext cx="8331200" cy="3668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36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C88A-A0F0-AC62-BE79-E068EB486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63" y="1276351"/>
            <a:ext cx="6949473" cy="1066800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D947673-9F71-6AF0-54E0-0FC93BBFB470}"/>
              </a:ext>
            </a:extLst>
          </p:cNvPr>
          <p:cNvSpPr txBox="1">
            <a:spLocks/>
          </p:cNvSpPr>
          <p:nvPr/>
        </p:nvSpPr>
        <p:spPr>
          <a:xfrm>
            <a:off x="1097263" y="2495550"/>
            <a:ext cx="6949473" cy="1981200"/>
          </a:xfrm>
          <a:prstGeom prst="rect">
            <a:avLst/>
          </a:prstGeom>
        </p:spPr>
        <p:txBody>
          <a:bodyPr vert="horz" lIns="91425" tIns="45713" rIns="91425" bIns="45713" rtlCol="0" anchor="t">
            <a:normAutofit fontScale="92500" lnSpcReduction="20000"/>
          </a:bodyPr>
          <a:lstStyle>
            <a:lvl1pPr algn="l" defTabSz="685641" rtl="0" eaLnBrk="1" latinLnBrk="0" hangingPunct="1">
              <a:lnSpc>
                <a:spcPct val="114000"/>
              </a:lnSpc>
              <a:spcBef>
                <a:spcPts val="450"/>
              </a:spcBef>
              <a:spcAft>
                <a:spcPts val="450"/>
              </a:spcAft>
              <a:buNone/>
              <a:defRPr sz="3300" b="0" kern="1200" spc="38" baseline="0">
                <a:solidFill>
                  <a:schemeClr val="bg1"/>
                </a:solidFill>
                <a:latin typeface="+mj-lt"/>
                <a:ea typeface="+mj-ea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sz="2000" b="1" dirty="0"/>
              <a:t>Kyeyoung Shin 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/>
              <a:t>kyeyoung.shin.dphil@said.oxford.edu</a:t>
            </a:r>
            <a:r>
              <a:rPr lang="en-US" sz="2000" b="1" dirty="0"/>
              <a:t>)</a:t>
            </a:r>
          </a:p>
          <a:p>
            <a:pPr algn="ctr"/>
            <a:endParaRPr lang="en-US" sz="2000" b="1" dirty="0"/>
          </a:p>
          <a:p>
            <a:pPr algn="ctr"/>
            <a:r>
              <a:rPr lang="en-US" sz="2000" b="1" dirty="0"/>
              <a:t>Steve Haley</a:t>
            </a:r>
          </a:p>
          <a:p>
            <a:pPr algn="ctr"/>
            <a:r>
              <a:rPr lang="en-US" sz="2000" b="1" dirty="0"/>
              <a:t>(</a:t>
            </a:r>
            <a:r>
              <a:rPr lang="en-US" sz="2000" b="1" dirty="0" err="1"/>
              <a:t>shaley@mojaloop.io</a:t>
            </a:r>
            <a:r>
              <a:rPr lang="en-US" sz="2000" b="1" dirty="0"/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98495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aïd Business School 2023">
      <a:dk1>
        <a:srgbClr val="032046"/>
      </a:dk1>
      <a:lt1>
        <a:srgbClr val="FFFFFF"/>
      </a:lt1>
      <a:dk2>
        <a:srgbClr val="667A90"/>
      </a:dk2>
      <a:lt2>
        <a:srgbClr val="D4D2CD"/>
      </a:lt2>
      <a:accent1>
        <a:srgbClr val="032046"/>
      </a:accent1>
      <a:accent2>
        <a:srgbClr val="D4D2CD"/>
      </a:accent2>
      <a:accent3>
        <a:srgbClr val="0B524D"/>
      </a:accent3>
      <a:accent4>
        <a:srgbClr val="FCB313"/>
      </a:accent4>
      <a:accent5>
        <a:srgbClr val="2D0032"/>
      </a:accent5>
      <a:accent6>
        <a:srgbClr val="C02553"/>
      </a:accent6>
      <a:hlink>
        <a:srgbClr val="C02553"/>
      </a:hlink>
      <a:folHlink>
        <a:srgbClr val="97568E"/>
      </a:folHlink>
    </a:clrScheme>
    <a:fontScheme name="SBS Font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DD3828E-3DF1-3B4E-BC3C-3BAC34267761}" vid="{58BEAFB8-FC68-5D41-995B-F3FFA291BF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365</Words>
  <Application>Microsoft Macintosh PowerPoint</Application>
  <PresentationFormat>On-screen Show (16:9)</PresentationFormat>
  <Paragraphs>56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Office Theme</vt:lpstr>
      <vt:lpstr>Go-to-Market Strategy for Open-Source Software with a Social Mission</vt:lpstr>
      <vt:lpstr>Oxford-Mojaloop Collaboration</vt:lpstr>
      <vt:lpstr>Mojaloop as a digital public good</vt:lpstr>
      <vt:lpstr>Challenges in building an OSS ecosystem for financial inclusion</vt:lpstr>
      <vt:lpstr>MF’s GTM strategy</vt:lpstr>
      <vt:lpstr>Expansion and adoption: From 4 to 18 projects globally within one year, with active engagements in 23 countries.   PoC success: Most PoC countries chose to implement Mojaloop; Accelerator Program graduates have won bids.   Broader ecosystem growth: Stakeholder community expanded to 1,300+ participants across 81 countries.   Key outcomes: Enhanced financial inclusion, national sovereignty </vt:lpstr>
      <vt:lpstr>Lessons for other DPGs</vt:lpstr>
      <vt:lpstr>Lessons for other DPGs  – A process model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Kyeyoung Shin</dc:creator>
  <cp:lastModifiedBy>Kyeyoung Shin</cp:lastModifiedBy>
  <cp:revision>17</cp:revision>
  <cp:lastPrinted>2013-07-02T11:13:09Z</cp:lastPrinted>
  <dcterms:created xsi:type="dcterms:W3CDTF">2024-11-12T03:14:09Z</dcterms:created>
  <dcterms:modified xsi:type="dcterms:W3CDTF">2024-11-12T03:39:01Z</dcterms:modified>
</cp:coreProperties>
</file>