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2860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0"/>
                </a:moveTo>
                <a:lnTo>
                  <a:pt x="0" y="0"/>
                </a:lnTo>
                <a:lnTo>
                  <a:pt x="0" y="7315199"/>
                </a:lnTo>
                <a:lnTo>
                  <a:pt x="9753600" y="7315199"/>
                </a:lnTo>
                <a:lnTo>
                  <a:pt x="9753600" y="0"/>
                </a:lnTo>
                <a:close/>
              </a:path>
            </a:pathLst>
          </a:custGeom>
          <a:solidFill>
            <a:srgbClr val="F7F5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44617" y="848867"/>
            <a:ext cx="231394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897" y="2513076"/>
            <a:ext cx="4592320" cy="361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95685" y="6228061"/>
            <a:ext cx="386778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 initiative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Bill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Melinda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Gates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Foundation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95" y="517790"/>
            <a:ext cx="9265290" cy="666004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5731" y="527211"/>
            <a:ext cx="873519" cy="8999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24367" y="517790"/>
            <a:ext cx="4977130" cy="6673850"/>
          </a:xfrm>
          <a:prstGeom prst="rect">
            <a:avLst/>
          </a:prstGeom>
          <a:solidFill>
            <a:srgbClr val="4E1216"/>
          </a:solidFill>
        </p:spPr>
        <p:txBody>
          <a:bodyPr wrap="square" lIns="0" tIns="450215" rIns="0" bIns="0" rtlCol="0" vert="horz">
            <a:spAutoFit/>
          </a:bodyPr>
          <a:lstStyle/>
          <a:p>
            <a:pPr marL="312420" marR="345440">
              <a:lnSpc>
                <a:spcPts val="5110"/>
              </a:lnSpc>
              <a:spcBef>
                <a:spcPts val="3545"/>
              </a:spcBef>
            </a:pPr>
            <a:r>
              <a:rPr dirty="0" sz="4300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43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b="1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4300" spc="-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10" b="1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dirty="0" sz="4300" spc="-30" b="1">
                <a:solidFill>
                  <a:srgbClr val="FFFFFF"/>
                </a:solidFill>
                <a:latin typeface="Calibri"/>
                <a:cs typeface="Calibri"/>
              </a:rPr>
              <a:t>Bootcamp</a:t>
            </a:r>
            <a:r>
              <a:rPr dirty="0" sz="4300" spc="-1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10" b="1">
                <a:solidFill>
                  <a:srgbClr val="FFFFFF"/>
                </a:solidFill>
                <a:latin typeface="Calibri"/>
                <a:cs typeface="Calibri"/>
              </a:rPr>
              <a:t>Readout</a:t>
            </a:r>
            <a:endParaRPr sz="4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20"/>
              </a:spcBef>
            </a:pPr>
            <a:endParaRPr sz="430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Mojaloop</a:t>
            </a:r>
            <a:r>
              <a:rPr dirty="0" sz="3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Convening</a:t>
            </a:r>
            <a:endParaRPr sz="3400">
              <a:latin typeface="Calibri"/>
              <a:cs typeface="Calibri"/>
            </a:endParaRPr>
          </a:p>
          <a:p>
            <a:pPr marL="312420" marR="2176145">
              <a:lnSpc>
                <a:spcPct val="116700"/>
              </a:lnSpc>
              <a:spcBef>
                <a:spcPts val="135"/>
              </a:spcBef>
            </a:pPr>
            <a:r>
              <a:rPr dirty="0" sz="3000" spc="-10">
                <a:solidFill>
                  <a:srgbClr val="FFFFFF"/>
                </a:solidFill>
                <a:latin typeface="Calibri"/>
                <a:cs typeface="Calibri"/>
              </a:rPr>
              <a:t>Kigali November</a:t>
            </a:r>
            <a:r>
              <a:rPr dirty="0" sz="30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2024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07443" y="7138416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857968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9586" y="789377"/>
            <a:ext cx="8685530" cy="5509895"/>
            <a:chOff x="569586" y="789377"/>
            <a:chExt cx="8685530" cy="55098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2699" y="2052097"/>
              <a:ext cx="3741353" cy="424689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3004" y="3260108"/>
              <a:ext cx="839892" cy="88053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606554" y="1854200"/>
              <a:ext cx="994410" cy="890905"/>
            </a:xfrm>
            <a:custGeom>
              <a:avLst/>
              <a:gdLst/>
              <a:ahLst/>
              <a:cxnLst/>
              <a:rect l="l" t="t" r="r" b="b"/>
              <a:pathLst>
                <a:path w="994410" h="890905">
                  <a:moveTo>
                    <a:pt x="0" y="445273"/>
                  </a:moveTo>
                  <a:lnTo>
                    <a:pt x="2566" y="399746"/>
                  </a:lnTo>
                  <a:lnTo>
                    <a:pt x="10100" y="355535"/>
                  </a:lnTo>
                  <a:lnTo>
                    <a:pt x="22350" y="312862"/>
                  </a:lnTo>
                  <a:lnTo>
                    <a:pt x="39067" y="271952"/>
                  </a:lnTo>
                  <a:lnTo>
                    <a:pt x="60002" y="233029"/>
                  </a:lnTo>
                  <a:lnTo>
                    <a:pt x="84903" y="196316"/>
                  </a:lnTo>
                  <a:lnTo>
                    <a:pt x="113522" y="162038"/>
                  </a:lnTo>
                  <a:lnTo>
                    <a:pt x="145609" y="130417"/>
                  </a:lnTo>
                  <a:lnTo>
                    <a:pt x="180912" y="101678"/>
                  </a:lnTo>
                  <a:lnTo>
                    <a:pt x="219184" y="76045"/>
                  </a:lnTo>
                  <a:lnTo>
                    <a:pt x="260173" y="53742"/>
                  </a:lnTo>
                  <a:lnTo>
                    <a:pt x="303630" y="34991"/>
                  </a:lnTo>
                  <a:lnTo>
                    <a:pt x="349305" y="20018"/>
                  </a:lnTo>
                  <a:lnTo>
                    <a:pt x="396949" y="9046"/>
                  </a:lnTo>
                  <a:lnTo>
                    <a:pt x="446310" y="2298"/>
                  </a:lnTo>
                  <a:lnTo>
                    <a:pt x="497140" y="0"/>
                  </a:lnTo>
                  <a:lnTo>
                    <a:pt x="547969" y="2298"/>
                  </a:lnTo>
                  <a:lnTo>
                    <a:pt x="597331" y="9046"/>
                  </a:lnTo>
                  <a:lnTo>
                    <a:pt x="644974" y="20018"/>
                  </a:lnTo>
                  <a:lnTo>
                    <a:pt x="690649" y="34991"/>
                  </a:lnTo>
                  <a:lnTo>
                    <a:pt x="734106" y="53742"/>
                  </a:lnTo>
                  <a:lnTo>
                    <a:pt x="775096" y="76045"/>
                  </a:lnTo>
                  <a:lnTo>
                    <a:pt x="813367" y="101678"/>
                  </a:lnTo>
                  <a:lnTo>
                    <a:pt x="848671" y="130417"/>
                  </a:lnTo>
                  <a:lnTo>
                    <a:pt x="880757" y="162038"/>
                  </a:lnTo>
                  <a:lnTo>
                    <a:pt x="909376" y="196316"/>
                  </a:lnTo>
                  <a:lnTo>
                    <a:pt x="934278" y="233029"/>
                  </a:lnTo>
                  <a:lnTo>
                    <a:pt x="955212" y="271952"/>
                  </a:lnTo>
                  <a:lnTo>
                    <a:pt x="971930" y="312862"/>
                  </a:lnTo>
                  <a:lnTo>
                    <a:pt x="984180" y="355535"/>
                  </a:lnTo>
                  <a:lnTo>
                    <a:pt x="991713" y="399746"/>
                  </a:lnTo>
                  <a:lnTo>
                    <a:pt x="994280" y="445273"/>
                  </a:lnTo>
                  <a:lnTo>
                    <a:pt x="991713" y="490799"/>
                  </a:lnTo>
                  <a:lnTo>
                    <a:pt x="984180" y="535011"/>
                  </a:lnTo>
                  <a:lnTo>
                    <a:pt x="971930" y="577683"/>
                  </a:lnTo>
                  <a:lnTo>
                    <a:pt x="955212" y="618593"/>
                  </a:lnTo>
                  <a:lnTo>
                    <a:pt x="934278" y="657516"/>
                  </a:lnTo>
                  <a:lnTo>
                    <a:pt x="909376" y="694229"/>
                  </a:lnTo>
                  <a:lnTo>
                    <a:pt x="880757" y="728508"/>
                  </a:lnTo>
                  <a:lnTo>
                    <a:pt x="848671" y="760128"/>
                  </a:lnTo>
                  <a:lnTo>
                    <a:pt x="813367" y="788867"/>
                  </a:lnTo>
                  <a:lnTo>
                    <a:pt x="775096" y="814500"/>
                  </a:lnTo>
                  <a:lnTo>
                    <a:pt x="734106" y="836804"/>
                  </a:lnTo>
                  <a:lnTo>
                    <a:pt x="690649" y="855554"/>
                  </a:lnTo>
                  <a:lnTo>
                    <a:pt x="644974" y="870527"/>
                  </a:lnTo>
                  <a:lnTo>
                    <a:pt x="597331" y="881499"/>
                  </a:lnTo>
                  <a:lnTo>
                    <a:pt x="547969" y="888247"/>
                  </a:lnTo>
                  <a:lnTo>
                    <a:pt x="497140" y="890546"/>
                  </a:lnTo>
                  <a:lnTo>
                    <a:pt x="446310" y="888247"/>
                  </a:lnTo>
                  <a:lnTo>
                    <a:pt x="396949" y="881499"/>
                  </a:lnTo>
                  <a:lnTo>
                    <a:pt x="349305" y="870527"/>
                  </a:lnTo>
                  <a:lnTo>
                    <a:pt x="303630" y="855554"/>
                  </a:lnTo>
                  <a:lnTo>
                    <a:pt x="260173" y="836804"/>
                  </a:lnTo>
                  <a:lnTo>
                    <a:pt x="219184" y="814500"/>
                  </a:lnTo>
                  <a:lnTo>
                    <a:pt x="180912" y="788867"/>
                  </a:lnTo>
                  <a:lnTo>
                    <a:pt x="145609" y="760128"/>
                  </a:lnTo>
                  <a:lnTo>
                    <a:pt x="113522" y="728508"/>
                  </a:lnTo>
                  <a:lnTo>
                    <a:pt x="84903" y="694229"/>
                  </a:lnTo>
                  <a:lnTo>
                    <a:pt x="60002" y="657516"/>
                  </a:lnTo>
                  <a:lnTo>
                    <a:pt x="39067" y="618593"/>
                  </a:lnTo>
                  <a:lnTo>
                    <a:pt x="22350" y="577683"/>
                  </a:lnTo>
                  <a:lnTo>
                    <a:pt x="10100" y="535011"/>
                  </a:lnTo>
                  <a:lnTo>
                    <a:pt x="2566" y="490799"/>
                  </a:lnTo>
                  <a:lnTo>
                    <a:pt x="0" y="445273"/>
                  </a:lnTo>
                  <a:close/>
                </a:path>
              </a:pathLst>
            </a:custGeom>
            <a:ln w="94826">
              <a:solidFill>
                <a:srgbClr val="D5CB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467209" y="2568051"/>
              <a:ext cx="1143000" cy="827405"/>
            </a:xfrm>
            <a:custGeom>
              <a:avLst/>
              <a:gdLst/>
              <a:ahLst/>
              <a:cxnLst/>
              <a:rect l="l" t="t" r="r" b="b"/>
              <a:pathLst>
                <a:path w="1143000" h="827404">
                  <a:moveTo>
                    <a:pt x="0" y="0"/>
                  </a:moveTo>
                  <a:lnTo>
                    <a:pt x="1142596" y="826934"/>
                  </a:lnTo>
                </a:path>
              </a:pathLst>
            </a:custGeom>
            <a:ln w="94826">
              <a:solidFill>
                <a:srgbClr val="D5CB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45976" y="2043579"/>
              <a:ext cx="320675" cy="1047750"/>
            </a:xfrm>
            <a:custGeom>
              <a:avLst/>
              <a:gdLst/>
              <a:ahLst/>
              <a:cxnLst/>
              <a:rect l="l" t="t" r="r" b="b"/>
              <a:pathLst>
                <a:path w="320675" h="1047750">
                  <a:moveTo>
                    <a:pt x="0" y="1047492"/>
                  </a:moveTo>
                  <a:lnTo>
                    <a:pt x="320321" y="0"/>
                  </a:lnTo>
                </a:path>
              </a:pathLst>
            </a:custGeom>
            <a:ln w="94826">
              <a:solidFill>
                <a:srgbClr val="CE6B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80408" y="4644718"/>
              <a:ext cx="575945" cy="615315"/>
            </a:xfrm>
            <a:custGeom>
              <a:avLst/>
              <a:gdLst/>
              <a:ahLst/>
              <a:cxnLst/>
              <a:rect l="l" t="t" r="r" b="b"/>
              <a:pathLst>
                <a:path w="575945" h="615314">
                  <a:moveTo>
                    <a:pt x="0" y="0"/>
                  </a:moveTo>
                  <a:lnTo>
                    <a:pt x="575442" y="614904"/>
                  </a:lnTo>
                </a:path>
              </a:pathLst>
            </a:custGeom>
            <a:ln w="94826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68080" y="1219691"/>
              <a:ext cx="944244" cy="845819"/>
            </a:xfrm>
            <a:custGeom>
              <a:avLst/>
              <a:gdLst/>
              <a:ahLst/>
              <a:cxnLst/>
              <a:rect l="l" t="t" r="r" b="b"/>
              <a:pathLst>
                <a:path w="944245" h="845819">
                  <a:moveTo>
                    <a:pt x="0" y="422639"/>
                  </a:moveTo>
                  <a:lnTo>
                    <a:pt x="2768" y="376588"/>
                  </a:lnTo>
                  <a:lnTo>
                    <a:pt x="10883" y="331973"/>
                  </a:lnTo>
                  <a:lnTo>
                    <a:pt x="24056" y="289053"/>
                  </a:lnTo>
                  <a:lnTo>
                    <a:pt x="41999" y="248084"/>
                  </a:lnTo>
                  <a:lnTo>
                    <a:pt x="64424" y="209325"/>
                  </a:lnTo>
                  <a:lnTo>
                    <a:pt x="91043" y="173034"/>
                  </a:lnTo>
                  <a:lnTo>
                    <a:pt x="121569" y="139468"/>
                  </a:lnTo>
                  <a:lnTo>
                    <a:pt x="155714" y="108886"/>
                  </a:lnTo>
                  <a:lnTo>
                    <a:pt x="193190" y="81545"/>
                  </a:lnTo>
                  <a:lnTo>
                    <a:pt x="233708" y="57702"/>
                  </a:lnTo>
                  <a:lnTo>
                    <a:pt x="276982" y="37617"/>
                  </a:lnTo>
                  <a:lnTo>
                    <a:pt x="322723" y="21546"/>
                  </a:lnTo>
                  <a:lnTo>
                    <a:pt x="370643" y="9748"/>
                  </a:lnTo>
                  <a:lnTo>
                    <a:pt x="420455" y="2479"/>
                  </a:lnTo>
                  <a:lnTo>
                    <a:pt x="471870" y="0"/>
                  </a:lnTo>
                  <a:lnTo>
                    <a:pt x="523286" y="2479"/>
                  </a:lnTo>
                  <a:lnTo>
                    <a:pt x="573098" y="9748"/>
                  </a:lnTo>
                  <a:lnTo>
                    <a:pt x="621018" y="21546"/>
                  </a:lnTo>
                  <a:lnTo>
                    <a:pt x="666759" y="37617"/>
                  </a:lnTo>
                  <a:lnTo>
                    <a:pt x="710033" y="57702"/>
                  </a:lnTo>
                  <a:lnTo>
                    <a:pt x="750551" y="81545"/>
                  </a:lnTo>
                  <a:lnTo>
                    <a:pt x="788027" y="108886"/>
                  </a:lnTo>
                  <a:lnTo>
                    <a:pt x="822172" y="139468"/>
                  </a:lnTo>
                  <a:lnTo>
                    <a:pt x="852698" y="173034"/>
                  </a:lnTo>
                  <a:lnTo>
                    <a:pt x="879317" y="209325"/>
                  </a:lnTo>
                  <a:lnTo>
                    <a:pt x="901742" y="248084"/>
                  </a:lnTo>
                  <a:lnTo>
                    <a:pt x="919685" y="289053"/>
                  </a:lnTo>
                  <a:lnTo>
                    <a:pt x="932858" y="331973"/>
                  </a:lnTo>
                  <a:lnTo>
                    <a:pt x="940972" y="376588"/>
                  </a:lnTo>
                  <a:lnTo>
                    <a:pt x="943741" y="422639"/>
                  </a:lnTo>
                  <a:lnTo>
                    <a:pt x="940972" y="468691"/>
                  </a:lnTo>
                  <a:lnTo>
                    <a:pt x="932858" y="513306"/>
                  </a:lnTo>
                  <a:lnTo>
                    <a:pt x="919685" y="556226"/>
                  </a:lnTo>
                  <a:lnTo>
                    <a:pt x="901742" y="597195"/>
                  </a:lnTo>
                  <a:lnTo>
                    <a:pt x="879317" y="635954"/>
                  </a:lnTo>
                  <a:lnTo>
                    <a:pt x="852698" y="672245"/>
                  </a:lnTo>
                  <a:lnTo>
                    <a:pt x="822172" y="705811"/>
                  </a:lnTo>
                  <a:lnTo>
                    <a:pt x="788027" y="736393"/>
                  </a:lnTo>
                  <a:lnTo>
                    <a:pt x="750551" y="763734"/>
                  </a:lnTo>
                  <a:lnTo>
                    <a:pt x="710033" y="787577"/>
                  </a:lnTo>
                  <a:lnTo>
                    <a:pt x="666759" y="807662"/>
                  </a:lnTo>
                  <a:lnTo>
                    <a:pt x="621018" y="823733"/>
                  </a:lnTo>
                  <a:lnTo>
                    <a:pt x="573098" y="835531"/>
                  </a:lnTo>
                  <a:lnTo>
                    <a:pt x="523286" y="842799"/>
                  </a:lnTo>
                  <a:lnTo>
                    <a:pt x="471870" y="845279"/>
                  </a:lnTo>
                  <a:lnTo>
                    <a:pt x="420455" y="842799"/>
                  </a:lnTo>
                  <a:lnTo>
                    <a:pt x="370643" y="835531"/>
                  </a:lnTo>
                  <a:lnTo>
                    <a:pt x="322723" y="823733"/>
                  </a:lnTo>
                  <a:lnTo>
                    <a:pt x="276982" y="807662"/>
                  </a:lnTo>
                  <a:lnTo>
                    <a:pt x="233708" y="787577"/>
                  </a:lnTo>
                  <a:lnTo>
                    <a:pt x="193190" y="763734"/>
                  </a:lnTo>
                  <a:lnTo>
                    <a:pt x="155714" y="736393"/>
                  </a:lnTo>
                  <a:lnTo>
                    <a:pt x="121569" y="705811"/>
                  </a:lnTo>
                  <a:lnTo>
                    <a:pt x="91043" y="672245"/>
                  </a:lnTo>
                  <a:lnTo>
                    <a:pt x="64424" y="635954"/>
                  </a:lnTo>
                  <a:lnTo>
                    <a:pt x="41999" y="597195"/>
                  </a:lnTo>
                  <a:lnTo>
                    <a:pt x="24056" y="556226"/>
                  </a:lnTo>
                  <a:lnTo>
                    <a:pt x="10883" y="513306"/>
                  </a:lnTo>
                  <a:lnTo>
                    <a:pt x="2768" y="468691"/>
                  </a:lnTo>
                  <a:lnTo>
                    <a:pt x="0" y="422639"/>
                  </a:lnTo>
                  <a:close/>
                </a:path>
              </a:pathLst>
            </a:custGeom>
            <a:ln w="94826">
              <a:solidFill>
                <a:srgbClr val="CE6B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9586" y="789377"/>
              <a:ext cx="2205355" cy="608330"/>
            </a:xfrm>
            <a:custGeom>
              <a:avLst/>
              <a:gdLst/>
              <a:ahLst/>
              <a:cxnLst/>
              <a:rect l="l" t="t" r="r" b="b"/>
              <a:pathLst>
                <a:path w="2205355" h="608330">
                  <a:moveTo>
                    <a:pt x="2103855" y="0"/>
                  </a:moveTo>
                  <a:lnTo>
                    <a:pt x="101306" y="0"/>
                  </a:lnTo>
                  <a:lnTo>
                    <a:pt x="61873" y="7961"/>
                  </a:lnTo>
                  <a:lnTo>
                    <a:pt x="29671" y="29672"/>
                  </a:lnTo>
                  <a:lnTo>
                    <a:pt x="7961" y="61873"/>
                  </a:lnTo>
                  <a:lnTo>
                    <a:pt x="0" y="101306"/>
                  </a:lnTo>
                  <a:lnTo>
                    <a:pt x="0" y="506525"/>
                  </a:lnTo>
                  <a:lnTo>
                    <a:pt x="7961" y="545959"/>
                  </a:lnTo>
                  <a:lnTo>
                    <a:pt x="29671" y="578160"/>
                  </a:lnTo>
                  <a:lnTo>
                    <a:pt x="61873" y="599871"/>
                  </a:lnTo>
                  <a:lnTo>
                    <a:pt x="101306" y="607832"/>
                  </a:lnTo>
                  <a:lnTo>
                    <a:pt x="2103855" y="607832"/>
                  </a:lnTo>
                  <a:lnTo>
                    <a:pt x="2143288" y="599871"/>
                  </a:lnTo>
                  <a:lnTo>
                    <a:pt x="2175489" y="578160"/>
                  </a:lnTo>
                  <a:lnTo>
                    <a:pt x="2197200" y="545959"/>
                  </a:lnTo>
                  <a:lnTo>
                    <a:pt x="2205161" y="506525"/>
                  </a:lnTo>
                  <a:lnTo>
                    <a:pt x="2205161" y="101306"/>
                  </a:lnTo>
                  <a:lnTo>
                    <a:pt x="2197200" y="61873"/>
                  </a:lnTo>
                  <a:lnTo>
                    <a:pt x="2175489" y="29672"/>
                  </a:lnTo>
                  <a:lnTo>
                    <a:pt x="2143288" y="7961"/>
                  </a:lnTo>
                  <a:lnTo>
                    <a:pt x="2103855" y="0"/>
                  </a:lnTo>
                  <a:close/>
                </a:path>
              </a:pathLst>
            </a:custGeom>
            <a:solidFill>
              <a:srgbClr val="D5CB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49952" y="4188844"/>
              <a:ext cx="2205355" cy="608330"/>
            </a:xfrm>
            <a:custGeom>
              <a:avLst/>
              <a:gdLst/>
              <a:ahLst/>
              <a:cxnLst/>
              <a:rect l="l" t="t" r="r" b="b"/>
              <a:pathLst>
                <a:path w="2205354" h="608329">
                  <a:moveTo>
                    <a:pt x="2103855" y="0"/>
                  </a:moveTo>
                  <a:lnTo>
                    <a:pt x="101306" y="0"/>
                  </a:lnTo>
                  <a:lnTo>
                    <a:pt x="61873" y="7961"/>
                  </a:lnTo>
                  <a:lnTo>
                    <a:pt x="29672" y="29672"/>
                  </a:lnTo>
                  <a:lnTo>
                    <a:pt x="7961" y="61873"/>
                  </a:lnTo>
                  <a:lnTo>
                    <a:pt x="0" y="101306"/>
                  </a:lnTo>
                  <a:lnTo>
                    <a:pt x="0" y="506526"/>
                  </a:lnTo>
                  <a:lnTo>
                    <a:pt x="7961" y="545959"/>
                  </a:lnTo>
                  <a:lnTo>
                    <a:pt x="29672" y="578161"/>
                  </a:lnTo>
                  <a:lnTo>
                    <a:pt x="61873" y="599872"/>
                  </a:lnTo>
                  <a:lnTo>
                    <a:pt x="101306" y="607833"/>
                  </a:lnTo>
                  <a:lnTo>
                    <a:pt x="2103855" y="607833"/>
                  </a:lnTo>
                  <a:lnTo>
                    <a:pt x="2143288" y="599872"/>
                  </a:lnTo>
                  <a:lnTo>
                    <a:pt x="2175489" y="578161"/>
                  </a:lnTo>
                  <a:lnTo>
                    <a:pt x="2197200" y="545959"/>
                  </a:lnTo>
                  <a:lnTo>
                    <a:pt x="2205161" y="506526"/>
                  </a:lnTo>
                  <a:lnTo>
                    <a:pt x="2205161" y="101306"/>
                  </a:lnTo>
                  <a:lnTo>
                    <a:pt x="2197200" y="61873"/>
                  </a:lnTo>
                  <a:lnTo>
                    <a:pt x="2175489" y="29672"/>
                  </a:lnTo>
                  <a:lnTo>
                    <a:pt x="2143288" y="7961"/>
                  </a:lnTo>
                  <a:lnTo>
                    <a:pt x="2103855" y="0"/>
                  </a:lnTo>
                  <a:close/>
                </a:path>
              </a:pathLst>
            </a:custGeom>
            <a:solidFill>
              <a:srgbClr val="594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446480" y="724204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857968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61247" y="4259579"/>
            <a:ext cx="138493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0" b="1">
                <a:solidFill>
                  <a:srgbClr val="D5CB99"/>
                </a:solidFill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711822" y="778588"/>
            <a:ext cx="2777490" cy="608330"/>
          </a:xfrm>
          <a:custGeom>
            <a:avLst/>
            <a:gdLst/>
            <a:ahLst/>
            <a:cxnLst/>
            <a:rect l="l" t="t" r="r" b="b"/>
            <a:pathLst>
              <a:path w="2777490" h="608330">
                <a:moveTo>
                  <a:pt x="2675684" y="0"/>
                </a:moveTo>
                <a:lnTo>
                  <a:pt x="101306" y="0"/>
                </a:lnTo>
                <a:lnTo>
                  <a:pt x="61873" y="7961"/>
                </a:lnTo>
                <a:lnTo>
                  <a:pt x="29672" y="29672"/>
                </a:lnTo>
                <a:lnTo>
                  <a:pt x="7961" y="61873"/>
                </a:lnTo>
                <a:lnTo>
                  <a:pt x="0" y="101306"/>
                </a:lnTo>
                <a:lnTo>
                  <a:pt x="0" y="506525"/>
                </a:lnTo>
                <a:lnTo>
                  <a:pt x="7961" y="545958"/>
                </a:lnTo>
                <a:lnTo>
                  <a:pt x="29672" y="578160"/>
                </a:lnTo>
                <a:lnTo>
                  <a:pt x="61873" y="599870"/>
                </a:lnTo>
                <a:lnTo>
                  <a:pt x="101306" y="607832"/>
                </a:lnTo>
                <a:lnTo>
                  <a:pt x="2675684" y="607832"/>
                </a:lnTo>
                <a:lnTo>
                  <a:pt x="2715117" y="599870"/>
                </a:lnTo>
                <a:lnTo>
                  <a:pt x="2747318" y="578160"/>
                </a:lnTo>
                <a:lnTo>
                  <a:pt x="2769029" y="545958"/>
                </a:lnTo>
                <a:lnTo>
                  <a:pt x="2776990" y="506525"/>
                </a:lnTo>
                <a:lnTo>
                  <a:pt x="2776990" y="101306"/>
                </a:lnTo>
                <a:lnTo>
                  <a:pt x="2769029" y="61873"/>
                </a:lnTo>
                <a:lnTo>
                  <a:pt x="2747318" y="29672"/>
                </a:lnTo>
                <a:lnTo>
                  <a:pt x="2715117" y="7961"/>
                </a:lnTo>
                <a:lnTo>
                  <a:pt x="2675684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Design</a:t>
            </a:r>
            <a:r>
              <a:rPr dirty="0" spc="-90"/>
              <a:t> </a:t>
            </a:r>
            <a:r>
              <a:rPr dirty="0" spc="-10"/>
              <a:t>Principles</a:t>
            </a:r>
          </a:p>
        </p:txBody>
      </p:sp>
      <p:grpSp>
        <p:nvGrpSpPr>
          <p:cNvPr id="16" name="object 16" descr=""/>
          <p:cNvGrpSpPr/>
          <p:nvPr/>
        </p:nvGrpSpPr>
        <p:grpSpPr>
          <a:xfrm>
            <a:off x="420091" y="3012104"/>
            <a:ext cx="7024370" cy="3075940"/>
            <a:chOff x="420091" y="3012104"/>
            <a:chExt cx="7024370" cy="3075940"/>
          </a:xfrm>
        </p:grpSpPr>
        <p:sp>
          <p:nvSpPr>
            <p:cNvPr id="17" name="object 17" descr=""/>
            <p:cNvSpPr/>
            <p:nvPr/>
          </p:nvSpPr>
          <p:spPr>
            <a:xfrm>
              <a:off x="3022133" y="3998235"/>
              <a:ext cx="657225" cy="99060"/>
            </a:xfrm>
            <a:custGeom>
              <a:avLst/>
              <a:gdLst/>
              <a:ahLst/>
              <a:cxnLst/>
              <a:rect l="l" t="t" r="r" b="b"/>
              <a:pathLst>
                <a:path w="657225" h="99060">
                  <a:moveTo>
                    <a:pt x="656645" y="0"/>
                  </a:moveTo>
                  <a:lnTo>
                    <a:pt x="0" y="99001"/>
                  </a:lnTo>
                </a:path>
              </a:pathLst>
            </a:custGeom>
            <a:ln w="94826">
              <a:solidFill>
                <a:srgbClr val="8CB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78739" y="3802385"/>
              <a:ext cx="936625" cy="927100"/>
            </a:xfrm>
            <a:custGeom>
              <a:avLst/>
              <a:gdLst/>
              <a:ahLst/>
              <a:cxnLst/>
              <a:rect l="l" t="t" r="r" b="b"/>
              <a:pathLst>
                <a:path w="936625" h="927100">
                  <a:moveTo>
                    <a:pt x="193972" y="96776"/>
                  </a:moveTo>
                  <a:lnTo>
                    <a:pt x="234208" y="69652"/>
                  </a:lnTo>
                  <a:lnTo>
                    <a:pt x="276062" y="47030"/>
                  </a:lnTo>
                  <a:lnTo>
                    <a:pt x="319204" y="28869"/>
                  </a:lnTo>
                  <a:lnTo>
                    <a:pt x="363307" y="15128"/>
                  </a:lnTo>
                  <a:lnTo>
                    <a:pt x="408041" y="5763"/>
                  </a:lnTo>
                  <a:lnTo>
                    <a:pt x="453078" y="734"/>
                  </a:lnTo>
                  <a:lnTo>
                    <a:pt x="498090" y="0"/>
                  </a:lnTo>
                  <a:lnTo>
                    <a:pt x="542747" y="3517"/>
                  </a:lnTo>
                  <a:lnTo>
                    <a:pt x="586721" y="11245"/>
                  </a:lnTo>
                  <a:lnTo>
                    <a:pt x="629683" y="23142"/>
                  </a:lnTo>
                  <a:lnTo>
                    <a:pt x="671305" y="39166"/>
                  </a:lnTo>
                  <a:lnTo>
                    <a:pt x="711258" y="59275"/>
                  </a:lnTo>
                  <a:lnTo>
                    <a:pt x="749213" y="83428"/>
                  </a:lnTo>
                  <a:lnTo>
                    <a:pt x="784842" y="111583"/>
                  </a:lnTo>
                  <a:lnTo>
                    <a:pt x="817816" y="143699"/>
                  </a:lnTo>
                  <a:lnTo>
                    <a:pt x="847806" y="179733"/>
                  </a:lnTo>
                  <a:lnTo>
                    <a:pt x="873876" y="218698"/>
                  </a:lnTo>
                  <a:lnTo>
                    <a:pt x="895343" y="259415"/>
                  </a:lnTo>
                  <a:lnTo>
                    <a:pt x="912259" y="301557"/>
                  </a:lnTo>
                  <a:lnTo>
                    <a:pt x="924679" y="344797"/>
                  </a:lnTo>
                  <a:lnTo>
                    <a:pt x="932655" y="388809"/>
                  </a:lnTo>
                  <a:lnTo>
                    <a:pt x="936240" y="433264"/>
                  </a:lnTo>
                  <a:lnTo>
                    <a:pt x="935488" y="477837"/>
                  </a:lnTo>
                  <a:lnTo>
                    <a:pt x="930450" y="522200"/>
                  </a:lnTo>
                  <a:lnTo>
                    <a:pt x="921182" y="566026"/>
                  </a:lnTo>
                  <a:lnTo>
                    <a:pt x="907734" y="608988"/>
                  </a:lnTo>
                  <a:lnTo>
                    <a:pt x="890161" y="650759"/>
                  </a:lnTo>
                  <a:lnTo>
                    <a:pt x="868515" y="691012"/>
                  </a:lnTo>
                  <a:lnTo>
                    <a:pt x="842850" y="729420"/>
                  </a:lnTo>
                  <a:lnTo>
                    <a:pt x="813218" y="765656"/>
                  </a:lnTo>
                  <a:lnTo>
                    <a:pt x="779673" y="799393"/>
                  </a:lnTo>
                  <a:lnTo>
                    <a:pt x="742268" y="830304"/>
                  </a:lnTo>
                  <a:lnTo>
                    <a:pt x="702032" y="857428"/>
                  </a:lnTo>
                  <a:lnTo>
                    <a:pt x="660178" y="880050"/>
                  </a:lnTo>
                  <a:lnTo>
                    <a:pt x="617036" y="898211"/>
                  </a:lnTo>
                  <a:lnTo>
                    <a:pt x="572933" y="911953"/>
                  </a:lnTo>
                  <a:lnTo>
                    <a:pt x="528199" y="921317"/>
                  </a:lnTo>
                  <a:lnTo>
                    <a:pt x="483162" y="926346"/>
                  </a:lnTo>
                  <a:lnTo>
                    <a:pt x="438150" y="927081"/>
                  </a:lnTo>
                  <a:lnTo>
                    <a:pt x="393493" y="923563"/>
                  </a:lnTo>
                  <a:lnTo>
                    <a:pt x="349519" y="915835"/>
                  </a:lnTo>
                  <a:lnTo>
                    <a:pt x="306557" y="903939"/>
                  </a:lnTo>
                  <a:lnTo>
                    <a:pt x="264935" y="887915"/>
                  </a:lnTo>
                  <a:lnTo>
                    <a:pt x="224982" y="867805"/>
                  </a:lnTo>
                  <a:lnTo>
                    <a:pt x="187027" y="843652"/>
                  </a:lnTo>
                  <a:lnTo>
                    <a:pt x="151398" y="815497"/>
                  </a:lnTo>
                  <a:lnTo>
                    <a:pt x="118424" y="783381"/>
                  </a:lnTo>
                  <a:lnTo>
                    <a:pt x="88434" y="747347"/>
                  </a:lnTo>
                  <a:lnTo>
                    <a:pt x="62364" y="708382"/>
                  </a:lnTo>
                  <a:lnTo>
                    <a:pt x="40897" y="667665"/>
                  </a:lnTo>
                  <a:lnTo>
                    <a:pt x="23981" y="625523"/>
                  </a:lnTo>
                  <a:lnTo>
                    <a:pt x="11561" y="582283"/>
                  </a:lnTo>
                  <a:lnTo>
                    <a:pt x="3585" y="538271"/>
                  </a:lnTo>
                  <a:lnTo>
                    <a:pt x="0" y="493816"/>
                  </a:lnTo>
                  <a:lnTo>
                    <a:pt x="752" y="449243"/>
                  </a:lnTo>
                  <a:lnTo>
                    <a:pt x="5789" y="404880"/>
                  </a:lnTo>
                  <a:lnTo>
                    <a:pt x="15058" y="361055"/>
                  </a:lnTo>
                  <a:lnTo>
                    <a:pt x="28506" y="318093"/>
                  </a:lnTo>
                  <a:lnTo>
                    <a:pt x="46079" y="276322"/>
                  </a:lnTo>
                  <a:lnTo>
                    <a:pt x="67725" y="236069"/>
                  </a:lnTo>
                  <a:lnTo>
                    <a:pt x="93390" y="197660"/>
                  </a:lnTo>
                  <a:lnTo>
                    <a:pt x="123022" y="161424"/>
                  </a:lnTo>
                  <a:lnTo>
                    <a:pt x="156567" y="127687"/>
                  </a:lnTo>
                  <a:lnTo>
                    <a:pt x="193972" y="96776"/>
                  </a:lnTo>
                  <a:close/>
                </a:path>
              </a:pathLst>
            </a:custGeom>
            <a:ln w="94826">
              <a:solidFill>
                <a:srgbClr val="8CB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20091" y="3012104"/>
              <a:ext cx="2205355" cy="608330"/>
            </a:xfrm>
            <a:custGeom>
              <a:avLst/>
              <a:gdLst/>
              <a:ahLst/>
              <a:cxnLst/>
              <a:rect l="l" t="t" r="r" b="b"/>
              <a:pathLst>
                <a:path w="2205355" h="608329">
                  <a:moveTo>
                    <a:pt x="2103855" y="0"/>
                  </a:moveTo>
                  <a:lnTo>
                    <a:pt x="101306" y="0"/>
                  </a:lnTo>
                  <a:lnTo>
                    <a:pt x="61873" y="7961"/>
                  </a:lnTo>
                  <a:lnTo>
                    <a:pt x="29671" y="29672"/>
                  </a:lnTo>
                  <a:lnTo>
                    <a:pt x="7961" y="61873"/>
                  </a:lnTo>
                  <a:lnTo>
                    <a:pt x="0" y="101306"/>
                  </a:lnTo>
                  <a:lnTo>
                    <a:pt x="0" y="506526"/>
                  </a:lnTo>
                  <a:lnTo>
                    <a:pt x="7961" y="545959"/>
                  </a:lnTo>
                  <a:lnTo>
                    <a:pt x="29671" y="578161"/>
                  </a:lnTo>
                  <a:lnTo>
                    <a:pt x="61873" y="599872"/>
                  </a:lnTo>
                  <a:lnTo>
                    <a:pt x="101306" y="607833"/>
                  </a:lnTo>
                  <a:lnTo>
                    <a:pt x="2103855" y="607833"/>
                  </a:lnTo>
                  <a:lnTo>
                    <a:pt x="2143288" y="599872"/>
                  </a:lnTo>
                  <a:lnTo>
                    <a:pt x="2175489" y="578161"/>
                  </a:lnTo>
                  <a:lnTo>
                    <a:pt x="2197200" y="545959"/>
                  </a:lnTo>
                  <a:lnTo>
                    <a:pt x="2205162" y="506526"/>
                  </a:lnTo>
                  <a:lnTo>
                    <a:pt x="2205162" y="101306"/>
                  </a:lnTo>
                  <a:lnTo>
                    <a:pt x="2197200" y="61873"/>
                  </a:lnTo>
                  <a:lnTo>
                    <a:pt x="2175489" y="29672"/>
                  </a:lnTo>
                  <a:lnTo>
                    <a:pt x="2143288" y="7961"/>
                  </a:lnTo>
                  <a:lnTo>
                    <a:pt x="2103855" y="0"/>
                  </a:lnTo>
                  <a:close/>
                </a:path>
              </a:pathLst>
            </a:custGeom>
            <a:solidFill>
              <a:srgbClr val="8CB7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8132" y="4967107"/>
              <a:ext cx="1156311" cy="1120675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644954" y="858012"/>
            <a:ext cx="1555115" cy="153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0875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latin typeface="Calibri"/>
                <a:cs typeface="Calibri"/>
              </a:rPr>
              <a:t>Goals</a:t>
            </a:r>
            <a:endParaRPr sz="26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850"/>
              </a:spcBef>
              <a:buClr>
                <a:srgbClr val="D5CB99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Affordability</a:t>
            </a:r>
            <a:endParaRPr sz="19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25"/>
              </a:spcBef>
              <a:buClr>
                <a:srgbClr val="D5CB99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Usefulness</a:t>
            </a:r>
            <a:endParaRPr sz="19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25"/>
              </a:spcBef>
              <a:buClr>
                <a:srgbClr val="D5CB99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Inclusivity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505280" y="4955032"/>
            <a:ext cx="1959610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Scale &amp; </a:t>
            </a: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Ubiquity</a:t>
            </a:r>
            <a:endParaRPr sz="1900">
              <a:latin typeface="Calibri"/>
              <a:cs typeface="Calibri"/>
            </a:endParaRPr>
          </a:p>
          <a:p>
            <a:pPr marL="317500" marR="480695" indent="-304800">
              <a:lnSpc>
                <a:spcPts val="2300"/>
              </a:lnSpc>
              <a:spcBef>
                <a:spcPts val="80"/>
              </a:spcBef>
              <a:buFont typeface="Arial MT"/>
              <a:buChar char="•"/>
              <a:tabLst>
                <a:tab pos="317500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Pro-</a:t>
            </a:r>
            <a:r>
              <a:rPr dirty="0" sz="1900" spc="-20">
                <a:solidFill>
                  <a:srgbClr val="59452A"/>
                </a:solidFill>
                <a:latin typeface="Calibri"/>
                <a:cs typeface="Calibri"/>
              </a:rPr>
              <a:t>poor </a:t>
            </a: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governance</a:t>
            </a:r>
            <a:endParaRPr sz="1900">
              <a:latin typeface="Calibri"/>
              <a:cs typeface="Calibri"/>
            </a:endParaRPr>
          </a:p>
          <a:p>
            <a:pPr marL="317500" marR="211454" indent="-304800">
              <a:lnSpc>
                <a:spcPts val="2300"/>
              </a:lnSpc>
              <a:spcBef>
                <a:spcPts val="10"/>
              </a:spcBef>
              <a:buFont typeface="Arial MT"/>
              <a:buChar char="•"/>
              <a:tabLst>
                <a:tab pos="317500" algn="l"/>
              </a:tabLst>
            </a:pP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Low</a:t>
            </a:r>
            <a:r>
              <a:rPr dirty="0" sz="19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no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59452A"/>
                </a:solidFill>
                <a:latin typeface="Calibri"/>
                <a:cs typeface="Calibri"/>
              </a:rPr>
              <a:t>end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user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59452A"/>
                </a:solidFill>
                <a:latin typeface="Calibri"/>
                <a:cs typeface="Calibri"/>
              </a:rPr>
              <a:t>fees</a:t>
            </a:r>
            <a:endParaRPr sz="1900">
              <a:latin typeface="Calibri"/>
              <a:cs typeface="Calibri"/>
            </a:endParaRPr>
          </a:p>
          <a:p>
            <a:pPr marL="317500" marR="497840" indent="-304800">
              <a:lnSpc>
                <a:spcPct val="101099"/>
              </a:lnSpc>
              <a:spcBef>
                <a:spcPts val="20"/>
              </a:spcBef>
              <a:buFont typeface="Arial MT"/>
              <a:buChar char="•"/>
              <a:tabLst>
                <a:tab pos="317500" algn="l"/>
              </a:tabLst>
            </a:pP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Not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59452A"/>
                </a:solidFill>
                <a:latin typeface="Calibri"/>
                <a:cs typeface="Calibri"/>
              </a:rPr>
              <a:t>loss </a:t>
            </a: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economics</a:t>
            </a:r>
            <a:endParaRPr sz="19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dirty="0" sz="1900" spc="-50">
                <a:solidFill>
                  <a:srgbClr val="59452A"/>
                </a:solidFill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08236" y="1617471"/>
            <a:ext cx="1957705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lr>
                <a:srgbClr val="CE6B29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Irrevocability</a:t>
            </a:r>
            <a:endParaRPr sz="19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25"/>
              </a:spcBef>
              <a:buClr>
                <a:srgbClr val="CE6B29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Open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59452A"/>
                </a:solidFill>
                <a:latin typeface="Calibri"/>
                <a:cs typeface="Calibri"/>
              </a:rPr>
              <a:t>Loop</a:t>
            </a:r>
            <a:endParaRPr sz="19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20"/>
              </a:spcBef>
              <a:buClr>
                <a:srgbClr val="CE6B29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Fraud</a:t>
            </a:r>
            <a:r>
              <a:rPr dirty="0" sz="19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mitigation</a:t>
            </a:r>
            <a:endParaRPr sz="1900">
              <a:latin typeface="Calibri"/>
              <a:cs typeface="Calibri"/>
            </a:endParaRPr>
          </a:p>
          <a:p>
            <a:pPr marL="317500" marR="64135" indent="-304800">
              <a:lnSpc>
                <a:spcPct val="100000"/>
              </a:lnSpc>
              <a:spcBef>
                <a:spcPts val="25"/>
              </a:spcBef>
              <a:buClr>
                <a:srgbClr val="CE6B29"/>
              </a:buClr>
              <a:buFont typeface="Arial MT"/>
              <a:buChar char="•"/>
              <a:tabLst>
                <a:tab pos="317500" algn="l"/>
              </a:tabLst>
            </a:pP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Cost</a:t>
            </a:r>
            <a:r>
              <a:rPr dirty="0" sz="19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Recovery</a:t>
            </a:r>
            <a:r>
              <a:rPr dirty="0" sz="19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50">
                <a:solidFill>
                  <a:srgbClr val="59452A"/>
                </a:solidFill>
                <a:latin typeface="Calibri"/>
                <a:cs typeface="Calibri"/>
              </a:rPr>
              <a:t>+ </a:t>
            </a: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Investment</a:t>
            </a:r>
            <a:endParaRPr sz="19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"/>
              </a:spcBef>
              <a:buClr>
                <a:srgbClr val="CE6B29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50">
                <a:solidFill>
                  <a:srgbClr val="59452A"/>
                </a:solidFill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69195" y="3083052"/>
            <a:ext cx="1313815" cy="1251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7695">
              <a:lnSpc>
                <a:spcPct val="100000"/>
              </a:lnSpc>
              <a:spcBef>
                <a:spcPts val="100"/>
              </a:spcBef>
            </a:pPr>
            <a:r>
              <a:rPr dirty="0" sz="2600" spc="-60" b="1">
                <a:latin typeface="Calibri"/>
                <a:cs typeface="Calibri"/>
              </a:rPr>
              <a:t>Tools</a:t>
            </a:r>
            <a:endParaRPr sz="26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945"/>
              </a:spcBef>
              <a:buClr>
                <a:srgbClr val="8CB7C7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Mojaloop</a:t>
            </a:r>
            <a:endParaRPr sz="19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25"/>
              </a:spcBef>
              <a:buClr>
                <a:srgbClr val="8CB7C7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Tazama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059281" y="4891785"/>
            <a:ext cx="3038475" cy="869950"/>
            <a:chOff x="1059281" y="4891785"/>
            <a:chExt cx="3038475" cy="869950"/>
          </a:xfrm>
        </p:grpSpPr>
        <p:sp>
          <p:nvSpPr>
            <p:cNvPr id="26" name="object 26" descr=""/>
            <p:cNvSpPr/>
            <p:nvPr/>
          </p:nvSpPr>
          <p:spPr>
            <a:xfrm>
              <a:off x="3963392" y="4939410"/>
              <a:ext cx="86360" cy="390525"/>
            </a:xfrm>
            <a:custGeom>
              <a:avLst/>
              <a:gdLst/>
              <a:ahLst/>
              <a:cxnLst/>
              <a:rect l="l" t="t" r="r" b="b"/>
              <a:pathLst>
                <a:path w="86360" h="390525">
                  <a:moveTo>
                    <a:pt x="86205" y="0"/>
                  </a:moveTo>
                  <a:lnTo>
                    <a:pt x="0" y="390489"/>
                  </a:lnTo>
                </a:path>
              </a:pathLst>
            </a:custGeom>
            <a:ln w="94826">
              <a:solidFill>
                <a:srgbClr val="97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59281" y="5153706"/>
              <a:ext cx="2205355" cy="608330"/>
            </a:xfrm>
            <a:custGeom>
              <a:avLst/>
              <a:gdLst/>
              <a:ahLst/>
              <a:cxnLst/>
              <a:rect l="l" t="t" r="r" b="b"/>
              <a:pathLst>
                <a:path w="2205354" h="608329">
                  <a:moveTo>
                    <a:pt x="2103855" y="0"/>
                  </a:moveTo>
                  <a:lnTo>
                    <a:pt x="101306" y="0"/>
                  </a:lnTo>
                  <a:lnTo>
                    <a:pt x="61873" y="7961"/>
                  </a:lnTo>
                  <a:lnTo>
                    <a:pt x="29671" y="29672"/>
                  </a:lnTo>
                  <a:lnTo>
                    <a:pt x="7961" y="61873"/>
                  </a:lnTo>
                  <a:lnTo>
                    <a:pt x="0" y="101306"/>
                  </a:lnTo>
                  <a:lnTo>
                    <a:pt x="0" y="506526"/>
                  </a:lnTo>
                  <a:lnTo>
                    <a:pt x="7961" y="545959"/>
                  </a:lnTo>
                  <a:lnTo>
                    <a:pt x="29671" y="578161"/>
                  </a:lnTo>
                  <a:lnTo>
                    <a:pt x="61873" y="599872"/>
                  </a:lnTo>
                  <a:lnTo>
                    <a:pt x="101306" y="607833"/>
                  </a:lnTo>
                  <a:lnTo>
                    <a:pt x="2103855" y="607833"/>
                  </a:lnTo>
                  <a:lnTo>
                    <a:pt x="2143288" y="599872"/>
                  </a:lnTo>
                  <a:lnTo>
                    <a:pt x="2175489" y="578161"/>
                  </a:lnTo>
                  <a:lnTo>
                    <a:pt x="2197200" y="545959"/>
                  </a:lnTo>
                  <a:lnTo>
                    <a:pt x="2205161" y="506526"/>
                  </a:lnTo>
                  <a:lnTo>
                    <a:pt x="2205161" y="101306"/>
                  </a:lnTo>
                  <a:lnTo>
                    <a:pt x="2197200" y="61873"/>
                  </a:lnTo>
                  <a:lnTo>
                    <a:pt x="2175489" y="29672"/>
                  </a:lnTo>
                  <a:lnTo>
                    <a:pt x="2143288" y="7961"/>
                  </a:lnTo>
                  <a:lnTo>
                    <a:pt x="2103855" y="0"/>
                  </a:lnTo>
                  <a:close/>
                </a:path>
              </a:pathLst>
            </a:custGeom>
            <a:solidFill>
              <a:srgbClr val="977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205057" y="5222748"/>
            <a:ext cx="1743075" cy="151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Calibri"/>
                <a:cs typeface="Calibri"/>
              </a:rPr>
              <a:t>The</a:t>
            </a:r>
            <a:r>
              <a:rPr dirty="0" sz="2600" spc="-120" b="1">
                <a:latin typeface="Calibri"/>
                <a:cs typeface="Calibri"/>
              </a:rPr>
              <a:t> </a:t>
            </a:r>
            <a:r>
              <a:rPr dirty="0" sz="2600" spc="-25" b="1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80"/>
              </a:spcBef>
              <a:buClr>
                <a:srgbClr val="977C00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endParaRPr sz="19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25"/>
              </a:spcBef>
              <a:buClr>
                <a:srgbClr val="977C00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Platform</a:t>
            </a:r>
            <a:endParaRPr sz="19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25"/>
              </a:spcBef>
              <a:buClr>
                <a:srgbClr val="977C00"/>
              </a:buClr>
              <a:buFont typeface="Arial MT"/>
              <a:buChar char="•"/>
              <a:tabLst>
                <a:tab pos="316865" algn="l"/>
              </a:tabLst>
            </a:pP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Participants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196338" y="1339028"/>
            <a:ext cx="4462145" cy="4789805"/>
            <a:chOff x="2196338" y="1339028"/>
            <a:chExt cx="4462145" cy="4789805"/>
          </a:xfrm>
        </p:grpSpPr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6338" y="3959048"/>
              <a:ext cx="670121" cy="670121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9469" y="1825821"/>
              <a:ext cx="956185" cy="95618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5783" y="1339028"/>
              <a:ext cx="762249" cy="59998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11560" y="5412891"/>
              <a:ext cx="715718" cy="715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3000" spc="-10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3000" spc="-9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3000" spc="-9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input!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14401" y="7242047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857968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748" y="3020927"/>
            <a:ext cx="2766321" cy="276632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dirty="0" spc="-60"/>
              <a:t>Tell</a:t>
            </a:r>
            <a:r>
              <a:rPr dirty="0" spc="-70"/>
              <a:t> </a:t>
            </a:r>
            <a:r>
              <a:rPr dirty="0"/>
              <a:t>us</a:t>
            </a:r>
            <a:r>
              <a:rPr dirty="0" spc="-80"/>
              <a:t> </a:t>
            </a:r>
            <a:r>
              <a:rPr dirty="0" spc="-20"/>
              <a:t>what</a:t>
            </a:r>
            <a:r>
              <a:rPr dirty="0" spc="-80"/>
              <a:t> </a:t>
            </a:r>
            <a:r>
              <a:rPr dirty="0" spc="-60"/>
              <a:t>you’d</a:t>
            </a:r>
            <a:r>
              <a:rPr dirty="0" spc="-80"/>
              <a:t> </a:t>
            </a:r>
            <a:r>
              <a:rPr dirty="0" spc="-20"/>
              <a:t>like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90"/>
              <a:t> </a:t>
            </a:r>
            <a:r>
              <a:rPr dirty="0"/>
              <a:t>see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75"/>
              <a:t> </a:t>
            </a:r>
            <a:r>
              <a:rPr dirty="0" spc="-25"/>
              <a:t>the </a:t>
            </a:r>
            <a:r>
              <a:rPr dirty="0"/>
              <a:t>next</a:t>
            </a:r>
            <a:r>
              <a:rPr dirty="0" spc="-130"/>
              <a:t> </a:t>
            </a:r>
            <a:r>
              <a:rPr dirty="0"/>
              <a:t>Level</a:t>
            </a:r>
            <a:r>
              <a:rPr dirty="0" spc="-120"/>
              <a:t> </a:t>
            </a:r>
            <a:r>
              <a:rPr dirty="0"/>
              <a:t>One</a:t>
            </a:r>
            <a:r>
              <a:rPr dirty="0" spc="-125"/>
              <a:t> </a:t>
            </a:r>
            <a:r>
              <a:rPr dirty="0" spc="-10"/>
              <a:t>website.</a:t>
            </a:r>
          </a:p>
          <a:p>
            <a:pPr marL="12700" marR="434975">
              <a:lnSpc>
                <a:spcPts val="3100"/>
              </a:lnSpc>
              <a:spcBef>
                <a:spcPts val="2990"/>
              </a:spcBef>
            </a:pPr>
            <a:r>
              <a:rPr dirty="0" spc="-10"/>
              <a:t>What</a:t>
            </a:r>
            <a:r>
              <a:rPr dirty="0" spc="-95"/>
              <a:t> </a:t>
            </a:r>
            <a:r>
              <a:rPr dirty="0" spc="-25"/>
              <a:t>resources</a:t>
            </a:r>
            <a:r>
              <a:rPr dirty="0" spc="-90"/>
              <a:t> </a:t>
            </a:r>
            <a:r>
              <a:rPr dirty="0"/>
              <a:t>do</a:t>
            </a:r>
            <a:r>
              <a:rPr dirty="0" spc="-100"/>
              <a:t> </a:t>
            </a:r>
            <a:r>
              <a:rPr dirty="0"/>
              <a:t>you</a:t>
            </a:r>
            <a:r>
              <a:rPr dirty="0" spc="-95"/>
              <a:t> </a:t>
            </a:r>
            <a:r>
              <a:rPr dirty="0"/>
              <a:t>need</a:t>
            </a:r>
            <a:r>
              <a:rPr dirty="0" spc="-95"/>
              <a:t> </a:t>
            </a:r>
            <a:r>
              <a:rPr dirty="0" spc="-25"/>
              <a:t>to </a:t>
            </a:r>
            <a:r>
              <a:rPr dirty="0"/>
              <a:t>design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/>
              <a:t>build</a:t>
            </a:r>
            <a:r>
              <a:rPr dirty="0" spc="-110"/>
              <a:t> </a:t>
            </a:r>
            <a:r>
              <a:rPr dirty="0" spc="-10"/>
              <a:t>your</a:t>
            </a:r>
            <a:r>
              <a:rPr dirty="0" spc="-110"/>
              <a:t> </a:t>
            </a:r>
            <a:r>
              <a:rPr dirty="0" spc="-10"/>
              <a:t>IIPS?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dirty="0" spc="-20"/>
              <a:t>URL:</a:t>
            </a: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dirty="0" sz="3400" spc="-10" b="1">
                <a:latin typeface="Calibri"/>
                <a:cs typeface="Calibri"/>
              </a:rPr>
              <a:t>bit.ly/L1Pwebsurvey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Elizabeth McQuerry</dc:creator>
  <dc:title>Level One Project Bootcamp Readout</dc:title>
  <dcterms:created xsi:type="dcterms:W3CDTF">2024-11-11T13:50:09Z</dcterms:created>
  <dcterms:modified xsi:type="dcterms:W3CDTF">2024-11-11T13:50:09Z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2024-11-10T00:00:00Z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2024-11-11T00:00:00Z</vt:filetime>
  </property>
  <property fmtid="{D5CDD505-2E9C-101B-9397-08002B2CF9AE}" pid="5" name="Producer">
    <vt:lpwstr>macOS Version 15.0.1 (Build 24A348) Quartz PDFContext</vt:lpwstr>
  </property>
</Properties>
</file>