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0058400" cy="7772400"/>
  <p:notesSz cx="10058400" cy="7772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85796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10"/>
              <a:t>Bill</a:t>
            </a:r>
            <a:r>
              <a:rPr dirty="0" spc="-15"/>
              <a:t> </a:t>
            </a:r>
            <a:r>
              <a:rPr dirty="0"/>
              <a:t>&amp;</a:t>
            </a:r>
            <a:r>
              <a:rPr dirty="0" spc="-30"/>
              <a:t> </a:t>
            </a:r>
            <a:r>
              <a:rPr dirty="0" spc="-15"/>
              <a:t>Melinda Gates</a:t>
            </a:r>
            <a:r>
              <a:rPr dirty="0" spc="-10"/>
              <a:t> </a:t>
            </a:r>
            <a:r>
              <a:rPr dirty="0" spc="-20"/>
              <a:t>Foundation,</a:t>
            </a:r>
            <a:r>
              <a:rPr dirty="0" spc="-10"/>
              <a:t> 2024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57968"/>
                </a:solidFill>
                <a:latin typeface="Calibri"/>
                <a:cs typeface="Calibri"/>
              </a:defRPr>
            </a:lvl1pPr>
          </a:lstStyle>
          <a:p>
            <a:pPr marL="65405">
              <a:lnSpc>
                <a:spcPct val="100000"/>
              </a:lnSpc>
              <a:spcBef>
                <a:spcPts val="55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59452A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59452A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85796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10"/>
              <a:t>Bill</a:t>
            </a:r>
            <a:r>
              <a:rPr dirty="0" spc="-15"/>
              <a:t> </a:t>
            </a:r>
            <a:r>
              <a:rPr dirty="0"/>
              <a:t>&amp;</a:t>
            </a:r>
            <a:r>
              <a:rPr dirty="0" spc="-30"/>
              <a:t> </a:t>
            </a:r>
            <a:r>
              <a:rPr dirty="0" spc="-15"/>
              <a:t>Melinda Gates</a:t>
            </a:r>
            <a:r>
              <a:rPr dirty="0" spc="-10"/>
              <a:t> </a:t>
            </a:r>
            <a:r>
              <a:rPr dirty="0" spc="-20"/>
              <a:t>Foundation,</a:t>
            </a:r>
            <a:r>
              <a:rPr dirty="0" spc="-10"/>
              <a:t> 2024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57968"/>
                </a:solidFill>
                <a:latin typeface="Calibri"/>
                <a:cs typeface="Calibri"/>
              </a:defRPr>
            </a:lvl1pPr>
          </a:lstStyle>
          <a:p>
            <a:pPr marL="65405">
              <a:lnSpc>
                <a:spcPct val="100000"/>
              </a:lnSpc>
              <a:spcBef>
                <a:spcPts val="55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59452A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85796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10"/>
              <a:t>Bill</a:t>
            </a:r>
            <a:r>
              <a:rPr dirty="0" spc="-15"/>
              <a:t> </a:t>
            </a:r>
            <a:r>
              <a:rPr dirty="0"/>
              <a:t>&amp;</a:t>
            </a:r>
            <a:r>
              <a:rPr dirty="0" spc="-30"/>
              <a:t> </a:t>
            </a:r>
            <a:r>
              <a:rPr dirty="0" spc="-15"/>
              <a:t>Melinda Gates</a:t>
            </a:r>
            <a:r>
              <a:rPr dirty="0" spc="-10"/>
              <a:t> </a:t>
            </a:r>
            <a:r>
              <a:rPr dirty="0" spc="-20"/>
              <a:t>Foundation,</a:t>
            </a:r>
            <a:r>
              <a:rPr dirty="0" spc="-10"/>
              <a:t> 2024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57968"/>
                </a:solidFill>
                <a:latin typeface="Calibri"/>
                <a:cs typeface="Calibri"/>
              </a:defRPr>
            </a:lvl1pPr>
          </a:lstStyle>
          <a:p>
            <a:pPr marL="65405">
              <a:lnSpc>
                <a:spcPct val="100000"/>
              </a:lnSpc>
              <a:spcBef>
                <a:spcPts val="55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59452A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85796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10"/>
              <a:t>Bill</a:t>
            </a:r>
            <a:r>
              <a:rPr dirty="0" spc="-15"/>
              <a:t> </a:t>
            </a:r>
            <a:r>
              <a:rPr dirty="0"/>
              <a:t>&amp;</a:t>
            </a:r>
            <a:r>
              <a:rPr dirty="0" spc="-30"/>
              <a:t> </a:t>
            </a:r>
            <a:r>
              <a:rPr dirty="0" spc="-15"/>
              <a:t>Melinda Gates</a:t>
            </a:r>
            <a:r>
              <a:rPr dirty="0" spc="-10"/>
              <a:t> </a:t>
            </a:r>
            <a:r>
              <a:rPr dirty="0" spc="-20"/>
              <a:t>Foundation,</a:t>
            </a:r>
            <a:r>
              <a:rPr dirty="0" spc="-10"/>
              <a:t> 2024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57968"/>
                </a:solidFill>
                <a:latin typeface="Calibri"/>
                <a:cs typeface="Calibri"/>
              </a:defRPr>
            </a:lvl1pPr>
          </a:lstStyle>
          <a:p>
            <a:pPr marL="65405">
              <a:lnSpc>
                <a:spcPct val="100000"/>
              </a:lnSpc>
              <a:spcBef>
                <a:spcPts val="55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85796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10"/>
              <a:t>Bill</a:t>
            </a:r>
            <a:r>
              <a:rPr dirty="0" spc="-15"/>
              <a:t> </a:t>
            </a:r>
            <a:r>
              <a:rPr dirty="0"/>
              <a:t>&amp;</a:t>
            </a:r>
            <a:r>
              <a:rPr dirty="0" spc="-30"/>
              <a:t> </a:t>
            </a:r>
            <a:r>
              <a:rPr dirty="0" spc="-15"/>
              <a:t>Melinda Gates</a:t>
            </a:r>
            <a:r>
              <a:rPr dirty="0" spc="-10"/>
              <a:t> </a:t>
            </a:r>
            <a:r>
              <a:rPr dirty="0" spc="-20"/>
              <a:t>Foundation,</a:t>
            </a:r>
            <a:r>
              <a:rPr dirty="0" spc="-10"/>
              <a:t> 2024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57968"/>
                </a:solidFill>
                <a:latin typeface="Calibri"/>
                <a:cs typeface="Calibri"/>
              </a:defRPr>
            </a:lvl1pPr>
          </a:lstStyle>
          <a:p>
            <a:pPr marL="65405">
              <a:lnSpc>
                <a:spcPct val="100000"/>
              </a:lnSpc>
              <a:spcBef>
                <a:spcPts val="55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2400" y="22860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9753600" y="0"/>
                </a:moveTo>
                <a:lnTo>
                  <a:pt x="0" y="0"/>
                </a:lnTo>
                <a:lnTo>
                  <a:pt x="0" y="7315199"/>
                </a:lnTo>
                <a:lnTo>
                  <a:pt x="9753600" y="7315199"/>
                </a:lnTo>
                <a:lnTo>
                  <a:pt x="9753600" y="0"/>
                </a:lnTo>
                <a:close/>
              </a:path>
            </a:pathLst>
          </a:custGeom>
          <a:solidFill>
            <a:srgbClr val="F7F5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61680" y="939291"/>
            <a:ext cx="6535038" cy="54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59452A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1650" y="2771140"/>
            <a:ext cx="9055099" cy="1564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59452A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714755" y="7221500"/>
            <a:ext cx="2564765" cy="227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rgbClr val="85796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10"/>
              <a:t>Bill</a:t>
            </a:r>
            <a:r>
              <a:rPr dirty="0" spc="-15"/>
              <a:t> </a:t>
            </a:r>
            <a:r>
              <a:rPr dirty="0"/>
              <a:t>&amp;</a:t>
            </a:r>
            <a:r>
              <a:rPr dirty="0" spc="-30"/>
              <a:t> </a:t>
            </a:r>
            <a:r>
              <a:rPr dirty="0" spc="-15"/>
              <a:t>Melinda Gates</a:t>
            </a:r>
            <a:r>
              <a:rPr dirty="0" spc="-10"/>
              <a:t> </a:t>
            </a:r>
            <a:r>
              <a:rPr dirty="0" spc="-20"/>
              <a:t>Foundation,</a:t>
            </a:r>
            <a:r>
              <a:rPr dirty="0" spc="-10"/>
              <a:t> 2024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323948" y="7184725"/>
            <a:ext cx="243204" cy="260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857968"/>
                </a:solidFill>
                <a:latin typeface="Calibri"/>
                <a:cs typeface="Calibri"/>
              </a:defRPr>
            </a:lvl1pPr>
          </a:lstStyle>
          <a:p>
            <a:pPr marL="65405">
              <a:lnSpc>
                <a:spcPct val="100000"/>
              </a:lnSpc>
              <a:spcBef>
                <a:spcPts val="55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6.png"/><Relationship Id="rId6" Type="http://schemas.openxmlformats.org/officeDocument/2006/relationships/image" Target="../media/image7.jp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5685" y="6228061"/>
            <a:ext cx="3867150" cy="1555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50"/>
              </a:lnSpc>
            </a:pPr>
            <a:r>
              <a:rPr dirty="0" sz="1000" spc="-15" b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0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-20" b="1">
                <a:solidFill>
                  <a:srgbClr val="FFFFFF"/>
                </a:solidFill>
                <a:latin typeface="Calibri"/>
                <a:cs typeface="Calibri"/>
              </a:rPr>
              <a:t>Level</a:t>
            </a:r>
            <a:r>
              <a:rPr dirty="0" sz="1000" spc="-15" b="1">
                <a:solidFill>
                  <a:srgbClr val="FFFFFF"/>
                </a:solidFill>
                <a:latin typeface="Calibri"/>
                <a:cs typeface="Calibri"/>
              </a:rPr>
              <a:t> One</a:t>
            </a:r>
            <a:r>
              <a:rPr dirty="0" sz="10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-20" b="1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dirty="0" sz="1000" spc="-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-5" b="1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1000" spc="-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-10" b="1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1000" spc="-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-15" b="1">
                <a:solidFill>
                  <a:srgbClr val="FFFFFF"/>
                </a:solidFill>
                <a:latin typeface="Calibri"/>
                <a:cs typeface="Calibri"/>
              </a:rPr>
              <a:t>initiative</a:t>
            </a:r>
            <a:r>
              <a:rPr dirty="0" sz="10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-10" b="1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000" spc="-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-15" b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0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-15" b="1">
                <a:solidFill>
                  <a:srgbClr val="FFFFFF"/>
                </a:solidFill>
                <a:latin typeface="Calibri"/>
                <a:cs typeface="Calibri"/>
              </a:rPr>
              <a:t>Bill</a:t>
            </a:r>
            <a:r>
              <a:rPr dirty="0" sz="10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b="1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dirty="0" sz="10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-20" b="1">
                <a:solidFill>
                  <a:srgbClr val="FFFFFF"/>
                </a:solidFill>
                <a:latin typeface="Calibri"/>
                <a:cs typeface="Calibri"/>
              </a:rPr>
              <a:t>Melinda</a:t>
            </a:r>
            <a:r>
              <a:rPr dirty="0" sz="1000" spc="-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 spc="-20" b="1">
                <a:solidFill>
                  <a:srgbClr val="FFFFFF"/>
                </a:solidFill>
                <a:latin typeface="Calibri"/>
                <a:cs typeface="Calibri"/>
              </a:rPr>
              <a:t>Gates Foundation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5595" y="517790"/>
            <a:ext cx="9265290" cy="666004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55731" y="527211"/>
            <a:ext cx="873519" cy="8999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24367" y="517790"/>
            <a:ext cx="4977130" cy="6673850"/>
          </a:xfrm>
          <a:prstGeom prst="rect">
            <a:avLst/>
          </a:prstGeom>
          <a:solidFill>
            <a:srgbClr val="4E1216"/>
          </a:solidFill>
        </p:spPr>
        <p:txBody>
          <a:bodyPr wrap="square" lIns="0" tIns="386715" rIns="0" bIns="0" rtlCol="0" vert="horz">
            <a:spAutoFit/>
          </a:bodyPr>
          <a:lstStyle/>
          <a:p>
            <a:pPr marL="312420" marR="731520">
              <a:lnSpc>
                <a:spcPct val="105600"/>
              </a:lnSpc>
              <a:spcBef>
                <a:spcPts val="3045"/>
              </a:spcBef>
            </a:pPr>
            <a:r>
              <a:rPr dirty="0" sz="4300" spc="-30" b="1">
                <a:solidFill>
                  <a:srgbClr val="FFFFFF"/>
                </a:solidFill>
                <a:latin typeface="Calibri"/>
                <a:cs typeface="Calibri"/>
              </a:rPr>
              <a:t>Level</a:t>
            </a:r>
            <a:r>
              <a:rPr dirty="0" sz="4300" spc="-6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300" spc="-15" b="1">
                <a:solidFill>
                  <a:srgbClr val="FFFFFF"/>
                </a:solidFill>
                <a:latin typeface="Calibri"/>
                <a:cs typeface="Calibri"/>
              </a:rPr>
              <a:t>One</a:t>
            </a:r>
            <a:r>
              <a:rPr dirty="0" sz="4300" spc="-7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300" spc="-20" b="1">
                <a:solidFill>
                  <a:srgbClr val="FFFFFF"/>
                </a:solidFill>
                <a:latin typeface="Calibri"/>
                <a:cs typeface="Calibri"/>
              </a:rPr>
              <a:t>Project </a:t>
            </a:r>
            <a:r>
              <a:rPr dirty="0" sz="4300" spc="-9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300" spc="-10" b="1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4300" spc="-15" b="1">
                <a:solidFill>
                  <a:srgbClr val="FFFFFF"/>
                </a:solidFill>
                <a:latin typeface="Calibri"/>
                <a:cs typeface="Calibri"/>
              </a:rPr>
              <a:t>Principles </a:t>
            </a:r>
            <a:r>
              <a:rPr dirty="0" sz="4300" b="1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dirty="0" sz="43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300" spc="-35" b="1">
                <a:solidFill>
                  <a:srgbClr val="FFFFFF"/>
                </a:solidFill>
                <a:latin typeface="Calibri"/>
                <a:cs typeface="Calibri"/>
              </a:rPr>
              <a:t>Part</a:t>
            </a:r>
            <a:r>
              <a:rPr dirty="0" sz="4300" spc="-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300" b="1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7000">
              <a:latin typeface="Calibri"/>
              <a:cs typeface="Calibri"/>
            </a:endParaRPr>
          </a:p>
          <a:p>
            <a:pPr marL="312420">
              <a:lnSpc>
                <a:spcPct val="100000"/>
              </a:lnSpc>
            </a:pPr>
            <a:r>
              <a:rPr dirty="0" sz="3400">
                <a:solidFill>
                  <a:srgbClr val="FFFFFF"/>
                </a:solidFill>
                <a:latin typeface="Calibri"/>
                <a:cs typeface="Calibri"/>
              </a:rPr>
              <a:t>Mojaloop</a:t>
            </a:r>
            <a:r>
              <a:rPr dirty="0" sz="3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400" spc="-5">
                <a:solidFill>
                  <a:srgbClr val="FFFFFF"/>
                </a:solidFill>
                <a:latin typeface="Calibri"/>
                <a:cs typeface="Calibri"/>
              </a:rPr>
              <a:t>Convening</a:t>
            </a:r>
            <a:endParaRPr sz="3400">
              <a:latin typeface="Calibri"/>
              <a:cs typeface="Calibri"/>
            </a:endParaRPr>
          </a:p>
          <a:p>
            <a:pPr marL="312420" marR="2175510">
              <a:lnSpc>
                <a:spcPct val="116700"/>
              </a:lnSpc>
              <a:spcBef>
                <a:spcPts val="110"/>
              </a:spcBef>
            </a:pPr>
            <a:r>
              <a:rPr dirty="0" sz="3000" spc="-20">
                <a:solidFill>
                  <a:srgbClr val="FFFFFF"/>
                </a:solidFill>
                <a:latin typeface="Calibri"/>
                <a:cs typeface="Calibri"/>
              </a:rPr>
              <a:t>Kigali </a:t>
            </a:r>
            <a:r>
              <a:rPr dirty="0" sz="3000" spc="-15">
                <a:solidFill>
                  <a:srgbClr val="FFFFFF"/>
                </a:solidFill>
                <a:latin typeface="Calibri"/>
                <a:cs typeface="Calibri"/>
              </a:rPr>
              <a:t> November</a:t>
            </a:r>
            <a:r>
              <a:rPr dirty="0" sz="30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Calibri"/>
                <a:cs typeface="Calibri"/>
              </a:rPr>
              <a:t>2024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07443" y="7138416"/>
            <a:ext cx="9652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857968"/>
                </a:solidFill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919" y="487680"/>
            <a:ext cx="8798560" cy="975360"/>
          </a:xfrm>
          <a:prstGeom prst="rect"/>
          <a:solidFill>
            <a:srgbClr val="741B22"/>
          </a:solidFill>
        </p:spPr>
        <p:txBody>
          <a:bodyPr wrap="square" lIns="0" tIns="234315" rIns="0" bIns="0" rtlCol="0" vert="horz">
            <a:spAutoFit/>
          </a:bodyPr>
          <a:lstStyle/>
          <a:p>
            <a:pPr marL="97155">
              <a:lnSpc>
                <a:spcPct val="100000"/>
              </a:lnSpc>
              <a:spcBef>
                <a:spcPts val="1845"/>
              </a:spcBef>
            </a:pPr>
            <a:r>
              <a:rPr dirty="0" sz="3000" spc="-10" b="0">
                <a:solidFill>
                  <a:srgbClr val="FFFFFF"/>
                </a:solidFill>
                <a:latin typeface="Calibri"/>
                <a:cs typeface="Calibri"/>
              </a:rPr>
              <a:t>Within </a:t>
            </a:r>
            <a:r>
              <a:rPr dirty="0" sz="3000" spc="-5" b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000" spc="-20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10" b="0">
                <a:solidFill>
                  <a:srgbClr val="FFFFFF"/>
                </a:solidFill>
                <a:latin typeface="Calibri"/>
                <a:cs typeface="Calibri"/>
              </a:rPr>
              <a:t>IIPS,</a:t>
            </a:r>
            <a:r>
              <a:rPr dirty="0" sz="3000" spc="-5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20" b="0">
                <a:solidFill>
                  <a:srgbClr val="FFFFFF"/>
                </a:solidFill>
                <a:latin typeface="Calibri"/>
                <a:cs typeface="Calibri"/>
              </a:rPr>
              <a:t>There</a:t>
            </a:r>
            <a:r>
              <a:rPr dirty="0" sz="3000" spc="-15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25" b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dirty="0" sz="3000" spc="-20" b="0">
                <a:solidFill>
                  <a:srgbClr val="FFFFFF"/>
                </a:solidFill>
                <a:latin typeface="Calibri"/>
                <a:cs typeface="Calibri"/>
              </a:rPr>
              <a:t> Three Core</a:t>
            </a:r>
            <a:r>
              <a:rPr dirty="0" sz="3000" spc="-15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20" b="0">
                <a:solidFill>
                  <a:srgbClr val="FFFFFF"/>
                </a:solidFill>
                <a:latin typeface="Calibri"/>
                <a:cs typeface="Calibri"/>
              </a:rPr>
              <a:t>Roles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57235" y="2240279"/>
            <a:ext cx="2506345" cy="3596640"/>
          </a:xfrm>
          <a:custGeom>
            <a:avLst/>
            <a:gdLst/>
            <a:ahLst/>
            <a:cxnLst/>
            <a:rect l="l" t="t" r="r" b="b"/>
            <a:pathLst>
              <a:path w="2506345" h="3596640">
                <a:moveTo>
                  <a:pt x="2506132" y="0"/>
                </a:moveTo>
                <a:lnTo>
                  <a:pt x="0" y="0"/>
                </a:lnTo>
                <a:lnTo>
                  <a:pt x="0" y="3596640"/>
                </a:lnTo>
                <a:lnTo>
                  <a:pt x="2506132" y="3596640"/>
                </a:lnTo>
                <a:lnTo>
                  <a:pt x="2506132" y="0"/>
                </a:lnTo>
                <a:close/>
              </a:path>
            </a:pathLst>
          </a:custGeom>
          <a:solidFill>
            <a:srgbClr val="8CB7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42071" y="2263647"/>
            <a:ext cx="161925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b="1">
                <a:latin typeface="Calibri"/>
                <a:cs typeface="Calibri"/>
              </a:rPr>
              <a:t>Scheme</a:t>
            </a:r>
            <a:r>
              <a:rPr dirty="0" sz="1900" spc="-35" b="1">
                <a:latin typeface="Calibri"/>
                <a:cs typeface="Calibri"/>
              </a:rPr>
              <a:t> </a:t>
            </a:r>
            <a:r>
              <a:rPr dirty="0" sz="1900" b="1">
                <a:latin typeface="Calibri"/>
                <a:cs typeface="Calibri"/>
              </a:rPr>
              <a:t>Owner</a:t>
            </a:r>
            <a:r>
              <a:rPr dirty="0" sz="1900">
                <a:latin typeface="Calibri"/>
                <a:cs typeface="Calibri"/>
              </a:rPr>
              <a:t>: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2071" y="2845815"/>
            <a:ext cx="2326005" cy="149796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50"/>
              </a:spcBef>
            </a:pPr>
            <a:r>
              <a:rPr dirty="0" sz="1900" spc="5">
                <a:latin typeface="Calibri"/>
                <a:cs typeface="Calibri"/>
              </a:rPr>
              <a:t>The </a:t>
            </a:r>
            <a:r>
              <a:rPr dirty="0" sz="1900">
                <a:latin typeface="Calibri"/>
                <a:cs typeface="Calibri"/>
              </a:rPr>
              <a:t>entity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that </a:t>
            </a:r>
            <a:r>
              <a:rPr dirty="0" sz="1900" spc="5">
                <a:latin typeface="Calibri"/>
                <a:cs typeface="Calibri"/>
              </a:rPr>
              <a:t>owns </a:t>
            </a:r>
            <a:r>
              <a:rPr dirty="0" sz="1900" spc="10">
                <a:latin typeface="Calibri"/>
                <a:cs typeface="Calibri"/>
              </a:rPr>
              <a:t> </a:t>
            </a:r>
            <a:r>
              <a:rPr dirty="0" sz="1900" spc="5">
                <a:latin typeface="Calibri"/>
                <a:cs typeface="Calibri"/>
              </a:rPr>
              <a:t>the</a:t>
            </a:r>
            <a:r>
              <a:rPr dirty="0" sz="1900" spc="15">
                <a:latin typeface="Calibri"/>
                <a:cs typeface="Calibri"/>
              </a:rPr>
              <a:t> </a:t>
            </a:r>
            <a:r>
              <a:rPr dirty="0" sz="1900" spc="5">
                <a:latin typeface="Calibri"/>
                <a:cs typeface="Calibri"/>
              </a:rPr>
              <a:t>scheme</a:t>
            </a:r>
            <a:r>
              <a:rPr dirty="0" sz="1900" spc="20">
                <a:latin typeface="Calibri"/>
                <a:cs typeface="Calibri"/>
              </a:rPr>
              <a:t> </a:t>
            </a:r>
            <a:r>
              <a:rPr dirty="0" sz="1900" spc="5">
                <a:latin typeface="Calibri"/>
                <a:cs typeface="Calibri"/>
              </a:rPr>
              <a:t>and</a:t>
            </a:r>
            <a:r>
              <a:rPr dirty="0" sz="1900" spc="2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is 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responsible</a:t>
            </a:r>
            <a:r>
              <a:rPr dirty="0" sz="1900" spc="1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for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 spc="5">
                <a:latin typeface="Calibri"/>
                <a:cs typeface="Calibri"/>
              </a:rPr>
              <a:t>scheme </a:t>
            </a:r>
            <a:r>
              <a:rPr dirty="0" sz="1900" spc="-41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governance </a:t>
            </a:r>
            <a:r>
              <a:rPr dirty="0" sz="1900" spc="5">
                <a:latin typeface="Calibri"/>
                <a:cs typeface="Calibri"/>
              </a:rPr>
              <a:t>including </a:t>
            </a:r>
            <a:r>
              <a:rPr dirty="0" sz="1900" spc="10">
                <a:latin typeface="Calibri"/>
                <a:cs typeface="Calibri"/>
              </a:rPr>
              <a:t> </a:t>
            </a:r>
            <a:r>
              <a:rPr dirty="0" sz="1900" spc="5">
                <a:latin typeface="Calibri"/>
                <a:cs typeface="Calibri"/>
              </a:rPr>
              <a:t>rules writing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86514" y="2240279"/>
            <a:ext cx="2506345" cy="3611879"/>
          </a:xfrm>
          <a:custGeom>
            <a:avLst/>
            <a:gdLst/>
            <a:ahLst/>
            <a:cxnLst/>
            <a:rect l="l" t="t" r="r" b="b"/>
            <a:pathLst>
              <a:path w="2506345" h="3611879">
                <a:moveTo>
                  <a:pt x="2506132" y="0"/>
                </a:moveTo>
                <a:lnTo>
                  <a:pt x="0" y="0"/>
                </a:lnTo>
                <a:lnTo>
                  <a:pt x="0" y="3611440"/>
                </a:lnTo>
                <a:lnTo>
                  <a:pt x="2506132" y="3611440"/>
                </a:lnTo>
                <a:lnTo>
                  <a:pt x="2506132" y="0"/>
                </a:lnTo>
                <a:close/>
              </a:path>
            </a:pathLst>
          </a:custGeom>
          <a:solidFill>
            <a:srgbClr val="8CB7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871351" y="2263647"/>
            <a:ext cx="1942464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-5" b="1">
                <a:latin typeface="Calibri"/>
                <a:cs typeface="Calibri"/>
              </a:rPr>
              <a:t>Platform</a:t>
            </a:r>
            <a:r>
              <a:rPr dirty="0" sz="1900" spc="-30" b="1">
                <a:latin typeface="Calibri"/>
                <a:cs typeface="Calibri"/>
              </a:rPr>
              <a:t> </a:t>
            </a:r>
            <a:r>
              <a:rPr dirty="0" sz="1900" spc="-5" b="1">
                <a:latin typeface="Calibri"/>
                <a:cs typeface="Calibri"/>
              </a:rPr>
              <a:t>Operator</a:t>
            </a:r>
            <a:r>
              <a:rPr dirty="0" sz="1900" spc="-5">
                <a:latin typeface="Calibri"/>
                <a:cs typeface="Calibri"/>
              </a:rPr>
              <a:t>: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71351" y="2845815"/>
            <a:ext cx="2211705" cy="237236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65"/>
              </a:spcBef>
            </a:pPr>
            <a:r>
              <a:rPr dirty="0" sz="1900" spc="5">
                <a:latin typeface="Calibri"/>
                <a:cs typeface="Calibri"/>
              </a:rPr>
              <a:t>The</a:t>
            </a:r>
            <a:r>
              <a:rPr dirty="0" sz="1900" spc="1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entity</a:t>
            </a:r>
            <a:r>
              <a:rPr dirty="0" sz="1900" spc="1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that </a:t>
            </a:r>
            <a:r>
              <a:rPr dirty="0" sz="1900" spc="5">
                <a:latin typeface="Calibri"/>
                <a:cs typeface="Calibri"/>
              </a:rPr>
              <a:t> manages </a:t>
            </a:r>
            <a:r>
              <a:rPr dirty="0" sz="1900">
                <a:latin typeface="Calibri"/>
                <a:cs typeface="Calibri"/>
              </a:rPr>
              <a:t>the </a:t>
            </a:r>
            <a:r>
              <a:rPr dirty="0" sz="1900" spc="-5">
                <a:latin typeface="Calibri"/>
                <a:cs typeface="Calibri"/>
              </a:rPr>
              <a:t>platform </a:t>
            </a:r>
            <a:r>
              <a:rPr dirty="0" sz="1900" spc="-415">
                <a:latin typeface="Calibri"/>
                <a:cs typeface="Calibri"/>
              </a:rPr>
              <a:t> </a:t>
            </a:r>
            <a:r>
              <a:rPr dirty="0" sz="1900" spc="5">
                <a:latin typeface="Calibri"/>
                <a:cs typeface="Calibri"/>
              </a:rPr>
              <a:t>and </a:t>
            </a:r>
            <a:r>
              <a:rPr dirty="0" sz="1900">
                <a:latin typeface="Calibri"/>
                <a:cs typeface="Calibri"/>
              </a:rPr>
              <a:t>is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responsible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for 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processing 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transactions in</a:t>
            </a:r>
            <a:r>
              <a:rPr dirty="0" sz="1900" spc="1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line </a:t>
            </a:r>
            <a:r>
              <a:rPr dirty="0" sz="1900" spc="5">
                <a:latin typeface="Calibri"/>
                <a:cs typeface="Calibri"/>
              </a:rPr>
              <a:t> with</a:t>
            </a:r>
            <a:r>
              <a:rPr dirty="0" sz="1900" spc="1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requirements </a:t>
            </a:r>
            <a:r>
              <a:rPr dirty="0" sz="1900" spc="5">
                <a:latin typeface="Calibri"/>
                <a:cs typeface="Calibri"/>
              </a:rPr>
              <a:t> defined </a:t>
            </a:r>
            <a:r>
              <a:rPr dirty="0" sz="1900">
                <a:latin typeface="Calibri"/>
                <a:cs typeface="Calibri"/>
              </a:rPr>
              <a:t>in</a:t>
            </a:r>
            <a:r>
              <a:rPr dirty="0" sz="1900" spc="10">
                <a:latin typeface="Calibri"/>
                <a:cs typeface="Calibri"/>
              </a:rPr>
              <a:t> scheme </a:t>
            </a:r>
            <a:r>
              <a:rPr dirty="0" sz="1900" spc="15">
                <a:latin typeface="Calibri"/>
                <a:cs typeface="Calibri"/>
              </a:rPr>
              <a:t> </a:t>
            </a:r>
            <a:r>
              <a:rPr dirty="0" sz="1900" spc="5">
                <a:latin typeface="Calibri"/>
                <a:cs typeface="Calibri"/>
              </a:rPr>
              <a:t>rules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20968" y="2240279"/>
            <a:ext cx="2506345" cy="3611879"/>
          </a:xfrm>
          <a:custGeom>
            <a:avLst/>
            <a:gdLst/>
            <a:ahLst/>
            <a:cxnLst/>
            <a:rect l="l" t="t" r="r" b="b"/>
            <a:pathLst>
              <a:path w="2506345" h="3611879">
                <a:moveTo>
                  <a:pt x="2506134" y="0"/>
                </a:moveTo>
                <a:lnTo>
                  <a:pt x="0" y="0"/>
                </a:lnTo>
                <a:lnTo>
                  <a:pt x="0" y="3611440"/>
                </a:lnTo>
                <a:lnTo>
                  <a:pt x="2506134" y="3611440"/>
                </a:lnTo>
                <a:lnTo>
                  <a:pt x="2506134" y="0"/>
                </a:lnTo>
                <a:close/>
              </a:path>
            </a:pathLst>
          </a:custGeom>
          <a:solidFill>
            <a:srgbClr val="8CB7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905804" y="2263647"/>
            <a:ext cx="128714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-5" b="1">
                <a:latin typeface="Calibri"/>
                <a:cs typeface="Calibri"/>
              </a:rPr>
              <a:t>Participants</a:t>
            </a:r>
            <a:r>
              <a:rPr dirty="0" sz="1900" spc="-5">
                <a:latin typeface="Calibri"/>
                <a:cs typeface="Calibri"/>
              </a:rPr>
              <a:t>: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05804" y="2845815"/>
            <a:ext cx="2273935" cy="295783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65"/>
              </a:spcBef>
            </a:pPr>
            <a:r>
              <a:rPr dirty="0" sz="1900" spc="5">
                <a:latin typeface="Calibri"/>
                <a:cs typeface="Calibri"/>
              </a:rPr>
              <a:t>The individual </a:t>
            </a:r>
            <a:r>
              <a:rPr dirty="0" sz="1900" spc="-10">
                <a:latin typeface="Calibri"/>
                <a:cs typeface="Calibri"/>
              </a:rPr>
              <a:t>DFSPs 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 spc="5">
                <a:latin typeface="Calibri"/>
                <a:cs typeface="Calibri"/>
              </a:rPr>
              <a:t>(banks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 spc="5">
                <a:latin typeface="Calibri"/>
                <a:cs typeface="Calibri"/>
              </a:rPr>
              <a:t>and</a:t>
            </a:r>
            <a:r>
              <a:rPr dirty="0" sz="1900" spc="-20">
                <a:latin typeface="Calibri"/>
                <a:cs typeface="Calibri"/>
              </a:rPr>
              <a:t> </a:t>
            </a:r>
            <a:r>
              <a:rPr dirty="0" sz="1900" spc="5">
                <a:latin typeface="Calibri"/>
                <a:cs typeface="Calibri"/>
              </a:rPr>
              <a:t>non-banks) </a:t>
            </a:r>
            <a:r>
              <a:rPr dirty="0" sz="1900" spc="-409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that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have</a:t>
            </a:r>
            <a:r>
              <a:rPr dirty="0" sz="1900" spc="15">
                <a:latin typeface="Calibri"/>
                <a:cs typeface="Calibri"/>
              </a:rPr>
              <a:t> </a:t>
            </a:r>
            <a:r>
              <a:rPr dirty="0" sz="1900" spc="5">
                <a:latin typeface="Calibri"/>
                <a:cs typeface="Calibri"/>
              </a:rPr>
              <a:t>signed </a:t>
            </a:r>
            <a:r>
              <a:rPr dirty="0" sz="1900" spc="1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agreements </a:t>
            </a:r>
            <a:r>
              <a:rPr dirty="0" sz="1900" spc="5">
                <a:latin typeface="Calibri"/>
                <a:cs typeface="Calibri"/>
              </a:rPr>
              <a:t>binding </a:t>
            </a:r>
            <a:r>
              <a:rPr dirty="0" sz="1900" spc="10">
                <a:latin typeface="Calibri"/>
                <a:cs typeface="Calibri"/>
              </a:rPr>
              <a:t> </a:t>
            </a:r>
            <a:r>
              <a:rPr dirty="0" sz="1900" spc="5">
                <a:latin typeface="Calibri"/>
                <a:cs typeface="Calibri"/>
              </a:rPr>
              <a:t>them </a:t>
            </a:r>
            <a:r>
              <a:rPr dirty="0" sz="1900" spc="-10">
                <a:latin typeface="Calibri"/>
                <a:cs typeface="Calibri"/>
              </a:rPr>
              <a:t>to</a:t>
            </a:r>
            <a:r>
              <a:rPr dirty="0" sz="1900">
                <a:latin typeface="Calibri"/>
                <a:cs typeface="Calibri"/>
              </a:rPr>
              <a:t> </a:t>
            </a:r>
            <a:r>
              <a:rPr dirty="0" sz="1900" spc="5">
                <a:latin typeface="Calibri"/>
                <a:cs typeface="Calibri"/>
              </a:rPr>
              <a:t>scheme rules, </a:t>
            </a:r>
            <a:r>
              <a:rPr dirty="0" sz="1900" spc="-41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allowing</a:t>
            </a:r>
            <a:r>
              <a:rPr dirty="0" sz="1900" spc="10">
                <a:latin typeface="Calibri"/>
                <a:cs typeface="Calibri"/>
              </a:rPr>
              <a:t> </a:t>
            </a:r>
            <a:r>
              <a:rPr dirty="0" sz="1900" spc="5">
                <a:latin typeface="Calibri"/>
                <a:cs typeface="Calibri"/>
              </a:rPr>
              <a:t>them</a:t>
            </a:r>
            <a:r>
              <a:rPr dirty="0" sz="1900" spc="2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to </a:t>
            </a:r>
            <a:r>
              <a:rPr dirty="0" sz="1900" spc="-5">
                <a:latin typeface="Calibri"/>
                <a:cs typeface="Calibri"/>
              </a:rPr>
              <a:t> </a:t>
            </a:r>
            <a:r>
              <a:rPr dirty="0" sz="1900" spc="5">
                <a:latin typeface="Calibri"/>
                <a:cs typeface="Calibri"/>
              </a:rPr>
              <a:t>connect </a:t>
            </a:r>
            <a:r>
              <a:rPr dirty="0" sz="1900" spc="-10">
                <a:latin typeface="Calibri"/>
                <a:cs typeface="Calibri"/>
              </a:rPr>
              <a:t>to</a:t>
            </a:r>
            <a:r>
              <a:rPr dirty="0" sz="1900" spc="15">
                <a:latin typeface="Calibri"/>
                <a:cs typeface="Calibri"/>
              </a:rPr>
              <a:t> </a:t>
            </a:r>
            <a:r>
              <a:rPr dirty="0" sz="1900" spc="5">
                <a:latin typeface="Calibri"/>
                <a:cs typeface="Calibri"/>
              </a:rPr>
              <a:t>the </a:t>
            </a:r>
            <a:r>
              <a:rPr dirty="0" sz="1900" spc="1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platform</a:t>
            </a:r>
            <a:r>
              <a:rPr dirty="0" sz="1900" spc="1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for</a:t>
            </a:r>
            <a:r>
              <a:rPr dirty="0" sz="1900" spc="10">
                <a:latin typeface="Calibri"/>
                <a:cs typeface="Calibri"/>
              </a:rPr>
              <a:t> the </a:t>
            </a:r>
            <a:r>
              <a:rPr dirty="0" sz="1900" spc="15">
                <a:latin typeface="Calibri"/>
                <a:cs typeface="Calibri"/>
              </a:rPr>
              <a:t> </a:t>
            </a:r>
            <a:r>
              <a:rPr dirty="0" sz="1900" spc="5">
                <a:latin typeface="Calibri"/>
                <a:cs typeface="Calibri"/>
              </a:rPr>
              <a:t>purpose</a:t>
            </a:r>
            <a:r>
              <a:rPr dirty="0" sz="1900" spc="10">
                <a:latin typeface="Calibri"/>
                <a:cs typeface="Calibri"/>
              </a:rPr>
              <a:t> </a:t>
            </a:r>
            <a:r>
              <a:rPr dirty="0" sz="1900" spc="5">
                <a:latin typeface="Calibri"/>
                <a:cs typeface="Calibri"/>
              </a:rPr>
              <a:t>of</a:t>
            </a:r>
            <a:r>
              <a:rPr dirty="0" sz="1900" spc="10">
                <a:latin typeface="Calibri"/>
                <a:cs typeface="Calibri"/>
              </a:rPr>
              <a:t> </a:t>
            </a:r>
            <a:r>
              <a:rPr dirty="0" sz="1900" spc="-5">
                <a:latin typeface="Calibri"/>
                <a:cs typeface="Calibri"/>
              </a:rPr>
              <a:t>availing </a:t>
            </a:r>
            <a:r>
              <a:rPr dirty="0" sz="1900">
                <a:latin typeface="Calibri"/>
                <a:cs typeface="Calibri"/>
              </a:rPr>
              <a:t> </a:t>
            </a:r>
            <a:r>
              <a:rPr dirty="0" sz="1900" spc="5">
                <a:latin typeface="Calibri"/>
                <a:cs typeface="Calibri"/>
              </a:rPr>
              <a:t>scheme</a:t>
            </a:r>
            <a:r>
              <a:rPr dirty="0" sz="1900" spc="15">
                <a:latin typeface="Calibri"/>
                <a:cs typeface="Calibri"/>
              </a:rPr>
              <a:t> </a:t>
            </a:r>
            <a:r>
              <a:rPr dirty="0" sz="1900" spc="5">
                <a:latin typeface="Calibri"/>
                <a:cs typeface="Calibri"/>
              </a:rPr>
              <a:t>services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218944" y="4940807"/>
            <a:ext cx="5654040" cy="1737360"/>
            <a:chOff x="2218944" y="4940807"/>
            <a:chExt cx="5654040" cy="173736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18944" y="4940807"/>
              <a:ext cx="5654039" cy="173736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266276" y="4962966"/>
              <a:ext cx="5561330" cy="1644014"/>
            </a:xfrm>
            <a:custGeom>
              <a:avLst/>
              <a:gdLst/>
              <a:ahLst/>
              <a:cxnLst/>
              <a:rect l="l" t="t" r="r" b="b"/>
              <a:pathLst>
                <a:path w="5561330" h="1644015">
                  <a:moveTo>
                    <a:pt x="4739407" y="0"/>
                  </a:moveTo>
                  <a:lnTo>
                    <a:pt x="4739407" y="410928"/>
                  </a:lnTo>
                  <a:lnTo>
                    <a:pt x="821861" y="410928"/>
                  </a:lnTo>
                  <a:lnTo>
                    <a:pt x="821861" y="0"/>
                  </a:lnTo>
                  <a:lnTo>
                    <a:pt x="0" y="821863"/>
                  </a:lnTo>
                  <a:lnTo>
                    <a:pt x="821861" y="1643722"/>
                  </a:lnTo>
                  <a:lnTo>
                    <a:pt x="821861" y="1232792"/>
                  </a:lnTo>
                  <a:lnTo>
                    <a:pt x="4739407" y="1232792"/>
                  </a:lnTo>
                  <a:lnTo>
                    <a:pt x="4739407" y="1643722"/>
                  </a:lnTo>
                  <a:lnTo>
                    <a:pt x="5561262" y="821863"/>
                  </a:lnTo>
                  <a:lnTo>
                    <a:pt x="4739407" y="0"/>
                  </a:lnTo>
                  <a:close/>
                </a:path>
              </a:pathLst>
            </a:custGeom>
            <a:solidFill>
              <a:srgbClr val="5393AB">
                <a:alpha val="160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266276" y="4962966"/>
              <a:ext cx="5561330" cy="1644014"/>
            </a:xfrm>
            <a:custGeom>
              <a:avLst/>
              <a:gdLst/>
              <a:ahLst/>
              <a:cxnLst/>
              <a:rect l="l" t="t" r="r" b="b"/>
              <a:pathLst>
                <a:path w="5561330" h="1644015">
                  <a:moveTo>
                    <a:pt x="0" y="821864"/>
                  </a:moveTo>
                  <a:lnTo>
                    <a:pt x="821861" y="0"/>
                  </a:lnTo>
                  <a:lnTo>
                    <a:pt x="821861" y="410929"/>
                  </a:lnTo>
                  <a:lnTo>
                    <a:pt x="4739407" y="410929"/>
                  </a:lnTo>
                  <a:lnTo>
                    <a:pt x="4739407" y="0"/>
                  </a:lnTo>
                  <a:lnTo>
                    <a:pt x="5561262" y="821864"/>
                  </a:lnTo>
                  <a:lnTo>
                    <a:pt x="4739407" y="1643722"/>
                  </a:lnTo>
                  <a:lnTo>
                    <a:pt x="4739407" y="1232793"/>
                  </a:lnTo>
                  <a:lnTo>
                    <a:pt x="821861" y="1232793"/>
                  </a:lnTo>
                  <a:lnTo>
                    <a:pt x="821861" y="1643722"/>
                  </a:lnTo>
                  <a:lnTo>
                    <a:pt x="0" y="821864"/>
                  </a:lnTo>
                  <a:close/>
                </a:path>
              </a:pathLst>
            </a:custGeom>
            <a:ln w="3386">
              <a:solidFill>
                <a:srgbClr val="E8F1F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10"/>
              <a:t>Bill</a:t>
            </a:r>
            <a:r>
              <a:rPr dirty="0" spc="-15"/>
              <a:t> </a:t>
            </a:r>
            <a:r>
              <a:rPr dirty="0"/>
              <a:t>&amp;</a:t>
            </a:r>
            <a:r>
              <a:rPr dirty="0" spc="-30"/>
              <a:t> </a:t>
            </a:r>
            <a:r>
              <a:rPr dirty="0" spc="-15"/>
              <a:t>Melinda Gates</a:t>
            </a:r>
            <a:r>
              <a:rPr dirty="0" spc="-10"/>
              <a:t> </a:t>
            </a:r>
            <a:r>
              <a:rPr dirty="0" spc="-20"/>
              <a:t>Foundation,</a:t>
            </a:r>
            <a:r>
              <a:rPr dirty="0" spc="-10"/>
              <a:t> 2024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0" rIns="0" bIns="0" rtlCol="0" vert="horz">
            <a:spAutoFit/>
          </a:bodyPr>
          <a:lstStyle/>
          <a:p>
            <a:pPr marL="65405">
              <a:lnSpc>
                <a:spcPct val="100000"/>
              </a:lnSpc>
              <a:spcBef>
                <a:spcPts val="550"/>
              </a:spcBef>
            </a:pPr>
            <a:fld id="{81D60167-4931-47E6-BA6A-407CBD079E47}" type="slidenum">
              <a:rPr dirty="0"/>
              <a:t>12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7219" y="1932940"/>
            <a:ext cx="845566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00"/>
              </a:spcBef>
              <a:buClr>
                <a:srgbClr val="2F85AA"/>
              </a:buClr>
              <a:buFont typeface="Arial MT"/>
              <a:buChar char="•"/>
              <a:tabLst>
                <a:tab pos="316865" algn="l"/>
                <a:tab pos="317500" algn="l"/>
              </a:tabLst>
            </a:pPr>
            <a:r>
              <a:rPr dirty="0" sz="1600" spc="-5">
                <a:solidFill>
                  <a:srgbClr val="59452A"/>
                </a:solidFill>
                <a:latin typeface="Calibri"/>
                <a:cs typeface="Calibri"/>
              </a:rPr>
              <a:t>The</a:t>
            </a:r>
            <a:r>
              <a:rPr dirty="0" sz="16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59452A"/>
                </a:solidFill>
                <a:latin typeface="Calibri"/>
                <a:cs typeface="Calibri"/>
              </a:rPr>
              <a:t>clearing phase</a:t>
            </a:r>
            <a:r>
              <a:rPr dirty="0" sz="16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59452A"/>
                </a:solidFill>
                <a:latin typeface="Calibri"/>
                <a:cs typeface="Calibri"/>
              </a:rPr>
              <a:t>is </a:t>
            </a:r>
            <a:r>
              <a:rPr dirty="0" sz="1600" spc="-5">
                <a:solidFill>
                  <a:srgbClr val="59452A"/>
                </a:solidFill>
                <a:latin typeface="Calibri"/>
                <a:cs typeface="Calibri"/>
              </a:rPr>
              <a:t>the</a:t>
            </a:r>
            <a:r>
              <a:rPr dirty="0" sz="16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600" spc="-15">
                <a:solidFill>
                  <a:srgbClr val="59452A"/>
                </a:solidFill>
                <a:latin typeface="Calibri"/>
                <a:cs typeface="Calibri"/>
              </a:rPr>
              <a:t>exchange</a:t>
            </a:r>
            <a:r>
              <a:rPr dirty="0" sz="16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59452A"/>
                </a:solidFill>
                <a:latin typeface="Calibri"/>
                <a:cs typeface="Calibri"/>
              </a:rPr>
              <a:t>of</a:t>
            </a:r>
            <a:r>
              <a:rPr dirty="0" sz="16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59452A"/>
                </a:solidFill>
                <a:latin typeface="Calibri"/>
                <a:cs typeface="Calibri"/>
              </a:rPr>
              <a:t>information</a:t>
            </a:r>
            <a:r>
              <a:rPr dirty="0" sz="160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59452A"/>
                </a:solidFill>
                <a:latin typeface="Calibri"/>
                <a:cs typeface="Calibri"/>
              </a:rPr>
              <a:t>about </a:t>
            </a:r>
            <a:r>
              <a:rPr dirty="0" sz="1600">
                <a:solidFill>
                  <a:srgbClr val="59452A"/>
                </a:solidFill>
                <a:latin typeface="Calibri"/>
                <a:cs typeface="Calibri"/>
              </a:rPr>
              <a:t>a</a:t>
            </a:r>
            <a:r>
              <a:rPr dirty="0" sz="1600" spc="-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59452A"/>
                </a:solidFill>
                <a:latin typeface="Calibri"/>
                <a:cs typeface="Calibri"/>
              </a:rPr>
              <a:t>payment</a:t>
            </a:r>
            <a:r>
              <a:rPr dirty="0" sz="160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59452A"/>
                </a:solidFill>
                <a:latin typeface="Calibri"/>
                <a:cs typeface="Calibri"/>
              </a:rPr>
              <a:t>prior</a:t>
            </a:r>
            <a:r>
              <a:rPr dirty="0" sz="16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59452A"/>
                </a:solidFill>
                <a:latin typeface="Calibri"/>
                <a:cs typeface="Calibri"/>
              </a:rPr>
              <a:t>to</a:t>
            </a:r>
            <a:r>
              <a:rPr dirty="0" sz="1600" spc="-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59452A"/>
                </a:solidFill>
                <a:latin typeface="Calibri"/>
                <a:cs typeface="Calibri"/>
              </a:rPr>
              <a:t>settlement,</a:t>
            </a:r>
            <a:r>
              <a:rPr dirty="0" sz="160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59452A"/>
                </a:solidFill>
                <a:latin typeface="Calibri"/>
                <a:cs typeface="Calibri"/>
              </a:rPr>
              <a:t>potentially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2019" y="2100579"/>
            <a:ext cx="844296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59452A"/>
                </a:solidFill>
                <a:latin typeface="Calibri"/>
                <a:cs typeface="Calibri"/>
              </a:rPr>
              <a:t>including</a:t>
            </a:r>
            <a:r>
              <a:rPr dirty="0" sz="16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59452A"/>
                </a:solidFill>
                <a:latin typeface="Calibri"/>
                <a:cs typeface="Calibri"/>
              </a:rPr>
              <a:t>the</a:t>
            </a:r>
            <a:r>
              <a:rPr dirty="0" sz="1600" spc="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59452A"/>
                </a:solidFill>
                <a:latin typeface="Calibri"/>
                <a:cs typeface="Calibri"/>
              </a:rPr>
              <a:t>netting</a:t>
            </a:r>
            <a:r>
              <a:rPr dirty="0" sz="16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59452A"/>
                </a:solidFill>
                <a:latin typeface="Calibri"/>
                <a:cs typeface="Calibri"/>
              </a:rPr>
              <a:t>of</a:t>
            </a:r>
            <a:r>
              <a:rPr dirty="0" sz="1600" spc="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59452A"/>
                </a:solidFill>
                <a:latin typeface="Calibri"/>
                <a:cs typeface="Calibri"/>
              </a:rPr>
              <a:t>transactions,</a:t>
            </a:r>
            <a:r>
              <a:rPr dirty="0" sz="16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59452A"/>
                </a:solidFill>
                <a:latin typeface="Calibri"/>
                <a:cs typeface="Calibri"/>
              </a:rPr>
              <a:t>and</a:t>
            </a:r>
            <a:r>
              <a:rPr dirty="0" sz="16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59452A"/>
                </a:solidFill>
                <a:latin typeface="Calibri"/>
                <a:cs typeface="Calibri"/>
              </a:rPr>
              <a:t>the</a:t>
            </a:r>
            <a:r>
              <a:rPr dirty="0" sz="1600" spc="2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59452A"/>
                </a:solidFill>
                <a:latin typeface="Calibri"/>
                <a:cs typeface="Calibri"/>
              </a:rPr>
              <a:t>establishment</a:t>
            </a:r>
            <a:r>
              <a:rPr dirty="0" sz="16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59452A"/>
                </a:solidFill>
                <a:latin typeface="Calibri"/>
                <a:cs typeface="Calibri"/>
              </a:rPr>
              <a:t>of</a:t>
            </a:r>
            <a:r>
              <a:rPr dirty="0" sz="1600" spc="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59452A"/>
                </a:solidFill>
                <a:latin typeface="Calibri"/>
                <a:cs typeface="Calibri"/>
              </a:rPr>
              <a:t>positions</a:t>
            </a:r>
            <a:r>
              <a:rPr dirty="0" sz="16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600" spc="-15">
                <a:solidFill>
                  <a:srgbClr val="59452A"/>
                </a:solidFill>
                <a:latin typeface="Calibri"/>
                <a:cs typeface="Calibri"/>
              </a:rPr>
              <a:t>for</a:t>
            </a:r>
            <a:r>
              <a:rPr dirty="0" sz="1600" spc="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59452A"/>
                </a:solidFill>
                <a:latin typeface="Calibri"/>
                <a:cs typeface="Calibri"/>
              </a:rPr>
              <a:t>settlement</a:t>
            </a:r>
            <a:r>
              <a:rPr dirty="0" sz="16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59452A"/>
                </a:solidFill>
                <a:latin typeface="Calibri"/>
                <a:cs typeface="Calibri"/>
              </a:rPr>
              <a:t>of</a:t>
            </a:r>
            <a:r>
              <a:rPr dirty="0" sz="1600" spc="2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59452A"/>
                </a:solidFill>
                <a:latin typeface="Calibri"/>
                <a:cs typeface="Calibri"/>
              </a:rPr>
              <a:t>transactions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2019" y="2265171"/>
            <a:ext cx="17780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59452A"/>
                </a:solidFill>
                <a:latin typeface="Calibri"/>
                <a:cs typeface="Calibri"/>
              </a:rPr>
              <a:t>between</a:t>
            </a:r>
            <a:r>
              <a:rPr dirty="0" sz="1600" spc="-7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59452A"/>
                </a:solidFill>
                <a:latin typeface="Calibri"/>
                <a:cs typeface="Calibri"/>
              </a:rPr>
              <a:t>participants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32434" indent="-304800">
              <a:lnSpc>
                <a:spcPct val="100000"/>
              </a:lnSpc>
              <a:spcBef>
                <a:spcPts val="100"/>
              </a:spcBef>
              <a:buClr>
                <a:srgbClr val="2F85AA"/>
              </a:buClr>
              <a:buFont typeface="Arial MT"/>
              <a:buChar char="•"/>
              <a:tabLst>
                <a:tab pos="432434" algn="l"/>
                <a:tab pos="433070" algn="l"/>
              </a:tabLst>
            </a:pPr>
            <a:r>
              <a:rPr dirty="0" spc="-5"/>
              <a:t>Clearing</a:t>
            </a:r>
            <a:r>
              <a:rPr dirty="0" spc="-10"/>
              <a:t> </a:t>
            </a:r>
            <a:r>
              <a:rPr dirty="0"/>
              <a:t>in </a:t>
            </a:r>
            <a:r>
              <a:rPr dirty="0" spc="-5"/>
              <a:t>an</a:t>
            </a:r>
            <a:r>
              <a:rPr dirty="0"/>
              <a:t> </a:t>
            </a:r>
            <a:r>
              <a:rPr dirty="0" spc="-5"/>
              <a:t>IIPS</a:t>
            </a:r>
            <a:r>
              <a:rPr dirty="0"/>
              <a:t> </a:t>
            </a:r>
            <a:r>
              <a:rPr dirty="0" spc="-10"/>
              <a:t>occurs</a:t>
            </a:r>
            <a:r>
              <a:rPr dirty="0"/>
              <a:t> </a:t>
            </a:r>
            <a:r>
              <a:rPr dirty="0" spc="-10"/>
              <a:t>instantly</a:t>
            </a:r>
            <a:r>
              <a:rPr dirty="0" spc="-5"/>
              <a:t> and</a:t>
            </a:r>
            <a:r>
              <a:rPr dirty="0"/>
              <a:t> </a:t>
            </a:r>
            <a:r>
              <a:rPr dirty="0" spc="-5"/>
              <a:t>on </a:t>
            </a:r>
            <a:r>
              <a:rPr dirty="0"/>
              <a:t>a</a:t>
            </a:r>
            <a:r>
              <a:rPr dirty="0" spc="-5"/>
              <a:t> </a:t>
            </a:r>
            <a:r>
              <a:rPr dirty="0" spc="-10"/>
              <a:t>continuous</a:t>
            </a:r>
            <a:r>
              <a:rPr dirty="0"/>
              <a:t> </a:t>
            </a:r>
            <a:r>
              <a:rPr dirty="0" spc="-5"/>
              <a:t>basis</a:t>
            </a:r>
          </a:p>
          <a:p>
            <a:pPr marL="114935">
              <a:lnSpc>
                <a:spcPct val="100000"/>
              </a:lnSpc>
              <a:spcBef>
                <a:spcPts val="50"/>
              </a:spcBef>
              <a:buClr>
                <a:srgbClr val="2F85AA"/>
              </a:buClr>
              <a:buFont typeface="Arial MT"/>
              <a:buChar char="•"/>
            </a:pPr>
            <a:endParaRPr sz="2200"/>
          </a:p>
          <a:p>
            <a:pPr marL="431800" marR="5080" indent="-304800">
              <a:lnSpc>
                <a:spcPts val="1580"/>
              </a:lnSpc>
              <a:buClr>
                <a:srgbClr val="2F85AA"/>
              </a:buClr>
              <a:buFont typeface="Arial MT"/>
              <a:buChar char="•"/>
              <a:tabLst>
                <a:tab pos="432434" algn="l"/>
                <a:tab pos="433070" algn="l"/>
              </a:tabLst>
            </a:pPr>
            <a:r>
              <a:rPr dirty="0" spc="-30"/>
              <a:t>We</a:t>
            </a:r>
            <a:r>
              <a:rPr dirty="0" spc="5"/>
              <a:t> </a:t>
            </a:r>
            <a:r>
              <a:rPr dirty="0" spc="-5"/>
              <a:t>use</a:t>
            </a:r>
            <a:r>
              <a:rPr dirty="0" spc="5"/>
              <a:t> </a:t>
            </a:r>
            <a:r>
              <a:rPr dirty="0" spc="-5"/>
              <a:t>the</a:t>
            </a:r>
            <a:r>
              <a:rPr dirty="0" spc="10"/>
              <a:t> </a:t>
            </a:r>
            <a:r>
              <a:rPr dirty="0" spc="-5"/>
              <a:t>term</a:t>
            </a:r>
            <a:r>
              <a:rPr dirty="0" spc="5"/>
              <a:t> </a:t>
            </a:r>
            <a:r>
              <a:rPr dirty="0" spc="-5"/>
              <a:t>‘settlement’</a:t>
            </a:r>
            <a:r>
              <a:rPr dirty="0"/>
              <a:t> </a:t>
            </a:r>
            <a:r>
              <a:rPr dirty="0" spc="-10"/>
              <a:t>to</a:t>
            </a:r>
            <a:r>
              <a:rPr dirty="0"/>
              <a:t> </a:t>
            </a:r>
            <a:r>
              <a:rPr dirty="0" spc="-10"/>
              <a:t>talk</a:t>
            </a:r>
            <a:r>
              <a:rPr dirty="0" spc="5"/>
              <a:t> </a:t>
            </a:r>
            <a:r>
              <a:rPr dirty="0" spc="-5"/>
              <a:t>about </a:t>
            </a:r>
            <a:r>
              <a:rPr dirty="0" spc="-10"/>
              <a:t>inter-institutional</a:t>
            </a:r>
            <a:r>
              <a:rPr dirty="0" spc="10"/>
              <a:t> </a:t>
            </a:r>
            <a:r>
              <a:rPr dirty="0" spc="-10"/>
              <a:t>settlement</a:t>
            </a:r>
            <a:r>
              <a:rPr dirty="0"/>
              <a:t> –</a:t>
            </a:r>
            <a:r>
              <a:rPr dirty="0" spc="5"/>
              <a:t> </a:t>
            </a:r>
            <a:r>
              <a:rPr dirty="0" spc="-5"/>
              <a:t>this</a:t>
            </a:r>
            <a:r>
              <a:rPr dirty="0" spc="5"/>
              <a:t> </a:t>
            </a:r>
            <a:r>
              <a:rPr dirty="0"/>
              <a:t>is </a:t>
            </a:r>
            <a:r>
              <a:rPr dirty="0" spc="-10"/>
              <a:t>different</a:t>
            </a:r>
            <a:r>
              <a:rPr dirty="0"/>
              <a:t> </a:t>
            </a:r>
            <a:r>
              <a:rPr dirty="0" spc="-10"/>
              <a:t>from</a:t>
            </a:r>
            <a:r>
              <a:rPr dirty="0" spc="10"/>
              <a:t> </a:t>
            </a:r>
            <a:r>
              <a:rPr dirty="0" spc="-5"/>
              <a:t>end-user </a:t>
            </a:r>
            <a:r>
              <a:rPr dirty="0" spc="-350"/>
              <a:t> </a:t>
            </a:r>
            <a:r>
              <a:rPr dirty="0" spc="-10"/>
              <a:t>settlement</a:t>
            </a:r>
          </a:p>
          <a:p>
            <a:pPr marL="114935">
              <a:lnSpc>
                <a:spcPct val="100000"/>
              </a:lnSpc>
              <a:buClr>
                <a:srgbClr val="2F85AA"/>
              </a:buClr>
              <a:buFont typeface="Arial MT"/>
              <a:buChar char="•"/>
            </a:pPr>
            <a:endParaRPr sz="1950"/>
          </a:p>
          <a:p>
            <a:pPr marL="432434" indent="-304800">
              <a:lnSpc>
                <a:spcPct val="100000"/>
              </a:lnSpc>
              <a:spcBef>
                <a:spcPts val="5"/>
              </a:spcBef>
              <a:buClr>
                <a:srgbClr val="2F85AA"/>
              </a:buClr>
              <a:buFont typeface="Arial MT"/>
              <a:buChar char="•"/>
              <a:tabLst>
                <a:tab pos="432434" algn="l"/>
                <a:tab pos="433070" algn="l"/>
              </a:tabLst>
            </a:pPr>
            <a:r>
              <a:rPr dirty="0" spc="-10"/>
              <a:t>Settlement</a:t>
            </a:r>
            <a:r>
              <a:rPr dirty="0" spc="-5"/>
              <a:t> </a:t>
            </a:r>
            <a:r>
              <a:rPr dirty="0" spc="-10"/>
              <a:t>can</a:t>
            </a:r>
            <a:r>
              <a:rPr dirty="0" spc="-5"/>
              <a:t> be</a:t>
            </a:r>
            <a:r>
              <a:rPr dirty="0" spc="5"/>
              <a:t> </a:t>
            </a:r>
            <a:r>
              <a:rPr dirty="0" spc="-10"/>
              <a:t>deferred</a:t>
            </a:r>
            <a:r>
              <a:rPr dirty="0" spc="-5"/>
              <a:t> net or</a:t>
            </a:r>
            <a:r>
              <a:rPr dirty="0" spc="5"/>
              <a:t> </a:t>
            </a:r>
            <a:r>
              <a:rPr dirty="0" spc="-5"/>
              <a:t>real-time</a:t>
            </a:r>
            <a:r>
              <a:rPr dirty="0"/>
              <a:t> </a:t>
            </a:r>
            <a:r>
              <a:rPr dirty="0" spc="-10"/>
              <a:t>(gross)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29919" y="731420"/>
            <a:ext cx="8798560" cy="975360"/>
          </a:xfrm>
          <a:prstGeom prst="rect"/>
          <a:solidFill>
            <a:srgbClr val="741B22"/>
          </a:solidFill>
        </p:spPr>
        <p:txBody>
          <a:bodyPr wrap="square" lIns="0" tIns="234315" rIns="0" bIns="0" rtlCol="0" vert="horz">
            <a:spAutoFit/>
          </a:bodyPr>
          <a:lstStyle/>
          <a:p>
            <a:pPr marL="97155">
              <a:lnSpc>
                <a:spcPct val="100000"/>
              </a:lnSpc>
              <a:spcBef>
                <a:spcPts val="1845"/>
              </a:spcBef>
            </a:pPr>
            <a:r>
              <a:rPr dirty="0" sz="3000" spc="-20" b="0">
                <a:solidFill>
                  <a:srgbClr val="FFFFFF"/>
                </a:solidFill>
                <a:latin typeface="Calibri"/>
                <a:cs typeface="Calibri"/>
              </a:rPr>
              <a:t>What</a:t>
            </a:r>
            <a:r>
              <a:rPr dirty="0" sz="3000" spc="-10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5" b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3000" b="0">
                <a:solidFill>
                  <a:srgbClr val="FFFFFF"/>
                </a:solidFill>
                <a:latin typeface="Calibri"/>
                <a:cs typeface="Calibri"/>
              </a:rPr>
              <a:t> ‘Clearing’</a:t>
            </a:r>
            <a:r>
              <a:rPr dirty="0" sz="3000" spc="-5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10" b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3000" spc="-5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20" b="0">
                <a:solidFill>
                  <a:srgbClr val="FFFFFF"/>
                </a:solidFill>
                <a:latin typeface="Calibri"/>
                <a:cs typeface="Calibri"/>
              </a:rPr>
              <a:t>Settlement</a:t>
            </a:r>
            <a:r>
              <a:rPr dirty="0" sz="3000" spc="-10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5" b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dirty="0" sz="3000" spc="-10" b="0">
                <a:solidFill>
                  <a:srgbClr val="FFFFFF"/>
                </a:solidFill>
                <a:latin typeface="Calibri"/>
                <a:cs typeface="Calibri"/>
              </a:rPr>
              <a:t>an IIPS?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46274" y="5049969"/>
            <a:ext cx="6801484" cy="965200"/>
            <a:chOff x="1146274" y="5049969"/>
            <a:chExt cx="6801484" cy="965200"/>
          </a:xfrm>
        </p:grpSpPr>
        <p:sp>
          <p:nvSpPr>
            <p:cNvPr id="8" name="object 8"/>
            <p:cNvSpPr/>
            <p:nvPr/>
          </p:nvSpPr>
          <p:spPr>
            <a:xfrm>
              <a:off x="2111176" y="5491782"/>
              <a:ext cx="5836285" cy="81280"/>
            </a:xfrm>
            <a:custGeom>
              <a:avLst/>
              <a:gdLst/>
              <a:ahLst/>
              <a:cxnLst/>
              <a:rect l="l" t="t" r="r" b="b"/>
              <a:pathLst>
                <a:path w="5836284" h="81279">
                  <a:moveTo>
                    <a:pt x="5754763" y="54187"/>
                  </a:moveTo>
                  <a:lnTo>
                    <a:pt x="5754763" y="81279"/>
                  </a:lnTo>
                  <a:lnTo>
                    <a:pt x="5808949" y="54187"/>
                  </a:lnTo>
                  <a:lnTo>
                    <a:pt x="5754763" y="54187"/>
                  </a:lnTo>
                  <a:close/>
                </a:path>
                <a:path w="5836284" h="81279">
                  <a:moveTo>
                    <a:pt x="5754763" y="27094"/>
                  </a:moveTo>
                  <a:lnTo>
                    <a:pt x="5754763" y="54187"/>
                  </a:lnTo>
                  <a:lnTo>
                    <a:pt x="5768303" y="54187"/>
                  </a:lnTo>
                  <a:lnTo>
                    <a:pt x="5768303" y="27094"/>
                  </a:lnTo>
                  <a:lnTo>
                    <a:pt x="5754763" y="27094"/>
                  </a:lnTo>
                  <a:close/>
                </a:path>
                <a:path w="5836284" h="81279">
                  <a:moveTo>
                    <a:pt x="5754763" y="0"/>
                  </a:moveTo>
                  <a:lnTo>
                    <a:pt x="5754763" y="27094"/>
                  </a:lnTo>
                  <a:lnTo>
                    <a:pt x="5768303" y="27094"/>
                  </a:lnTo>
                  <a:lnTo>
                    <a:pt x="5768303" y="54187"/>
                  </a:lnTo>
                  <a:lnTo>
                    <a:pt x="5808952" y="54185"/>
                  </a:lnTo>
                  <a:lnTo>
                    <a:pt x="5836043" y="40639"/>
                  </a:lnTo>
                  <a:lnTo>
                    <a:pt x="5754763" y="0"/>
                  </a:lnTo>
                  <a:close/>
                </a:path>
                <a:path w="5836284" h="81279">
                  <a:moveTo>
                    <a:pt x="0" y="27092"/>
                  </a:moveTo>
                  <a:lnTo>
                    <a:pt x="0" y="54185"/>
                  </a:lnTo>
                  <a:lnTo>
                    <a:pt x="5754763" y="54187"/>
                  </a:lnTo>
                  <a:lnTo>
                    <a:pt x="5754763" y="27094"/>
                  </a:lnTo>
                  <a:lnTo>
                    <a:pt x="0" y="27092"/>
                  </a:lnTo>
                  <a:close/>
                </a:path>
              </a:pathLst>
            </a:custGeom>
            <a:solidFill>
              <a:srgbClr val="5945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146274" y="5049969"/>
              <a:ext cx="965200" cy="965200"/>
            </a:xfrm>
            <a:custGeom>
              <a:avLst/>
              <a:gdLst/>
              <a:ahLst/>
              <a:cxnLst/>
              <a:rect l="l" t="t" r="r" b="b"/>
              <a:pathLst>
                <a:path w="965200" h="965200">
                  <a:moveTo>
                    <a:pt x="482451" y="0"/>
                  </a:moveTo>
                  <a:lnTo>
                    <a:pt x="435988" y="2208"/>
                  </a:lnTo>
                  <a:lnTo>
                    <a:pt x="390774" y="8699"/>
                  </a:lnTo>
                  <a:lnTo>
                    <a:pt x="347012" y="19270"/>
                  </a:lnTo>
                  <a:lnTo>
                    <a:pt x="304904" y="33719"/>
                  </a:lnTo>
                  <a:lnTo>
                    <a:pt x="264652" y="51843"/>
                  </a:lnTo>
                  <a:lnTo>
                    <a:pt x="226459" y="73441"/>
                  </a:lnTo>
                  <a:lnTo>
                    <a:pt x="190526" y="98311"/>
                  </a:lnTo>
                  <a:lnTo>
                    <a:pt x="157055" y="126249"/>
                  </a:lnTo>
                  <a:lnTo>
                    <a:pt x="126249" y="157055"/>
                  </a:lnTo>
                  <a:lnTo>
                    <a:pt x="98311" y="190526"/>
                  </a:lnTo>
                  <a:lnTo>
                    <a:pt x="73441" y="226459"/>
                  </a:lnTo>
                  <a:lnTo>
                    <a:pt x="51843" y="264652"/>
                  </a:lnTo>
                  <a:lnTo>
                    <a:pt x="33719" y="304904"/>
                  </a:lnTo>
                  <a:lnTo>
                    <a:pt x="19270" y="347012"/>
                  </a:lnTo>
                  <a:lnTo>
                    <a:pt x="8699" y="390774"/>
                  </a:lnTo>
                  <a:lnTo>
                    <a:pt x="2208" y="435988"/>
                  </a:lnTo>
                  <a:lnTo>
                    <a:pt x="0" y="482451"/>
                  </a:lnTo>
                  <a:lnTo>
                    <a:pt x="2208" y="528914"/>
                  </a:lnTo>
                  <a:lnTo>
                    <a:pt x="8699" y="574128"/>
                  </a:lnTo>
                  <a:lnTo>
                    <a:pt x="19270" y="617890"/>
                  </a:lnTo>
                  <a:lnTo>
                    <a:pt x="33719" y="659998"/>
                  </a:lnTo>
                  <a:lnTo>
                    <a:pt x="51843" y="700250"/>
                  </a:lnTo>
                  <a:lnTo>
                    <a:pt x="73441" y="738444"/>
                  </a:lnTo>
                  <a:lnTo>
                    <a:pt x="98311" y="774377"/>
                  </a:lnTo>
                  <a:lnTo>
                    <a:pt x="126249" y="807848"/>
                  </a:lnTo>
                  <a:lnTo>
                    <a:pt x="157055" y="838654"/>
                  </a:lnTo>
                  <a:lnTo>
                    <a:pt x="190526" y="866592"/>
                  </a:lnTo>
                  <a:lnTo>
                    <a:pt x="226459" y="891462"/>
                  </a:lnTo>
                  <a:lnTo>
                    <a:pt x="264652" y="913060"/>
                  </a:lnTo>
                  <a:lnTo>
                    <a:pt x="304904" y="931184"/>
                  </a:lnTo>
                  <a:lnTo>
                    <a:pt x="347012" y="945633"/>
                  </a:lnTo>
                  <a:lnTo>
                    <a:pt x="390774" y="956204"/>
                  </a:lnTo>
                  <a:lnTo>
                    <a:pt x="435988" y="962695"/>
                  </a:lnTo>
                  <a:lnTo>
                    <a:pt x="482451" y="964904"/>
                  </a:lnTo>
                  <a:lnTo>
                    <a:pt x="528914" y="962695"/>
                  </a:lnTo>
                  <a:lnTo>
                    <a:pt x="574128" y="956204"/>
                  </a:lnTo>
                  <a:lnTo>
                    <a:pt x="617890" y="945633"/>
                  </a:lnTo>
                  <a:lnTo>
                    <a:pt x="659998" y="931184"/>
                  </a:lnTo>
                  <a:lnTo>
                    <a:pt x="700250" y="913060"/>
                  </a:lnTo>
                  <a:lnTo>
                    <a:pt x="738444" y="891462"/>
                  </a:lnTo>
                  <a:lnTo>
                    <a:pt x="774377" y="866592"/>
                  </a:lnTo>
                  <a:lnTo>
                    <a:pt x="807848" y="838654"/>
                  </a:lnTo>
                  <a:lnTo>
                    <a:pt x="838654" y="807848"/>
                  </a:lnTo>
                  <a:lnTo>
                    <a:pt x="866592" y="774377"/>
                  </a:lnTo>
                  <a:lnTo>
                    <a:pt x="891462" y="738444"/>
                  </a:lnTo>
                  <a:lnTo>
                    <a:pt x="913060" y="700250"/>
                  </a:lnTo>
                  <a:lnTo>
                    <a:pt x="931184" y="659998"/>
                  </a:lnTo>
                  <a:lnTo>
                    <a:pt x="945633" y="617890"/>
                  </a:lnTo>
                  <a:lnTo>
                    <a:pt x="956204" y="574128"/>
                  </a:lnTo>
                  <a:lnTo>
                    <a:pt x="962695" y="528914"/>
                  </a:lnTo>
                  <a:lnTo>
                    <a:pt x="964904" y="482451"/>
                  </a:lnTo>
                  <a:lnTo>
                    <a:pt x="962695" y="435988"/>
                  </a:lnTo>
                  <a:lnTo>
                    <a:pt x="956204" y="390774"/>
                  </a:lnTo>
                  <a:lnTo>
                    <a:pt x="945633" y="347012"/>
                  </a:lnTo>
                  <a:lnTo>
                    <a:pt x="931184" y="304904"/>
                  </a:lnTo>
                  <a:lnTo>
                    <a:pt x="913060" y="264652"/>
                  </a:lnTo>
                  <a:lnTo>
                    <a:pt x="891462" y="226459"/>
                  </a:lnTo>
                  <a:lnTo>
                    <a:pt x="866592" y="190526"/>
                  </a:lnTo>
                  <a:lnTo>
                    <a:pt x="838654" y="157055"/>
                  </a:lnTo>
                  <a:lnTo>
                    <a:pt x="807848" y="126249"/>
                  </a:lnTo>
                  <a:lnTo>
                    <a:pt x="774377" y="98311"/>
                  </a:lnTo>
                  <a:lnTo>
                    <a:pt x="738444" y="73441"/>
                  </a:lnTo>
                  <a:lnTo>
                    <a:pt x="700250" y="51843"/>
                  </a:lnTo>
                  <a:lnTo>
                    <a:pt x="659998" y="33719"/>
                  </a:lnTo>
                  <a:lnTo>
                    <a:pt x="617890" y="19270"/>
                  </a:lnTo>
                  <a:lnTo>
                    <a:pt x="574128" y="8699"/>
                  </a:lnTo>
                  <a:lnTo>
                    <a:pt x="528914" y="2208"/>
                  </a:lnTo>
                  <a:lnTo>
                    <a:pt x="482451" y="0"/>
                  </a:lnTo>
                  <a:close/>
                </a:path>
              </a:pathLst>
            </a:custGeom>
            <a:solidFill>
              <a:srgbClr val="B5926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402529" y="5392928"/>
            <a:ext cx="45339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35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1500" spc="-3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500" spc="-2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dirty="0" sz="150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46510" y="5049969"/>
            <a:ext cx="965200" cy="965200"/>
          </a:xfrm>
          <a:custGeom>
            <a:avLst/>
            <a:gdLst/>
            <a:ahLst/>
            <a:cxnLst/>
            <a:rect l="l" t="t" r="r" b="b"/>
            <a:pathLst>
              <a:path w="965200" h="965200">
                <a:moveTo>
                  <a:pt x="482451" y="0"/>
                </a:moveTo>
                <a:lnTo>
                  <a:pt x="435988" y="2208"/>
                </a:lnTo>
                <a:lnTo>
                  <a:pt x="390774" y="8699"/>
                </a:lnTo>
                <a:lnTo>
                  <a:pt x="347012" y="19270"/>
                </a:lnTo>
                <a:lnTo>
                  <a:pt x="304904" y="33719"/>
                </a:lnTo>
                <a:lnTo>
                  <a:pt x="264652" y="51843"/>
                </a:lnTo>
                <a:lnTo>
                  <a:pt x="226459" y="73441"/>
                </a:lnTo>
                <a:lnTo>
                  <a:pt x="190526" y="98311"/>
                </a:lnTo>
                <a:lnTo>
                  <a:pt x="157055" y="126249"/>
                </a:lnTo>
                <a:lnTo>
                  <a:pt x="126249" y="157055"/>
                </a:lnTo>
                <a:lnTo>
                  <a:pt x="98311" y="190526"/>
                </a:lnTo>
                <a:lnTo>
                  <a:pt x="73441" y="226459"/>
                </a:lnTo>
                <a:lnTo>
                  <a:pt x="51843" y="264652"/>
                </a:lnTo>
                <a:lnTo>
                  <a:pt x="33719" y="304904"/>
                </a:lnTo>
                <a:lnTo>
                  <a:pt x="19270" y="347012"/>
                </a:lnTo>
                <a:lnTo>
                  <a:pt x="8699" y="390774"/>
                </a:lnTo>
                <a:lnTo>
                  <a:pt x="2208" y="435988"/>
                </a:lnTo>
                <a:lnTo>
                  <a:pt x="0" y="482451"/>
                </a:lnTo>
                <a:lnTo>
                  <a:pt x="2208" y="528914"/>
                </a:lnTo>
                <a:lnTo>
                  <a:pt x="8699" y="574128"/>
                </a:lnTo>
                <a:lnTo>
                  <a:pt x="19270" y="617890"/>
                </a:lnTo>
                <a:lnTo>
                  <a:pt x="33719" y="659998"/>
                </a:lnTo>
                <a:lnTo>
                  <a:pt x="51843" y="700250"/>
                </a:lnTo>
                <a:lnTo>
                  <a:pt x="73441" y="738444"/>
                </a:lnTo>
                <a:lnTo>
                  <a:pt x="98311" y="774377"/>
                </a:lnTo>
                <a:lnTo>
                  <a:pt x="126249" y="807848"/>
                </a:lnTo>
                <a:lnTo>
                  <a:pt x="157055" y="838654"/>
                </a:lnTo>
                <a:lnTo>
                  <a:pt x="190526" y="866592"/>
                </a:lnTo>
                <a:lnTo>
                  <a:pt x="226459" y="891462"/>
                </a:lnTo>
                <a:lnTo>
                  <a:pt x="264652" y="913060"/>
                </a:lnTo>
                <a:lnTo>
                  <a:pt x="304904" y="931184"/>
                </a:lnTo>
                <a:lnTo>
                  <a:pt x="347012" y="945633"/>
                </a:lnTo>
                <a:lnTo>
                  <a:pt x="390774" y="956204"/>
                </a:lnTo>
                <a:lnTo>
                  <a:pt x="435988" y="962695"/>
                </a:lnTo>
                <a:lnTo>
                  <a:pt x="482451" y="964904"/>
                </a:lnTo>
                <a:lnTo>
                  <a:pt x="528914" y="962695"/>
                </a:lnTo>
                <a:lnTo>
                  <a:pt x="574128" y="956204"/>
                </a:lnTo>
                <a:lnTo>
                  <a:pt x="617890" y="945633"/>
                </a:lnTo>
                <a:lnTo>
                  <a:pt x="659998" y="931184"/>
                </a:lnTo>
                <a:lnTo>
                  <a:pt x="700250" y="913060"/>
                </a:lnTo>
                <a:lnTo>
                  <a:pt x="738444" y="891462"/>
                </a:lnTo>
                <a:lnTo>
                  <a:pt x="774377" y="866592"/>
                </a:lnTo>
                <a:lnTo>
                  <a:pt x="807848" y="838654"/>
                </a:lnTo>
                <a:lnTo>
                  <a:pt x="838654" y="807848"/>
                </a:lnTo>
                <a:lnTo>
                  <a:pt x="866592" y="774377"/>
                </a:lnTo>
                <a:lnTo>
                  <a:pt x="891462" y="738444"/>
                </a:lnTo>
                <a:lnTo>
                  <a:pt x="913060" y="700250"/>
                </a:lnTo>
                <a:lnTo>
                  <a:pt x="931184" y="659998"/>
                </a:lnTo>
                <a:lnTo>
                  <a:pt x="945633" y="617890"/>
                </a:lnTo>
                <a:lnTo>
                  <a:pt x="956204" y="574128"/>
                </a:lnTo>
                <a:lnTo>
                  <a:pt x="962695" y="528914"/>
                </a:lnTo>
                <a:lnTo>
                  <a:pt x="964904" y="482451"/>
                </a:lnTo>
                <a:lnTo>
                  <a:pt x="962695" y="435988"/>
                </a:lnTo>
                <a:lnTo>
                  <a:pt x="956204" y="390774"/>
                </a:lnTo>
                <a:lnTo>
                  <a:pt x="945633" y="347012"/>
                </a:lnTo>
                <a:lnTo>
                  <a:pt x="931184" y="304904"/>
                </a:lnTo>
                <a:lnTo>
                  <a:pt x="913060" y="264652"/>
                </a:lnTo>
                <a:lnTo>
                  <a:pt x="891462" y="226459"/>
                </a:lnTo>
                <a:lnTo>
                  <a:pt x="866592" y="190526"/>
                </a:lnTo>
                <a:lnTo>
                  <a:pt x="838654" y="157055"/>
                </a:lnTo>
                <a:lnTo>
                  <a:pt x="807848" y="126249"/>
                </a:lnTo>
                <a:lnTo>
                  <a:pt x="774377" y="98311"/>
                </a:lnTo>
                <a:lnTo>
                  <a:pt x="738444" y="73441"/>
                </a:lnTo>
                <a:lnTo>
                  <a:pt x="700250" y="51843"/>
                </a:lnTo>
                <a:lnTo>
                  <a:pt x="659998" y="33719"/>
                </a:lnTo>
                <a:lnTo>
                  <a:pt x="617890" y="19270"/>
                </a:lnTo>
                <a:lnTo>
                  <a:pt x="574128" y="8699"/>
                </a:lnTo>
                <a:lnTo>
                  <a:pt x="528914" y="2208"/>
                </a:lnTo>
                <a:lnTo>
                  <a:pt x="482451" y="0"/>
                </a:lnTo>
                <a:close/>
              </a:path>
            </a:pathLst>
          </a:custGeom>
          <a:solidFill>
            <a:srgbClr val="CE6B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123730" y="5392928"/>
            <a:ext cx="41084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1500" spc="-3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z="1500" spc="-1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150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546747" y="5049969"/>
            <a:ext cx="965200" cy="965200"/>
          </a:xfrm>
          <a:custGeom>
            <a:avLst/>
            <a:gdLst/>
            <a:ahLst/>
            <a:cxnLst/>
            <a:rect l="l" t="t" r="r" b="b"/>
            <a:pathLst>
              <a:path w="965200" h="965200">
                <a:moveTo>
                  <a:pt x="482451" y="0"/>
                </a:moveTo>
                <a:lnTo>
                  <a:pt x="435988" y="2208"/>
                </a:lnTo>
                <a:lnTo>
                  <a:pt x="390774" y="8699"/>
                </a:lnTo>
                <a:lnTo>
                  <a:pt x="347012" y="19270"/>
                </a:lnTo>
                <a:lnTo>
                  <a:pt x="304904" y="33719"/>
                </a:lnTo>
                <a:lnTo>
                  <a:pt x="264652" y="51843"/>
                </a:lnTo>
                <a:lnTo>
                  <a:pt x="226459" y="73441"/>
                </a:lnTo>
                <a:lnTo>
                  <a:pt x="190526" y="98311"/>
                </a:lnTo>
                <a:lnTo>
                  <a:pt x="157055" y="126249"/>
                </a:lnTo>
                <a:lnTo>
                  <a:pt x="126249" y="157055"/>
                </a:lnTo>
                <a:lnTo>
                  <a:pt x="98311" y="190526"/>
                </a:lnTo>
                <a:lnTo>
                  <a:pt x="73441" y="226459"/>
                </a:lnTo>
                <a:lnTo>
                  <a:pt x="51843" y="264652"/>
                </a:lnTo>
                <a:lnTo>
                  <a:pt x="33719" y="304904"/>
                </a:lnTo>
                <a:lnTo>
                  <a:pt x="19270" y="347012"/>
                </a:lnTo>
                <a:lnTo>
                  <a:pt x="8699" y="390774"/>
                </a:lnTo>
                <a:lnTo>
                  <a:pt x="2208" y="435988"/>
                </a:lnTo>
                <a:lnTo>
                  <a:pt x="0" y="482451"/>
                </a:lnTo>
                <a:lnTo>
                  <a:pt x="2208" y="528914"/>
                </a:lnTo>
                <a:lnTo>
                  <a:pt x="8699" y="574128"/>
                </a:lnTo>
                <a:lnTo>
                  <a:pt x="19270" y="617890"/>
                </a:lnTo>
                <a:lnTo>
                  <a:pt x="33719" y="659998"/>
                </a:lnTo>
                <a:lnTo>
                  <a:pt x="51843" y="700250"/>
                </a:lnTo>
                <a:lnTo>
                  <a:pt x="73441" y="738444"/>
                </a:lnTo>
                <a:lnTo>
                  <a:pt x="98311" y="774377"/>
                </a:lnTo>
                <a:lnTo>
                  <a:pt x="126249" y="807848"/>
                </a:lnTo>
                <a:lnTo>
                  <a:pt x="157055" y="838654"/>
                </a:lnTo>
                <a:lnTo>
                  <a:pt x="190526" y="866592"/>
                </a:lnTo>
                <a:lnTo>
                  <a:pt x="226459" y="891462"/>
                </a:lnTo>
                <a:lnTo>
                  <a:pt x="264652" y="913060"/>
                </a:lnTo>
                <a:lnTo>
                  <a:pt x="304904" y="931184"/>
                </a:lnTo>
                <a:lnTo>
                  <a:pt x="347012" y="945633"/>
                </a:lnTo>
                <a:lnTo>
                  <a:pt x="390774" y="956204"/>
                </a:lnTo>
                <a:lnTo>
                  <a:pt x="435988" y="962695"/>
                </a:lnTo>
                <a:lnTo>
                  <a:pt x="482451" y="964904"/>
                </a:lnTo>
                <a:lnTo>
                  <a:pt x="528914" y="962695"/>
                </a:lnTo>
                <a:lnTo>
                  <a:pt x="574128" y="956204"/>
                </a:lnTo>
                <a:lnTo>
                  <a:pt x="617890" y="945633"/>
                </a:lnTo>
                <a:lnTo>
                  <a:pt x="659998" y="931184"/>
                </a:lnTo>
                <a:lnTo>
                  <a:pt x="700250" y="913060"/>
                </a:lnTo>
                <a:lnTo>
                  <a:pt x="738444" y="891462"/>
                </a:lnTo>
                <a:lnTo>
                  <a:pt x="774377" y="866592"/>
                </a:lnTo>
                <a:lnTo>
                  <a:pt x="807848" y="838654"/>
                </a:lnTo>
                <a:lnTo>
                  <a:pt x="838654" y="807848"/>
                </a:lnTo>
                <a:lnTo>
                  <a:pt x="866592" y="774377"/>
                </a:lnTo>
                <a:lnTo>
                  <a:pt x="891462" y="738444"/>
                </a:lnTo>
                <a:lnTo>
                  <a:pt x="913060" y="700250"/>
                </a:lnTo>
                <a:lnTo>
                  <a:pt x="931184" y="659998"/>
                </a:lnTo>
                <a:lnTo>
                  <a:pt x="945633" y="617890"/>
                </a:lnTo>
                <a:lnTo>
                  <a:pt x="956204" y="574128"/>
                </a:lnTo>
                <a:lnTo>
                  <a:pt x="962695" y="528914"/>
                </a:lnTo>
                <a:lnTo>
                  <a:pt x="964904" y="482451"/>
                </a:lnTo>
                <a:lnTo>
                  <a:pt x="962695" y="435988"/>
                </a:lnTo>
                <a:lnTo>
                  <a:pt x="956204" y="390774"/>
                </a:lnTo>
                <a:lnTo>
                  <a:pt x="945633" y="347012"/>
                </a:lnTo>
                <a:lnTo>
                  <a:pt x="931184" y="304904"/>
                </a:lnTo>
                <a:lnTo>
                  <a:pt x="913060" y="264652"/>
                </a:lnTo>
                <a:lnTo>
                  <a:pt x="891462" y="226459"/>
                </a:lnTo>
                <a:lnTo>
                  <a:pt x="866592" y="190526"/>
                </a:lnTo>
                <a:lnTo>
                  <a:pt x="838654" y="157055"/>
                </a:lnTo>
                <a:lnTo>
                  <a:pt x="807848" y="126249"/>
                </a:lnTo>
                <a:lnTo>
                  <a:pt x="774377" y="98311"/>
                </a:lnTo>
                <a:lnTo>
                  <a:pt x="738444" y="73441"/>
                </a:lnTo>
                <a:lnTo>
                  <a:pt x="700250" y="51843"/>
                </a:lnTo>
                <a:lnTo>
                  <a:pt x="659998" y="33719"/>
                </a:lnTo>
                <a:lnTo>
                  <a:pt x="617890" y="19270"/>
                </a:lnTo>
                <a:lnTo>
                  <a:pt x="574128" y="8699"/>
                </a:lnTo>
                <a:lnTo>
                  <a:pt x="528914" y="2208"/>
                </a:lnTo>
                <a:lnTo>
                  <a:pt x="482451" y="0"/>
                </a:lnTo>
                <a:close/>
              </a:path>
            </a:pathLst>
          </a:custGeom>
          <a:solidFill>
            <a:srgbClr val="4D11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876798" y="5392928"/>
            <a:ext cx="30607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solidFill>
                  <a:srgbClr val="FFFFFF"/>
                </a:solidFill>
                <a:latin typeface="Calibri"/>
                <a:cs typeface="Calibri"/>
              </a:rPr>
              <a:t>IIP</a:t>
            </a:r>
            <a:r>
              <a:rPr dirty="0" sz="150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246983" y="5049969"/>
            <a:ext cx="965200" cy="965200"/>
          </a:xfrm>
          <a:custGeom>
            <a:avLst/>
            <a:gdLst/>
            <a:ahLst/>
            <a:cxnLst/>
            <a:rect l="l" t="t" r="r" b="b"/>
            <a:pathLst>
              <a:path w="965200" h="965200">
                <a:moveTo>
                  <a:pt x="482452" y="0"/>
                </a:moveTo>
                <a:lnTo>
                  <a:pt x="435989" y="2208"/>
                </a:lnTo>
                <a:lnTo>
                  <a:pt x="390775" y="8699"/>
                </a:lnTo>
                <a:lnTo>
                  <a:pt x="347013" y="19270"/>
                </a:lnTo>
                <a:lnTo>
                  <a:pt x="304905" y="33719"/>
                </a:lnTo>
                <a:lnTo>
                  <a:pt x="264653" y="51843"/>
                </a:lnTo>
                <a:lnTo>
                  <a:pt x="226459" y="73441"/>
                </a:lnTo>
                <a:lnTo>
                  <a:pt x="190526" y="98311"/>
                </a:lnTo>
                <a:lnTo>
                  <a:pt x="157055" y="126249"/>
                </a:lnTo>
                <a:lnTo>
                  <a:pt x="126250" y="157055"/>
                </a:lnTo>
                <a:lnTo>
                  <a:pt x="98311" y="190526"/>
                </a:lnTo>
                <a:lnTo>
                  <a:pt x="73441" y="226459"/>
                </a:lnTo>
                <a:lnTo>
                  <a:pt x="51843" y="264652"/>
                </a:lnTo>
                <a:lnTo>
                  <a:pt x="33719" y="304904"/>
                </a:lnTo>
                <a:lnTo>
                  <a:pt x="19270" y="347012"/>
                </a:lnTo>
                <a:lnTo>
                  <a:pt x="8699" y="390774"/>
                </a:lnTo>
                <a:lnTo>
                  <a:pt x="2208" y="435988"/>
                </a:lnTo>
                <a:lnTo>
                  <a:pt x="0" y="482451"/>
                </a:lnTo>
                <a:lnTo>
                  <a:pt x="2208" y="528914"/>
                </a:lnTo>
                <a:lnTo>
                  <a:pt x="8699" y="574128"/>
                </a:lnTo>
                <a:lnTo>
                  <a:pt x="19270" y="617890"/>
                </a:lnTo>
                <a:lnTo>
                  <a:pt x="33719" y="659998"/>
                </a:lnTo>
                <a:lnTo>
                  <a:pt x="51843" y="700250"/>
                </a:lnTo>
                <a:lnTo>
                  <a:pt x="73441" y="738444"/>
                </a:lnTo>
                <a:lnTo>
                  <a:pt x="98311" y="774377"/>
                </a:lnTo>
                <a:lnTo>
                  <a:pt x="126250" y="807848"/>
                </a:lnTo>
                <a:lnTo>
                  <a:pt x="157055" y="838654"/>
                </a:lnTo>
                <a:lnTo>
                  <a:pt x="190526" y="866592"/>
                </a:lnTo>
                <a:lnTo>
                  <a:pt x="226459" y="891462"/>
                </a:lnTo>
                <a:lnTo>
                  <a:pt x="264653" y="913060"/>
                </a:lnTo>
                <a:lnTo>
                  <a:pt x="304905" y="931184"/>
                </a:lnTo>
                <a:lnTo>
                  <a:pt x="347013" y="945633"/>
                </a:lnTo>
                <a:lnTo>
                  <a:pt x="390775" y="956204"/>
                </a:lnTo>
                <a:lnTo>
                  <a:pt x="435989" y="962695"/>
                </a:lnTo>
                <a:lnTo>
                  <a:pt x="482452" y="964904"/>
                </a:lnTo>
                <a:lnTo>
                  <a:pt x="528915" y="962695"/>
                </a:lnTo>
                <a:lnTo>
                  <a:pt x="574129" y="956204"/>
                </a:lnTo>
                <a:lnTo>
                  <a:pt x="617891" y="945633"/>
                </a:lnTo>
                <a:lnTo>
                  <a:pt x="659999" y="931184"/>
                </a:lnTo>
                <a:lnTo>
                  <a:pt x="700251" y="913060"/>
                </a:lnTo>
                <a:lnTo>
                  <a:pt x="738444" y="891462"/>
                </a:lnTo>
                <a:lnTo>
                  <a:pt x="774377" y="866592"/>
                </a:lnTo>
                <a:lnTo>
                  <a:pt x="807848" y="838654"/>
                </a:lnTo>
                <a:lnTo>
                  <a:pt x="838654" y="807848"/>
                </a:lnTo>
                <a:lnTo>
                  <a:pt x="866592" y="774377"/>
                </a:lnTo>
                <a:lnTo>
                  <a:pt x="891462" y="738444"/>
                </a:lnTo>
                <a:lnTo>
                  <a:pt x="913060" y="700250"/>
                </a:lnTo>
                <a:lnTo>
                  <a:pt x="931185" y="659998"/>
                </a:lnTo>
                <a:lnTo>
                  <a:pt x="945633" y="617890"/>
                </a:lnTo>
                <a:lnTo>
                  <a:pt x="956204" y="574128"/>
                </a:lnTo>
                <a:lnTo>
                  <a:pt x="962695" y="528914"/>
                </a:lnTo>
                <a:lnTo>
                  <a:pt x="964904" y="482451"/>
                </a:lnTo>
                <a:lnTo>
                  <a:pt x="962695" y="435988"/>
                </a:lnTo>
                <a:lnTo>
                  <a:pt x="956204" y="390774"/>
                </a:lnTo>
                <a:lnTo>
                  <a:pt x="945633" y="347012"/>
                </a:lnTo>
                <a:lnTo>
                  <a:pt x="931185" y="304904"/>
                </a:lnTo>
                <a:lnTo>
                  <a:pt x="913060" y="264652"/>
                </a:lnTo>
                <a:lnTo>
                  <a:pt x="891462" y="226459"/>
                </a:lnTo>
                <a:lnTo>
                  <a:pt x="866592" y="190526"/>
                </a:lnTo>
                <a:lnTo>
                  <a:pt x="838654" y="157055"/>
                </a:lnTo>
                <a:lnTo>
                  <a:pt x="807848" y="126249"/>
                </a:lnTo>
                <a:lnTo>
                  <a:pt x="774377" y="98311"/>
                </a:lnTo>
                <a:lnTo>
                  <a:pt x="738444" y="73441"/>
                </a:lnTo>
                <a:lnTo>
                  <a:pt x="700251" y="51843"/>
                </a:lnTo>
                <a:lnTo>
                  <a:pt x="659999" y="33719"/>
                </a:lnTo>
                <a:lnTo>
                  <a:pt x="617891" y="19270"/>
                </a:lnTo>
                <a:lnTo>
                  <a:pt x="574129" y="8699"/>
                </a:lnTo>
                <a:lnTo>
                  <a:pt x="528915" y="2208"/>
                </a:lnTo>
                <a:lnTo>
                  <a:pt x="482452" y="0"/>
                </a:lnTo>
                <a:close/>
              </a:path>
            </a:pathLst>
          </a:custGeom>
          <a:solidFill>
            <a:srgbClr val="CE6B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524203" y="5392928"/>
            <a:ext cx="41084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1500" spc="-3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z="1500" spc="-1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150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947221" y="5049969"/>
            <a:ext cx="965200" cy="965200"/>
          </a:xfrm>
          <a:custGeom>
            <a:avLst/>
            <a:gdLst/>
            <a:ahLst/>
            <a:cxnLst/>
            <a:rect l="l" t="t" r="r" b="b"/>
            <a:pathLst>
              <a:path w="965200" h="965200">
                <a:moveTo>
                  <a:pt x="482451" y="0"/>
                </a:moveTo>
                <a:lnTo>
                  <a:pt x="435988" y="2208"/>
                </a:lnTo>
                <a:lnTo>
                  <a:pt x="390774" y="8699"/>
                </a:lnTo>
                <a:lnTo>
                  <a:pt x="347012" y="19270"/>
                </a:lnTo>
                <a:lnTo>
                  <a:pt x="304904" y="33719"/>
                </a:lnTo>
                <a:lnTo>
                  <a:pt x="264652" y="51843"/>
                </a:lnTo>
                <a:lnTo>
                  <a:pt x="226458" y="73441"/>
                </a:lnTo>
                <a:lnTo>
                  <a:pt x="190525" y="98311"/>
                </a:lnTo>
                <a:lnTo>
                  <a:pt x="157055" y="126249"/>
                </a:lnTo>
                <a:lnTo>
                  <a:pt x="126249" y="157055"/>
                </a:lnTo>
                <a:lnTo>
                  <a:pt x="98310" y="190526"/>
                </a:lnTo>
                <a:lnTo>
                  <a:pt x="73441" y="226459"/>
                </a:lnTo>
                <a:lnTo>
                  <a:pt x="51843" y="264652"/>
                </a:lnTo>
                <a:lnTo>
                  <a:pt x="33718" y="304904"/>
                </a:lnTo>
                <a:lnTo>
                  <a:pt x="19270" y="347012"/>
                </a:lnTo>
                <a:lnTo>
                  <a:pt x="8699" y="390774"/>
                </a:lnTo>
                <a:lnTo>
                  <a:pt x="2208" y="435988"/>
                </a:lnTo>
                <a:lnTo>
                  <a:pt x="0" y="482451"/>
                </a:lnTo>
                <a:lnTo>
                  <a:pt x="2208" y="528914"/>
                </a:lnTo>
                <a:lnTo>
                  <a:pt x="8699" y="574128"/>
                </a:lnTo>
                <a:lnTo>
                  <a:pt x="19270" y="617890"/>
                </a:lnTo>
                <a:lnTo>
                  <a:pt x="33718" y="659998"/>
                </a:lnTo>
                <a:lnTo>
                  <a:pt x="51843" y="700250"/>
                </a:lnTo>
                <a:lnTo>
                  <a:pt x="73441" y="738444"/>
                </a:lnTo>
                <a:lnTo>
                  <a:pt x="98310" y="774377"/>
                </a:lnTo>
                <a:lnTo>
                  <a:pt x="126249" y="807848"/>
                </a:lnTo>
                <a:lnTo>
                  <a:pt x="157055" y="838654"/>
                </a:lnTo>
                <a:lnTo>
                  <a:pt x="190525" y="866592"/>
                </a:lnTo>
                <a:lnTo>
                  <a:pt x="226458" y="891462"/>
                </a:lnTo>
                <a:lnTo>
                  <a:pt x="264652" y="913060"/>
                </a:lnTo>
                <a:lnTo>
                  <a:pt x="304904" y="931184"/>
                </a:lnTo>
                <a:lnTo>
                  <a:pt x="347012" y="945633"/>
                </a:lnTo>
                <a:lnTo>
                  <a:pt x="390774" y="956204"/>
                </a:lnTo>
                <a:lnTo>
                  <a:pt x="435988" y="962695"/>
                </a:lnTo>
                <a:lnTo>
                  <a:pt x="482451" y="964904"/>
                </a:lnTo>
                <a:lnTo>
                  <a:pt x="528914" y="962695"/>
                </a:lnTo>
                <a:lnTo>
                  <a:pt x="574128" y="956204"/>
                </a:lnTo>
                <a:lnTo>
                  <a:pt x="617890" y="945633"/>
                </a:lnTo>
                <a:lnTo>
                  <a:pt x="659998" y="931184"/>
                </a:lnTo>
                <a:lnTo>
                  <a:pt x="700250" y="913060"/>
                </a:lnTo>
                <a:lnTo>
                  <a:pt x="738444" y="891462"/>
                </a:lnTo>
                <a:lnTo>
                  <a:pt x="774377" y="866592"/>
                </a:lnTo>
                <a:lnTo>
                  <a:pt x="807847" y="838654"/>
                </a:lnTo>
                <a:lnTo>
                  <a:pt x="838653" y="807848"/>
                </a:lnTo>
                <a:lnTo>
                  <a:pt x="866591" y="774377"/>
                </a:lnTo>
                <a:lnTo>
                  <a:pt x="891461" y="738444"/>
                </a:lnTo>
                <a:lnTo>
                  <a:pt x="913059" y="700250"/>
                </a:lnTo>
                <a:lnTo>
                  <a:pt x="931183" y="659998"/>
                </a:lnTo>
                <a:lnTo>
                  <a:pt x="945632" y="617890"/>
                </a:lnTo>
                <a:lnTo>
                  <a:pt x="956203" y="574128"/>
                </a:lnTo>
                <a:lnTo>
                  <a:pt x="962694" y="528914"/>
                </a:lnTo>
                <a:lnTo>
                  <a:pt x="964902" y="482451"/>
                </a:lnTo>
                <a:lnTo>
                  <a:pt x="962694" y="435988"/>
                </a:lnTo>
                <a:lnTo>
                  <a:pt x="956203" y="390774"/>
                </a:lnTo>
                <a:lnTo>
                  <a:pt x="945632" y="347012"/>
                </a:lnTo>
                <a:lnTo>
                  <a:pt x="931183" y="304904"/>
                </a:lnTo>
                <a:lnTo>
                  <a:pt x="913059" y="264652"/>
                </a:lnTo>
                <a:lnTo>
                  <a:pt x="891461" y="226459"/>
                </a:lnTo>
                <a:lnTo>
                  <a:pt x="866591" y="190526"/>
                </a:lnTo>
                <a:lnTo>
                  <a:pt x="838653" y="157055"/>
                </a:lnTo>
                <a:lnTo>
                  <a:pt x="807847" y="126249"/>
                </a:lnTo>
                <a:lnTo>
                  <a:pt x="774377" y="98311"/>
                </a:lnTo>
                <a:lnTo>
                  <a:pt x="738444" y="73441"/>
                </a:lnTo>
                <a:lnTo>
                  <a:pt x="700250" y="51843"/>
                </a:lnTo>
                <a:lnTo>
                  <a:pt x="659998" y="33719"/>
                </a:lnTo>
                <a:lnTo>
                  <a:pt x="617890" y="19270"/>
                </a:lnTo>
                <a:lnTo>
                  <a:pt x="574128" y="8699"/>
                </a:lnTo>
                <a:lnTo>
                  <a:pt x="528914" y="2208"/>
                </a:lnTo>
                <a:lnTo>
                  <a:pt x="482451" y="0"/>
                </a:lnTo>
                <a:close/>
              </a:path>
            </a:pathLst>
          </a:custGeom>
          <a:solidFill>
            <a:srgbClr val="B592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8189084" y="5392928"/>
            <a:ext cx="48133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35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1500" spc="-3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500" spc="-2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dirty="0" sz="1500">
                <a:solidFill>
                  <a:srgbClr val="FFFFFF"/>
                </a:solidFill>
                <a:latin typeface="Calibri"/>
                <a:cs typeface="Calibri"/>
              </a:rPr>
              <a:t>ee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264705" y="6014876"/>
            <a:ext cx="3494404" cy="323215"/>
          </a:xfrm>
          <a:custGeom>
            <a:avLst/>
            <a:gdLst/>
            <a:ahLst/>
            <a:cxnLst/>
            <a:rect l="l" t="t" r="r" b="b"/>
            <a:pathLst>
              <a:path w="3494404" h="323214">
                <a:moveTo>
                  <a:pt x="3494250" y="0"/>
                </a:moveTo>
                <a:lnTo>
                  <a:pt x="3493539" y="74107"/>
                </a:lnTo>
                <a:lnTo>
                  <a:pt x="3491513" y="142136"/>
                </a:lnTo>
                <a:lnTo>
                  <a:pt x="3488333" y="202147"/>
                </a:lnTo>
                <a:lnTo>
                  <a:pt x="3484162" y="252199"/>
                </a:lnTo>
                <a:lnTo>
                  <a:pt x="3479162" y="290352"/>
                </a:lnTo>
                <a:lnTo>
                  <a:pt x="3467317" y="323203"/>
                </a:lnTo>
                <a:lnTo>
                  <a:pt x="26933" y="323203"/>
                </a:lnTo>
                <a:lnTo>
                  <a:pt x="10087" y="252199"/>
                </a:lnTo>
                <a:lnTo>
                  <a:pt x="5917" y="202147"/>
                </a:lnTo>
                <a:lnTo>
                  <a:pt x="2737" y="142136"/>
                </a:lnTo>
                <a:lnTo>
                  <a:pt x="711" y="74107"/>
                </a:lnTo>
                <a:lnTo>
                  <a:pt x="0" y="0"/>
                </a:lnTo>
              </a:path>
            </a:pathLst>
          </a:custGeom>
          <a:ln w="13546">
            <a:solidFill>
              <a:srgbClr val="5945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018137" y="6058408"/>
            <a:ext cx="205486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15">
                <a:solidFill>
                  <a:srgbClr val="59452A"/>
                </a:solidFill>
                <a:latin typeface="Calibri"/>
                <a:cs typeface="Calibri"/>
              </a:rPr>
              <a:t>Institutional</a:t>
            </a:r>
            <a:r>
              <a:rPr dirty="0" sz="1300" spc="-3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300" spc="-15">
                <a:solidFill>
                  <a:srgbClr val="59452A"/>
                </a:solidFill>
                <a:latin typeface="Calibri"/>
                <a:cs typeface="Calibri"/>
              </a:rPr>
              <a:t>(DFSP)</a:t>
            </a:r>
            <a:r>
              <a:rPr dirty="0" sz="1300" spc="-2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300" spc="-15">
                <a:solidFill>
                  <a:srgbClr val="59452A"/>
                </a:solidFill>
                <a:latin typeface="Calibri"/>
                <a:cs typeface="Calibri"/>
              </a:rPr>
              <a:t>Settlement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758956" y="4685589"/>
            <a:ext cx="1727835" cy="364490"/>
          </a:xfrm>
          <a:custGeom>
            <a:avLst/>
            <a:gdLst/>
            <a:ahLst/>
            <a:cxnLst/>
            <a:rect l="l" t="t" r="r" b="b"/>
            <a:pathLst>
              <a:path w="1727834" h="364489">
                <a:moveTo>
                  <a:pt x="1727805" y="364366"/>
                </a:moveTo>
                <a:lnTo>
                  <a:pt x="1727188" y="290933"/>
                </a:lnTo>
                <a:lnTo>
                  <a:pt x="1725419" y="222538"/>
                </a:lnTo>
                <a:lnTo>
                  <a:pt x="1722620" y="160645"/>
                </a:lnTo>
                <a:lnTo>
                  <a:pt x="1718912" y="106720"/>
                </a:lnTo>
                <a:lnTo>
                  <a:pt x="1714418" y="62228"/>
                </a:lnTo>
                <a:lnTo>
                  <a:pt x="1703561" y="7402"/>
                </a:lnTo>
                <a:lnTo>
                  <a:pt x="1697442" y="0"/>
                </a:lnTo>
                <a:lnTo>
                  <a:pt x="30363" y="0"/>
                </a:lnTo>
                <a:lnTo>
                  <a:pt x="13386" y="62228"/>
                </a:lnTo>
                <a:lnTo>
                  <a:pt x="8893" y="106720"/>
                </a:lnTo>
                <a:lnTo>
                  <a:pt x="5185" y="160645"/>
                </a:lnTo>
                <a:lnTo>
                  <a:pt x="2386" y="222538"/>
                </a:lnTo>
                <a:lnTo>
                  <a:pt x="616" y="290933"/>
                </a:lnTo>
                <a:lnTo>
                  <a:pt x="0" y="364366"/>
                </a:lnTo>
              </a:path>
            </a:pathLst>
          </a:custGeom>
          <a:ln w="13546">
            <a:solidFill>
              <a:srgbClr val="5945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7308583" y="4717288"/>
            <a:ext cx="755015" cy="41275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5080" indent="61594">
              <a:lnSpc>
                <a:spcPts val="1490"/>
              </a:lnSpc>
              <a:spcBef>
                <a:spcPts val="204"/>
              </a:spcBef>
            </a:pPr>
            <a:r>
              <a:rPr dirty="0" sz="1300" spc="-15">
                <a:solidFill>
                  <a:srgbClr val="59452A"/>
                </a:solidFill>
                <a:latin typeface="Calibri"/>
                <a:cs typeface="Calibri"/>
              </a:rPr>
              <a:t>End-User </a:t>
            </a:r>
            <a:r>
              <a:rPr dirty="0" sz="1300" spc="-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300" spc="-15">
                <a:solidFill>
                  <a:srgbClr val="59452A"/>
                </a:solidFill>
                <a:latin typeface="Calibri"/>
                <a:cs typeface="Calibri"/>
              </a:rPr>
              <a:t>Se</a:t>
            </a:r>
            <a:r>
              <a:rPr dirty="0" sz="1300" spc="-30">
                <a:solidFill>
                  <a:srgbClr val="59452A"/>
                </a:solidFill>
                <a:latin typeface="Calibri"/>
                <a:cs typeface="Calibri"/>
              </a:rPr>
              <a:t>t</a:t>
            </a:r>
            <a:r>
              <a:rPr dirty="0" sz="1300" spc="-10">
                <a:solidFill>
                  <a:srgbClr val="59452A"/>
                </a:solidFill>
                <a:latin typeface="Calibri"/>
                <a:cs typeface="Calibri"/>
              </a:rPr>
              <a:t>tle</a:t>
            </a:r>
            <a:r>
              <a:rPr dirty="0" sz="1300" spc="-15">
                <a:solidFill>
                  <a:srgbClr val="59452A"/>
                </a:solidFill>
                <a:latin typeface="Calibri"/>
                <a:cs typeface="Calibri"/>
              </a:rPr>
              <a:t>m</a:t>
            </a:r>
            <a:r>
              <a:rPr dirty="0" sz="1300" spc="-10">
                <a:solidFill>
                  <a:srgbClr val="59452A"/>
                </a:solidFill>
                <a:latin typeface="Calibri"/>
                <a:cs typeface="Calibri"/>
              </a:rPr>
              <a:t>e</a:t>
            </a:r>
            <a:r>
              <a:rPr dirty="0" sz="1300" spc="-30">
                <a:solidFill>
                  <a:srgbClr val="59452A"/>
                </a:solidFill>
                <a:latin typeface="Calibri"/>
                <a:cs typeface="Calibri"/>
              </a:rPr>
              <a:t>n</a:t>
            </a:r>
            <a:r>
              <a:rPr dirty="0" sz="1300">
                <a:solidFill>
                  <a:srgbClr val="59452A"/>
                </a:solidFill>
                <a:latin typeface="Calibri"/>
                <a:cs typeface="Calibri"/>
              </a:rPr>
              <a:t>t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631811" y="4695901"/>
            <a:ext cx="1727835" cy="364490"/>
          </a:xfrm>
          <a:custGeom>
            <a:avLst/>
            <a:gdLst/>
            <a:ahLst/>
            <a:cxnLst/>
            <a:rect l="l" t="t" r="r" b="b"/>
            <a:pathLst>
              <a:path w="1727835" h="364489">
                <a:moveTo>
                  <a:pt x="1727805" y="364366"/>
                </a:moveTo>
                <a:lnTo>
                  <a:pt x="1727188" y="290933"/>
                </a:lnTo>
                <a:lnTo>
                  <a:pt x="1725419" y="222538"/>
                </a:lnTo>
                <a:lnTo>
                  <a:pt x="1722620" y="160645"/>
                </a:lnTo>
                <a:lnTo>
                  <a:pt x="1718912" y="106720"/>
                </a:lnTo>
                <a:lnTo>
                  <a:pt x="1714418" y="62228"/>
                </a:lnTo>
                <a:lnTo>
                  <a:pt x="1703561" y="7402"/>
                </a:lnTo>
                <a:lnTo>
                  <a:pt x="1697442" y="0"/>
                </a:lnTo>
                <a:lnTo>
                  <a:pt x="30363" y="0"/>
                </a:lnTo>
                <a:lnTo>
                  <a:pt x="13386" y="62228"/>
                </a:lnTo>
                <a:lnTo>
                  <a:pt x="8893" y="106720"/>
                </a:lnTo>
                <a:lnTo>
                  <a:pt x="5185" y="160645"/>
                </a:lnTo>
                <a:lnTo>
                  <a:pt x="2386" y="222538"/>
                </a:lnTo>
                <a:lnTo>
                  <a:pt x="616" y="290933"/>
                </a:lnTo>
                <a:lnTo>
                  <a:pt x="0" y="364366"/>
                </a:lnTo>
              </a:path>
            </a:pathLst>
          </a:custGeom>
          <a:ln w="13546">
            <a:solidFill>
              <a:srgbClr val="5945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181439" y="4726432"/>
            <a:ext cx="755015" cy="415925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 marR="5080" indent="61594">
              <a:lnSpc>
                <a:spcPts val="1510"/>
              </a:lnSpc>
              <a:spcBef>
                <a:spcPts val="190"/>
              </a:spcBef>
            </a:pPr>
            <a:r>
              <a:rPr dirty="0" sz="1300" spc="-15">
                <a:solidFill>
                  <a:srgbClr val="59452A"/>
                </a:solidFill>
                <a:latin typeface="Calibri"/>
                <a:cs typeface="Calibri"/>
              </a:rPr>
              <a:t>End-User </a:t>
            </a:r>
            <a:r>
              <a:rPr dirty="0" sz="1300" spc="-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300" spc="-15">
                <a:solidFill>
                  <a:srgbClr val="59452A"/>
                </a:solidFill>
                <a:latin typeface="Calibri"/>
                <a:cs typeface="Calibri"/>
              </a:rPr>
              <a:t>Se</a:t>
            </a:r>
            <a:r>
              <a:rPr dirty="0" sz="1300" spc="-30">
                <a:solidFill>
                  <a:srgbClr val="59452A"/>
                </a:solidFill>
                <a:latin typeface="Calibri"/>
                <a:cs typeface="Calibri"/>
              </a:rPr>
              <a:t>t</a:t>
            </a:r>
            <a:r>
              <a:rPr dirty="0" sz="1300" spc="-10">
                <a:solidFill>
                  <a:srgbClr val="59452A"/>
                </a:solidFill>
                <a:latin typeface="Calibri"/>
                <a:cs typeface="Calibri"/>
              </a:rPr>
              <a:t>tle</a:t>
            </a:r>
            <a:r>
              <a:rPr dirty="0" sz="1300" spc="-15">
                <a:solidFill>
                  <a:srgbClr val="59452A"/>
                </a:solidFill>
                <a:latin typeface="Calibri"/>
                <a:cs typeface="Calibri"/>
              </a:rPr>
              <a:t>m</a:t>
            </a:r>
            <a:r>
              <a:rPr dirty="0" sz="1300" spc="-10">
                <a:solidFill>
                  <a:srgbClr val="59452A"/>
                </a:solidFill>
                <a:latin typeface="Calibri"/>
                <a:cs typeface="Calibri"/>
              </a:rPr>
              <a:t>e</a:t>
            </a:r>
            <a:r>
              <a:rPr dirty="0" sz="1300" spc="-30">
                <a:solidFill>
                  <a:srgbClr val="59452A"/>
                </a:solidFill>
                <a:latin typeface="Calibri"/>
                <a:cs typeface="Calibri"/>
              </a:rPr>
              <a:t>n</a:t>
            </a:r>
            <a:r>
              <a:rPr dirty="0" sz="1300">
                <a:solidFill>
                  <a:srgbClr val="59452A"/>
                </a:solidFill>
                <a:latin typeface="Calibri"/>
                <a:cs typeface="Calibri"/>
              </a:rPr>
              <a:t>t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10"/>
              <a:t>Bill</a:t>
            </a:r>
            <a:r>
              <a:rPr dirty="0" spc="-15"/>
              <a:t> </a:t>
            </a:r>
            <a:r>
              <a:rPr dirty="0"/>
              <a:t>&amp;</a:t>
            </a:r>
            <a:r>
              <a:rPr dirty="0" spc="-30"/>
              <a:t> </a:t>
            </a:r>
            <a:r>
              <a:rPr dirty="0" spc="-15"/>
              <a:t>Melinda Gates</a:t>
            </a:r>
            <a:r>
              <a:rPr dirty="0" spc="-10"/>
              <a:t> </a:t>
            </a:r>
            <a:r>
              <a:rPr dirty="0" spc="-20"/>
              <a:t>Foundation,</a:t>
            </a:r>
            <a:r>
              <a:rPr dirty="0" spc="-10"/>
              <a:t> 2024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0" rIns="0" bIns="0" rtlCol="0" vert="horz">
            <a:spAutoFit/>
          </a:bodyPr>
          <a:lstStyle/>
          <a:p>
            <a:pPr marL="65405">
              <a:lnSpc>
                <a:spcPct val="100000"/>
              </a:lnSpc>
              <a:spcBef>
                <a:spcPts val="550"/>
              </a:spcBef>
            </a:pPr>
            <a:fld id="{81D60167-4931-47E6-BA6A-407CBD079E47}" type="slidenum">
              <a:rPr dirty="0"/>
              <a:t>12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92461" y="2052032"/>
            <a:ext cx="1436370" cy="943610"/>
            <a:chOff x="4092461" y="2052032"/>
            <a:chExt cx="1436370" cy="943610"/>
          </a:xfrm>
        </p:grpSpPr>
        <p:sp>
          <p:nvSpPr>
            <p:cNvPr id="3" name="object 3"/>
            <p:cNvSpPr/>
            <p:nvPr/>
          </p:nvSpPr>
          <p:spPr>
            <a:xfrm>
              <a:off x="4106114" y="2065685"/>
              <a:ext cx="1409065" cy="916305"/>
            </a:xfrm>
            <a:custGeom>
              <a:avLst/>
              <a:gdLst/>
              <a:ahLst/>
              <a:cxnLst/>
              <a:rect l="l" t="t" r="r" b="b"/>
              <a:pathLst>
                <a:path w="1409064" h="916305">
                  <a:moveTo>
                    <a:pt x="1256125" y="0"/>
                  </a:moveTo>
                  <a:lnTo>
                    <a:pt x="152615" y="0"/>
                  </a:lnTo>
                  <a:lnTo>
                    <a:pt x="104377" y="7780"/>
                  </a:lnTo>
                  <a:lnTo>
                    <a:pt x="62482" y="29446"/>
                  </a:lnTo>
                  <a:lnTo>
                    <a:pt x="29446" y="62483"/>
                  </a:lnTo>
                  <a:lnTo>
                    <a:pt x="7780" y="104378"/>
                  </a:lnTo>
                  <a:lnTo>
                    <a:pt x="0" y="152617"/>
                  </a:lnTo>
                  <a:lnTo>
                    <a:pt x="0" y="763068"/>
                  </a:lnTo>
                  <a:lnTo>
                    <a:pt x="7780" y="811306"/>
                  </a:lnTo>
                  <a:lnTo>
                    <a:pt x="29446" y="853201"/>
                  </a:lnTo>
                  <a:lnTo>
                    <a:pt x="62482" y="886238"/>
                  </a:lnTo>
                  <a:lnTo>
                    <a:pt x="104377" y="907904"/>
                  </a:lnTo>
                  <a:lnTo>
                    <a:pt x="152615" y="915685"/>
                  </a:lnTo>
                  <a:lnTo>
                    <a:pt x="1256125" y="915685"/>
                  </a:lnTo>
                  <a:lnTo>
                    <a:pt x="1304364" y="907904"/>
                  </a:lnTo>
                  <a:lnTo>
                    <a:pt x="1346259" y="886238"/>
                  </a:lnTo>
                  <a:lnTo>
                    <a:pt x="1379296" y="853201"/>
                  </a:lnTo>
                  <a:lnTo>
                    <a:pt x="1400961" y="811306"/>
                  </a:lnTo>
                  <a:lnTo>
                    <a:pt x="1408742" y="763068"/>
                  </a:lnTo>
                  <a:lnTo>
                    <a:pt x="1408742" y="152617"/>
                  </a:lnTo>
                  <a:lnTo>
                    <a:pt x="1400961" y="104378"/>
                  </a:lnTo>
                  <a:lnTo>
                    <a:pt x="1379296" y="62483"/>
                  </a:lnTo>
                  <a:lnTo>
                    <a:pt x="1346259" y="29446"/>
                  </a:lnTo>
                  <a:lnTo>
                    <a:pt x="1304364" y="7780"/>
                  </a:lnTo>
                  <a:lnTo>
                    <a:pt x="1256125" y="0"/>
                  </a:lnTo>
                  <a:close/>
                </a:path>
              </a:pathLst>
            </a:custGeom>
            <a:solidFill>
              <a:srgbClr val="AAA09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106114" y="2065685"/>
              <a:ext cx="1409065" cy="916305"/>
            </a:xfrm>
            <a:custGeom>
              <a:avLst/>
              <a:gdLst/>
              <a:ahLst/>
              <a:cxnLst/>
              <a:rect l="l" t="t" r="r" b="b"/>
              <a:pathLst>
                <a:path w="1409064" h="916305">
                  <a:moveTo>
                    <a:pt x="0" y="152617"/>
                  </a:moveTo>
                  <a:lnTo>
                    <a:pt x="7780" y="104378"/>
                  </a:lnTo>
                  <a:lnTo>
                    <a:pt x="29446" y="62483"/>
                  </a:lnTo>
                  <a:lnTo>
                    <a:pt x="62483" y="29446"/>
                  </a:lnTo>
                  <a:lnTo>
                    <a:pt x="104378" y="7780"/>
                  </a:lnTo>
                  <a:lnTo>
                    <a:pt x="152616" y="0"/>
                  </a:lnTo>
                  <a:lnTo>
                    <a:pt x="1256126" y="0"/>
                  </a:lnTo>
                  <a:lnTo>
                    <a:pt x="1304365" y="7780"/>
                  </a:lnTo>
                  <a:lnTo>
                    <a:pt x="1346260" y="29446"/>
                  </a:lnTo>
                  <a:lnTo>
                    <a:pt x="1379297" y="62483"/>
                  </a:lnTo>
                  <a:lnTo>
                    <a:pt x="1400962" y="104378"/>
                  </a:lnTo>
                  <a:lnTo>
                    <a:pt x="1408743" y="152617"/>
                  </a:lnTo>
                  <a:lnTo>
                    <a:pt x="1408743" y="763067"/>
                  </a:lnTo>
                  <a:lnTo>
                    <a:pt x="1400962" y="811306"/>
                  </a:lnTo>
                  <a:lnTo>
                    <a:pt x="1379297" y="853201"/>
                  </a:lnTo>
                  <a:lnTo>
                    <a:pt x="1346260" y="886238"/>
                  </a:lnTo>
                  <a:lnTo>
                    <a:pt x="1304365" y="907904"/>
                  </a:lnTo>
                  <a:lnTo>
                    <a:pt x="1256126" y="915684"/>
                  </a:lnTo>
                  <a:lnTo>
                    <a:pt x="152616" y="915684"/>
                  </a:lnTo>
                  <a:lnTo>
                    <a:pt x="104378" y="907904"/>
                  </a:lnTo>
                  <a:lnTo>
                    <a:pt x="62483" y="886238"/>
                  </a:lnTo>
                  <a:lnTo>
                    <a:pt x="29446" y="853201"/>
                  </a:lnTo>
                  <a:lnTo>
                    <a:pt x="7780" y="811306"/>
                  </a:lnTo>
                  <a:lnTo>
                    <a:pt x="0" y="763067"/>
                  </a:lnTo>
                  <a:lnTo>
                    <a:pt x="0" y="152617"/>
                  </a:lnTo>
                  <a:close/>
                </a:path>
              </a:pathLst>
            </a:custGeom>
            <a:ln w="27093">
              <a:solidFill>
                <a:srgbClr val="7C746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4220460" y="2249932"/>
            <a:ext cx="1180465" cy="497840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250190" marR="5080" indent="-238125">
              <a:lnSpc>
                <a:spcPts val="1800"/>
              </a:lnSpc>
              <a:spcBef>
                <a:spcPts val="259"/>
              </a:spcBef>
            </a:pP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Mobile</a:t>
            </a:r>
            <a:r>
              <a:rPr dirty="0" sz="16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Phone </a:t>
            </a:r>
            <a:r>
              <a:rPr dirty="0" sz="1600" spc="-3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Number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519439" y="2663654"/>
            <a:ext cx="1748155" cy="1595120"/>
            <a:chOff x="5519439" y="2663654"/>
            <a:chExt cx="1748155" cy="1595120"/>
          </a:xfrm>
        </p:grpSpPr>
        <p:sp>
          <p:nvSpPr>
            <p:cNvPr id="7" name="object 7"/>
            <p:cNvSpPr/>
            <p:nvPr/>
          </p:nvSpPr>
          <p:spPr>
            <a:xfrm>
              <a:off x="5524519" y="2668734"/>
              <a:ext cx="795655" cy="651510"/>
            </a:xfrm>
            <a:custGeom>
              <a:avLst/>
              <a:gdLst/>
              <a:ahLst/>
              <a:cxnLst/>
              <a:rect l="l" t="t" r="r" b="b"/>
              <a:pathLst>
                <a:path w="795654" h="651510">
                  <a:moveTo>
                    <a:pt x="0" y="0"/>
                  </a:moveTo>
                  <a:lnTo>
                    <a:pt x="45682" y="20122"/>
                  </a:lnTo>
                  <a:lnTo>
                    <a:pt x="90719" y="41444"/>
                  </a:lnTo>
                  <a:lnTo>
                    <a:pt x="135088" y="63949"/>
                  </a:lnTo>
                  <a:lnTo>
                    <a:pt x="178768" y="87620"/>
                  </a:lnTo>
                  <a:lnTo>
                    <a:pt x="221738" y="112439"/>
                  </a:lnTo>
                  <a:lnTo>
                    <a:pt x="263977" y="138389"/>
                  </a:lnTo>
                  <a:lnTo>
                    <a:pt x="305464" y="165452"/>
                  </a:lnTo>
                  <a:lnTo>
                    <a:pt x="346176" y="193612"/>
                  </a:lnTo>
                  <a:lnTo>
                    <a:pt x="386094" y="222850"/>
                  </a:lnTo>
                  <a:lnTo>
                    <a:pt x="425196" y="253149"/>
                  </a:lnTo>
                  <a:lnTo>
                    <a:pt x="463460" y="284493"/>
                  </a:lnTo>
                  <a:lnTo>
                    <a:pt x="500866" y="316862"/>
                  </a:lnTo>
                  <a:lnTo>
                    <a:pt x="537392" y="350241"/>
                  </a:lnTo>
                  <a:lnTo>
                    <a:pt x="573017" y="384612"/>
                  </a:lnTo>
                  <a:lnTo>
                    <a:pt x="607719" y="419957"/>
                  </a:lnTo>
                  <a:lnTo>
                    <a:pt x="641479" y="456259"/>
                  </a:lnTo>
                  <a:lnTo>
                    <a:pt x="674273" y="493501"/>
                  </a:lnTo>
                  <a:lnTo>
                    <a:pt x="706082" y="531664"/>
                  </a:lnTo>
                  <a:lnTo>
                    <a:pt x="736883" y="570733"/>
                  </a:lnTo>
                  <a:lnTo>
                    <a:pt x="766656" y="610689"/>
                  </a:lnTo>
                  <a:lnTo>
                    <a:pt x="795380" y="651516"/>
                  </a:lnTo>
                </a:path>
              </a:pathLst>
            </a:custGeom>
            <a:ln w="10159">
              <a:solidFill>
                <a:srgbClr val="5945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844811" y="3328922"/>
              <a:ext cx="1409065" cy="916305"/>
            </a:xfrm>
            <a:custGeom>
              <a:avLst/>
              <a:gdLst/>
              <a:ahLst/>
              <a:cxnLst/>
              <a:rect l="l" t="t" r="r" b="b"/>
              <a:pathLst>
                <a:path w="1409065" h="916304">
                  <a:moveTo>
                    <a:pt x="1256126" y="0"/>
                  </a:moveTo>
                  <a:lnTo>
                    <a:pt x="152617" y="0"/>
                  </a:lnTo>
                  <a:lnTo>
                    <a:pt x="104378" y="7780"/>
                  </a:lnTo>
                  <a:lnTo>
                    <a:pt x="62483" y="29446"/>
                  </a:lnTo>
                  <a:lnTo>
                    <a:pt x="29446" y="62483"/>
                  </a:lnTo>
                  <a:lnTo>
                    <a:pt x="7780" y="104378"/>
                  </a:lnTo>
                  <a:lnTo>
                    <a:pt x="0" y="152617"/>
                  </a:lnTo>
                  <a:lnTo>
                    <a:pt x="0" y="763068"/>
                  </a:lnTo>
                  <a:lnTo>
                    <a:pt x="7780" y="811306"/>
                  </a:lnTo>
                  <a:lnTo>
                    <a:pt x="29446" y="853201"/>
                  </a:lnTo>
                  <a:lnTo>
                    <a:pt x="62483" y="886238"/>
                  </a:lnTo>
                  <a:lnTo>
                    <a:pt x="104378" y="907904"/>
                  </a:lnTo>
                  <a:lnTo>
                    <a:pt x="152617" y="915685"/>
                  </a:lnTo>
                  <a:lnTo>
                    <a:pt x="1256126" y="915685"/>
                  </a:lnTo>
                  <a:lnTo>
                    <a:pt x="1304365" y="907904"/>
                  </a:lnTo>
                  <a:lnTo>
                    <a:pt x="1346259" y="886238"/>
                  </a:lnTo>
                  <a:lnTo>
                    <a:pt x="1379297" y="853201"/>
                  </a:lnTo>
                  <a:lnTo>
                    <a:pt x="1400963" y="811306"/>
                  </a:lnTo>
                  <a:lnTo>
                    <a:pt x="1408743" y="763068"/>
                  </a:lnTo>
                  <a:lnTo>
                    <a:pt x="1408743" y="152617"/>
                  </a:lnTo>
                  <a:lnTo>
                    <a:pt x="1400963" y="104378"/>
                  </a:lnTo>
                  <a:lnTo>
                    <a:pt x="1379297" y="62483"/>
                  </a:lnTo>
                  <a:lnTo>
                    <a:pt x="1346259" y="29446"/>
                  </a:lnTo>
                  <a:lnTo>
                    <a:pt x="1304365" y="7780"/>
                  </a:lnTo>
                  <a:lnTo>
                    <a:pt x="1256126" y="0"/>
                  </a:lnTo>
                  <a:close/>
                </a:path>
              </a:pathLst>
            </a:custGeom>
            <a:solidFill>
              <a:srgbClr val="AAA09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844811" y="3328922"/>
              <a:ext cx="1409065" cy="916305"/>
            </a:xfrm>
            <a:custGeom>
              <a:avLst/>
              <a:gdLst/>
              <a:ahLst/>
              <a:cxnLst/>
              <a:rect l="l" t="t" r="r" b="b"/>
              <a:pathLst>
                <a:path w="1409065" h="916304">
                  <a:moveTo>
                    <a:pt x="0" y="152617"/>
                  </a:moveTo>
                  <a:lnTo>
                    <a:pt x="7780" y="104378"/>
                  </a:lnTo>
                  <a:lnTo>
                    <a:pt x="29446" y="62483"/>
                  </a:lnTo>
                  <a:lnTo>
                    <a:pt x="62483" y="29446"/>
                  </a:lnTo>
                  <a:lnTo>
                    <a:pt x="104378" y="7780"/>
                  </a:lnTo>
                  <a:lnTo>
                    <a:pt x="152616" y="0"/>
                  </a:lnTo>
                  <a:lnTo>
                    <a:pt x="1256126" y="0"/>
                  </a:lnTo>
                  <a:lnTo>
                    <a:pt x="1304365" y="7780"/>
                  </a:lnTo>
                  <a:lnTo>
                    <a:pt x="1346260" y="29446"/>
                  </a:lnTo>
                  <a:lnTo>
                    <a:pt x="1379297" y="62483"/>
                  </a:lnTo>
                  <a:lnTo>
                    <a:pt x="1400962" y="104378"/>
                  </a:lnTo>
                  <a:lnTo>
                    <a:pt x="1408743" y="152617"/>
                  </a:lnTo>
                  <a:lnTo>
                    <a:pt x="1408743" y="763067"/>
                  </a:lnTo>
                  <a:lnTo>
                    <a:pt x="1400962" y="811306"/>
                  </a:lnTo>
                  <a:lnTo>
                    <a:pt x="1379297" y="853201"/>
                  </a:lnTo>
                  <a:lnTo>
                    <a:pt x="1346260" y="886238"/>
                  </a:lnTo>
                  <a:lnTo>
                    <a:pt x="1304365" y="907904"/>
                  </a:lnTo>
                  <a:lnTo>
                    <a:pt x="1256126" y="915684"/>
                  </a:lnTo>
                  <a:lnTo>
                    <a:pt x="152616" y="915684"/>
                  </a:lnTo>
                  <a:lnTo>
                    <a:pt x="104378" y="907904"/>
                  </a:lnTo>
                  <a:lnTo>
                    <a:pt x="62483" y="886238"/>
                  </a:lnTo>
                  <a:lnTo>
                    <a:pt x="29446" y="853201"/>
                  </a:lnTo>
                  <a:lnTo>
                    <a:pt x="7780" y="811306"/>
                  </a:lnTo>
                  <a:lnTo>
                    <a:pt x="0" y="763067"/>
                  </a:lnTo>
                  <a:lnTo>
                    <a:pt x="0" y="152617"/>
                  </a:lnTo>
                  <a:close/>
                </a:path>
              </a:pathLst>
            </a:custGeom>
            <a:ln w="27093">
              <a:solidFill>
                <a:srgbClr val="7C746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5957870" y="3624579"/>
            <a:ext cx="118300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Email</a:t>
            </a:r>
            <a:r>
              <a:rPr dirty="0" sz="16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Calibri"/>
                <a:cs typeface="Calibri"/>
              </a:rPr>
              <a:t>Address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167035" y="4251205"/>
            <a:ext cx="1477010" cy="2051050"/>
            <a:chOff x="5167035" y="4251205"/>
            <a:chExt cx="1477010" cy="2051050"/>
          </a:xfrm>
        </p:grpSpPr>
        <p:sp>
          <p:nvSpPr>
            <p:cNvPr id="12" name="object 12"/>
            <p:cNvSpPr/>
            <p:nvPr/>
          </p:nvSpPr>
          <p:spPr>
            <a:xfrm>
              <a:off x="6333368" y="4256285"/>
              <a:ext cx="305435" cy="1107440"/>
            </a:xfrm>
            <a:custGeom>
              <a:avLst/>
              <a:gdLst/>
              <a:ahLst/>
              <a:cxnLst/>
              <a:rect l="l" t="t" r="r" b="b"/>
              <a:pathLst>
                <a:path w="305434" h="1107439">
                  <a:moveTo>
                    <a:pt x="302799" y="0"/>
                  </a:moveTo>
                  <a:lnTo>
                    <a:pt x="304754" y="51090"/>
                  </a:lnTo>
                  <a:lnTo>
                    <a:pt x="305280" y="102109"/>
                  </a:lnTo>
                  <a:lnTo>
                    <a:pt x="304385" y="153028"/>
                  </a:lnTo>
                  <a:lnTo>
                    <a:pt x="302077" y="203819"/>
                  </a:lnTo>
                  <a:lnTo>
                    <a:pt x="298363" y="254453"/>
                  </a:lnTo>
                  <a:lnTo>
                    <a:pt x="293251" y="304903"/>
                  </a:lnTo>
                  <a:lnTo>
                    <a:pt x="286750" y="355140"/>
                  </a:lnTo>
                  <a:lnTo>
                    <a:pt x="278866" y="405135"/>
                  </a:lnTo>
                  <a:lnTo>
                    <a:pt x="269607" y="454861"/>
                  </a:lnTo>
                  <a:lnTo>
                    <a:pt x="258982" y="504289"/>
                  </a:lnTo>
                  <a:lnTo>
                    <a:pt x="246998" y="553391"/>
                  </a:lnTo>
                  <a:lnTo>
                    <a:pt x="233662" y="602138"/>
                  </a:lnTo>
                  <a:lnTo>
                    <a:pt x="218983" y="650503"/>
                  </a:lnTo>
                  <a:lnTo>
                    <a:pt x="202968" y="698457"/>
                  </a:lnTo>
                  <a:lnTo>
                    <a:pt x="185625" y="745971"/>
                  </a:lnTo>
                  <a:lnTo>
                    <a:pt x="166962" y="793018"/>
                  </a:lnTo>
                  <a:lnTo>
                    <a:pt x="146986" y="839569"/>
                  </a:lnTo>
                  <a:lnTo>
                    <a:pt x="125705" y="885595"/>
                  </a:lnTo>
                  <a:lnTo>
                    <a:pt x="103127" y="931069"/>
                  </a:lnTo>
                  <a:lnTo>
                    <a:pt x="79260" y="975962"/>
                  </a:lnTo>
                  <a:lnTo>
                    <a:pt x="54111" y="1020246"/>
                  </a:lnTo>
                  <a:lnTo>
                    <a:pt x="27688" y="1063893"/>
                  </a:lnTo>
                  <a:lnTo>
                    <a:pt x="0" y="1106874"/>
                  </a:lnTo>
                </a:path>
              </a:pathLst>
            </a:custGeom>
            <a:ln w="10159">
              <a:solidFill>
                <a:srgbClr val="5945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180688" y="5372883"/>
              <a:ext cx="1409065" cy="916305"/>
            </a:xfrm>
            <a:custGeom>
              <a:avLst/>
              <a:gdLst/>
              <a:ahLst/>
              <a:cxnLst/>
              <a:rect l="l" t="t" r="r" b="b"/>
              <a:pathLst>
                <a:path w="1409065" h="916304">
                  <a:moveTo>
                    <a:pt x="1256126" y="0"/>
                  </a:moveTo>
                  <a:lnTo>
                    <a:pt x="152617" y="0"/>
                  </a:lnTo>
                  <a:lnTo>
                    <a:pt x="104378" y="7780"/>
                  </a:lnTo>
                  <a:lnTo>
                    <a:pt x="62483" y="29446"/>
                  </a:lnTo>
                  <a:lnTo>
                    <a:pt x="29446" y="62483"/>
                  </a:lnTo>
                  <a:lnTo>
                    <a:pt x="7780" y="104378"/>
                  </a:lnTo>
                  <a:lnTo>
                    <a:pt x="0" y="152617"/>
                  </a:lnTo>
                  <a:lnTo>
                    <a:pt x="0" y="763066"/>
                  </a:lnTo>
                  <a:lnTo>
                    <a:pt x="7780" y="811305"/>
                  </a:lnTo>
                  <a:lnTo>
                    <a:pt x="29446" y="853200"/>
                  </a:lnTo>
                  <a:lnTo>
                    <a:pt x="62483" y="886237"/>
                  </a:lnTo>
                  <a:lnTo>
                    <a:pt x="104378" y="907903"/>
                  </a:lnTo>
                  <a:lnTo>
                    <a:pt x="152617" y="915683"/>
                  </a:lnTo>
                  <a:lnTo>
                    <a:pt x="1256126" y="915683"/>
                  </a:lnTo>
                  <a:lnTo>
                    <a:pt x="1304365" y="907903"/>
                  </a:lnTo>
                  <a:lnTo>
                    <a:pt x="1346259" y="886237"/>
                  </a:lnTo>
                  <a:lnTo>
                    <a:pt x="1379297" y="853200"/>
                  </a:lnTo>
                  <a:lnTo>
                    <a:pt x="1400963" y="811305"/>
                  </a:lnTo>
                  <a:lnTo>
                    <a:pt x="1408743" y="763066"/>
                  </a:lnTo>
                  <a:lnTo>
                    <a:pt x="1408743" y="152617"/>
                  </a:lnTo>
                  <a:lnTo>
                    <a:pt x="1400963" y="104378"/>
                  </a:lnTo>
                  <a:lnTo>
                    <a:pt x="1379297" y="62483"/>
                  </a:lnTo>
                  <a:lnTo>
                    <a:pt x="1346259" y="29446"/>
                  </a:lnTo>
                  <a:lnTo>
                    <a:pt x="1304365" y="7780"/>
                  </a:lnTo>
                  <a:lnTo>
                    <a:pt x="1256126" y="0"/>
                  </a:lnTo>
                  <a:close/>
                </a:path>
              </a:pathLst>
            </a:custGeom>
            <a:solidFill>
              <a:srgbClr val="AAA09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180688" y="5372883"/>
              <a:ext cx="1409065" cy="916305"/>
            </a:xfrm>
            <a:custGeom>
              <a:avLst/>
              <a:gdLst/>
              <a:ahLst/>
              <a:cxnLst/>
              <a:rect l="l" t="t" r="r" b="b"/>
              <a:pathLst>
                <a:path w="1409065" h="916304">
                  <a:moveTo>
                    <a:pt x="0" y="152617"/>
                  </a:moveTo>
                  <a:lnTo>
                    <a:pt x="7780" y="104378"/>
                  </a:lnTo>
                  <a:lnTo>
                    <a:pt x="29446" y="62483"/>
                  </a:lnTo>
                  <a:lnTo>
                    <a:pt x="62483" y="29446"/>
                  </a:lnTo>
                  <a:lnTo>
                    <a:pt x="104378" y="7780"/>
                  </a:lnTo>
                  <a:lnTo>
                    <a:pt x="152616" y="0"/>
                  </a:lnTo>
                  <a:lnTo>
                    <a:pt x="1256126" y="0"/>
                  </a:lnTo>
                  <a:lnTo>
                    <a:pt x="1304365" y="7780"/>
                  </a:lnTo>
                  <a:lnTo>
                    <a:pt x="1346260" y="29446"/>
                  </a:lnTo>
                  <a:lnTo>
                    <a:pt x="1379297" y="62483"/>
                  </a:lnTo>
                  <a:lnTo>
                    <a:pt x="1400962" y="104378"/>
                  </a:lnTo>
                  <a:lnTo>
                    <a:pt x="1408743" y="152617"/>
                  </a:lnTo>
                  <a:lnTo>
                    <a:pt x="1408743" y="763067"/>
                  </a:lnTo>
                  <a:lnTo>
                    <a:pt x="1400962" y="811306"/>
                  </a:lnTo>
                  <a:lnTo>
                    <a:pt x="1379297" y="853201"/>
                  </a:lnTo>
                  <a:lnTo>
                    <a:pt x="1346260" y="886238"/>
                  </a:lnTo>
                  <a:lnTo>
                    <a:pt x="1304365" y="907904"/>
                  </a:lnTo>
                  <a:lnTo>
                    <a:pt x="1256126" y="915684"/>
                  </a:lnTo>
                  <a:lnTo>
                    <a:pt x="152616" y="915684"/>
                  </a:lnTo>
                  <a:lnTo>
                    <a:pt x="104378" y="907904"/>
                  </a:lnTo>
                  <a:lnTo>
                    <a:pt x="62483" y="886238"/>
                  </a:lnTo>
                  <a:lnTo>
                    <a:pt x="29446" y="853201"/>
                  </a:lnTo>
                  <a:lnTo>
                    <a:pt x="7780" y="811306"/>
                  </a:lnTo>
                  <a:lnTo>
                    <a:pt x="0" y="763067"/>
                  </a:lnTo>
                  <a:lnTo>
                    <a:pt x="0" y="152617"/>
                  </a:lnTo>
                  <a:close/>
                </a:path>
              </a:pathLst>
            </a:custGeom>
            <a:ln w="27093">
              <a:solidFill>
                <a:srgbClr val="7C746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5435818" y="5444235"/>
            <a:ext cx="898525" cy="726440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algn="ctr" marL="12700" marR="5080">
              <a:lnSpc>
                <a:spcPts val="1800"/>
              </a:lnSpc>
              <a:spcBef>
                <a:spcPts val="259"/>
              </a:spcBef>
            </a:pP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Random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 G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1600" spc="-3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1600" spc="-1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600" spc="-2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ed  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Alias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017888" y="5359231"/>
            <a:ext cx="2160905" cy="943610"/>
            <a:chOff x="3017888" y="5359231"/>
            <a:chExt cx="2160905" cy="943610"/>
          </a:xfrm>
        </p:grpSpPr>
        <p:sp>
          <p:nvSpPr>
            <p:cNvPr id="17" name="object 17"/>
            <p:cNvSpPr/>
            <p:nvPr/>
          </p:nvSpPr>
          <p:spPr>
            <a:xfrm>
              <a:off x="4447537" y="6143485"/>
              <a:ext cx="726440" cy="36830"/>
            </a:xfrm>
            <a:custGeom>
              <a:avLst/>
              <a:gdLst/>
              <a:ahLst/>
              <a:cxnLst/>
              <a:rect l="l" t="t" r="r" b="b"/>
              <a:pathLst>
                <a:path w="726439" h="36829">
                  <a:moveTo>
                    <a:pt x="725896" y="0"/>
                  </a:moveTo>
                  <a:lnTo>
                    <a:pt x="674461" y="9654"/>
                  </a:lnTo>
                  <a:lnTo>
                    <a:pt x="622835" y="17823"/>
                  </a:lnTo>
                  <a:lnTo>
                    <a:pt x="571049" y="24507"/>
                  </a:lnTo>
                  <a:lnTo>
                    <a:pt x="519135" y="29706"/>
                  </a:lnTo>
                  <a:lnTo>
                    <a:pt x="467126" y="33419"/>
                  </a:lnTo>
                  <a:lnTo>
                    <a:pt x="415053" y="35647"/>
                  </a:lnTo>
                  <a:lnTo>
                    <a:pt x="362948" y="36390"/>
                  </a:lnTo>
                  <a:lnTo>
                    <a:pt x="310843" y="35647"/>
                  </a:lnTo>
                  <a:lnTo>
                    <a:pt x="258770" y="33419"/>
                  </a:lnTo>
                  <a:lnTo>
                    <a:pt x="206760" y="29706"/>
                  </a:lnTo>
                  <a:lnTo>
                    <a:pt x="154847" y="24507"/>
                  </a:lnTo>
                  <a:lnTo>
                    <a:pt x="103061" y="17823"/>
                  </a:lnTo>
                  <a:lnTo>
                    <a:pt x="51434" y="9654"/>
                  </a:lnTo>
                  <a:lnTo>
                    <a:pt x="0" y="0"/>
                  </a:lnTo>
                </a:path>
              </a:pathLst>
            </a:custGeom>
            <a:ln w="10159">
              <a:solidFill>
                <a:srgbClr val="5945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031540" y="5372883"/>
              <a:ext cx="1409065" cy="916305"/>
            </a:xfrm>
            <a:custGeom>
              <a:avLst/>
              <a:gdLst/>
              <a:ahLst/>
              <a:cxnLst/>
              <a:rect l="l" t="t" r="r" b="b"/>
              <a:pathLst>
                <a:path w="1409064" h="916304">
                  <a:moveTo>
                    <a:pt x="1256126" y="0"/>
                  </a:moveTo>
                  <a:lnTo>
                    <a:pt x="152615" y="0"/>
                  </a:lnTo>
                  <a:lnTo>
                    <a:pt x="104377" y="7780"/>
                  </a:lnTo>
                  <a:lnTo>
                    <a:pt x="62482" y="29446"/>
                  </a:lnTo>
                  <a:lnTo>
                    <a:pt x="29446" y="62483"/>
                  </a:lnTo>
                  <a:lnTo>
                    <a:pt x="7780" y="104378"/>
                  </a:lnTo>
                  <a:lnTo>
                    <a:pt x="0" y="152617"/>
                  </a:lnTo>
                  <a:lnTo>
                    <a:pt x="0" y="763066"/>
                  </a:lnTo>
                  <a:lnTo>
                    <a:pt x="7780" y="811305"/>
                  </a:lnTo>
                  <a:lnTo>
                    <a:pt x="29446" y="853200"/>
                  </a:lnTo>
                  <a:lnTo>
                    <a:pt x="62482" y="886237"/>
                  </a:lnTo>
                  <a:lnTo>
                    <a:pt x="104377" y="907903"/>
                  </a:lnTo>
                  <a:lnTo>
                    <a:pt x="152615" y="915683"/>
                  </a:lnTo>
                  <a:lnTo>
                    <a:pt x="1256126" y="915683"/>
                  </a:lnTo>
                  <a:lnTo>
                    <a:pt x="1304364" y="907903"/>
                  </a:lnTo>
                  <a:lnTo>
                    <a:pt x="1346259" y="886237"/>
                  </a:lnTo>
                  <a:lnTo>
                    <a:pt x="1379296" y="853200"/>
                  </a:lnTo>
                  <a:lnTo>
                    <a:pt x="1400961" y="811305"/>
                  </a:lnTo>
                  <a:lnTo>
                    <a:pt x="1408742" y="763066"/>
                  </a:lnTo>
                  <a:lnTo>
                    <a:pt x="1408742" y="152617"/>
                  </a:lnTo>
                  <a:lnTo>
                    <a:pt x="1400961" y="104378"/>
                  </a:lnTo>
                  <a:lnTo>
                    <a:pt x="1379296" y="62483"/>
                  </a:lnTo>
                  <a:lnTo>
                    <a:pt x="1346259" y="29446"/>
                  </a:lnTo>
                  <a:lnTo>
                    <a:pt x="1304364" y="7780"/>
                  </a:lnTo>
                  <a:lnTo>
                    <a:pt x="1256126" y="0"/>
                  </a:lnTo>
                  <a:close/>
                </a:path>
              </a:pathLst>
            </a:custGeom>
            <a:solidFill>
              <a:srgbClr val="AAA09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031540" y="5372883"/>
              <a:ext cx="1409065" cy="916305"/>
            </a:xfrm>
            <a:custGeom>
              <a:avLst/>
              <a:gdLst/>
              <a:ahLst/>
              <a:cxnLst/>
              <a:rect l="l" t="t" r="r" b="b"/>
              <a:pathLst>
                <a:path w="1409064" h="916304">
                  <a:moveTo>
                    <a:pt x="0" y="152617"/>
                  </a:moveTo>
                  <a:lnTo>
                    <a:pt x="7780" y="104378"/>
                  </a:lnTo>
                  <a:lnTo>
                    <a:pt x="29446" y="62483"/>
                  </a:lnTo>
                  <a:lnTo>
                    <a:pt x="62483" y="29446"/>
                  </a:lnTo>
                  <a:lnTo>
                    <a:pt x="104378" y="7780"/>
                  </a:lnTo>
                  <a:lnTo>
                    <a:pt x="152616" y="0"/>
                  </a:lnTo>
                  <a:lnTo>
                    <a:pt x="1256126" y="0"/>
                  </a:lnTo>
                  <a:lnTo>
                    <a:pt x="1304365" y="7780"/>
                  </a:lnTo>
                  <a:lnTo>
                    <a:pt x="1346260" y="29446"/>
                  </a:lnTo>
                  <a:lnTo>
                    <a:pt x="1379297" y="62483"/>
                  </a:lnTo>
                  <a:lnTo>
                    <a:pt x="1400962" y="104378"/>
                  </a:lnTo>
                  <a:lnTo>
                    <a:pt x="1408743" y="152617"/>
                  </a:lnTo>
                  <a:lnTo>
                    <a:pt x="1408743" y="763067"/>
                  </a:lnTo>
                  <a:lnTo>
                    <a:pt x="1400962" y="811306"/>
                  </a:lnTo>
                  <a:lnTo>
                    <a:pt x="1379297" y="853201"/>
                  </a:lnTo>
                  <a:lnTo>
                    <a:pt x="1346260" y="886238"/>
                  </a:lnTo>
                  <a:lnTo>
                    <a:pt x="1304365" y="907904"/>
                  </a:lnTo>
                  <a:lnTo>
                    <a:pt x="1256126" y="915684"/>
                  </a:lnTo>
                  <a:lnTo>
                    <a:pt x="152616" y="915684"/>
                  </a:lnTo>
                  <a:lnTo>
                    <a:pt x="104378" y="907904"/>
                  </a:lnTo>
                  <a:lnTo>
                    <a:pt x="62483" y="886238"/>
                  </a:lnTo>
                  <a:lnTo>
                    <a:pt x="29446" y="853201"/>
                  </a:lnTo>
                  <a:lnTo>
                    <a:pt x="7780" y="811306"/>
                  </a:lnTo>
                  <a:lnTo>
                    <a:pt x="0" y="763067"/>
                  </a:lnTo>
                  <a:lnTo>
                    <a:pt x="0" y="152617"/>
                  </a:lnTo>
                  <a:close/>
                </a:path>
              </a:pathLst>
            </a:custGeom>
            <a:ln w="27093">
              <a:solidFill>
                <a:srgbClr val="7C746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3201664" y="5666740"/>
            <a:ext cx="106870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Chosen</a:t>
            </a:r>
            <a:r>
              <a:rPr dirty="0" sz="16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Alias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353764" y="3315270"/>
            <a:ext cx="1436370" cy="2053589"/>
            <a:chOff x="2353764" y="3315270"/>
            <a:chExt cx="1436370" cy="2053589"/>
          </a:xfrm>
        </p:grpSpPr>
        <p:sp>
          <p:nvSpPr>
            <p:cNvPr id="22" name="object 22"/>
            <p:cNvSpPr/>
            <p:nvPr/>
          </p:nvSpPr>
          <p:spPr>
            <a:xfrm>
              <a:off x="2982322" y="4256285"/>
              <a:ext cx="305435" cy="1107440"/>
            </a:xfrm>
            <a:custGeom>
              <a:avLst/>
              <a:gdLst/>
              <a:ahLst/>
              <a:cxnLst/>
              <a:rect l="l" t="t" r="r" b="b"/>
              <a:pathLst>
                <a:path w="305435" h="1107439">
                  <a:moveTo>
                    <a:pt x="305280" y="1106874"/>
                  </a:moveTo>
                  <a:lnTo>
                    <a:pt x="277591" y="1063893"/>
                  </a:lnTo>
                  <a:lnTo>
                    <a:pt x="251168" y="1020247"/>
                  </a:lnTo>
                  <a:lnTo>
                    <a:pt x="226019" y="975963"/>
                  </a:lnTo>
                  <a:lnTo>
                    <a:pt x="202152" y="931069"/>
                  </a:lnTo>
                  <a:lnTo>
                    <a:pt x="179574" y="885596"/>
                  </a:lnTo>
                  <a:lnTo>
                    <a:pt x="158293" y="839569"/>
                  </a:lnTo>
                  <a:lnTo>
                    <a:pt x="138317" y="793018"/>
                  </a:lnTo>
                  <a:lnTo>
                    <a:pt x="119654" y="745972"/>
                  </a:lnTo>
                  <a:lnTo>
                    <a:pt x="102311" y="698457"/>
                  </a:lnTo>
                  <a:lnTo>
                    <a:pt x="86296" y="650504"/>
                  </a:lnTo>
                  <a:lnTo>
                    <a:pt x="71617" y="602139"/>
                  </a:lnTo>
                  <a:lnTo>
                    <a:pt x="58281" y="553391"/>
                  </a:lnTo>
                  <a:lnTo>
                    <a:pt x="46297" y="504289"/>
                  </a:lnTo>
                  <a:lnTo>
                    <a:pt x="35672" y="454861"/>
                  </a:lnTo>
                  <a:lnTo>
                    <a:pt x="26414" y="405135"/>
                  </a:lnTo>
                  <a:lnTo>
                    <a:pt x="18530" y="355140"/>
                  </a:lnTo>
                  <a:lnTo>
                    <a:pt x="12028" y="304903"/>
                  </a:lnTo>
                  <a:lnTo>
                    <a:pt x="6917" y="254453"/>
                  </a:lnTo>
                  <a:lnTo>
                    <a:pt x="3203" y="203819"/>
                  </a:lnTo>
                  <a:lnTo>
                    <a:pt x="895" y="153028"/>
                  </a:lnTo>
                  <a:lnTo>
                    <a:pt x="0" y="102109"/>
                  </a:lnTo>
                  <a:lnTo>
                    <a:pt x="525" y="51090"/>
                  </a:lnTo>
                  <a:lnTo>
                    <a:pt x="2480" y="0"/>
                  </a:lnTo>
                </a:path>
              </a:pathLst>
            </a:custGeom>
            <a:ln w="10159">
              <a:solidFill>
                <a:srgbClr val="5945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367417" y="3328922"/>
              <a:ext cx="1409065" cy="916305"/>
            </a:xfrm>
            <a:custGeom>
              <a:avLst/>
              <a:gdLst/>
              <a:ahLst/>
              <a:cxnLst/>
              <a:rect l="l" t="t" r="r" b="b"/>
              <a:pathLst>
                <a:path w="1409064" h="916304">
                  <a:moveTo>
                    <a:pt x="1256125" y="0"/>
                  </a:moveTo>
                  <a:lnTo>
                    <a:pt x="152615" y="0"/>
                  </a:lnTo>
                  <a:lnTo>
                    <a:pt x="104377" y="7780"/>
                  </a:lnTo>
                  <a:lnTo>
                    <a:pt x="62482" y="29446"/>
                  </a:lnTo>
                  <a:lnTo>
                    <a:pt x="29446" y="62483"/>
                  </a:lnTo>
                  <a:lnTo>
                    <a:pt x="7780" y="104378"/>
                  </a:lnTo>
                  <a:lnTo>
                    <a:pt x="0" y="152617"/>
                  </a:lnTo>
                  <a:lnTo>
                    <a:pt x="0" y="763068"/>
                  </a:lnTo>
                  <a:lnTo>
                    <a:pt x="7780" y="811306"/>
                  </a:lnTo>
                  <a:lnTo>
                    <a:pt x="29446" y="853201"/>
                  </a:lnTo>
                  <a:lnTo>
                    <a:pt x="62482" y="886238"/>
                  </a:lnTo>
                  <a:lnTo>
                    <a:pt x="104377" y="907904"/>
                  </a:lnTo>
                  <a:lnTo>
                    <a:pt x="152615" y="915685"/>
                  </a:lnTo>
                  <a:lnTo>
                    <a:pt x="1256125" y="915685"/>
                  </a:lnTo>
                  <a:lnTo>
                    <a:pt x="1304364" y="907904"/>
                  </a:lnTo>
                  <a:lnTo>
                    <a:pt x="1346259" y="886238"/>
                  </a:lnTo>
                  <a:lnTo>
                    <a:pt x="1379296" y="853201"/>
                  </a:lnTo>
                  <a:lnTo>
                    <a:pt x="1400961" y="811306"/>
                  </a:lnTo>
                  <a:lnTo>
                    <a:pt x="1408742" y="763068"/>
                  </a:lnTo>
                  <a:lnTo>
                    <a:pt x="1408742" y="152617"/>
                  </a:lnTo>
                  <a:lnTo>
                    <a:pt x="1400961" y="104378"/>
                  </a:lnTo>
                  <a:lnTo>
                    <a:pt x="1379296" y="62483"/>
                  </a:lnTo>
                  <a:lnTo>
                    <a:pt x="1346259" y="29446"/>
                  </a:lnTo>
                  <a:lnTo>
                    <a:pt x="1304364" y="7780"/>
                  </a:lnTo>
                  <a:lnTo>
                    <a:pt x="1256125" y="0"/>
                  </a:lnTo>
                  <a:close/>
                </a:path>
              </a:pathLst>
            </a:custGeom>
            <a:solidFill>
              <a:srgbClr val="AAA09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367417" y="3328922"/>
              <a:ext cx="1409065" cy="916305"/>
            </a:xfrm>
            <a:custGeom>
              <a:avLst/>
              <a:gdLst/>
              <a:ahLst/>
              <a:cxnLst/>
              <a:rect l="l" t="t" r="r" b="b"/>
              <a:pathLst>
                <a:path w="1409064" h="916304">
                  <a:moveTo>
                    <a:pt x="0" y="152617"/>
                  </a:moveTo>
                  <a:lnTo>
                    <a:pt x="7780" y="104378"/>
                  </a:lnTo>
                  <a:lnTo>
                    <a:pt x="29446" y="62483"/>
                  </a:lnTo>
                  <a:lnTo>
                    <a:pt x="62483" y="29446"/>
                  </a:lnTo>
                  <a:lnTo>
                    <a:pt x="104378" y="7780"/>
                  </a:lnTo>
                  <a:lnTo>
                    <a:pt x="152616" y="0"/>
                  </a:lnTo>
                  <a:lnTo>
                    <a:pt x="1256126" y="0"/>
                  </a:lnTo>
                  <a:lnTo>
                    <a:pt x="1304365" y="7780"/>
                  </a:lnTo>
                  <a:lnTo>
                    <a:pt x="1346260" y="29446"/>
                  </a:lnTo>
                  <a:lnTo>
                    <a:pt x="1379297" y="62483"/>
                  </a:lnTo>
                  <a:lnTo>
                    <a:pt x="1400962" y="104378"/>
                  </a:lnTo>
                  <a:lnTo>
                    <a:pt x="1408743" y="152617"/>
                  </a:lnTo>
                  <a:lnTo>
                    <a:pt x="1408743" y="763067"/>
                  </a:lnTo>
                  <a:lnTo>
                    <a:pt x="1400962" y="811306"/>
                  </a:lnTo>
                  <a:lnTo>
                    <a:pt x="1379297" y="853201"/>
                  </a:lnTo>
                  <a:lnTo>
                    <a:pt x="1346260" y="886238"/>
                  </a:lnTo>
                  <a:lnTo>
                    <a:pt x="1304365" y="907904"/>
                  </a:lnTo>
                  <a:lnTo>
                    <a:pt x="1256126" y="915684"/>
                  </a:lnTo>
                  <a:lnTo>
                    <a:pt x="152616" y="915684"/>
                  </a:lnTo>
                  <a:lnTo>
                    <a:pt x="104378" y="907904"/>
                  </a:lnTo>
                  <a:lnTo>
                    <a:pt x="62483" y="886238"/>
                  </a:lnTo>
                  <a:lnTo>
                    <a:pt x="29446" y="853201"/>
                  </a:lnTo>
                  <a:lnTo>
                    <a:pt x="7780" y="811306"/>
                  </a:lnTo>
                  <a:lnTo>
                    <a:pt x="0" y="763067"/>
                  </a:lnTo>
                  <a:lnTo>
                    <a:pt x="0" y="152617"/>
                  </a:lnTo>
                  <a:close/>
                </a:path>
              </a:pathLst>
            </a:custGeom>
            <a:ln w="27093">
              <a:solidFill>
                <a:srgbClr val="7C746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2486469" y="3511803"/>
            <a:ext cx="1170940" cy="497840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356870" marR="5080" indent="-344805">
              <a:lnSpc>
                <a:spcPts val="1800"/>
              </a:lnSpc>
              <a:spcBef>
                <a:spcPts val="259"/>
              </a:spcBef>
            </a:pP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National</a:t>
            </a:r>
            <a:r>
              <a:rPr dirty="0" sz="16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ID</a:t>
            </a:r>
            <a:r>
              <a:rPr dirty="0" sz="16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Calibri"/>
                <a:cs typeface="Calibri"/>
              </a:rPr>
              <a:t>or </a:t>
            </a:r>
            <a:r>
              <a:rPr dirty="0" sz="1600" spc="-3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15">
                <a:solidFill>
                  <a:srgbClr val="FFFFFF"/>
                </a:solidFill>
                <a:latin typeface="Calibri"/>
                <a:cs typeface="Calibri"/>
              </a:rPr>
              <a:t>Proxy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283208" y="1877567"/>
            <a:ext cx="7226934" cy="4373880"/>
            <a:chOff x="1283208" y="1877567"/>
            <a:chExt cx="7226934" cy="4373880"/>
          </a:xfrm>
        </p:grpSpPr>
        <p:sp>
          <p:nvSpPr>
            <p:cNvPr id="27" name="object 27"/>
            <p:cNvSpPr/>
            <p:nvPr/>
          </p:nvSpPr>
          <p:spPr>
            <a:xfrm>
              <a:off x="3301071" y="2668733"/>
              <a:ext cx="795655" cy="651510"/>
            </a:xfrm>
            <a:custGeom>
              <a:avLst/>
              <a:gdLst/>
              <a:ahLst/>
              <a:cxnLst/>
              <a:rect l="l" t="t" r="r" b="b"/>
              <a:pathLst>
                <a:path w="795654" h="651510">
                  <a:moveTo>
                    <a:pt x="0" y="651516"/>
                  </a:moveTo>
                  <a:lnTo>
                    <a:pt x="28723" y="610689"/>
                  </a:lnTo>
                  <a:lnTo>
                    <a:pt x="58496" y="570733"/>
                  </a:lnTo>
                  <a:lnTo>
                    <a:pt x="89298" y="531664"/>
                  </a:lnTo>
                  <a:lnTo>
                    <a:pt x="121106" y="493501"/>
                  </a:lnTo>
                  <a:lnTo>
                    <a:pt x="153901" y="456259"/>
                  </a:lnTo>
                  <a:lnTo>
                    <a:pt x="187660" y="419957"/>
                  </a:lnTo>
                  <a:lnTo>
                    <a:pt x="222363" y="384612"/>
                  </a:lnTo>
                  <a:lnTo>
                    <a:pt x="257988" y="350241"/>
                  </a:lnTo>
                  <a:lnTo>
                    <a:pt x="294514" y="316862"/>
                  </a:lnTo>
                  <a:lnTo>
                    <a:pt x="331919" y="284493"/>
                  </a:lnTo>
                  <a:lnTo>
                    <a:pt x="370184" y="253149"/>
                  </a:lnTo>
                  <a:lnTo>
                    <a:pt x="409285" y="222850"/>
                  </a:lnTo>
                  <a:lnTo>
                    <a:pt x="449203" y="193612"/>
                  </a:lnTo>
                  <a:lnTo>
                    <a:pt x="489916" y="165452"/>
                  </a:lnTo>
                  <a:lnTo>
                    <a:pt x="531402" y="138389"/>
                  </a:lnTo>
                  <a:lnTo>
                    <a:pt x="573641" y="112439"/>
                  </a:lnTo>
                  <a:lnTo>
                    <a:pt x="616611" y="87620"/>
                  </a:lnTo>
                  <a:lnTo>
                    <a:pt x="660291" y="63949"/>
                  </a:lnTo>
                  <a:lnTo>
                    <a:pt x="704660" y="41444"/>
                  </a:lnTo>
                  <a:lnTo>
                    <a:pt x="749697" y="20122"/>
                  </a:lnTo>
                  <a:lnTo>
                    <a:pt x="795380" y="0"/>
                  </a:lnTo>
                </a:path>
              </a:pathLst>
            </a:custGeom>
            <a:ln w="10159">
              <a:solidFill>
                <a:srgbClr val="594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9063" y="5273039"/>
              <a:ext cx="978407" cy="978408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434636" y="3574084"/>
              <a:ext cx="658495" cy="472440"/>
            </a:xfrm>
            <a:custGeom>
              <a:avLst/>
              <a:gdLst/>
              <a:ahLst/>
              <a:cxnLst/>
              <a:rect l="l" t="t" r="r" b="b"/>
              <a:pathLst>
                <a:path w="658495" h="472439">
                  <a:moveTo>
                    <a:pt x="467106" y="140817"/>
                  </a:moveTo>
                  <a:lnTo>
                    <a:pt x="459346" y="101968"/>
                  </a:lnTo>
                  <a:lnTo>
                    <a:pt x="427291" y="70891"/>
                  </a:lnTo>
                  <a:lnTo>
                    <a:pt x="407873" y="64096"/>
                  </a:lnTo>
                  <a:lnTo>
                    <a:pt x="407873" y="265112"/>
                  </a:lnTo>
                  <a:lnTo>
                    <a:pt x="404964" y="286486"/>
                  </a:lnTo>
                  <a:lnTo>
                    <a:pt x="397192" y="303961"/>
                  </a:lnTo>
                  <a:lnTo>
                    <a:pt x="386511" y="316585"/>
                  </a:lnTo>
                  <a:lnTo>
                    <a:pt x="372910" y="321449"/>
                  </a:lnTo>
                  <a:lnTo>
                    <a:pt x="358343" y="316585"/>
                  </a:lnTo>
                  <a:lnTo>
                    <a:pt x="347662" y="303961"/>
                  </a:lnTo>
                  <a:lnTo>
                    <a:pt x="345020" y="297167"/>
                  </a:lnTo>
                  <a:lnTo>
                    <a:pt x="340868" y="286486"/>
                  </a:lnTo>
                  <a:lnTo>
                    <a:pt x="337947" y="265112"/>
                  </a:lnTo>
                  <a:lnTo>
                    <a:pt x="340868" y="242785"/>
                  </a:lnTo>
                  <a:lnTo>
                    <a:pt x="347662" y="224332"/>
                  </a:lnTo>
                  <a:lnTo>
                    <a:pt x="358343" y="212674"/>
                  </a:lnTo>
                  <a:lnTo>
                    <a:pt x="372910" y="207822"/>
                  </a:lnTo>
                  <a:lnTo>
                    <a:pt x="386511" y="212674"/>
                  </a:lnTo>
                  <a:lnTo>
                    <a:pt x="397192" y="224332"/>
                  </a:lnTo>
                  <a:lnTo>
                    <a:pt x="404964" y="242785"/>
                  </a:lnTo>
                  <a:lnTo>
                    <a:pt x="407873" y="265112"/>
                  </a:lnTo>
                  <a:lnTo>
                    <a:pt x="407873" y="64096"/>
                  </a:lnTo>
                  <a:lnTo>
                    <a:pt x="402043" y="63119"/>
                  </a:lnTo>
                  <a:lnTo>
                    <a:pt x="399135" y="63119"/>
                  </a:lnTo>
                  <a:lnTo>
                    <a:pt x="395249" y="61175"/>
                  </a:lnTo>
                  <a:lnTo>
                    <a:pt x="382625" y="60210"/>
                  </a:lnTo>
                  <a:lnTo>
                    <a:pt x="307848" y="45643"/>
                  </a:lnTo>
                  <a:lnTo>
                    <a:pt x="240842" y="32042"/>
                  </a:lnTo>
                  <a:lnTo>
                    <a:pt x="206844" y="26225"/>
                  </a:lnTo>
                  <a:lnTo>
                    <a:pt x="171881" y="19418"/>
                  </a:lnTo>
                  <a:lnTo>
                    <a:pt x="139839" y="13601"/>
                  </a:lnTo>
                  <a:lnTo>
                    <a:pt x="109740" y="6794"/>
                  </a:lnTo>
                  <a:lnTo>
                    <a:pt x="85458" y="2908"/>
                  </a:lnTo>
                  <a:lnTo>
                    <a:pt x="61175" y="0"/>
                  </a:lnTo>
                  <a:lnTo>
                    <a:pt x="41757" y="1943"/>
                  </a:lnTo>
                  <a:lnTo>
                    <a:pt x="3886" y="29133"/>
                  </a:lnTo>
                  <a:lnTo>
                    <a:pt x="2908" y="37871"/>
                  </a:lnTo>
                  <a:lnTo>
                    <a:pt x="965" y="44665"/>
                  </a:lnTo>
                  <a:lnTo>
                    <a:pt x="0" y="48552"/>
                  </a:lnTo>
                  <a:lnTo>
                    <a:pt x="965" y="50495"/>
                  </a:lnTo>
                  <a:lnTo>
                    <a:pt x="0" y="325323"/>
                  </a:lnTo>
                  <a:lnTo>
                    <a:pt x="533" y="324802"/>
                  </a:lnTo>
                  <a:lnTo>
                    <a:pt x="965" y="319506"/>
                  </a:lnTo>
                  <a:lnTo>
                    <a:pt x="965" y="324358"/>
                  </a:lnTo>
                  <a:lnTo>
                    <a:pt x="533" y="324802"/>
                  </a:lnTo>
                  <a:lnTo>
                    <a:pt x="0" y="331152"/>
                  </a:lnTo>
                  <a:lnTo>
                    <a:pt x="2908" y="351548"/>
                  </a:lnTo>
                  <a:lnTo>
                    <a:pt x="23304" y="392341"/>
                  </a:lnTo>
                  <a:lnTo>
                    <a:pt x="41757" y="403021"/>
                  </a:lnTo>
                  <a:lnTo>
                    <a:pt x="48552" y="405930"/>
                  </a:lnTo>
                  <a:lnTo>
                    <a:pt x="54381" y="407873"/>
                  </a:lnTo>
                  <a:lnTo>
                    <a:pt x="55346" y="407873"/>
                  </a:lnTo>
                  <a:lnTo>
                    <a:pt x="399135" y="470027"/>
                  </a:lnTo>
                  <a:lnTo>
                    <a:pt x="449630" y="463232"/>
                  </a:lnTo>
                  <a:lnTo>
                    <a:pt x="467106" y="423418"/>
                  </a:lnTo>
                  <a:lnTo>
                    <a:pt x="467106" y="321449"/>
                  </a:lnTo>
                  <a:lnTo>
                    <a:pt x="467106" y="207822"/>
                  </a:lnTo>
                  <a:lnTo>
                    <a:pt x="467106" y="140817"/>
                  </a:lnTo>
                  <a:close/>
                </a:path>
                <a:path w="658495" h="472439">
                  <a:moveTo>
                    <a:pt x="658418" y="38849"/>
                  </a:moveTo>
                  <a:lnTo>
                    <a:pt x="638035" y="1943"/>
                  </a:lnTo>
                  <a:lnTo>
                    <a:pt x="632206" y="0"/>
                  </a:lnTo>
                  <a:lnTo>
                    <a:pt x="162179" y="0"/>
                  </a:lnTo>
                  <a:lnTo>
                    <a:pt x="437972" y="38849"/>
                  </a:lnTo>
                  <a:lnTo>
                    <a:pt x="456425" y="44678"/>
                  </a:lnTo>
                  <a:lnTo>
                    <a:pt x="485559" y="76720"/>
                  </a:lnTo>
                  <a:lnTo>
                    <a:pt x="489445" y="96139"/>
                  </a:lnTo>
                  <a:lnTo>
                    <a:pt x="489445" y="114592"/>
                  </a:lnTo>
                  <a:lnTo>
                    <a:pt x="587527" y="114592"/>
                  </a:lnTo>
                  <a:lnTo>
                    <a:pt x="593356" y="115570"/>
                  </a:lnTo>
                  <a:lnTo>
                    <a:pt x="596265" y="118478"/>
                  </a:lnTo>
                  <a:lnTo>
                    <a:pt x="598208" y="121386"/>
                  </a:lnTo>
                  <a:lnTo>
                    <a:pt x="600151" y="125272"/>
                  </a:lnTo>
                  <a:lnTo>
                    <a:pt x="598208" y="131102"/>
                  </a:lnTo>
                  <a:lnTo>
                    <a:pt x="596265" y="134010"/>
                  </a:lnTo>
                  <a:lnTo>
                    <a:pt x="593356" y="136931"/>
                  </a:lnTo>
                  <a:lnTo>
                    <a:pt x="587527" y="137896"/>
                  </a:lnTo>
                  <a:lnTo>
                    <a:pt x="489445" y="137896"/>
                  </a:lnTo>
                  <a:lnTo>
                    <a:pt x="489445" y="194221"/>
                  </a:lnTo>
                  <a:lnTo>
                    <a:pt x="542861" y="194221"/>
                  </a:lnTo>
                  <a:lnTo>
                    <a:pt x="548690" y="195199"/>
                  </a:lnTo>
                  <a:lnTo>
                    <a:pt x="551599" y="198107"/>
                  </a:lnTo>
                  <a:lnTo>
                    <a:pt x="553542" y="201993"/>
                  </a:lnTo>
                  <a:lnTo>
                    <a:pt x="555485" y="206844"/>
                  </a:lnTo>
                  <a:lnTo>
                    <a:pt x="553542" y="212674"/>
                  </a:lnTo>
                  <a:lnTo>
                    <a:pt x="548690" y="217538"/>
                  </a:lnTo>
                  <a:lnTo>
                    <a:pt x="542861" y="219481"/>
                  </a:lnTo>
                  <a:lnTo>
                    <a:pt x="489445" y="219481"/>
                  </a:lnTo>
                  <a:lnTo>
                    <a:pt x="489445" y="383590"/>
                  </a:lnTo>
                  <a:lnTo>
                    <a:pt x="629285" y="383590"/>
                  </a:lnTo>
                  <a:lnTo>
                    <a:pt x="641908" y="380682"/>
                  </a:lnTo>
                  <a:lnTo>
                    <a:pt x="650659" y="373888"/>
                  </a:lnTo>
                  <a:lnTo>
                    <a:pt x="657453" y="356400"/>
                  </a:lnTo>
                  <a:lnTo>
                    <a:pt x="658418" y="348640"/>
                  </a:lnTo>
                  <a:lnTo>
                    <a:pt x="658418" y="38849"/>
                  </a:lnTo>
                  <a:close/>
                </a:path>
              </a:pathLst>
            </a:custGeom>
            <a:solidFill>
              <a:srgbClr val="072B6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0304" y="5273039"/>
              <a:ext cx="978407" cy="97840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3208" y="3203447"/>
              <a:ext cx="978408" cy="97840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83352" y="1877567"/>
              <a:ext cx="978408" cy="978408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31608" y="3218687"/>
              <a:ext cx="978407" cy="978408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3863774" y="4140184"/>
              <a:ext cx="1905000" cy="815975"/>
            </a:xfrm>
            <a:custGeom>
              <a:avLst/>
              <a:gdLst/>
              <a:ahLst/>
              <a:cxnLst/>
              <a:rect l="l" t="t" r="r" b="b"/>
              <a:pathLst>
                <a:path w="1905000" h="815975">
                  <a:moveTo>
                    <a:pt x="1768770" y="0"/>
                  </a:moveTo>
                  <a:lnTo>
                    <a:pt x="135952" y="0"/>
                  </a:lnTo>
                  <a:lnTo>
                    <a:pt x="92980" y="6931"/>
                  </a:lnTo>
                  <a:lnTo>
                    <a:pt x="55660" y="26231"/>
                  </a:lnTo>
                  <a:lnTo>
                    <a:pt x="26230" y="55661"/>
                  </a:lnTo>
                  <a:lnTo>
                    <a:pt x="6930" y="92981"/>
                  </a:lnTo>
                  <a:lnTo>
                    <a:pt x="0" y="135953"/>
                  </a:lnTo>
                  <a:lnTo>
                    <a:pt x="0" y="679753"/>
                  </a:lnTo>
                  <a:lnTo>
                    <a:pt x="6930" y="722725"/>
                  </a:lnTo>
                  <a:lnTo>
                    <a:pt x="26230" y="760045"/>
                  </a:lnTo>
                  <a:lnTo>
                    <a:pt x="55660" y="789475"/>
                  </a:lnTo>
                  <a:lnTo>
                    <a:pt x="92980" y="808776"/>
                  </a:lnTo>
                  <a:lnTo>
                    <a:pt x="135952" y="815707"/>
                  </a:lnTo>
                  <a:lnTo>
                    <a:pt x="1768770" y="815707"/>
                  </a:lnTo>
                  <a:lnTo>
                    <a:pt x="1811742" y="808776"/>
                  </a:lnTo>
                  <a:lnTo>
                    <a:pt x="1849063" y="789475"/>
                  </a:lnTo>
                  <a:lnTo>
                    <a:pt x="1878493" y="760045"/>
                  </a:lnTo>
                  <a:lnTo>
                    <a:pt x="1897793" y="722725"/>
                  </a:lnTo>
                  <a:lnTo>
                    <a:pt x="1904724" y="679753"/>
                  </a:lnTo>
                  <a:lnTo>
                    <a:pt x="1904724" y="135953"/>
                  </a:lnTo>
                  <a:lnTo>
                    <a:pt x="1897793" y="92981"/>
                  </a:lnTo>
                  <a:lnTo>
                    <a:pt x="1878493" y="55661"/>
                  </a:lnTo>
                  <a:lnTo>
                    <a:pt x="1849063" y="26231"/>
                  </a:lnTo>
                  <a:lnTo>
                    <a:pt x="1811742" y="6931"/>
                  </a:lnTo>
                  <a:lnTo>
                    <a:pt x="1768770" y="0"/>
                  </a:lnTo>
                  <a:close/>
                </a:path>
              </a:pathLst>
            </a:custGeom>
            <a:solidFill>
              <a:srgbClr val="AAA09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629919" y="731420"/>
            <a:ext cx="8798560" cy="975360"/>
          </a:xfrm>
          <a:prstGeom prst="rect"/>
          <a:solidFill>
            <a:srgbClr val="741B22"/>
          </a:solidFill>
        </p:spPr>
        <p:txBody>
          <a:bodyPr wrap="square" lIns="0" tIns="234315" rIns="0" bIns="0" rtlCol="0" vert="horz">
            <a:spAutoFit/>
          </a:bodyPr>
          <a:lstStyle/>
          <a:p>
            <a:pPr marL="97155">
              <a:lnSpc>
                <a:spcPct val="100000"/>
              </a:lnSpc>
              <a:spcBef>
                <a:spcPts val="1845"/>
              </a:spcBef>
            </a:pPr>
            <a:r>
              <a:rPr dirty="0" sz="3000" spc="-15" b="0">
                <a:solidFill>
                  <a:srgbClr val="FFFFFF"/>
                </a:solidFill>
                <a:latin typeface="Calibri"/>
                <a:cs typeface="Calibri"/>
              </a:rPr>
              <a:t>Identifier</a:t>
            </a:r>
            <a:r>
              <a:rPr dirty="0" sz="3000" spc="-25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b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dirty="0" sz="3000" spc="-15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10" b="0">
                <a:solidFill>
                  <a:srgbClr val="FFFFFF"/>
                </a:solidFill>
                <a:latin typeface="Calibri"/>
                <a:cs typeface="Calibri"/>
              </a:rPr>
              <a:t>Addressing</a:t>
            </a:r>
            <a:r>
              <a:rPr dirty="0" sz="3000" spc="-25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10" b="0">
                <a:solidFill>
                  <a:srgbClr val="FFFFFF"/>
                </a:solidFill>
                <a:latin typeface="Calibri"/>
                <a:cs typeface="Calibri"/>
              </a:rPr>
              <a:t>Options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10"/>
              <a:t>Bill</a:t>
            </a:r>
            <a:r>
              <a:rPr dirty="0" spc="-15"/>
              <a:t> </a:t>
            </a:r>
            <a:r>
              <a:rPr dirty="0"/>
              <a:t>&amp;</a:t>
            </a:r>
            <a:r>
              <a:rPr dirty="0" spc="-30"/>
              <a:t> </a:t>
            </a:r>
            <a:r>
              <a:rPr dirty="0" spc="-15"/>
              <a:t>Melinda Gates</a:t>
            </a:r>
            <a:r>
              <a:rPr dirty="0" spc="-10"/>
              <a:t> </a:t>
            </a:r>
            <a:r>
              <a:rPr dirty="0" spc="-20"/>
              <a:t>Foundation,</a:t>
            </a:r>
            <a:r>
              <a:rPr dirty="0" spc="-10"/>
              <a:t> 2024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0" rIns="0" bIns="0" rtlCol="0" vert="horz">
            <a:spAutoFit/>
          </a:bodyPr>
          <a:lstStyle/>
          <a:p>
            <a:pPr marL="65405">
              <a:lnSpc>
                <a:spcPct val="100000"/>
              </a:lnSpc>
              <a:spcBef>
                <a:spcPts val="550"/>
              </a:spcBef>
            </a:pPr>
            <a:fld id="{81D60167-4931-47E6-BA6A-407CBD079E47}" type="slidenum">
              <a:rPr dirty="0"/>
              <a:t>12</a:t>
            </a:fld>
          </a:p>
        </p:txBody>
      </p:sp>
      <p:sp>
        <p:nvSpPr>
          <p:cNvPr id="36" name="object 36"/>
          <p:cNvSpPr txBox="1"/>
          <p:nvPr/>
        </p:nvSpPr>
        <p:spPr>
          <a:xfrm>
            <a:off x="2797493" y="6293611"/>
            <a:ext cx="1617980" cy="918844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 marR="5080">
              <a:lnSpc>
                <a:spcPct val="97200"/>
              </a:lnSpc>
              <a:spcBef>
                <a:spcPts val="140"/>
              </a:spcBef>
            </a:pPr>
            <a:r>
              <a:rPr dirty="0" sz="1200" spc="-10">
                <a:solidFill>
                  <a:srgbClr val="59452A"/>
                </a:solidFill>
                <a:latin typeface="Calibri"/>
                <a:cs typeface="Calibri"/>
              </a:rPr>
              <a:t>An alias </a:t>
            </a:r>
            <a:r>
              <a:rPr dirty="0" sz="1200" spc="-15">
                <a:solidFill>
                  <a:srgbClr val="59452A"/>
                </a:solidFill>
                <a:latin typeface="Calibri"/>
                <a:cs typeface="Calibri"/>
              </a:rPr>
              <a:t>that </a:t>
            </a:r>
            <a:r>
              <a:rPr dirty="0" sz="1200" spc="-5">
                <a:solidFill>
                  <a:srgbClr val="59452A"/>
                </a:solidFill>
                <a:latin typeface="Calibri"/>
                <a:cs typeface="Calibri"/>
              </a:rPr>
              <a:t>is </a:t>
            </a:r>
            <a:r>
              <a:rPr dirty="0" sz="1200" spc="-15">
                <a:solidFill>
                  <a:srgbClr val="59452A"/>
                </a:solidFill>
                <a:latin typeface="Calibri"/>
                <a:cs typeface="Calibri"/>
              </a:rPr>
              <a:t>created </a:t>
            </a:r>
            <a:r>
              <a:rPr dirty="0" sz="1200" spc="-10">
                <a:solidFill>
                  <a:srgbClr val="59452A"/>
                </a:solidFill>
                <a:latin typeface="Calibri"/>
                <a:cs typeface="Calibri"/>
              </a:rPr>
              <a:t>by </a:t>
            </a:r>
            <a:r>
              <a:rPr dirty="0" sz="1200" spc="-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200" spc="-15">
                <a:solidFill>
                  <a:srgbClr val="59452A"/>
                </a:solidFill>
                <a:latin typeface="Calibri"/>
                <a:cs typeface="Calibri"/>
              </a:rPr>
              <a:t>the</a:t>
            </a:r>
            <a:r>
              <a:rPr dirty="0" sz="1200" spc="-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59452A"/>
                </a:solidFill>
                <a:latin typeface="Calibri"/>
                <a:cs typeface="Calibri"/>
              </a:rPr>
              <a:t>end </a:t>
            </a:r>
            <a:r>
              <a:rPr dirty="0" sz="1200" spc="-15">
                <a:solidFill>
                  <a:srgbClr val="59452A"/>
                </a:solidFill>
                <a:latin typeface="Calibri"/>
                <a:cs typeface="Calibri"/>
              </a:rPr>
              <a:t>user,</a:t>
            </a:r>
            <a:r>
              <a:rPr dirty="0" sz="120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200" spc="-15">
                <a:solidFill>
                  <a:srgbClr val="59452A"/>
                </a:solidFill>
                <a:latin typeface="Calibri"/>
                <a:cs typeface="Calibri"/>
              </a:rPr>
              <a:t>typically </a:t>
            </a:r>
            <a:r>
              <a:rPr dirty="0" sz="1200" spc="-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200" spc="-15">
                <a:solidFill>
                  <a:srgbClr val="59452A"/>
                </a:solidFill>
                <a:latin typeface="Calibri"/>
                <a:cs typeface="Calibri"/>
              </a:rPr>
              <a:t>with</a:t>
            </a:r>
            <a:r>
              <a:rPr dirty="0" sz="1200" spc="-4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59452A"/>
                </a:solidFill>
                <a:latin typeface="Calibri"/>
                <a:cs typeface="Calibri"/>
              </a:rPr>
              <a:t>a</a:t>
            </a:r>
            <a:r>
              <a:rPr dirty="0" sz="1200" spc="-3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200" spc="-15">
                <a:solidFill>
                  <a:srgbClr val="59452A"/>
                </a:solidFill>
                <a:latin typeface="Calibri"/>
                <a:cs typeface="Calibri"/>
              </a:rPr>
              <a:t>string</a:t>
            </a:r>
            <a:r>
              <a:rPr dirty="0" sz="1200" spc="-3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59452A"/>
                </a:solidFill>
                <a:latin typeface="Calibri"/>
                <a:cs typeface="Calibri"/>
              </a:rPr>
              <a:t>of</a:t>
            </a:r>
            <a:r>
              <a:rPr dirty="0" sz="1200" spc="-2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200" spc="-15">
                <a:solidFill>
                  <a:srgbClr val="59452A"/>
                </a:solidFill>
                <a:latin typeface="Calibri"/>
                <a:cs typeface="Calibri"/>
              </a:rPr>
              <a:t>letters</a:t>
            </a:r>
            <a:r>
              <a:rPr dirty="0" sz="1200" spc="-3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200" spc="-15">
                <a:solidFill>
                  <a:srgbClr val="59452A"/>
                </a:solidFill>
                <a:latin typeface="Calibri"/>
                <a:cs typeface="Calibri"/>
              </a:rPr>
              <a:t>and </a:t>
            </a:r>
            <a:r>
              <a:rPr dirty="0" sz="1200" spc="-254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200" spc="-20">
                <a:solidFill>
                  <a:srgbClr val="59452A"/>
                </a:solidFill>
                <a:latin typeface="Calibri"/>
                <a:cs typeface="Calibri"/>
              </a:rPr>
              <a:t>numbers</a:t>
            </a:r>
            <a:r>
              <a:rPr dirty="0" sz="1200" spc="-3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59452A"/>
                </a:solidFill>
                <a:latin typeface="Calibri"/>
                <a:cs typeface="Calibri"/>
              </a:rPr>
              <a:t>(i.e.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ts val="1390"/>
              </a:lnSpc>
            </a:pPr>
            <a:r>
              <a:rPr dirty="0" sz="1200" spc="-15">
                <a:solidFill>
                  <a:srgbClr val="59452A"/>
                </a:solidFill>
                <a:latin typeface="Calibri"/>
                <a:cs typeface="Calibri"/>
              </a:rPr>
              <a:t>McIceCream22)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298145" y="6394196"/>
            <a:ext cx="1870710" cy="74168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 marR="5080">
              <a:lnSpc>
                <a:spcPct val="97200"/>
              </a:lnSpc>
              <a:spcBef>
                <a:spcPts val="140"/>
              </a:spcBef>
            </a:pPr>
            <a:r>
              <a:rPr dirty="0" sz="1200">
                <a:solidFill>
                  <a:srgbClr val="59452A"/>
                </a:solidFill>
                <a:latin typeface="Calibri"/>
                <a:cs typeface="Calibri"/>
              </a:rPr>
              <a:t>A </a:t>
            </a:r>
            <a:r>
              <a:rPr dirty="0" sz="1200" spc="-15">
                <a:solidFill>
                  <a:srgbClr val="59452A"/>
                </a:solidFill>
                <a:latin typeface="Calibri"/>
                <a:cs typeface="Calibri"/>
              </a:rPr>
              <a:t>randomly generated Alias </a:t>
            </a:r>
            <a:r>
              <a:rPr dirty="0" sz="1200" spc="-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200" spc="-15">
                <a:solidFill>
                  <a:srgbClr val="59452A"/>
                </a:solidFill>
                <a:latin typeface="Calibri"/>
                <a:cs typeface="Calibri"/>
              </a:rPr>
              <a:t>produced </a:t>
            </a:r>
            <a:r>
              <a:rPr dirty="0" sz="1200" spc="-10">
                <a:solidFill>
                  <a:srgbClr val="59452A"/>
                </a:solidFill>
                <a:latin typeface="Calibri"/>
                <a:cs typeface="Calibri"/>
              </a:rPr>
              <a:t>by </a:t>
            </a:r>
            <a:r>
              <a:rPr dirty="0" sz="1200" spc="-15">
                <a:solidFill>
                  <a:srgbClr val="59452A"/>
                </a:solidFill>
                <a:latin typeface="Calibri"/>
                <a:cs typeface="Calibri"/>
              </a:rPr>
              <a:t>the </a:t>
            </a:r>
            <a:r>
              <a:rPr dirty="0" sz="1200" spc="-20">
                <a:solidFill>
                  <a:srgbClr val="59452A"/>
                </a:solidFill>
                <a:latin typeface="Calibri"/>
                <a:cs typeface="Calibri"/>
              </a:rPr>
              <a:t>scheme, </a:t>
            </a:r>
            <a:r>
              <a:rPr dirty="0" sz="1200" spc="-15">
                <a:solidFill>
                  <a:srgbClr val="59452A"/>
                </a:solidFill>
                <a:latin typeface="Calibri"/>
                <a:cs typeface="Calibri"/>
              </a:rPr>
              <a:t> assigned</a:t>
            </a:r>
            <a:r>
              <a:rPr dirty="0" sz="1200" spc="-4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59452A"/>
                </a:solidFill>
                <a:latin typeface="Calibri"/>
                <a:cs typeface="Calibri"/>
              </a:rPr>
              <a:t>to</a:t>
            </a:r>
            <a:r>
              <a:rPr dirty="0" sz="1200" spc="-4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200" spc="-15">
                <a:solidFill>
                  <a:srgbClr val="59452A"/>
                </a:solidFill>
                <a:latin typeface="Calibri"/>
                <a:cs typeface="Calibri"/>
              </a:rPr>
              <a:t>the</a:t>
            </a:r>
            <a:r>
              <a:rPr dirty="0" sz="1200" spc="-2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200" spc="-15">
                <a:solidFill>
                  <a:srgbClr val="59452A"/>
                </a:solidFill>
                <a:latin typeface="Calibri"/>
                <a:cs typeface="Calibri"/>
              </a:rPr>
              <a:t>End</a:t>
            </a:r>
            <a:r>
              <a:rPr dirty="0" sz="1200" spc="-4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200" spc="-15">
                <a:solidFill>
                  <a:srgbClr val="59452A"/>
                </a:solidFill>
                <a:latin typeface="Calibri"/>
                <a:cs typeface="Calibri"/>
              </a:rPr>
              <a:t>User</a:t>
            </a:r>
            <a:r>
              <a:rPr dirty="0" sz="1200" spc="-2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200" spc="-15">
                <a:solidFill>
                  <a:srgbClr val="59452A"/>
                </a:solidFill>
                <a:latin typeface="Calibri"/>
                <a:cs typeface="Calibri"/>
              </a:rPr>
              <a:t>(until </a:t>
            </a:r>
            <a:r>
              <a:rPr dirty="0" sz="1200" spc="-254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200" spc="-15">
                <a:solidFill>
                  <a:srgbClr val="59452A"/>
                </a:solidFill>
                <a:latin typeface="Calibri"/>
                <a:cs typeface="Calibri"/>
              </a:rPr>
              <a:t>the</a:t>
            </a:r>
            <a:r>
              <a:rPr dirty="0" sz="1200" spc="-2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200" spc="-15">
                <a:solidFill>
                  <a:srgbClr val="59452A"/>
                </a:solidFill>
                <a:latin typeface="Calibri"/>
                <a:cs typeface="Calibri"/>
              </a:rPr>
              <a:t>End</a:t>
            </a:r>
            <a:r>
              <a:rPr dirty="0" sz="1200" spc="-3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200" spc="-15">
                <a:solidFill>
                  <a:srgbClr val="59452A"/>
                </a:solidFill>
                <a:latin typeface="Calibri"/>
                <a:cs typeface="Calibri"/>
              </a:rPr>
              <a:t>User relinquishes</a:t>
            </a:r>
            <a:r>
              <a:rPr dirty="0" sz="1200" spc="-3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200" spc="-20">
                <a:solidFill>
                  <a:srgbClr val="59452A"/>
                </a:solidFill>
                <a:latin typeface="Calibri"/>
                <a:cs typeface="Calibri"/>
              </a:rPr>
              <a:t>it)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067276" y="4229608"/>
            <a:ext cx="1496695" cy="6076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 indent="137160">
              <a:lnSpc>
                <a:spcPct val="101099"/>
              </a:lnSpc>
              <a:spcBef>
                <a:spcPts val="75"/>
              </a:spcBef>
            </a:pP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Any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Identity 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(Digital</a:t>
            </a:r>
            <a:r>
              <a:rPr dirty="0" sz="19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Wallet)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919" y="731420"/>
            <a:ext cx="8798560" cy="975360"/>
          </a:xfrm>
          <a:prstGeom prst="rect"/>
          <a:solidFill>
            <a:srgbClr val="741B22"/>
          </a:solidFill>
        </p:spPr>
        <p:txBody>
          <a:bodyPr wrap="square" lIns="0" tIns="234315" rIns="0" bIns="0" rtlCol="0" vert="horz">
            <a:spAutoFit/>
          </a:bodyPr>
          <a:lstStyle/>
          <a:p>
            <a:pPr marL="97155">
              <a:lnSpc>
                <a:spcPct val="100000"/>
              </a:lnSpc>
              <a:spcBef>
                <a:spcPts val="1845"/>
              </a:spcBef>
            </a:pPr>
            <a:r>
              <a:rPr dirty="0" sz="3000" spc="-10" b="0">
                <a:solidFill>
                  <a:srgbClr val="FFFFFF"/>
                </a:solidFill>
                <a:latin typeface="Calibri"/>
                <a:cs typeface="Calibri"/>
              </a:rPr>
              <a:t>BMGF</a:t>
            </a:r>
            <a:r>
              <a:rPr dirty="0" sz="3000" spc="-15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20" b="0">
                <a:solidFill>
                  <a:srgbClr val="FFFFFF"/>
                </a:solidFill>
                <a:latin typeface="Calibri"/>
                <a:cs typeface="Calibri"/>
              </a:rPr>
              <a:t>Fraud</a:t>
            </a:r>
            <a:r>
              <a:rPr dirty="0" sz="3000" spc="-15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20" b="0">
                <a:solidFill>
                  <a:srgbClr val="FFFFFF"/>
                </a:solidFill>
                <a:latin typeface="Calibri"/>
                <a:cs typeface="Calibri"/>
              </a:rPr>
              <a:t>Mitigation</a:t>
            </a:r>
            <a:r>
              <a:rPr dirty="0" sz="3000" spc="-15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10" b="0">
                <a:solidFill>
                  <a:srgbClr val="FFFFFF"/>
                </a:solidFill>
                <a:latin typeface="Calibri"/>
                <a:cs typeface="Calibri"/>
              </a:rPr>
              <a:t>Principles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9919" y="2063725"/>
            <a:ext cx="8897620" cy="1105535"/>
          </a:xfrm>
          <a:custGeom>
            <a:avLst/>
            <a:gdLst/>
            <a:ahLst/>
            <a:cxnLst/>
            <a:rect l="l" t="t" r="r" b="b"/>
            <a:pathLst>
              <a:path w="8897620" h="1105535">
                <a:moveTo>
                  <a:pt x="8897396" y="0"/>
                </a:moveTo>
                <a:lnTo>
                  <a:pt x="0" y="0"/>
                </a:lnTo>
                <a:lnTo>
                  <a:pt x="0" y="1105378"/>
                </a:lnTo>
                <a:lnTo>
                  <a:pt x="8897396" y="1105378"/>
                </a:lnTo>
                <a:lnTo>
                  <a:pt x="8897396" y="0"/>
                </a:lnTo>
                <a:close/>
              </a:path>
            </a:pathLst>
          </a:custGeom>
          <a:solidFill>
            <a:srgbClr val="741B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29919" y="2063725"/>
            <a:ext cx="8897620" cy="110553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19200">
              <a:lnSpc>
                <a:spcPct val="100000"/>
              </a:lnSpc>
              <a:spcBef>
                <a:spcPts val="675"/>
              </a:spcBef>
            </a:pPr>
            <a:r>
              <a:rPr dirty="0" sz="1700" b="1">
                <a:solidFill>
                  <a:srgbClr val="E5A67B"/>
                </a:solidFill>
                <a:latin typeface="Calibri"/>
                <a:cs typeface="Calibri"/>
              </a:rPr>
              <a:t>Principle</a:t>
            </a:r>
            <a:r>
              <a:rPr dirty="0" sz="1700" spc="-20" b="1">
                <a:solidFill>
                  <a:srgbClr val="E5A67B"/>
                </a:solidFill>
                <a:latin typeface="Calibri"/>
                <a:cs typeface="Calibri"/>
              </a:rPr>
              <a:t> </a:t>
            </a:r>
            <a:r>
              <a:rPr dirty="0" sz="1700" b="1">
                <a:solidFill>
                  <a:srgbClr val="E5A67B"/>
                </a:solidFill>
                <a:latin typeface="Calibri"/>
                <a:cs typeface="Calibri"/>
              </a:rPr>
              <a:t>1:</a:t>
            </a:r>
            <a:r>
              <a:rPr dirty="0" sz="1700" spc="-25" b="1">
                <a:solidFill>
                  <a:srgbClr val="E5A67B"/>
                </a:solidFill>
                <a:latin typeface="Calibri"/>
                <a:cs typeface="Calibri"/>
              </a:rPr>
              <a:t> </a:t>
            </a:r>
            <a:r>
              <a:rPr dirty="0" sz="1700" spc="-5" b="1">
                <a:solidFill>
                  <a:srgbClr val="E5A67B"/>
                </a:solidFill>
                <a:latin typeface="Calibri"/>
                <a:cs typeface="Calibri"/>
              </a:rPr>
              <a:t>Liability</a:t>
            </a:r>
            <a:endParaRPr sz="1700">
              <a:latin typeface="Calibri"/>
              <a:cs typeface="Calibri"/>
            </a:endParaRPr>
          </a:p>
          <a:p>
            <a:pPr marL="1219200">
              <a:lnSpc>
                <a:spcPct val="100000"/>
              </a:lnSpc>
              <a:spcBef>
                <a:spcPts val="254"/>
              </a:spcBef>
            </a:pP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End</a:t>
            </a:r>
            <a:r>
              <a:rPr dirty="0" sz="19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users</a:t>
            </a:r>
            <a:r>
              <a:rPr dirty="0" sz="19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dirty="0" sz="19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dirty="0" sz="19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liable</a:t>
            </a:r>
            <a:r>
              <a:rPr dirty="0" sz="19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19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confirmed</a:t>
            </a:r>
            <a:r>
              <a:rPr dirty="0" sz="19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fraudulent</a:t>
            </a:r>
            <a:r>
              <a:rPr dirty="0" sz="19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payments.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2460" y="3244836"/>
            <a:ext cx="8897620" cy="1213485"/>
          </a:xfrm>
          <a:custGeom>
            <a:avLst/>
            <a:gdLst/>
            <a:ahLst/>
            <a:cxnLst/>
            <a:rect l="l" t="t" r="r" b="b"/>
            <a:pathLst>
              <a:path w="8897620" h="1213485">
                <a:moveTo>
                  <a:pt x="8897396" y="0"/>
                </a:moveTo>
                <a:lnTo>
                  <a:pt x="0" y="0"/>
                </a:lnTo>
                <a:lnTo>
                  <a:pt x="0" y="1212937"/>
                </a:lnTo>
                <a:lnTo>
                  <a:pt x="8897396" y="1212937"/>
                </a:lnTo>
                <a:lnTo>
                  <a:pt x="8897396" y="0"/>
                </a:lnTo>
                <a:close/>
              </a:path>
            </a:pathLst>
          </a:custGeom>
          <a:solidFill>
            <a:srgbClr val="741B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32460" y="3244836"/>
            <a:ext cx="8897620" cy="1213485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1219200">
              <a:lnSpc>
                <a:spcPct val="100000"/>
              </a:lnSpc>
              <a:spcBef>
                <a:spcPts val="660"/>
              </a:spcBef>
            </a:pPr>
            <a:r>
              <a:rPr dirty="0" sz="1700" b="1">
                <a:solidFill>
                  <a:srgbClr val="E5A67B"/>
                </a:solidFill>
                <a:latin typeface="Calibri"/>
                <a:cs typeface="Calibri"/>
              </a:rPr>
              <a:t>Principle</a:t>
            </a:r>
            <a:r>
              <a:rPr dirty="0" sz="1700" spc="-25" b="1">
                <a:solidFill>
                  <a:srgbClr val="E5A67B"/>
                </a:solidFill>
                <a:latin typeface="Calibri"/>
                <a:cs typeface="Calibri"/>
              </a:rPr>
              <a:t> </a:t>
            </a:r>
            <a:r>
              <a:rPr dirty="0" sz="1700" b="1">
                <a:solidFill>
                  <a:srgbClr val="E5A67B"/>
                </a:solidFill>
                <a:latin typeface="Calibri"/>
                <a:cs typeface="Calibri"/>
              </a:rPr>
              <a:t>2:</a:t>
            </a:r>
            <a:r>
              <a:rPr dirty="0" sz="1700" spc="-25" b="1">
                <a:solidFill>
                  <a:srgbClr val="E5A67B"/>
                </a:solidFill>
                <a:latin typeface="Calibri"/>
                <a:cs typeface="Calibri"/>
              </a:rPr>
              <a:t> </a:t>
            </a:r>
            <a:r>
              <a:rPr dirty="0" sz="1700" spc="-5" b="1">
                <a:solidFill>
                  <a:srgbClr val="E5A67B"/>
                </a:solidFill>
                <a:latin typeface="Calibri"/>
                <a:cs typeface="Calibri"/>
              </a:rPr>
              <a:t>Rules</a:t>
            </a:r>
            <a:endParaRPr sz="1700">
              <a:latin typeface="Calibri"/>
              <a:cs typeface="Calibri"/>
            </a:endParaRPr>
          </a:p>
          <a:p>
            <a:pPr marL="1219200">
              <a:lnSpc>
                <a:spcPct val="100000"/>
              </a:lnSpc>
              <a:spcBef>
                <a:spcPts val="254"/>
              </a:spcBef>
            </a:pP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9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IIPS</a:t>
            </a:r>
            <a:r>
              <a:rPr dirty="0" sz="19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guides</a:t>
            </a:r>
            <a:r>
              <a:rPr dirty="0" sz="19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DFSPs</a:t>
            </a:r>
            <a:r>
              <a:rPr dirty="0" sz="19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19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managing</a:t>
            </a:r>
            <a:r>
              <a:rPr dirty="0" sz="19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fraud</a:t>
            </a:r>
            <a:r>
              <a:rPr dirty="0" sz="1900" spc="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risk</a:t>
            </a:r>
            <a:r>
              <a:rPr dirty="0" sz="19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through</a:t>
            </a:r>
            <a:r>
              <a:rPr dirty="0" sz="19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their</a:t>
            </a:r>
            <a:r>
              <a:rPr dirty="0" sz="19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scheme</a:t>
            </a:r>
            <a:r>
              <a:rPr dirty="0" sz="19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rules.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2460" y="4523148"/>
            <a:ext cx="8897620" cy="1213485"/>
          </a:xfrm>
          <a:custGeom>
            <a:avLst/>
            <a:gdLst/>
            <a:ahLst/>
            <a:cxnLst/>
            <a:rect l="l" t="t" r="r" b="b"/>
            <a:pathLst>
              <a:path w="8897620" h="1213485">
                <a:moveTo>
                  <a:pt x="8897396" y="0"/>
                </a:moveTo>
                <a:lnTo>
                  <a:pt x="0" y="0"/>
                </a:lnTo>
                <a:lnTo>
                  <a:pt x="0" y="1212937"/>
                </a:lnTo>
                <a:lnTo>
                  <a:pt x="8897396" y="1212937"/>
                </a:lnTo>
                <a:lnTo>
                  <a:pt x="8897396" y="0"/>
                </a:lnTo>
                <a:close/>
              </a:path>
            </a:pathLst>
          </a:custGeom>
          <a:solidFill>
            <a:srgbClr val="741B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32460" y="4523148"/>
            <a:ext cx="8897620" cy="1213485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1219200">
              <a:lnSpc>
                <a:spcPct val="100000"/>
              </a:lnSpc>
              <a:spcBef>
                <a:spcPts val="650"/>
              </a:spcBef>
            </a:pPr>
            <a:r>
              <a:rPr dirty="0" sz="1700" b="1">
                <a:solidFill>
                  <a:srgbClr val="E5A67B"/>
                </a:solidFill>
                <a:latin typeface="Calibri"/>
                <a:cs typeface="Calibri"/>
              </a:rPr>
              <a:t>Principle</a:t>
            </a:r>
            <a:r>
              <a:rPr dirty="0" sz="1700" spc="-25" b="1">
                <a:solidFill>
                  <a:srgbClr val="E5A67B"/>
                </a:solidFill>
                <a:latin typeface="Calibri"/>
                <a:cs typeface="Calibri"/>
              </a:rPr>
              <a:t> </a:t>
            </a:r>
            <a:r>
              <a:rPr dirty="0" sz="1700" b="1">
                <a:solidFill>
                  <a:srgbClr val="E5A67B"/>
                </a:solidFill>
                <a:latin typeface="Calibri"/>
                <a:cs typeface="Calibri"/>
              </a:rPr>
              <a:t>3:</a:t>
            </a:r>
            <a:r>
              <a:rPr dirty="0" sz="1700" spc="-30" b="1">
                <a:solidFill>
                  <a:srgbClr val="E5A67B"/>
                </a:solidFill>
                <a:latin typeface="Calibri"/>
                <a:cs typeface="Calibri"/>
              </a:rPr>
              <a:t> Tools</a:t>
            </a:r>
            <a:endParaRPr sz="1700">
              <a:latin typeface="Calibri"/>
              <a:cs typeface="Calibri"/>
            </a:endParaRPr>
          </a:p>
          <a:p>
            <a:pPr marL="1219200">
              <a:lnSpc>
                <a:spcPct val="100000"/>
              </a:lnSpc>
              <a:spcBef>
                <a:spcPts val="280"/>
              </a:spcBef>
            </a:pP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9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IIPS</a:t>
            </a:r>
            <a:r>
              <a:rPr dirty="0" sz="19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provides</a:t>
            </a:r>
            <a:r>
              <a:rPr dirty="0" sz="19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fraud</a:t>
            </a:r>
            <a:r>
              <a:rPr dirty="0" sz="1900" spc="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mitigation</a:t>
            </a:r>
            <a:r>
              <a:rPr dirty="0" sz="19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tools</a:t>
            </a:r>
            <a:r>
              <a:rPr dirty="0" sz="19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9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share</a:t>
            </a:r>
            <a:r>
              <a:rPr dirty="0" sz="1900" spc="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19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9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investment.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32460" y="5823276"/>
            <a:ext cx="8897620" cy="1213485"/>
          </a:xfrm>
          <a:custGeom>
            <a:avLst/>
            <a:gdLst/>
            <a:ahLst/>
            <a:cxnLst/>
            <a:rect l="l" t="t" r="r" b="b"/>
            <a:pathLst>
              <a:path w="8897620" h="1213484">
                <a:moveTo>
                  <a:pt x="8897396" y="0"/>
                </a:moveTo>
                <a:lnTo>
                  <a:pt x="0" y="0"/>
                </a:lnTo>
                <a:lnTo>
                  <a:pt x="0" y="1212937"/>
                </a:lnTo>
                <a:lnTo>
                  <a:pt x="8897396" y="1212937"/>
                </a:lnTo>
                <a:lnTo>
                  <a:pt x="8897396" y="0"/>
                </a:lnTo>
                <a:close/>
              </a:path>
            </a:pathLst>
          </a:custGeom>
          <a:solidFill>
            <a:srgbClr val="741B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32460" y="5823276"/>
            <a:ext cx="8897620" cy="1213485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1219200">
              <a:lnSpc>
                <a:spcPct val="100000"/>
              </a:lnSpc>
              <a:spcBef>
                <a:spcPts val="660"/>
              </a:spcBef>
            </a:pPr>
            <a:r>
              <a:rPr dirty="0" sz="1700" b="1">
                <a:solidFill>
                  <a:srgbClr val="E5A67B"/>
                </a:solidFill>
                <a:latin typeface="Calibri"/>
                <a:cs typeface="Calibri"/>
              </a:rPr>
              <a:t>Principle</a:t>
            </a:r>
            <a:r>
              <a:rPr dirty="0" sz="1700" spc="-25" b="1">
                <a:solidFill>
                  <a:srgbClr val="E5A67B"/>
                </a:solidFill>
                <a:latin typeface="Calibri"/>
                <a:cs typeface="Calibri"/>
              </a:rPr>
              <a:t> </a:t>
            </a:r>
            <a:r>
              <a:rPr dirty="0" sz="1700" b="1">
                <a:solidFill>
                  <a:srgbClr val="E5A67B"/>
                </a:solidFill>
                <a:latin typeface="Calibri"/>
                <a:cs typeface="Calibri"/>
              </a:rPr>
              <a:t>4:</a:t>
            </a:r>
            <a:r>
              <a:rPr dirty="0" sz="1700" spc="-30" b="1">
                <a:solidFill>
                  <a:srgbClr val="E5A67B"/>
                </a:solidFill>
                <a:latin typeface="Calibri"/>
                <a:cs typeface="Calibri"/>
              </a:rPr>
              <a:t> </a:t>
            </a:r>
            <a:r>
              <a:rPr dirty="0" sz="1700" spc="-10" b="1">
                <a:solidFill>
                  <a:srgbClr val="E5A67B"/>
                </a:solidFill>
                <a:latin typeface="Calibri"/>
                <a:cs typeface="Calibri"/>
              </a:rPr>
              <a:t>Data</a:t>
            </a:r>
            <a:endParaRPr sz="1700">
              <a:latin typeface="Calibri"/>
              <a:cs typeface="Calibri"/>
            </a:endParaRPr>
          </a:p>
          <a:p>
            <a:pPr marL="1219200" marR="715010">
              <a:lnSpc>
                <a:spcPct val="101099"/>
              </a:lnSpc>
              <a:spcBef>
                <a:spcPts val="234"/>
              </a:spcBef>
            </a:pP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9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IIPS</a:t>
            </a:r>
            <a:r>
              <a:rPr dirty="0" sz="19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establishes</a:t>
            </a:r>
            <a:r>
              <a:rPr dirty="0" sz="19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fraud</a:t>
            </a:r>
            <a:r>
              <a:rPr dirty="0" sz="19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9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9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information-sharing</a:t>
            </a:r>
            <a:r>
              <a:rPr dirty="0" sz="19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guidelines</a:t>
            </a:r>
            <a:r>
              <a:rPr dirty="0" sz="19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1900" spc="-4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mechanisms.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30954" y="3446760"/>
            <a:ext cx="749300" cy="744220"/>
            <a:chOff x="830954" y="3446760"/>
            <a:chExt cx="749300" cy="744220"/>
          </a:xfrm>
        </p:grpSpPr>
        <p:sp>
          <p:nvSpPr>
            <p:cNvPr id="12" name="object 12"/>
            <p:cNvSpPr/>
            <p:nvPr/>
          </p:nvSpPr>
          <p:spPr>
            <a:xfrm>
              <a:off x="861434" y="3477240"/>
              <a:ext cx="688340" cy="683260"/>
            </a:xfrm>
            <a:custGeom>
              <a:avLst/>
              <a:gdLst/>
              <a:ahLst/>
              <a:cxnLst/>
              <a:rect l="l" t="t" r="r" b="b"/>
              <a:pathLst>
                <a:path w="688340" h="683260">
                  <a:moveTo>
                    <a:pt x="344030" y="0"/>
                  </a:moveTo>
                  <a:lnTo>
                    <a:pt x="297347" y="3116"/>
                  </a:lnTo>
                  <a:lnTo>
                    <a:pt x="252573" y="12194"/>
                  </a:lnTo>
                  <a:lnTo>
                    <a:pt x="210118" y="26827"/>
                  </a:lnTo>
                  <a:lnTo>
                    <a:pt x="170391" y="46607"/>
                  </a:lnTo>
                  <a:lnTo>
                    <a:pt x="133803" y="71130"/>
                  </a:lnTo>
                  <a:lnTo>
                    <a:pt x="100764" y="99986"/>
                  </a:lnTo>
                  <a:lnTo>
                    <a:pt x="71683" y="132771"/>
                  </a:lnTo>
                  <a:lnTo>
                    <a:pt x="46970" y="169077"/>
                  </a:lnTo>
                  <a:lnTo>
                    <a:pt x="27035" y="208497"/>
                  </a:lnTo>
                  <a:lnTo>
                    <a:pt x="12289" y="250624"/>
                  </a:lnTo>
                  <a:lnTo>
                    <a:pt x="3140" y="295053"/>
                  </a:lnTo>
                  <a:lnTo>
                    <a:pt x="0" y="341375"/>
                  </a:lnTo>
                  <a:lnTo>
                    <a:pt x="3140" y="387698"/>
                  </a:lnTo>
                  <a:lnTo>
                    <a:pt x="12289" y="432127"/>
                  </a:lnTo>
                  <a:lnTo>
                    <a:pt x="27035" y="474254"/>
                  </a:lnTo>
                  <a:lnTo>
                    <a:pt x="46970" y="513674"/>
                  </a:lnTo>
                  <a:lnTo>
                    <a:pt x="71683" y="549980"/>
                  </a:lnTo>
                  <a:lnTo>
                    <a:pt x="100764" y="582765"/>
                  </a:lnTo>
                  <a:lnTo>
                    <a:pt x="133803" y="611621"/>
                  </a:lnTo>
                  <a:lnTo>
                    <a:pt x="170391" y="636144"/>
                  </a:lnTo>
                  <a:lnTo>
                    <a:pt x="210118" y="655924"/>
                  </a:lnTo>
                  <a:lnTo>
                    <a:pt x="252573" y="670557"/>
                  </a:lnTo>
                  <a:lnTo>
                    <a:pt x="297347" y="679635"/>
                  </a:lnTo>
                  <a:lnTo>
                    <a:pt x="344030" y="682751"/>
                  </a:lnTo>
                  <a:lnTo>
                    <a:pt x="390713" y="679635"/>
                  </a:lnTo>
                  <a:lnTo>
                    <a:pt x="435487" y="670557"/>
                  </a:lnTo>
                  <a:lnTo>
                    <a:pt x="477943" y="655924"/>
                  </a:lnTo>
                  <a:lnTo>
                    <a:pt x="517669" y="636144"/>
                  </a:lnTo>
                  <a:lnTo>
                    <a:pt x="554257" y="611621"/>
                  </a:lnTo>
                  <a:lnTo>
                    <a:pt x="587297" y="582765"/>
                  </a:lnTo>
                  <a:lnTo>
                    <a:pt x="616378" y="549980"/>
                  </a:lnTo>
                  <a:lnTo>
                    <a:pt x="641091" y="513674"/>
                  </a:lnTo>
                  <a:lnTo>
                    <a:pt x="661026" y="474254"/>
                  </a:lnTo>
                  <a:lnTo>
                    <a:pt x="675772" y="432127"/>
                  </a:lnTo>
                  <a:lnTo>
                    <a:pt x="684921" y="387698"/>
                  </a:lnTo>
                  <a:lnTo>
                    <a:pt x="688061" y="341375"/>
                  </a:lnTo>
                  <a:lnTo>
                    <a:pt x="684921" y="295053"/>
                  </a:lnTo>
                  <a:lnTo>
                    <a:pt x="675772" y="250624"/>
                  </a:lnTo>
                  <a:lnTo>
                    <a:pt x="661026" y="208497"/>
                  </a:lnTo>
                  <a:lnTo>
                    <a:pt x="641091" y="169077"/>
                  </a:lnTo>
                  <a:lnTo>
                    <a:pt x="616378" y="132771"/>
                  </a:lnTo>
                  <a:lnTo>
                    <a:pt x="587297" y="99986"/>
                  </a:lnTo>
                  <a:lnTo>
                    <a:pt x="554257" y="71130"/>
                  </a:lnTo>
                  <a:lnTo>
                    <a:pt x="517669" y="46607"/>
                  </a:lnTo>
                  <a:lnTo>
                    <a:pt x="477943" y="26827"/>
                  </a:lnTo>
                  <a:lnTo>
                    <a:pt x="435487" y="12194"/>
                  </a:lnTo>
                  <a:lnTo>
                    <a:pt x="390713" y="3116"/>
                  </a:lnTo>
                  <a:lnTo>
                    <a:pt x="3440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61434" y="3477240"/>
              <a:ext cx="688340" cy="683260"/>
            </a:xfrm>
            <a:custGeom>
              <a:avLst/>
              <a:gdLst/>
              <a:ahLst/>
              <a:cxnLst/>
              <a:rect l="l" t="t" r="r" b="b"/>
              <a:pathLst>
                <a:path w="688340" h="683260">
                  <a:moveTo>
                    <a:pt x="0" y="341375"/>
                  </a:moveTo>
                  <a:lnTo>
                    <a:pt x="3140" y="295053"/>
                  </a:lnTo>
                  <a:lnTo>
                    <a:pt x="12289" y="250624"/>
                  </a:lnTo>
                  <a:lnTo>
                    <a:pt x="27035" y="208497"/>
                  </a:lnTo>
                  <a:lnTo>
                    <a:pt x="46970" y="169076"/>
                  </a:lnTo>
                  <a:lnTo>
                    <a:pt x="71683" y="132771"/>
                  </a:lnTo>
                  <a:lnTo>
                    <a:pt x="100764" y="99986"/>
                  </a:lnTo>
                  <a:lnTo>
                    <a:pt x="133803" y="71129"/>
                  </a:lnTo>
                  <a:lnTo>
                    <a:pt x="170391" y="46607"/>
                  </a:lnTo>
                  <a:lnTo>
                    <a:pt x="210118" y="26827"/>
                  </a:lnTo>
                  <a:lnTo>
                    <a:pt x="252573" y="12194"/>
                  </a:lnTo>
                  <a:lnTo>
                    <a:pt x="297347" y="3116"/>
                  </a:lnTo>
                  <a:lnTo>
                    <a:pt x="344030" y="0"/>
                  </a:lnTo>
                  <a:lnTo>
                    <a:pt x="390713" y="3116"/>
                  </a:lnTo>
                  <a:lnTo>
                    <a:pt x="435487" y="12194"/>
                  </a:lnTo>
                  <a:lnTo>
                    <a:pt x="477943" y="26827"/>
                  </a:lnTo>
                  <a:lnTo>
                    <a:pt x="517669" y="46607"/>
                  </a:lnTo>
                  <a:lnTo>
                    <a:pt x="554257" y="71129"/>
                  </a:lnTo>
                  <a:lnTo>
                    <a:pt x="587297" y="99986"/>
                  </a:lnTo>
                  <a:lnTo>
                    <a:pt x="616378" y="132771"/>
                  </a:lnTo>
                  <a:lnTo>
                    <a:pt x="641091" y="169076"/>
                  </a:lnTo>
                  <a:lnTo>
                    <a:pt x="661026" y="208497"/>
                  </a:lnTo>
                  <a:lnTo>
                    <a:pt x="675772" y="250624"/>
                  </a:lnTo>
                  <a:lnTo>
                    <a:pt x="684921" y="295053"/>
                  </a:lnTo>
                  <a:lnTo>
                    <a:pt x="688061" y="341375"/>
                  </a:lnTo>
                  <a:lnTo>
                    <a:pt x="684921" y="387698"/>
                  </a:lnTo>
                  <a:lnTo>
                    <a:pt x="675772" y="432127"/>
                  </a:lnTo>
                  <a:lnTo>
                    <a:pt x="661026" y="474254"/>
                  </a:lnTo>
                  <a:lnTo>
                    <a:pt x="641091" y="513674"/>
                  </a:lnTo>
                  <a:lnTo>
                    <a:pt x="616378" y="549980"/>
                  </a:lnTo>
                  <a:lnTo>
                    <a:pt x="587297" y="582765"/>
                  </a:lnTo>
                  <a:lnTo>
                    <a:pt x="554257" y="611622"/>
                  </a:lnTo>
                  <a:lnTo>
                    <a:pt x="517669" y="636144"/>
                  </a:lnTo>
                  <a:lnTo>
                    <a:pt x="477943" y="655924"/>
                  </a:lnTo>
                  <a:lnTo>
                    <a:pt x="435487" y="670557"/>
                  </a:lnTo>
                  <a:lnTo>
                    <a:pt x="390713" y="679635"/>
                  </a:lnTo>
                  <a:lnTo>
                    <a:pt x="344030" y="682751"/>
                  </a:lnTo>
                  <a:lnTo>
                    <a:pt x="297347" y="679635"/>
                  </a:lnTo>
                  <a:lnTo>
                    <a:pt x="252573" y="670557"/>
                  </a:lnTo>
                  <a:lnTo>
                    <a:pt x="210118" y="655924"/>
                  </a:lnTo>
                  <a:lnTo>
                    <a:pt x="170391" y="636144"/>
                  </a:lnTo>
                  <a:lnTo>
                    <a:pt x="133803" y="611622"/>
                  </a:lnTo>
                  <a:lnTo>
                    <a:pt x="100764" y="582765"/>
                  </a:lnTo>
                  <a:lnTo>
                    <a:pt x="71683" y="549980"/>
                  </a:lnTo>
                  <a:lnTo>
                    <a:pt x="46970" y="513674"/>
                  </a:lnTo>
                  <a:lnTo>
                    <a:pt x="27035" y="474254"/>
                  </a:lnTo>
                  <a:lnTo>
                    <a:pt x="12289" y="432127"/>
                  </a:lnTo>
                  <a:lnTo>
                    <a:pt x="3140" y="387698"/>
                  </a:lnTo>
                  <a:lnTo>
                    <a:pt x="0" y="341375"/>
                  </a:lnTo>
                  <a:close/>
                </a:path>
              </a:pathLst>
            </a:custGeom>
            <a:ln w="60959">
              <a:solidFill>
                <a:srgbClr val="CE6B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75514" y="3947000"/>
              <a:ext cx="260350" cy="32384"/>
            </a:xfrm>
            <a:custGeom>
              <a:avLst/>
              <a:gdLst/>
              <a:ahLst/>
              <a:cxnLst/>
              <a:rect l="l" t="t" r="r" b="b"/>
              <a:pathLst>
                <a:path w="260350" h="32385">
                  <a:moveTo>
                    <a:pt x="259900" y="32096"/>
                  </a:moveTo>
                  <a:lnTo>
                    <a:pt x="32487" y="32096"/>
                  </a:lnTo>
                  <a:lnTo>
                    <a:pt x="23873" y="32096"/>
                  </a:lnTo>
                  <a:lnTo>
                    <a:pt x="15608" y="28714"/>
                  </a:lnTo>
                  <a:lnTo>
                    <a:pt x="9518" y="22696"/>
                  </a:lnTo>
                  <a:lnTo>
                    <a:pt x="3423" y="16675"/>
                  </a:lnTo>
                  <a:lnTo>
                    <a:pt x="0" y="8510"/>
                  </a:lnTo>
                  <a:lnTo>
                    <a:pt x="0" y="0"/>
                  </a:lnTo>
                </a:path>
              </a:pathLst>
            </a:custGeom>
            <a:ln w="21402">
              <a:solidFill>
                <a:srgbClr val="9B242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075517" y="3658138"/>
              <a:ext cx="260350" cy="288925"/>
            </a:xfrm>
            <a:custGeom>
              <a:avLst/>
              <a:gdLst/>
              <a:ahLst/>
              <a:cxnLst/>
              <a:rect l="l" t="t" r="r" b="b"/>
              <a:pathLst>
                <a:path w="260350" h="288925">
                  <a:moveTo>
                    <a:pt x="43315" y="0"/>
                  </a:moveTo>
                  <a:lnTo>
                    <a:pt x="7276" y="19053"/>
                  </a:lnTo>
                  <a:lnTo>
                    <a:pt x="0" y="42793"/>
                  </a:lnTo>
                  <a:lnTo>
                    <a:pt x="0" y="288865"/>
                  </a:lnTo>
                  <a:lnTo>
                    <a:pt x="0" y="280351"/>
                  </a:lnTo>
                  <a:lnTo>
                    <a:pt x="3423" y="272186"/>
                  </a:lnTo>
                  <a:lnTo>
                    <a:pt x="9514" y="266168"/>
                  </a:lnTo>
                  <a:lnTo>
                    <a:pt x="15608" y="260151"/>
                  </a:lnTo>
                  <a:lnTo>
                    <a:pt x="23869" y="256769"/>
                  </a:lnTo>
                  <a:lnTo>
                    <a:pt x="32487" y="256769"/>
                  </a:lnTo>
                  <a:lnTo>
                    <a:pt x="249068" y="256769"/>
                  </a:lnTo>
                  <a:lnTo>
                    <a:pt x="251941" y="256769"/>
                  </a:lnTo>
                  <a:lnTo>
                    <a:pt x="254693" y="255641"/>
                  </a:lnTo>
                  <a:lnTo>
                    <a:pt x="256726" y="253633"/>
                  </a:lnTo>
                  <a:lnTo>
                    <a:pt x="258755" y="251628"/>
                  </a:lnTo>
                  <a:lnTo>
                    <a:pt x="259896" y="248905"/>
                  </a:lnTo>
                  <a:lnTo>
                    <a:pt x="259896" y="246067"/>
                  </a:lnTo>
                  <a:lnTo>
                    <a:pt x="259896" y="10697"/>
                  </a:lnTo>
                  <a:lnTo>
                    <a:pt x="259896" y="7859"/>
                  </a:lnTo>
                  <a:lnTo>
                    <a:pt x="258755" y="5140"/>
                  </a:lnTo>
                  <a:lnTo>
                    <a:pt x="256726" y="3135"/>
                  </a:lnTo>
                  <a:lnTo>
                    <a:pt x="254693" y="1127"/>
                  </a:lnTo>
                  <a:lnTo>
                    <a:pt x="251941" y="0"/>
                  </a:lnTo>
                  <a:lnTo>
                    <a:pt x="249068" y="0"/>
                  </a:lnTo>
                  <a:lnTo>
                    <a:pt x="43315" y="0"/>
                  </a:lnTo>
                  <a:close/>
                </a:path>
              </a:pathLst>
            </a:custGeom>
            <a:ln w="21542">
              <a:solidFill>
                <a:srgbClr val="9B242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313756" y="3914904"/>
              <a:ext cx="0" cy="64769"/>
            </a:xfrm>
            <a:custGeom>
              <a:avLst/>
              <a:gdLst/>
              <a:ahLst/>
              <a:cxnLst/>
              <a:rect l="l" t="t" r="r" b="b"/>
              <a:pathLst>
                <a:path w="0" h="64770">
                  <a:moveTo>
                    <a:pt x="0" y="64192"/>
                  </a:moveTo>
                  <a:lnTo>
                    <a:pt x="0" y="0"/>
                  </a:lnTo>
                </a:path>
              </a:pathLst>
            </a:custGeom>
            <a:ln w="21659">
              <a:solidFill>
                <a:srgbClr val="9B242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163379" y="3804090"/>
              <a:ext cx="86995" cy="0"/>
            </a:xfrm>
            <a:custGeom>
              <a:avLst/>
              <a:gdLst/>
              <a:ahLst/>
              <a:cxnLst/>
              <a:rect l="l" t="t" r="r" b="b"/>
              <a:pathLst>
                <a:path w="86994" h="0">
                  <a:moveTo>
                    <a:pt x="0" y="0"/>
                  </a:moveTo>
                  <a:lnTo>
                    <a:pt x="86948" y="0"/>
                  </a:lnTo>
                </a:path>
              </a:pathLst>
            </a:custGeom>
            <a:ln w="10439">
              <a:solidFill>
                <a:srgbClr val="9B242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163379" y="3787330"/>
              <a:ext cx="86995" cy="0"/>
            </a:xfrm>
            <a:custGeom>
              <a:avLst/>
              <a:gdLst/>
              <a:ahLst/>
              <a:cxnLst/>
              <a:rect l="l" t="t" r="r" b="b"/>
              <a:pathLst>
                <a:path w="86994" h="0">
                  <a:moveTo>
                    <a:pt x="0" y="0"/>
                  </a:moveTo>
                  <a:lnTo>
                    <a:pt x="86948" y="0"/>
                  </a:lnTo>
                </a:path>
              </a:pathLst>
            </a:custGeom>
            <a:ln w="10439">
              <a:solidFill>
                <a:srgbClr val="9B242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176106" y="3742283"/>
              <a:ext cx="59690" cy="94615"/>
            </a:xfrm>
            <a:custGeom>
              <a:avLst/>
              <a:gdLst/>
              <a:ahLst/>
              <a:cxnLst/>
              <a:rect l="l" t="t" r="r" b="b"/>
              <a:pathLst>
                <a:path w="59690" h="94614">
                  <a:moveTo>
                    <a:pt x="0" y="94279"/>
                  </a:moveTo>
                  <a:lnTo>
                    <a:pt x="0" y="0"/>
                  </a:lnTo>
                  <a:lnTo>
                    <a:pt x="59378" y="94279"/>
                  </a:lnTo>
                  <a:lnTo>
                    <a:pt x="59378" y="0"/>
                  </a:lnTo>
                </a:path>
              </a:pathLst>
            </a:custGeom>
            <a:ln w="10530">
              <a:solidFill>
                <a:srgbClr val="9B242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830954" y="4757760"/>
            <a:ext cx="749300" cy="744220"/>
            <a:chOff x="830954" y="4757760"/>
            <a:chExt cx="749300" cy="744220"/>
          </a:xfrm>
        </p:grpSpPr>
        <p:sp>
          <p:nvSpPr>
            <p:cNvPr id="21" name="object 21"/>
            <p:cNvSpPr/>
            <p:nvPr/>
          </p:nvSpPr>
          <p:spPr>
            <a:xfrm>
              <a:off x="861434" y="4788240"/>
              <a:ext cx="688340" cy="683260"/>
            </a:xfrm>
            <a:custGeom>
              <a:avLst/>
              <a:gdLst/>
              <a:ahLst/>
              <a:cxnLst/>
              <a:rect l="l" t="t" r="r" b="b"/>
              <a:pathLst>
                <a:path w="688340" h="683260">
                  <a:moveTo>
                    <a:pt x="344030" y="0"/>
                  </a:moveTo>
                  <a:lnTo>
                    <a:pt x="297347" y="3116"/>
                  </a:lnTo>
                  <a:lnTo>
                    <a:pt x="252573" y="12194"/>
                  </a:lnTo>
                  <a:lnTo>
                    <a:pt x="210118" y="26827"/>
                  </a:lnTo>
                  <a:lnTo>
                    <a:pt x="170391" y="46607"/>
                  </a:lnTo>
                  <a:lnTo>
                    <a:pt x="133803" y="71130"/>
                  </a:lnTo>
                  <a:lnTo>
                    <a:pt x="100764" y="99986"/>
                  </a:lnTo>
                  <a:lnTo>
                    <a:pt x="71683" y="132771"/>
                  </a:lnTo>
                  <a:lnTo>
                    <a:pt x="46970" y="169077"/>
                  </a:lnTo>
                  <a:lnTo>
                    <a:pt x="27035" y="208497"/>
                  </a:lnTo>
                  <a:lnTo>
                    <a:pt x="12289" y="250624"/>
                  </a:lnTo>
                  <a:lnTo>
                    <a:pt x="3140" y="295053"/>
                  </a:lnTo>
                  <a:lnTo>
                    <a:pt x="0" y="341376"/>
                  </a:lnTo>
                  <a:lnTo>
                    <a:pt x="3140" y="387698"/>
                  </a:lnTo>
                  <a:lnTo>
                    <a:pt x="12289" y="432127"/>
                  </a:lnTo>
                  <a:lnTo>
                    <a:pt x="27035" y="474254"/>
                  </a:lnTo>
                  <a:lnTo>
                    <a:pt x="46970" y="513674"/>
                  </a:lnTo>
                  <a:lnTo>
                    <a:pt x="71683" y="549980"/>
                  </a:lnTo>
                  <a:lnTo>
                    <a:pt x="100764" y="582765"/>
                  </a:lnTo>
                  <a:lnTo>
                    <a:pt x="133803" y="611621"/>
                  </a:lnTo>
                  <a:lnTo>
                    <a:pt x="170391" y="636144"/>
                  </a:lnTo>
                  <a:lnTo>
                    <a:pt x="210118" y="655924"/>
                  </a:lnTo>
                  <a:lnTo>
                    <a:pt x="252573" y="670557"/>
                  </a:lnTo>
                  <a:lnTo>
                    <a:pt x="297347" y="679635"/>
                  </a:lnTo>
                  <a:lnTo>
                    <a:pt x="344030" y="682752"/>
                  </a:lnTo>
                  <a:lnTo>
                    <a:pt x="390713" y="679635"/>
                  </a:lnTo>
                  <a:lnTo>
                    <a:pt x="435487" y="670557"/>
                  </a:lnTo>
                  <a:lnTo>
                    <a:pt x="477943" y="655924"/>
                  </a:lnTo>
                  <a:lnTo>
                    <a:pt x="517669" y="636144"/>
                  </a:lnTo>
                  <a:lnTo>
                    <a:pt x="554257" y="611621"/>
                  </a:lnTo>
                  <a:lnTo>
                    <a:pt x="587297" y="582765"/>
                  </a:lnTo>
                  <a:lnTo>
                    <a:pt x="616378" y="549980"/>
                  </a:lnTo>
                  <a:lnTo>
                    <a:pt x="641091" y="513674"/>
                  </a:lnTo>
                  <a:lnTo>
                    <a:pt x="661026" y="474254"/>
                  </a:lnTo>
                  <a:lnTo>
                    <a:pt x="675772" y="432127"/>
                  </a:lnTo>
                  <a:lnTo>
                    <a:pt x="684921" y="387698"/>
                  </a:lnTo>
                  <a:lnTo>
                    <a:pt x="688061" y="341376"/>
                  </a:lnTo>
                  <a:lnTo>
                    <a:pt x="684921" y="295053"/>
                  </a:lnTo>
                  <a:lnTo>
                    <a:pt x="675772" y="250624"/>
                  </a:lnTo>
                  <a:lnTo>
                    <a:pt x="661026" y="208497"/>
                  </a:lnTo>
                  <a:lnTo>
                    <a:pt x="641091" y="169077"/>
                  </a:lnTo>
                  <a:lnTo>
                    <a:pt x="616378" y="132771"/>
                  </a:lnTo>
                  <a:lnTo>
                    <a:pt x="587297" y="99986"/>
                  </a:lnTo>
                  <a:lnTo>
                    <a:pt x="554257" y="71130"/>
                  </a:lnTo>
                  <a:lnTo>
                    <a:pt x="517669" y="46607"/>
                  </a:lnTo>
                  <a:lnTo>
                    <a:pt x="477943" y="26827"/>
                  </a:lnTo>
                  <a:lnTo>
                    <a:pt x="435487" y="12194"/>
                  </a:lnTo>
                  <a:lnTo>
                    <a:pt x="390713" y="3116"/>
                  </a:lnTo>
                  <a:lnTo>
                    <a:pt x="3440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861434" y="4788240"/>
              <a:ext cx="688340" cy="683260"/>
            </a:xfrm>
            <a:custGeom>
              <a:avLst/>
              <a:gdLst/>
              <a:ahLst/>
              <a:cxnLst/>
              <a:rect l="l" t="t" r="r" b="b"/>
              <a:pathLst>
                <a:path w="688340" h="683260">
                  <a:moveTo>
                    <a:pt x="0" y="341375"/>
                  </a:moveTo>
                  <a:lnTo>
                    <a:pt x="3140" y="295053"/>
                  </a:lnTo>
                  <a:lnTo>
                    <a:pt x="12289" y="250624"/>
                  </a:lnTo>
                  <a:lnTo>
                    <a:pt x="27035" y="208497"/>
                  </a:lnTo>
                  <a:lnTo>
                    <a:pt x="46970" y="169076"/>
                  </a:lnTo>
                  <a:lnTo>
                    <a:pt x="71683" y="132771"/>
                  </a:lnTo>
                  <a:lnTo>
                    <a:pt x="100764" y="99986"/>
                  </a:lnTo>
                  <a:lnTo>
                    <a:pt x="133803" y="71129"/>
                  </a:lnTo>
                  <a:lnTo>
                    <a:pt x="170391" y="46607"/>
                  </a:lnTo>
                  <a:lnTo>
                    <a:pt x="210118" y="26827"/>
                  </a:lnTo>
                  <a:lnTo>
                    <a:pt x="252573" y="12194"/>
                  </a:lnTo>
                  <a:lnTo>
                    <a:pt x="297347" y="3116"/>
                  </a:lnTo>
                  <a:lnTo>
                    <a:pt x="344030" y="0"/>
                  </a:lnTo>
                  <a:lnTo>
                    <a:pt x="390713" y="3116"/>
                  </a:lnTo>
                  <a:lnTo>
                    <a:pt x="435487" y="12194"/>
                  </a:lnTo>
                  <a:lnTo>
                    <a:pt x="477943" y="26827"/>
                  </a:lnTo>
                  <a:lnTo>
                    <a:pt x="517669" y="46607"/>
                  </a:lnTo>
                  <a:lnTo>
                    <a:pt x="554257" y="71129"/>
                  </a:lnTo>
                  <a:lnTo>
                    <a:pt x="587297" y="99986"/>
                  </a:lnTo>
                  <a:lnTo>
                    <a:pt x="616378" y="132771"/>
                  </a:lnTo>
                  <a:lnTo>
                    <a:pt x="641091" y="169076"/>
                  </a:lnTo>
                  <a:lnTo>
                    <a:pt x="661026" y="208497"/>
                  </a:lnTo>
                  <a:lnTo>
                    <a:pt x="675772" y="250624"/>
                  </a:lnTo>
                  <a:lnTo>
                    <a:pt x="684921" y="295053"/>
                  </a:lnTo>
                  <a:lnTo>
                    <a:pt x="688061" y="341375"/>
                  </a:lnTo>
                  <a:lnTo>
                    <a:pt x="684921" y="387698"/>
                  </a:lnTo>
                  <a:lnTo>
                    <a:pt x="675772" y="432127"/>
                  </a:lnTo>
                  <a:lnTo>
                    <a:pt x="661026" y="474254"/>
                  </a:lnTo>
                  <a:lnTo>
                    <a:pt x="641091" y="513674"/>
                  </a:lnTo>
                  <a:lnTo>
                    <a:pt x="616378" y="549980"/>
                  </a:lnTo>
                  <a:lnTo>
                    <a:pt x="587297" y="582765"/>
                  </a:lnTo>
                  <a:lnTo>
                    <a:pt x="554257" y="611622"/>
                  </a:lnTo>
                  <a:lnTo>
                    <a:pt x="517669" y="636144"/>
                  </a:lnTo>
                  <a:lnTo>
                    <a:pt x="477943" y="655924"/>
                  </a:lnTo>
                  <a:lnTo>
                    <a:pt x="435487" y="670557"/>
                  </a:lnTo>
                  <a:lnTo>
                    <a:pt x="390713" y="679635"/>
                  </a:lnTo>
                  <a:lnTo>
                    <a:pt x="344030" y="682751"/>
                  </a:lnTo>
                  <a:lnTo>
                    <a:pt x="297347" y="679635"/>
                  </a:lnTo>
                  <a:lnTo>
                    <a:pt x="252573" y="670557"/>
                  </a:lnTo>
                  <a:lnTo>
                    <a:pt x="210118" y="655924"/>
                  </a:lnTo>
                  <a:lnTo>
                    <a:pt x="170391" y="636144"/>
                  </a:lnTo>
                  <a:lnTo>
                    <a:pt x="133803" y="611622"/>
                  </a:lnTo>
                  <a:lnTo>
                    <a:pt x="100764" y="582765"/>
                  </a:lnTo>
                  <a:lnTo>
                    <a:pt x="71683" y="549980"/>
                  </a:lnTo>
                  <a:lnTo>
                    <a:pt x="46970" y="513674"/>
                  </a:lnTo>
                  <a:lnTo>
                    <a:pt x="27035" y="474254"/>
                  </a:lnTo>
                  <a:lnTo>
                    <a:pt x="12289" y="432127"/>
                  </a:lnTo>
                  <a:lnTo>
                    <a:pt x="3140" y="387698"/>
                  </a:lnTo>
                  <a:lnTo>
                    <a:pt x="0" y="341375"/>
                  </a:lnTo>
                  <a:close/>
                </a:path>
              </a:pathLst>
            </a:custGeom>
            <a:ln w="60959">
              <a:solidFill>
                <a:srgbClr val="CE6B2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2568" y="4958382"/>
              <a:ext cx="345800" cy="342458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830954" y="6025201"/>
            <a:ext cx="749300" cy="744220"/>
            <a:chOff x="830954" y="6025201"/>
            <a:chExt cx="749300" cy="744220"/>
          </a:xfrm>
        </p:grpSpPr>
        <p:sp>
          <p:nvSpPr>
            <p:cNvPr id="25" name="object 25"/>
            <p:cNvSpPr/>
            <p:nvPr/>
          </p:nvSpPr>
          <p:spPr>
            <a:xfrm>
              <a:off x="861434" y="6055681"/>
              <a:ext cx="688340" cy="683260"/>
            </a:xfrm>
            <a:custGeom>
              <a:avLst/>
              <a:gdLst/>
              <a:ahLst/>
              <a:cxnLst/>
              <a:rect l="l" t="t" r="r" b="b"/>
              <a:pathLst>
                <a:path w="688340" h="683259">
                  <a:moveTo>
                    <a:pt x="344030" y="0"/>
                  </a:moveTo>
                  <a:lnTo>
                    <a:pt x="297347" y="3116"/>
                  </a:lnTo>
                  <a:lnTo>
                    <a:pt x="252573" y="12194"/>
                  </a:lnTo>
                  <a:lnTo>
                    <a:pt x="210118" y="26827"/>
                  </a:lnTo>
                  <a:lnTo>
                    <a:pt x="170391" y="46607"/>
                  </a:lnTo>
                  <a:lnTo>
                    <a:pt x="133803" y="71130"/>
                  </a:lnTo>
                  <a:lnTo>
                    <a:pt x="100764" y="99986"/>
                  </a:lnTo>
                  <a:lnTo>
                    <a:pt x="71683" y="132771"/>
                  </a:lnTo>
                  <a:lnTo>
                    <a:pt x="46970" y="169077"/>
                  </a:lnTo>
                  <a:lnTo>
                    <a:pt x="27035" y="208497"/>
                  </a:lnTo>
                  <a:lnTo>
                    <a:pt x="12289" y="250624"/>
                  </a:lnTo>
                  <a:lnTo>
                    <a:pt x="3140" y="295053"/>
                  </a:lnTo>
                  <a:lnTo>
                    <a:pt x="0" y="341376"/>
                  </a:lnTo>
                  <a:lnTo>
                    <a:pt x="3140" y="387698"/>
                  </a:lnTo>
                  <a:lnTo>
                    <a:pt x="12289" y="432127"/>
                  </a:lnTo>
                  <a:lnTo>
                    <a:pt x="27035" y="474255"/>
                  </a:lnTo>
                  <a:lnTo>
                    <a:pt x="46970" y="513675"/>
                  </a:lnTo>
                  <a:lnTo>
                    <a:pt x="71683" y="549980"/>
                  </a:lnTo>
                  <a:lnTo>
                    <a:pt x="100764" y="582765"/>
                  </a:lnTo>
                  <a:lnTo>
                    <a:pt x="133803" y="611622"/>
                  </a:lnTo>
                  <a:lnTo>
                    <a:pt x="170391" y="636144"/>
                  </a:lnTo>
                  <a:lnTo>
                    <a:pt x="210118" y="655925"/>
                  </a:lnTo>
                  <a:lnTo>
                    <a:pt x="252573" y="670557"/>
                  </a:lnTo>
                  <a:lnTo>
                    <a:pt x="297347" y="679635"/>
                  </a:lnTo>
                  <a:lnTo>
                    <a:pt x="344030" y="682752"/>
                  </a:lnTo>
                  <a:lnTo>
                    <a:pt x="390713" y="679635"/>
                  </a:lnTo>
                  <a:lnTo>
                    <a:pt x="435487" y="670557"/>
                  </a:lnTo>
                  <a:lnTo>
                    <a:pt x="477943" y="655925"/>
                  </a:lnTo>
                  <a:lnTo>
                    <a:pt x="517669" y="636144"/>
                  </a:lnTo>
                  <a:lnTo>
                    <a:pt x="554257" y="611622"/>
                  </a:lnTo>
                  <a:lnTo>
                    <a:pt x="587297" y="582765"/>
                  </a:lnTo>
                  <a:lnTo>
                    <a:pt x="616378" y="549980"/>
                  </a:lnTo>
                  <a:lnTo>
                    <a:pt x="641091" y="513675"/>
                  </a:lnTo>
                  <a:lnTo>
                    <a:pt x="661026" y="474255"/>
                  </a:lnTo>
                  <a:lnTo>
                    <a:pt x="675772" y="432127"/>
                  </a:lnTo>
                  <a:lnTo>
                    <a:pt x="684921" y="387698"/>
                  </a:lnTo>
                  <a:lnTo>
                    <a:pt x="688061" y="341376"/>
                  </a:lnTo>
                  <a:lnTo>
                    <a:pt x="684921" y="295053"/>
                  </a:lnTo>
                  <a:lnTo>
                    <a:pt x="675772" y="250624"/>
                  </a:lnTo>
                  <a:lnTo>
                    <a:pt x="661026" y="208497"/>
                  </a:lnTo>
                  <a:lnTo>
                    <a:pt x="641091" y="169077"/>
                  </a:lnTo>
                  <a:lnTo>
                    <a:pt x="616378" y="132771"/>
                  </a:lnTo>
                  <a:lnTo>
                    <a:pt x="587297" y="99986"/>
                  </a:lnTo>
                  <a:lnTo>
                    <a:pt x="554257" y="71130"/>
                  </a:lnTo>
                  <a:lnTo>
                    <a:pt x="517669" y="46607"/>
                  </a:lnTo>
                  <a:lnTo>
                    <a:pt x="477943" y="26827"/>
                  </a:lnTo>
                  <a:lnTo>
                    <a:pt x="435487" y="12194"/>
                  </a:lnTo>
                  <a:lnTo>
                    <a:pt x="390713" y="3116"/>
                  </a:lnTo>
                  <a:lnTo>
                    <a:pt x="3440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861434" y="6055681"/>
              <a:ext cx="688340" cy="683260"/>
            </a:xfrm>
            <a:custGeom>
              <a:avLst/>
              <a:gdLst/>
              <a:ahLst/>
              <a:cxnLst/>
              <a:rect l="l" t="t" r="r" b="b"/>
              <a:pathLst>
                <a:path w="688340" h="683259">
                  <a:moveTo>
                    <a:pt x="0" y="341375"/>
                  </a:moveTo>
                  <a:lnTo>
                    <a:pt x="3140" y="295053"/>
                  </a:lnTo>
                  <a:lnTo>
                    <a:pt x="12289" y="250624"/>
                  </a:lnTo>
                  <a:lnTo>
                    <a:pt x="27035" y="208497"/>
                  </a:lnTo>
                  <a:lnTo>
                    <a:pt x="46970" y="169076"/>
                  </a:lnTo>
                  <a:lnTo>
                    <a:pt x="71683" y="132771"/>
                  </a:lnTo>
                  <a:lnTo>
                    <a:pt x="100764" y="99986"/>
                  </a:lnTo>
                  <a:lnTo>
                    <a:pt x="133803" y="71129"/>
                  </a:lnTo>
                  <a:lnTo>
                    <a:pt x="170391" y="46607"/>
                  </a:lnTo>
                  <a:lnTo>
                    <a:pt x="210118" y="26827"/>
                  </a:lnTo>
                  <a:lnTo>
                    <a:pt x="252573" y="12194"/>
                  </a:lnTo>
                  <a:lnTo>
                    <a:pt x="297347" y="3116"/>
                  </a:lnTo>
                  <a:lnTo>
                    <a:pt x="344030" y="0"/>
                  </a:lnTo>
                  <a:lnTo>
                    <a:pt x="390713" y="3116"/>
                  </a:lnTo>
                  <a:lnTo>
                    <a:pt x="435487" y="12194"/>
                  </a:lnTo>
                  <a:lnTo>
                    <a:pt x="477943" y="26827"/>
                  </a:lnTo>
                  <a:lnTo>
                    <a:pt x="517669" y="46607"/>
                  </a:lnTo>
                  <a:lnTo>
                    <a:pt x="554257" y="71129"/>
                  </a:lnTo>
                  <a:lnTo>
                    <a:pt x="587297" y="99986"/>
                  </a:lnTo>
                  <a:lnTo>
                    <a:pt x="616378" y="132771"/>
                  </a:lnTo>
                  <a:lnTo>
                    <a:pt x="641091" y="169076"/>
                  </a:lnTo>
                  <a:lnTo>
                    <a:pt x="661026" y="208497"/>
                  </a:lnTo>
                  <a:lnTo>
                    <a:pt x="675772" y="250624"/>
                  </a:lnTo>
                  <a:lnTo>
                    <a:pt x="684921" y="295053"/>
                  </a:lnTo>
                  <a:lnTo>
                    <a:pt x="688061" y="341375"/>
                  </a:lnTo>
                  <a:lnTo>
                    <a:pt x="684921" y="387698"/>
                  </a:lnTo>
                  <a:lnTo>
                    <a:pt x="675772" y="432127"/>
                  </a:lnTo>
                  <a:lnTo>
                    <a:pt x="661026" y="474254"/>
                  </a:lnTo>
                  <a:lnTo>
                    <a:pt x="641091" y="513674"/>
                  </a:lnTo>
                  <a:lnTo>
                    <a:pt x="616378" y="549980"/>
                  </a:lnTo>
                  <a:lnTo>
                    <a:pt x="587297" y="582765"/>
                  </a:lnTo>
                  <a:lnTo>
                    <a:pt x="554257" y="611622"/>
                  </a:lnTo>
                  <a:lnTo>
                    <a:pt x="517669" y="636144"/>
                  </a:lnTo>
                  <a:lnTo>
                    <a:pt x="477943" y="655924"/>
                  </a:lnTo>
                  <a:lnTo>
                    <a:pt x="435487" y="670557"/>
                  </a:lnTo>
                  <a:lnTo>
                    <a:pt x="390713" y="679635"/>
                  </a:lnTo>
                  <a:lnTo>
                    <a:pt x="344030" y="682751"/>
                  </a:lnTo>
                  <a:lnTo>
                    <a:pt x="297347" y="679635"/>
                  </a:lnTo>
                  <a:lnTo>
                    <a:pt x="252573" y="670557"/>
                  </a:lnTo>
                  <a:lnTo>
                    <a:pt x="210118" y="655924"/>
                  </a:lnTo>
                  <a:lnTo>
                    <a:pt x="170391" y="636144"/>
                  </a:lnTo>
                  <a:lnTo>
                    <a:pt x="133803" y="611622"/>
                  </a:lnTo>
                  <a:lnTo>
                    <a:pt x="100764" y="582765"/>
                  </a:lnTo>
                  <a:lnTo>
                    <a:pt x="71683" y="549980"/>
                  </a:lnTo>
                  <a:lnTo>
                    <a:pt x="46970" y="513674"/>
                  </a:lnTo>
                  <a:lnTo>
                    <a:pt x="27035" y="474254"/>
                  </a:lnTo>
                  <a:lnTo>
                    <a:pt x="12289" y="432127"/>
                  </a:lnTo>
                  <a:lnTo>
                    <a:pt x="3140" y="387698"/>
                  </a:lnTo>
                  <a:lnTo>
                    <a:pt x="0" y="341375"/>
                  </a:lnTo>
                  <a:close/>
                </a:path>
              </a:pathLst>
            </a:custGeom>
            <a:ln w="60959">
              <a:solidFill>
                <a:srgbClr val="CE6B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043318" y="6236577"/>
              <a:ext cx="324485" cy="128905"/>
            </a:xfrm>
            <a:custGeom>
              <a:avLst/>
              <a:gdLst/>
              <a:ahLst/>
              <a:cxnLst/>
              <a:rect l="l" t="t" r="r" b="b"/>
              <a:pathLst>
                <a:path w="324484" h="128904">
                  <a:moveTo>
                    <a:pt x="162147" y="128384"/>
                  </a:moveTo>
                  <a:lnTo>
                    <a:pt x="99034" y="123339"/>
                  </a:lnTo>
                  <a:lnTo>
                    <a:pt x="47493" y="109582"/>
                  </a:lnTo>
                  <a:lnTo>
                    <a:pt x="12742" y="89177"/>
                  </a:lnTo>
                  <a:lnTo>
                    <a:pt x="0" y="64192"/>
                  </a:lnTo>
                  <a:lnTo>
                    <a:pt x="12742" y="39208"/>
                  </a:lnTo>
                  <a:lnTo>
                    <a:pt x="47493" y="18803"/>
                  </a:lnTo>
                  <a:lnTo>
                    <a:pt x="99034" y="5045"/>
                  </a:lnTo>
                  <a:lnTo>
                    <a:pt x="162147" y="0"/>
                  </a:lnTo>
                  <a:lnTo>
                    <a:pt x="225261" y="5043"/>
                  </a:lnTo>
                  <a:lnTo>
                    <a:pt x="276802" y="18797"/>
                  </a:lnTo>
                  <a:lnTo>
                    <a:pt x="311552" y="39201"/>
                  </a:lnTo>
                  <a:lnTo>
                    <a:pt x="324295" y="64192"/>
                  </a:lnTo>
                  <a:lnTo>
                    <a:pt x="321309" y="76517"/>
                  </a:lnTo>
                  <a:lnTo>
                    <a:pt x="312728" y="88053"/>
                  </a:lnTo>
                  <a:lnTo>
                    <a:pt x="299120" y="98574"/>
                  </a:lnTo>
                  <a:lnTo>
                    <a:pt x="281053" y="107859"/>
                  </a:lnTo>
                </a:path>
              </a:pathLst>
            </a:custGeom>
            <a:ln w="21428">
              <a:solidFill>
                <a:srgbClr val="9B242D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2547" y="6289999"/>
              <a:ext cx="345874" cy="278290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830954" y="2269421"/>
            <a:ext cx="749300" cy="744220"/>
            <a:chOff x="830954" y="2269421"/>
            <a:chExt cx="749300" cy="744220"/>
          </a:xfrm>
        </p:grpSpPr>
        <p:sp>
          <p:nvSpPr>
            <p:cNvPr id="30" name="object 30"/>
            <p:cNvSpPr/>
            <p:nvPr/>
          </p:nvSpPr>
          <p:spPr>
            <a:xfrm>
              <a:off x="861434" y="2299901"/>
              <a:ext cx="688340" cy="683260"/>
            </a:xfrm>
            <a:custGeom>
              <a:avLst/>
              <a:gdLst/>
              <a:ahLst/>
              <a:cxnLst/>
              <a:rect l="l" t="t" r="r" b="b"/>
              <a:pathLst>
                <a:path w="688340" h="683260">
                  <a:moveTo>
                    <a:pt x="344030" y="0"/>
                  </a:moveTo>
                  <a:lnTo>
                    <a:pt x="297347" y="3116"/>
                  </a:lnTo>
                  <a:lnTo>
                    <a:pt x="252573" y="12194"/>
                  </a:lnTo>
                  <a:lnTo>
                    <a:pt x="210118" y="26827"/>
                  </a:lnTo>
                  <a:lnTo>
                    <a:pt x="170391" y="46607"/>
                  </a:lnTo>
                  <a:lnTo>
                    <a:pt x="133803" y="71130"/>
                  </a:lnTo>
                  <a:lnTo>
                    <a:pt x="100764" y="99986"/>
                  </a:lnTo>
                  <a:lnTo>
                    <a:pt x="71683" y="132771"/>
                  </a:lnTo>
                  <a:lnTo>
                    <a:pt x="46970" y="169077"/>
                  </a:lnTo>
                  <a:lnTo>
                    <a:pt x="27035" y="208497"/>
                  </a:lnTo>
                  <a:lnTo>
                    <a:pt x="12289" y="250624"/>
                  </a:lnTo>
                  <a:lnTo>
                    <a:pt x="3140" y="295053"/>
                  </a:lnTo>
                  <a:lnTo>
                    <a:pt x="0" y="341375"/>
                  </a:lnTo>
                  <a:lnTo>
                    <a:pt x="3140" y="387698"/>
                  </a:lnTo>
                  <a:lnTo>
                    <a:pt x="12289" y="432127"/>
                  </a:lnTo>
                  <a:lnTo>
                    <a:pt x="27035" y="474254"/>
                  </a:lnTo>
                  <a:lnTo>
                    <a:pt x="46970" y="513674"/>
                  </a:lnTo>
                  <a:lnTo>
                    <a:pt x="71683" y="549980"/>
                  </a:lnTo>
                  <a:lnTo>
                    <a:pt x="100764" y="582765"/>
                  </a:lnTo>
                  <a:lnTo>
                    <a:pt x="133803" y="611621"/>
                  </a:lnTo>
                  <a:lnTo>
                    <a:pt x="170391" y="636144"/>
                  </a:lnTo>
                  <a:lnTo>
                    <a:pt x="210118" y="655924"/>
                  </a:lnTo>
                  <a:lnTo>
                    <a:pt x="252573" y="670557"/>
                  </a:lnTo>
                  <a:lnTo>
                    <a:pt x="297347" y="679635"/>
                  </a:lnTo>
                  <a:lnTo>
                    <a:pt x="344030" y="682751"/>
                  </a:lnTo>
                  <a:lnTo>
                    <a:pt x="390713" y="679635"/>
                  </a:lnTo>
                  <a:lnTo>
                    <a:pt x="435487" y="670557"/>
                  </a:lnTo>
                  <a:lnTo>
                    <a:pt x="477943" y="655924"/>
                  </a:lnTo>
                  <a:lnTo>
                    <a:pt x="517669" y="636144"/>
                  </a:lnTo>
                  <a:lnTo>
                    <a:pt x="554257" y="611621"/>
                  </a:lnTo>
                  <a:lnTo>
                    <a:pt x="587297" y="582765"/>
                  </a:lnTo>
                  <a:lnTo>
                    <a:pt x="616378" y="549980"/>
                  </a:lnTo>
                  <a:lnTo>
                    <a:pt x="641091" y="513674"/>
                  </a:lnTo>
                  <a:lnTo>
                    <a:pt x="661026" y="474254"/>
                  </a:lnTo>
                  <a:lnTo>
                    <a:pt x="675772" y="432127"/>
                  </a:lnTo>
                  <a:lnTo>
                    <a:pt x="684921" y="387698"/>
                  </a:lnTo>
                  <a:lnTo>
                    <a:pt x="688061" y="341375"/>
                  </a:lnTo>
                  <a:lnTo>
                    <a:pt x="684921" y="295053"/>
                  </a:lnTo>
                  <a:lnTo>
                    <a:pt x="675772" y="250624"/>
                  </a:lnTo>
                  <a:lnTo>
                    <a:pt x="661026" y="208497"/>
                  </a:lnTo>
                  <a:lnTo>
                    <a:pt x="641091" y="169077"/>
                  </a:lnTo>
                  <a:lnTo>
                    <a:pt x="616378" y="132771"/>
                  </a:lnTo>
                  <a:lnTo>
                    <a:pt x="587297" y="99986"/>
                  </a:lnTo>
                  <a:lnTo>
                    <a:pt x="554257" y="71130"/>
                  </a:lnTo>
                  <a:lnTo>
                    <a:pt x="517669" y="46607"/>
                  </a:lnTo>
                  <a:lnTo>
                    <a:pt x="477943" y="26827"/>
                  </a:lnTo>
                  <a:lnTo>
                    <a:pt x="435487" y="12194"/>
                  </a:lnTo>
                  <a:lnTo>
                    <a:pt x="390713" y="3116"/>
                  </a:lnTo>
                  <a:lnTo>
                    <a:pt x="3440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861434" y="2299901"/>
              <a:ext cx="688340" cy="683260"/>
            </a:xfrm>
            <a:custGeom>
              <a:avLst/>
              <a:gdLst/>
              <a:ahLst/>
              <a:cxnLst/>
              <a:rect l="l" t="t" r="r" b="b"/>
              <a:pathLst>
                <a:path w="688340" h="683260">
                  <a:moveTo>
                    <a:pt x="0" y="341375"/>
                  </a:moveTo>
                  <a:lnTo>
                    <a:pt x="3140" y="295053"/>
                  </a:lnTo>
                  <a:lnTo>
                    <a:pt x="12289" y="250624"/>
                  </a:lnTo>
                  <a:lnTo>
                    <a:pt x="27035" y="208497"/>
                  </a:lnTo>
                  <a:lnTo>
                    <a:pt x="46970" y="169076"/>
                  </a:lnTo>
                  <a:lnTo>
                    <a:pt x="71683" y="132771"/>
                  </a:lnTo>
                  <a:lnTo>
                    <a:pt x="100764" y="99986"/>
                  </a:lnTo>
                  <a:lnTo>
                    <a:pt x="133803" y="71129"/>
                  </a:lnTo>
                  <a:lnTo>
                    <a:pt x="170391" y="46607"/>
                  </a:lnTo>
                  <a:lnTo>
                    <a:pt x="210118" y="26827"/>
                  </a:lnTo>
                  <a:lnTo>
                    <a:pt x="252573" y="12194"/>
                  </a:lnTo>
                  <a:lnTo>
                    <a:pt x="297347" y="3116"/>
                  </a:lnTo>
                  <a:lnTo>
                    <a:pt x="344030" y="0"/>
                  </a:lnTo>
                  <a:lnTo>
                    <a:pt x="390713" y="3116"/>
                  </a:lnTo>
                  <a:lnTo>
                    <a:pt x="435487" y="12194"/>
                  </a:lnTo>
                  <a:lnTo>
                    <a:pt x="477943" y="26827"/>
                  </a:lnTo>
                  <a:lnTo>
                    <a:pt x="517669" y="46607"/>
                  </a:lnTo>
                  <a:lnTo>
                    <a:pt x="554257" y="71129"/>
                  </a:lnTo>
                  <a:lnTo>
                    <a:pt x="587297" y="99986"/>
                  </a:lnTo>
                  <a:lnTo>
                    <a:pt x="616378" y="132771"/>
                  </a:lnTo>
                  <a:lnTo>
                    <a:pt x="641091" y="169076"/>
                  </a:lnTo>
                  <a:lnTo>
                    <a:pt x="661026" y="208497"/>
                  </a:lnTo>
                  <a:lnTo>
                    <a:pt x="675772" y="250624"/>
                  </a:lnTo>
                  <a:lnTo>
                    <a:pt x="684921" y="295053"/>
                  </a:lnTo>
                  <a:lnTo>
                    <a:pt x="688061" y="341375"/>
                  </a:lnTo>
                  <a:lnTo>
                    <a:pt x="684921" y="387698"/>
                  </a:lnTo>
                  <a:lnTo>
                    <a:pt x="675772" y="432127"/>
                  </a:lnTo>
                  <a:lnTo>
                    <a:pt x="661026" y="474254"/>
                  </a:lnTo>
                  <a:lnTo>
                    <a:pt x="641091" y="513674"/>
                  </a:lnTo>
                  <a:lnTo>
                    <a:pt x="616378" y="549980"/>
                  </a:lnTo>
                  <a:lnTo>
                    <a:pt x="587297" y="582765"/>
                  </a:lnTo>
                  <a:lnTo>
                    <a:pt x="554257" y="611622"/>
                  </a:lnTo>
                  <a:lnTo>
                    <a:pt x="517669" y="636144"/>
                  </a:lnTo>
                  <a:lnTo>
                    <a:pt x="477943" y="655924"/>
                  </a:lnTo>
                  <a:lnTo>
                    <a:pt x="435487" y="670557"/>
                  </a:lnTo>
                  <a:lnTo>
                    <a:pt x="390713" y="679635"/>
                  </a:lnTo>
                  <a:lnTo>
                    <a:pt x="344030" y="682751"/>
                  </a:lnTo>
                  <a:lnTo>
                    <a:pt x="297347" y="679635"/>
                  </a:lnTo>
                  <a:lnTo>
                    <a:pt x="252573" y="670557"/>
                  </a:lnTo>
                  <a:lnTo>
                    <a:pt x="210118" y="655924"/>
                  </a:lnTo>
                  <a:lnTo>
                    <a:pt x="170391" y="636144"/>
                  </a:lnTo>
                  <a:lnTo>
                    <a:pt x="133803" y="611622"/>
                  </a:lnTo>
                  <a:lnTo>
                    <a:pt x="100764" y="582765"/>
                  </a:lnTo>
                  <a:lnTo>
                    <a:pt x="71683" y="549980"/>
                  </a:lnTo>
                  <a:lnTo>
                    <a:pt x="46970" y="513674"/>
                  </a:lnTo>
                  <a:lnTo>
                    <a:pt x="27035" y="474254"/>
                  </a:lnTo>
                  <a:lnTo>
                    <a:pt x="12289" y="432127"/>
                  </a:lnTo>
                  <a:lnTo>
                    <a:pt x="3140" y="387698"/>
                  </a:lnTo>
                  <a:lnTo>
                    <a:pt x="0" y="341375"/>
                  </a:lnTo>
                  <a:close/>
                </a:path>
              </a:pathLst>
            </a:custGeom>
            <a:ln w="60959">
              <a:solidFill>
                <a:srgbClr val="CE6B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047794" y="2797328"/>
              <a:ext cx="315595" cy="0"/>
            </a:xfrm>
            <a:custGeom>
              <a:avLst/>
              <a:gdLst/>
              <a:ahLst/>
              <a:cxnLst/>
              <a:rect l="l" t="t" r="r" b="b"/>
              <a:pathLst>
                <a:path w="315594" h="0">
                  <a:moveTo>
                    <a:pt x="0" y="0"/>
                  </a:moveTo>
                  <a:lnTo>
                    <a:pt x="315342" y="0"/>
                  </a:lnTo>
                </a:path>
              </a:pathLst>
            </a:custGeom>
            <a:ln w="22292">
              <a:solidFill>
                <a:srgbClr val="9B242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047796" y="2485225"/>
              <a:ext cx="315595" cy="89535"/>
            </a:xfrm>
            <a:custGeom>
              <a:avLst/>
              <a:gdLst/>
              <a:ahLst/>
              <a:cxnLst/>
              <a:rect l="l" t="t" r="r" b="b"/>
              <a:pathLst>
                <a:path w="315594" h="89535">
                  <a:moveTo>
                    <a:pt x="315342" y="89174"/>
                  </a:moveTo>
                  <a:lnTo>
                    <a:pt x="0" y="89174"/>
                  </a:lnTo>
                  <a:lnTo>
                    <a:pt x="145494" y="3539"/>
                  </a:lnTo>
                  <a:lnTo>
                    <a:pt x="149126" y="1228"/>
                  </a:lnTo>
                  <a:lnTo>
                    <a:pt x="153350" y="0"/>
                  </a:lnTo>
                  <a:lnTo>
                    <a:pt x="157671" y="0"/>
                  </a:lnTo>
                  <a:lnTo>
                    <a:pt x="161988" y="0"/>
                  </a:lnTo>
                  <a:lnTo>
                    <a:pt x="166216" y="1228"/>
                  </a:lnTo>
                  <a:lnTo>
                    <a:pt x="169848" y="3539"/>
                  </a:lnTo>
                  <a:lnTo>
                    <a:pt x="315342" y="89174"/>
                  </a:lnTo>
                  <a:close/>
                </a:path>
              </a:pathLst>
            </a:custGeom>
            <a:ln w="22309">
              <a:solidFill>
                <a:srgbClr val="9B242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295565" y="2618982"/>
              <a:ext cx="45085" cy="133985"/>
            </a:xfrm>
            <a:custGeom>
              <a:avLst/>
              <a:gdLst/>
              <a:ahLst/>
              <a:cxnLst/>
              <a:rect l="l" t="t" r="r" b="b"/>
              <a:pathLst>
                <a:path w="45084" h="133985">
                  <a:moveTo>
                    <a:pt x="45048" y="0"/>
                  </a:moveTo>
                  <a:lnTo>
                    <a:pt x="45048" y="133756"/>
                  </a:lnTo>
                  <a:lnTo>
                    <a:pt x="0" y="133756"/>
                  </a:lnTo>
                  <a:lnTo>
                    <a:pt x="0" y="0"/>
                  </a:lnTo>
                </a:path>
              </a:pathLst>
            </a:custGeom>
            <a:ln w="22500">
              <a:solidFill>
                <a:srgbClr val="9B242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182941" y="2618982"/>
              <a:ext cx="45085" cy="133985"/>
            </a:xfrm>
            <a:custGeom>
              <a:avLst/>
              <a:gdLst/>
              <a:ahLst/>
              <a:cxnLst/>
              <a:rect l="l" t="t" r="r" b="b"/>
              <a:pathLst>
                <a:path w="45084" h="133985">
                  <a:moveTo>
                    <a:pt x="45048" y="0"/>
                  </a:moveTo>
                  <a:lnTo>
                    <a:pt x="45048" y="133756"/>
                  </a:lnTo>
                  <a:lnTo>
                    <a:pt x="0" y="133756"/>
                  </a:lnTo>
                  <a:lnTo>
                    <a:pt x="0" y="0"/>
                  </a:lnTo>
                </a:path>
              </a:pathLst>
            </a:custGeom>
            <a:ln w="22500">
              <a:solidFill>
                <a:srgbClr val="9B242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070319" y="2618982"/>
              <a:ext cx="45085" cy="133985"/>
            </a:xfrm>
            <a:custGeom>
              <a:avLst/>
              <a:gdLst/>
              <a:ahLst/>
              <a:cxnLst/>
              <a:rect l="l" t="t" r="r" b="b"/>
              <a:pathLst>
                <a:path w="45084" h="133985">
                  <a:moveTo>
                    <a:pt x="45048" y="0"/>
                  </a:moveTo>
                  <a:lnTo>
                    <a:pt x="45048" y="133756"/>
                  </a:lnTo>
                  <a:lnTo>
                    <a:pt x="0" y="133756"/>
                  </a:lnTo>
                  <a:lnTo>
                    <a:pt x="0" y="0"/>
                  </a:lnTo>
                </a:path>
              </a:pathLst>
            </a:custGeom>
            <a:ln w="22500">
              <a:solidFill>
                <a:srgbClr val="9B242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714755" y="7216647"/>
            <a:ext cx="882713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72125" algn="l"/>
                <a:tab pos="8674735" algn="l"/>
              </a:tabLst>
            </a:pPr>
            <a:r>
              <a:rPr dirty="0" sz="1300" spc="-15">
                <a:solidFill>
                  <a:srgbClr val="59452A"/>
                </a:solidFill>
                <a:latin typeface="Calibri"/>
                <a:cs typeface="Calibri"/>
              </a:rPr>
              <a:t>B</a:t>
            </a:r>
            <a:r>
              <a:rPr dirty="0" sz="1300" spc="-5">
                <a:solidFill>
                  <a:srgbClr val="59452A"/>
                </a:solidFill>
                <a:latin typeface="Calibri"/>
                <a:cs typeface="Calibri"/>
              </a:rPr>
              <a:t>i</a:t>
            </a:r>
            <a:r>
              <a:rPr dirty="0" sz="1300" spc="-10">
                <a:solidFill>
                  <a:srgbClr val="59452A"/>
                </a:solidFill>
                <a:latin typeface="Calibri"/>
                <a:cs typeface="Calibri"/>
              </a:rPr>
              <a:t>l</a:t>
            </a:r>
            <a:r>
              <a:rPr dirty="0" sz="1300">
                <a:solidFill>
                  <a:srgbClr val="59452A"/>
                </a:solidFill>
                <a:latin typeface="Calibri"/>
                <a:cs typeface="Calibri"/>
              </a:rPr>
              <a:t>l</a:t>
            </a:r>
            <a:r>
              <a:rPr dirty="0" sz="1300" spc="-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59452A"/>
                </a:solidFill>
                <a:latin typeface="Calibri"/>
                <a:cs typeface="Calibri"/>
              </a:rPr>
              <a:t>&amp;</a:t>
            </a:r>
            <a:r>
              <a:rPr dirty="0" sz="1300" spc="-2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300" spc="-20">
                <a:solidFill>
                  <a:srgbClr val="59452A"/>
                </a:solidFill>
                <a:latin typeface="Calibri"/>
                <a:cs typeface="Calibri"/>
              </a:rPr>
              <a:t>M</a:t>
            </a:r>
            <a:r>
              <a:rPr dirty="0" sz="1300" spc="-10">
                <a:solidFill>
                  <a:srgbClr val="59452A"/>
                </a:solidFill>
                <a:latin typeface="Calibri"/>
                <a:cs typeface="Calibri"/>
              </a:rPr>
              <a:t>eli</a:t>
            </a:r>
            <a:r>
              <a:rPr dirty="0" sz="1300" spc="-20">
                <a:solidFill>
                  <a:srgbClr val="59452A"/>
                </a:solidFill>
                <a:latin typeface="Calibri"/>
                <a:cs typeface="Calibri"/>
              </a:rPr>
              <a:t>nd</a:t>
            </a:r>
            <a:r>
              <a:rPr dirty="0" sz="1300">
                <a:solidFill>
                  <a:srgbClr val="59452A"/>
                </a:solidFill>
                <a:latin typeface="Calibri"/>
                <a:cs typeface="Calibri"/>
              </a:rPr>
              <a:t>a</a:t>
            </a:r>
            <a:r>
              <a:rPr dirty="0" sz="1300" spc="-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59452A"/>
                </a:solidFill>
                <a:latin typeface="Calibri"/>
                <a:cs typeface="Calibri"/>
              </a:rPr>
              <a:t>G</a:t>
            </a:r>
            <a:r>
              <a:rPr dirty="0" sz="1300" spc="-25">
                <a:solidFill>
                  <a:srgbClr val="59452A"/>
                </a:solidFill>
                <a:latin typeface="Calibri"/>
                <a:cs typeface="Calibri"/>
              </a:rPr>
              <a:t>at</a:t>
            </a:r>
            <a:r>
              <a:rPr dirty="0" sz="1300" spc="-10">
                <a:solidFill>
                  <a:srgbClr val="59452A"/>
                </a:solidFill>
                <a:latin typeface="Calibri"/>
                <a:cs typeface="Calibri"/>
              </a:rPr>
              <a:t>e</a:t>
            </a:r>
            <a:r>
              <a:rPr dirty="0" sz="1300">
                <a:solidFill>
                  <a:srgbClr val="59452A"/>
                </a:solidFill>
                <a:latin typeface="Calibri"/>
                <a:cs typeface="Calibri"/>
              </a:rPr>
              <a:t>s</a:t>
            </a:r>
            <a:r>
              <a:rPr dirty="0" sz="1300" spc="-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300" spc="-30">
                <a:solidFill>
                  <a:srgbClr val="59452A"/>
                </a:solidFill>
                <a:latin typeface="Calibri"/>
                <a:cs typeface="Calibri"/>
              </a:rPr>
              <a:t>F</a:t>
            </a:r>
            <a:r>
              <a:rPr dirty="0" sz="1300" spc="-10">
                <a:solidFill>
                  <a:srgbClr val="59452A"/>
                </a:solidFill>
                <a:latin typeface="Calibri"/>
                <a:cs typeface="Calibri"/>
              </a:rPr>
              <a:t>o</a:t>
            </a:r>
            <a:r>
              <a:rPr dirty="0" sz="1300" spc="-20">
                <a:solidFill>
                  <a:srgbClr val="59452A"/>
                </a:solidFill>
                <a:latin typeface="Calibri"/>
                <a:cs typeface="Calibri"/>
              </a:rPr>
              <a:t>und</a:t>
            </a:r>
            <a:r>
              <a:rPr dirty="0" sz="1300" spc="-25">
                <a:solidFill>
                  <a:srgbClr val="59452A"/>
                </a:solidFill>
                <a:latin typeface="Calibri"/>
                <a:cs typeface="Calibri"/>
              </a:rPr>
              <a:t>a</a:t>
            </a:r>
            <a:r>
              <a:rPr dirty="0" sz="1300" spc="-10">
                <a:solidFill>
                  <a:srgbClr val="59452A"/>
                </a:solidFill>
                <a:latin typeface="Calibri"/>
                <a:cs typeface="Calibri"/>
              </a:rPr>
              <a:t>tio</a:t>
            </a:r>
            <a:r>
              <a:rPr dirty="0" sz="1300" spc="-20">
                <a:solidFill>
                  <a:srgbClr val="59452A"/>
                </a:solidFill>
                <a:latin typeface="Calibri"/>
                <a:cs typeface="Calibri"/>
              </a:rPr>
              <a:t>n</a:t>
            </a:r>
            <a:r>
              <a:rPr dirty="0" sz="1300">
                <a:solidFill>
                  <a:srgbClr val="59452A"/>
                </a:solidFill>
                <a:latin typeface="Calibri"/>
                <a:cs typeface="Calibri"/>
              </a:rPr>
              <a:t>,</a:t>
            </a:r>
            <a:r>
              <a:rPr dirty="0" sz="1300" spc="-10">
                <a:solidFill>
                  <a:srgbClr val="59452A"/>
                </a:solidFill>
                <a:latin typeface="Calibri"/>
                <a:cs typeface="Calibri"/>
              </a:rPr>
              <a:t> 202</a:t>
            </a:r>
            <a:r>
              <a:rPr dirty="0" sz="1300">
                <a:solidFill>
                  <a:srgbClr val="59452A"/>
                </a:solidFill>
                <a:latin typeface="Calibri"/>
                <a:cs typeface="Calibri"/>
              </a:rPr>
              <a:t>4	</a:t>
            </a:r>
            <a:r>
              <a:rPr dirty="0" baseline="2136" sz="1950" spc="-22">
                <a:solidFill>
                  <a:srgbClr val="59452A"/>
                </a:solidFill>
                <a:latin typeface="Calibri"/>
                <a:cs typeface="Calibri"/>
              </a:rPr>
              <a:t>S</a:t>
            </a:r>
            <a:r>
              <a:rPr dirty="0" baseline="2136" sz="1950" spc="-15">
                <a:solidFill>
                  <a:srgbClr val="59452A"/>
                </a:solidFill>
                <a:latin typeface="Calibri"/>
                <a:cs typeface="Calibri"/>
              </a:rPr>
              <a:t>o</a:t>
            </a:r>
            <a:r>
              <a:rPr dirty="0" baseline="2136" sz="1950" spc="-30">
                <a:solidFill>
                  <a:srgbClr val="59452A"/>
                </a:solidFill>
                <a:latin typeface="Calibri"/>
                <a:cs typeface="Calibri"/>
              </a:rPr>
              <a:t>u</a:t>
            </a:r>
            <a:r>
              <a:rPr dirty="0" baseline="2136" sz="1950" spc="-52">
                <a:solidFill>
                  <a:srgbClr val="59452A"/>
                </a:solidFill>
                <a:latin typeface="Calibri"/>
                <a:cs typeface="Calibri"/>
              </a:rPr>
              <a:t>r</a:t>
            </a:r>
            <a:r>
              <a:rPr dirty="0" baseline="2136" sz="1950" spc="-7">
                <a:solidFill>
                  <a:srgbClr val="59452A"/>
                </a:solidFill>
                <a:latin typeface="Calibri"/>
                <a:cs typeface="Calibri"/>
              </a:rPr>
              <a:t>c</a:t>
            </a:r>
            <a:r>
              <a:rPr dirty="0" baseline="2136" sz="1950" spc="-15">
                <a:solidFill>
                  <a:srgbClr val="59452A"/>
                </a:solidFill>
                <a:latin typeface="Calibri"/>
                <a:cs typeface="Calibri"/>
              </a:rPr>
              <a:t>e</a:t>
            </a:r>
            <a:r>
              <a:rPr dirty="0" baseline="2136" sz="1950">
                <a:solidFill>
                  <a:srgbClr val="59452A"/>
                </a:solidFill>
                <a:latin typeface="Calibri"/>
                <a:cs typeface="Calibri"/>
              </a:rPr>
              <a:t>:</a:t>
            </a:r>
            <a:r>
              <a:rPr dirty="0" baseline="2136" sz="1950" spc="-7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baseline="2136" sz="1950" spc="-22">
                <a:solidFill>
                  <a:srgbClr val="59452A"/>
                </a:solidFill>
                <a:latin typeface="Calibri"/>
                <a:cs typeface="Calibri"/>
              </a:rPr>
              <a:t>B</a:t>
            </a:r>
            <a:r>
              <a:rPr dirty="0" baseline="2136" sz="1950" spc="-30">
                <a:solidFill>
                  <a:srgbClr val="59452A"/>
                </a:solidFill>
                <a:latin typeface="Calibri"/>
                <a:cs typeface="Calibri"/>
              </a:rPr>
              <a:t>M</a:t>
            </a:r>
            <a:r>
              <a:rPr dirty="0" baseline="2136" sz="1950" spc="-15">
                <a:solidFill>
                  <a:srgbClr val="59452A"/>
                </a:solidFill>
                <a:latin typeface="Calibri"/>
                <a:cs typeface="Calibri"/>
              </a:rPr>
              <a:t>G</a:t>
            </a:r>
            <a:r>
              <a:rPr dirty="0" baseline="2136" sz="1950">
                <a:solidFill>
                  <a:srgbClr val="59452A"/>
                </a:solidFill>
                <a:latin typeface="Calibri"/>
                <a:cs typeface="Calibri"/>
              </a:rPr>
              <a:t>F</a:t>
            </a:r>
            <a:r>
              <a:rPr dirty="0" baseline="2136" sz="1950" spc="-22">
                <a:solidFill>
                  <a:srgbClr val="59452A"/>
                </a:solidFill>
                <a:latin typeface="Calibri"/>
                <a:cs typeface="Calibri"/>
              </a:rPr>
              <a:t> F</a:t>
            </a:r>
            <a:r>
              <a:rPr dirty="0" baseline="2136" sz="1950" spc="-67">
                <a:solidFill>
                  <a:srgbClr val="59452A"/>
                </a:solidFill>
                <a:latin typeface="Calibri"/>
                <a:cs typeface="Calibri"/>
              </a:rPr>
              <a:t>r</a:t>
            </a:r>
            <a:r>
              <a:rPr dirty="0" baseline="2136" sz="1950" spc="-15">
                <a:solidFill>
                  <a:srgbClr val="59452A"/>
                </a:solidFill>
                <a:latin typeface="Calibri"/>
                <a:cs typeface="Calibri"/>
              </a:rPr>
              <a:t>a</a:t>
            </a:r>
            <a:r>
              <a:rPr dirty="0" baseline="2136" sz="1950" spc="-30">
                <a:solidFill>
                  <a:srgbClr val="59452A"/>
                </a:solidFill>
                <a:latin typeface="Calibri"/>
                <a:cs typeface="Calibri"/>
              </a:rPr>
              <a:t>u</a:t>
            </a:r>
            <a:r>
              <a:rPr dirty="0" baseline="2136" sz="1950">
                <a:solidFill>
                  <a:srgbClr val="59452A"/>
                </a:solidFill>
                <a:latin typeface="Calibri"/>
                <a:cs typeface="Calibri"/>
              </a:rPr>
              <a:t>d</a:t>
            </a:r>
            <a:r>
              <a:rPr dirty="0" baseline="2136" sz="1950" spc="-3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baseline="2136" sz="1950" spc="-7">
                <a:solidFill>
                  <a:srgbClr val="59452A"/>
                </a:solidFill>
                <a:latin typeface="Calibri"/>
                <a:cs typeface="Calibri"/>
              </a:rPr>
              <a:t>P</a:t>
            </a:r>
            <a:r>
              <a:rPr dirty="0" baseline="2136" sz="1950" spc="-22">
                <a:solidFill>
                  <a:srgbClr val="59452A"/>
                </a:solidFill>
                <a:latin typeface="Calibri"/>
                <a:cs typeface="Calibri"/>
              </a:rPr>
              <a:t>r</a:t>
            </a:r>
            <a:r>
              <a:rPr dirty="0" baseline="2136" sz="1950" spc="-15">
                <a:solidFill>
                  <a:srgbClr val="59452A"/>
                </a:solidFill>
                <a:latin typeface="Calibri"/>
                <a:cs typeface="Calibri"/>
              </a:rPr>
              <a:t>i</a:t>
            </a:r>
            <a:r>
              <a:rPr dirty="0" baseline="2136" sz="1950" spc="-30">
                <a:solidFill>
                  <a:srgbClr val="59452A"/>
                </a:solidFill>
                <a:latin typeface="Calibri"/>
                <a:cs typeface="Calibri"/>
              </a:rPr>
              <a:t>n</a:t>
            </a:r>
            <a:r>
              <a:rPr dirty="0" baseline="2136" sz="1950" spc="-7">
                <a:solidFill>
                  <a:srgbClr val="59452A"/>
                </a:solidFill>
                <a:latin typeface="Calibri"/>
                <a:cs typeface="Calibri"/>
              </a:rPr>
              <a:t>c</a:t>
            </a:r>
            <a:r>
              <a:rPr dirty="0" baseline="2136" sz="1950" spc="-15">
                <a:solidFill>
                  <a:srgbClr val="59452A"/>
                </a:solidFill>
                <a:latin typeface="Calibri"/>
                <a:cs typeface="Calibri"/>
              </a:rPr>
              <a:t>i</a:t>
            </a:r>
            <a:r>
              <a:rPr dirty="0" baseline="2136" sz="1950" spc="-30">
                <a:solidFill>
                  <a:srgbClr val="59452A"/>
                </a:solidFill>
                <a:latin typeface="Calibri"/>
                <a:cs typeface="Calibri"/>
              </a:rPr>
              <a:t>p</a:t>
            </a:r>
            <a:r>
              <a:rPr dirty="0" baseline="2136" sz="1950" spc="-15">
                <a:solidFill>
                  <a:srgbClr val="59452A"/>
                </a:solidFill>
                <a:latin typeface="Calibri"/>
                <a:cs typeface="Calibri"/>
              </a:rPr>
              <a:t>le</a:t>
            </a:r>
            <a:r>
              <a:rPr dirty="0" baseline="2136" sz="1950">
                <a:solidFill>
                  <a:srgbClr val="59452A"/>
                </a:solidFill>
                <a:latin typeface="Calibri"/>
                <a:cs typeface="Calibri"/>
              </a:rPr>
              <a:t>s</a:t>
            </a:r>
            <a:r>
              <a:rPr dirty="0" baseline="2136" sz="1950" spc="-7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baseline="2136" sz="1950" spc="-15">
                <a:solidFill>
                  <a:srgbClr val="59452A"/>
                </a:solidFill>
                <a:latin typeface="Calibri"/>
                <a:cs typeface="Calibri"/>
              </a:rPr>
              <a:t>(</a:t>
            </a:r>
            <a:r>
              <a:rPr dirty="0" baseline="2136" sz="1950" spc="-60">
                <a:solidFill>
                  <a:srgbClr val="59452A"/>
                </a:solidFill>
                <a:latin typeface="Calibri"/>
                <a:cs typeface="Calibri"/>
              </a:rPr>
              <a:t>f</a:t>
            </a:r>
            <a:r>
              <a:rPr dirty="0" baseline="2136" sz="1950" spc="-15">
                <a:solidFill>
                  <a:srgbClr val="59452A"/>
                </a:solidFill>
                <a:latin typeface="Calibri"/>
                <a:cs typeface="Calibri"/>
              </a:rPr>
              <a:t>o</a:t>
            </a:r>
            <a:r>
              <a:rPr dirty="0" baseline="2136" sz="1950" spc="-22">
                <a:solidFill>
                  <a:srgbClr val="59452A"/>
                </a:solidFill>
                <a:latin typeface="Calibri"/>
                <a:cs typeface="Calibri"/>
              </a:rPr>
              <a:t>r</a:t>
            </a:r>
            <a:r>
              <a:rPr dirty="0" baseline="2136" sz="1950" spc="-15">
                <a:solidFill>
                  <a:srgbClr val="59452A"/>
                </a:solidFill>
                <a:latin typeface="Calibri"/>
                <a:cs typeface="Calibri"/>
              </a:rPr>
              <a:t>t</a:t>
            </a:r>
            <a:r>
              <a:rPr dirty="0" baseline="2136" sz="1950" spc="-30">
                <a:solidFill>
                  <a:srgbClr val="59452A"/>
                </a:solidFill>
                <a:latin typeface="Calibri"/>
                <a:cs typeface="Calibri"/>
              </a:rPr>
              <a:t>h</a:t>
            </a:r>
            <a:r>
              <a:rPr dirty="0" baseline="2136" sz="1950" spc="-22">
                <a:solidFill>
                  <a:srgbClr val="59452A"/>
                </a:solidFill>
                <a:latin typeface="Calibri"/>
                <a:cs typeface="Calibri"/>
              </a:rPr>
              <a:t>c</a:t>
            </a:r>
            <a:r>
              <a:rPr dirty="0" baseline="2136" sz="1950" spc="-15">
                <a:solidFill>
                  <a:srgbClr val="59452A"/>
                </a:solidFill>
                <a:latin typeface="Calibri"/>
                <a:cs typeface="Calibri"/>
              </a:rPr>
              <a:t>o</a:t>
            </a:r>
            <a:r>
              <a:rPr dirty="0" baseline="2136" sz="1950" spc="-22">
                <a:solidFill>
                  <a:srgbClr val="59452A"/>
                </a:solidFill>
                <a:latin typeface="Calibri"/>
                <a:cs typeface="Calibri"/>
              </a:rPr>
              <a:t>m</a:t>
            </a:r>
            <a:r>
              <a:rPr dirty="0" baseline="2136" sz="1950" spc="-15">
                <a:solidFill>
                  <a:srgbClr val="59452A"/>
                </a:solidFill>
                <a:latin typeface="Calibri"/>
                <a:cs typeface="Calibri"/>
              </a:rPr>
              <a:t>i</a:t>
            </a:r>
            <a:r>
              <a:rPr dirty="0" baseline="2136" sz="1950" spc="-30">
                <a:solidFill>
                  <a:srgbClr val="59452A"/>
                </a:solidFill>
                <a:latin typeface="Calibri"/>
                <a:cs typeface="Calibri"/>
              </a:rPr>
              <a:t>n</a:t>
            </a:r>
            <a:r>
              <a:rPr dirty="0" baseline="2136" sz="1950" spc="-22">
                <a:solidFill>
                  <a:srgbClr val="59452A"/>
                </a:solidFill>
                <a:latin typeface="Calibri"/>
                <a:cs typeface="Calibri"/>
              </a:rPr>
              <a:t>g</a:t>
            </a:r>
            <a:r>
              <a:rPr dirty="0" baseline="2136" sz="1950">
                <a:solidFill>
                  <a:srgbClr val="59452A"/>
                </a:solidFill>
                <a:latin typeface="Calibri"/>
                <a:cs typeface="Calibri"/>
              </a:rPr>
              <a:t>)	</a:t>
            </a:r>
            <a:r>
              <a:rPr dirty="0" sz="1100" spc="-15">
                <a:solidFill>
                  <a:srgbClr val="857968"/>
                </a:solidFill>
                <a:latin typeface="Calibri"/>
                <a:cs typeface="Calibri"/>
              </a:rPr>
              <a:t>13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919" y="487680"/>
            <a:ext cx="8798560" cy="956310"/>
          </a:xfrm>
          <a:prstGeom prst="rect"/>
          <a:solidFill>
            <a:srgbClr val="741B22"/>
          </a:solidFill>
        </p:spPr>
        <p:txBody>
          <a:bodyPr wrap="square" lIns="0" tIns="234315" rIns="0" bIns="0" rtlCol="0" vert="horz">
            <a:spAutoFit/>
          </a:bodyPr>
          <a:lstStyle/>
          <a:p>
            <a:pPr marL="97155">
              <a:lnSpc>
                <a:spcPct val="100000"/>
              </a:lnSpc>
              <a:spcBef>
                <a:spcPts val="1845"/>
              </a:spcBef>
            </a:pPr>
            <a:r>
              <a:rPr dirty="0" sz="3000" spc="-15" b="0">
                <a:solidFill>
                  <a:srgbClr val="FFFFFF"/>
                </a:solidFill>
                <a:latin typeface="Calibri"/>
                <a:cs typeface="Calibri"/>
              </a:rPr>
              <a:t>Implementing</a:t>
            </a:r>
            <a:r>
              <a:rPr dirty="0" sz="3000" spc="-10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5" b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3000" spc="5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10" b="0">
                <a:solidFill>
                  <a:srgbClr val="FFFFFF"/>
                </a:solidFill>
                <a:latin typeface="Calibri"/>
                <a:cs typeface="Calibri"/>
              </a:rPr>
              <a:t>IIPS</a:t>
            </a:r>
            <a:r>
              <a:rPr dirty="0" sz="3000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5" b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3000" b="0">
                <a:solidFill>
                  <a:srgbClr val="FFFFFF"/>
                </a:solidFill>
                <a:latin typeface="Calibri"/>
                <a:cs typeface="Calibri"/>
              </a:rPr>
              <a:t> a</a:t>
            </a:r>
            <a:r>
              <a:rPr dirty="0" sz="3000" spc="-5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15" b="0">
                <a:solidFill>
                  <a:srgbClr val="FFFFFF"/>
                </a:solidFill>
                <a:latin typeface="Calibri"/>
                <a:cs typeface="Calibri"/>
              </a:rPr>
              <a:t>Significant</a:t>
            </a:r>
            <a:r>
              <a:rPr dirty="0" sz="3000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15" b="0">
                <a:solidFill>
                  <a:srgbClr val="FFFFFF"/>
                </a:solidFill>
                <a:latin typeface="Calibri"/>
                <a:cs typeface="Calibri"/>
              </a:rPr>
              <a:t>Undertaking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9919" y="1443722"/>
            <a:ext cx="8798560" cy="674370"/>
          </a:xfrm>
          <a:prstGeom prst="rect">
            <a:avLst/>
          </a:prstGeom>
          <a:solidFill>
            <a:srgbClr val="D9D9D9"/>
          </a:solidFill>
        </p:spPr>
        <p:txBody>
          <a:bodyPr wrap="square" lIns="0" tIns="3175" rIns="0" bIns="0" rtlCol="0" vert="horz">
            <a:spAutoFit/>
          </a:bodyPr>
          <a:lstStyle/>
          <a:p>
            <a:pPr marL="97155" marR="494030">
              <a:lnSpc>
                <a:spcPts val="2590"/>
              </a:lnSpc>
              <a:spcBef>
                <a:spcPts val="25"/>
              </a:spcBef>
            </a:pPr>
            <a:r>
              <a:rPr dirty="0" sz="2100" spc="5">
                <a:latin typeface="Calibri"/>
                <a:cs typeface="Calibri"/>
              </a:rPr>
              <a:t>More</a:t>
            </a:r>
            <a:r>
              <a:rPr dirty="0" sz="2100" spc="25">
                <a:latin typeface="Calibri"/>
                <a:cs typeface="Calibri"/>
              </a:rPr>
              <a:t> </a:t>
            </a:r>
            <a:r>
              <a:rPr dirty="0" sz="2100" spc="10">
                <a:latin typeface="Calibri"/>
                <a:cs typeface="Calibri"/>
              </a:rPr>
              <a:t>than</a:t>
            </a:r>
            <a:r>
              <a:rPr dirty="0" sz="2100" spc="2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hardware</a:t>
            </a:r>
            <a:r>
              <a:rPr dirty="0" sz="2100" spc="25">
                <a:latin typeface="Calibri"/>
                <a:cs typeface="Calibri"/>
              </a:rPr>
              <a:t> </a:t>
            </a:r>
            <a:r>
              <a:rPr dirty="0" sz="2100" spc="10">
                <a:latin typeface="Calibri"/>
                <a:cs typeface="Calibri"/>
              </a:rPr>
              <a:t>and</a:t>
            </a:r>
            <a:r>
              <a:rPr dirty="0" sz="2100" spc="25">
                <a:latin typeface="Calibri"/>
                <a:cs typeface="Calibri"/>
              </a:rPr>
              <a:t> </a:t>
            </a:r>
            <a:r>
              <a:rPr dirty="0" sz="2100" spc="5">
                <a:latin typeface="Calibri"/>
                <a:cs typeface="Calibri"/>
              </a:rPr>
              <a:t>software</a:t>
            </a:r>
            <a:r>
              <a:rPr dirty="0" sz="2100" spc="35">
                <a:latin typeface="Calibri"/>
                <a:cs typeface="Calibri"/>
              </a:rPr>
              <a:t> </a:t>
            </a:r>
            <a:r>
              <a:rPr dirty="0" sz="2100" spc="5">
                <a:latin typeface="Calibri"/>
                <a:cs typeface="Calibri"/>
              </a:rPr>
              <a:t>--</a:t>
            </a:r>
            <a:r>
              <a:rPr dirty="0" sz="2100" spc="20">
                <a:latin typeface="Calibri"/>
                <a:cs typeface="Calibri"/>
              </a:rPr>
              <a:t> </a:t>
            </a:r>
            <a:r>
              <a:rPr dirty="0" sz="2100" spc="5">
                <a:latin typeface="Calibri"/>
                <a:cs typeface="Calibri"/>
              </a:rPr>
              <a:t>L1P</a:t>
            </a:r>
            <a:r>
              <a:rPr dirty="0" sz="2100" spc="30">
                <a:latin typeface="Calibri"/>
                <a:cs typeface="Calibri"/>
              </a:rPr>
              <a:t> </a:t>
            </a:r>
            <a:r>
              <a:rPr dirty="0" sz="2100" spc="10">
                <a:latin typeface="Calibri"/>
                <a:cs typeface="Calibri"/>
              </a:rPr>
              <a:t>Aligned</a:t>
            </a:r>
            <a:r>
              <a:rPr dirty="0" sz="2100" spc="2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Payment</a:t>
            </a:r>
            <a:r>
              <a:rPr dirty="0" sz="2100" spc="25">
                <a:latin typeface="Calibri"/>
                <a:cs typeface="Calibri"/>
              </a:rPr>
              <a:t> </a:t>
            </a:r>
            <a:r>
              <a:rPr dirty="0" sz="2100" spc="15">
                <a:latin typeface="Calibri"/>
                <a:cs typeface="Calibri"/>
              </a:rPr>
              <a:t>Scheme</a:t>
            </a:r>
            <a:r>
              <a:rPr dirty="0" sz="2100" spc="25">
                <a:latin typeface="Calibri"/>
                <a:cs typeface="Calibri"/>
              </a:rPr>
              <a:t> </a:t>
            </a:r>
            <a:r>
              <a:rPr dirty="0" sz="2100" spc="5">
                <a:latin typeface="Calibri"/>
                <a:cs typeface="Calibri"/>
              </a:rPr>
              <a:t>Entities </a:t>
            </a:r>
            <a:r>
              <a:rPr dirty="0" sz="2100" spc="-459">
                <a:latin typeface="Calibri"/>
                <a:cs typeface="Calibri"/>
              </a:rPr>
              <a:t> </a:t>
            </a:r>
            <a:r>
              <a:rPr dirty="0" sz="2100" spc="10">
                <a:latin typeface="Calibri"/>
                <a:cs typeface="Calibri"/>
              </a:rPr>
              <a:t>and</a:t>
            </a:r>
            <a:r>
              <a:rPr dirty="0" sz="2100" spc="15">
                <a:latin typeface="Calibri"/>
                <a:cs typeface="Calibri"/>
              </a:rPr>
              <a:t> </a:t>
            </a:r>
            <a:r>
              <a:rPr dirty="0" sz="2100" spc="5">
                <a:latin typeface="Calibri"/>
                <a:cs typeface="Calibri"/>
              </a:rPr>
              <a:t>Roles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14401" y="7242047"/>
            <a:ext cx="16446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5">
                <a:latin typeface="Calibri"/>
                <a:cs typeface="Calibri"/>
              </a:rPr>
              <a:t>14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4755" y="7213600"/>
            <a:ext cx="2564765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10">
                <a:solidFill>
                  <a:srgbClr val="857968"/>
                </a:solidFill>
                <a:latin typeface="Calibri"/>
                <a:cs typeface="Calibri"/>
              </a:rPr>
              <a:t>Bill</a:t>
            </a:r>
            <a:r>
              <a:rPr dirty="0" sz="1300" spc="-15">
                <a:solidFill>
                  <a:srgbClr val="857968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857968"/>
                </a:solidFill>
                <a:latin typeface="Calibri"/>
                <a:cs typeface="Calibri"/>
              </a:rPr>
              <a:t>&amp;</a:t>
            </a:r>
            <a:r>
              <a:rPr dirty="0" sz="1300" spc="-30">
                <a:solidFill>
                  <a:srgbClr val="857968"/>
                </a:solidFill>
                <a:latin typeface="Calibri"/>
                <a:cs typeface="Calibri"/>
              </a:rPr>
              <a:t> </a:t>
            </a:r>
            <a:r>
              <a:rPr dirty="0" sz="1300" spc="-15">
                <a:solidFill>
                  <a:srgbClr val="857968"/>
                </a:solidFill>
                <a:latin typeface="Calibri"/>
                <a:cs typeface="Calibri"/>
              </a:rPr>
              <a:t>Melinda Gates</a:t>
            </a:r>
            <a:r>
              <a:rPr dirty="0" sz="1300" spc="-10">
                <a:solidFill>
                  <a:srgbClr val="857968"/>
                </a:solidFill>
                <a:latin typeface="Calibri"/>
                <a:cs typeface="Calibri"/>
              </a:rPr>
              <a:t> </a:t>
            </a:r>
            <a:r>
              <a:rPr dirty="0" sz="1300" spc="-20">
                <a:solidFill>
                  <a:srgbClr val="857968"/>
                </a:solidFill>
                <a:latin typeface="Calibri"/>
                <a:cs typeface="Calibri"/>
              </a:rPr>
              <a:t>Foundation,</a:t>
            </a:r>
            <a:r>
              <a:rPr dirty="0" sz="1300" spc="-10">
                <a:solidFill>
                  <a:srgbClr val="857968"/>
                </a:solidFill>
                <a:latin typeface="Calibri"/>
                <a:cs typeface="Calibri"/>
              </a:rPr>
              <a:t> 2024</a:t>
            </a:r>
            <a:endParaRPr sz="13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23146" y="6262742"/>
          <a:ext cx="8822690" cy="580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6680"/>
                <a:gridCol w="2143760"/>
                <a:gridCol w="1760220"/>
                <a:gridCol w="1760220"/>
                <a:gridCol w="1760220"/>
              </a:tblGrid>
              <a:tr h="552703"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500" spc="-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Government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977C00"/>
                    </a:solidFill>
                  </a:tcPr>
                </a:tc>
                <a:tc>
                  <a:txBody>
                    <a:bodyPr/>
                    <a:lstStyle/>
                    <a:p>
                      <a:pPr marL="582930" marR="100965" indent="-47434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500" spc="-10" b="1">
                          <a:latin typeface="Calibri"/>
                          <a:cs typeface="Calibri"/>
                        </a:rPr>
                        <a:t>Scheme</a:t>
                      </a:r>
                      <a:r>
                        <a:rPr dirty="0" sz="15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-15">
                          <a:latin typeface="Calibri"/>
                          <a:cs typeface="Calibri"/>
                        </a:rPr>
                        <a:t>focus</a:t>
                      </a:r>
                      <a:r>
                        <a:rPr dirty="0" sz="15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>
                          <a:latin typeface="Calibri"/>
                          <a:cs typeface="Calibri"/>
                        </a:rPr>
                        <a:t>–</a:t>
                      </a:r>
                      <a:r>
                        <a:rPr dirty="0" sz="15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-5">
                          <a:latin typeface="Calibri"/>
                          <a:cs typeface="Calibri"/>
                        </a:rPr>
                        <a:t>varies</a:t>
                      </a:r>
                      <a:r>
                        <a:rPr dirty="0" sz="15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-5">
                          <a:latin typeface="Calibri"/>
                          <a:cs typeface="Calibri"/>
                        </a:rPr>
                        <a:t>by </a:t>
                      </a:r>
                      <a:r>
                        <a:rPr dirty="0" sz="1500" spc="-3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-10">
                          <a:latin typeface="Calibri"/>
                          <a:cs typeface="Calibri"/>
                        </a:rPr>
                        <a:t>local</a:t>
                      </a:r>
                      <a:r>
                        <a:rPr dirty="0" sz="1500" spc="-15">
                          <a:latin typeface="Calibri"/>
                          <a:cs typeface="Calibri"/>
                        </a:rPr>
                        <a:t> context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CE6B2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500" spc="-10" b="1">
                          <a:latin typeface="Calibri"/>
                          <a:cs typeface="Calibri"/>
                        </a:rPr>
                        <a:t>Scheme</a:t>
                      </a:r>
                      <a:endParaRPr sz="15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500" spc="-10">
                          <a:latin typeface="Calibri"/>
                          <a:cs typeface="Calibri"/>
                        </a:rPr>
                        <a:t>Governance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D5CB99"/>
                    </a:solidFill>
                  </a:tcPr>
                </a:tc>
                <a:tc>
                  <a:txBody>
                    <a:bodyPr/>
                    <a:lstStyle/>
                    <a:p>
                      <a:pPr marL="518795" marR="235585" indent="-27495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500" spc="-15">
                          <a:latin typeface="Calibri"/>
                          <a:cs typeface="Calibri"/>
                        </a:rPr>
                        <a:t>Payment</a:t>
                      </a:r>
                      <a:r>
                        <a:rPr dirty="0" sz="15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-5">
                          <a:latin typeface="Calibri"/>
                          <a:cs typeface="Calibri"/>
                        </a:rPr>
                        <a:t>Service </a:t>
                      </a:r>
                      <a:r>
                        <a:rPr dirty="0" sz="1500" spc="-3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-10">
                          <a:latin typeface="Calibri"/>
                          <a:cs typeface="Calibri"/>
                        </a:rPr>
                        <a:t>Providers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EEEAD6"/>
                    </a:solidFill>
                  </a:tcPr>
                </a:tc>
                <a:tc>
                  <a:txBody>
                    <a:bodyPr/>
                    <a:lstStyle/>
                    <a:p>
                      <a:pPr marL="532765" marR="120650" indent="-4038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500" b="1">
                          <a:latin typeface="Calibri"/>
                          <a:cs typeface="Calibri"/>
                        </a:rPr>
                        <a:t>Pl</a:t>
                      </a:r>
                      <a:r>
                        <a:rPr dirty="0" sz="1500" spc="-25" b="1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500" spc="-5" b="1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500" spc="-35" b="1">
                          <a:latin typeface="Calibri"/>
                          <a:cs typeface="Calibri"/>
                        </a:rPr>
                        <a:t>f</a:t>
                      </a:r>
                      <a:r>
                        <a:rPr dirty="0" sz="1500" spc="-10" b="1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1500" spc="-5" b="1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1500" b="1"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15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00" spc="-10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1500" spc="-5">
                          <a:latin typeface="Calibri"/>
                          <a:cs typeface="Calibri"/>
                        </a:rPr>
                        <a:t>p</a:t>
                      </a:r>
                      <a:r>
                        <a:rPr dirty="0" sz="150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500" spc="-35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1500" spc="-15">
                          <a:latin typeface="Calibri"/>
                          <a:cs typeface="Calibri"/>
                        </a:rPr>
                        <a:t>at</a:t>
                      </a:r>
                      <a:r>
                        <a:rPr dirty="0" sz="1500" spc="-5">
                          <a:latin typeface="Calibri"/>
                          <a:cs typeface="Calibri"/>
                        </a:rPr>
                        <a:t>or</a:t>
                      </a:r>
                      <a:r>
                        <a:rPr dirty="0" sz="1500">
                          <a:latin typeface="Calibri"/>
                          <a:cs typeface="Calibri"/>
                        </a:rPr>
                        <a:t>/  </a:t>
                      </a:r>
                      <a:r>
                        <a:rPr dirty="0" sz="1500" spc="-5">
                          <a:latin typeface="Calibri"/>
                          <a:cs typeface="Calibri"/>
                        </a:rPr>
                        <a:t>Manager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8CB7C7"/>
                    </a:solidFill>
                  </a:tcPr>
                </a:tc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616268" y="2262094"/>
            <a:ext cx="8724900" cy="3938270"/>
            <a:chOff x="616268" y="2262094"/>
            <a:chExt cx="8724900" cy="3938270"/>
          </a:xfrm>
        </p:grpSpPr>
        <p:sp>
          <p:nvSpPr>
            <p:cNvPr id="8" name="object 8"/>
            <p:cNvSpPr/>
            <p:nvPr/>
          </p:nvSpPr>
          <p:spPr>
            <a:xfrm>
              <a:off x="629921" y="2275747"/>
              <a:ext cx="8697595" cy="3910965"/>
            </a:xfrm>
            <a:custGeom>
              <a:avLst/>
              <a:gdLst/>
              <a:ahLst/>
              <a:cxnLst/>
              <a:rect l="l" t="t" r="r" b="b"/>
              <a:pathLst>
                <a:path w="8697595" h="3910965">
                  <a:moveTo>
                    <a:pt x="8697179" y="0"/>
                  </a:moveTo>
                  <a:lnTo>
                    <a:pt x="0" y="0"/>
                  </a:lnTo>
                  <a:lnTo>
                    <a:pt x="0" y="3910624"/>
                  </a:lnTo>
                  <a:lnTo>
                    <a:pt x="8697179" y="3910624"/>
                  </a:lnTo>
                  <a:lnTo>
                    <a:pt x="8697179" y="0"/>
                  </a:lnTo>
                  <a:close/>
                </a:path>
              </a:pathLst>
            </a:custGeom>
            <a:solidFill>
              <a:srgbClr val="977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29921" y="2275747"/>
              <a:ext cx="8697595" cy="3910965"/>
            </a:xfrm>
            <a:custGeom>
              <a:avLst/>
              <a:gdLst/>
              <a:ahLst/>
              <a:cxnLst/>
              <a:rect l="l" t="t" r="r" b="b"/>
              <a:pathLst>
                <a:path w="8697595" h="3910965">
                  <a:moveTo>
                    <a:pt x="0" y="0"/>
                  </a:moveTo>
                  <a:lnTo>
                    <a:pt x="8697180" y="0"/>
                  </a:lnTo>
                  <a:lnTo>
                    <a:pt x="8697180" y="3910623"/>
                  </a:lnTo>
                  <a:lnTo>
                    <a:pt x="0" y="3910623"/>
                  </a:lnTo>
                  <a:lnTo>
                    <a:pt x="0" y="0"/>
                  </a:lnTo>
                  <a:close/>
                </a:path>
              </a:pathLst>
            </a:custGeom>
            <a:ln w="27093">
              <a:solidFill>
                <a:srgbClr val="5945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29920" y="2275747"/>
            <a:ext cx="8697595" cy="362585"/>
          </a:xfrm>
          <a:prstGeom prst="rect">
            <a:avLst/>
          </a:prstGeom>
          <a:solidFill>
            <a:srgbClr val="977C00"/>
          </a:solidFill>
          <a:ln w="27093">
            <a:solidFill>
              <a:srgbClr val="59452A"/>
            </a:solidFill>
          </a:ln>
        </p:spPr>
        <p:txBody>
          <a:bodyPr wrap="square" lIns="0" tIns="36194" rIns="0" bIns="0" rtlCol="0" vert="horz">
            <a:spAutoFit/>
          </a:bodyPr>
          <a:lstStyle/>
          <a:p>
            <a:pPr marL="3759200">
              <a:lnSpc>
                <a:spcPct val="100000"/>
              </a:lnSpc>
              <a:spcBef>
                <a:spcPts val="284"/>
              </a:spcBef>
            </a:pPr>
            <a:r>
              <a:rPr dirty="0" sz="1500" b="1">
                <a:solidFill>
                  <a:srgbClr val="FFFFFF"/>
                </a:solidFill>
                <a:latin typeface="Calibri"/>
                <a:cs typeface="Calibri"/>
              </a:rPr>
              <a:t>1.</a:t>
            </a:r>
            <a:r>
              <a:rPr dirty="0" sz="1500" spc="-5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500" spc="-10" b="1">
                <a:solidFill>
                  <a:srgbClr val="FFFFFF"/>
                </a:solidFill>
                <a:latin typeface="Calibri"/>
                <a:cs typeface="Calibri"/>
              </a:rPr>
              <a:t>Government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69610" y="2624621"/>
            <a:ext cx="8013700" cy="3575685"/>
            <a:chOff x="969610" y="2624621"/>
            <a:chExt cx="8013700" cy="3575685"/>
          </a:xfrm>
        </p:grpSpPr>
        <p:sp>
          <p:nvSpPr>
            <p:cNvPr id="12" name="object 12"/>
            <p:cNvSpPr/>
            <p:nvPr/>
          </p:nvSpPr>
          <p:spPr>
            <a:xfrm>
              <a:off x="983262" y="2638273"/>
              <a:ext cx="7986395" cy="3548379"/>
            </a:xfrm>
            <a:custGeom>
              <a:avLst/>
              <a:gdLst/>
              <a:ahLst/>
              <a:cxnLst/>
              <a:rect l="l" t="t" r="r" b="b"/>
              <a:pathLst>
                <a:path w="7986395" h="3548379">
                  <a:moveTo>
                    <a:pt x="7985878" y="0"/>
                  </a:moveTo>
                  <a:lnTo>
                    <a:pt x="0" y="0"/>
                  </a:lnTo>
                  <a:lnTo>
                    <a:pt x="0" y="3548098"/>
                  </a:lnTo>
                  <a:lnTo>
                    <a:pt x="7985878" y="3548098"/>
                  </a:lnTo>
                  <a:lnTo>
                    <a:pt x="7985878" y="0"/>
                  </a:lnTo>
                  <a:close/>
                </a:path>
              </a:pathLst>
            </a:custGeom>
            <a:solidFill>
              <a:srgbClr val="CE6B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83262" y="2638273"/>
              <a:ext cx="7986395" cy="3548379"/>
            </a:xfrm>
            <a:custGeom>
              <a:avLst/>
              <a:gdLst/>
              <a:ahLst/>
              <a:cxnLst/>
              <a:rect l="l" t="t" r="r" b="b"/>
              <a:pathLst>
                <a:path w="7986395" h="3548379">
                  <a:moveTo>
                    <a:pt x="0" y="0"/>
                  </a:moveTo>
                  <a:lnTo>
                    <a:pt x="7985878" y="0"/>
                  </a:lnTo>
                  <a:lnTo>
                    <a:pt x="7985878" y="3548098"/>
                  </a:lnTo>
                  <a:lnTo>
                    <a:pt x="0" y="3548098"/>
                  </a:lnTo>
                  <a:lnTo>
                    <a:pt x="0" y="0"/>
                  </a:lnTo>
                  <a:close/>
                </a:path>
              </a:pathLst>
            </a:custGeom>
            <a:ln w="27093">
              <a:solidFill>
                <a:srgbClr val="5945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307432" y="3077942"/>
              <a:ext cx="7322184" cy="3108960"/>
            </a:xfrm>
            <a:custGeom>
              <a:avLst/>
              <a:gdLst/>
              <a:ahLst/>
              <a:cxnLst/>
              <a:rect l="l" t="t" r="r" b="b"/>
              <a:pathLst>
                <a:path w="7322184" h="3108960">
                  <a:moveTo>
                    <a:pt x="7322169" y="0"/>
                  </a:moveTo>
                  <a:lnTo>
                    <a:pt x="0" y="0"/>
                  </a:lnTo>
                  <a:lnTo>
                    <a:pt x="0" y="3108429"/>
                  </a:lnTo>
                  <a:lnTo>
                    <a:pt x="7322169" y="3108429"/>
                  </a:lnTo>
                  <a:lnTo>
                    <a:pt x="7322169" y="0"/>
                  </a:lnTo>
                  <a:close/>
                </a:path>
              </a:pathLst>
            </a:custGeom>
            <a:solidFill>
              <a:srgbClr val="D5CB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307432" y="3077942"/>
              <a:ext cx="7322184" cy="3108960"/>
            </a:xfrm>
            <a:custGeom>
              <a:avLst/>
              <a:gdLst/>
              <a:ahLst/>
              <a:cxnLst/>
              <a:rect l="l" t="t" r="r" b="b"/>
              <a:pathLst>
                <a:path w="7322184" h="3108960">
                  <a:moveTo>
                    <a:pt x="0" y="0"/>
                  </a:moveTo>
                  <a:lnTo>
                    <a:pt x="7322170" y="0"/>
                  </a:lnTo>
                  <a:lnTo>
                    <a:pt x="7322170" y="3108428"/>
                  </a:lnTo>
                  <a:lnTo>
                    <a:pt x="0" y="3108428"/>
                  </a:lnTo>
                  <a:lnTo>
                    <a:pt x="0" y="0"/>
                  </a:lnTo>
                  <a:close/>
                </a:path>
              </a:pathLst>
            </a:custGeom>
            <a:ln w="27093">
              <a:solidFill>
                <a:srgbClr val="5945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807945" y="3378431"/>
              <a:ext cx="6289040" cy="2807970"/>
            </a:xfrm>
            <a:custGeom>
              <a:avLst/>
              <a:gdLst/>
              <a:ahLst/>
              <a:cxnLst/>
              <a:rect l="l" t="t" r="r" b="b"/>
              <a:pathLst>
                <a:path w="6289040" h="2807970">
                  <a:moveTo>
                    <a:pt x="6288504" y="0"/>
                  </a:moveTo>
                  <a:lnTo>
                    <a:pt x="0" y="0"/>
                  </a:lnTo>
                  <a:lnTo>
                    <a:pt x="0" y="2807940"/>
                  </a:lnTo>
                  <a:lnTo>
                    <a:pt x="6288504" y="2807940"/>
                  </a:lnTo>
                  <a:lnTo>
                    <a:pt x="6288504" y="0"/>
                  </a:lnTo>
                  <a:close/>
                </a:path>
              </a:pathLst>
            </a:custGeom>
            <a:solidFill>
              <a:srgbClr val="D5CB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807945" y="3378431"/>
              <a:ext cx="6289040" cy="2807970"/>
            </a:xfrm>
            <a:custGeom>
              <a:avLst/>
              <a:gdLst/>
              <a:ahLst/>
              <a:cxnLst/>
              <a:rect l="l" t="t" r="r" b="b"/>
              <a:pathLst>
                <a:path w="6289040" h="2807970">
                  <a:moveTo>
                    <a:pt x="0" y="0"/>
                  </a:moveTo>
                  <a:lnTo>
                    <a:pt x="6288504" y="0"/>
                  </a:lnTo>
                  <a:lnTo>
                    <a:pt x="6288504" y="2807940"/>
                  </a:lnTo>
                  <a:lnTo>
                    <a:pt x="0" y="2807940"/>
                  </a:lnTo>
                  <a:lnTo>
                    <a:pt x="0" y="0"/>
                  </a:lnTo>
                  <a:close/>
                </a:path>
              </a:pathLst>
            </a:custGeom>
            <a:ln w="27093">
              <a:solidFill>
                <a:srgbClr val="5945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3544796" y="2661920"/>
            <a:ext cx="2861945" cy="9950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3200" indent="-19050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203835" algn="l"/>
              </a:tabLst>
            </a:pPr>
            <a:r>
              <a:rPr dirty="0" sz="1500" spc="-20" b="1">
                <a:solidFill>
                  <a:srgbClr val="59452A"/>
                </a:solidFill>
                <a:latin typeface="Calibri"/>
                <a:cs typeface="Calibri"/>
              </a:rPr>
              <a:t>Payment </a:t>
            </a:r>
            <a:r>
              <a:rPr dirty="0" sz="1500" spc="-10" b="1">
                <a:solidFill>
                  <a:srgbClr val="59452A"/>
                </a:solidFill>
                <a:latin typeface="Calibri"/>
                <a:cs typeface="Calibri"/>
              </a:rPr>
              <a:t>Scheme</a:t>
            </a:r>
            <a:r>
              <a:rPr dirty="0" sz="1500" spc="-30" b="1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500" spc="-10" b="1">
                <a:solidFill>
                  <a:srgbClr val="59452A"/>
                </a:solidFill>
                <a:latin typeface="Calibri"/>
                <a:cs typeface="Calibri"/>
              </a:rPr>
              <a:t>Governing</a:t>
            </a:r>
            <a:r>
              <a:rPr dirty="0" sz="1500" spc="-20" b="1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500" spc="-5" b="1">
                <a:solidFill>
                  <a:srgbClr val="59452A"/>
                </a:solidFill>
                <a:latin typeface="Calibri"/>
                <a:cs typeface="Calibri"/>
              </a:rPr>
              <a:t>Body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 startAt="2"/>
            </a:pPr>
            <a:endParaRPr sz="1350">
              <a:latin typeface="Calibri"/>
              <a:cs typeface="Calibri"/>
            </a:endParaRPr>
          </a:p>
          <a:p>
            <a:pPr marL="198755" indent="-186690">
              <a:lnSpc>
                <a:spcPct val="100000"/>
              </a:lnSpc>
              <a:buAutoNum type="arabicPeriod" startAt="2"/>
              <a:tabLst>
                <a:tab pos="199390" algn="l"/>
              </a:tabLst>
            </a:pPr>
            <a:r>
              <a:rPr dirty="0" sz="1500" spc="-15">
                <a:solidFill>
                  <a:srgbClr val="59452A"/>
                </a:solidFill>
                <a:latin typeface="Calibri"/>
                <a:cs typeface="Calibri"/>
              </a:rPr>
              <a:t>Payment</a:t>
            </a:r>
            <a:r>
              <a:rPr dirty="0" sz="1500" spc="-2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500" spc="-10">
                <a:solidFill>
                  <a:srgbClr val="59452A"/>
                </a:solidFill>
                <a:latin typeface="Calibri"/>
                <a:cs typeface="Calibri"/>
              </a:rPr>
              <a:t>Scheme</a:t>
            </a:r>
            <a:r>
              <a:rPr dirty="0" sz="1500" spc="-3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500" spc="-10">
                <a:solidFill>
                  <a:srgbClr val="59452A"/>
                </a:solidFill>
                <a:latin typeface="Calibri"/>
                <a:cs typeface="Calibri"/>
              </a:rPr>
              <a:t>Ownership</a:t>
            </a:r>
            <a:r>
              <a:rPr dirty="0" sz="1500" spc="-2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500" spc="-5">
                <a:solidFill>
                  <a:srgbClr val="59452A"/>
                </a:solidFill>
                <a:latin typeface="Calibri"/>
                <a:cs typeface="Calibri"/>
              </a:rPr>
              <a:t>Body</a:t>
            </a:r>
            <a:endParaRPr sz="1500">
              <a:latin typeface="Calibri"/>
              <a:cs typeface="Calibri"/>
            </a:endParaRPr>
          </a:p>
          <a:p>
            <a:pPr marL="608330" indent="-186690">
              <a:lnSpc>
                <a:spcPct val="100000"/>
              </a:lnSpc>
              <a:spcBef>
                <a:spcPts val="580"/>
              </a:spcBef>
              <a:buAutoNum type="arabicPeriod" startAt="2"/>
              <a:tabLst>
                <a:tab pos="608965" algn="l"/>
              </a:tabLst>
            </a:pPr>
            <a:r>
              <a:rPr dirty="0" sz="1500" spc="-15">
                <a:solidFill>
                  <a:srgbClr val="59452A"/>
                </a:solidFill>
                <a:latin typeface="Calibri"/>
                <a:cs typeface="Calibri"/>
              </a:rPr>
              <a:t>Payment</a:t>
            </a:r>
            <a:r>
              <a:rPr dirty="0" sz="1500" spc="-2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500" spc="-10">
                <a:solidFill>
                  <a:srgbClr val="59452A"/>
                </a:solidFill>
                <a:latin typeface="Calibri"/>
                <a:cs typeface="Calibri"/>
              </a:rPr>
              <a:t>Scheme</a:t>
            </a:r>
            <a:r>
              <a:rPr dirty="0" sz="1500" spc="-2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500" spc="-5">
                <a:solidFill>
                  <a:srgbClr val="59452A"/>
                </a:solidFill>
                <a:latin typeface="Calibri"/>
                <a:cs typeface="Calibri"/>
              </a:rPr>
              <a:t>Rules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295625" y="3797844"/>
            <a:ext cx="5351780" cy="2388870"/>
          </a:xfrm>
          <a:custGeom>
            <a:avLst/>
            <a:gdLst/>
            <a:ahLst/>
            <a:cxnLst/>
            <a:rect l="l" t="t" r="r" b="b"/>
            <a:pathLst>
              <a:path w="5351780" h="2388870">
                <a:moveTo>
                  <a:pt x="0" y="0"/>
                </a:moveTo>
                <a:lnTo>
                  <a:pt x="5351645" y="0"/>
                </a:lnTo>
                <a:lnTo>
                  <a:pt x="5351645" y="2388525"/>
                </a:lnTo>
                <a:lnTo>
                  <a:pt x="0" y="2388525"/>
                </a:lnTo>
                <a:lnTo>
                  <a:pt x="0" y="0"/>
                </a:lnTo>
                <a:close/>
              </a:path>
            </a:pathLst>
          </a:custGeom>
          <a:ln w="27093">
            <a:solidFill>
              <a:srgbClr val="5945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295625" y="3797844"/>
            <a:ext cx="5351780" cy="464820"/>
          </a:xfrm>
          <a:prstGeom prst="rect">
            <a:avLst/>
          </a:prstGeom>
          <a:solidFill>
            <a:srgbClr val="D5CB99"/>
          </a:solidFill>
          <a:ln w="27093">
            <a:solidFill>
              <a:srgbClr val="59452A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1548765">
              <a:lnSpc>
                <a:spcPct val="100000"/>
              </a:lnSpc>
              <a:spcBef>
                <a:spcPts val="275"/>
              </a:spcBef>
            </a:pPr>
            <a:r>
              <a:rPr dirty="0" sz="1500" spc="-5">
                <a:solidFill>
                  <a:srgbClr val="59452A"/>
                </a:solidFill>
                <a:latin typeface="Calibri"/>
                <a:cs typeface="Calibri"/>
              </a:rPr>
              <a:t>5.</a:t>
            </a:r>
            <a:r>
              <a:rPr dirty="0" sz="1500" spc="-2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500" spc="-15">
                <a:solidFill>
                  <a:srgbClr val="59452A"/>
                </a:solidFill>
                <a:latin typeface="Calibri"/>
                <a:cs typeface="Calibri"/>
              </a:rPr>
              <a:t>Payment </a:t>
            </a:r>
            <a:r>
              <a:rPr dirty="0" sz="1500" spc="-10">
                <a:solidFill>
                  <a:srgbClr val="59452A"/>
                </a:solidFill>
                <a:latin typeface="Calibri"/>
                <a:cs typeface="Calibri"/>
              </a:rPr>
              <a:t>Scheme</a:t>
            </a:r>
            <a:r>
              <a:rPr dirty="0" sz="1500" spc="-2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500" spc="-15">
                <a:solidFill>
                  <a:srgbClr val="59452A"/>
                </a:solidFill>
                <a:latin typeface="Calibri"/>
                <a:cs typeface="Calibri"/>
              </a:rPr>
              <a:t>Operator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769652" y="4248948"/>
            <a:ext cx="4467860" cy="1943100"/>
            <a:chOff x="2769652" y="4248948"/>
            <a:chExt cx="4467860" cy="1943100"/>
          </a:xfrm>
        </p:grpSpPr>
        <p:sp>
          <p:nvSpPr>
            <p:cNvPr id="22" name="object 22"/>
            <p:cNvSpPr/>
            <p:nvPr/>
          </p:nvSpPr>
          <p:spPr>
            <a:xfrm>
              <a:off x="2783305" y="4262601"/>
              <a:ext cx="4440555" cy="1915795"/>
            </a:xfrm>
            <a:custGeom>
              <a:avLst/>
              <a:gdLst/>
              <a:ahLst/>
              <a:cxnLst/>
              <a:rect l="l" t="t" r="r" b="b"/>
              <a:pathLst>
                <a:path w="4440555" h="1915795">
                  <a:moveTo>
                    <a:pt x="4440454" y="0"/>
                  </a:moveTo>
                  <a:lnTo>
                    <a:pt x="0" y="0"/>
                  </a:lnTo>
                  <a:lnTo>
                    <a:pt x="0" y="1915328"/>
                  </a:lnTo>
                  <a:lnTo>
                    <a:pt x="4440454" y="1915328"/>
                  </a:lnTo>
                  <a:lnTo>
                    <a:pt x="4440454" y="0"/>
                  </a:lnTo>
                  <a:close/>
                </a:path>
              </a:pathLst>
            </a:custGeom>
            <a:solidFill>
              <a:srgbClr val="EEEA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783305" y="4262601"/>
              <a:ext cx="4440555" cy="1915795"/>
            </a:xfrm>
            <a:custGeom>
              <a:avLst/>
              <a:gdLst/>
              <a:ahLst/>
              <a:cxnLst/>
              <a:rect l="l" t="t" r="r" b="b"/>
              <a:pathLst>
                <a:path w="4440555" h="1915795">
                  <a:moveTo>
                    <a:pt x="0" y="0"/>
                  </a:moveTo>
                  <a:lnTo>
                    <a:pt x="4440454" y="0"/>
                  </a:lnTo>
                  <a:lnTo>
                    <a:pt x="4440454" y="1915329"/>
                  </a:lnTo>
                  <a:lnTo>
                    <a:pt x="0" y="1915329"/>
                  </a:lnTo>
                  <a:lnTo>
                    <a:pt x="0" y="0"/>
                  </a:lnTo>
                  <a:close/>
                </a:path>
              </a:pathLst>
            </a:custGeom>
            <a:ln w="27093">
              <a:solidFill>
                <a:srgbClr val="5945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2783305" y="4262601"/>
            <a:ext cx="4440555" cy="399415"/>
          </a:xfrm>
          <a:prstGeom prst="rect">
            <a:avLst/>
          </a:prstGeom>
          <a:solidFill>
            <a:srgbClr val="EEEAD6"/>
          </a:solidFill>
          <a:ln w="27093">
            <a:solidFill>
              <a:srgbClr val="59452A"/>
            </a:solidFill>
          </a:ln>
        </p:spPr>
        <p:txBody>
          <a:bodyPr wrap="square" lIns="0" tIns="36195" rIns="0" bIns="0" rtlCol="0" vert="horz">
            <a:spAutoFit/>
          </a:bodyPr>
          <a:lstStyle/>
          <a:p>
            <a:pPr marL="786765">
              <a:lnSpc>
                <a:spcPct val="100000"/>
              </a:lnSpc>
              <a:spcBef>
                <a:spcPts val="285"/>
              </a:spcBef>
            </a:pPr>
            <a:r>
              <a:rPr dirty="0" sz="1500" spc="-5">
                <a:solidFill>
                  <a:srgbClr val="59452A"/>
                </a:solidFill>
                <a:latin typeface="Calibri"/>
                <a:cs typeface="Calibri"/>
              </a:rPr>
              <a:t>6.</a:t>
            </a:r>
            <a:r>
              <a:rPr dirty="0" sz="1500" spc="-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500" spc="-10">
                <a:solidFill>
                  <a:srgbClr val="59452A"/>
                </a:solidFill>
                <a:latin typeface="Calibri"/>
                <a:cs typeface="Calibri"/>
              </a:rPr>
              <a:t>Retail</a:t>
            </a:r>
            <a:r>
              <a:rPr dirty="0" sz="1500" spc="-5">
                <a:solidFill>
                  <a:srgbClr val="59452A"/>
                </a:solidFill>
                <a:latin typeface="Calibri"/>
                <a:cs typeface="Calibri"/>
              </a:rPr>
              <a:t> Service</a:t>
            </a:r>
            <a:r>
              <a:rPr dirty="0" sz="1500" spc="-10">
                <a:solidFill>
                  <a:srgbClr val="59452A"/>
                </a:solidFill>
                <a:latin typeface="Calibri"/>
                <a:cs typeface="Calibri"/>
              </a:rPr>
              <a:t> Provider</a:t>
            </a:r>
            <a:r>
              <a:rPr dirty="0" sz="1500" spc="-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500" spc="-10">
                <a:solidFill>
                  <a:srgbClr val="59452A"/>
                </a:solidFill>
                <a:latin typeface="Calibri"/>
                <a:cs typeface="Calibri"/>
              </a:rPr>
              <a:t>Participants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154663" y="4648029"/>
            <a:ext cx="3736340" cy="1541780"/>
            <a:chOff x="3154663" y="4648029"/>
            <a:chExt cx="3736340" cy="1541780"/>
          </a:xfrm>
        </p:grpSpPr>
        <p:sp>
          <p:nvSpPr>
            <p:cNvPr id="26" name="object 26"/>
            <p:cNvSpPr/>
            <p:nvPr/>
          </p:nvSpPr>
          <p:spPr>
            <a:xfrm>
              <a:off x="3168315" y="4661682"/>
              <a:ext cx="3709035" cy="1514475"/>
            </a:xfrm>
            <a:custGeom>
              <a:avLst/>
              <a:gdLst/>
              <a:ahLst/>
              <a:cxnLst/>
              <a:rect l="l" t="t" r="r" b="b"/>
              <a:pathLst>
                <a:path w="3709034" h="1514475">
                  <a:moveTo>
                    <a:pt x="3708933" y="0"/>
                  </a:moveTo>
                  <a:lnTo>
                    <a:pt x="0" y="0"/>
                  </a:lnTo>
                  <a:lnTo>
                    <a:pt x="0" y="1514464"/>
                  </a:lnTo>
                  <a:lnTo>
                    <a:pt x="3708933" y="1514464"/>
                  </a:lnTo>
                  <a:lnTo>
                    <a:pt x="3708933" y="0"/>
                  </a:lnTo>
                  <a:close/>
                </a:path>
              </a:pathLst>
            </a:custGeom>
            <a:solidFill>
              <a:srgbClr val="8CB7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168315" y="4661682"/>
              <a:ext cx="3709035" cy="1514475"/>
            </a:xfrm>
            <a:custGeom>
              <a:avLst/>
              <a:gdLst/>
              <a:ahLst/>
              <a:cxnLst/>
              <a:rect l="l" t="t" r="r" b="b"/>
              <a:pathLst>
                <a:path w="3709034" h="1514475">
                  <a:moveTo>
                    <a:pt x="0" y="0"/>
                  </a:moveTo>
                  <a:lnTo>
                    <a:pt x="3708934" y="0"/>
                  </a:lnTo>
                  <a:lnTo>
                    <a:pt x="3708934" y="1514465"/>
                  </a:lnTo>
                  <a:lnTo>
                    <a:pt x="0" y="1514465"/>
                  </a:lnTo>
                  <a:lnTo>
                    <a:pt x="0" y="0"/>
                  </a:lnTo>
                  <a:close/>
                </a:path>
              </a:pathLst>
            </a:custGeom>
            <a:ln w="27093">
              <a:solidFill>
                <a:srgbClr val="5945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463490" y="5326143"/>
              <a:ext cx="3119120" cy="850265"/>
            </a:xfrm>
            <a:custGeom>
              <a:avLst/>
              <a:gdLst/>
              <a:ahLst/>
              <a:cxnLst/>
              <a:rect l="l" t="t" r="r" b="b"/>
              <a:pathLst>
                <a:path w="3119120" h="850264">
                  <a:moveTo>
                    <a:pt x="0" y="0"/>
                  </a:moveTo>
                  <a:lnTo>
                    <a:pt x="3118585" y="0"/>
                  </a:lnTo>
                  <a:lnTo>
                    <a:pt x="3118585" y="850003"/>
                  </a:lnTo>
                  <a:lnTo>
                    <a:pt x="0" y="850003"/>
                  </a:lnTo>
                  <a:lnTo>
                    <a:pt x="0" y="0"/>
                  </a:lnTo>
                  <a:close/>
                </a:path>
              </a:pathLst>
            </a:custGeom>
            <a:ln w="27093">
              <a:solidFill>
                <a:srgbClr val="5945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3579351" y="4685792"/>
            <a:ext cx="2886710" cy="9188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8755" indent="-186690">
              <a:lnSpc>
                <a:spcPct val="100000"/>
              </a:lnSpc>
              <a:spcBef>
                <a:spcPts val="100"/>
              </a:spcBef>
              <a:buAutoNum type="arabicPeriod" startAt="7"/>
              <a:tabLst>
                <a:tab pos="199390" algn="l"/>
              </a:tabLst>
            </a:pPr>
            <a:r>
              <a:rPr dirty="0" sz="1500" spc="-15">
                <a:solidFill>
                  <a:srgbClr val="59452A"/>
                </a:solidFill>
                <a:latin typeface="Calibri"/>
                <a:cs typeface="Calibri"/>
              </a:rPr>
              <a:t>Payment</a:t>
            </a:r>
            <a:r>
              <a:rPr dirty="0" sz="1500" spc="-2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500" spc="-10">
                <a:solidFill>
                  <a:srgbClr val="59452A"/>
                </a:solidFill>
                <a:latin typeface="Calibri"/>
                <a:cs typeface="Calibri"/>
              </a:rPr>
              <a:t>Platform</a:t>
            </a:r>
            <a:r>
              <a:rPr dirty="0" sz="1500" spc="-3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500" spc="-5">
                <a:solidFill>
                  <a:srgbClr val="59452A"/>
                </a:solidFill>
                <a:latin typeface="Calibri"/>
                <a:cs typeface="Calibri"/>
              </a:rPr>
              <a:t>Service</a:t>
            </a:r>
            <a:r>
              <a:rPr dirty="0" sz="1500" spc="-2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500" spc="-10">
                <a:solidFill>
                  <a:srgbClr val="59452A"/>
                </a:solidFill>
                <a:latin typeface="Calibri"/>
                <a:cs typeface="Calibri"/>
              </a:rPr>
              <a:t>Provider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59452A"/>
              </a:buClr>
              <a:buFont typeface="Calibri"/>
              <a:buAutoNum type="arabicPeriod" startAt="7"/>
            </a:pPr>
            <a:endParaRPr sz="1800">
              <a:latin typeface="Calibri"/>
              <a:cs typeface="Calibri"/>
            </a:endParaRPr>
          </a:p>
          <a:p>
            <a:pPr marL="508000" indent="-186690">
              <a:lnSpc>
                <a:spcPct val="100000"/>
              </a:lnSpc>
              <a:spcBef>
                <a:spcPts val="1235"/>
              </a:spcBef>
              <a:buAutoNum type="arabicPeriod" startAt="7"/>
              <a:tabLst>
                <a:tab pos="508634" algn="l"/>
              </a:tabLst>
            </a:pPr>
            <a:r>
              <a:rPr dirty="0" sz="1500" spc="-25">
                <a:solidFill>
                  <a:srgbClr val="59452A"/>
                </a:solidFill>
                <a:latin typeface="Calibri"/>
                <a:cs typeface="Calibri"/>
              </a:rPr>
              <a:t>S</a:t>
            </a:r>
            <a:r>
              <a:rPr dirty="0" sz="1500" spc="-160">
                <a:solidFill>
                  <a:srgbClr val="59452A"/>
                </a:solidFill>
                <a:latin typeface="Calibri"/>
                <a:cs typeface="Calibri"/>
              </a:rPr>
              <a:t>W</a:t>
            </a:r>
            <a:r>
              <a:rPr dirty="0" sz="1500">
                <a:solidFill>
                  <a:srgbClr val="59452A"/>
                </a:solidFill>
                <a:latin typeface="Calibri"/>
                <a:cs typeface="Calibri"/>
              </a:rPr>
              <a:t>,</a:t>
            </a:r>
            <a:r>
              <a:rPr dirty="0" sz="1500" spc="-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500" spc="-5">
                <a:solidFill>
                  <a:srgbClr val="59452A"/>
                </a:solidFill>
                <a:latin typeface="Calibri"/>
                <a:cs typeface="Calibri"/>
              </a:rPr>
              <a:t>H</a:t>
            </a:r>
            <a:r>
              <a:rPr dirty="0" sz="1500" spc="-160">
                <a:solidFill>
                  <a:srgbClr val="59452A"/>
                </a:solidFill>
                <a:latin typeface="Calibri"/>
                <a:cs typeface="Calibri"/>
              </a:rPr>
              <a:t>W</a:t>
            </a:r>
            <a:r>
              <a:rPr dirty="0" sz="1500">
                <a:solidFill>
                  <a:srgbClr val="59452A"/>
                </a:solidFill>
                <a:latin typeface="Calibri"/>
                <a:cs typeface="Calibri"/>
              </a:rPr>
              <a:t>,</a:t>
            </a:r>
            <a:r>
              <a:rPr dirty="0" sz="1500" spc="-10">
                <a:solidFill>
                  <a:srgbClr val="59452A"/>
                </a:solidFill>
                <a:latin typeface="Calibri"/>
                <a:cs typeface="Calibri"/>
              </a:rPr>
              <a:t> Ne</a:t>
            </a:r>
            <a:r>
              <a:rPr dirty="0" sz="1500">
                <a:solidFill>
                  <a:srgbClr val="59452A"/>
                </a:solidFill>
                <a:latin typeface="Calibri"/>
                <a:cs typeface="Calibri"/>
              </a:rPr>
              <a:t>t</a:t>
            </a:r>
            <a:r>
              <a:rPr dirty="0" sz="1500" spc="-20">
                <a:solidFill>
                  <a:srgbClr val="59452A"/>
                </a:solidFill>
                <a:latin typeface="Calibri"/>
                <a:cs typeface="Calibri"/>
              </a:rPr>
              <a:t>w</a:t>
            </a:r>
            <a:r>
              <a:rPr dirty="0" sz="1500" spc="-5">
                <a:solidFill>
                  <a:srgbClr val="59452A"/>
                </a:solidFill>
                <a:latin typeface="Calibri"/>
                <a:cs typeface="Calibri"/>
              </a:rPr>
              <a:t>or</a:t>
            </a:r>
            <a:r>
              <a:rPr dirty="0" sz="1500">
                <a:solidFill>
                  <a:srgbClr val="59452A"/>
                </a:solidFill>
                <a:latin typeface="Calibri"/>
                <a:cs typeface="Calibri"/>
              </a:rPr>
              <a:t>k</a:t>
            </a:r>
            <a:r>
              <a:rPr dirty="0" sz="1500" spc="-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500" spc="-5">
                <a:solidFill>
                  <a:srgbClr val="59452A"/>
                </a:solidFill>
                <a:latin typeface="Calibri"/>
                <a:cs typeface="Calibri"/>
              </a:rPr>
              <a:t>P</a:t>
            </a:r>
            <a:r>
              <a:rPr dirty="0" sz="1500">
                <a:solidFill>
                  <a:srgbClr val="59452A"/>
                </a:solidFill>
                <a:latin typeface="Calibri"/>
                <a:cs typeface="Calibri"/>
              </a:rPr>
              <a:t>l</a:t>
            </a:r>
            <a:r>
              <a:rPr dirty="0" sz="1500" spc="-15">
                <a:solidFill>
                  <a:srgbClr val="59452A"/>
                </a:solidFill>
                <a:latin typeface="Calibri"/>
                <a:cs typeface="Calibri"/>
              </a:rPr>
              <a:t>a</a:t>
            </a:r>
            <a:r>
              <a:rPr dirty="0" sz="1500">
                <a:solidFill>
                  <a:srgbClr val="59452A"/>
                </a:solidFill>
                <a:latin typeface="Calibri"/>
                <a:cs typeface="Calibri"/>
              </a:rPr>
              <a:t>t</a:t>
            </a:r>
            <a:r>
              <a:rPr dirty="0" sz="1500" spc="-40">
                <a:solidFill>
                  <a:srgbClr val="59452A"/>
                </a:solidFill>
                <a:latin typeface="Calibri"/>
                <a:cs typeface="Calibri"/>
              </a:rPr>
              <a:t>f</a:t>
            </a:r>
            <a:r>
              <a:rPr dirty="0" sz="1500" spc="-5">
                <a:solidFill>
                  <a:srgbClr val="59452A"/>
                </a:solidFill>
                <a:latin typeface="Calibri"/>
                <a:cs typeface="Calibri"/>
              </a:rPr>
              <a:t>or</a:t>
            </a:r>
            <a:r>
              <a:rPr dirty="0" sz="1500">
                <a:solidFill>
                  <a:srgbClr val="59452A"/>
                </a:solidFill>
                <a:latin typeface="Calibri"/>
                <a:cs typeface="Calibri"/>
              </a:rPr>
              <a:t>m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883135" y="5807755"/>
            <a:ext cx="2150110" cy="368300"/>
          </a:xfrm>
          <a:custGeom>
            <a:avLst/>
            <a:gdLst/>
            <a:ahLst/>
            <a:cxnLst/>
            <a:rect l="l" t="t" r="r" b="b"/>
            <a:pathLst>
              <a:path w="2150110" h="368300">
                <a:moveTo>
                  <a:pt x="0" y="0"/>
                </a:moveTo>
                <a:lnTo>
                  <a:pt x="2149545" y="0"/>
                </a:lnTo>
                <a:lnTo>
                  <a:pt x="2149545" y="368114"/>
                </a:lnTo>
                <a:lnTo>
                  <a:pt x="0" y="368114"/>
                </a:lnTo>
                <a:lnTo>
                  <a:pt x="0" y="0"/>
                </a:lnTo>
                <a:close/>
              </a:path>
            </a:pathLst>
          </a:custGeom>
          <a:ln w="27093">
            <a:solidFill>
              <a:srgbClr val="5945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3896682" y="5821302"/>
            <a:ext cx="2122805" cy="346710"/>
          </a:xfrm>
          <a:prstGeom prst="rect">
            <a:avLst/>
          </a:prstGeom>
          <a:solidFill>
            <a:srgbClr val="8CB7C7"/>
          </a:solidFill>
        </p:spPr>
        <p:txBody>
          <a:bodyPr wrap="square" lIns="0" tIns="44450" rIns="0" bIns="0" rtlCol="0" vert="horz">
            <a:spAutoFit/>
          </a:bodyPr>
          <a:lstStyle/>
          <a:p>
            <a:pPr marL="623570">
              <a:lnSpc>
                <a:spcPct val="100000"/>
              </a:lnSpc>
              <a:spcBef>
                <a:spcPts val="350"/>
              </a:spcBef>
            </a:pPr>
            <a:r>
              <a:rPr dirty="0" sz="1500" spc="-5">
                <a:solidFill>
                  <a:srgbClr val="59452A"/>
                </a:solidFill>
                <a:latin typeface="Calibri"/>
                <a:cs typeface="Calibri"/>
              </a:rPr>
              <a:t>9.</a:t>
            </a:r>
            <a:r>
              <a:rPr dirty="0" sz="1500" spc="-4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500" spc="-15">
                <a:solidFill>
                  <a:srgbClr val="59452A"/>
                </a:solidFill>
                <a:latin typeface="Calibri"/>
                <a:cs typeface="Calibri"/>
              </a:rPr>
              <a:t>SW</a:t>
            </a:r>
            <a:r>
              <a:rPr dirty="0" sz="1500" spc="-3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500" spc="-10">
                <a:solidFill>
                  <a:srgbClr val="59452A"/>
                </a:solidFill>
                <a:latin typeface="Calibri"/>
                <a:cs typeface="Calibri"/>
              </a:rPr>
              <a:t>stack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919" y="731420"/>
            <a:ext cx="8798560" cy="975360"/>
          </a:xfrm>
          <a:prstGeom prst="rect"/>
          <a:solidFill>
            <a:srgbClr val="741B22"/>
          </a:solidFill>
        </p:spPr>
        <p:txBody>
          <a:bodyPr wrap="square" lIns="0" tIns="234315" rIns="0" bIns="0" rtlCol="0" vert="horz">
            <a:spAutoFit/>
          </a:bodyPr>
          <a:lstStyle/>
          <a:p>
            <a:pPr marL="97155">
              <a:lnSpc>
                <a:spcPct val="100000"/>
              </a:lnSpc>
              <a:spcBef>
                <a:spcPts val="1845"/>
              </a:spcBef>
            </a:pPr>
            <a:r>
              <a:rPr dirty="0" sz="3000" spc="-65" b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dirty="0" sz="3000" spc="-30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10" b="0">
                <a:solidFill>
                  <a:srgbClr val="FFFFFF"/>
                </a:solidFill>
                <a:latin typeface="Calibri"/>
                <a:cs typeface="Calibri"/>
              </a:rPr>
              <a:t>need</a:t>
            </a:r>
            <a:r>
              <a:rPr dirty="0" sz="3000" spc="-15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20" b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dirty="0" sz="3000" spc="-15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10" b="0">
                <a:solidFill>
                  <a:srgbClr val="FFFFFF"/>
                </a:solidFill>
                <a:latin typeface="Calibri"/>
                <a:cs typeface="Calibri"/>
              </a:rPr>
              <a:t>input!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14401" y="7242047"/>
            <a:ext cx="16446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5">
                <a:solidFill>
                  <a:srgbClr val="857968"/>
                </a:solidFill>
                <a:latin typeface="Calibri"/>
                <a:cs typeface="Calibri"/>
              </a:rPr>
              <a:t>15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96748" y="3020927"/>
            <a:ext cx="2766321" cy="276632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09897" y="2513076"/>
            <a:ext cx="4591685" cy="3615054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 marR="5080">
              <a:lnSpc>
                <a:spcPts val="3100"/>
              </a:lnSpc>
              <a:spcBef>
                <a:spcPts val="219"/>
              </a:spcBef>
            </a:pPr>
            <a:r>
              <a:rPr dirty="0" sz="2600" spc="-70">
                <a:solidFill>
                  <a:srgbClr val="59452A"/>
                </a:solidFill>
                <a:latin typeface="Calibri"/>
                <a:cs typeface="Calibri"/>
              </a:rPr>
              <a:t>Tell </a:t>
            </a:r>
            <a:r>
              <a:rPr dirty="0" sz="2600" spc="-15">
                <a:solidFill>
                  <a:srgbClr val="59452A"/>
                </a:solidFill>
                <a:latin typeface="Calibri"/>
                <a:cs typeface="Calibri"/>
              </a:rPr>
              <a:t>us </a:t>
            </a:r>
            <a:r>
              <a:rPr dirty="0" sz="2600" spc="-30">
                <a:solidFill>
                  <a:srgbClr val="59452A"/>
                </a:solidFill>
                <a:latin typeface="Calibri"/>
                <a:cs typeface="Calibri"/>
              </a:rPr>
              <a:t>what </a:t>
            </a:r>
            <a:r>
              <a:rPr dirty="0" sz="2600" spc="-60">
                <a:solidFill>
                  <a:srgbClr val="59452A"/>
                </a:solidFill>
                <a:latin typeface="Calibri"/>
                <a:cs typeface="Calibri"/>
              </a:rPr>
              <a:t>you’d </a:t>
            </a:r>
            <a:r>
              <a:rPr dirty="0" sz="2600" spc="-35">
                <a:solidFill>
                  <a:srgbClr val="59452A"/>
                </a:solidFill>
                <a:latin typeface="Calibri"/>
                <a:cs typeface="Calibri"/>
              </a:rPr>
              <a:t>like </a:t>
            </a:r>
            <a:r>
              <a:rPr dirty="0" sz="2600" spc="-25">
                <a:solidFill>
                  <a:srgbClr val="59452A"/>
                </a:solidFill>
                <a:latin typeface="Calibri"/>
                <a:cs typeface="Calibri"/>
              </a:rPr>
              <a:t>to </a:t>
            </a:r>
            <a:r>
              <a:rPr dirty="0" sz="2600" spc="-15">
                <a:solidFill>
                  <a:srgbClr val="59452A"/>
                </a:solidFill>
                <a:latin typeface="Calibri"/>
                <a:cs typeface="Calibri"/>
              </a:rPr>
              <a:t>see </a:t>
            </a:r>
            <a:r>
              <a:rPr dirty="0" sz="2600" spc="-10">
                <a:solidFill>
                  <a:srgbClr val="59452A"/>
                </a:solidFill>
                <a:latin typeface="Calibri"/>
                <a:cs typeface="Calibri"/>
              </a:rPr>
              <a:t>in </a:t>
            </a:r>
            <a:r>
              <a:rPr dirty="0" sz="2600" spc="-15">
                <a:solidFill>
                  <a:srgbClr val="59452A"/>
                </a:solidFill>
                <a:latin typeface="Calibri"/>
                <a:cs typeface="Calibri"/>
              </a:rPr>
              <a:t>the </a:t>
            </a:r>
            <a:r>
              <a:rPr dirty="0" sz="2600" spc="-57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600" spc="-25">
                <a:solidFill>
                  <a:srgbClr val="59452A"/>
                </a:solidFill>
                <a:latin typeface="Calibri"/>
                <a:cs typeface="Calibri"/>
              </a:rPr>
              <a:t>next</a:t>
            </a:r>
            <a:r>
              <a:rPr dirty="0" sz="2600" spc="-4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600" spc="-20">
                <a:solidFill>
                  <a:srgbClr val="59452A"/>
                </a:solidFill>
                <a:latin typeface="Calibri"/>
                <a:cs typeface="Calibri"/>
              </a:rPr>
              <a:t>Level</a:t>
            </a:r>
            <a:r>
              <a:rPr dirty="0" sz="2600" spc="-3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600" spc="-20">
                <a:solidFill>
                  <a:srgbClr val="59452A"/>
                </a:solidFill>
                <a:latin typeface="Calibri"/>
                <a:cs typeface="Calibri"/>
              </a:rPr>
              <a:t>One</a:t>
            </a:r>
            <a:r>
              <a:rPr dirty="0" sz="2600" spc="-4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600" spc="-25">
                <a:solidFill>
                  <a:srgbClr val="59452A"/>
                </a:solidFill>
                <a:latin typeface="Calibri"/>
                <a:cs typeface="Calibri"/>
              </a:rPr>
              <a:t>website.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50">
              <a:latin typeface="Calibri"/>
              <a:cs typeface="Calibri"/>
            </a:endParaRPr>
          </a:p>
          <a:p>
            <a:pPr marL="12700" marR="433705">
              <a:lnSpc>
                <a:spcPts val="3100"/>
              </a:lnSpc>
            </a:pPr>
            <a:r>
              <a:rPr dirty="0" sz="2600" spc="-25">
                <a:solidFill>
                  <a:srgbClr val="59452A"/>
                </a:solidFill>
                <a:latin typeface="Calibri"/>
                <a:cs typeface="Calibri"/>
              </a:rPr>
              <a:t>What</a:t>
            </a:r>
            <a:r>
              <a:rPr dirty="0" sz="2600" spc="-5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600" spc="-25">
                <a:solidFill>
                  <a:srgbClr val="59452A"/>
                </a:solidFill>
                <a:latin typeface="Calibri"/>
                <a:cs typeface="Calibri"/>
              </a:rPr>
              <a:t>resources</a:t>
            </a:r>
            <a:r>
              <a:rPr dirty="0" sz="2600" spc="-4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59452A"/>
                </a:solidFill>
                <a:latin typeface="Calibri"/>
                <a:cs typeface="Calibri"/>
              </a:rPr>
              <a:t>do</a:t>
            </a:r>
            <a:r>
              <a:rPr dirty="0" sz="2600" spc="-5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600" spc="-25">
                <a:solidFill>
                  <a:srgbClr val="59452A"/>
                </a:solidFill>
                <a:latin typeface="Calibri"/>
                <a:cs typeface="Calibri"/>
              </a:rPr>
              <a:t>you</a:t>
            </a:r>
            <a:r>
              <a:rPr dirty="0" sz="2600" spc="-5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59452A"/>
                </a:solidFill>
                <a:latin typeface="Calibri"/>
                <a:cs typeface="Calibri"/>
              </a:rPr>
              <a:t>need</a:t>
            </a:r>
            <a:r>
              <a:rPr dirty="0" sz="2600" spc="-5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600" spc="-25">
                <a:solidFill>
                  <a:srgbClr val="59452A"/>
                </a:solidFill>
                <a:latin typeface="Calibri"/>
                <a:cs typeface="Calibri"/>
              </a:rPr>
              <a:t>to </a:t>
            </a:r>
            <a:r>
              <a:rPr dirty="0" sz="2600" spc="-57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600" spc="-20">
                <a:solidFill>
                  <a:srgbClr val="59452A"/>
                </a:solidFill>
                <a:latin typeface="Calibri"/>
                <a:cs typeface="Calibri"/>
              </a:rPr>
              <a:t>design</a:t>
            </a:r>
            <a:r>
              <a:rPr dirty="0" sz="2600" spc="-4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59452A"/>
                </a:solidFill>
                <a:latin typeface="Calibri"/>
                <a:cs typeface="Calibri"/>
              </a:rPr>
              <a:t>and</a:t>
            </a:r>
            <a:r>
              <a:rPr dirty="0" sz="2600" spc="-4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59452A"/>
                </a:solidFill>
                <a:latin typeface="Calibri"/>
                <a:cs typeface="Calibri"/>
              </a:rPr>
              <a:t>build</a:t>
            </a:r>
            <a:r>
              <a:rPr dirty="0" sz="2600" spc="-3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600" spc="-25">
                <a:solidFill>
                  <a:srgbClr val="59452A"/>
                </a:solidFill>
                <a:latin typeface="Calibri"/>
                <a:cs typeface="Calibri"/>
              </a:rPr>
              <a:t>your</a:t>
            </a:r>
            <a:r>
              <a:rPr dirty="0" sz="2600" spc="-3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600" spc="-20">
                <a:solidFill>
                  <a:srgbClr val="59452A"/>
                </a:solidFill>
                <a:latin typeface="Calibri"/>
                <a:cs typeface="Calibri"/>
              </a:rPr>
              <a:t>IIPS?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90"/>
              </a:spcBef>
            </a:pPr>
            <a:r>
              <a:rPr dirty="0" sz="2600" spc="-20">
                <a:solidFill>
                  <a:srgbClr val="59452A"/>
                </a:solidFill>
                <a:latin typeface="Calibri"/>
                <a:cs typeface="Calibri"/>
              </a:rPr>
              <a:t>URL: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3400" spc="-5" b="1">
                <a:solidFill>
                  <a:srgbClr val="59452A"/>
                </a:solidFill>
                <a:latin typeface="Calibri"/>
                <a:cs typeface="Calibri"/>
              </a:rPr>
              <a:t>bit.ly/L1Pwebsurvey</a:t>
            </a:r>
            <a:endParaRPr sz="3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2052" y="498894"/>
            <a:ext cx="9491345" cy="6622415"/>
            <a:chOff x="302052" y="498894"/>
            <a:chExt cx="9491345" cy="6622415"/>
          </a:xfrm>
        </p:grpSpPr>
        <p:sp>
          <p:nvSpPr>
            <p:cNvPr id="3" name="object 3"/>
            <p:cNvSpPr/>
            <p:nvPr/>
          </p:nvSpPr>
          <p:spPr>
            <a:xfrm>
              <a:off x="302052" y="498894"/>
              <a:ext cx="9491345" cy="6622415"/>
            </a:xfrm>
            <a:custGeom>
              <a:avLst/>
              <a:gdLst/>
              <a:ahLst/>
              <a:cxnLst/>
              <a:rect l="l" t="t" r="r" b="b"/>
              <a:pathLst>
                <a:path w="9491345" h="6622415">
                  <a:moveTo>
                    <a:pt x="9490861" y="0"/>
                  </a:moveTo>
                  <a:lnTo>
                    <a:pt x="0" y="0"/>
                  </a:lnTo>
                  <a:lnTo>
                    <a:pt x="0" y="6622038"/>
                  </a:lnTo>
                  <a:lnTo>
                    <a:pt x="9490861" y="6622038"/>
                  </a:lnTo>
                  <a:lnTo>
                    <a:pt x="9490861" y="0"/>
                  </a:lnTo>
                  <a:close/>
                </a:path>
              </a:pathLst>
            </a:custGeom>
            <a:solidFill>
              <a:srgbClr val="59452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98920" y="651466"/>
              <a:ext cx="9251950" cy="6242685"/>
            </a:xfrm>
            <a:custGeom>
              <a:avLst/>
              <a:gdLst/>
              <a:ahLst/>
              <a:cxnLst/>
              <a:rect l="l" t="t" r="r" b="b"/>
              <a:pathLst>
                <a:path w="9251950" h="6242684">
                  <a:moveTo>
                    <a:pt x="9251894" y="0"/>
                  </a:moveTo>
                  <a:lnTo>
                    <a:pt x="0" y="0"/>
                  </a:lnTo>
                  <a:lnTo>
                    <a:pt x="0" y="6242389"/>
                  </a:lnTo>
                  <a:lnTo>
                    <a:pt x="9251894" y="6242389"/>
                  </a:lnTo>
                  <a:lnTo>
                    <a:pt x="92518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5726" y="3299330"/>
              <a:ext cx="5506869" cy="305843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40647" y="3294250"/>
              <a:ext cx="5517515" cy="3068955"/>
            </a:xfrm>
            <a:custGeom>
              <a:avLst/>
              <a:gdLst/>
              <a:ahLst/>
              <a:cxnLst/>
              <a:rect l="l" t="t" r="r" b="b"/>
              <a:pathLst>
                <a:path w="5517515" h="3068954">
                  <a:moveTo>
                    <a:pt x="0" y="0"/>
                  </a:moveTo>
                  <a:lnTo>
                    <a:pt x="5517030" y="0"/>
                  </a:lnTo>
                  <a:lnTo>
                    <a:pt x="5517030" y="3068597"/>
                  </a:lnTo>
                  <a:lnTo>
                    <a:pt x="0" y="3068597"/>
                  </a:lnTo>
                  <a:lnTo>
                    <a:pt x="0" y="0"/>
                  </a:lnTo>
                  <a:close/>
                </a:path>
              </a:pathLst>
            </a:custGeom>
            <a:ln w="10159">
              <a:solidFill>
                <a:srgbClr val="5945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488088" y="7156704"/>
            <a:ext cx="224917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857968"/>
                </a:solidFill>
                <a:latin typeface="Calibri"/>
                <a:cs typeface="Calibri"/>
              </a:rPr>
              <a:t>Bill &amp;</a:t>
            </a:r>
            <a:r>
              <a:rPr dirty="0" sz="1100" spc="5">
                <a:solidFill>
                  <a:srgbClr val="857968"/>
                </a:solidFill>
                <a:latin typeface="Calibri"/>
                <a:cs typeface="Calibri"/>
              </a:rPr>
              <a:t> Melinda Gates </a:t>
            </a:r>
            <a:r>
              <a:rPr dirty="0" sz="1100">
                <a:solidFill>
                  <a:srgbClr val="857968"/>
                </a:solidFill>
                <a:latin typeface="Calibri"/>
                <a:cs typeface="Calibri"/>
              </a:rPr>
              <a:t>Foundation,</a:t>
            </a:r>
            <a:r>
              <a:rPr dirty="0" sz="1100" spc="5">
                <a:solidFill>
                  <a:srgbClr val="857968"/>
                </a:solidFill>
                <a:latin typeface="Calibri"/>
                <a:cs typeface="Calibri"/>
              </a:rPr>
              <a:t> </a:t>
            </a:r>
            <a:r>
              <a:rPr dirty="0" sz="1100" spc="10">
                <a:solidFill>
                  <a:srgbClr val="857968"/>
                </a:solidFill>
                <a:latin typeface="Calibri"/>
                <a:cs typeface="Calibri"/>
              </a:rPr>
              <a:t>2024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846426" y="1678595"/>
            <a:ext cx="898525" cy="932180"/>
            <a:chOff x="6846426" y="1678595"/>
            <a:chExt cx="898525" cy="93218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3894" y="1841604"/>
              <a:ext cx="583105" cy="60581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998814" y="1836524"/>
              <a:ext cx="593725" cy="616585"/>
            </a:xfrm>
            <a:custGeom>
              <a:avLst/>
              <a:gdLst/>
              <a:ahLst/>
              <a:cxnLst/>
              <a:rect l="l" t="t" r="r" b="b"/>
              <a:pathLst>
                <a:path w="593725" h="616585">
                  <a:moveTo>
                    <a:pt x="0" y="0"/>
                  </a:moveTo>
                  <a:lnTo>
                    <a:pt x="593266" y="0"/>
                  </a:lnTo>
                  <a:lnTo>
                    <a:pt x="593266" y="615978"/>
                  </a:lnTo>
                  <a:lnTo>
                    <a:pt x="0" y="615978"/>
                  </a:lnTo>
                  <a:lnTo>
                    <a:pt x="0" y="0"/>
                  </a:lnTo>
                  <a:close/>
                </a:path>
              </a:pathLst>
            </a:custGeom>
            <a:ln w="10159">
              <a:solidFill>
                <a:srgbClr val="5945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861666" y="1693835"/>
              <a:ext cx="868044" cy="901700"/>
            </a:xfrm>
            <a:custGeom>
              <a:avLst/>
              <a:gdLst/>
              <a:ahLst/>
              <a:cxnLst/>
              <a:rect l="l" t="t" r="r" b="b"/>
              <a:pathLst>
                <a:path w="868045" h="901700">
                  <a:moveTo>
                    <a:pt x="0" y="450677"/>
                  </a:moveTo>
                  <a:lnTo>
                    <a:pt x="2545" y="401571"/>
                  </a:lnTo>
                  <a:lnTo>
                    <a:pt x="10005" y="353996"/>
                  </a:lnTo>
                  <a:lnTo>
                    <a:pt x="22114" y="308228"/>
                  </a:lnTo>
                  <a:lnTo>
                    <a:pt x="38608" y="264542"/>
                  </a:lnTo>
                  <a:lnTo>
                    <a:pt x="59223" y="223212"/>
                  </a:lnTo>
                  <a:lnTo>
                    <a:pt x="83694" y="184513"/>
                  </a:lnTo>
                  <a:lnTo>
                    <a:pt x="111756" y="148720"/>
                  </a:lnTo>
                  <a:lnTo>
                    <a:pt x="143145" y="116109"/>
                  </a:lnTo>
                  <a:lnTo>
                    <a:pt x="177595" y="86954"/>
                  </a:lnTo>
                  <a:lnTo>
                    <a:pt x="214843" y="61530"/>
                  </a:lnTo>
                  <a:lnTo>
                    <a:pt x="254624" y="40112"/>
                  </a:lnTo>
                  <a:lnTo>
                    <a:pt x="296673" y="22975"/>
                  </a:lnTo>
                  <a:lnTo>
                    <a:pt x="340725" y="10394"/>
                  </a:lnTo>
                  <a:lnTo>
                    <a:pt x="386516" y="2644"/>
                  </a:lnTo>
                  <a:lnTo>
                    <a:pt x="433781" y="0"/>
                  </a:lnTo>
                  <a:lnTo>
                    <a:pt x="481047" y="2644"/>
                  </a:lnTo>
                  <a:lnTo>
                    <a:pt x="526838" y="10394"/>
                  </a:lnTo>
                  <a:lnTo>
                    <a:pt x="570890" y="22975"/>
                  </a:lnTo>
                  <a:lnTo>
                    <a:pt x="612939" y="40112"/>
                  </a:lnTo>
                  <a:lnTo>
                    <a:pt x="652719" y="61530"/>
                  </a:lnTo>
                  <a:lnTo>
                    <a:pt x="689967" y="86954"/>
                  </a:lnTo>
                  <a:lnTo>
                    <a:pt x="724418" y="116109"/>
                  </a:lnTo>
                  <a:lnTo>
                    <a:pt x="755806" y="148720"/>
                  </a:lnTo>
                  <a:lnTo>
                    <a:pt x="783868" y="184513"/>
                  </a:lnTo>
                  <a:lnTo>
                    <a:pt x="808339" y="223212"/>
                  </a:lnTo>
                  <a:lnTo>
                    <a:pt x="828954" y="264542"/>
                  </a:lnTo>
                  <a:lnTo>
                    <a:pt x="845449" y="308228"/>
                  </a:lnTo>
                  <a:lnTo>
                    <a:pt x="857558" y="353996"/>
                  </a:lnTo>
                  <a:lnTo>
                    <a:pt x="865018" y="401571"/>
                  </a:lnTo>
                  <a:lnTo>
                    <a:pt x="867563" y="450677"/>
                  </a:lnTo>
                  <a:lnTo>
                    <a:pt x="865018" y="499784"/>
                  </a:lnTo>
                  <a:lnTo>
                    <a:pt x="857558" y="547358"/>
                  </a:lnTo>
                  <a:lnTo>
                    <a:pt x="845449" y="593126"/>
                  </a:lnTo>
                  <a:lnTo>
                    <a:pt x="828954" y="636813"/>
                  </a:lnTo>
                  <a:lnTo>
                    <a:pt x="808339" y="678143"/>
                  </a:lnTo>
                  <a:lnTo>
                    <a:pt x="783868" y="716842"/>
                  </a:lnTo>
                  <a:lnTo>
                    <a:pt x="755806" y="752634"/>
                  </a:lnTo>
                  <a:lnTo>
                    <a:pt x="724418" y="785245"/>
                  </a:lnTo>
                  <a:lnTo>
                    <a:pt x="689967" y="814401"/>
                  </a:lnTo>
                  <a:lnTo>
                    <a:pt x="652719" y="839824"/>
                  </a:lnTo>
                  <a:lnTo>
                    <a:pt x="612939" y="861242"/>
                  </a:lnTo>
                  <a:lnTo>
                    <a:pt x="570890" y="878379"/>
                  </a:lnTo>
                  <a:lnTo>
                    <a:pt x="526838" y="890960"/>
                  </a:lnTo>
                  <a:lnTo>
                    <a:pt x="481047" y="898711"/>
                  </a:lnTo>
                  <a:lnTo>
                    <a:pt x="433781" y="901355"/>
                  </a:lnTo>
                  <a:lnTo>
                    <a:pt x="386516" y="898711"/>
                  </a:lnTo>
                  <a:lnTo>
                    <a:pt x="340725" y="890960"/>
                  </a:lnTo>
                  <a:lnTo>
                    <a:pt x="296673" y="878379"/>
                  </a:lnTo>
                  <a:lnTo>
                    <a:pt x="254624" y="861242"/>
                  </a:lnTo>
                  <a:lnTo>
                    <a:pt x="214843" y="839824"/>
                  </a:lnTo>
                  <a:lnTo>
                    <a:pt x="177595" y="814401"/>
                  </a:lnTo>
                  <a:lnTo>
                    <a:pt x="143145" y="785245"/>
                  </a:lnTo>
                  <a:lnTo>
                    <a:pt x="111756" y="752634"/>
                  </a:lnTo>
                  <a:lnTo>
                    <a:pt x="83694" y="716842"/>
                  </a:lnTo>
                  <a:lnTo>
                    <a:pt x="59223" y="678143"/>
                  </a:lnTo>
                  <a:lnTo>
                    <a:pt x="38608" y="636813"/>
                  </a:lnTo>
                  <a:lnTo>
                    <a:pt x="22114" y="593126"/>
                  </a:lnTo>
                  <a:lnTo>
                    <a:pt x="10005" y="547358"/>
                  </a:lnTo>
                  <a:lnTo>
                    <a:pt x="2545" y="499784"/>
                  </a:lnTo>
                  <a:lnTo>
                    <a:pt x="0" y="450677"/>
                  </a:lnTo>
                  <a:close/>
                </a:path>
              </a:pathLst>
            </a:custGeom>
            <a:ln w="30479">
              <a:solidFill>
                <a:srgbClr val="5945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6578864" y="2640076"/>
            <a:ext cx="1586230" cy="110490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ctr" marL="12065" marR="5080" indent="-1905">
              <a:lnSpc>
                <a:spcPct val="101299"/>
              </a:lnSpc>
              <a:spcBef>
                <a:spcPts val="85"/>
              </a:spcBef>
            </a:pPr>
            <a:r>
              <a:rPr dirty="0" sz="1000" spc="-5">
                <a:solidFill>
                  <a:srgbClr val="59452A"/>
                </a:solidFill>
                <a:latin typeface="Calibri"/>
                <a:cs typeface="Calibri"/>
              </a:rPr>
              <a:t>Provides</a:t>
            </a:r>
            <a:r>
              <a:rPr dirty="0" sz="1000" spc="-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59452A"/>
                </a:solidFill>
                <a:latin typeface="Calibri"/>
                <a:cs typeface="Calibri"/>
              </a:rPr>
              <a:t>a </a:t>
            </a:r>
            <a:r>
              <a:rPr dirty="0" sz="1000" spc="-5" b="1" i="1">
                <a:solidFill>
                  <a:srgbClr val="9B242D"/>
                </a:solidFill>
                <a:latin typeface="Calibri"/>
                <a:cs typeface="Calibri"/>
              </a:rPr>
              <a:t>vision</a:t>
            </a:r>
            <a:r>
              <a:rPr dirty="0" sz="1000" b="1" i="1">
                <a:solidFill>
                  <a:srgbClr val="9B242D"/>
                </a:solidFill>
                <a:latin typeface="Calibri"/>
                <a:cs typeface="Calibri"/>
              </a:rPr>
              <a:t> for</a:t>
            </a:r>
            <a:r>
              <a:rPr dirty="0" sz="1000" spc="5" b="1" i="1">
                <a:solidFill>
                  <a:srgbClr val="9B242D"/>
                </a:solidFill>
                <a:latin typeface="Calibri"/>
                <a:cs typeface="Calibri"/>
              </a:rPr>
              <a:t> </a:t>
            </a:r>
            <a:r>
              <a:rPr dirty="0" sz="1000" b="1" i="1">
                <a:solidFill>
                  <a:srgbClr val="9B242D"/>
                </a:solidFill>
                <a:latin typeface="Calibri"/>
                <a:cs typeface="Calibri"/>
              </a:rPr>
              <a:t>an </a:t>
            </a:r>
            <a:r>
              <a:rPr dirty="0" sz="1000" spc="5" b="1" i="1">
                <a:solidFill>
                  <a:srgbClr val="9B242D"/>
                </a:solidFill>
                <a:latin typeface="Calibri"/>
                <a:cs typeface="Calibri"/>
              </a:rPr>
              <a:t> </a:t>
            </a:r>
            <a:r>
              <a:rPr dirty="0" sz="1000" spc="-5" b="1" i="1">
                <a:solidFill>
                  <a:srgbClr val="9B242D"/>
                </a:solidFill>
                <a:latin typeface="Calibri"/>
                <a:cs typeface="Calibri"/>
              </a:rPr>
              <a:t>inclusive </a:t>
            </a:r>
            <a:r>
              <a:rPr dirty="0" sz="1000" b="1" i="1">
                <a:solidFill>
                  <a:srgbClr val="9B242D"/>
                </a:solidFill>
                <a:latin typeface="Calibri"/>
                <a:cs typeface="Calibri"/>
              </a:rPr>
              <a:t>instant payments </a:t>
            </a:r>
            <a:r>
              <a:rPr dirty="0" sz="1000" spc="5" b="1" i="1">
                <a:solidFill>
                  <a:srgbClr val="9B242D"/>
                </a:solidFill>
                <a:latin typeface="Calibri"/>
                <a:cs typeface="Calibri"/>
              </a:rPr>
              <a:t> </a:t>
            </a:r>
            <a:r>
              <a:rPr dirty="0" sz="1000" b="1" i="1">
                <a:solidFill>
                  <a:srgbClr val="9B242D"/>
                </a:solidFill>
                <a:latin typeface="Calibri"/>
                <a:cs typeface="Calibri"/>
              </a:rPr>
              <a:t>system</a:t>
            </a:r>
            <a:r>
              <a:rPr dirty="0" sz="1000" spc="10" b="1" i="1">
                <a:solidFill>
                  <a:srgbClr val="9B242D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59452A"/>
                </a:solidFill>
                <a:latin typeface="Calibri"/>
                <a:cs typeface="Calibri"/>
              </a:rPr>
              <a:t>that</a:t>
            </a:r>
            <a:r>
              <a:rPr dirty="0" sz="1000" spc="-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59452A"/>
                </a:solidFill>
                <a:latin typeface="Calibri"/>
                <a:cs typeface="Calibri"/>
              </a:rPr>
              <a:t>supports </a:t>
            </a:r>
            <a:r>
              <a:rPr dirty="0" sz="10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59452A"/>
                </a:solidFill>
                <a:latin typeface="Calibri"/>
                <a:cs typeface="Calibri"/>
              </a:rPr>
              <a:t>inclusive,</a:t>
            </a:r>
            <a:r>
              <a:rPr dirty="0" sz="100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59452A"/>
                </a:solidFill>
                <a:latin typeface="Calibri"/>
                <a:cs typeface="Calibri"/>
              </a:rPr>
              <a:t>interoperable digital </a:t>
            </a:r>
            <a:r>
              <a:rPr dirty="0" sz="1000" spc="-2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59452A"/>
                </a:solidFill>
                <a:latin typeface="Calibri"/>
                <a:cs typeface="Calibri"/>
              </a:rPr>
              <a:t>economies, </a:t>
            </a:r>
            <a:r>
              <a:rPr dirty="0" sz="1000">
                <a:solidFill>
                  <a:srgbClr val="59452A"/>
                </a:solidFill>
                <a:latin typeface="Calibri"/>
                <a:cs typeface="Calibri"/>
              </a:rPr>
              <a:t>and the </a:t>
            </a:r>
            <a:r>
              <a:rPr dirty="0" sz="1000" b="1" i="1">
                <a:solidFill>
                  <a:srgbClr val="9B242D"/>
                </a:solidFill>
                <a:latin typeface="Calibri"/>
                <a:cs typeface="Calibri"/>
              </a:rPr>
              <a:t>design </a:t>
            </a:r>
            <a:r>
              <a:rPr dirty="0" sz="1000" spc="5" b="1" i="1">
                <a:solidFill>
                  <a:srgbClr val="9B242D"/>
                </a:solidFill>
                <a:latin typeface="Calibri"/>
                <a:cs typeface="Calibri"/>
              </a:rPr>
              <a:t> </a:t>
            </a:r>
            <a:r>
              <a:rPr dirty="0" sz="1000" spc="-5" b="1" i="1">
                <a:solidFill>
                  <a:srgbClr val="9B242D"/>
                </a:solidFill>
                <a:latin typeface="Calibri"/>
                <a:cs typeface="Calibri"/>
              </a:rPr>
              <a:t>principles</a:t>
            </a:r>
            <a:r>
              <a:rPr dirty="0" sz="1000" b="1" i="1">
                <a:solidFill>
                  <a:srgbClr val="9B242D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59452A"/>
                </a:solidFill>
                <a:latin typeface="Calibri"/>
                <a:cs typeface="Calibri"/>
              </a:rPr>
              <a:t>to</a:t>
            </a:r>
            <a:r>
              <a:rPr dirty="0" sz="10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59452A"/>
                </a:solidFill>
                <a:latin typeface="Calibri"/>
                <a:cs typeface="Calibri"/>
              </a:rPr>
              <a:t>meet</a:t>
            </a:r>
            <a:r>
              <a:rPr dirty="0" sz="1000" spc="-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59452A"/>
                </a:solidFill>
                <a:latin typeface="Calibri"/>
                <a:cs typeface="Calibri"/>
              </a:rPr>
              <a:t>user </a:t>
            </a:r>
            <a:r>
              <a:rPr dirty="0" sz="100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59452A"/>
                </a:solidFill>
                <a:latin typeface="Calibri"/>
                <a:cs typeface="Calibri"/>
              </a:rPr>
              <a:t>requirements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402506" y="4661862"/>
            <a:ext cx="929640" cy="930910"/>
            <a:chOff x="7402506" y="4661862"/>
            <a:chExt cx="929640" cy="930910"/>
          </a:xfrm>
        </p:grpSpPr>
        <p:sp>
          <p:nvSpPr>
            <p:cNvPr id="14" name="object 14"/>
            <p:cNvSpPr/>
            <p:nvPr/>
          </p:nvSpPr>
          <p:spPr>
            <a:xfrm>
              <a:off x="7417746" y="4677102"/>
              <a:ext cx="899160" cy="900430"/>
            </a:xfrm>
            <a:custGeom>
              <a:avLst/>
              <a:gdLst/>
              <a:ahLst/>
              <a:cxnLst/>
              <a:rect l="l" t="t" r="r" b="b"/>
              <a:pathLst>
                <a:path w="899159" h="900429">
                  <a:moveTo>
                    <a:pt x="0" y="450108"/>
                  </a:moveTo>
                  <a:lnTo>
                    <a:pt x="2637" y="401064"/>
                  </a:lnTo>
                  <a:lnTo>
                    <a:pt x="10365" y="353549"/>
                  </a:lnTo>
                  <a:lnTo>
                    <a:pt x="22911" y="307839"/>
                  </a:lnTo>
                  <a:lnTo>
                    <a:pt x="40000" y="264208"/>
                  </a:lnTo>
                  <a:lnTo>
                    <a:pt x="61358" y="222930"/>
                  </a:lnTo>
                  <a:lnTo>
                    <a:pt x="86711" y="184280"/>
                  </a:lnTo>
                  <a:lnTo>
                    <a:pt x="115784" y="148533"/>
                  </a:lnTo>
                  <a:lnTo>
                    <a:pt x="148304" y="115963"/>
                  </a:lnTo>
                  <a:lnTo>
                    <a:pt x="183996" y="86844"/>
                  </a:lnTo>
                  <a:lnTo>
                    <a:pt x="222586" y="61453"/>
                  </a:lnTo>
                  <a:lnTo>
                    <a:pt x="263801" y="40062"/>
                  </a:lnTo>
                  <a:lnTo>
                    <a:pt x="307365" y="22946"/>
                  </a:lnTo>
                  <a:lnTo>
                    <a:pt x="353005" y="10381"/>
                  </a:lnTo>
                  <a:lnTo>
                    <a:pt x="400446" y="2641"/>
                  </a:lnTo>
                  <a:lnTo>
                    <a:pt x="449415" y="0"/>
                  </a:lnTo>
                  <a:lnTo>
                    <a:pt x="498384" y="2641"/>
                  </a:lnTo>
                  <a:lnTo>
                    <a:pt x="545825" y="10381"/>
                  </a:lnTo>
                  <a:lnTo>
                    <a:pt x="591465" y="22946"/>
                  </a:lnTo>
                  <a:lnTo>
                    <a:pt x="635029" y="40062"/>
                  </a:lnTo>
                  <a:lnTo>
                    <a:pt x="676244" y="61453"/>
                  </a:lnTo>
                  <a:lnTo>
                    <a:pt x="714834" y="86844"/>
                  </a:lnTo>
                  <a:lnTo>
                    <a:pt x="750526" y="115963"/>
                  </a:lnTo>
                  <a:lnTo>
                    <a:pt x="783046" y="148533"/>
                  </a:lnTo>
                  <a:lnTo>
                    <a:pt x="812119" y="184280"/>
                  </a:lnTo>
                  <a:lnTo>
                    <a:pt x="837472" y="222930"/>
                  </a:lnTo>
                  <a:lnTo>
                    <a:pt x="858830" y="264208"/>
                  </a:lnTo>
                  <a:lnTo>
                    <a:pt x="875919" y="307839"/>
                  </a:lnTo>
                  <a:lnTo>
                    <a:pt x="888465" y="353549"/>
                  </a:lnTo>
                  <a:lnTo>
                    <a:pt x="896193" y="401064"/>
                  </a:lnTo>
                  <a:lnTo>
                    <a:pt x="898830" y="450108"/>
                  </a:lnTo>
                  <a:lnTo>
                    <a:pt x="896193" y="499153"/>
                  </a:lnTo>
                  <a:lnTo>
                    <a:pt x="888465" y="546667"/>
                  </a:lnTo>
                  <a:lnTo>
                    <a:pt x="875919" y="592377"/>
                  </a:lnTo>
                  <a:lnTo>
                    <a:pt x="858830" y="636009"/>
                  </a:lnTo>
                  <a:lnTo>
                    <a:pt x="837472" y="677287"/>
                  </a:lnTo>
                  <a:lnTo>
                    <a:pt x="812119" y="715937"/>
                  </a:lnTo>
                  <a:lnTo>
                    <a:pt x="783046" y="751684"/>
                  </a:lnTo>
                  <a:lnTo>
                    <a:pt x="750526" y="784254"/>
                  </a:lnTo>
                  <a:lnTo>
                    <a:pt x="714834" y="813372"/>
                  </a:lnTo>
                  <a:lnTo>
                    <a:pt x="676244" y="838764"/>
                  </a:lnTo>
                  <a:lnTo>
                    <a:pt x="635029" y="860155"/>
                  </a:lnTo>
                  <a:lnTo>
                    <a:pt x="591465" y="877270"/>
                  </a:lnTo>
                  <a:lnTo>
                    <a:pt x="545825" y="889835"/>
                  </a:lnTo>
                  <a:lnTo>
                    <a:pt x="498384" y="897576"/>
                  </a:lnTo>
                  <a:lnTo>
                    <a:pt x="449415" y="900217"/>
                  </a:lnTo>
                  <a:lnTo>
                    <a:pt x="400446" y="897576"/>
                  </a:lnTo>
                  <a:lnTo>
                    <a:pt x="353005" y="889835"/>
                  </a:lnTo>
                  <a:lnTo>
                    <a:pt x="307365" y="877270"/>
                  </a:lnTo>
                  <a:lnTo>
                    <a:pt x="263801" y="860155"/>
                  </a:lnTo>
                  <a:lnTo>
                    <a:pt x="222586" y="838764"/>
                  </a:lnTo>
                  <a:lnTo>
                    <a:pt x="183996" y="813372"/>
                  </a:lnTo>
                  <a:lnTo>
                    <a:pt x="148304" y="784254"/>
                  </a:lnTo>
                  <a:lnTo>
                    <a:pt x="115784" y="751684"/>
                  </a:lnTo>
                  <a:lnTo>
                    <a:pt x="86711" y="715937"/>
                  </a:lnTo>
                  <a:lnTo>
                    <a:pt x="61358" y="677287"/>
                  </a:lnTo>
                  <a:lnTo>
                    <a:pt x="40000" y="636009"/>
                  </a:lnTo>
                  <a:lnTo>
                    <a:pt x="22911" y="592377"/>
                  </a:lnTo>
                  <a:lnTo>
                    <a:pt x="10365" y="546667"/>
                  </a:lnTo>
                  <a:lnTo>
                    <a:pt x="2637" y="499153"/>
                  </a:lnTo>
                  <a:lnTo>
                    <a:pt x="0" y="450108"/>
                  </a:lnTo>
                  <a:close/>
                </a:path>
              </a:pathLst>
            </a:custGeom>
            <a:ln w="30479">
              <a:solidFill>
                <a:srgbClr val="594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59978" y="4919708"/>
              <a:ext cx="414365" cy="41500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654898" y="4914628"/>
              <a:ext cx="424815" cy="425450"/>
            </a:xfrm>
            <a:custGeom>
              <a:avLst/>
              <a:gdLst/>
              <a:ahLst/>
              <a:cxnLst/>
              <a:rect l="l" t="t" r="r" b="b"/>
              <a:pathLst>
                <a:path w="424815" h="425450">
                  <a:moveTo>
                    <a:pt x="0" y="0"/>
                  </a:moveTo>
                  <a:lnTo>
                    <a:pt x="424525" y="0"/>
                  </a:lnTo>
                  <a:lnTo>
                    <a:pt x="424525" y="425164"/>
                  </a:lnTo>
                  <a:lnTo>
                    <a:pt x="0" y="425164"/>
                  </a:lnTo>
                  <a:lnTo>
                    <a:pt x="0" y="0"/>
                  </a:lnTo>
                  <a:close/>
                </a:path>
              </a:pathLst>
            </a:custGeom>
            <a:ln w="10159">
              <a:solidFill>
                <a:srgbClr val="5945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7242893" y="5700267"/>
            <a:ext cx="1151890" cy="80010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algn="ctr" marL="12065" marR="5080">
              <a:lnSpc>
                <a:spcPct val="102000"/>
              </a:lnSpc>
              <a:spcBef>
                <a:spcPts val="75"/>
              </a:spcBef>
            </a:pPr>
            <a:r>
              <a:rPr dirty="0" sz="1000">
                <a:solidFill>
                  <a:srgbClr val="59452A"/>
                </a:solidFill>
                <a:latin typeface="Calibri"/>
                <a:cs typeface="Calibri"/>
              </a:rPr>
              <a:t>Shares</a:t>
            </a:r>
            <a:r>
              <a:rPr dirty="0" sz="1000" spc="-3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59452A"/>
                </a:solidFill>
                <a:latin typeface="Calibri"/>
                <a:cs typeface="Calibri"/>
              </a:rPr>
              <a:t>a</a:t>
            </a:r>
            <a:r>
              <a:rPr dirty="0" sz="1000" spc="-3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000" b="1" i="1">
                <a:solidFill>
                  <a:srgbClr val="9B242D"/>
                </a:solidFill>
                <a:latin typeface="Calibri"/>
                <a:cs typeface="Calibri"/>
              </a:rPr>
              <a:t>blueprint</a:t>
            </a:r>
            <a:r>
              <a:rPr dirty="0" sz="1000" spc="-30" b="1" i="1">
                <a:solidFill>
                  <a:srgbClr val="9B242D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59452A"/>
                </a:solidFill>
                <a:latin typeface="Calibri"/>
                <a:cs typeface="Calibri"/>
              </a:rPr>
              <a:t>for </a:t>
            </a:r>
            <a:r>
              <a:rPr dirty="0" sz="1000" spc="-2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59452A"/>
                </a:solidFill>
                <a:latin typeface="Calibri"/>
                <a:cs typeface="Calibri"/>
              </a:rPr>
              <a:t>how such a </a:t>
            </a:r>
            <a:r>
              <a:rPr dirty="0" sz="1000" spc="-5">
                <a:solidFill>
                  <a:srgbClr val="59452A"/>
                </a:solidFill>
                <a:latin typeface="Calibri"/>
                <a:cs typeface="Calibri"/>
              </a:rPr>
              <a:t>system </a:t>
            </a:r>
            <a:r>
              <a:rPr dirty="0" sz="1000">
                <a:solidFill>
                  <a:srgbClr val="59452A"/>
                </a:solidFill>
                <a:latin typeface="Calibri"/>
                <a:cs typeface="Calibri"/>
              </a:rPr>
              <a:t> could be </a:t>
            </a:r>
            <a:r>
              <a:rPr dirty="0" sz="1000" spc="-5">
                <a:solidFill>
                  <a:srgbClr val="59452A"/>
                </a:solidFill>
                <a:latin typeface="Calibri"/>
                <a:cs typeface="Calibri"/>
              </a:rPr>
              <a:t>configured </a:t>
            </a:r>
            <a:r>
              <a:rPr dirty="0" sz="100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59452A"/>
                </a:solidFill>
                <a:latin typeface="Calibri"/>
                <a:cs typeface="Calibri"/>
              </a:rPr>
              <a:t>within </a:t>
            </a:r>
            <a:r>
              <a:rPr dirty="0" sz="1000">
                <a:solidFill>
                  <a:srgbClr val="59452A"/>
                </a:solidFill>
                <a:latin typeface="Calibri"/>
                <a:cs typeface="Calibri"/>
              </a:rPr>
              <a:t>a country or </a:t>
            </a:r>
            <a:r>
              <a:rPr dirty="0" sz="10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59452A"/>
                </a:solidFill>
                <a:latin typeface="Calibri"/>
                <a:cs typeface="Calibri"/>
              </a:rPr>
              <a:t>region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362167" y="2697059"/>
            <a:ext cx="898525" cy="930910"/>
            <a:chOff x="8362167" y="2697059"/>
            <a:chExt cx="898525" cy="930910"/>
          </a:xfrm>
        </p:grpSpPr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40013" y="2881025"/>
              <a:ext cx="542351" cy="56276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534933" y="2875945"/>
              <a:ext cx="553085" cy="573405"/>
            </a:xfrm>
            <a:custGeom>
              <a:avLst/>
              <a:gdLst/>
              <a:ahLst/>
              <a:cxnLst/>
              <a:rect l="l" t="t" r="r" b="b"/>
              <a:pathLst>
                <a:path w="553084" h="573404">
                  <a:moveTo>
                    <a:pt x="0" y="0"/>
                  </a:moveTo>
                  <a:lnTo>
                    <a:pt x="552511" y="0"/>
                  </a:lnTo>
                  <a:lnTo>
                    <a:pt x="552511" y="572925"/>
                  </a:lnTo>
                  <a:lnTo>
                    <a:pt x="0" y="572925"/>
                  </a:lnTo>
                  <a:lnTo>
                    <a:pt x="0" y="0"/>
                  </a:lnTo>
                  <a:close/>
                </a:path>
              </a:pathLst>
            </a:custGeom>
            <a:ln w="10159">
              <a:solidFill>
                <a:srgbClr val="5945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8377407" y="2712299"/>
              <a:ext cx="868044" cy="900430"/>
            </a:xfrm>
            <a:custGeom>
              <a:avLst/>
              <a:gdLst/>
              <a:ahLst/>
              <a:cxnLst/>
              <a:rect l="l" t="t" r="r" b="b"/>
              <a:pathLst>
                <a:path w="868045" h="900429">
                  <a:moveTo>
                    <a:pt x="0" y="450109"/>
                  </a:moveTo>
                  <a:lnTo>
                    <a:pt x="2545" y="401064"/>
                  </a:lnTo>
                  <a:lnTo>
                    <a:pt x="10005" y="353550"/>
                  </a:lnTo>
                  <a:lnTo>
                    <a:pt x="22114" y="307839"/>
                  </a:lnTo>
                  <a:lnTo>
                    <a:pt x="38608" y="264208"/>
                  </a:lnTo>
                  <a:lnTo>
                    <a:pt x="59223" y="222930"/>
                  </a:lnTo>
                  <a:lnTo>
                    <a:pt x="83694" y="184280"/>
                  </a:lnTo>
                  <a:lnTo>
                    <a:pt x="111756" y="148533"/>
                  </a:lnTo>
                  <a:lnTo>
                    <a:pt x="143145" y="115963"/>
                  </a:lnTo>
                  <a:lnTo>
                    <a:pt x="177595" y="86845"/>
                  </a:lnTo>
                  <a:lnTo>
                    <a:pt x="214843" y="61453"/>
                  </a:lnTo>
                  <a:lnTo>
                    <a:pt x="254624" y="40062"/>
                  </a:lnTo>
                  <a:lnTo>
                    <a:pt x="296673" y="22946"/>
                  </a:lnTo>
                  <a:lnTo>
                    <a:pt x="340725" y="10381"/>
                  </a:lnTo>
                  <a:lnTo>
                    <a:pt x="386516" y="2641"/>
                  </a:lnTo>
                  <a:lnTo>
                    <a:pt x="433781" y="0"/>
                  </a:lnTo>
                  <a:lnTo>
                    <a:pt x="481047" y="2641"/>
                  </a:lnTo>
                  <a:lnTo>
                    <a:pt x="526838" y="10381"/>
                  </a:lnTo>
                  <a:lnTo>
                    <a:pt x="570890" y="22946"/>
                  </a:lnTo>
                  <a:lnTo>
                    <a:pt x="612939" y="40062"/>
                  </a:lnTo>
                  <a:lnTo>
                    <a:pt x="652719" y="61453"/>
                  </a:lnTo>
                  <a:lnTo>
                    <a:pt x="689967" y="86845"/>
                  </a:lnTo>
                  <a:lnTo>
                    <a:pt x="724418" y="115963"/>
                  </a:lnTo>
                  <a:lnTo>
                    <a:pt x="755806" y="148533"/>
                  </a:lnTo>
                  <a:lnTo>
                    <a:pt x="783868" y="184280"/>
                  </a:lnTo>
                  <a:lnTo>
                    <a:pt x="808339" y="222930"/>
                  </a:lnTo>
                  <a:lnTo>
                    <a:pt x="828954" y="264208"/>
                  </a:lnTo>
                  <a:lnTo>
                    <a:pt x="845449" y="307839"/>
                  </a:lnTo>
                  <a:lnTo>
                    <a:pt x="857558" y="353550"/>
                  </a:lnTo>
                  <a:lnTo>
                    <a:pt x="865018" y="401064"/>
                  </a:lnTo>
                  <a:lnTo>
                    <a:pt x="867563" y="450109"/>
                  </a:lnTo>
                  <a:lnTo>
                    <a:pt x="865018" y="499153"/>
                  </a:lnTo>
                  <a:lnTo>
                    <a:pt x="857558" y="546668"/>
                  </a:lnTo>
                  <a:lnTo>
                    <a:pt x="845449" y="592378"/>
                  </a:lnTo>
                  <a:lnTo>
                    <a:pt x="828954" y="636010"/>
                  </a:lnTo>
                  <a:lnTo>
                    <a:pt x="808339" y="677288"/>
                  </a:lnTo>
                  <a:lnTo>
                    <a:pt x="783868" y="715938"/>
                  </a:lnTo>
                  <a:lnTo>
                    <a:pt x="755806" y="751685"/>
                  </a:lnTo>
                  <a:lnTo>
                    <a:pt x="724418" y="784255"/>
                  </a:lnTo>
                  <a:lnTo>
                    <a:pt x="689967" y="813373"/>
                  </a:lnTo>
                  <a:lnTo>
                    <a:pt x="652719" y="838765"/>
                  </a:lnTo>
                  <a:lnTo>
                    <a:pt x="612939" y="860156"/>
                  </a:lnTo>
                  <a:lnTo>
                    <a:pt x="570890" y="877271"/>
                  </a:lnTo>
                  <a:lnTo>
                    <a:pt x="526838" y="889836"/>
                  </a:lnTo>
                  <a:lnTo>
                    <a:pt x="481047" y="897577"/>
                  </a:lnTo>
                  <a:lnTo>
                    <a:pt x="433781" y="900218"/>
                  </a:lnTo>
                  <a:lnTo>
                    <a:pt x="386516" y="897577"/>
                  </a:lnTo>
                  <a:lnTo>
                    <a:pt x="340725" y="889836"/>
                  </a:lnTo>
                  <a:lnTo>
                    <a:pt x="296673" y="877271"/>
                  </a:lnTo>
                  <a:lnTo>
                    <a:pt x="254624" y="860156"/>
                  </a:lnTo>
                  <a:lnTo>
                    <a:pt x="214843" y="838765"/>
                  </a:lnTo>
                  <a:lnTo>
                    <a:pt x="177595" y="813373"/>
                  </a:lnTo>
                  <a:lnTo>
                    <a:pt x="143145" y="784255"/>
                  </a:lnTo>
                  <a:lnTo>
                    <a:pt x="111756" y="751685"/>
                  </a:lnTo>
                  <a:lnTo>
                    <a:pt x="83694" y="715938"/>
                  </a:lnTo>
                  <a:lnTo>
                    <a:pt x="59223" y="677288"/>
                  </a:lnTo>
                  <a:lnTo>
                    <a:pt x="38608" y="636010"/>
                  </a:lnTo>
                  <a:lnTo>
                    <a:pt x="22114" y="592378"/>
                  </a:lnTo>
                  <a:lnTo>
                    <a:pt x="10005" y="546668"/>
                  </a:lnTo>
                  <a:lnTo>
                    <a:pt x="2545" y="499153"/>
                  </a:lnTo>
                  <a:lnTo>
                    <a:pt x="0" y="450109"/>
                  </a:lnTo>
                  <a:close/>
                </a:path>
              </a:pathLst>
            </a:custGeom>
            <a:ln w="30479">
              <a:solidFill>
                <a:srgbClr val="5945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8307613" y="3645915"/>
            <a:ext cx="1191260" cy="140970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ctr" marL="12700" marR="5080" indent="635">
              <a:lnSpc>
                <a:spcPct val="101000"/>
              </a:lnSpc>
              <a:spcBef>
                <a:spcPts val="85"/>
              </a:spcBef>
            </a:pPr>
            <a:r>
              <a:rPr dirty="0" sz="1000" spc="-5">
                <a:solidFill>
                  <a:srgbClr val="59452A"/>
                </a:solidFill>
                <a:latin typeface="Calibri"/>
                <a:cs typeface="Calibri"/>
              </a:rPr>
              <a:t>Develops</a:t>
            </a:r>
            <a:r>
              <a:rPr dirty="0" sz="1000">
                <a:solidFill>
                  <a:srgbClr val="59452A"/>
                </a:solidFill>
                <a:latin typeface="Calibri"/>
                <a:cs typeface="Calibri"/>
              </a:rPr>
              <a:t> a</a:t>
            </a:r>
            <a:r>
              <a:rPr dirty="0" sz="10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000" b="1" i="1">
                <a:solidFill>
                  <a:srgbClr val="9B242D"/>
                </a:solidFill>
                <a:latin typeface="Calibri"/>
                <a:cs typeface="Calibri"/>
              </a:rPr>
              <a:t>set</a:t>
            </a:r>
            <a:r>
              <a:rPr dirty="0" sz="1000" spc="225" b="1" i="1">
                <a:solidFill>
                  <a:srgbClr val="9B242D"/>
                </a:solidFill>
                <a:latin typeface="Calibri"/>
                <a:cs typeface="Calibri"/>
              </a:rPr>
              <a:t> </a:t>
            </a:r>
            <a:r>
              <a:rPr dirty="0" sz="1000" spc="5" b="1" i="1">
                <a:solidFill>
                  <a:srgbClr val="9B242D"/>
                </a:solidFill>
                <a:latin typeface="Calibri"/>
                <a:cs typeface="Calibri"/>
              </a:rPr>
              <a:t>of </a:t>
            </a:r>
            <a:r>
              <a:rPr dirty="0" sz="1000" spc="10" b="1" i="1">
                <a:solidFill>
                  <a:srgbClr val="9B242D"/>
                </a:solidFill>
                <a:latin typeface="Calibri"/>
                <a:cs typeface="Calibri"/>
              </a:rPr>
              <a:t> </a:t>
            </a:r>
            <a:r>
              <a:rPr dirty="0" sz="1000" b="1" i="1">
                <a:solidFill>
                  <a:srgbClr val="9B242D"/>
                </a:solidFill>
                <a:latin typeface="Calibri"/>
                <a:cs typeface="Calibri"/>
              </a:rPr>
              <a:t>tools</a:t>
            </a:r>
            <a:r>
              <a:rPr dirty="0" sz="1000" spc="-20" b="1" i="1">
                <a:solidFill>
                  <a:srgbClr val="9B242D"/>
                </a:solidFill>
                <a:latin typeface="Calibri"/>
                <a:cs typeface="Calibri"/>
              </a:rPr>
              <a:t> </a:t>
            </a:r>
            <a:r>
              <a:rPr dirty="0" sz="1000" b="1" i="1">
                <a:solidFill>
                  <a:srgbClr val="9B242D"/>
                </a:solidFill>
                <a:latin typeface="Calibri"/>
                <a:cs typeface="Calibri"/>
              </a:rPr>
              <a:t>and</a:t>
            </a:r>
            <a:r>
              <a:rPr dirty="0" sz="1000" spc="-15" b="1" i="1">
                <a:solidFill>
                  <a:srgbClr val="9B242D"/>
                </a:solidFill>
                <a:latin typeface="Calibri"/>
                <a:cs typeface="Calibri"/>
              </a:rPr>
              <a:t> </a:t>
            </a:r>
            <a:r>
              <a:rPr dirty="0" sz="1000" b="1" i="1">
                <a:solidFill>
                  <a:srgbClr val="9B242D"/>
                </a:solidFill>
                <a:latin typeface="Calibri"/>
                <a:cs typeface="Calibri"/>
              </a:rPr>
              <a:t>resources</a:t>
            </a:r>
            <a:r>
              <a:rPr dirty="0" sz="1000" spc="-20" b="1" i="1">
                <a:solidFill>
                  <a:srgbClr val="9B242D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59452A"/>
                </a:solidFill>
                <a:latin typeface="Calibri"/>
                <a:cs typeface="Calibri"/>
              </a:rPr>
              <a:t>to </a:t>
            </a:r>
            <a:r>
              <a:rPr dirty="0" sz="1000" spc="-2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59452A"/>
                </a:solidFill>
                <a:latin typeface="Calibri"/>
                <a:cs typeface="Calibri"/>
              </a:rPr>
              <a:t>enable the </a:t>
            </a:r>
            <a:r>
              <a:rPr dirty="0" sz="10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59452A"/>
                </a:solidFill>
                <a:latin typeface="Calibri"/>
                <a:cs typeface="Calibri"/>
              </a:rPr>
              <a:t>implementation </a:t>
            </a:r>
            <a:r>
              <a:rPr dirty="0" sz="1000">
                <a:solidFill>
                  <a:srgbClr val="59452A"/>
                </a:solidFill>
                <a:latin typeface="Calibri"/>
                <a:cs typeface="Calibri"/>
              </a:rPr>
              <a:t>of a </a:t>
            </a:r>
            <a:r>
              <a:rPr dirty="0" sz="10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59452A"/>
                </a:solidFill>
                <a:latin typeface="Calibri"/>
                <a:cs typeface="Calibri"/>
              </a:rPr>
              <a:t>real-time retail </a:t>
            </a:r>
            <a:r>
              <a:rPr dirty="0" sz="1000">
                <a:solidFill>
                  <a:srgbClr val="59452A"/>
                </a:solidFill>
                <a:latin typeface="Calibri"/>
                <a:cs typeface="Calibri"/>
              </a:rPr>
              <a:t> payment</a:t>
            </a:r>
            <a:r>
              <a:rPr dirty="0" sz="1000" spc="-5">
                <a:solidFill>
                  <a:srgbClr val="59452A"/>
                </a:solidFill>
                <a:latin typeface="Calibri"/>
                <a:cs typeface="Calibri"/>
              </a:rPr>
              <a:t> system</a:t>
            </a:r>
            <a:r>
              <a:rPr dirty="0" sz="10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59452A"/>
                </a:solidFill>
                <a:latin typeface="Calibri"/>
                <a:cs typeface="Calibri"/>
              </a:rPr>
              <a:t>that </a:t>
            </a:r>
            <a:r>
              <a:rPr dirty="0" sz="10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59452A"/>
                </a:solidFill>
                <a:latin typeface="Calibri"/>
                <a:cs typeface="Calibri"/>
              </a:rPr>
              <a:t>is</a:t>
            </a:r>
            <a:r>
              <a:rPr dirty="0" sz="1000" spc="-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59452A"/>
                </a:solidFill>
                <a:latin typeface="Calibri"/>
                <a:cs typeface="Calibri"/>
              </a:rPr>
              <a:t>aligned</a:t>
            </a:r>
            <a:r>
              <a:rPr dirty="0" sz="100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59452A"/>
                </a:solidFill>
                <a:latin typeface="Calibri"/>
                <a:cs typeface="Calibri"/>
              </a:rPr>
              <a:t>with</a:t>
            </a:r>
            <a:r>
              <a:rPr dirty="0" sz="1000">
                <a:solidFill>
                  <a:srgbClr val="59452A"/>
                </a:solidFill>
                <a:latin typeface="Calibri"/>
                <a:cs typeface="Calibri"/>
              </a:rPr>
              <a:t> the </a:t>
            </a:r>
            <a:r>
              <a:rPr dirty="0" sz="10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59452A"/>
                </a:solidFill>
                <a:latin typeface="Calibri"/>
                <a:cs typeface="Calibri"/>
              </a:rPr>
              <a:t>Level </a:t>
            </a:r>
            <a:r>
              <a:rPr dirty="0" sz="1000">
                <a:solidFill>
                  <a:srgbClr val="59452A"/>
                </a:solidFill>
                <a:latin typeface="Calibri"/>
                <a:cs typeface="Calibri"/>
              </a:rPr>
              <a:t>One </a:t>
            </a:r>
            <a:r>
              <a:rPr dirty="0" sz="1000" spc="-5">
                <a:solidFill>
                  <a:srgbClr val="59452A"/>
                </a:solidFill>
                <a:latin typeface="Calibri"/>
                <a:cs typeface="Calibri"/>
              </a:rPr>
              <a:t>Project </a:t>
            </a:r>
            <a:r>
              <a:rPr dirty="0" sz="100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59452A"/>
                </a:solidFill>
                <a:latin typeface="Calibri"/>
                <a:cs typeface="Calibri"/>
              </a:rPr>
              <a:t>principles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685296" y="1596890"/>
            <a:ext cx="3970654" cy="3870960"/>
            <a:chOff x="2685296" y="1596890"/>
            <a:chExt cx="3970654" cy="3870960"/>
          </a:xfrm>
        </p:grpSpPr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58015" y="4269501"/>
              <a:ext cx="1197743" cy="119774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94930" y="1906524"/>
              <a:ext cx="226267" cy="226267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102800" y="1596897"/>
              <a:ext cx="428625" cy="845819"/>
            </a:xfrm>
            <a:custGeom>
              <a:avLst/>
              <a:gdLst/>
              <a:ahLst/>
              <a:cxnLst/>
              <a:rect l="l" t="t" r="r" b="b"/>
              <a:pathLst>
                <a:path w="428625" h="845819">
                  <a:moveTo>
                    <a:pt x="274015" y="422770"/>
                  </a:moveTo>
                  <a:lnTo>
                    <a:pt x="269697" y="374599"/>
                  </a:lnTo>
                  <a:lnTo>
                    <a:pt x="257251" y="329272"/>
                  </a:lnTo>
                  <a:lnTo>
                    <a:pt x="237439" y="287528"/>
                  </a:lnTo>
                  <a:lnTo>
                    <a:pt x="210997" y="250126"/>
                  </a:lnTo>
                  <a:lnTo>
                    <a:pt x="178701" y="217830"/>
                  </a:lnTo>
                  <a:lnTo>
                    <a:pt x="141300" y="191401"/>
                  </a:lnTo>
                  <a:lnTo>
                    <a:pt x="99568" y="171577"/>
                  </a:lnTo>
                  <a:lnTo>
                    <a:pt x="54229" y="159131"/>
                  </a:lnTo>
                  <a:lnTo>
                    <a:pt x="6070" y="154813"/>
                  </a:lnTo>
                  <a:lnTo>
                    <a:pt x="6070" y="222084"/>
                  </a:lnTo>
                  <a:lnTo>
                    <a:pt x="10617" y="222135"/>
                  </a:lnTo>
                  <a:lnTo>
                    <a:pt x="56489" y="228473"/>
                  </a:lnTo>
                  <a:lnTo>
                    <a:pt x="98386" y="244525"/>
                  </a:lnTo>
                  <a:lnTo>
                    <a:pt x="135102" y="269049"/>
                  </a:lnTo>
                  <a:lnTo>
                    <a:pt x="165468" y="300824"/>
                  </a:lnTo>
                  <a:lnTo>
                    <a:pt x="188302" y="338620"/>
                  </a:lnTo>
                  <a:lnTo>
                    <a:pt x="202438" y="381190"/>
                  </a:lnTo>
                  <a:lnTo>
                    <a:pt x="206705" y="427304"/>
                  </a:lnTo>
                  <a:lnTo>
                    <a:pt x="200355" y="473189"/>
                  </a:lnTo>
                  <a:lnTo>
                    <a:pt x="184302" y="515086"/>
                  </a:lnTo>
                  <a:lnTo>
                    <a:pt x="159778" y="551802"/>
                  </a:lnTo>
                  <a:lnTo>
                    <a:pt x="128003" y="582168"/>
                  </a:lnTo>
                  <a:lnTo>
                    <a:pt x="90220" y="605002"/>
                  </a:lnTo>
                  <a:lnTo>
                    <a:pt x="47637" y="619137"/>
                  </a:lnTo>
                  <a:lnTo>
                    <a:pt x="1524" y="623392"/>
                  </a:lnTo>
                  <a:lnTo>
                    <a:pt x="0" y="690651"/>
                  </a:lnTo>
                  <a:lnTo>
                    <a:pt x="54229" y="686396"/>
                  </a:lnTo>
                  <a:lnTo>
                    <a:pt x="99568" y="673950"/>
                  </a:lnTo>
                  <a:lnTo>
                    <a:pt x="141300" y="654138"/>
                  </a:lnTo>
                  <a:lnTo>
                    <a:pt x="178701" y="627697"/>
                  </a:lnTo>
                  <a:lnTo>
                    <a:pt x="210997" y="595401"/>
                  </a:lnTo>
                  <a:lnTo>
                    <a:pt x="237439" y="557999"/>
                  </a:lnTo>
                  <a:lnTo>
                    <a:pt x="257251" y="516267"/>
                  </a:lnTo>
                  <a:lnTo>
                    <a:pt x="269697" y="470928"/>
                  </a:lnTo>
                  <a:lnTo>
                    <a:pt x="274015" y="422770"/>
                  </a:lnTo>
                  <a:close/>
                </a:path>
                <a:path w="428625" h="845819">
                  <a:moveTo>
                    <a:pt x="428028" y="422770"/>
                  </a:moveTo>
                  <a:lnTo>
                    <a:pt x="425183" y="373456"/>
                  </a:lnTo>
                  <a:lnTo>
                    <a:pt x="416864" y="325831"/>
                  </a:lnTo>
                  <a:lnTo>
                    <a:pt x="403377" y="280187"/>
                  </a:lnTo>
                  <a:lnTo>
                    <a:pt x="385051" y="236842"/>
                  </a:lnTo>
                  <a:lnTo>
                    <a:pt x="362204" y="196126"/>
                  </a:lnTo>
                  <a:lnTo>
                    <a:pt x="335153" y="158343"/>
                  </a:lnTo>
                  <a:lnTo>
                    <a:pt x="304203" y="123825"/>
                  </a:lnTo>
                  <a:lnTo>
                    <a:pt x="269671" y="92875"/>
                  </a:lnTo>
                  <a:lnTo>
                    <a:pt x="231902" y="65824"/>
                  </a:lnTo>
                  <a:lnTo>
                    <a:pt x="191185" y="42964"/>
                  </a:lnTo>
                  <a:lnTo>
                    <a:pt x="147840" y="24650"/>
                  </a:lnTo>
                  <a:lnTo>
                    <a:pt x="102196" y="11163"/>
                  </a:lnTo>
                  <a:lnTo>
                    <a:pt x="54559" y="2844"/>
                  </a:lnTo>
                  <a:lnTo>
                    <a:pt x="5257" y="0"/>
                  </a:lnTo>
                  <a:lnTo>
                    <a:pt x="5257" y="66687"/>
                  </a:lnTo>
                  <a:lnTo>
                    <a:pt x="56337" y="70319"/>
                  </a:lnTo>
                  <a:lnTo>
                    <a:pt x="102603" y="80162"/>
                  </a:lnTo>
                  <a:lnTo>
                    <a:pt x="146418" y="95758"/>
                  </a:lnTo>
                  <a:lnTo>
                    <a:pt x="187375" y="116713"/>
                  </a:lnTo>
                  <a:lnTo>
                    <a:pt x="225044" y="142595"/>
                  </a:lnTo>
                  <a:lnTo>
                    <a:pt x="259003" y="172961"/>
                  </a:lnTo>
                  <a:lnTo>
                    <a:pt x="288836" y="207391"/>
                  </a:lnTo>
                  <a:lnTo>
                    <a:pt x="314121" y="245452"/>
                  </a:lnTo>
                  <a:lnTo>
                    <a:pt x="334429" y="286727"/>
                  </a:lnTo>
                  <a:lnTo>
                    <a:pt x="349351" y="330796"/>
                  </a:lnTo>
                  <a:lnTo>
                    <a:pt x="358457" y="377202"/>
                  </a:lnTo>
                  <a:lnTo>
                    <a:pt x="361327" y="425551"/>
                  </a:lnTo>
                  <a:lnTo>
                    <a:pt x="357695" y="473837"/>
                  </a:lnTo>
                  <a:lnTo>
                    <a:pt x="347865" y="520103"/>
                  </a:lnTo>
                  <a:lnTo>
                    <a:pt x="332257" y="563930"/>
                  </a:lnTo>
                  <a:lnTo>
                    <a:pt x="311302" y="604888"/>
                  </a:lnTo>
                  <a:lnTo>
                    <a:pt x="285432" y="642556"/>
                  </a:lnTo>
                  <a:lnTo>
                    <a:pt x="255066" y="676516"/>
                  </a:lnTo>
                  <a:lnTo>
                    <a:pt x="220637" y="706348"/>
                  </a:lnTo>
                  <a:lnTo>
                    <a:pt x="182575" y="731621"/>
                  </a:lnTo>
                  <a:lnTo>
                    <a:pt x="141287" y="751941"/>
                  </a:lnTo>
                  <a:lnTo>
                    <a:pt x="97231" y="766851"/>
                  </a:lnTo>
                  <a:lnTo>
                    <a:pt x="50812" y="775957"/>
                  </a:lnTo>
                  <a:lnTo>
                    <a:pt x="2476" y="778840"/>
                  </a:lnTo>
                  <a:lnTo>
                    <a:pt x="1955" y="845515"/>
                  </a:lnTo>
                  <a:lnTo>
                    <a:pt x="54559" y="842683"/>
                  </a:lnTo>
                  <a:lnTo>
                    <a:pt x="102196" y="834364"/>
                  </a:lnTo>
                  <a:lnTo>
                    <a:pt x="147840" y="820889"/>
                  </a:lnTo>
                  <a:lnTo>
                    <a:pt x="191185" y="802563"/>
                  </a:lnTo>
                  <a:lnTo>
                    <a:pt x="231902" y="779716"/>
                  </a:lnTo>
                  <a:lnTo>
                    <a:pt x="269671" y="752652"/>
                  </a:lnTo>
                  <a:lnTo>
                    <a:pt x="304203" y="721702"/>
                  </a:lnTo>
                  <a:lnTo>
                    <a:pt x="335153" y="687184"/>
                  </a:lnTo>
                  <a:lnTo>
                    <a:pt x="362204" y="649401"/>
                  </a:lnTo>
                  <a:lnTo>
                    <a:pt x="385051" y="608685"/>
                  </a:lnTo>
                  <a:lnTo>
                    <a:pt x="403377" y="565353"/>
                  </a:lnTo>
                  <a:lnTo>
                    <a:pt x="416864" y="519696"/>
                  </a:lnTo>
                  <a:lnTo>
                    <a:pt x="425183" y="472071"/>
                  </a:lnTo>
                  <a:lnTo>
                    <a:pt x="428028" y="422770"/>
                  </a:lnTo>
                  <a:close/>
                </a:path>
              </a:pathLst>
            </a:custGeom>
            <a:solidFill>
              <a:srgbClr val="CE6B2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10038" y="1906559"/>
              <a:ext cx="110382" cy="22619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685288" y="1596910"/>
              <a:ext cx="429259" cy="845819"/>
            </a:xfrm>
            <a:custGeom>
              <a:avLst/>
              <a:gdLst/>
              <a:ahLst/>
              <a:cxnLst/>
              <a:rect l="l" t="t" r="r" b="b"/>
              <a:pathLst>
                <a:path w="429260" h="845819">
                  <a:moveTo>
                    <a:pt x="426072" y="0"/>
                  </a:moveTo>
                  <a:lnTo>
                    <a:pt x="373468" y="2832"/>
                  </a:lnTo>
                  <a:lnTo>
                    <a:pt x="325831" y="11150"/>
                  </a:lnTo>
                  <a:lnTo>
                    <a:pt x="280187" y="24638"/>
                  </a:lnTo>
                  <a:lnTo>
                    <a:pt x="236842" y="42951"/>
                  </a:lnTo>
                  <a:lnTo>
                    <a:pt x="196126" y="65811"/>
                  </a:lnTo>
                  <a:lnTo>
                    <a:pt x="158356" y="92862"/>
                  </a:lnTo>
                  <a:lnTo>
                    <a:pt x="123825" y="123812"/>
                  </a:lnTo>
                  <a:lnTo>
                    <a:pt x="92875" y="158330"/>
                  </a:lnTo>
                  <a:lnTo>
                    <a:pt x="65824" y="196113"/>
                  </a:lnTo>
                  <a:lnTo>
                    <a:pt x="42976" y="236829"/>
                  </a:lnTo>
                  <a:lnTo>
                    <a:pt x="24650" y="280174"/>
                  </a:lnTo>
                  <a:lnTo>
                    <a:pt x="11163" y="325818"/>
                  </a:lnTo>
                  <a:lnTo>
                    <a:pt x="2844" y="373456"/>
                  </a:lnTo>
                  <a:lnTo>
                    <a:pt x="0" y="422757"/>
                  </a:lnTo>
                  <a:lnTo>
                    <a:pt x="2844" y="472059"/>
                  </a:lnTo>
                  <a:lnTo>
                    <a:pt x="11163" y="519696"/>
                  </a:lnTo>
                  <a:lnTo>
                    <a:pt x="24650" y="565340"/>
                  </a:lnTo>
                  <a:lnTo>
                    <a:pt x="42976" y="608672"/>
                  </a:lnTo>
                  <a:lnTo>
                    <a:pt x="65824" y="649389"/>
                  </a:lnTo>
                  <a:lnTo>
                    <a:pt x="92875" y="687171"/>
                  </a:lnTo>
                  <a:lnTo>
                    <a:pt x="123825" y="721690"/>
                  </a:lnTo>
                  <a:lnTo>
                    <a:pt x="158356" y="752640"/>
                  </a:lnTo>
                  <a:lnTo>
                    <a:pt x="196126" y="779703"/>
                  </a:lnTo>
                  <a:lnTo>
                    <a:pt x="236842" y="802551"/>
                  </a:lnTo>
                  <a:lnTo>
                    <a:pt x="280187" y="820877"/>
                  </a:lnTo>
                  <a:lnTo>
                    <a:pt x="325831" y="834351"/>
                  </a:lnTo>
                  <a:lnTo>
                    <a:pt x="373468" y="842670"/>
                  </a:lnTo>
                  <a:lnTo>
                    <a:pt x="422770" y="845515"/>
                  </a:lnTo>
                  <a:lnTo>
                    <a:pt x="422770" y="778827"/>
                  </a:lnTo>
                  <a:lnTo>
                    <a:pt x="371690" y="775195"/>
                  </a:lnTo>
                  <a:lnTo>
                    <a:pt x="325424" y="765365"/>
                  </a:lnTo>
                  <a:lnTo>
                    <a:pt x="281609" y="749757"/>
                  </a:lnTo>
                  <a:lnTo>
                    <a:pt x="240652" y="728802"/>
                  </a:lnTo>
                  <a:lnTo>
                    <a:pt x="202984" y="702932"/>
                  </a:lnTo>
                  <a:lnTo>
                    <a:pt x="169024" y="672566"/>
                  </a:lnTo>
                  <a:lnTo>
                    <a:pt x="139192" y="638136"/>
                  </a:lnTo>
                  <a:lnTo>
                    <a:pt x="113906" y="600062"/>
                  </a:lnTo>
                  <a:lnTo>
                    <a:pt x="93599" y="558787"/>
                  </a:lnTo>
                  <a:lnTo>
                    <a:pt x="78676" y="514731"/>
                  </a:lnTo>
                  <a:lnTo>
                    <a:pt x="69570" y="468312"/>
                  </a:lnTo>
                  <a:lnTo>
                    <a:pt x="66700" y="419963"/>
                  </a:lnTo>
                  <a:lnTo>
                    <a:pt x="70332" y="371678"/>
                  </a:lnTo>
                  <a:lnTo>
                    <a:pt x="80162" y="325412"/>
                  </a:lnTo>
                  <a:lnTo>
                    <a:pt x="95770" y="281597"/>
                  </a:lnTo>
                  <a:lnTo>
                    <a:pt x="116713" y="240639"/>
                  </a:lnTo>
                  <a:lnTo>
                    <a:pt x="142595" y="202971"/>
                  </a:lnTo>
                  <a:lnTo>
                    <a:pt x="172961" y="169011"/>
                  </a:lnTo>
                  <a:lnTo>
                    <a:pt x="207391" y="139179"/>
                  </a:lnTo>
                  <a:lnTo>
                    <a:pt x="245452" y="113893"/>
                  </a:lnTo>
                  <a:lnTo>
                    <a:pt x="286740" y="93586"/>
                  </a:lnTo>
                  <a:lnTo>
                    <a:pt x="330796" y="78663"/>
                  </a:lnTo>
                  <a:lnTo>
                    <a:pt x="377215" y="69557"/>
                  </a:lnTo>
                  <a:lnTo>
                    <a:pt x="425551" y="66687"/>
                  </a:lnTo>
                  <a:lnTo>
                    <a:pt x="426072" y="0"/>
                  </a:lnTo>
                  <a:close/>
                </a:path>
                <a:path w="429260" h="845819">
                  <a:moveTo>
                    <a:pt x="428840" y="154876"/>
                  </a:moveTo>
                  <a:lnTo>
                    <a:pt x="374611" y="159118"/>
                  </a:lnTo>
                  <a:lnTo>
                    <a:pt x="329272" y="171564"/>
                  </a:lnTo>
                  <a:lnTo>
                    <a:pt x="287528" y="191389"/>
                  </a:lnTo>
                  <a:lnTo>
                    <a:pt x="250126" y="217817"/>
                  </a:lnTo>
                  <a:lnTo>
                    <a:pt x="217843" y="250113"/>
                  </a:lnTo>
                  <a:lnTo>
                    <a:pt x="191401" y="287515"/>
                  </a:lnTo>
                  <a:lnTo>
                    <a:pt x="171577" y="329260"/>
                  </a:lnTo>
                  <a:lnTo>
                    <a:pt x="159131" y="374586"/>
                  </a:lnTo>
                  <a:lnTo>
                    <a:pt x="154825" y="422757"/>
                  </a:lnTo>
                  <a:lnTo>
                    <a:pt x="159131" y="470916"/>
                  </a:lnTo>
                  <a:lnTo>
                    <a:pt x="171577" y="516255"/>
                  </a:lnTo>
                  <a:lnTo>
                    <a:pt x="191401" y="557999"/>
                  </a:lnTo>
                  <a:lnTo>
                    <a:pt x="217843" y="595388"/>
                  </a:lnTo>
                  <a:lnTo>
                    <a:pt x="250126" y="627684"/>
                  </a:lnTo>
                  <a:lnTo>
                    <a:pt x="287528" y="654126"/>
                  </a:lnTo>
                  <a:lnTo>
                    <a:pt x="329272" y="673938"/>
                  </a:lnTo>
                  <a:lnTo>
                    <a:pt x="374611" y="686384"/>
                  </a:lnTo>
                  <a:lnTo>
                    <a:pt x="422770" y="690702"/>
                  </a:lnTo>
                  <a:lnTo>
                    <a:pt x="422770" y="623443"/>
                  </a:lnTo>
                  <a:lnTo>
                    <a:pt x="418223" y="623392"/>
                  </a:lnTo>
                  <a:lnTo>
                    <a:pt x="372338" y="617042"/>
                  </a:lnTo>
                  <a:lnTo>
                    <a:pt x="330454" y="600989"/>
                  </a:lnTo>
                  <a:lnTo>
                    <a:pt x="293738" y="576465"/>
                  </a:lnTo>
                  <a:lnTo>
                    <a:pt x="263372" y="544690"/>
                  </a:lnTo>
                  <a:lnTo>
                    <a:pt x="240525" y="506907"/>
                  </a:lnTo>
                  <a:lnTo>
                    <a:pt x="226390" y="464337"/>
                  </a:lnTo>
                  <a:lnTo>
                    <a:pt x="222135" y="418211"/>
                  </a:lnTo>
                  <a:lnTo>
                    <a:pt x="228473" y="372325"/>
                  </a:lnTo>
                  <a:lnTo>
                    <a:pt x="244525" y="330441"/>
                  </a:lnTo>
                  <a:lnTo>
                    <a:pt x="269062" y="293725"/>
                  </a:lnTo>
                  <a:lnTo>
                    <a:pt x="300837" y="263359"/>
                  </a:lnTo>
                  <a:lnTo>
                    <a:pt x="338620" y="240512"/>
                  </a:lnTo>
                  <a:lnTo>
                    <a:pt x="381190" y="226377"/>
                  </a:lnTo>
                  <a:lnTo>
                    <a:pt x="427316" y="222123"/>
                  </a:lnTo>
                  <a:lnTo>
                    <a:pt x="428840" y="154876"/>
                  </a:lnTo>
                  <a:close/>
                </a:path>
              </a:pathLst>
            </a:custGeom>
            <a:solidFill>
              <a:srgbClr val="9B242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1339404" y="1410557"/>
            <a:ext cx="1179195" cy="1444625"/>
          </a:xfrm>
          <a:prstGeom prst="rect">
            <a:avLst/>
          </a:prstGeom>
          <a:solidFill>
            <a:srgbClr val="9B242D"/>
          </a:solidFill>
        </p:spPr>
        <p:txBody>
          <a:bodyPr wrap="square" lIns="0" tIns="15875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25"/>
              </a:spcBef>
            </a:pPr>
            <a:r>
              <a:rPr dirty="0" sz="1200" spc="-15" b="1">
                <a:solidFill>
                  <a:srgbClr val="FFFFFF"/>
                </a:solidFill>
                <a:latin typeface="Calibri"/>
                <a:cs typeface="Calibri"/>
              </a:rPr>
              <a:t>Affordability</a:t>
            </a:r>
            <a:endParaRPr sz="1200">
              <a:latin typeface="Calibri"/>
              <a:cs typeface="Calibri"/>
            </a:endParaRPr>
          </a:p>
          <a:p>
            <a:pPr algn="ctr" marL="316230" marR="306705">
              <a:lnSpc>
                <a:spcPct val="185000"/>
              </a:lnSpc>
              <a:spcBef>
                <a:spcPts val="695"/>
              </a:spcBef>
            </a:pPr>
            <a:r>
              <a:rPr dirty="0" sz="1200" spc="-15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1200" spc="-2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1200" spc="-20">
                <a:solidFill>
                  <a:srgbClr val="FFFFFF"/>
                </a:solidFill>
                <a:latin typeface="Calibri"/>
                <a:cs typeface="Calibri"/>
              </a:rPr>
              <a:t>os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t  </a:t>
            </a:r>
            <a:r>
              <a:rPr dirty="0" sz="1200" spc="-15">
                <a:solidFill>
                  <a:srgbClr val="FFFFFF"/>
                </a:solidFill>
                <a:latin typeface="Calibri"/>
                <a:cs typeface="Calibri"/>
              </a:rPr>
              <a:t>Scale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Calibri"/>
                <a:cs typeface="Calibri"/>
              </a:rPr>
              <a:t>Safe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696628" y="1410557"/>
            <a:ext cx="1179195" cy="1444625"/>
          </a:xfrm>
          <a:prstGeom prst="rect">
            <a:avLst/>
          </a:prstGeom>
          <a:solidFill>
            <a:srgbClr val="CE6B29"/>
          </a:solidFill>
        </p:spPr>
        <p:txBody>
          <a:bodyPr wrap="square" lIns="0" tIns="15875" rIns="0" bIns="0" rtlCol="0" vert="horz">
            <a:spAutoFit/>
          </a:bodyPr>
          <a:lstStyle/>
          <a:p>
            <a:pPr marL="255270">
              <a:lnSpc>
                <a:spcPct val="100000"/>
              </a:lnSpc>
              <a:spcBef>
                <a:spcPts val="125"/>
              </a:spcBef>
            </a:pPr>
            <a:r>
              <a:rPr dirty="0" sz="1200" spc="-15" b="1">
                <a:solidFill>
                  <a:srgbClr val="FFFFFF"/>
                </a:solidFill>
                <a:latin typeface="Calibri"/>
                <a:cs typeface="Calibri"/>
              </a:rPr>
              <a:t>Usefulness</a:t>
            </a:r>
            <a:endParaRPr sz="1200">
              <a:latin typeface="Calibri"/>
              <a:cs typeface="Calibri"/>
            </a:endParaRPr>
          </a:p>
          <a:p>
            <a:pPr algn="just" marL="259715" marR="249554" indent="88900">
              <a:lnSpc>
                <a:spcPct val="185000"/>
              </a:lnSpc>
              <a:spcBef>
                <a:spcPts val="695"/>
              </a:spcBef>
            </a:pPr>
            <a:r>
              <a:rPr dirty="0" sz="1200" spc="-15">
                <a:solidFill>
                  <a:srgbClr val="FFFFFF"/>
                </a:solidFill>
                <a:latin typeface="Calibri"/>
                <a:cs typeface="Calibri"/>
              </a:rPr>
              <a:t>Reliable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Calibri"/>
                <a:cs typeface="Calibri"/>
              </a:rPr>
              <a:t>Inclusive 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 spc="-25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1200" spc="-2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200" spc="-20">
                <a:solidFill>
                  <a:srgbClr val="FFFFFF"/>
                </a:solidFill>
                <a:latin typeface="Calibri"/>
                <a:cs typeface="Calibri"/>
              </a:rPr>
              <a:t>qu</a:t>
            </a:r>
            <a:r>
              <a:rPr dirty="0" sz="1200" spc="-1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200" spc="-20">
                <a:solidFill>
                  <a:srgbClr val="FFFFFF"/>
                </a:solidFill>
                <a:latin typeface="Calibri"/>
                <a:cs typeface="Calibri"/>
              </a:rPr>
              <a:t>tou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85336" y="821349"/>
            <a:ext cx="8601075" cy="5375910"/>
            <a:chOff x="785336" y="821349"/>
            <a:chExt cx="8601075" cy="5375910"/>
          </a:xfrm>
        </p:grpSpPr>
        <p:sp>
          <p:nvSpPr>
            <p:cNvPr id="32" name="object 32"/>
            <p:cNvSpPr/>
            <p:nvPr/>
          </p:nvSpPr>
          <p:spPr>
            <a:xfrm>
              <a:off x="7768231" y="1753722"/>
              <a:ext cx="1427480" cy="954405"/>
            </a:xfrm>
            <a:custGeom>
              <a:avLst/>
              <a:gdLst/>
              <a:ahLst/>
              <a:cxnLst/>
              <a:rect l="l" t="t" r="r" b="b"/>
              <a:pathLst>
                <a:path w="1427479" h="954405">
                  <a:moveTo>
                    <a:pt x="1280761" y="794124"/>
                  </a:moveTo>
                  <a:lnTo>
                    <a:pt x="1187296" y="813319"/>
                  </a:lnTo>
                  <a:lnTo>
                    <a:pt x="1216201" y="954065"/>
                  </a:lnTo>
                  <a:lnTo>
                    <a:pt x="1356948" y="925160"/>
                  </a:lnTo>
                  <a:lnTo>
                    <a:pt x="1349269" y="887769"/>
                  </a:lnTo>
                  <a:lnTo>
                    <a:pt x="1300471" y="887769"/>
                  </a:lnTo>
                  <a:lnTo>
                    <a:pt x="1243774" y="850709"/>
                  </a:lnTo>
                  <a:lnTo>
                    <a:pt x="1280761" y="794124"/>
                  </a:lnTo>
                  <a:close/>
                </a:path>
                <a:path w="1427479" h="954405">
                  <a:moveTo>
                    <a:pt x="1328044" y="784414"/>
                  </a:moveTo>
                  <a:lnTo>
                    <a:pt x="1280761" y="794124"/>
                  </a:lnTo>
                  <a:lnTo>
                    <a:pt x="1243774" y="850709"/>
                  </a:lnTo>
                  <a:lnTo>
                    <a:pt x="1300471" y="887769"/>
                  </a:lnTo>
                  <a:lnTo>
                    <a:pt x="1337603" y="830961"/>
                  </a:lnTo>
                  <a:lnTo>
                    <a:pt x="1328044" y="784414"/>
                  </a:lnTo>
                  <a:close/>
                </a:path>
                <a:path w="1427479" h="954405">
                  <a:moveTo>
                    <a:pt x="1337603" y="830961"/>
                  </a:moveTo>
                  <a:lnTo>
                    <a:pt x="1300471" y="887769"/>
                  </a:lnTo>
                  <a:lnTo>
                    <a:pt x="1349269" y="887769"/>
                  </a:lnTo>
                  <a:lnTo>
                    <a:pt x="1337603" y="830961"/>
                  </a:lnTo>
                  <a:close/>
                </a:path>
                <a:path w="1427479" h="954405">
                  <a:moveTo>
                    <a:pt x="1363207" y="784414"/>
                  </a:moveTo>
                  <a:lnTo>
                    <a:pt x="1328044" y="784414"/>
                  </a:lnTo>
                  <a:lnTo>
                    <a:pt x="1337603" y="830961"/>
                  </a:lnTo>
                  <a:lnTo>
                    <a:pt x="1358612" y="798818"/>
                  </a:lnTo>
                  <a:lnTo>
                    <a:pt x="1360043" y="795681"/>
                  </a:lnTo>
                  <a:lnTo>
                    <a:pt x="1363207" y="784414"/>
                  </a:lnTo>
                  <a:close/>
                </a:path>
                <a:path w="1427479" h="954405">
                  <a:moveTo>
                    <a:pt x="1297233" y="768925"/>
                  </a:moveTo>
                  <a:lnTo>
                    <a:pt x="1280761" y="794124"/>
                  </a:lnTo>
                  <a:lnTo>
                    <a:pt x="1328044" y="784414"/>
                  </a:lnTo>
                  <a:lnTo>
                    <a:pt x="1363207" y="784414"/>
                  </a:lnTo>
                  <a:lnTo>
                    <a:pt x="1364645" y="779292"/>
                  </a:lnTo>
                  <a:lnTo>
                    <a:pt x="1366432" y="773932"/>
                  </a:lnTo>
                  <a:lnTo>
                    <a:pt x="1295803" y="773932"/>
                  </a:lnTo>
                  <a:lnTo>
                    <a:pt x="1297233" y="768925"/>
                  </a:lnTo>
                  <a:close/>
                </a:path>
                <a:path w="1427479" h="954405">
                  <a:moveTo>
                    <a:pt x="1300041" y="764628"/>
                  </a:moveTo>
                  <a:lnTo>
                    <a:pt x="1297233" y="768925"/>
                  </a:lnTo>
                  <a:lnTo>
                    <a:pt x="1295803" y="773932"/>
                  </a:lnTo>
                  <a:lnTo>
                    <a:pt x="1300041" y="764628"/>
                  </a:lnTo>
                  <a:close/>
                </a:path>
                <a:path w="1427479" h="954405">
                  <a:moveTo>
                    <a:pt x="1369533" y="764628"/>
                  </a:moveTo>
                  <a:lnTo>
                    <a:pt x="1300041" y="764628"/>
                  </a:lnTo>
                  <a:lnTo>
                    <a:pt x="1295803" y="773932"/>
                  </a:lnTo>
                  <a:lnTo>
                    <a:pt x="1366432" y="773932"/>
                  </a:lnTo>
                  <a:lnTo>
                    <a:pt x="1369533" y="764628"/>
                  </a:lnTo>
                  <a:close/>
                </a:path>
                <a:path w="1427479" h="954405">
                  <a:moveTo>
                    <a:pt x="1346894" y="592849"/>
                  </a:moveTo>
                  <a:lnTo>
                    <a:pt x="1341992" y="605344"/>
                  </a:lnTo>
                  <a:lnTo>
                    <a:pt x="1336069" y="619467"/>
                  </a:lnTo>
                  <a:lnTo>
                    <a:pt x="1330286" y="638025"/>
                  </a:lnTo>
                  <a:lnTo>
                    <a:pt x="1324749" y="665353"/>
                  </a:lnTo>
                  <a:lnTo>
                    <a:pt x="1320406" y="686946"/>
                  </a:lnTo>
                  <a:lnTo>
                    <a:pt x="1315720" y="707636"/>
                  </a:lnTo>
                  <a:lnTo>
                    <a:pt x="1309846" y="729710"/>
                  </a:lnTo>
                  <a:lnTo>
                    <a:pt x="1305420" y="742776"/>
                  </a:lnTo>
                  <a:lnTo>
                    <a:pt x="1300388" y="757873"/>
                  </a:lnTo>
                  <a:lnTo>
                    <a:pt x="1297233" y="768925"/>
                  </a:lnTo>
                  <a:lnTo>
                    <a:pt x="1300041" y="764628"/>
                  </a:lnTo>
                  <a:lnTo>
                    <a:pt x="1369533" y="764628"/>
                  </a:lnTo>
                  <a:lnTo>
                    <a:pt x="1381786" y="722569"/>
                  </a:lnTo>
                  <a:lnTo>
                    <a:pt x="1391213" y="678409"/>
                  </a:lnTo>
                  <a:lnTo>
                    <a:pt x="1395140" y="657566"/>
                  </a:lnTo>
                  <a:lnTo>
                    <a:pt x="1398545" y="645629"/>
                  </a:lnTo>
                  <a:lnTo>
                    <a:pt x="1405047" y="630078"/>
                  </a:lnTo>
                  <a:lnTo>
                    <a:pt x="1411516" y="613590"/>
                  </a:lnTo>
                  <a:lnTo>
                    <a:pt x="1412020" y="611948"/>
                  </a:lnTo>
                  <a:lnTo>
                    <a:pt x="1415767" y="595355"/>
                  </a:lnTo>
                  <a:lnTo>
                    <a:pt x="1346328" y="595355"/>
                  </a:lnTo>
                  <a:lnTo>
                    <a:pt x="1346894" y="592849"/>
                  </a:lnTo>
                  <a:close/>
                </a:path>
                <a:path w="1427479" h="954405">
                  <a:moveTo>
                    <a:pt x="1347835" y="590449"/>
                  </a:moveTo>
                  <a:lnTo>
                    <a:pt x="1346894" y="592849"/>
                  </a:lnTo>
                  <a:lnTo>
                    <a:pt x="1346328" y="595355"/>
                  </a:lnTo>
                  <a:lnTo>
                    <a:pt x="1347835" y="590449"/>
                  </a:lnTo>
                  <a:close/>
                </a:path>
                <a:path w="1427479" h="954405">
                  <a:moveTo>
                    <a:pt x="1416575" y="590449"/>
                  </a:moveTo>
                  <a:lnTo>
                    <a:pt x="1347835" y="590449"/>
                  </a:lnTo>
                  <a:lnTo>
                    <a:pt x="1346328" y="595355"/>
                  </a:lnTo>
                  <a:lnTo>
                    <a:pt x="1415767" y="595355"/>
                  </a:lnTo>
                  <a:lnTo>
                    <a:pt x="1416240" y="593262"/>
                  </a:lnTo>
                  <a:lnTo>
                    <a:pt x="1416484" y="591642"/>
                  </a:lnTo>
                  <a:lnTo>
                    <a:pt x="1416575" y="590449"/>
                  </a:lnTo>
                  <a:close/>
                </a:path>
                <a:path w="1427479" h="954405">
                  <a:moveTo>
                    <a:pt x="1349268" y="582335"/>
                  </a:moveTo>
                  <a:lnTo>
                    <a:pt x="1346894" y="592849"/>
                  </a:lnTo>
                  <a:lnTo>
                    <a:pt x="1347835" y="590449"/>
                  </a:lnTo>
                  <a:lnTo>
                    <a:pt x="1416575" y="590449"/>
                  </a:lnTo>
                  <a:lnTo>
                    <a:pt x="1417009" y="584796"/>
                  </a:lnTo>
                  <a:lnTo>
                    <a:pt x="1349077" y="584796"/>
                  </a:lnTo>
                  <a:lnTo>
                    <a:pt x="1349268" y="582335"/>
                  </a:lnTo>
                  <a:close/>
                </a:path>
                <a:path w="1427479" h="954405">
                  <a:moveTo>
                    <a:pt x="1349809" y="579941"/>
                  </a:moveTo>
                  <a:lnTo>
                    <a:pt x="1349268" y="582335"/>
                  </a:lnTo>
                  <a:lnTo>
                    <a:pt x="1349077" y="584796"/>
                  </a:lnTo>
                  <a:lnTo>
                    <a:pt x="1349809" y="579941"/>
                  </a:lnTo>
                  <a:close/>
                </a:path>
                <a:path w="1427479" h="954405">
                  <a:moveTo>
                    <a:pt x="1417382" y="579941"/>
                  </a:moveTo>
                  <a:lnTo>
                    <a:pt x="1349809" y="579941"/>
                  </a:lnTo>
                  <a:lnTo>
                    <a:pt x="1349077" y="584796"/>
                  </a:lnTo>
                  <a:lnTo>
                    <a:pt x="1417009" y="584796"/>
                  </a:lnTo>
                  <a:lnTo>
                    <a:pt x="1417382" y="579941"/>
                  </a:lnTo>
                  <a:close/>
                </a:path>
                <a:path w="1427479" h="954405">
                  <a:moveTo>
                    <a:pt x="1358865" y="360853"/>
                  </a:moveTo>
                  <a:lnTo>
                    <a:pt x="1357190" y="412724"/>
                  </a:lnTo>
                  <a:lnTo>
                    <a:pt x="1355744" y="470932"/>
                  </a:lnTo>
                  <a:lnTo>
                    <a:pt x="1353458" y="528322"/>
                  </a:lnTo>
                  <a:lnTo>
                    <a:pt x="1349268" y="582335"/>
                  </a:lnTo>
                  <a:lnTo>
                    <a:pt x="1349809" y="579941"/>
                  </a:lnTo>
                  <a:lnTo>
                    <a:pt x="1417382" y="579941"/>
                  </a:lnTo>
                  <a:lnTo>
                    <a:pt x="1421138" y="531012"/>
                  </a:lnTo>
                  <a:lnTo>
                    <a:pt x="1423456" y="472615"/>
                  </a:lnTo>
                  <a:lnTo>
                    <a:pt x="1424889" y="414910"/>
                  </a:lnTo>
                  <a:lnTo>
                    <a:pt x="1426448" y="366602"/>
                  </a:lnTo>
                  <a:lnTo>
                    <a:pt x="1360782" y="366602"/>
                  </a:lnTo>
                  <a:lnTo>
                    <a:pt x="1358865" y="360853"/>
                  </a:lnTo>
                  <a:close/>
                </a:path>
                <a:path w="1427479" h="954405">
                  <a:moveTo>
                    <a:pt x="1359061" y="354799"/>
                  </a:moveTo>
                  <a:lnTo>
                    <a:pt x="1358865" y="360853"/>
                  </a:lnTo>
                  <a:lnTo>
                    <a:pt x="1360782" y="366602"/>
                  </a:lnTo>
                  <a:lnTo>
                    <a:pt x="1359061" y="354799"/>
                  </a:lnTo>
                  <a:close/>
                </a:path>
                <a:path w="1427479" h="954405">
                  <a:moveTo>
                    <a:pt x="1426829" y="354799"/>
                  </a:moveTo>
                  <a:lnTo>
                    <a:pt x="1359061" y="354799"/>
                  </a:lnTo>
                  <a:lnTo>
                    <a:pt x="1360782" y="366602"/>
                  </a:lnTo>
                  <a:lnTo>
                    <a:pt x="1426448" y="366602"/>
                  </a:lnTo>
                  <a:lnTo>
                    <a:pt x="1426829" y="354799"/>
                  </a:lnTo>
                  <a:close/>
                </a:path>
                <a:path w="1427479" h="954405">
                  <a:moveTo>
                    <a:pt x="1314967" y="245513"/>
                  </a:moveTo>
                  <a:lnTo>
                    <a:pt x="1317379" y="250314"/>
                  </a:lnTo>
                  <a:lnTo>
                    <a:pt x="1327777" y="270809"/>
                  </a:lnTo>
                  <a:lnTo>
                    <a:pt x="1331365" y="278140"/>
                  </a:lnTo>
                  <a:lnTo>
                    <a:pt x="1333347" y="282898"/>
                  </a:lnTo>
                  <a:lnTo>
                    <a:pt x="1335039" y="287919"/>
                  </a:lnTo>
                  <a:lnTo>
                    <a:pt x="1342936" y="312710"/>
                  </a:lnTo>
                  <a:lnTo>
                    <a:pt x="1346413" y="323396"/>
                  </a:lnTo>
                  <a:lnTo>
                    <a:pt x="1350690" y="336330"/>
                  </a:lnTo>
                  <a:lnTo>
                    <a:pt x="1358865" y="360853"/>
                  </a:lnTo>
                  <a:lnTo>
                    <a:pt x="1359061" y="354799"/>
                  </a:lnTo>
                  <a:lnTo>
                    <a:pt x="1426829" y="354799"/>
                  </a:lnTo>
                  <a:lnTo>
                    <a:pt x="1426888" y="352979"/>
                  </a:lnTo>
                  <a:lnTo>
                    <a:pt x="1426306" y="348984"/>
                  </a:lnTo>
                  <a:lnTo>
                    <a:pt x="1414998" y="315061"/>
                  </a:lnTo>
                  <a:lnTo>
                    <a:pt x="1410822" y="302437"/>
                  </a:lnTo>
                  <a:lnTo>
                    <a:pt x="1407438" y="292036"/>
                  </a:lnTo>
                  <a:lnTo>
                    <a:pt x="1404712" y="283535"/>
                  </a:lnTo>
                  <a:lnTo>
                    <a:pt x="1400607" y="270588"/>
                  </a:lnTo>
                  <a:lnTo>
                    <a:pt x="1398927" y="265423"/>
                  </a:lnTo>
                  <a:lnTo>
                    <a:pt x="1395638" y="256296"/>
                  </a:lnTo>
                  <a:lnTo>
                    <a:pt x="1392750" y="249632"/>
                  </a:lnTo>
                  <a:lnTo>
                    <a:pt x="1319298" y="249632"/>
                  </a:lnTo>
                  <a:lnTo>
                    <a:pt x="1314967" y="245513"/>
                  </a:lnTo>
                  <a:close/>
                </a:path>
                <a:path w="1427479" h="954405">
                  <a:moveTo>
                    <a:pt x="1312318" y="240242"/>
                  </a:moveTo>
                  <a:lnTo>
                    <a:pt x="1314967" y="245513"/>
                  </a:lnTo>
                  <a:lnTo>
                    <a:pt x="1319298" y="249632"/>
                  </a:lnTo>
                  <a:lnTo>
                    <a:pt x="1312318" y="240242"/>
                  </a:lnTo>
                  <a:close/>
                </a:path>
                <a:path w="1427479" h="954405">
                  <a:moveTo>
                    <a:pt x="1388220" y="240242"/>
                  </a:moveTo>
                  <a:lnTo>
                    <a:pt x="1312318" y="240242"/>
                  </a:lnTo>
                  <a:lnTo>
                    <a:pt x="1319298" y="249632"/>
                  </a:lnTo>
                  <a:lnTo>
                    <a:pt x="1392750" y="249632"/>
                  </a:lnTo>
                  <a:lnTo>
                    <a:pt x="1392194" y="248348"/>
                  </a:lnTo>
                  <a:lnTo>
                    <a:pt x="1388220" y="240242"/>
                  </a:lnTo>
                  <a:close/>
                </a:path>
                <a:path w="1427479" h="954405">
                  <a:moveTo>
                    <a:pt x="1237120" y="158517"/>
                  </a:moveTo>
                  <a:lnTo>
                    <a:pt x="1265314" y="196306"/>
                  </a:lnTo>
                  <a:lnTo>
                    <a:pt x="1295598" y="226835"/>
                  </a:lnTo>
                  <a:lnTo>
                    <a:pt x="1314967" y="245513"/>
                  </a:lnTo>
                  <a:lnTo>
                    <a:pt x="1312318" y="240242"/>
                  </a:lnTo>
                  <a:lnTo>
                    <a:pt x="1388220" y="240242"/>
                  </a:lnTo>
                  <a:lnTo>
                    <a:pt x="1377905" y="219910"/>
                  </a:lnTo>
                  <a:lnTo>
                    <a:pt x="1371081" y="206325"/>
                  </a:lnTo>
                  <a:lnTo>
                    <a:pt x="1368719" y="203147"/>
                  </a:lnTo>
                  <a:lnTo>
                    <a:pt x="1359264" y="194169"/>
                  </a:lnTo>
                  <a:lnTo>
                    <a:pt x="1343359" y="178807"/>
                  </a:lnTo>
                  <a:lnTo>
                    <a:pt x="1327060" y="162608"/>
                  </a:lnTo>
                  <a:lnTo>
                    <a:pt x="1243241" y="162608"/>
                  </a:lnTo>
                  <a:lnTo>
                    <a:pt x="1237120" y="158517"/>
                  </a:lnTo>
                  <a:close/>
                </a:path>
                <a:path w="1427479" h="954405">
                  <a:moveTo>
                    <a:pt x="62793" y="122519"/>
                  </a:moveTo>
                  <a:lnTo>
                    <a:pt x="52541" y="124987"/>
                  </a:lnTo>
                  <a:lnTo>
                    <a:pt x="36137" y="127198"/>
                  </a:lnTo>
                  <a:lnTo>
                    <a:pt x="17721" y="128969"/>
                  </a:lnTo>
                  <a:lnTo>
                    <a:pt x="0" y="130999"/>
                  </a:lnTo>
                  <a:lnTo>
                    <a:pt x="7706" y="198292"/>
                  </a:lnTo>
                  <a:lnTo>
                    <a:pt x="25427" y="196263"/>
                  </a:lnTo>
                  <a:lnTo>
                    <a:pt x="42598" y="194623"/>
                  </a:lnTo>
                  <a:lnTo>
                    <a:pt x="84404" y="187010"/>
                  </a:lnTo>
                  <a:lnTo>
                    <a:pt x="117518" y="165949"/>
                  </a:lnTo>
                  <a:lnTo>
                    <a:pt x="116945" y="165949"/>
                  </a:lnTo>
                  <a:lnTo>
                    <a:pt x="122146" y="163360"/>
                  </a:lnTo>
                  <a:lnTo>
                    <a:pt x="123504" y="163360"/>
                  </a:lnTo>
                  <a:lnTo>
                    <a:pt x="131732" y="160111"/>
                  </a:lnTo>
                  <a:lnTo>
                    <a:pt x="144945" y="155860"/>
                  </a:lnTo>
                  <a:lnTo>
                    <a:pt x="174837" y="146693"/>
                  </a:lnTo>
                  <a:lnTo>
                    <a:pt x="191239" y="140909"/>
                  </a:lnTo>
                  <a:lnTo>
                    <a:pt x="205191" y="136580"/>
                  </a:lnTo>
                  <a:lnTo>
                    <a:pt x="255134" y="124131"/>
                  </a:lnTo>
                  <a:lnTo>
                    <a:pt x="59484" y="124131"/>
                  </a:lnTo>
                  <a:lnTo>
                    <a:pt x="62793" y="122519"/>
                  </a:lnTo>
                  <a:close/>
                </a:path>
                <a:path w="1427479" h="954405">
                  <a:moveTo>
                    <a:pt x="122146" y="163360"/>
                  </a:moveTo>
                  <a:lnTo>
                    <a:pt x="116945" y="165949"/>
                  </a:lnTo>
                  <a:lnTo>
                    <a:pt x="118050" y="165513"/>
                  </a:lnTo>
                  <a:lnTo>
                    <a:pt x="118263" y="165338"/>
                  </a:lnTo>
                  <a:lnTo>
                    <a:pt x="122146" y="163360"/>
                  </a:lnTo>
                  <a:close/>
                </a:path>
                <a:path w="1427479" h="954405">
                  <a:moveTo>
                    <a:pt x="118050" y="165513"/>
                  </a:moveTo>
                  <a:lnTo>
                    <a:pt x="116945" y="165949"/>
                  </a:lnTo>
                  <a:lnTo>
                    <a:pt x="117518" y="165949"/>
                  </a:lnTo>
                  <a:lnTo>
                    <a:pt x="118050" y="165513"/>
                  </a:lnTo>
                  <a:close/>
                </a:path>
                <a:path w="1427479" h="954405">
                  <a:moveTo>
                    <a:pt x="123504" y="163360"/>
                  </a:moveTo>
                  <a:lnTo>
                    <a:pt x="122146" y="163360"/>
                  </a:lnTo>
                  <a:lnTo>
                    <a:pt x="118263" y="165338"/>
                  </a:lnTo>
                  <a:lnTo>
                    <a:pt x="118050" y="165513"/>
                  </a:lnTo>
                  <a:lnTo>
                    <a:pt x="123504" y="163360"/>
                  </a:lnTo>
                  <a:close/>
                </a:path>
                <a:path w="1427479" h="954405">
                  <a:moveTo>
                    <a:pt x="1233248" y="152252"/>
                  </a:moveTo>
                  <a:lnTo>
                    <a:pt x="1237120" y="158517"/>
                  </a:lnTo>
                  <a:lnTo>
                    <a:pt x="1243241" y="162608"/>
                  </a:lnTo>
                  <a:lnTo>
                    <a:pt x="1233248" y="152252"/>
                  </a:lnTo>
                  <a:close/>
                </a:path>
                <a:path w="1427479" h="954405">
                  <a:moveTo>
                    <a:pt x="1316913" y="152252"/>
                  </a:moveTo>
                  <a:lnTo>
                    <a:pt x="1233248" y="152252"/>
                  </a:lnTo>
                  <a:lnTo>
                    <a:pt x="1243241" y="162608"/>
                  </a:lnTo>
                  <a:lnTo>
                    <a:pt x="1327060" y="162608"/>
                  </a:lnTo>
                  <a:lnTo>
                    <a:pt x="1323948" y="159514"/>
                  </a:lnTo>
                  <a:lnTo>
                    <a:pt x="1316913" y="152252"/>
                  </a:lnTo>
                  <a:close/>
                </a:path>
                <a:path w="1427479" h="954405">
                  <a:moveTo>
                    <a:pt x="1222434" y="148652"/>
                  </a:moveTo>
                  <a:lnTo>
                    <a:pt x="1237120" y="158517"/>
                  </a:lnTo>
                  <a:lnTo>
                    <a:pt x="1233248" y="152252"/>
                  </a:lnTo>
                  <a:lnTo>
                    <a:pt x="1316913" y="152252"/>
                  </a:lnTo>
                  <a:lnTo>
                    <a:pt x="1314852" y="150129"/>
                  </a:lnTo>
                  <a:lnTo>
                    <a:pt x="1237277" y="150129"/>
                  </a:lnTo>
                  <a:lnTo>
                    <a:pt x="1228639" y="149917"/>
                  </a:lnTo>
                  <a:lnTo>
                    <a:pt x="1224883" y="149340"/>
                  </a:lnTo>
                  <a:lnTo>
                    <a:pt x="1222434" y="148652"/>
                  </a:lnTo>
                  <a:close/>
                </a:path>
                <a:path w="1427479" h="954405">
                  <a:moveTo>
                    <a:pt x="1212204" y="141758"/>
                  </a:moveTo>
                  <a:lnTo>
                    <a:pt x="1222434" y="148652"/>
                  </a:lnTo>
                  <a:lnTo>
                    <a:pt x="1224883" y="149340"/>
                  </a:lnTo>
                  <a:lnTo>
                    <a:pt x="1228639" y="149917"/>
                  </a:lnTo>
                  <a:lnTo>
                    <a:pt x="1237277" y="150129"/>
                  </a:lnTo>
                  <a:lnTo>
                    <a:pt x="1245560" y="148194"/>
                  </a:lnTo>
                  <a:lnTo>
                    <a:pt x="1250493" y="145619"/>
                  </a:lnTo>
                  <a:lnTo>
                    <a:pt x="1219898" y="145619"/>
                  </a:lnTo>
                  <a:lnTo>
                    <a:pt x="1212204" y="141758"/>
                  </a:lnTo>
                  <a:close/>
                </a:path>
                <a:path w="1427479" h="954405">
                  <a:moveTo>
                    <a:pt x="1252940" y="87541"/>
                  </a:moveTo>
                  <a:lnTo>
                    <a:pt x="1252604" y="87541"/>
                  </a:lnTo>
                  <a:lnTo>
                    <a:pt x="1256675" y="91099"/>
                  </a:lnTo>
                  <a:lnTo>
                    <a:pt x="1261381" y="95793"/>
                  </a:lnTo>
                  <a:lnTo>
                    <a:pt x="1264251" y="100503"/>
                  </a:lnTo>
                  <a:lnTo>
                    <a:pt x="1266059" y="106196"/>
                  </a:lnTo>
                  <a:lnTo>
                    <a:pt x="1267602" y="114696"/>
                  </a:lnTo>
                  <a:lnTo>
                    <a:pt x="1266969" y="123179"/>
                  </a:lnTo>
                  <a:lnTo>
                    <a:pt x="1237277" y="150129"/>
                  </a:lnTo>
                  <a:lnTo>
                    <a:pt x="1314852" y="150129"/>
                  </a:lnTo>
                  <a:lnTo>
                    <a:pt x="1309700" y="144895"/>
                  </a:lnTo>
                  <a:lnTo>
                    <a:pt x="1300349" y="131989"/>
                  </a:lnTo>
                  <a:lnTo>
                    <a:pt x="1288314" y="112516"/>
                  </a:lnTo>
                  <a:lnTo>
                    <a:pt x="1284907" y="108985"/>
                  </a:lnTo>
                  <a:lnTo>
                    <a:pt x="1267458" y="97321"/>
                  </a:lnTo>
                  <a:lnTo>
                    <a:pt x="1252940" y="87541"/>
                  </a:lnTo>
                  <a:close/>
                </a:path>
                <a:path w="1427479" h="954405">
                  <a:moveTo>
                    <a:pt x="1146060" y="104623"/>
                  </a:moveTo>
                  <a:lnTo>
                    <a:pt x="1189626" y="131989"/>
                  </a:lnTo>
                  <a:lnTo>
                    <a:pt x="1222434" y="148652"/>
                  </a:lnTo>
                  <a:lnTo>
                    <a:pt x="1212204" y="141758"/>
                  </a:lnTo>
                  <a:lnTo>
                    <a:pt x="1221941" y="141758"/>
                  </a:lnTo>
                  <a:lnTo>
                    <a:pt x="1222982" y="139917"/>
                  </a:lnTo>
                  <a:lnTo>
                    <a:pt x="1209706" y="139917"/>
                  </a:lnTo>
                  <a:lnTo>
                    <a:pt x="1209496" y="139707"/>
                  </a:lnTo>
                  <a:lnTo>
                    <a:pt x="1201705" y="130620"/>
                  </a:lnTo>
                  <a:lnTo>
                    <a:pt x="1197697" y="119761"/>
                  </a:lnTo>
                  <a:lnTo>
                    <a:pt x="1197571" y="108185"/>
                  </a:lnTo>
                  <a:lnTo>
                    <a:pt x="1198285" y="106158"/>
                  </a:lnTo>
                  <a:lnTo>
                    <a:pt x="1150617" y="106158"/>
                  </a:lnTo>
                  <a:lnTo>
                    <a:pt x="1146060" y="104623"/>
                  </a:lnTo>
                  <a:close/>
                </a:path>
                <a:path w="1427479" h="954405">
                  <a:moveTo>
                    <a:pt x="1252604" y="87541"/>
                  </a:moveTo>
                  <a:lnTo>
                    <a:pt x="1219829" y="145493"/>
                  </a:lnTo>
                  <a:lnTo>
                    <a:pt x="1250493" y="145619"/>
                  </a:lnTo>
                  <a:lnTo>
                    <a:pt x="1267602" y="114696"/>
                  </a:lnTo>
                  <a:lnTo>
                    <a:pt x="1266047" y="106158"/>
                  </a:lnTo>
                  <a:lnTo>
                    <a:pt x="1264251" y="100503"/>
                  </a:lnTo>
                  <a:lnTo>
                    <a:pt x="1261381" y="95793"/>
                  </a:lnTo>
                  <a:lnTo>
                    <a:pt x="1256675" y="91099"/>
                  </a:lnTo>
                  <a:lnTo>
                    <a:pt x="1252604" y="87541"/>
                  </a:lnTo>
                  <a:close/>
                </a:path>
                <a:path w="1427479" h="954405">
                  <a:moveTo>
                    <a:pt x="1221941" y="141758"/>
                  </a:moveTo>
                  <a:lnTo>
                    <a:pt x="1212204" y="141758"/>
                  </a:lnTo>
                  <a:lnTo>
                    <a:pt x="1219789" y="145564"/>
                  </a:lnTo>
                  <a:lnTo>
                    <a:pt x="1221941" y="141758"/>
                  </a:lnTo>
                  <a:close/>
                </a:path>
                <a:path w="1427479" h="954405">
                  <a:moveTo>
                    <a:pt x="1230471" y="79757"/>
                  </a:moveTo>
                  <a:lnTo>
                    <a:pt x="1219099" y="81919"/>
                  </a:lnTo>
                  <a:lnTo>
                    <a:pt x="1209114" y="87777"/>
                  </a:lnTo>
                  <a:lnTo>
                    <a:pt x="1201524" y="96953"/>
                  </a:lnTo>
                  <a:lnTo>
                    <a:pt x="1197571" y="108185"/>
                  </a:lnTo>
                  <a:lnTo>
                    <a:pt x="1197697" y="119761"/>
                  </a:lnTo>
                  <a:lnTo>
                    <a:pt x="1201705" y="130620"/>
                  </a:lnTo>
                  <a:lnTo>
                    <a:pt x="1208888" y="139101"/>
                  </a:lnTo>
                  <a:lnTo>
                    <a:pt x="1209706" y="139917"/>
                  </a:lnTo>
                  <a:lnTo>
                    <a:pt x="1201649" y="126690"/>
                  </a:lnTo>
                  <a:lnTo>
                    <a:pt x="1201501" y="126690"/>
                  </a:lnTo>
                  <a:lnTo>
                    <a:pt x="1201339" y="126182"/>
                  </a:lnTo>
                  <a:lnTo>
                    <a:pt x="1201936" y="126182"/>
                  </a:lnTo>
                  <a:lnTo>
                    <a:pt x="1238828" y="83076"/>
                  </a:lnTo>
                  <a:lnTo>
                    <a:pt x="1237875" y="82809"/>
                  </a:lnTo>
                  <a:lnTo>
                    <a:pt x="1240979" y="82809"/>
                  </a:lnTo>
                  <a:lnTo>
                    <a:pt x="1237320" y="80872"/>
                  </a:lnTo>
                  <a:lnTo>
                    <a:pt x="1230471" y="79757"/>
                  </a:lnTo>
                  <a:close/>
                </a:path>
                <a:path w="1427479" h="954405">
                  <a:moveTo>
                    <a:pt x="1238828" y="83076"/>
                  </a:moveTo>
                  <a:lnTo>
                    <a:pt x="1201587" y="126588"/>
                  </a:lnTo>
                  <a:lnTo>
                    <a:pt x="1209706" y="139917"/>
                  </a:lnTo>
                  <a:lnTo>
                    <a:pt x="1222982" y="139917"/>
                  </a:lnTo>
                  <a:lnTo>
                    <a:pt x="1252604" y="87541"/>
                  </a:lnTo>
                  <a:lnTo>
                    <a:pt x="1252940" y="87541"/>
                  </a:lnTo>
                  <a:lnTo>
                    <a:pt x="1249215" y="85025"/>
                  </a:lnTo>
                  <a:lnTo>
                    <a:pt x="1245770" y="85025"/>
                  </a:lnTo>
                  <a:lnTo>
                    <a:pt x="1238828" y="83076"/>
                  </a:lnTo>
                  <a:close/>
                </a:path>
                <a:path w="1427479" h="954405">
                  <a:moveTo>
                    <a:pt x="1208888" y="139101"/>
                  </a:moveTo>
                  <a:lnTo>
                    <a:pt x="1209401" y="139707"/>
                  </a:lnTo>
                  <a:lnTo>
                    <a:pt x="1208888" y="139101"/>
                  </a:lnTo>
                  <a:close/>
                </a:path>
                <a:path w="1427479" h="954405">
                  <a:moveTo>
                    <a:pt x="1208856" y="139063"/>
                  </a:moveTo>
                  <a:close/>
                </a:path>
                <a:path w="1427479" h="954405">
                  <a:moveTo>
                    <a:pt x="1201339" y="126182"/>
                  </a:moveTo>
                  <a:lnTo>
                    <a:pt x="1201501" y="126690"/>
                  </a:lnTo>
                  <a:lnTo>
                    <a:pt x="1201339" y="126182"/>
                  </a:lnTo>
                  <a:close/>
                </a:path>
                <a:path w="1427479" h="954405">
                  <a:moveTo>
                    <a:pt x="1201587" y="126588"/>
                  </a:moveTo>
                  <a:close/>
                </a:path>
                <a:path w="1427479" h="954405">
                  <a:moveTo>
                    <a:pt x="1201936" y="126182"/>
                  </a:moveTo>
                  <a:lnTo>
                    <a:pt x="1201339" y="126182"/>
                  </a:lnTo>
                  <a:lnTo>
                    <a:pt x="1201587" y="126588"/>
                  </a:lnTo>
                  <a:lnTo>
                    <a:pt x="1201936" y="126182"/>
                  </a:lnTo>
                  <a:close/>
                </a:path>
                <a:path w="1427479" h="954405">
                  <a:moveTo>
                    <a:pt x="63658" y="122311"/>
                  </a:moveTo>
                  <a:lnTo>
                    <a:pt x="62793" y="122519"/>
                  </a:lnTo>
                  <a:lnTo>
                    <a:pt x="59484" y="124131"/>
                  </a:lnTo>
                  <a:lnTo>
                    <a:pt x="62838" y="122946"/>
                  </a:lnTo>
                  <a:lnTo>
                    <a:pt x="63658" y="122311"/>
                  </a:lnTo>
                  <a:close/>
                </a:path>
                <a:path w="1427479" h="954405">
                  <a:moveTo>
                    <a:pt x="62838" y="122946"/>
                  </a:moveTo>
                  <a:lnTo>
                    <a:pt x="59484" y="124131"/>
                  </a:lnTo>
                  <a:lnTo>
                    <a:pt x="255134" y="124131"/>
                  </a:lnTo>
                  <a:lnTo>
                    <a:pt x="256174" y="123871"/>
                  </a:lnTo>
                  <a:lnTo>
                    <a:pt x="61641" y="123871"/>
                  </a:lnTo>
                  <a:lnTo>
                    <a:pt x="62838" y="122946"/>
                  </a:lnTo>
                  <a:close/>
                </a:path>
                <a:path w="1427479" h="954405">
                  <a:moveTo>
                    <a:pt x="63520" y="122705"/>
                  </a:moveTo>
                  <a:lnTo>
                    <a:pt x="62838" y="122946"/>
                  </a:lnTo>
                  <a:lnTo>
                    <a:pt x="61641" y="123871"/>
                  </a:lnTo>
                  <a:lnTo>
                    <a:pt x="63520" y="122705"/>
                  </a:lnTo>
                  <a:close/>
                </a:path>
                <a:path w="1427479" h="954405">
                  <a:moveTo>
                    <a:pt x="265390" y="121574"/>
                  </a:moveTo>
                  <a:lnTo>
                    <a:pt x="66721" y="121574"/>
                  </a:lnTo>
                  <a:lnTo>
                    <a:pt x="63520" y="122705"/>
                  </a:lnTo>
                  <a:lnTo>
                    <a:pt x="61641" y="123871"/>
                  </a:lnTo>
                  <a:lnTo>
                    <a:pt x="256174" y="123871"/>
                  </a:lnTo>
                  <a:lnTo>
                    <a:pt x="265390" y="121574"/>
                  </a:lnTo>
                  <a:close/>
                </a:path>
                <a:path w="1427479" h="954405">
                  <a:moveTo>
                    <a:pt x="64467" y="122117"/>
                  </a:moveTo>
                  <a:lnTo>
                    <a:pt x="63658" y="122311"/>
                  </a:lnTo>
                  <a:lnTo>
                    <a:pt x="62838" y="122946"/>
                  </a:lnTo>
                  <a:lnTo>
                    <a:pt x="63553" y="122684"/>
                  </a:lnTo>
                  <a:lnTo>
                    <a:pt x="64467" y="122117"/>
                  </a:lnTo>
                  <a:close/>
                </a:path>
                <a:path w="1427479" h="954405">
                  <a:moveTo>
                    <a:pt x="66721" y="121574"/>
                  </a:moveTo>
                  <a:lnTo>
                    <a:pt x="64467" y="122117"/>
                  </a:lnTo>
                  <a:lnTo>
                    <a:pt x="63520" y="122705"/>
                  </a:lnTo>
                  <a:lnTo>
                    <a:pt x="66721" y="121574"/>
                  </a:lnTo>
                  <a:close/>
                </a:path>
                <a:path w="1427479" h="954405">
                  <a:moveTo>
                    <a:pt x="64400" y="121737"/>
                  </a:moveTo>
                  <a:lnTo>
                    <a:pt x="62793" y="122519"/>
                  </a:lnTo>
                  <a:lnTo>
                    <a:pt x="63658" y="122311"/>
                  </a:lnTo>
                  <a:lnTo>
                    <a:pt x="64400" y="121737"/>
                  </a:lnTo>
                  <a:close/>
                </a:path>
                <a:path w="1427479" h="954405">
                  <a:moveTo>
                    <a:pt x="67537" y="120210"/>
                  </a:moveTo>
                  <a:lnTo>
                    <a:pt x="64400" y="121737"/>
                  </a:lnTo>
                  <a:lnTo>
                    <a:pt x="63658" y="122311"/>
                  </a:lnTo>
                  <a:lnTo>
                    <a:pt x="64467" y="122117"/>
                  </a:lnTo>
                  <a:lnTo>
                    <a:pt x="67537" y="120210"/>
                  </a:lnTo>
                  <a:close/>
                </a:path>
                <a:path w="1427479" h="954405">
                  <a:moveTo>
                    <a:pt x="270862" y="120210"/>
                  </a:moveTo>
                  <a:lnTo>
                    <a:pt x="67537" y="120210"/>
                  </a:lnTo>
                  <a:lnTo>
                    <a:pt x="64467" y="122117"/>
                  </a:lnTo>
                  <a:lnTo>
                    <a:pt x="66721" y="121574"/>
                  </a:lnTo>
                  <a:lnTo>
                    <a:pt x="265390" y="121574"/>
                  </a:lnTo>
                  <a:lnTo>
                    <a:pt x="270862" y="120210"/>
                  </a:lnTo>
                  <a:close/>
                </a:path>
                <a:path w="1427479" h="954405">
                  <a:moveTo>
                    <a:pt x="635750" y="0"/>
                  </a:moveTo>
                  <a:lnTo>
                    <a:pt x="524384" y="7561"/>
                  </a:lnTo>
                  <a:lnTo>
                    <a:pt x="466791" y="12900"/>
                  </a:lnTo>
                  <a:lnTo>
                    <a:pt x="408473" y="21032"/>
                  </a:lnTo>
                  <a:lnTo>
                    <a:pt x="370445" y="30629"/>
                  </a:lnTo>
                  <a:lnTo>
                    <a:pt x="340831" y="35815"/>
                  </a:lnTo>
                  <a:lnTo>
                    <a:pt x="308330" y="41042"/>
                  </a:lnTo>
                  <a:lnTo>
                    <a:pt x="286805" y="45996"/>
                  </a:lnTo>
                  <a:lnTo>
                    <a:pt x="267411" y="51264"/>
                  </a:lnTo>
                  <a:lnTo>
                    <a:pt x="185009" y="71923"/>
                  </a:lnTo>
                  <a:lnTo>
                    <a:pt x="168593" y="77073"/>
                  </a:lnTo>
                  <a:lnTo>
                    <a:pt x="154969" y="81940"/>
                  </a:lnTo>
                  <a:lnTo>
                    <a:pt x="123912" y="91475"/>
                  </a:lnTo>
                  <a:lnTo>
                    <a:pt x="86873" y="105537"/>
                  </a:lnTo>
                  <a:lnTo>
                    <a:pt x="68887" y="118266"/>
                  </a:lnTo>
                  <a:lnTo>
                    <a:pt x="64400" y="121737"/>
                  </a:lnTo>
                  <a:lnTo>
                    <a:pt x="67537" y="120210"/>
                  </a:lnTo>
                  <a:lnTo>
                    <a:pt x="270862" y="120210"/>
                  </a:lnTo>
                  <a:lnTo>
                    <a:pt x="283838" y="116975"/>
                  </a:lnTo>
                  <a:lnTo>
                    <a:pt x="304538" y="111367"/>
                  </a:lnTo>
                  <a:lnTo>
                    <a:pt x="323444" y="107067"/>
                  </a:lnTo>
                  <a:lnTo>
                    <a:pt x="351426" y="102715"/>
                  </a:lnTo>
                  <a:lnTo>
                    <a:pt x="382229" y="97321"/>
                  </a:lnTo>
                  <a:lnTo>
                    <a:pt x="424493" y="86843"/>
                  </a:lnTo>
                  <a:lnTo>
                    <a:pt x="475931" y="80015"/>
                  </a:lnTo>
                  <a:lnTo>
                    <a:pt x="530599" y="75008"/>
                  </a:lnTo>
                  <a:lnTo>
                    <a:pt x="640224" y="67585"/>
                  </a:lnTo>
                  <a:lnTo>
                    <a:pt x="1213272" y="67585"/>
                  </a:lnTo>
                  <a:lnTo>
                    <a:pt x="1209895" y="65689"/>
                  </a:lnTo>
                  <a:lnTo>
                    <a:pt x="1195603" y="56535"/>
                  </a:lnTo>
                  <a:lnTo>
                    <a:pt x="1178054" y="44394"/>
                  </a:lnTo>
                  <a:lnTo>
                    <a:pt x="1175198" y="42962"/>
                  </a:lnTo>
                  <a:lnTo>
                    <a:pt x="1136980" y="30353"/>
                  </a:lnTo>
                  <a:lnTo>
                    <a:pt x="1098894" y="21003"/>
                  </a:lnTo>
                  <a:lnTo>
                    <a:pt x="1072661" y="14593"/>
                  </a:lnTo>
                  <a:lnTo>
                    <a:pt x="1056967" y="11558"/>
                  </a:lnTo>
                  <a:lnTo>
                    <a:pt x="1041459" y="10002"/>
                  </a:lnTo>
                  <a:lnTo>
                    <a:pt x="635750" y="0"/>
                  </a:lnTo>
                  <a:close/>
                </a:path>
                <a:path w="1427479" h="954405">
                  <a:moveTo>
                    <a:pt x="1142132" y="101906"/>
                  </a:moveTo>
                  <a:lnTo>
                    <a:pt x="1146060" y="104623"/>
                  </a:lnTo>
                  <a:lnTo>
                    <a:pt x="1150617" y="106158"/>
                  </a:lnTo>
                  <a:lnTo>
                    <a:pt x="1142132" y="101906"/>
                  </a:lnTo>
                  <a:close/>
                </a:path>
                <a:path w="1427479" h="954405">
                  <a:moveTo>
                    <a:pt x="1199781" y="101906"/>
                  </a:moveTo>
                  <a:lnTo>
                    <a:pt x="1142132" y="101906"/>
                  </a:lnTo>
                  <a:lnTo>
                    <a:pt x="1150617" y="106158"/>
                  </a:lnTo>
                  <a:lnTo>
                    <a:pt x="1198285" y="106158"/>
                  </a:lnTo>
                  <a:lnTo>
                    <a:pt x="1199781" y="101906"/>
                  </a:lnTo>
                  <a:close/>
                </a:path>
                <a:path w="1427479" h="954405">
                  <a:moveTo>
                    <a:pt x="1213272" y="67585"/>
                  </a:moveTo>
                  <a:lnTo>
                    <a:pt x="640224" y="67585"/>
                  </a:lnTo>
                  <a:lnTo>
                    <a:pt x="1039766" y="77713"/>
                  </a:lnTo>
                  <a:lnTo>
                    <a:pt x="1049819" y="78925"/>
                  </a:lnTo>
                  <a:lnTo>
                    <a:pt x="1059186" y="80973"/>
                  </a:lnTo>
                  <a:lnTo>
                    <a:pt x="1082869" y="86814"/>
                  </a:lnTo>
                  <a:lnTo>
                    <a:pt x="1096031" y="89786"/>
                  </a:lnTo>
                  <a:lnTo>
                    <a:pt x="1146060" y="104623"/>
                  </a:lnTo>
                  <a:lnTo>
                    <a:pt x="1142132" y="101906"/>
                  </a:lnTo>
                  <a:lnTo>
                    <a:pt x="1199781" y="101906"/>
                  </a:lnTo>
                  <a:lnTo>
                    <a:pt x="1201524" y="96953"/>
                  </a:lnTo>
                  <a:lnTo>
                    <a:pt x="1209114" y="87777"/>
                  </a:lnTo>
                  <a:lnTo>
                    <a:pt x="1219099" y="81919"/>
                  </a:lnTo>
                  <a:lnTo>
                    <a:pt x="1230471" y="79757"/>
                  </a:lnTo>
                  <a:lnTo>
                    <a:pt x="1235217" y="79757"/>
                  </a:lnTo>
                  <a:lnTo>
                    <a:pt x="1233603" y="78901"/>
                  </a:lnTo>
                  <a:lnTo>
                    <a:pt x="1213272" y="67585"/>
                  </a:lnTo>
                  <a:close/>
                </a:path>
                <a:path w="1427479" h="954405">
                  <a:moveTo>
                    <a:pt x="1240979" y="82809"/>
                  </a:moveTo>
                  <a:lnTo>
                    <a:pt x="1237875" y="82809"/>
                  </a:lnTo>
                  <a:lnTo>
                    <a:pt x="1238920" y="82969"/>
                  </a:lnTo>
                  <a:lnTo>
                    <a:pt x="1245770" y="85025"/>
                  </a:lnTo>
                  <a:lnTo>
                    <a:pt x="1244981" y="84771"/>
                  </a:lnTo>
                  <a:lnTo>
                    <a:pt x="1240979" y="82809"/>
                  </a:lnTo>
                  <a:close/>
                </a:path>
                <a:path w="1427479" h="954405">
                  <a:moveTo>
                    <a:pt x="1237320" y="80872"/>
                  </a:moveTo>
                  <a:lnTo>
                    <a:pt x="1240979" y="82809"/>
                  </a:lnTo>
                  <a:lnTo>
                    <a:pt x="1244981" y="84771"/>
                  </a:lnTo>
                  <a:lnTo>
                    <a:pt x="1245770" y="85025"/>
                  </a:lnTo>
                  <a:lnTo>
                    <a:pt x="1249215" y="85025"/>
                  </a:lnTo>
                  <a:lnTo>
                    <a:pt x="1247645" y="83964"/>
                  </a:lnTo>
                  <a:lnTo>
                    <a:pt x="1245058" y="82666"/>
                  </a:lnTo>
                  <a:lnTo>
                    <a:pt x="1242225" y="81671"/>
                  </a:lnTo>
                  <a:lnTo>
                    <a:pt x="1237320" y="80872"/>
                  </a:lnTo>
                  <a:close/>
                </a:path>
                <a:path w="1427479" h="954405">
                  <a:moveTo>
                    <a:pt x="1237875" y="82809"/>
                  </a:moveTo>
                  <a:lnTo>
                    <a:pt x="1238828" y="83076"/>
                  </a:lnTo>
                  <a:lnTo>
                    <a:pt x="1237875" y="82809"/>
                  </a:lnTo>
                  <a:close/>
                </a:path>
                <a:path w="1427479" h="954405">
                  <a:moveTo>
                    <a:pt x="1235217" y="79757"/>
                  </a:moveTo>
                  <a:lnTo>
                    <a:pt x="1230471" y="79757"/>
                  </a:lnTo>
                  <a:lnTo>
                    <a:pt x="1237320" y="80872"/>
                  </a:lnTo>
                  <a:lnTo>
                    <a:pt x="1235217" y="79757"/>
                  </a:lnTo>
                  <a:close/>
                </a:path>
              </a:pathLst>
            </a:custGeom>
            <a:solidFill>
              <a:srgbClr val="5843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85329" y="821359"/>
              <a:ext cx="8601075" cy="5375910"/>
            </a:xfrm>
            <a:custGeom>
              <a:avLst/>
              <a:gdLst/>
              <a:ahLst/>
              <a:cxnLst/>
              <a:rect l="l" t="t" r="r" b="b"/>
              <a:pathLst>
                <a:path w="8601075" h="5375910">
                  <a:moveTo>
                    <a:pt x="1461935" y="139852"/>
                  </a:moveTo>
                  <a:lnTo>
                    <a:pt x="1461731" y="139700"/>
                  </a:lnTo>
                  <a:lnTo>
                    <a:pt x="1461884" y="139903"/>
                  </a:lnTo>
                  <a:close/>
                </a:path>
                <a:path w="8601075" h="5375910">
                  <a:moveTo>
                    <a:pt x="5831662" y="1371600"/>
                  </a:moveTo>
                  <a:lnTo>
                    <a:pt x="5796038" y="1358900"/>
                  </a:lnTo>
                  <a:lnTo>
                    <a:pt x="5617883" y="1295400"/>
                  </a:lnTo>
                  <a:lnTo>
                    <a:pt x="5625884" y="1358900"/>
                  </a:lnTo>
                  <a:lnTo>
                    <a:pt x="5603316" y="1358900"/>
                  </a:lnTo>
                  <a:lnTo>
                    <a:pt x="5587644" y="1346200"/>
                  </a:lnTo>
                  <a:lnTo>
                    <a:pt x="5372062" y="1346200"/>
                  </a:lnTo>
                  <a:lnTo>
                    <a:pt x="5349913" y="1333500"/>
                  </a:lnTo>
                  <a:lnTo>
                    <a:pt x="5228234" y="1333500"/>
                  </a:lnTo>
                  <a:lnTo>
                    <a:pt x="5209718" y="1320800"/>
                  </a:lnTo>
                  <a:lnTo>
                    <a:pt x="5107952" y="1320800"/>
                  </a:lnTo>
                  <a:lnTo>
                    <a:pt x="5081740" y="1308100"/>
                  </a:lnTo>
                  <a:lnTo>
                    <a:pt x="5039626" y="1308100"/>
                  </a:lnTo>
                  <a:lnTo>
                    <a:pt x="5015928" y="1295400"/>
                  </a:lnTo>
                  <a:lnTo>
                    <a:pt x="4976990" y="1295400"/>
                  </a:lnTo>
                  <a:lnTo>
                    <a:pt x="4962042" y="1282700"/>
                  </a:lnTo>
                  <a:lnTo>
                    <a:pt x="4955718" y="1282700"/>
                  </a:lnTo>
                  <a:lnTo>
                    <a:pt x="4945215" y="1270000"/>
                  </a:lnTo>
                  <a:lnTo>
                    <a:pt x="4932705" y="1270000"/>
                  </a:lnTo>
                  <a:lnTo>
                    <a:pt x="4919954" y="1270000"/>
                  </a:lnTo>
                  <a:lnTo>
                    <a:pt x="4915509" y="1270000"/>
                  </a:lnTo>
                  <a:lnTo>
                    <a:pt x="4893259" y="1257300"/>
                  </a:lnTo>
                  <a:lnTo>
                    <a:pt x="4837531" y="1257300"/>
                  </a:lnTo>
                  <a:lnTo>
                    <a:pt x="4789132" y="1244600"/>
                  </a:lnTo>
                  <a:lnTo>
                    <a:pt x="4583163" y="1244600"/>
                  </a:lnTo>
                  <a:lnTo>
                    <a:pt x="4564113" y="1257300"/>
                  </a:lnTo>
                  <a:lnTo>
                    <a:pt x="4549038" y="1257300"/>
                  </a:lnTo>
                  <a:lnTo>
                    <a:pt x="4535182" y="1270000"/>
                  </a:lnTo>
                  <a:lnTo>
                    <a:pt x="4531131" y="1272781"/>
                  </a:lnTo>
                  <a:lnTo>
                    <a:pt x="4525454" y="1257300"/>
                  </a:lnTo>
                  <a:lnTo>
                    <a:pt x="4511510" y="1219200"/>
                  </a:lnTo>
                  <a:lnTo>
                    <a:pt x="4509554" y="1220622"/>
                  </a:lnTo>
                  <a:lnTo>
                    <a:pt x="4509554" y="1295400"/>
                  </a:lnTo>
                  <a:lnTo>
                    <a:pt x="4502442" y="1308100"/>
                  </a:lnTo>
                  <a:lnTo>
                    <a:pt x="4492142" y="1320800"/>
                  </a:lnTo>
                  <a:lnTo>
                    <a:pt x="4484230" y="1346200"/>
                  </a:lnTo>
                  <a:lnTo>
                    <a:pt x="4479277" y="1358900"/>
                  </a:lnTo>
                  <a:lnTo>
                    <a:pt x="4475848" y="1422400"/>
                  </a:lnTo>
                  <a:lnTo>
                    <a:pt x="4473753" y="1473200"/>
                  </a:lnTo>
                  <a:lnTo>
                    <a:pt x="4471911" y="1524000"/>
                  </a:lnTo>
                  <a:lnTo>
                    <a:pt x="4469244" y="1574800"/>
                  </a:lnTo>
                  <a:lnTo>
                    <a:pt x="4468076" y="1587500"/>
                  </a:lnTo>
                  <a:lnTo>
                    <a:pt x="4465967" y="1612900"/>
                  </a:lnTo>
                  <a:lnTo>
                    <a:pt x="4463212" y="1638300"/>
                  </a:lnTo>
                  <a:lnTo>
                    <a:pt x="4456849" y="1689100"/>
                  </a:lnTo>
                  <a:lnTo>
                    <a:pt x="4451172" y="1727200"/>
                  </a:lnTo>
                  <a:lnTo>
                    <a:pt x="4442803" y="1765300"/>
                  </a:lnTo>
                  <a:lnTo>
                    <a:pt x="4435945" y="1778000"/>
                  </a:lnTo>
                  <a:lnTo>
                    <a:pt x="4429645" y="1803400"/>
                  </a:lnTo>
                  <a:lnTo>
                    <a:pt x="4423956" y="1828800"/>
                  </a:lnTo>
                  <a:lnTo>
                    <a:pt x="4419930" y="1854200"/>
                  </a:lnTo>
                  <a:lnTo>
                    <a:pt x="4416691" y="1866900"/>
                  </a:lnTo>
                  <a:lnTo>
                    <a:pt x="4411662" y="1879600"/>
                  </a:lnTo>
                  <a:lnTo>
                    <a:pt x="4405617" y="1892300"/>
                  </a:lnTo>
                  <a:lnTo>
                    <a:pt x="4399788" y="1917700"/>
                  </a:lnTo>
                  <a:lnTo>
                    <a:pt x="4394327" y="1930400"/>
                  </a:lnTo>
                  <a:lnTo>
                    <a:pt x="4390148" y="1955800"/>
                  </a:lnTo>
                  <a:lnTo>
                    <a:pt x="4385818" y="1968500"/>
                  </a:lnTo>
                  <a:lnTo>
                    <a:pt x="4380281" y="1981200"/>
                  </a:lnTo>
                  <a:lnTo>
                    <a:pt x="4349839" y="2070100"/>
                  </a:lnTo>
                  <a:lnTo>
                    <a:pt x="4340669" y="2095500"/>
                  </a:lnTo>
                  <a:lnTo>
                    <a:pt x="4336415" y="2120900"/>
                  </a:lnTo>
                  <a:lnTo>
                    <a:pt x="4330408" y="2133600"/>
                  </a:lnTo>
                  <a:lnTo>
                    <a:pt x="4317809" y="2146300"/>
                  </a:lnTo>
                  <a:lnTo>
                    <a:pt x="4310164" y="2159000"/>
                  </a:lnTo>
                  <a:lnTo>
                    <a:pt x="4304627" y="2184400"/>
                  </a:lnTo>
                  <a:lnTo>
                    <a:pt x="4294937" y="2197100"/>
                  </a:lnTo>
                  <a:lnTo>
                    <a:pt x="4274020" y="2209800"/>
                  </a:lnTo>
                  <a:lnTo>
                    <a:pt x="4262767" y="2235200"/>
                  </a:lnTo>
                  <a:lnTo>
                    <a:pt x="4238053" y="2247900"/>
                  </a:lnTo>
                  <a:lnTo>
                    <a:pt x="4149610" y="2286000"/>
                  </a:lnTo>
                  <a:lnTo>
                    <a:pt x="4120438" y="2286000"/>
                  </a:lnTo>
                  <a:lnTo>
                    <a:pt x="4091521" y="2298700"/>
                  </a:lnTo>
                  <a:lnTo>
                    <a:pt x="4069892" y="2311400"/>
                  </a:lnTo>
                  <a:lnTo>
                    <a:pt x="4065092" y="2311400"/>
                  </a:lnTo>
                  <a:lnTo>
                    <a:pt x="4038689" y="2311400"/>
                  </a:lnTo>
                  <a:lnTo>
                    <a:pt x="4036542" y="2311400"/>
                  </a:lnTo>
                  <a:lnTo>
                    <a:pt x="4033316" y="2311400"/>
                  </a:lnTo>
                  <a:lnTo>
                    <a:pt x="4017048" y="2324100"/>
                  </a:lnTo>
                  <a:lnTo>
                    <a:pt x="4015511" y="2324100"/>
                  </a:lnTo>
                  <a:lnTo>
                    <a:pt x="3946106" y="2324100"/>
                  </a:lnTo>
                  <a:lnTo>
                    <a:pt x="3932644" y="2336800"/>
                  </a:lnTo>
                  <a:lnTo>
                    <a:pt x="3827119" y="2336800"/>
                  </a:lnTo>
                  <a:lnTo>
                    <a:pt x="3799776" y="2349500"/>
                  </a:lnTo>
                  <a:lnTo>
                    <a:pt x="3721468" y="2349500"/>
                  </a:lnTo>
                  <a:lnTo>
                    <a:pt x="3708603" y="2362200"/>
                  </a:lnTo>
                  <a:lnTo>
                    <a:pt x="3674808" y="2362200"/>
                  </a:lnTo>
                  <a:lnTo>
                    <a:pt x="3556050" y="2374900"/>
                  </a:lnTo>
                  <a:lnTo>
                    <a:pt x="3155251" y="2374900"/>
                  </a:lnTo>
                  <a:lnTo>
                    <a:pt x="3133382" y="2387600"/>
                  </a:lnTo>
                  <a:lnTo>
                    <a:pt x="3077540" y="2387600"/>
                  </a:lnTo>
                  <a:lnTo>
                    <a:pt x="3066148" y="2400300"/>
                  </a:lnTo>
                  <a:lnTo>
                    <a:pt x="2980004" y="2400300"/>
                  </a:lnTo>
                  <a:lnTo>
                    <a:pt x="2963773" y="2413000"/>
                  </a:lnTo>
                  <a:lnTo>
                    <a:pt x="2868574" y="2413000"/>
                  </a:lnTo>
                  <a:lnTo>
                    <a:pt x="2847022" y="2425700"/>
                  </a:lnTo>
                  <a:lnTo>
                    <a:pt x="2803741" y="2425700"/>
                  </a:lnTo>
                  <a:lnTo>
                    <a:pt x="2771787" y="2438400"/>
                  </a:lnTo>
                  <a:lnTo>
                    <a:pt x="2756979" y="2438400"/>
                  </a:lnTo>
                  <a:lnTo>
                    <a:pt x="2717736" y="2451100"/>
                  </a:lnTo>
                  <a:lnTo>
                    <a:pt x="2524099" y="2451100"/>
                  </a:lnTo>
                  <a:lnTo>
                    <a:pt x="2492108" y="2463800"/>
                  </a:lnTo>
                  <a:lnTo>
                    <a:pt x="2313000" y="2463800"/>
                  </a:lnTo>
                  <a:lnTo>
                    <a:pt x="2234361" y="2476500"/>
                  </a:lnTo>
                  <a:lnTo>
                    <a:pt x="1736115" y="2476500"/>
                  </a:lnTo>
                  <a:lnTo>
                    <a:pt x="1656905" y="2463800"/>
                  </a:lnTo>
                  <a:lnTo>
                    <a:pt x="1580819" y="2463800"/>
                  </a:lnTo>
                  <a:lnTo>
                    <a:pt x="1544523" y="2451100"/>
                  </a:lnTo>
                  <a:lnTo>
                    <a:pt x="1485150" y="2451100"/>
                  </a:lnTo>
                  <a:lnTo>
                    <a:pt x="1455623" y="2438400"/>
                  </a:lnTo>
                  <a:lnTo>
                    <a:pt x="1390357" y="2438400"/>
                  </a:lnTo>
                  <a:lnTo>
                    <a:pt x="1325638" y="2425700"/>
                  </a:lnTo>
                  <a:lnTo>
                    <a:pt x="1224813" y="2425700"/>
                  </a:lnTo>
                  <a:lnTo>
                    <a:pt x="1199197" y="2413000"/>
                  </a:lnTo>
                  <a:lnTo>
                    <a:pt x="1137450" y="2413000"/>
                  </a:lnTo>
                  <a:lnTo>
                    <a:pt x="1115250" y="2413000"/>
                  </a:lnTo>
                  <a:lnTo>
                    <a:pt x="1100924" y="2413000"/>
                  </a:lnTo>
                  <a:lnTo>
                    <a:pt x="1092822" y="2413000"/>
                  </a:lnTo>
                  <a:lnTo>
                    <a:pt x="1080008" y="2400300"/>
                  </a:lnTo>
                  <a:lnTo>
                    <a:pt x="961301" y="2400300"/>
                  </a:lnTo>
                  <a:lnTo>
                    <a:pt x="945832" y="2387600"/>
                  </a:lnTo>
                  <a:lnTo>
                    <a:pt x="900226" y="2387600"/>
                  </a:lnTo>
                  <a:lnTo>
                    <a:pt x="886815" y="2374900"/>
                  </a:lnTo>
                  <a:lnTo>
                    <a:pt x="835507" y="2374900"/>
                  </a:lnTo>
                  <a:lnTo>
                    <a:pt x="785723" y="2362200"/>
                  </a:lnTo>
                  <a:lnTo>
                    <a:pt x="767791" y="2362200"/>
                  </a:lnTo>
                  <a:lnTo>
                    <a:pt x="752398" y="2349500"/>
                  </a:lnTo>
                  <a:lnTo>
                    <a:pt x="734644" y="2349500"/>
                  </a:lnTo>
                  <a:lnTo>
                    <a:pt x="709930" y="2336800"/>
                  </a:lnTo>
                  <a:lnTo>
                    <a:pt x="693585" y="2324100"/>
                  </a:lnTo>
                  <a:lnTo>
                    <a:pt x="657555" y="2324100"/>
                  </a:lnTo>
                  <a:lnTo>
                    <a:pt x="639813" y="2311400"/>
                  </a:lnTo>
                  <a:lnTo>
                    <a:pt x="622160" y="2311400"/>
                  </a:lnTo>
                  <a:lnTo>
                    <a:pt x="602018" y="2298700"/>
                  </a:lnTo>
                  <a:lnTo>
                    <a:pt x="577989" y="2286000"/>
                  </a:lnTo>
                  <a:lnTo>
                    <a:pt x="559117" y="2273300"/>
                  </a:lnTo>
                  <a:lnTo>
                    <a:pt x="544842" y="2273300"/>
                  </a:lnTo>
                  <a:lnTo>
                    <a:pt x="527735" y="2260600"/>
                  </a:lnTo>
                  <a:lnTo>
                    <a:pt x="514781" y="2247900"/>
                  </a:lnTo>
                  <a:lnTo>
                    <a:pt x="501142" y="2247900"/>
                  </a:lnTo>
                  <a:lnTo>
                    <a:pt x="455168" y="2209800"/>
                  </a:lnTo>
                  <a:lnTo>
                    <a:pt x="422008" y="2197100"/>
                  </a:lnTo>
                  <a:lnTo>
                    <a:pt x="400926" y="2184400"/>
                  </a:lnTo>
                  <a:lnTo>
                    <a:pt x="383933" y="2171700"/>
                  </a:lnTo>
                  <a:lnTo>
                    <a:pt x="370293" y="2159000"/>
                  </a:lnTo>
                  <a:lnTo>
                    <a:pt x="354507" y="2159000"/>
                  </a:lnTo>
                  <a:lnTo>
                    <a:pt x="332524" y="2133600"/>
                  </a:lnTo>
                  <a:lnTo>
                    <a:pt x="312204" y="2120900"/>
                  </a:lnTo>
                  <a:lnTo>
                    <a:pt x="297916" y="2120900"/>
                  </a:lnTo>
                  <a:lnTo>
                    <a:pt x="279120" y="2095500"/>
                  </a:lnTo>
                  <a:lnTo>
                    <a:pt x="258838" y="2082800"/>
                  </a:lnTo>
                  <a:lnTo>
                    <a:pt x="250571" y="2070100"/>
                  </a:lnTo>
                  <a:lnTo>
                    <a:pt x="242303" y="2057400"/>
                  </a:lnTo>
                  <a:lnTo>
                    <a:pt x="228981" y="2057400"/>
                  </a:lnTo>
                  <a:lnTo>
                    <a:pt x="211531" y="2044700"/>
                  </a:lnTo>
                  <a:lnTo>
                    <a:pt x="207899" y="2044700"/>
                  </a:lnTo>
                  <a:lnTo>
                    <a:pt x="206730" y="2042629"/>
                  </a:lnTo>
                  <a:lnTo>
                    <a:pt x="202996" y="2032000"/>
                  </a:lnTo>
                  <a:lnTo>
                    <a:pt x="200736" y="2032000"/>
                  </a:lnTo>
                  <a:lnTo>
                    <a:pt x="193560" y="2019300"/>
                  </a:lnTo>
                  <a:lnTo>
                    <a:pt x="163436" y="2006600"/>
                  </a:lnTo>
                  <a:lnTo>
                    <a:pt x="152552" y="1981200"/>
                  </a:lnTo>
                  <a:lnTo>
                    <a:pt x="143446" y="1968500"/>
                  </a:lnTo>
                  <a:lnTo>
                    <a:pt x="129679" y="1943100"/>
                  </a:lnTo>
                  <a:lnTo>
                    <a:pt x="118973" y="1930400"/>
                  </a:lnTo>
                  <a:lnTo>
                    <a:pt x="112115" y="1917700"/>
                  </a:lnTo>
                  <a:lnTo>
                    <a:pt x="100914" y="1879600"/>
                  </a:lnTo>
                  <a:lnTo>
                    <a:pt x="96189" y="1866900"/>
                  </a:lnTo>
                  <a:lnTo>
                    <a:pt x="89865" y="1854200"/>
                  </a:lnTo>
                  <a:lnTo>
                    <a:pt x="84340" y="1828800"/>
                  </a:lnTo>
                  <a:lnTo>
                    <a:pt x="80187" y="1816100"/>
                  </a:lnTo>
                  <a:lnTo>
                    <a:pt x="77749" y="1803400"/>
                  </a:lnTo>
                  <a:lnTo>
                    <a:pt x="73177" y="1701800"/>
                  </a:lnTo>
                  <a:lnTo>
                    <a:pt x="70904" y="1612900"/>
                  </a:lnTo>
                  <a:lnTo>
                    <a:pt x="69545" y="1511300"/>
                  </a:lnTo>
                  <a:lnTo>
                    <a:pt x="67271" y="1422400"/>
                  </a:lnTo>
                  <a:lnTo>
                    <a:pt x="72161" y="1397000"/>
                  </a:lnTo>
                  <a:lnTo>
                    <a:pt x="76441" y="1371600"/>
                  </a:lnTo>
                  <a:lnTo>
                    <a:pt x="81102" y="1346200"/>
                  </a:lnTo>
                  <a:lnTo>
                    <a:pt x="83832" y="1333500"/>
                  </a:lnTo>
                  <a:lnTo>
                    <a:pt x="86842" y="1320800"/>
                  </a:lnTo>
                  <a:lnTo>
                    <a:pt x="91884" y="1295400"/>
                  </a:lnTo>
                  <a:lnTo>
                    <a:pt x="97269" y="1270000"/>
                  </a:lnTo>
                  <a:lnTo>
                    <a:pt x="107175" y="1219200"/>
                  </a:lnTo>
                  <a:lnTo>
                    <a:pt x="111721" y="1206500"/>
                  </a:lnTo>
                  <a:lnTo>
                    <a:pt x="111671" y="1201724"/>
                  </a:lnTo>
                  <a:lnTo>
                    <a:pt x="113677" y="1193520"/>
                  </a:lnTo>
                  <a:lnTo>
                    <a:pt x="115125" y="1193800"/>
                  </a:lnTo>
                  <a:lnTo>
                    <a:pt x="117779" y="1181100"/>
                  </a:lnTo>
                  <a:lnTo>
                    <a:pt x="120637" y="1168400"/>
                  </a:lnTo>
                  <a:lnTo>
                    <a:pt x="122326" y="1143000"/>
                  </a:lnTo>
                  <a:lnTo>
                    <a:pt x="134480" y="1130300"/>
                  </a:lnTo>
                  <a:lnTo>
                    <a:pt x="146164" y="1104900"/>
                  </a:lnTo>
                  <a:lnTo>
                    <a:pt x="161734" y="1079500"/>
                  </a:lnTo>
                  <a:lnTo>
                    <a:pt x="167132" y="1066800"/>
                  </a:lnTo>
                  <a:lnTo>
                    <a:pt x="173189" y="1041400"/>
                  </a:lnTo>
                  <a:lnTo>
                    <a:pt x="175323" y="1028700"/>
                  </a:lnTo>
                  <a:lnTo>
                    <a:pt x="184454" y="1003300"/>
                  </a:lnTo>
                  <a:lnTo>
                    <a:pt x="190334" y="990600"/>
                  </a:lnTo>
                  <a:lnTo>
                    <a:pt x="208648" y="977900"/>
                  </a:lnTo>
                  <a:lnTo>
                    <a:pt x="217055" y="965200"/>
                  </a:lnTo>
                  <a:lnTo>
                    <a:pt x="222084" y="952500"/>
                  </a:lnTo>
                  <a:lnTo>
                    <a:pt x="226263" y="927100"/>
                  </a:lnTo>
                  <a:lnTo>
                    <a:pt x="227482" y="919708"/>
                  </a:lnTo>
                  <a:lnTo>
                    <a:pt x="234378" y="914400"/>
                  </a:lnTo>
                  <a:lnTo>
                    <a:pt x="252882" y="889000"/>
                  </a:lnTo>
                  <a:lnTo>
                    <a:pt x="268122" y="876300"/>
                  </a:lnTo>
                  <a:lnTo>
                    <a:pt x="277329" y="850900"/>
                  </a:lnTo>
                  <a:lnTo>
                    <a:pt x="280568" y="838200"/>
                  </a:lnTo>
                  <a:lnTo>
                    <a:pt x="280720" y="838200"/>
                  </a:lnTo>
                  <a:lnTo>
                    <a:pt x="280530" y="835952"/>
                  </a:lnTo>
                  <a:lnTo>
                    <a:pt x="289394" y="825500"/>
                  </a:lnTo>
                  <a:lnTo>
                    <a:pt x="304279" y="812800"/>
                  </a:lnTo>
                  <a:lnTo>
                    <a:pt x="322656" y="787400"/>
                  </a:lnTo>
                  <a:lnTo>
                    <a:pt x="337756" y="774700"/>
                  </a:lnTo>
                  <a:lnTo>
                    <a:pt x="349631" y="762000"/>
                  </a:lnTo>
                  <a:lnTo>
                    <a:pt x="364947" y="736600"/>
                  </a:lnTo>
                  <a:lnTo>
                    <a:pt x="381215" y="723900"/>
                  </a:lnTo>
                  <a:lnTo>
                    <a:pt x="382346" y="723900"/>
                  </a:lnTo>
                  <a:lnTo>
                    <a:pt x="390194" y="711200"/>
                  </a:lnTo>
                  <a:lnTo>
                    <a:pt x="398170" y="698500"/>
                  </a:lnTo>
                  <a:lnTo>
                    <a:pt x="412508" y="685800"/>
                  </a:lnTo>
                  <a:lnTo>
                    <a:pt x="425932" y="673100"/>
                  </a:lnTo>
                  <a:lnTo>
                    <a:pt x="444055" y="660400"/>
                  </a:lnTo>
                  <a:lnTo>
                    <a:pt x="460438" y="647700"/>
                  </a:lnTo>
                  <a:lnTo>
                    <a:pt x="477608" y="622300"/>
                  </a:lnTo>
                  <a:lnTo>
                    <a:pt x="493966" y="609600"/>
                  </a:lnTo>
                  <a:lnTo>
                    <a:pt x="496074" y="609600"/>
                  </a:lnTo>
                  <a:lnTo>
                    <a:pt x="513867" y="596900"/>
                  </a:lnTo>
                  <a:lnTo>
                    <a:pt x="514667" y="596214"/>
                  </a:lnTo>
                  <a:lnTo>
                    <a:pt x="515251" y="596900"/>
                  </a:lnTo>
                  <a:lnTo>
                    <a:pt x="519645" y="596900"/>
                  </a:lnTo>
                  <a:lnTo>
                    <a:pt x="520128" y="591566"/>
                  </a:lnTo>
                  <a:lnTo>
                    <a:pt x="528815" y="584200"/>
                  </a:lnTo>
                  <a:lnTo>
                    <a:pt x="546633" y="584200"/>
                  </a:lnTo>
                  <a:lnTo>
                    <a:pt x="559790" y="571500"/>
                  </a:lnTo>
                  <a:lnTo>
                    <a:pt x="562317" y="571500"/>
                  </a:lnTo>
                  <a:lnTo>
                    <a:pt x="573024" y="558800"/>
                  </a:lnTo>
                  <a:lnTo>
                    <a:pt x="589191" y="546100"/>
                  </a:lnTo>
                  <a:lnTo>
                    <a:pt x="606590" y="533400"/>
                  </a:lnTo>
                  <a:lnTo>
                    <a:pt x="635889" y="520700"/>
                  </a:lnTo>
                  <a:lnTo>
                    <a:pt x="664362" y="495300"/>
                  </a:lnTo>
                  <a:lnTo>
                    <a:pt x="681304" y="495300"/>
                  </a:lnTo>
                  <a:lnTo>
                    <a:pt x="697814" y="482600"/>
                  </a:lnTo>
                  <a:lnTo>
                    <a:pt x="713524" y="482600"/>
                  </a:lnTo>
                  <a:lnTo>
                    <a:pt x="731799" y="469900"/>
                  </a:lnTo>
                  <a:lnTo>
                    <a:pt x="763333" y="469900"/>
                  </a:lnTo>
                  <a:lnTo>
                    <a:pt x="776033" y="457200"/>
                  </a:lnTo>
                  <a:lnTo>
                    <a:pt x="798474" y="444500"/>
                  </a:lnTo>
                  <a:lnTo>
                    <a:pt x="814019" y="431800"/>
                  </a:lnTo>
                  <a:lnTo>
                    <a:pt x="834123" y="431800"/>
                  </a:lnTo>
                  <a:lnTo>
                    <a:pt x="854252" y="419100"/>
                  </a:lnTo>
                  <a:lnTo>
                    <a:pt x="872502" y="406400"/>
                  </a:lnTo>
                  <a:lnTo>
                    <a:pt x="888453" y="406400"/>
                  </a:lnTo>
                  <a:lnTo>
                    <a:pt x="892454" y="406400"/>
                  </a:lnTo>
                  <a:lnTo>
                    <a:pt x="894346" y="406400"/>
                  </a:lnTo>
                  <a:lnTo>
                    <a:pt x="908608" y="393700"/>
                  </a:lnTo>
                  <a:lnTo>
                    <a:pt x="923239" y="393700"/>
                  </a:lnTo>
                  <a:lnTo>
                    <a:pt x="937641" y="381000"/>
                  </a:lnTo>
                  <a:lnTo>
                    <a:pt x="958367" y="381000"/>
                  </a:lnTo>
                  <a:lnTo>
                    <a:pt x="988161" y="368300"/>
                  </a:lnTo>
                  <a:lnTo>
                    <a:pt x="998143" y="368300"/>
                  </a:lnTo>
                  <a:lnTo>
                    <a:pt x="998524" y="368300"/>
                  </a:lnTo>
                  <a:lnTo>
                    <a:pt x="1001826" y="368300"/>
                  </a:lnTo>
                  <a:lnTo>
                    <a:pt x="1011148" y="368300"/>
                  </a:lnTo>
                  <a:lnTo>
                    <a:pt x="1004938" y="365836"/>
                  </a:lnTo>
                  <a:lnTo>
                    <a:pt x="1017866" y="355600"/>
                  </a:lnTo>
                  <a:lnTo>
                    <a:pt x="1030833" y="355600"/>
                  </a:lnTo>
                  <a:lnTo>
                    <a:pt x="1049883" y="355600"/>
                  </a:lnTo>
                  <a:lnTo>
                    <a:pt x="1074420" y="342900"/>
                  </a:lnTo>
                  <a:lnTo>
                    <a:pt x="1097419" y="342900"/>
                  </a:lnTo>
                  <a:lnTo>
                    <a:pt x="1119124" y="330200"/>
                  </a:lnTo>
                  <a:lnTo>
                    <a:pt x="1139037" y="317500"/>
                  </a:lnTo>
                  <a:lnTo>
                    <a:pt x="1183563" y="317500"/>
                  </a:lnTo>
                  <a:lnTo>
                    <a:pt x="1209395" y="304800"/>
                  </a:lnTo>
                  <a:lnTo>
                    <a:pt x="1231950" y="292100"/>
                  </a:lnTo>
                  <a:lnTo>
                    <a:pt x="1247851" y="292100"/>
                  </a:lnTo>
                  <a:lnTo>
                    <a:pt x="1267129" y="279400"/>
                  </a:lnTo>
                  <a:lnTo>
                    <a:pt x="1303248" y="266700"/>
                  </a:lnTo>
                  <a:lnTo>
                    <a:pt x="1361948" y="241300"/>
                  </a:lnTo>
                  <a:lnTo>
                    <a:pt x="1380197" y="241300"/>
                  </a:lnTo>
                  <a:lnTo>
                    <a:pt x="1399933" y="228600"/>
                  </a:lnTo>
                  <a:lnTo>
                    <a:pt x="1420964" y="228600"/>
                  </a:lnTo>
                  <a:lnTo>
                    <a:pt x="1442046" y="215900"/>
                  </a:lnTo>
                  <a:lnTo>
                    <a:pt x="1448193" y="215900"/>
                  </a:lnTo>
                  <a:lnTo>
                    <a:pt x="1461173" y="215900"/>
                  </a:lnTo>
                  <a:lnTo>
                    <a:pt x="1477225" y="215900"/>
                  </a:lnTo>
                  <a:lnTo>
                    <a:pt x="1479524" y="215900"/>
                  </a:lnTo>
                  <a:lnTo>
                    <a:pt x="1480832" y="213436"/>
                  </a:lnTo>
                  <a:lnTo>
                    <a:pt x="1495907" y="203200"/>
                  </a:lnTo>
                  <a:lnTo>
                    <a:pt x="1532318" y="203200"/>
                  </a:lnTo>
                  <a:lnTo>
                    <a:pt x="1545107" y="190500"/>
                  </a:lnTo>
                  <a:lnTo>
                    <a:pt x="1573618" y="190500"/>
                  </a:lnTo>
                  <a:lnTo>
                    <a:pt x="1589265" y="177800"/>
                  </a:lnTo>
                  <a:lnTo>
                    <a:pt x="1651304" y="177800"/>
                  </a:lnTo>
                  <a:lnTo>
                    <a:pt x="1673593" y="165100"/>
                  </a:lnTo>
                  <a:lnTo>
                    <a:pt x="1691043" y="165100"/>
                  </a:lnTo>
                  <a:lnTo>
                    <a:pt x="1706956" y="152400"/>
                  </a:lnTo>
                  <a:lnTo>
                    <a:pt x="1742427" y="152400"/>
                  </a:lnTo>
                  <a:lnTo>
                    <a:pt x="1763293" y="139700"/>
                  </a:lnTo>
                  <a:lnTo>
                    <a:pt x="1885759" y="114300"/>
                  </a:lnTo>
                  <a:lnTo>
                    <a:pt x="1902891" y="101600"/>
                  </a:lnTo>
                  <a:lnTo>
                    <a:pt x="1917700" y="101600"/>
                  </a:lnTo>
                  <a:lnTo>
                    <a:pt x="1942541" y="88900"/>
                  </a:lnTo>
                  <a:lnTo>
                    <a:pt x="1974570" y="88900"/>
                  </a:lnTo>
                  <a:lnTo>
                    <a:pt x="2007717" y="76200"/>
                  </a:lnTo>
                  <a:lnTo>
                    <a:pt x="2405684" y="76200"/>
                  </a:lnTo>
                  <a:lnTo>
                    <a:pt x="2450846" y="88900"/>
                  </a:lnTo>
                  <a:lnTo>
                    <a:pt x="2493619" y="88900"/>
                  </a:lnTo>
                  <a:lnTo>
                    <a:pt x="2518194" y="101600"/>
                  </a:lnTo>
                  <a:lnTo>
                    <a:pt x="2544699" y="101600"/>
                  </a:lnTo>
                  <a:lnTo>
                    <a:pt x="2604287" y="114300"/>
                  </a:lnTo>
                  <a:lnTo>
                    <a:pt x="2628950" y="114300"/>
                  </a:lnTo>
                  <a:lnTo>
                    <a:pt x="2654376" y="127000"/>
                  </a:lnTo>
                  <a:lnTo>
                    <a:pt x="2690342" y="127000"/>
                  </a:lnTo>
                  <a:lnTo>
                    <a:pt x="2714485" y="139700"/>
                  </a:lnTo>
                  <a:lnTo>
                    <a:pt x="2763177" y="139700"/>
                  </a:lnTo>
                  <a:lnTo>
                    <a:pt x="2781249" y="152400"/>
                  </a:lnTo>
                  <a:lnTo>
                    <a:pt x="2797708" y="152400"/>
                  </a:lnTo>
                  <a:lnTo>
                    <a:pt x="2878544" y="165100"/>
                  </a:lnTo>
                  <a:lnTo>
                    <a:pt x="2895752" y="165100"/>
                  </a:lnTo>
                  <a:lnTo>
                    <a:pt x="2963519" y="177800"/>
                  </a:lnTo>
                  <a:lnTo>
                    <a:pt x="3046819" y="177800"/>
                  </a:lnTo>
                  <a:lnTo>
                    <a:pt x="3072155" y="190500"/>
                  </a:lnTo>
                  <a:lnTo>
                    <a:pt x="3122257" y="190500"/>
                  </a:lnTo>
                  <a:lnTo>
                    <a:pt x="3140887" y="203200"/>
                  </a:lnTo>
                  <a:lnTo>
                    <a:pt x="3212681" y="203200"/>
                  </a:lnTo>
                  <a:lnTo>
                    <a:pt x="3231007" y="215900"/>
                  </a:lnTo>
                  <a:lnTo>
                    <a:pt x="3297974" y="215900"/>
                  </a:lnTo>
                  <a:lnTo>
                    <a:pt x="3316998" y="228600"/>
                  </a:lnTo>
                  <a:lnTo>
                    <a:pt x="3377133" y="228600"/>
                  </a:lnTo>
                  <a:lnTo>
                    <a:pt x="3435959" y="241300"/>
                  </a:lnTo>
                  <a:lnTo>
                    <a:pt x="3472802" y="241300"/>
                  </a:lnTo>
                  <a:lnTo>
                    <a:pt x="3481501" y="241300"/>
                  </a:lnTo>
                  <a:lnTo>
                    <a:pt x="3492614" y="254000"/>
                  </a:lnTo>
                  <a:lnTo>
                    <a:pt x="3505085" y="254000"/>
                  </a:lnTo>
                  <a:lnTo>
                    <a:pt x="3509226" y="254000"/>
                  </a:lnTo>
                  <a:lnTo>
                    <a:pt x="3541103" y="254000"/>
                  </a:lnTo>
                  <a:lnTo>
                    <a:pt x="3542207" y="254000"/>
                  </a:lnTo>
                  <a:lnTo>
                    <a:pt x="3573081" y="266700"/>
                  </a:lnTo>
                  <a:lnTo>
                    <a:pt x="3632301" y="266700"/>
                  </a:lnTo>
                  <a:lnTo>
                    <a:pt x="3660203" y="279400"/>
                  </a:lnTo>
                  <a:lnTo>
                    <a:pt x="3681717" y="279400"/>
                  </a:lnTo>
                  <a:lnTo>
                    <a:pt x="3703358" y="292100"/>
                  </a:lnTo>
                  <a:lnTo>
                    <a:pt x="3776370" y="292100"/>
                  </a:lnTo>
                  <a:lnTo>
                    <a:pt x="3792842" y="304800"/>
                  </a:lnTo>
                  <a:lnTo>
                    <a:pt x="3852557" y="317500"/>
                  </a:lnTo>
                  <a:lnTo>
                    <a:pt x="3880281" y="317500"/>
                  </a:lnTo>
                  <a:lnTo>
                    <a:pt x="3905377" y="330200"/>
                  </a:lnTo>
                  <a:lnTo>
                    <a:pt x="3929469" y="330200"/>
                  </a:lnTo>
                  <a:lnTo>
                    <a:pt x="3964267" y="342900"/>
                  </a:lnTo>
                  <a:lnTo>
                    <a:pt x="3984866" y="355600"/>
                  </a:lnTo>
                  <a:lnTo>
                    <a:pt x="4010253" y="368300"/>
                  </a:lnTo>
                  <a:lnTo>
                    <a:pt x="4023588" y="381000"/>
                  </a:lnTo>
                  <a:lnTo>
                    <a:pt x="4037368" y="381000"/>
                  </a:lnTo>
                  <a:lnTo>
                    <a:pt x="4056303" y="406400"/>
                  </a:lnTo>
                  <a:lnTo>
                    <a:pt x="4137291" y="482600"/>
                  </a:lnTo>
                  <a:lnTo>
                    <a:pt x="4156900" y="508000"/>
                  </a:lnTo>
                  <a:lnTo>
                    <a:pt x="4176903" y="520700"/>
                  </a:lnTo>
                  <a:lnTo>
                    <a:pt x="4189107" y="546100"/>
                  </a:lnTo>
                  <a:lnTo>
                    <a:pt x="4206773" y="558800"/>
                  </a:lnTo>
                  <a:lnTo>
                    <a:pt x="4222623" y="571500"/>
                  </a:lnTo>
                  <a:lnTo>
                    <a:pt x="4226026" y="574319"/>
                  </a:lnTo>
                  <a:lnTo>
                    <a:pt x="4221873" y="571500"/>
                  </a:lnTo>
                  <a:lnTo>
                    <a:pt x="4226052" y="584200"/>
                  </a:lnTo>
                  <a:lnTo>
                    <a:pt x="4233253" y="596900"/>
                  </a:lnTo>
                  <a:lnTo>
                    <a:pt x="4294022" y="685800"/>
                  </a:lnTo>
                  <a:lnTo>
                    <a:pt x="4314495" y="723900"/>
                  </a:lnTo>
                  <a:lnTo>
                    <a:pt x="4323715" y="736600"/>
                  </a:lnTo>
                  <a:lnTo>
                    <a:pt x="4335208" y="762000"/>
                  </a:lnTo>
                  <a:lnTo>
                    <a:pt x="4341165" y="774700"/>
                  </a:lnTo>
                  <a:lnTo>
                    <a:pt x="4344187" y="787400"/>
                  </a:lnTo>
                  <a:lnTo>
                    <a:pt x="4348365" y="787400"/>
                  </a:lnTo>
                  <a:lnTo>
                    <a:pt x="4362031" y="800100"/>
                  </a:lnTo>
                  <a:lnTo>
                    <a:pt x="4365663" y="812800"/>
                  </a:lnTo>
                  <a:lnTo>
                    <a:pt x="4369879" y="838200"/>
                  </a:lnTo>
                  <a:lnTo>
                    <a:pt x="4374997" y="850900"/>
                  </a:lnTo>
                  <a:lnTo>
                    <a:pt x="4380420" y="863600"/>
                  </a:lnTo>
                  <a:lnTo>
                    <a:pt x="4385399" y="876300"/>
                  </a:lnTo>
                  <a:lnTo>
                    <a:pt x="4389526" y="889000"/>
                  </a:lnTo>
                  <a:lnTo>
                    <a:pt x="4394162" y="914400"/>
                  </a:lnTo>
                  <a:lnTo>
                    <a:pt x="4398048" y="927100"/>
                  </a:lnTo>
                  <a:lnTo>
                    <a:pt x="4403712" y="977900"/>
                  </a:lnTo>
                  <a:lnTo>
                    <a:pt x="4407001" y="1028700"/>
                  </a:lnTo>
                  <a:lnTo>
                    <a:pt x="4408436" y="1079500"/>
                  </a:lnTo>
                  <a:lnTo>
                    <a:pt x="4408563" y="1151293"/>
                  </a:lnTo>
                  <a:lnTo>
                    <a:pt x="4408284" y="1193800"/>
                  </a:lnTo>
                  <a:lnTo>
                    <a:pt x="4408157" y="1219200"/>
                  </a:lnTo>
                  <a:lnTo>
                    <a:pt x="4409262" y="1257300"/>
                  </a:lnTo>
                  <a:lnTo>
                    <a:pt x="4422584" y="1295400"/>
                  </a:lnTo>
                  <a:lnTo>
                    <a:pt x="4437723" y="1308100"/>
                  </a:lnTo>
                  <a:lnTo>
                    <a:pt x="4480699" y="1308100"/>
                  </a:lnTo>
                  <a:lnTo>
                    <a:pt x="4501286" y="1295400"/>
                  </a:lnTo>
                  <a:lnTo>
                    <a:pt x="4509554" y="1295400"/>
                  </a:lnTo>
                  <a:lnTo>
                    <a:pt x="4509554" y="1220622"/>
                  </a:lnTo>
                  <a:lnTo>
                    <a:pt x="4493996" y="1231900"/>
                  </a:lnTo>
                  <a:lnTo>
                    <a:pt x="4476318" y="1243761"/>
                  </a:lnTo>
                  <a:lnTo>
                    <a:pt x="4476013" y="1231900"/>
                  </a:lnTo>
                  <a:lnTo>
                    <a:pt x="4476102" y="1181100"/>
                  </a:lnTo>
                  <a:lnTo>
                    <a:pt x="4476293" y="1151293"/>
                  </a:lnTo>
                  <a:lnTo>
                    <a:pt x="4476166" y="1079500"/>
                  </a:lnTo>
                  <a:lnTo>
                    <a:pt x="4474705" y="1028700"/>
                  </a:lnTo>
                  <a:lnTo>
                    <a:pt x="4471314" y="977900"/>
                  </a:lnTo>
                  <a:lnTo>
                    <a:pt x="4465167" y="927100"/>
                  </a:lnTo>
                  <a:lnTo>
                    <a:pt x="4455426" y="876300"/>
                  </a:lnTo>
                  <a:lnTo>
                    <a:pt x="4450004" y="863600"/>
                  </a:lnTo>
                  <a:lnTo>
                    <a:pt x="4444073" y="838200"/>
                  </a:lnTo>
                  <a:lnTo>
                    <a:pt x="4438764" y="825500"/>
                  </a:lnTo>
                  <a:lnTo>
                    <a:pt x="4434814" y="812800"/>
                  </a:lnTo>
                  <a:lnTo>
                    <a:pt x="4431779" y="800100"/>
                  </a:lnTo>
                  <a:lnTo>
                    <a:pt x="4428452" y="787400"/>
                  </a:lnTo>
                  <a:lnTo>
                    <a:pt x="4422699" y="762000"/>
                  </a:lnTo>
                  <a:lnTo>
                    <a:pt x="4412500" y="749300"/>
                  </a:lnTo>
                  <a:lnTo>
                    <a:pt x="4401959" y="741222"/>
                  </a:lnTo>
                  <a:lnTo>
                    <a:pt x="4400372" y="736600"/>
                  </a:lnTo>
                  <a:lnTo>
                    <a:pt x="4392917" y="723900"/>
                  </a:lnTo>
                  <a:lnTo>
                    <a:pt x="4381728" y="698500"/>
                  </a:lnTo>
                  <a:lnTo>
                    <a:pt x="4370667" y="685800"/>
                  </a:lnTo>
                  <a:lnTo>
                    <a:pt x="4349610" y="647700"/>
                  </a:lnTo>
                  <a:lnTo>
                    <a:pt x="4309732" y="596900"/>
                  </a:lnTo>
                  <a:lnTo>
                    <a:pt x="4301680" y="584200"/>
                  </a:lnTo>
                  <a:lnTo>
                    <a:pt x="4293628" y="571500"/>
                  </a:lnTo>
                  <a:lnTo>
                    <a:pt x="4288282" y="558800"/>
                  </a:lnTo>
                  <a:lnTo>
                    <a:pt x="4283392" y="533400"/>
                  </a:lnTo>
                  <a:lnTo>
                    <a:pt x="4275353" y="533400"/>
                  </a:lnTo>
                  <a:lnTo>
                    <a:pt x="4269498" y="520700"/>
                  </a:lnTo>
                  <a:lnTo>
                    <a:pt x="4257599" y="520700"/>
                  </a:lnTo>
                  <a:lnTo>
                    <a:pt x="4244606" y="508000"/>
                  </a:lnTo>
                  <a:lnTo>
                    <a:pt x="4235691" y="495300"/>
                  </a:lnTo>
                  <a:lnTo>
                    <a:pt x="4225442" y="482600"/>
                  </a:lnTo>
                  <a:lnTo>
                    <a:pt x="4205706" y="457200"/>
                  </a:lnTo>
                  <a:lnTo>
                    <a:pt x="4184256" y="431800"/>
                  </a:lnTo>
                  <a:lnTo>
                    <a:pt x="4124325" y="381000"/>
                  </a:lnTo>
                  <a:lnTo>
                    <a:pt x="4095712" y="342900"/>
                  </a:lnTo>
                  <a:lnTo>
                    <a:pt x="4078922" y="330200"/>
                  </a:lnTo>
                  <a:lnTo>
                    <a:pt x="4064965" y="317500"/>
                  </a:lnTo>
                  <a:lnTo>
                    <a:pt x="4044480" y="304800"/>
                  </a:lnTo>
                  <a:lnTo>
                    <a:pt x="4043642" y="305816"/>
                  </a:lnTo>
                  <a:lnTo>
                    <a:pt x="4042613" y="304800"/>
                  </a:lnTo>
                  <a:lnTo>
                    <a:pt x="4035133" y="304800"/>
                  </a:lnTo>
                  <a:lnTo>
                    <a:pt x="4014584" y="304800"/>
                  </a:lnTo>
                  <a:lnTo>
                    <a:pt x="3997528" y="292100"/>
                  </a:lnTo>
                  <a:lnTo>
                    <a:pt x="3981843" y="279400"/>
                  </a:lnTo>
                  <a:lnTo>
                    <a:pt x="3954107" y="266700"/>
                  </a:lnTo>
                  <a:lnTo>
                    <a:pt x="3924427" y="254000"/>
                  </a:lnTo>
                  <a:lnTo>
                    <a:pt x="3895013" y="254000"/>
                  </a:lnTo>
                  <a:lnTo>
                    <a:pt x="3797884" y="228600"/>
                  </a:lnTo>
                  <a:lnTo>
                    <a:pt x="3730421" y="228600"/>
                  </a:lnTo>
                  <a:lnTo>
                    <a:pt x="3704602" y="215900"/>
                  </a:lnTo>
                  <a:lnTo>
                    <a:pt x="3684981" y="215900"/>
                  </a:lnTo>
                  <a:lnTo>
                    <a:pt x="3666477" y="203200"/>
                  </a:lnTo>
                  <a:lnTo>
                    <a:pt x="3621189" y="203200"/>
                  </a:lnTo>
                  <a:lnTo>
                    <a:pt x="3580841" y="190500"/>
                  </a:lnTo>
                  <a:lnTo>
                    <a:pt x="3544011" y="190500"/>
                  </a:lnTo>
                  <a:lnTo>
                    <a:pt x="3535603" y="190500"/>
                  </a:lnTo>
                  <a:lnTo>
                    <a:pt x="3519055" y="177800"/>
                  </a:lnTo>
                  <a:lnTo>
                    <a:pt x="3482441" y="177800"/>
                  </a:lnTo>
                  <a:lnTo>
                    <a:pt x="3446335" y="165100"/>
                  </a:lnTo>
                  <a:lnTo>
                    <a:pt x="3364153" y="165100"/>
                  </a:lnTo>
                  <a:lnTo>
                    <a:pt x="3344075" y="152400"/>
                  </a:lnTo>
                  <a:lnTo>
                    <a:pt x="3263290" y="152400"/>
                  </a:lnTo>
                  <a:lnTo>
                    <a:pt x="3229191" y="139700"/>
                  </a:lnTo>
                  <a:lnTo>
                    <a:pt x="3179343" y="139700"/>
                  </a:lnTo>
                  <a:lnTo>
                    <a:pt x="3162541" y="127000"/>
                  </a:lnTo>
                  <a:lnTo>
                    <a:pt x="3085261" y="127000"/>
                  </a:lnTo>
                  <a:lnTo>
                    <a:pt x="3060281" y="114300"/>
                  </a:lnTo>
                  <a:lnTo>
                    <a:pt x="3019209" y="114300"/>
                  </a:lnTo>
                  <a:lnTo>
                    <a:pt x="2995676" y="101600"/>
                  </a:lnTo>
                  <a:lnTo>
                    <a:pt x="2886329" y="101600"/>
                  </a:lnTo>
                  <a:lnTo>
                    <a:pt x="2797708" y="88900"/>
                  </a:lnTo>
                  <a:lnTo>
                    <a:pt x="2779661" y="76200"/>
                  </a:lnTo>
                  <a:lnTo>
                    <a:pt x="2748635" y="76200"/>
                  </a:lnTo>
                  <a:lnTo>
                    <a:pt x="2716542" y="63500"/>
                  </a:lnTo>
                  <a:lnTo>
                    <a:pt x="2687142" y="63500"/>
                  </a:lnTo>
                  <a:lnTo>
                    <a:pt x="2667609" y="50800"/>
                  </a:lnTo>
                  <a:lnTo>
                    <a:pt x="2617038" y="50800"/>
                  </a:lnTo>
                  <a:lnTo>
                    <a:pt x="2555837" y="38100"/>
                  </a:lnTo>
                  <a:lnTo>
                    <a:pt x="2532100" y="25400"/>
                  </a:lnTo>
                  <a:lnTo>
                    <a:pt x="2458478" y="25400"/>
                  </a:lnTo>
                  <a:lnTo>
                    <a:pt x="2413012" y="12700"/>
                  </a:lnTo>
                  <a:lnTo>
                    <a:pt x="2384412" y="12700"/>
                  </a:lnTo>
                  <a:lnTo>
                    <a:pt x="2347963" y="0"/>
                  </a:lnTo>
                  <a:lnTo>
                    <a:pt x="2005736" y="12700"/>
                  </a:lnTo>
                  <a:lnTo>
                    <a:pt x="1967979" y="12700"/>
                  </a:lnTo>
                  <a:lnTo>
                    <a:pt x="1929993" y="25400"/>
                  </a:lnTo>
                  <a:lnTo>
                    <a:pt x="1911553" y="25400"/>
                  </a:lnTo>
                  <a:lnTo>
                    <a:pt x="1894370" y="38100"/>
                  </a:lnTo>
                  <a:lnTo>
                    <a:pt x="1879282" y="38100"/>
                  </a:lnTo>
                  <a:lnTo>
                    <a:pt x="1865985" y="50800"/>
                  </a:lnTo>
                  <a:lnTo>
                    <a:pt x="1746872" y="76200"/>
                  </a:lnTo>
                  <a:lnTo>
                    <a:pt x="1727263" y="76200"/>
                  </a:lnTo>
                  <a:lnTo>
                    <a:pt x="1705978" y="88900"/>
                  </a:lnTo>
                  <a:lnTo>
                    <a:pt x="1685277" y="88900"/>
                  </a:lnTo>
                  <a:lnTo>
                    <a:pt x="1670253" y="101600"/>
                  </a:lnTo>
                  <a:lnTo>
                    <a:pt x="1637423" y="101600"/>
                  </a:lnTo>
                  <a:lnTo>
                    <a:pt x="1608378" y="114300"/>
                  </a:lnTo>
                  <a:lnTo>
                    <a:pt x="1564220" y="114300"/>
                  </a:lnTo>
                  <a:lnTo>
                    <a:pt x="1548041" y="127000"/>
                  </a:lnTo>
                  <a:lnTo>
                    <a:pt x="1518920" y="127000"/>
                  </a:lnTo>
                  <a:lnTo>
                    <a:pt x="1496199" y="139700"/>
                  </a:lnTo>
                  <a:lnTo>
                    <a:pt x="1462100" y="139700"/>
                  </a:lnTo>
                  <a:lnTo>
                    <a:pt x="1462011" y="139903"/>
                  </a:lnTo>
                  <a:lnTo>
                    <a:pt x="1478991" y="152400"/>
                  </a:lnTo>
                  <a:lnTo>
                    <a:pt x="1471295" y="152400"/>
                  </a:lnTo>
                  <a:lnTo>
                    <a:pt x="1461884" y="139903"/>
                  </a:lnTo>
                  <a:lnTo>
                    <a:pt x="1449247" y="152400"/>
                  </a:lnTo>
                  <a:lnTo>
                    <a:pt x="1443316" y="152400"/>
                  </a:lnTo>
                  <a:lnTo>
                    <a:pt x="1434198" y="152400"/>
                  </a:lnTo>
                  <a:lnTo>
                    <a:pt x="1423924" y="152400"/>
                  </a:lnTo>
                  <a:lnTo>
                    <a:pt x="1404696" y="165100"/>
                  </a:lnTo>
                  <a:lnTo>
                    <a:pt x="1364526" y="165100"/>
                  </a:lnTo>
                  <a:lnTo>
                    <a:pt x="1342961" y="177800"/>
                  </a:lnTo>
                  <a:lnTo>
                    <a:pt x="1280883" y="203200"/>
                  </a:lnTo>
                  <a:lnTo>
                    <a:pt x="1256030" y="215900"/>
                  </a:lnTo>
                  <a:lnTo>
                    <a:pt x="1225689" y="228600"/>
                  </a:lnTo>
                  <a:lnTo>
                    <a:pt x="1211262" y="228600"/>
                  </a:lnTo>
                  <a:lnTo>
                    <a:pt x="1183652" y="241300"/>
                  </a:lnTo>
                  <a:lnTo>
                    <a:pt x="1158989" y="254000"/>
                  </a:lnTo>
                  <a:lnTo>
                    <a:pt x="1122997" y="254000"/>
                  </a:lnTo>
                  <a:lnTo>
                    <a:pt x="1097622" y="266700"/>
                  </a:lnTo>
                  <a:lnTo>
                    <a:pt x="1074369" y="279400"/>
                  </a:lnTo>
                  <a:lnTo>
                    <a:pt x="1052233" y="279400"/>
                  </a:lnTo>
                  <a:lnTo>
                    <a:pt x="1030973" y="292100"/>
                  </a:lnTo>
                  <a:lnTo>
                    <a:pt x="1017765" y="292100"/>
                  </a:lnTo>
                  <a:lnTo>
                    <a:pt x="997267" y="292100"/>
                  </a:lnTo>
                  <a:lnTo>
                    <a:pt x="996518" y="292100"/>
                  </a:lnTo>
                  <a:lnTo>
                    <a:pt x="979982" y="304800"/>
                  </a:lnTo>
                  <a:lnTo>
                    <a:pt x="968032" y="304800"/>
                  </a:lnTo>
                  <a:lnTo>
                    <a:pt x="960615" y="304800"/>
                  </a:lnTo>
                  <a:lnTo>
                    <a:pt x="941387" y="317500"/>
                  </a:lnTo>
                  <a:lnTo>
                    <a:pt x="914539" y="317500"/>
                  </a:lnTo>
                  <a:lnTo>
                    <a:pt x="892860" y="330200"/>
                  </a:lnTo>
                  <a:lnTo>
                    <a:pt x="879297" y="330200"/>
                  </a:lnTo>
                  <a:lnTo>
                    <a:pt x="862850" y="342900"/>
                  </a:lnTo>
                  <a:lnTo>
                    <a:pt x="860831" y="342900"/>
                  </a:lnTo>
                  <a:lnTo>
                    <a:pt x="859053" y="342900"/>
                  </a:lnTo>
                  <a:lnTo>
                    <a:pt x="853249" y="350126"/>
                  </a:lnTo>
                  <a:lnTo>
                    <a:pt x="845985" y="355600"/>
                  </a:lnTo>
                  <a:lnTo>
                    <a:pt x="823963" y="355600"/>
                  </a:lnTo>
                  <a:lnTo>
                    <a:pt x="808736" y="368300"/>
                  </a:lnTo>
                  <a:lnTo>
                    <a:pt x="786549" y="381000"/>
                  </a:lnTo>
                  <a:lnTo>
                    <a:pt x="763574" y="381000"/>
                  </a:lnTo>
                  <a:lnTo>
                    <a:pt x="746277" y="393700"/>
                  </a:lnTo>
                  <a:lnTo>
                    <a:pt x="730034" y="406400"/>
                  </a:lnTo>
                  <a:lnTo>
                    <a:pt x="699668" y="406400"/>
                  </a:lnTo>
                  <a:lnTo>
                    <a:pt x="678434" y="419100"/>
                  </a:lnTo>
                  <a:lnTo>
                    <a:pt x="653796" y="431800"/>
                  </a:lnTo>
                  <a:lnTo>
                    <a:pt x="631367" y="444500"/>
                  </a:lnTo>
                  <a:lnTo>
                    <a:pt x="598982" y="457200"/>
                  </a:lnTo>
                  <a:lnTo>
                    <a:pt x="568350" y="482600"/>
                  </a:lnTo>
                  <a:lnTo>
                    <a:pt x="554418" y="495300"/>
                  </a:lnTo>
                  <a:lnTo>
                    <a:pt x="535482" y="508000"/>
                  </a:lnTo>
                  <a:lnTo>
                    <a:pt x="522630" y="520700"/>
                  </a:lnTo>
                  <a:lnTo>
                    <a:pt x="509638" y="520700"/>
                  </a:lnTo>
                  <a:lnTo>
                    <a:pt x="496455" y="533400"/>
                  </a:lnTo>
                  <a:lnTo>
                    <a:pt x="482955" y="533400"/>
                  </a:lnTo>
                  <a:lnTo>
                    <a:pt x="471081" y="546100"/>
                  </a:lnTo>
                  <a:lnTo>
                    <a:pt x="468528" y="546100"/>
                  </a:lnTo>
                  <a:lnTo>
                    <a:pt x="455168" y="558800"/>
                  </a:lnTo>
                  <a:lnTo>
                    <a:pt x="435622" y="571500"/>
                  </a:lnTo>
                  <a:lnTo>
                    <a:pt x="422605" y="584200"/>
                  </a:lnTo>
                  <a:lnTo>
                    <a:pt x="403936" y="609600"/>
                  </a:lnTo>
                  <a:lnTo>
                    <a:pt x="389039" y="609600"/>
                  </a:lnTo>
                  <a:lnTo>
                    <a:pt x="372351" y="622300"/>
                  </a:lnTo>
                  <a:lnTo>
                    <a:pt x="356641" y="647700"/>
                  </a:lnTo>
                  <a:lnTo>
                    <a:pt x="343369" y="660400"/>
                  </a:lnTo>
                  <a:lnTo>
                    <a:pt x="331927" y="673100"/>
                  </a:lnTo>
                  <a:lnTo>
                    <a:pt x="316890" y="698500"/>
                  </a:lnTo>
                  <a:lnTo>
                    <a:pt x="298665" y="711200"/>
                  </a:lnTo>
                  <a:lnTo>
                    <a:pt x="283578" y="736600"/>
                  </a:lnTo>
                  <a:lnTo>
                    <a:pt x="271703" y="749300"/>
                  </a:lnTo>
                  <a:lnTo>
                    <a:pt x="256552" y="762000"/>
                  </a:lnTo>
                  <a:lnTo>
                    <a:pt x="231444" y="787400"/>
                  </a:lnTo>
                  <a:lnTo>
                    <a:pt x="217297" y="812800"/>
                  </a:lnTo>
                  <a:lnTo>
                    <a:pt x="211061" y="825500"/>
                  </a:lnTo>
                  <a:lnTo>
                    <a:pt x="210743" y="829652"/>
                  </a:lnTo>
                  <a:lnTo>
                    <a:pt x="204825" y="838200"/>
                  </a:lnTo>
                  <a:lnTo>
                    <a:pt x="186982" y="863600"/>
                  </a:lnTo>
                  <a:lnTo>
                    <a:pt x="166370" y="889000"/>
                  </a:lnTo>
                  <a:lnTo>
                    <a:pt x="162674" y="889000"/>
                  </a:lnTo>
                  <a:lnTo>
                    <a:pt x="159435" y="914400"/>
                  </a:lnTo>
                  <a:lnTo>
                    <a:pt x="157581" y="927100"/>
                  </a:lnTo>
                  <a:lnTo>
                    <a:pt x="148767" y="939800"/>
                  </a:lnTo>
                  <a:lnTo>
                    <a:pt x="145923" y="939800"/>
                  </a:lnTo>
                  <a:lnTo>
                    <a:pt x="135559" y="952500"/>
                  </a:lnTo>
                  <a:lnTo>
                    <a:pt x="123634" y="977900"/>
                  </a:lnTo>
                  <a:lnTo>
                    <a:pt x="111506" y="1003300"/>
                  </a:lnTo>
                  <a:lnTo>
                    <a:pt x="107035" y="1028700"/>
                  </a:lnTo>
                  <a:lnTo>
                    <a:pt x="101904" y="1041400"/>
                  </a:lnTo>
                  <a:lnTo>
                    <a:pt x="95237" y="1066800"/>
                  </a:lnTo>
                  <a:lnTo>
                    <a:pt x="86918" y="1079500"/>
                  </a:lnTo>
                  <a:lnTo>
                    <a:pt x="77622" y="1092200"/>
                  </a:lnTo>
                  <a:lnTo>
                    <a:pt x="61048" y="1117600"/>
                  </a:lnTo>
                  <a:lnTo>
                    <a:pt x="54610" y="1151293"/>
                  </a:lnTo>
                  <a:lnTo>
                    <a:pt x="52285" y="1155700"/>
                  </a:lnTo>
                  <a:lnTo>
                    <a:pt x="48945" y="1168400"/>
                  </a:lnTo>
                  <a:lnTo>
                    <a:pt x="45681" y="1193800"/>
                  </a:lnTo>
                  <a:lnTo>
                    <a:pt x="41071" y="1206500"/>
                  </a:lnTo>
                  <a:lnTo>
                    <a:pt x="30848" y="1257300"/>
                  </a:lnTo>
                  <a:lnTo>
                    <a:pt x="26174" y="1282700"/>
                  </a:lnTo>
                  <a:lnTo>
                    <a:pt x="21132" y="1295400"/>
                  </a:lnTo>
                  <a:lnTo>
                    <a:pt x="17627" y="1320800"/>
                  </a:lnTo>
                  <a:lnTo>
                    <a:pt x="14719" y="1333500"/>
                  </a:lnTo>
                  <a:lnTo>
                    <a:pt x="9842" y="1358900"/>
                  </a:lnTo>
                  <a:lnTo>
                    <a:pt x="5359" y="1384300"/>
                  </a:lnTo>
                  <a:lnTo>
                    <a:pt x="3009" y="1397000"/>
                  </a:lnTo>
                  <a:lnTo>
                    <a:pt x="0" y="1422400"/>
                  </a:lnTo>
                  <a:lnTo>
                    <a:pt x="1816" y="1511300"/>
                  </a:lnTo>
                  <a:lnTo>
                    <a:pt x="3175" y="1612900"/>
                  </a:lnTo>
                  <a:lnTo>
                    <a:pt x="5461" y="1701800"/>
                  </a:lnTo>
                  <a:lnTo>
                    <a:pt x="10096" y="1803400"/>
                  </a:lnTo>
                  <a:lnTo>
                    <a:pt x="13017" y="1828800"/>
                  </a:lnTo>
                  <a:lnTo>
                    <a:pt x="18427" y="1854200"/>
                  </a:lnTo>
                  <a:lnTo>
                    <a:pt x="25082" y="1866900"/>
                  </a:lnTo>
                  <a:lnTo>
                    <a:pt x="31927" y="1892300"/>
                  </a:lnTo>
                  <a:lnTo>
                    <a:pt x="36576" y="1905000"/>
                  </a:lnTo>
                  <a:lnTo>
                    <a:pt x="47675" y="1943100"/>
                  </a:lnTo>
                  <a:lnTo>
                    <a:pt x="54063" y="1955800"/>
                  </a:lnTo>
                  <a:lnTo>
                    <a:pt x="64884" y="1968500"/>
                  </a:lnTo>
                  <a:lnTo>
                    <a:pt x="74193" y="1993900"/>
                  </a:lnTo>
                  <a:lnTo>
                    <a:pt x="87553" y="2006600"/>
                  </a:lnTo>
                  <a:lnTo>
                    <a:pt x="99568" y="2032000"/>
                  </a:lnTo>
                  <a:lnTo>
                    <a:pt x="109512" y="2044700"/>
                  </a:lnTo>
                  <a:lnTo>
                    <a:pt x="112776" y="2044700"/>
                  </a:lnTo>
                  <a:lnTo>
                    <a:pt x="125793" y="2057400"/>
                  </a:lnTo>
                  <a:lnTo>
                    <a:pt x="146570" y="2070100"/>
                  </a:lnTo>
                  <a:lnTo>
                    <a:pt x="155536" y="2082800"/>
                  </a:lnTo>
                  <a:lnTo>
                    <a:pt x="162077" y="2090242"/>
                  </a:lnTo>
                  <a:lnTo>
                    <a:pt x="163957" y="2095500"/>
                  </a:lnTo>
                  <a:lnTo>
                    <a:pt x="165125" y="2093696"/>
                  </a:lnTo>
                  <a:lnTo>
                    <a:pt x="166712" y="2095500"/>
                  </a:lnTo>
                  <a:lnTo>
                    <a:pt x="171729" y="2108200"/>
                  </a:lnTo>
                  <a:lnTo>
                    <a:pt x="184975" y="2108200"/>
                  </a:lnTo>
                  <a:lnTo>
                    <a:pt x="192709" y="2120900"/>
                  </a:lnTo>
                  <a:lnTo>
                    <a:pt x="198640" y="2120900"/>
                  </a:lnTo>
                  <a:lnTo>
                    <a:pt x="212509" y="2133600"/>
                  </a:lnTo>
                  <a:lnTo>
                    <a:pt x="231482" y="2146300"/>
                  </a:lnTo>
                  <a:lnTo>
                    <a:pt x="250063" y="2159000"/>
                  </a:lnTo>
                  <a:lnTo>
                    <a:pt x="263486" y="2171700"/>
                  </a:lnTo>
                  <a:lnTo>
                    <a:pt x="281825" y="2184400"/>
                  </a:lnTo>
                  <a:lnTo>
                    <a:pt x="296049" y="2197100"/>
                  </a:lnTo>
                  <a:lnTo>
                    <a:pt x="317144" y="2209800"/>
                  </a:lnTo>
                  <a:lnTo>
                    <a:pt x="331000" y="2222500"/>
                  </a:lnTo>
                  <a:lnTo>
                    <a:pt x="348119" y="2235200"/>
                  </a:lnTo>
                  <a:lnTo>
                    <a:pt x="371805" y="2247900"/>
                  </a:lnTo>
                  <a:lnTo>
                    <a:pt x="390563" y="2247900"/>
                  </a:lnTo>
                  <a:lnTo>
                    <a:pt x="418261" y="2273300"/>
                  </a:lnTo>
                  <a:lnTo>
                    <a:pt x="447560" y="2286000"/>
                  </a:lnTo>
                  <a:lnTo>
                    <a:pt x="461848" y="2298700"/>
                  </a:lnTo>
                  <a:lnTo>
                    <a:pt x="478980" y="2311400"/>
                  </a:lnTo>
                  <a:lnTo>
                    <a:pt x="502551" y="2324100"/>
                  </a:lnTo>
                  <a:lnTo>
                    <a:pt x="519468" y="2336800"/>
                  </a:lnTo>
                  <a:lnTo>
                    <a:pt x="547382" y="2336800"/>
                  </a:lnTo>
                  <a:lnTo>
                    <a:pt x="562114" y="2349500"/>
                  </a:lnTo>
                  <a:lnTo>
                    <a:pt x="581520" y="2362200"/>
                  </a:lnTo>
                  <a:lnTo>
                    <a:pt x="604481" y="2374900"/>
                  </a:lnTo>
                  <a:lnTo>
                    <a:pt x="620395" y="2374900"/>
                  </a:lnTo>
                  <a:lnTo>
                    <a:pt x="640638" y="2387600"/>
                  </a:lnTo>
                  <a:lnTo>
                    <a:pt x="663168" y="2387600"/>
                  </a:lnTo>
                  <a:lnTo>
                    <a:pt x="678649" y="2387600"/>
                  </a:lnTo>
                  <a:lnTo>
                    <a:pt x="694486" y="2400300"/>
                  </a:lnTo>
                  <a:lnTo>
                    <a:pt x="711898" y="2413000"/>
                  </a:lnTo>
                  <a:lnTo>
                    <a:pt x="729030" y="2413000"/>
                  </a:lnTo>
                  <a:lnTo>
                    <a:pt x="748944" y="2425700"/>
                  </a:lnTo>
                  <a:lnTo>
                    <a:pt x="771715" y="2425700"/>
                  </a:lnTo>
                  <a:lnTo>
                    <a:pt x="822782" y="2438400"/>
                  </a:lnTo>
                  <a:lnTo>
                    <a:pt x="847940" y="2438400"/>
                  </a:lnTo>
                  <a:lnTo>
                    <a:pt x="883704" y="2451100"/>
                  </a:lnTo>
                  <a:lnTo>
                    <a:pt x="901649" y="2451100"/>
                  </a:lnTo>
                  <a:lnTo>
                    <a:pt x="918832" y="2463800"/>
                  </a:lnTo>
                  <a:lnTo>
                    <a:pt x="1016850" y="2463800"/>
                  </a:lnTo>
                  <a:lnTo>
                    <a:pt x="1072819" y="2476500"/>
                  </a:lnTo>
                  <a:lnTo>
                    <a:pt x="1077455" y="2476500"/>
                  </a:lnTo>
                  <a:lnTo>
                    <a:pt x="1104988" y="2476500"/>
                  </a:lnTo>
                  <a:lnTo>
                    <a:pt x="1113637" y="2476500"/>
                  </a:lnTo>
                  <a:lnTo>
                    <a:pt x="1131468" y="2476500"/>
                  </a:lnTo>
                  <a:lnTo>
                    <a:pt x="1151915" y="2476500"/>
                  </a:lnTo>
                  <a:lnTo>
                    <a:pt x="1218399" y="2489200"/>
                  </a:lnTo>
                  <a:lnTo>
                    <a:pt x="1318895" y="2501900"/>
                  </a:lnTo>
                  <a:lnTo>
                    <a:pt x="1450606" y="2501900"/>
                  </a:lnTo>
                  <a:lnTo>
                    <a:pt x="1471333" y="2514600"/>
                  </a:lnTo>
                  <a:lnTo>
                    <a:pt x="1497063" y="2514600"/>
                  </a:lnTo>
                  <a:lnTo>
                    <a:pt x="1534210" y="2527300"/>
                  </a:lnTo>
                  <a:lnTo>
                    <a:pt x="1572044" y="2527300"/>
                  </a:lnTo>
                  <a:lnTo>
                    <a:pt x="1650136" y="2540000"/>
                  </a:lnTo>
                  <a:lnTo>
                    <a:pt x="2316149" y="2540000"/>
                  </a:lnTo>
                  <a:lnTo>
                    <a:pt x="2391575" y="2527300"/>
                  </a:lnTo>
                  <a:lnTo>
                    <a:pt x="2586685" y="2527300"/>
                  </a:lnTo>
                  <a:lnTo>
                    <a:pt x="2613482" y="2514600"/>
                  </a:lnTo>
                  <a:lnTo>
                    <a:pt x="2725204" y="2514600"/>
                  </a:lnTo>
                  <a:lnTo>
                    <a:pt x="2778315" y="2501900"/>
                  </a:lnTo>
                  <a:lnTo>
                    <a:pt x="2800743" y="2501900"/>
                  </a:lnTo>
                  <a:lnTo>
                    <a:pt x="2815463" y="2489200"/>
                  </a:lnTo>
                  <a:lnTo>
                    <a:pt x="2869463" y="2489200"/>
                  </a:lnTo>
                  <a:lnTo>
                    <a:pt x="2887891" y="2476500"/>
                  </a:lnTo>
                  <a:lnTo>
                    <a:pt x="3009684" y="2476500"/>
                  </a:lnTo>
                  <a:lnTo>
                    <a:pt x="3022981" y="2463800"/>
                  </a:lnTo>
                  <a:lnTo>
                    <a:pt x="3087814" y="2463800"/>
                  </a:lnTo>
                  <a:lnTo>
                    <a:pt x="3103080" y="2451100"/>
                  </a:lnTo>
                  <a:lnTo>
                    <a:pt x="3185871" y="2451100"/>
                  </a:lnTo>
                  <a:lnTo>
                    <a:pt x="3278695" y="2438400"/>
                  </a:lnTo>
                  <a:lnTo>
                    <a:pt x="3557613" y="2438400"/>
                  </a:lnTo>
                  <a:lnTo>
                    <a:pt x="3680434" y="2425700"/>
                  </a:lnTo>
                  <a:lnTo>
                    <a:pt x="3756596" y="2425700"/>
                  </a:lnTo>
                  <a:lnTo>
                    <a:pt x="3769918" y="2413000"/>
                  </a:lnTo>
                  <a:lnTo>
                    <a:pt x="3852532" y="2413000"/>
                  </a:lnTo>
                  <a:lnTo>
                    <a:pt x="3867327" y="2400300"/>
                  </a:lnTo>
                  <a:lnTo>
                    <a:pt x="3958869" y="2400300"/>
                  </a:lnTo>
                  <a:lnTo>
                    <a:pt x="4012819" y="2387600"/>
                  </a:lnTo>
                  <a:lnTo>
                    <a:pt x="4030573" y="2387600"/>
                  </a:lnTo>
                  <a:lnTo>
                    <a:pt x="4035679" y="2383142"/>
                  </a:lnTo>
                  <a:lnTo>
                    <a:pt x="4038219" y="2387600"/>
                  </a:lnTo>
                  <a:lnTo>
                    <a:pt x="4048709" y="2374900"/>
                  </a:lnTo>
                  <a:lnTo>
                    <a:pt x="4063187" y="2374900"/>
                  </a:lnTo>
                  <a:lnTo>
                    <a:pt x="4067949" y="2374900"/>
                  </a:lnTo>
                  <a:lnTo>
                    <a:pt x="4087037" y="2374900"/>
                  </a:lnTo>
                  <a:lnTo>
                    <a:pt x="4109237" y="2362200"/>
                  </a:lnTo>
                  <a:lnTo>
                    <a:pt x="4140962" y="2362200"/>
                  </a:lnTo>
                  <a:lnTo>
                    <a:pt x="4171924" y="2349500"/>
                  </a:lnTo>
                  <a:lnTo>
                    <a:pt x="4252633" y="2324100"/>
                  </a:lnTo>
                  <a:lnTo>
                    <a:pt x="4270146" y="2311400"/>
                  </a:lnTo>
                  <a:lnTo>
                    <a:pt x="4310227" y="2286000"/>
                  </a:lnTo>
                  <a:lnTo>
                    <a:pt x="4325975" y="2260600"/>
                  </a:lnTo>
                  <a:lnTo>
                    <a:pt x="4339552" y="2247900"/>
                  </a:lnTo>
                  <a:lnTo>
                    <a:pt x="4357979" y="2222500"/>
                  </a:lnTo>
                  <a:lnTo>
                    <a:pt x="4361256" y="2222500"/>
                  </a:lnTo>
                  <a:lnTo>
                    <a:pt x="4366742" y="2209800"/>
                  </a:lnTo>
                  <a:lnTo>
                    <a:pt x="4367454" y="2209800"/>
                  </a:lnTo>
                  <a:lnTo>
                    <a:pt x="4370057" y="2197100"/>
                  </a:lnTo>
                  <a:lnTo>
                    <a:pt x="4379201" y="2171700"/>
                  </a:lnTo>
                  <a:lnTo>
                    <a:pt x="4391545" y="2159000"/>
                  </a:lnTo>
                  <a:lnTo>
                    <a:pt x="4399419" y="2133600"/>
                  </a:lnTo>
                  <a:lnTo>
                    <a:pt x="4405058" y="2120900"/>
                  </a:lnTo>
                  <a:lnTo>
                    <a:pt x="4414596" y="2095500"/>
                  </a:lnTo>
                  <a:lnTo>
                    <a:pt x="4444543" y="2006600"/>
                  </a:lnTo>
                  <a:lnTo>
                    <a:pt x="4449661" y="1981200"/>
                  </a:lnTo>
                  <a:lnTo>
                    <a:pt x="4454804" y="1968500"/>
                  </a:lnTo>
                  <a:lnTo>
                    <a:pt x="4460227" y="1943100"/>
                  </a:lnTo>
                  <a:lnTo>
                    <a:pt x="4465307" y="1930400"/>
                  </a:lnTo>
                  <a:lnTo>
                    <a:pt x="4469739" y="1917700"/>
                  </a:lnTo>
                  <a:lnTo>
                    <a:pt x="4474997" y="1905000"/>
                  </a:lnTo>
                  <a:lnTo>
                    <a:pt x="4480572" y="1892300"/>
                  </a:lnTo>
                  <a:lnTo>
                    <a:pt x="4485424" y="1866900"/>
                  </a:lnTo>
                  <a:lnTo>
                    <a:pt x="4490593" y="1841500"/>
                  </a:lnTo>
                  <a:lnTo>
                    <a:pt x="4495825" y="1816100"/>
                  </a:lnTo>
                  <a:lnTo>
                    <a:pt x="4500537" y="1803400"/>
                  </a:lnTo>
                  <a:lnTo>
                    <a:pt x="4507001" y="1778000"/>
                  </a:lnTo>
                  <a:lnTo>
                    <a:pt x="4512424" y="1765300"/>
                  </a:lnTo>
                  <a:lnTo>
                    <a:pt x="4516475" y="1752600"/>
                  </a:lnTo>
                  <a:lnTo>
                    <a:pt x="4524057" y="1689100"/>
                  </a:lnTo>
                  <a:lnTo>
                    <a:pt x="4527308" y="1663700"/>
                  </a:lnTo>
                  <a:lnTo>
                    <a:pt x="4530458" y="1638300"/>
                  </a:lnTo>
                  <a:lnTo>
                    <a:pt x="4533265" y="1612900"/>
                  </a:lnTo>
                  <a:lnTo>
                    <a:pt x="4535449" y="1600200"/>
                  </a:lnTo>
                  <a:lnTo>
                    <a:pt x="4536757" y="1574800"/>
                  </a:lnTo>
                  <a:lnTo>
                    <a:pt x="4539551" y="1524000"/>
                  </a:lnTo>
                  <a:lnTo>
                    <a:pt x="4541444" y="1473200"/>
                  </a:lnTo>
                  <a:lnTo>
                    <a:pt x="4543526" y="1422400"/>
                  </a:lnTo>
                  <a:lnTo>
                    <a:pt x="4547768" y="1358900"/>
                  </a:lnTo>
                  <a:lnTo>
                    <a:pt x="4581055" y="1320800"/>
                  </a:lnTo>
                  <a:lnTo>
                    <a:pt x="4598352" y="1320800"/>
                  </a:lnTo>
                  <a:lnTo>
                    <a:pt x="4612881" y="1308100"/>
                  </a:lnTo>
                  <a:lnTo>
                    <a:pt x="4642396" y="1308100"/>
                  </a:lnTo>
                  <a:lnTo>
                    <a:pt x="4738078" y="1320800"/>
                  </a:lnTo>
                  <a:lnTo>
                    <a:pt x="4853800" y="1320800"/>
                  </a:lnTo>
                  <a:lnTo>
                    <a:pt x="4877740" y="1333500"/>
                  </a:lnTo>
                  <a:lnTo>
                    <a:pt x="4885766" y="1333500"/>
                  </a:lnTo>
                  <a:lnTo>
                    <a:pt x="4898987" y="1333500"/>
                  </a:lnTo>
                  <a:lnTo>
                    <a:pt x="4912245" y="1346200"/>
                  </a:lnTo>
                  <a:lnTo>
                    <a:pt x="4931753" y="1346200"/>
                  </a:lnTo>
                  <a:lnTo>
                    <a:pt x="4943830" y="1346200"/>
                  </a:lnTo>
                  <a:lnTo>
                    <a:pt x="4945037" y="1346200"/>
                  </a:lnTo>
                  <a:lnTo>
                    <a:pt x="4960251" y="1358900"/>
                  </a:lnTo>
                  <a:lnTo>
                    <a:pt x="4999317" y="1358900"/>
                  </a:lnTo>
                  <a:lnTo>
                    <a:pt x="5023497" y="1371600"/>
                  </a:lnTo>
                  <a:lnTo>
                    <a:pt x="5048161" y="1371600"/>
                  </a:lnTo>
                  <a:lnTo>
                    <a:pt x="5071745" y="1384300"/>
                  </a:lnTo>
                  <a:lnTo>
                    <a:pt x="5129301" y="1384300"/>
                  </a:lnTo>
                  <a:lnTo>
                    <a:pt x="5184521" y="1397000"/>
                  </a:lnTo>
                  <a:lnTo>
                    <a:pt x="5290007" y="1397000"/>
                  </a:lnTo>
                  <a:lnTo>
                    <a:pt x="5305552" y="1409700"/>
                  </a:lnTo>
                  <a:lnTo>
                    <a:pt x="5541569" y="1409700"/>
                  </a:lnTo>
                  <a:lnTo>
                    <a:pt x="5567273" y="1422400"/>
                  </a:lnTo>
                  <a:lnTo>
                    <a:pt x="5633885" y="1422400"/>
                  </a:lnTo>
                  <a:lnTo>
                    <a:pt x="5641899" y="1485900"/>
                  </a:lnTo>
                  <a:lnTo>
                    <a:pt x="5747321" y="1422400"/>
                  </a:lnTo>
                  <a:lnTo>
                    <a:pt x="5831662" y="1371600"/>
                  </a:lnTo>
                  <a:close/>
                </a:path>
                <a:path w="8601075" h="5375910">
                  <a:moveTo>
                    <a:pt x="6441326" y="5124780"/>
                  </a:moveTo>
                  <a:lnTo>
                    <a:pt x="6417094" y="5123561"/>
                  </a:lnTo>
                  <a:lnTo>
                    <a:pt x="6392177" y="5122684"/>
                  </a:lnTo>
                  <a:lnTo>
                    <a:pt x="6369164" y="5121160"/>
                  </a:lnTo>
                  <a:lnTo>
                    <a:pt x="6357810" y="5119446"/>
                  </a:lnTo>
                  <a:lnTo>
                    <a:pt x="6351740" y="5118544"/>
                  </a:lnTo>
                  <a:lnTo>
                    <a:pt x="6350368" y="5118074"/>
                  </a:lnTo>
                  <a:lnTo>
                    <a:pt x="6345771" y="5116563"/>
                  </a:lnTo>
                  <a:lnTo>
                    <a:pt x="6343917" y="5115496"/>
                  </a:lnTo>
                  <a:lnTo>
                    <a:pt x="6338900" y="5112639"/>
                  </a:lnTo>
                  <a:lnTo>
                    <a:pt x="6294171" y="5091430"/>
                  </a:lnTo>
                  <a:lnTo>
                    <a:pt x="6284861" y="5088420"/>
                  </a:lnTo>
                  <a:lnTo>
                    <a:pt x="6276670" y="5085766"/>
                  </a:lnTo>
                  <a:lnTo>
                    <a:pt x="6240005" y="5060670"/>
                  </a:lnTo>
                  <a:lnTo>
                    <a:pt x="6151969" y="4992954"/>
                  </a:lnTo>
                  <a:lnTo>
                    <a:pt x="6146952" y="4989093"/>
                  </a:lnTo>
                  <a:lnTo>
                    <a:pt x="6095238" y="4949329"/>
                  </a:lnTo>
                  <a:lnTo>
                    <a:pt x="6090386" y="4945608"/>
                  </a:lnTo>
                  <a:lnTo>
                    <a:pt x="6075121" y="4933874"/>
                  </a:lnTo>
                  <a:lnTo>
                    <a:pt x="6072987" y="4932578"/>
                  </a:lnTo>
                  <a:lnTo>
                    <a:pt x="6056312" y="4924818"/>
                  </a:lnTo>
                  <a:lnTo>
                    <a:pt x="6053467" y="4923396"/>
                  </a:lnTo>
                  <a:lnTo>
                    <a:pt x="6050559" y="4921936"/>
                  </a:lnTo>
                  <a:lnTo>
                    <a:pt x="6048159" y="4919700"/>
                  </a:lnTo>
                  <a:lnTo>
                    <a:pt x="6044755" y="4916538"/>
                  </a:lnTo>
                  <a:lnTo>
                    <a:pt x="6009424" y="4885385"/>
                  </a:lnTo>
                  <a:lnTo>
                    <a:pt x="5984545" y="4873752"/>
                  </a:lnTo>
                  <a:lnTo>
                    <a:pt x="5977077" y="4869497"/>
                  </a:lnTo>
                  <a:lnTo>
                    <a:pt x="5946457" y="4846307"/>
                  </a:lnTo>
                  <a:lnTo>
                    <a:pt x="5915012" y="4806835"/>
                  </a:lnTo>
                  <a:lnTo>
                    <a:pt x="5910719" y="4800320"/>
                  </a:lnTo>
                  <a:lnTo>
                    <a:pt x="5878385" y="4772076"/>
                  </a:lnTo>
                  <a:lnTo>
                    <a:pt x="5876036" y="4766996"/>
                  </a:lnTo>
                  <a:lnTo>
                    <a:pt x="5875388" y="4765599"/>
                  </a:lnTo>
                  <a:lnTo>
                    <a:pt x="5867654" y="4750435"/>
                  </a:lnTo>
                  <a:lnTo>
                    <a:pt x="5859183" y="4736985"/>
                  </a:lnTo>
                  <a:lnTo>
                    <a:pt x="5850991" y="4725340"/>
                  </a:lnTo>
                  <a:lnTo>
                    <a:pt x="5844184" y="4715345"/>
                  </a:lnTo>
                  <a:lnTo>
                    <a:pt x="5827052" y="4681220"/>
                  </a:lnTo>
                  <a:lnTo>
                    <a:pt x="5821527" y="4666221"/>
                  </a:lnTo>
                  <a:lnTo>
                    <a:pt x="5819241" y="4660176"/>
                  </a:lnTo>
                  <a:lnTo>
                    <a:pt x="5815279" y="4654905"/>
                  </a:lnTo>
                  <a:lnTo>
                    <a:pt x="5777052" y="4626356"/>
                  </a:lnTo>
                  <a:lnTo>
                    <a:pt x="5768416" y="4584433"/>
                  </a:lnTo>
                  <a:lnTo>
                    <a:pt x="5756541" y="4526724"/>
                  </a:lnTo>
                  <a:lnTo>
                    <a:pt x="5615813" y="4555680"/>
                  </a:lnTo>
                  <a:lnTo>
                    <a:pt x="5644769" y="4696422"/>
                  </a:lnTo>
                  <a:lnTo>
                    <a:pt x="5733275" y="4678210"/>
                  </a:lnTo>
                  <a:lnTo>
                    <a:pt x="5761710" y="4699444"/>
                  </a:lnTo>
                  <a:lnTo>
                    <a:pt x="5780710" y="4740554"/>
                  </a:lnTo>
                  <a:lnTo>
                    <a:pt x="5802249" y="4773676"/>
                  </a:lnTo>
                  <a:lnTo>
                    <a:pt x="5807354" y="4781296"/>
                  </a:lnTo>
                  <a:lnTo>
                    <a:pt x="5813945" y="4794097"/>
                  </a:lnTo>
                  <a:lnTo>
                    <a:pt x="5822772" y="4813147"/>
                  </a:lnTo>
                  <a:lnTo>
                    <a:pt x="5826264" y="4817503"/>
                  </a:lnTo>
                  <a:lnTo>
                    <a:pt x="5838190" y="4826597"/>
                  </a:lnTo>
                  <a:lnTo>
                    <a:pt x="5851969" y="4836973"/>
                  </a:lnTo>
                  <a:lnTo>
                    <a:pt x="5854293" y="4838522"/>
                  </a:lnTo>
                  <a:lnTo>
                    <a:pt x="5856313" y="4840668"/>
                  </a:lnTo>
                  <a:lnTo>
                    <a:pt x="5856452" y="4840871"/>
                  </a:lnTo>
                  <a:lnTo>
                    <a:pt x="5863463" y="4852898"/>
                  </a:lnTo>
                  <a:lnTo>
                    <a:pt x="5867222" y="4859159"/>
                  </a:lnTo>
                  <a:lnTo>
                    <a:pt x="5896788" y="4893310"/>
                  </a:lnTo>
                  <a:lnTo>
                    <a:pt x="5933275" y="4921351"/>
                  </a:lnTo>
                  <a:lnTo>
                    <a:pt x="5967158" y="4940262"/>
                  </a:lnTo>
                  <a:lnTo>
                    <a:pt x="5975032" y="4943741"/>
                  </a:lnTo>
                  <a:lnTo>
                    <a:pt x="5983059" y="4948479"/>
                  </a:lnTo>
                  <a:lnTo>
                    <a:pt x="5983732" y="4948999"/>
                  </a:lnTo>
                  <a:lnTo>
                    <a:pt x="5989701" y="4955933"/>
                  </a:lnTo>
                  <a:lnTo>
                    <a:pt x="5998654" y="4966170"/>
                  </a:lnTo>
                  <a:lnTo>
                    <a:pt x="6038786" y="4991366"/>
                  </a:lnTo>
                  <a:lnTo>
                    <a:pt x="6172593" y="5094490"/>
                  </a:lnTo>
                  <a:lnTo>
                    <a:pt x="6222085" y="5130698"/>
                  </a:lnTo>
                  <a:lnTo>
                    <a:pt x="6271120" y="5155120"/>
                  </a:lnTo>
                  <a:lnTo>
                    <a:pt x="6289243" y="5161673"/>
                  </a:lnTo>
                  <a:lnTo>
                    <a:pt x="6294298" y="5164277"/>
                  </a:lnTo>
                  <a:lnTo>
                    <a:pt x="6305385" y="5171503"/>
                  </a:lnTo>
                  <a:lnTo>
                    <a:pt x="6317107" y="5178183"/>
                  </a:lnTo>
                  <a:lnTo>
                    <a:pt x="6364732" y="5188750"/>
                  </a:lnTo>
                  <a:lnTo>
                    <a:pt x="6413690" y="5191214"/>
                  </a:lnTo>
                  <a:lnTo>
                    <a:pt x="6437922" y="5192433"/>
                  </a:lnTo>
                  <a:lnTo>
                    <a:pt x="6439433" y="5162397"/>
                  </a:lnTo>
                  <a:lnTo>
                    <a:pt x="6439535" y="5160403"/>
                  </a:lnTo>
                  <a:lnTo>
                    <a:pt x="6441326" y="5124780"/>
                  </a:lnTo>
                  <a:close/>
                </a:path>
                <a:path w="8601075" h="5375910">
                  <a:moveTo>
                    <a:pt x="8600643" y="4272216"/>
                  </a:moveTo>
                  <a:lnTo>
                    <a:pt x="8533460" y="4264596"/>
                  </a:lnTo>
                  <a:lnTo>
                    <a:pt x="8528914" y="4298886"/>
                  </a:lnTo>
                  <a:lnTo>
                    <a:pt x="8523529" y="4333176"/>
                  </a:lnTo>
                  <a:lnTo>
                    <a:pt x="8521459" y="4343336"/>
                  </a:lnTo>
                  <a:lnTo>
                    <a:pt x="8518588" y="4354766"/>
                  </a:lnTo>
                  <a:lnTo>
                    <a:pt x="8515363" y="4367466"/>
                  </a:lnTo>
                  <a:lnTo>
                    <a:pt x="8512086" y="4380166"/>
                  </a:lnTo>
                  <a:lnTo>
                    <a:pt x="8509038" y="4392866"/>
                  </a:lnTo>
                  <a:lnTo>
                    <a:pt x="8503641" y="4411916"/>
                  </a:lnTo>
                  <a:lnTo>
                    <a:pt x="8503272" y="4414456"/>
                  </a:lnTo>
                  <a:lnTo>
                    <a:pt x="8498649" y="4471606"/>
                  </a:lnTo>
                  <a:lnTo>
                    <a:pt x="8496224" y="4499546"/>
                  </a:lnTo>
                  <a:lnTo>
                    <a:pt x="8488896" y="4543996"/>
                  </a:lnTo>
                  <a:lnTo>
                    <a:pt x="8470824" y="4603686"/>
                  </a:lnTo>
                  <a:lnTo>
                    <a:pt x="8466417" y="4615116"/>
                  </a:lnTo>
                  <a:lnTo>
                    <a:pt x="8466544" y="4615116"/>
                  </a:lnTo>
                  <a:lnTo>
                    <a:pt x="8458454" y="4625276"/>
                  </a:lnTo>
                  <a:lnTo>
                    <a:pt x="8446630" y="4644326"/>
                  </a:lnTo>
                  <a:lnTo>
                    <a:pt x="8445703" y="4646866"/>
                  </a:lnTo>
                  <a:lnTo>
                    <a:pt x="8442046" y="4655756"/>
                  </a:lnTo>
                  <a:lnTo>
                    <a:pt x="8438782" y="4667186"/>
                  </a:lnTo>
                  <a:lnTo>
                    <a:pt x="8436800" y="4674298"/>
                  </a:lnTo>
                  <a:lnTo>
                    <a:pt x="8432648" y="4681156"/>
                  </a:lnTo>
                  <a:lnTo>
                    <a:pt x="8428977" y="4686236"/>
                  </a:lnTo>
                  <a:lnTo>
                    <a:pt x="8423770" y="4693856"/>
                  </a:lnTo>
                  <a:lnTo>
                    <a:pt x="8417598" y="4702746"/>
                  </a:lnTo>
                  <a:lnTo>
                    <a:pt x="8407019" y="4723066"/>
                  </a:lnTo>
                  <a:lnTo>
                    <a:pt x="8399348" y="4738306"/>
                  </a:lnTo>
                  <a:lnTo>
                    <a:pt x="8393366" y="4749736"/>
                  </a:lnTo>
                  <a:lnTo>
                    <a:pt x="8385340" y="4767516"/>
                  </a:lnTo>
                  <a:lnTo>
                    <a:pt x="8382800" y="4773866"/>
                  </a:lnTo>
                  <a:lnTo>
                    <a:pt x="8381009" y="4777676"/>
                  </a:lnTo>
                  <a:lnTo>
                    <a:pt x="8379917" y="4780115"/>
                  </a:lnTo>
                  <a:lnTo>
                    <a:pt x="8377123" y="4782756"/>
                  </a:lnTo>
                  <a:lnTo>
                    <a:pt x="8374266" y="4785296"/>
                  </a:lnTo>
                  <a:lnTo>
                    <a:pt x="8361439" y="4797996"/>
                  </a:lnTo>
                  <a:lnTo>
                    <a:pt x="8349132" y="4810696"/>
                  </a:lnTo>
                  <a:lnTo>
                    <a:pt x="8346846" y="4814506"/>
                  </a:lnTo>
                  <a:lnTo>
                    <a:pt x="8344306" y="4819662"/>
                  </a:lnTo>
                  <a:lnTo>
                    <a:pt x="8344306" y="4940236"/>
                  </a:lnTo>
                  <a:lnTo>
                    <a:pt x="8341233" y="4942217"/>
                  </a:lnTo>
                  <a:lnTo>
                    <a:pt x="8341779" y="4941506"/>
                  </a:lnTo>
                  <a:lnTo>
                    <a:pt x="8344306" y="4940236"/>
                  </a:lnTo>
                  <a:lnTo>
                    <a:pt x="8344306" y="4819662"/>
                  </a:lnTo>
                  <a:lnTo>
                    <a:pt x="8335569" y="4837366"/>
                  </a:lnTo>
                  <a:lnTo>
                    <a:pt x="8325752" y="4856416"/>
                  </a:lnTo>
                  <a:lnTo>
                    <a:pt x="8312544" y="4876736"/>
                  </a:lnTo>
                  <a:lnTo>
                    <a:pt x="8309737" y="4881372"/>
                  </a:lnTo>
                  <a:lnTo>
                    <a:pt x="8309737" y="4942103"/>
                  </a:lnTo>
                  <a:lnTo>
                    <a:pt x="8307425" y="4941506"/>
                  </a:lnTo>
                  <a:lnTo>
                    <a:pt x="8308670" y="4941506"/>
                  </a:lnTo>
                  <a:lnTo>
                    <a:pt x="8309737" y="4942103"/>
                  </a:lnTo>
                  <a:lnTo>
                    <a:pt x="8309737" y="4881372"/>
                  </a:lnTo>
                  <a:lnTo>
                    <a:pt x="8308937" y="4882693"/>
                  </a:lnTo>
                  <a:lnTo>
                    <a:pt x="8305393" y="4884356"/>
                  </a:lnTo>
                  <a:lnTo>
                    <a:pt x="8304200" y="4885131"/>
                  </a:lnTo>
                  <a:lnTo>
                    <a:pt x="8304200" y="4889170"/>
                  </a:lnTo>
                  <a:lnTo>
                    <a:pt x="8303247" y="4890706"/>
                  </a:lnTo>
                  <a:lnTo>
                    <a:pt x="8303781" y="4889436"/>
                  </a:lnTo>
                  <a:lnTo>
                    <a:pt x="8304200" y="4889170"/>
                  </a:lnTo>
                  <a:lnTo>
                    <a:pt x="8304200" y="4885131"/>
                  </a:lnTo>
                  <a:lnTo>
                    <a:pt x="8303412" y="4885626"/>
                  </a:lnTo>
                  <a:lnTo>
                    <a:pt x="8299056" y="4889436"/>
                  </a:lnTo>
                  <a:lnTo>
                    <a:pt x="8292820" y="4895786"/>
                  </a:lnTo>
                  <a:lnTo>
                    <a:pt x="8286509" y="4902136"/>
                  </a:lnTo>
                  <a:lnTo>
                    <a:pt x="8279181" y="4911026"/>
                  </a:lnTo>
                  <a:lnTo>
                    <a:pt x="8267166" y="4928806"/>
                  </a:lnTo>
                  <a:lnTo>
                    <a:pt x="8256791" y="4944046"/>
                  </a:lnTo>
                  <a:lnTo>
                    <a:pt x="8243024" y="4963096"/>
                  </a:lnTo>
                  <a:lnTo>
                    <a:pt x="8227923" y="4983416"/>
                  </a:lnTo>
                  <a:lnTo>
                    <a:pt x="8220964" y="4992306"/>
                  </a:lnTo>
                  <a:lnTo>
                    <a:pt x="8215795" y="4999494"/>
                  </a:lnTo>
                  <a:lnTo>
                    <a:pt x="8214030" y="5001196"/>
                  </a:lnTo>
                  <a:lnTo>
                    <a:pt x="8209839" y="5005006"/>
                  </a:lnTo>
                  <a:lnTo>
                    <a:pt x="8205495" y="5010086"/>
                  </a:lnTo>
                  <a:lnTo>
                    <a:pt x="8200326" y="5016436"/>
                  </a:lnTo>
                  <a:lnTo>
                    <a:pt x="8194205" y="5022786"/>
                  </a:lnTo>
                  <a:lnTo>
                    <a:pt x="8187029" y="5031676"/>
                  </a:lnTo>
                  <a:lnTo>
                    <a:pt x="8178724" y="5041836"/>
                  </a:lnTo>
                  <a:lnTo>
                    <a:pt x="8171586" y="5051996"/>
                  </a:lnTo>
                  <a:lnTo>
                    <a:pt x="8165427" y="5063426"/>
                  </a:lnTo>
                  <a:lnTo>
                    <a:pt x="8163979" y="5065712"/>
                  </a:lnTo>
                  <a:lnTo>
                    <a:pt x="8161109" y="5068811"/>
                  </a:lnTo>
                  <a:lnTo>
                    <a:pt x="8150047" y="5077396"/>
                  </a:lnTo>
                  <a:lnTo>
                    <a:pt x="8137144" y="5083746"/>
                  </a:lnTo>
                  <a:lnTo>
                    <a:pt x="8120989" y="5093906"/>
                  </a:lnTo>
                  <a:lnTo>
                    <a:pt x="8103019" y="5107876"/>
                  </a:lnTo>
                  <a:lnTo>
                    <a:pt x="8093888" y="5116766"/>
                  </a:lnTo>
                  <a:lnTo>
                    <a:pt x="8088770" y="5121846"/>
                  </a:lnTo>
                  <a:lnTo>
                    <a:pt x="8081556" y="5128196"/>
                  </a:lnTo>
                  <a:lnTo>
                    <a:pt x="8077428" y="5132006"/>
                  </a:lnTo>
                  <a:lnTo>
                    <a:pt x="8075104" y="5134546"/>
                  </a:lnTo>
                  <a:lnTo>
                    <a:pt x="8061947" y="5142166"/>
                  </a:lnTo>
                  <a:lnTo>
                    <a:pt x="8055229" y="5145976"/>
                  </a:lnTo>
                  <a:lnTo>
                    <a:pt x="8046948" y="5151056"/>
                  </a:lnTo>
                  <a:lnTo>
                    <a:pt x="8036928" y="5158676"/>
                  </a:lnTo>
                  <a:lnTo>
                    <a:pt x="8024952" y="5166296"/>
                  </a:lnTo>
                  <a:lnTo>
                    <a:pt x="8010588" y="5175186"/>
                  </a:lnTo>
                  <a:lnTo>
                    <a:pt x="8001914" y="5180266"/>
                  </a:lnTo>
                  <a:lnTo>
                    <a:pt x="7991653" y="5189156"/>
                  </a:lnTo>
                  <a:lnTo>
                    <a:pt x="7990230" y="5189156"/>
                  </a:lnTo>
                  <a:lnTo>
                    <a:pt x="7988909" y="5191696"/>
                  </a:lnTo>
                  <a:lnTo>
                    <a:pt x="7978038" y="5203406"/>
                  </a:lnTo>
                  <a:lnTo>
                    <a:pt x="7977060" y="5204434"/>
                  </a:lnTo>
                  <a:lnTo>
                    <a:pt x="7965465" y="5209476"/>
                  </a:lnTo>
                  <a:lnTo>
                    <a:pt x="7915072" y="5224716"/>
                  </a:lnTo>
                  <a:lnTo>
                    <a:pt x="7906410" y="5228526"/>
                  </a:lnTo>
                  <a:lnTo>
                    <a:pt x="7886827" y="5234876"/>
                  </a:lnTo>
                  <a:lnTo>
                    <a:pt x="7877403" y="5237416"/>
                  </a:lnTo>
                  <a:lnTo>
                    <a:pt x="7868729" y="5239956"/>
                  </a:lnTo>
                  <a:lnTo>
                    <a:pt x="7861846" y="5241226"/>
                  </a:lnTo>
                  <a:lnTo>
                    <a:pt x="7858074" y="5241226"/>
                  </a:lnTo>
                  <a:lnTo>
                    <a:pt x="7823746" y="5242496"/>
                  </a:lnTo>
                  <a:lnTo>
                    <a:pt x="7779906" y="5242001"/>
                  </a:lnTo>
                  <a:lnTo>
                    <a:pt x="7779144" y="5241226"/>
                  </a:lnTo>
                  <a:lnTo>
                    <a:pt x="7712557" y="5173916"/>
                  </a:lnTo>
                  <a:lnTo>
                    <a:pt x="7609878" y="5274246"/>
                  </a:lnTo>
                  <a:lnTo>
                    <a:pt x="7710398" y="5375846"/>
                  </a:lnTo>
                  <a:lnTo>
                    <a:pt x="7778509" y="5309286"/>
                  </a:lnTo>
                  <a:lnTo>
                    <a:pt x="7825740" y="5309806"/>
                  </a:lnTo>
                  <a:lnTo>
                    <a:pt x="7866850" y="5308536"/>
                  </a:lnTo>
                  <a:lnTo>
                    <a:pt x="7876438" y="5307266"/>
                  </a:lnTo>
                  <a:lnTo>
                    <a:pt x="7886357" y="5304726"/>
                  </a:lnTo>
                  <a:lnTo>
                    <a:pt x="7896834" y="5302186"/>
                  </a:lnTo>
                  <a:lnTo>
                    <a:pt x="7907769" y="5298376"/>
                  </a:lnTo>
                  <a:lnTo>
                    <a:pt x="7928089" y="5292026"/>
                  </a:lnTo>
                  <a:lnTo>
                    <a:pt x="7936725" y="5289486"/>
                  </a:lnTo>
                  <a:lnTo>
                    <a:pt x="7942491" y="5286946"/>
                  </a:lnTo>
                  <a:lnTo>
                    <a:pt x="7991945" y="5271706"/>
                  </a:lnTo>
                  <a:lnTo>
                    <a:pt x="8021942" y="5255196"/>
                  </a:lnTo>
                  <a:lnTo>
                    <a:pt x="8029791" y="5247576"/>
                  </a:lnTo>
                  <a:lnTo>
                    <a:pt x="8033956" y="5242496"/>
                  </a:lnTo>
                  <a:lnTo>
                    <a:pt x="8036052" y="5239956"/>
                  </a:lnTo>
                  <a:lnTo>
                    <a:pt x="8037208" y="5238559"/>
                  </a:lnTo>
                  <a:lnTo>
                    <a:pt x="8038795" y="5237416"/>
                  </a:lnTo>
                  <a:lnTo>
                    <a:pt x="8040433" y="5236146"/>
                  </a:lnTo>
                  <a:lnTo>
                    <a:pt x="8045361" y="5232336"/>
                  </a:lnTo>
                  <a:lnTo>
                    <a:pt x="8062328" y="5222176"/>
                  </a:lnTo>
                  <a:lnTo>
                    <a:pt x="8083410" y="5208206"/>
                  </a:lnTo>
                  <a:lnTo>
                    <a:pt x="8085379" y="5206936"/>
                  </a:lnTo>
                  <a:lnTo>
                    <a:pt x="8091259" y="5203126"/>
                  </a:lnTo>
                  <a:lnTo>
                    <a:pt x="8097647" y="5199316"/>
                  </a:lnTo>
                  <a:lnTo>
                    <a:pt x="8107616" y="5192966"/>
                  </a:lnTo>
                  <a:lnTo>
                    <a:pt x="8115986" y="5187886"/>
                  </a:lnTo>
                  <a:lnTo>
                    <a:pt x="8123225" y="5182806"/>
                  </a:lnTo>
                  <a:lnTo>
                    <a:pt x="8141868" y="5163756"/>
                  </a:lnTo>
                  <a:lnTo>
                    <a:pt x="8145310" y="5159946"/>
                  </a:lnTo>
                  <a:lnTo>
                    <a:pt x="8155533" y="5152326"/>
                  </a:lnTo>
                  <a:lnTo>
                    <a:pt x="8170748" y="5143436"/>
                  </a:lnTo>
                  <a:lnTo>
                    <a:pt x="8189658" y="5132006"/>
                  </a:lnTo>
                  <a:lnTo>
                    <a:pt x="8206473" y="5119306"/>
                  </a:lnTo>
                  <a:lnTo>
                    <a:pt x="8208391" y="5118036"/>
                  </a:lnTo>
                  <a:lnTo>
                    <a:pt x="8217319" y="5107876"/>
                  </a:lnTo>
                  <a:lnTo>
                    <a:pt x="8218500" y="5106606"/>
                  </a:lnTo>
                  <a:lnTo>
                    <a:pt x="8224837" y="5095176"/>
                  </a:lnTo>
                  <a:lnTo>
                    <a:pt x="8227530" y="5090096"/>
                  </a:lnTo>
                  <a:lnTo>
                    <a:pt x="8230667" y="5085016"/>
                  </a:lnTo>
                  <a:lnTo>
                    <a:pt x="8238757" y="5076126"/>
                  </a:lnTo>
                  <a:lnTo>
                    <a:pt x="8239734" y="5074856"/>
                  </a:lnTo>
                  <a:lnTo>
                    <a:pt x="8241297" y="5072850"/>
                  </a:lnTo>
                  <a:lnTo>
                    <a:pt x="8243024" y="5072316"/>
                  </a:lnTo>
                  <a:lnTo>
                    <a:pt x="8250225" y="5068506"/>
                  </a:lnTo>
                  <a:lnTo>
                    <a:pt x="8257210" y="5059616"/>
                  </a:lnTo>
                  <a:lnTo>
                    <a:pt x="8258416" y="5058346"/>
                  </a:lnTo>
                  <a:lnTo>
                    <a:pt x="8260829" y="5055806"/>
                  </a:lnTo>
                  <a:lnTo>
                    <a:pt x="8264461" y="5050726"/>
                  </a:lnTo>
                  <a:lnTo>
                    <a:pt x="8267928" y="5045646"/>
                  </a:lnTo>
                  <a:lnTo>
                    <a:pt x="8271904" y="5039296"/>
                  </a:lnTo>
                  <a:lnTo>
                    <a:pt x="8272856" y="5036502"/>
                  </a:lnTo>
                  <a:lnTo>
                    <a:pt x="8297215" y="5003736"/>
                  </a:lnTo>
                  <a:lnTo>
                    <a:pt x="8309076" y="4987226"/>
                  </a:lnTo>
                  <a:lnTo>
                    <a:pt x="8313648" y="4980876"/>
                  </a:lnTo>
                  <a:lnTo>
                    <a:pt x="8331517" y="4954206"/>
                  </a:lnTo>
                  <a:lnTo>
                    <a:pt x="8337220" y="4946586"/>
                  </a:lnTo>
                  <a:lnTo>
                    <a:pt x="8338858" y="4944846"/>
                  </a:lnTo>
                  <a:lnTo>
                    <a:pt x="8344687" y="4942776"/>
                  </a:lnTo>
                  <a:lnTo>
                    <a:pt x="8349589" y="4940236"/>
                  </a:lnTo>
                  <a:lnTo>
                    <a:pt x="8353476" y="4936426"/>
                  </a:lnTo>
                  <a:lnTo>
                    <a:pt x="8357248" y="4931346"/>
                  </a:lnTo>
                  <a:lnTo>
                    <a:pt x="8360575" y="4927536"/>
                  </a:lnTo>
                  <a:lnTo>
                    <a:pt x="8364537" y="4921186"/>
                  </a:lnTo>
                  <a:lnTo>
                    <a:pt x="8369617" y="4913566"/>
                  </a:lnTo>
                  <a:lnTo>
                    <a:pt x="8376158" y="4903406"/>
                  </a:lnTo>
                  <a:lnTo>
                    <a:pt x="8384019" y="4890706"/>
                  </a:lnTo>
                  <a:lnTo>
                    <a:pt x="8385594" y="4888166"/>
                  </a:lnTo>
                  <a:lnTo>
                    <a:pt x="8387588" y="4884356"/>
                  </a:lnTo>
                  <a:lnTo>
                    <a:pt x="8390890" y="4878006"/>
                  </a:lnTo>
                  <a:lnTo>
                    <a:pt x="8396846" y="4866576"/>
                  </a:lnTo>
                  <a:lnTo>
                    <a:pt x="8401647" y="4856416"/>
                  </a:lnTo>
                  <a:lnTo>
                    <a:pt x="8403768" y="4851920"/>
                  </a:lnTo>
                  <a:lnTo>
                    <a:pt x="8408937" y="4846256"/>
                  </a:lnTo>
                  <a:lnTo>
                    <a:pt x="8422234" y="4833556"/>
                  </a:lnTo>
                  <a:lnTo>
                    <a:pt x="8427885" y="4828476"/>
                  </a:lnTo>
                  <a:lnTo>
                    <a:pt x="8434718" y="4820856"/>
                  </a:lnTo>
                  <a:lnTo>
                    <a:pt x="8436013" y="4818316"/>
                  </a:lnTo>
                  <a:lnTo>
                    <a:pt x="8437118" y="4817046"/>
                  </a:lnTo>
                  <a:lnTo>
                    <a:pt x="8442109" y="4808156"/>
                  </a:lnTo>
                  <a:lnTo>
                    <a:pt x="8443811" y="4803076"/>
                  </a:lnTo>
                  <a:lnTo>
                    <a:pt x="8445411" y="4799266"/>
                  </a:lnTo>
                  <a:lnTo>
                    <a:pt x="8447418" y="4794186"/>
                  </a:lnTo>
                  <a:lnTo>
                    <a:pt x="8450224" y="4787836"/>
                  </a:lnTo>
                  <a:lnTo>
                    <a:pt x="8452866" y="4782756"/>
                  </a:lnTo>
                  <a:lnTo>
                    <a:pt x="8454225" y="4780115"/>
                  </a:lnTo>
                  <a:lnTo>
                    <a:pt x="8455381" y="4777676"/>
                  </a:lnTo>
                  <a:lnTo>
                    <a:pt x="8459572" y="4768786"/>
                  </a:lnTo>
                  <a:lnTo>
                    <a:pt x="8466722" y="4754816"/>
                  </a:lnTo>
                  <a:lnTo>
                    <a:pt x="8474939" y="4739576"/>
                  </a:lnTo>
                  <a:lnTo>
                    <a:pt x="8478418" y="4733226"/>
                  </a:lnTo>
                  <a:lnTo>
                    <a:pt x="8483968" y="4725606"/>
                  </a:lnTo>
                  <a:lnTo>
                    <a:pt x="8490928" y="4716716"/>
                  </a:lnTo>
                  <a:lnTo>
                    <a:pt x="8496452" y="4706556"/>
                  </a:lnTo>
                  <a:lnTo>
                    <a:pt x="8505076" y="4681156"/>
                  </a:lnTo>
                  <a:lnTo>
                    <a:pt x="8506041" y="4678616"/>
                  </a:lnTo>
                  <a:lnTo>
                    <a:pt x="8507463" y="4674870"/>
                  </a:lnTo>
                  <a:lnTo>
                    <a:pt x="8505215" y="4678616"/>
                  </a:lnTo>
                  <a:lnTo>
                    <a:pt x="8507476" y="4674819"/>
                  </a:lnTo>
                  <a:lnTo>
                    <a:pt x="8508276" y="4673536"/>
                  </a:lnTo>
                  <a:lnTo>
                    <a:pt x="8513623" y="4664646"/>
                  </a:lnTo>
                  <a:lnTo>
                    <a:pt x="8526653" y="4646866"/>
                  </a:lnTo>
                  <a:lnTo>
                    <a:pt x="8528964" y="4641786"/>
                  </a:lnTo>
                  <a:lnTo>
                    <a:pt x="8530895" y="4636706"/>
                  </a:lnTo>
                  <a:lnTo>
                    <a:pt x="8532914" y="4631626"/>
                  </a:lnTo>
                  <a:lnTo>
                    <a:pt x="8545093" y="4593526"/>
                  </a:lnTo>
                  <a:lnTo>
                    <a:pt x="8558124" y="4546536"/>
                  </a:lnTo>
                  <a:lnTo>
                    <a:pt x="8563699" y="4505896"/>
                  </a:lnTo>
                  <a:lnTo>
                    <a:pt x="8570112" y="4428426"/>
                  </a:lnTo>
                  <a:lnTo>
                    <a:pt x="8570354" y="4425378"/>
                  </a:lnTo>
                  <a:lnTo>
                    <a:pt x="8571255" y="4422076"/>
                  </a:lnTo>
                  <a:lnTo>
                    <a:pt x="8571954" y="4419536"/>
                  </a:lnTo>
                  <a:lnTo>
                    <a:pt x="8574557" y="4409376"/>
                  </a:lnTo>
                  <a:lnTo>
                    <a:pt x="8577694" y="4397946"/>
                  </a:lnTo>
                  <a:lnTo>
                    <a:pt x="8584514" y="4370006"/>
                  </a:lnTo>
                  <a:lnTo>
                    <a:pt x="8587676" y="4357306"/>
                  </a:lnTo>
                  <a:lnTo>
                    <a:pt x="8590445" y="4344606"/>
                  </a:lnTo>
                  <a:lnTo>
                    <a:pt x="8596097" y="4307776"/>
                  </a:lnTo>
                  <a:lnTo>
                    <a:pt x="8600643" y="4272216"/>
                  </a:lnTo>
                  <a:close/>
                </a:path>
              </a:pathLst>
            </a:custGeom>
            <a:solidFill>
              <a:srgbClr val="59452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439795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Level</a:t>
            </a:r>
            <a:r>
              <a:rPr dirty="0" spc="-50"/>
              <a:t> </a:t>
            </a:r>
            <a:r>
              <a:rPr dirty="0" spc="-10"/>
              <a:t>One</a:t>
            </a:r>
            <a:r>
              <a:rPr dirty="0" spc="-50"/>
              <a:t> </a:t>
            </a:r>
            <a:r>
              <a:rPr dirty="0" spc="-20" b="0">
                <a:latin typeface="Calibri"/>
                <a:cs typeface="Calibri"/>
              </a:rPr>
              <a:t>Project</a:t>
            </a:r>
          </a:p>
        </p:txBody>
      </p:sp>
      <p:sp>
        <p:nvSpPr>
          <p:cNvPr id="35" name="object 35"/>
          <p:cNvSpPr/>
          <p:nvPr/>
        </p:nvSpPr>
        <p:spPr>
          <a:xfrm>
            <a:off x="6359766" y="2104694"/>
            <a:ext cx="2864485" cy="4048760"/>
          </a:xfrm>
          <a:custGeom>
            <a:avLst/>
            <a:gdLst/>
            <a:ahLst/>
            <a:cxnLst/>
            <a:rect l="l" t="t" r="r" b="b"/>
            <a:pathLst>
              <a:path w="2864484" h="4048760">
                <a:moveTo>
                  <a:pt x="277622" y="3283064"/>
                </a:moveTo>
                <a:lnTo>
                  <a:pt x="0" y="3267849"/>
                </a:lnTo>
                <a:lnTo>
                  <a:pt x="181305" y="3483559"/>
                </a:lnTo>
                <a:lnTo>
                  <a:pt x="277622" y="3283064"/>
                </a:lnTo>
                <a:close/>
              </a:path>
              <a:path w="2864484" h="4048760">
                <a:moveTo>
                  <a:pt x="359664" y="150888"/>
                </a:moveTo>
                <a:lnTo>
                  <a:pt x="128193" y="0"/>
                </a:lnTo>
                <a:lnTo>
                  <a:pt x="128193" y="217551"/>
                </a:lnTo>
                <a:lnTo>
                  <a:pt x="359664" y="150888"/>
                </a:lnTo>
                <a:close/>
              </a:path>
              <a:path w="2864484" h="4048760">
                <a:moveTo>
                  <a:pt x="2292451" y="4048531"/>
                </a:moveTo>
                <a:lnTo>
                  <a:pt x="2179358" y="3862679"/>
                </a:lnTo>
                <a:lnTo>
                  <a:pt x="2016277" y="4039959"/>
                </a:lnTo>
                <a:lnTo>
                  <a:pt x="2292451" y="4048531"/>
                </a:lnTo>
                <a:close/>
              </a:path>
              <a:path w="2864484" h="4048760">
                <a:moveTo>
                  <a:pt x="2864447" y="484936"/>
                </a:moveTo>
                <a:lnTo>
                  <a:pt x="2683116" y="364744"/>
                </a:lnTo>
                <a:lnTo>
                  <a:pt x="2610802" y="594512"/>
                </a:lnTo>
                <a:lnTo>
                  <a:pt x="2864447" y="484936"/>
                </a:lnTo>
                <a:close/>
              </a:path>
            </a:pathLst>
          </a:custGeom>
          <a:solidFill>
            <a:srgbClr val="59452A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4755" y="2085847"/>
            <a:ext cx="8524240" cy="2796540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377825" marR="687070" indent="-365760">
              <a:lnSpc>
                <a:spcPct val="102899"/>
              </a:lnSpc>
              <a:spcBef>
                <a:spcPts val="25"/>
              </a:spcBef>
              <a:buClr>
                <a:srgbClr val="9B242D"/>
              </a:buClr>
              <a:buSzPct val="128571"/>
              <a:buFont typeface="Arial MT"/>
              <a:buChar char="•"/>
              <a:tabLst>
                <a:tab pos="377825" algn="l"/>
                <a:tab pos="378460" algn="l"/>
              </a:tabLst>
            </a:pPr>
            <a:r>
              <a:rPr dirty="0" sz="2100" spc="10">
                <a:solidFill>
                  <a:srgbClr val="59452A"/>
                </a:solidFill>
                <a:latin typeface="Calibri"/>
                <a:cs typeface="Calibri"/>
              </a:rPr>
              <a:t>The</a:t>
            </a:r>
            <a:r>
              <a:rPr dirty="0" sz="2100" spc="2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10">
                <a:solidFill>
                  <a:srgbClr val="59452A"/>
                </a:solidFill>
                <a:latin typeface="Calibri"/>
                <a:cs typeface="Calibri"/>
              </a:rPr>
              <a:t>collection</a:t>
            </a:r>
            <a:r>
              <a:rPr dirty="0" sz="2100" spc="2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5">
                <a:solidFill>
                  <a:srgbClr val="59452A"/>
                </a:solidFill>
                <a:latin typeface="Calibri"/>
                <a:cs typeface="Calibri"/>
              </a:rPr>
              <a:t>of</a:t>
            </a:r>
            <a:r>
              <a:rPr dirty="0" sz="2100" spc="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10">
                <a:solidFill>
                  <a:srgbClr val="59452A"/>
                </a:solidFill>
                <a:latin typeface="Calibri"/>
                <a:cs typeface="Calibri"/>
              </a:rPr>
              <a:t>management</a:t>
            </a:r>
            <a:r>
              <a:rPr dirty="0" sz="2100" spc="2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10">
                <a:solidFill>
                  <a:srgbClr val="59452A"/>
                </a:solidFill>
                <a:latin typeface="Calibri"/>
                <a:cs typeface="Calibri"/>
              </a:rPr>
              <a:t>approaches, decisions, and</a:t>
            </a:r>
            <a:r>
              <a:rPr dirty="0" sz="2100" spc="2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59452A"/>
                </a:solidFill>
                <a:latin typeface="Calibri"/>
                <a:cs typeface="Calibri"/>
              </a:rPr>
              <a:t>oversight </a:t>
            </a:r>
            <a:r>
              <a:rPr dirty="0" sz="2100" spc="-459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10">
                <a:solidFill>
                  <a:srgbClr val="59452A"/>
                </a:solidFill>
                <a:latin typeface="Calibri"/>
                <a:cs typeface="Calibri"/>
              </a:rPr>
              <a:t>functions</a:t>
            </a:r>
            <a:r>
              <a:rPr dirty="0" sz="2100" spc="2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10">
                <a:solidFill>
                  <a:srgbClr val="59452A"/>
                </a:solidFill>
                <a:latin typeface="Calibri"/>
                <a:cs typeface="Calibri"/>
              </a:rPr>
              <a:t>within</a:t>
            </a:r>
            <a:r>
              <a:rPr dirty="0" sz="2100" spc="2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10">
                <a:solidFill>
                  <a:srgbClr val="59452A"/>
                </a:solidFill>
                <a:latin typeface="Calibri"/>
                <a:cs typeface="Calibri"/>
              </a:rPr>
              <a:t>the</a:t>
            </a:r>
            <a:r>
              <a:rPr dirty="0" sz="2100" spc="2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5">
                <a:solidFill>
                  <a:srgbClr val="59452A"/>
                </a:solidFill>
                <a:latin typeface="Calibri"/>
                <a:cs typeface="Calibri"/>
              </a:rPr>
              <a:t>payment</a:t>
            </a:r>
            <a:r>
              <a:rPr dirty="0" sz="2100" spc="2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15">
                <a:solidFill>
                  <a:srgbClr val="59452A"/>
                </a:solidFill>
                <a:latin typeface="Calibri"/>
                <a:cs typeface="Calibri"/>
              </a:rPr>
              <a:t>scheme.</a:t>
            </a:r>
            <a:endParaRPr sz="2100">
              <a:latin typeface="Calibri"/>
              <a:cs typeface="Calibri"/>
            </a:endParaRPr>
          </a:p>
          <a:p>
            <a:pPr marL="377825" marR="5080" indent="-365760">
              <a:lnSpc>
                <a:spcPct val="101000"/>
              </a:lnSpc>
              <a:spcBef>
                <a:spcPts val="1964"/>
              </a:spcBef>
              <a:buClr>
                <a:srgbClr val="9B242D"/>
              </a:buClr>
              <a:buSzPct val="128571"/>
              <a:buFont typeface="Arial MT"/>
              <a:buChar char="•"/>
              <a:tabLst>
                <a:tab pos="377825" algn="l"/>
                <a:tab pos="378460" algn="l"/>
              </a:tabLst>
            </a:pPr>
            <a:r>
              <a:rPr dirty="0" sz="2100" spc="-5">
                <a:solidFill>
                  <a:srgbClr val="59452A"/>
                </a:solidFill>
                <a:latin typeface="Calibri"/>
                <a:cs typeface="Calibri"/>
              </a:rPr>
              <a:t>Importantly,</a:t>
            </a:r>
            <a:r>
              <a:rPr dirty="0" sz="2100" spc="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5">
                <a:solidFill>
                  <a:srgbClr val="59452A"/>
                </a:solidFill>
                <a:latin typeface="Calibri"/>
                <a:cs typeface="Calibri"/>
              </a:rPr>
              <a:t>governance</a:t>
            </a:r>
            <a:r>
              <a:rPr dirty="0" sz="2100" spc="2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5">
                <a:solidFill>
                  <a:srgbClr val="59452A"/>
                </a:solidFill>
                <a:latin typeface="Calibri"/>
                <a:cs typeface="Calibri"/>
              </a:rPr>
              <a:t>is</a:t>
            </a:r>
            <a:r>
              <a:rPr dirty="0" sz="2100" spc="2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10">
                <a:solidFill>
                  <a:srgbClr val="59452A"/>
                </a:solidFill>
                <a:latin typeface="Calibri"/>
                <a:cs typeface="Calibri"/>
              </a:rPr>
              <a:t>an</a:t>
            </a:r>
            <a:r>
              <a:rPr dirty="0" sz="2100" spc="2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10">
                <a:solidFill>
                  <a:srgbClr val="59452A"/>
                </a:solidFill>
                <a:latin typeface="Calibri"/>
                <a:cs typeface="Calibri"/>
              </a:rPr>
              <a:t>activity</a:t>
            </a:r>
            <a:r>
              <a:rPr dirty="0" sz="2100" spc="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5">
                <a:solidFill>
                  <a:srgbClr val="59452A"/>
                </a:solidFill>
                <a:latin typeface="Calibri"/>
                <a:cs typeface="Calibri"/>
              </a:rPr>
              <a:t>in</a:t>
            </a:r>
            <a:r>
              <a:rPr dirty="0" sz="2100" spc="2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10">
                <a:solidFill>
                  <a:srgbClr val="59452A"/>
                </a:solidFill>
                <a:latin typeface="Calibri"/>
                <a:cs typeface="Calibri"/>
              </a:rPr>
              <a:t>the</a:t>
            </a:r>
            <a:r>
              <a:rPr dirty="0" sz="2100" spc="3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59452A"/>
                </a:solidFill>
                <a:latin typeface="Calibri"/>
                <a:cs typeface="Calibri"/>
              </a:rPr>
              <a:t>collaborative</a:t>
            </a:r>
            <a:r>
              <a:rPr dirty="0" sz="2100" spc="2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10">
                <a:solidFill>
                  <a:srgbClr val="59452A"/>
                </a:solidFill>
                <a:latin typeface="Calibri"/>
                <a:cs typeface="Calibri"/>
              </a:rPr>
              <a:t>space</a:t>
            </a:r>
            <a:r>
              <a:rPr dirty="0" sz="2100" spc="2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10">
                <a:solidFill>
                  <a:srgbClr val="59452A"/>
                </a:solidFill>
                <a:latin typeface="Calibri"/>
                <a:cs typeface="Calibri"/>
              </a:rPr>
              <a:t>and </a:t>
            </a:r>
            <a:r>
              <a:rPr dirty="0" sz="2100" spc="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10">
                <a:solidFill>
                  <a:srgbClr val="59452A"/>
                </a:solidFill>
                <a:latin typeface="Calibri"/>
                <a:cs typeface="Calibri"/>
              </a:rPr>
              <a:t>should</a:t>
            </a:r>
            <a:r>
              <a:rPr dirty="0" sz="2100" spc="2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5">
                <a:solidFill>
                  <a:srgbClr val="59452A"/>
                </a:solidFill>
                <a:latin typeface="Calibri"/>
                <a:cs typeface="Calibri"/>
              </a:rPr>
              <a:t>be</a:t>
            </a:r>
            <a:r>
              <a:rPr dirty="0" sz="2100" spc="2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59452A"/>
                </a:solidFill>
                <a:latin typeface="Calibri"/>
                <a:cs typeface="Calibri"/>
              </a:rPr>
              <a:t>a</a:t>
            </a:r>
            <a:r>
              <a:rPr dirty="0" sz="2100" spc="3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10">
                <a:solidFill>
                  <a:srgbClr val="59452A"/>
                </a:solidFill>
                <a:latin typeface="Calibri"/>
                <a:cs typeface="Calibri"/>
              </a:rPr>
              <a:t>critical</a:t>
            </a:r>
            <a:r>
              <a:rPr dirty="0" sz="2100" spc="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5">
                <a:solidFill>
                  <a:srgbClr val="59452A"/>
                </a:solidFill>
                <a:latin typeface="Calibri"/>
                <a:cs typeface="Calibri"/>
              </a:rPr>
              <a:t>consideration</a:t>
            </a:r>
            <a:r>
              <a:rPr dirty="0" sz="2100" spc="2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10">
                <a:solidFill>
                  <a:srgbClr val="59452A"/>
                </a:solidFill>
                <a:latin typeface="Calibri"/>
                <a:cs typeface="Calibri"/>
              </a:rPr>
              <a:t>when</a:t>
            </a:r>
            <a:r>
              <a:rPr dirty="0" sz="2100" spc="2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5">
                <a:solidFill>
                  <a:srgbClr val="59452A"/>
                </a:solidFill>
                <a:latin typeface="Calibri"/>
                <a:cs typeface="Calibri"/>
              </a:rPr>
              <a:t>creating</a:t>
            </a:r>
            <a:r>
              <a:rPr dirty="0" sz="2100" spc="2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5">
                <a:solidFill>
                  <a:srgbClr val="59452A"/>
                </a:solidFill>
                <a:latin typeface="Calibri"/>
                <a:cs typeface="Calibri"/>
              </a:rPr>
              <a:t>or</a:t>
            </a:r>
            <a:r>
              <a:rPr dirty="0" sz="2100" spc="2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59452A"/>
                </a:solidFill>
                <a:latin typeface="Calibri"/>
                <a:cs typeface="Calibri"/>
              </a:rPr>
              <a:t>transforming</a:t>
            </a:r>
            <a:r>
              <a:rPr dirty="0" sz="2100" spc="2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>
                <a:solidFill>
                  <a:srgbClr val="59452A"/>
                </a:solidFill>
                <a:latin typeface="Calibri"/>
                <a:cs typeface="Calibri"/>
              </a:rPr>
              <a:t>a</a:t>
            </a:r>
            <a:r>
              <a:rPr dirty="0" sz="2100" spc="2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15">
                <a:solidFill>
                  <a:srgbClr val="59452A"/>
                </a:solidFill>
                <a:latin typeface="Calibri"/>
                <a:cs typeface="Calibri"/>
              </a:rPr>
              <a:t>scheme </a:t>
            </a:r>
            <a:r>
              <a:rPr dirty="0" sz="2100" spc="-459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-5">
                <a:solidFill>
                  <a:srgbClr val="59452A"/>
                </a:solidFill>
                <a:latin typeface="Calibri"/>
                <a:cs typeface="Calibri"/>
              </a:rPr>
              <a:t>to</a:t>
            </a:r>
            <a:r>
              <a:rPr dirty="0" sz="2100" spc="10">
                <a:solidFill>
                  <a:srgbClr val="59452A"/>
                </a:solidFill>
                <a:latin typeface="Calibri"/>
                <a:cs typeface="Calibri"/>
              </a:rPr>
              <a:t> meet</a:t>
            </a:r>
            <a:r>
              <a:rPr dirty="0" sz="2100" spc="2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10">
                <a:solidFill>
                  <a:srgbClr val="59452A"/>
                </a:solidFill>
                <a:latin typeface="Calibri"/>
                <a:cs typeface="Calibri"/>
              </a:rPr>
              <a:t>the</a:t>
            </a:r>
            <a:r>
              <a:rPr dirty="0" sz="2100" spc="2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5">
                <a:solidFill>
                  <a:srgbClr val="59452A"/>
                </a:solidFill>
                <a:latin typeface="Calibri"/>
                <a:cs typeface="Calibri"/>
              </a:rPr>
              <a:t>goals</a:t>
            </a:r>
            <a:r>
              <a:rPr dirty="0" sz="2100" spc="2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5">
                <a:solidFill>
                  <a:srgbClr val="59452A"/>
                </a:solidFill>
                <a:latin typeface="Calibri"/>
                <a:cs typeface="Calibri"/>
              </a:rPr>
              <a:t>of</a:t>
            </a:r>
            <a:r>
              <a:rPr dirty="0" sz="2100" spc="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10">
                <a:solidFill>
                  <a:srgbClr val="59452A"/>
                </a:solidFill>
                <a:latin typeface="Calibri"/>
                <a:cs typeface="Calibri"/>
              </a:rPr>
              <a:t>financial</a:t>
            </a:r>
            <a:r>
              <a:rPr dirty="0" sz="2100" spc="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10">
                <a:solidFill>
                  <a:srgbClr val="59452A"/>
                </a:solidFill>
                <a:latin typeface="Calibri"/>
                <a:cs typeface="Calibri"/>
              </a:rPr>
              <a:t>inclusion.</a:t>
            </a:r>
            <a:endParaRPr sz="2100">
              <a:latin typeface="Calibri"/>
              <a:cs typeface="Calibri"/>
            </a:endParaRPr>
          </a:p>
          <a:p>
            <a:pPr marL="377825" marR="101600" indent="-365760">
              <a:lnSpc>
                <a:spcPct val="102899"/>
              </a:lnSpc>
              <a:spcBef>
                <a:spcPts val="1920"/>
              </a:spcBef>
              <a:buClr>
                <a:srgbClr val="9B242D"/>
              </a:buClr>
              <a:buSzPct val="128571"/>
              <a:buFont typeface="Arial MT"/>
              <a:buChar char="•"/>
              <a:tabLst>
                <a:tab pos="377825" algn="l"/>
                <a:tab pos="378460" algn="l"/>
              </a:tabLst>
            </a:pPr>
            <a:r>
              <a:rPr dirty="0" sz="2100" spc="10">
                <a:solidFill>
                  <a:srgbClr val="59452A"/>
                </a:solidFill>
                <a:latin typeface="Calibri"/>
                <a:cs typeface="Calibri"/>
              </a:rPr>
              <a:t>Governance</a:t>
            </a:r>
            <a:r>
              <a:rPr dirty="0" sz="2100" spc="2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10">
                <a:solidFill>
                  <a:srgbClr val="59452A"/>
                </a:solidFill>
                <a:latin typeface="Calibri"/>
                <a:cs typeface="Calibri"/>
              </a:rPr>
              <a:t>determines</a:t>
            </a:r>
            <a:r>
              <a:rPr dirty="0" sz="2100" spc="2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5">
                <a:solidFill>
                  <a:srgbClr val="59452A"/>
                </a:solidFill>
                <a:latin typeface="Calibri"/>
                <a:cs typeface="Calibri"/>
              </a:rPr>
              <a:t>or</a:t>
            </a:r>
            <a:r>
              <a:rPr dirty="0" sz="2100" spc="10">
                <a:solidFill>
                  <a:srgbClr val="59452A"/>
                </a:solidFill>
                <a:latin typeface="Calibri"/>
                <a:cs typeface="Calibri"/>
              </a:rPr>
              <a:t> sets</a:t>
            </a:r>
            <a:r>
              <a:rPr dirty="0" sz="2100" spc="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10">
                <a:solidFill>
                  <a:srgbClr val="59452A"/>
                </a:solidFill>
                <a:latin typeface="Calibri"/>
                <a:cs typeface="Calibri"/>
              </a:rPr>
              <a:t>the</a:t>
            </a:r>
            <a:r>
              <a:rPr dirty="0" sz="2100" spc="2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5">
                <a:solidFill>
                  <a:srgbClr val="59452A"/>
                </a:solidFill>
                <a:latin typeface="Calibri"/>
                <a:cs typeface="Calibri"/>
              </a:rPr>
              <a:t>tone</a:t>
            </a:r>
            <a:r>
              <a:rPr dirty="0" sz="2100" spc="2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-10">
                <a:solidFill>
                  <a:srgbClr val="59452A"/>
                </a:solidFill>
                <a:latin typeface="Calibri"/>
                <a:cs typeface="Calibri"/>
              </a:rPr>
              <a:t>for</a:t>
            </a:r>
            <a:r>
              <a:rPr dirty="0" sz="2100" spc="10">
                <a:solidFill>
                  <a:srgbClr val="59452A"/>
                </a:solidFill>
                <a:latin typeface="Calibri"/>
                <a:cs typeface="Calibri"/>
              </a:rPr>
              <a:t> everything </a:t>
            </a:r>
            <a:r>
              <a:rPr dirty="0" sz="2100" spc="5">
                <a:solidFill>
                  <a:srgbClr val="59452A"/>
                </a:solidFill>
                <a:latin typeface="Calibri"/>
                <a:cs typeface="Calibri"/>
              </a:rPr>
              <a:t>that</a:t>
            </a:r>
            <a:r>
              <a:rPr dirty="0" sz="2100" spc="2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5">
                <a:solidFill>
                  <a:srgbClr val="59452A"/>
                </a:solidFill>
                <a:latin typeface="Calibri"/>
                <a:cs typeface="Calibri"/>
              </a:rPr>
              <a:t>occurs</a:t>
            </a:r>
            <a:r>
              <a:rPr dirty="0" sz="2100" spc="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5">
                <a:solidFill>
                  <a:srgbClr val="59452A"/>
                </a:solidFill>
                <a:latin typeface="Calibri"/>
                <a:cs typeface="Calibri"/>
              </a:rPr>
              <a:t>in</a:t>
            </a:r>
            <a:r>
              <a:rPr dirty="0" sz="2100" spc="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10">
                <a:solidFill>
                  <a:srgbClr val="59452A"/>
                </a:solidFill>
                <a:latin typeface="Calibri"/>
                <a:cs typeface="Calibri"/>
              </a:rPr>
              <a:t>the </a:t>
            </a:r>
            <a:r>
              <a:rPr dirty="0" sz="2100" spc="-459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100" spc="15">
                <a:solidFill>
                  <a:srgbClr val="59452A"/>
                </a:solidFill>
                <a:latin typeface="Calibri"/>
                <a:cs typeface="Calibri"/>
              </a:rPr>
              <a:t>scheme.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10"/>
              <a:t>Bill</a:t>
            </a:r>
            <a:r>
              <a:rPr dirty="0" spc="-15"/>
              <a:t> </a:t>
            </a:r>
            <a:r>
              <a:rPr dirty="0"/>
              <a:t>&amp;</a:t>
            </a:r>
            <a:r>
              <a:rPr dirty="0" spc="-30"/>
              <a:t> </a:t>
            </a:r>
            <a:r>
              <a:rPr dirty="0" spc="-15"/>
              <a:t>Melinda Gates</a:t>
            </a:r>
            <a:r>
              <a:rPr dirty="0" spc="-10"/>
              <a:t> </a:t>
            </a:r>
            <a:r>
              <a:rPr dirty="0" spc="-20"/>
              <a:t>Foundation,</a:t>
            </a:r>
            <a:r>
              <a:rPr dirty="0" spc="-10"/>
              <a:t> 2024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421080" y="7248732"/>
            <a:ext cx="147320" cy="196215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z="1100">
                <a:solidFill>
                  <a:srgbClr val="857968"/>
                </a:solidFill>
                <a:latin typeface="Calibri"/>
                <a:cs typeface="Calibri"/>
              </a:rPr>
              <a:t>3</a:t>
            </a:fld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9919" y="731420"/>
            <a:ext cx="8798560" cy="975360"/>
          </a:xfrm>
          <a:prstGeom prst="rect"/>
          <a:solidFill>
            <a:srgbClr val="741B22"/>
          </a:solidFill>
        </p:spPr>
        <p:txBody>
          <a:bodyPr wrap="square" lIns="0" tIns="234315" rIns="0" bIns="0" rtlCol="0" vert="horz">
            <a:spAutoFit/>
          </a:bodyPr>
          <a:lstStyle/>
          <a:p>
            <a:pPr marL="97155">
              <a:lnSpc>
                <a:spcPct val="100000"/>
              </a:lnSpc>
              <a:spcBef>
                <a:spcPts val="1845"/>
              </a:spcBef>
            </a:pPr>
            <a:r>
              <a:rPr dirty="0" sz="3000" spc="-20" b="0">
                <a:solidFill>
                  <a:srgbClr val="FFFFFF"/>
                </a:solidFill>
                <a:latin typeface="Calibri"/>
                <a:cs typeface="Calibri"/>
              </a:rPr>
              <a:t>Remind</a:t>
            </a:r>
            <a:r>
              <a:rPr dirty="0" sz="3000" spc="-10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5" b="0">
                <a:solidFill>
                  <a:srgbClr val="FFFFFF"/>
                </a:solidFill>
                <a:latin typeface="Calibri"/>
                <a:cs typeface="Calibri"/>
              </a:rPr>
              <a:t>Me</a:t>
            </a:r>
            <a:r>
              <a:rPr dirty="0" sz="3000" spc="-15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5" b="0">
                <a:solidFill>
                  <a:srgbClr val="FFFFFF"/>
                </a:solidFill>
                <a:latin typeface="Calibri"/>
                <a:cs typeface="Calibri"/>
              </a:rPr>
              <a:t>About</a:t>
            </a:r>
            <a:r>
              <a:rPr dirty="0" sz="3000" spc="-10" b="0">
                <a:solidFill>
                  <a:srgbClr val="FFFFFF"/>
                </a:solidFill>
                <a:latin typeface="Calibri"/>
                <a:cs typeface="Calibri"/>
              </a:rPr>
              <a:t> Scheme</a:t>
            </a:r>
            <a:r>
              <a:rPr dirty="0" sz="3000" spc="-15" b="0">
                <a:solidFill>
                  <a:srgbClr val="FFFFFF"/>
                </a:solidFill>
                <a:latin typeface="Calibri"/>
                <a:cs typeface="Calibri"/>
              </a:rPr>
              <a:t> Governance…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4191" y="5446776"/>
            <a:ext cx="8553450" cy="1353820"/>
          </a:xfrm>
          <a:prstGeom prst="rect">
            <a:avLst/>
          </a:prstGeom>
          <a:solidFill>
            <a:srgbClr val="CE6B29"/>
          </a:solidFill>
        </p:spPr>
        <p:txBody>
          <a:bodyPr wrap="square" lIns="0" tIns="276225" rIns="0" bIns="0" rtlCol="0" vert="horz">
            <a:spAutoFit/>
          </a:bodyPr>
          <a:lstStyle/>
          <a:p>
            <a:pPr marL="3479800" marR="794385" indent="-2679065">
              <a:lnSpc>
                <a:spcPts val="3100"/>
              </a:lnSpc>
              <a:spcBef>
                <a:spcPts val="2175"/>
              </a:spcBef>
            </a:pPr>
            <a:r>
              <a:rPr dirty="0" sz="2600" spc="-25">
                <a:solidFill>
                  <a:srgbClr val="FFFFFF"/>
                </a:solidFill>
                <a:latin typeface="Calibri"/>
                <a:cs typeface="Calibri"/>
              </a:rPr>
              <a:t>Scheme</a:t>
            </a:r>
            <a:r>
              <a:rPr dirty="0" sz="26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 spc="-25">
                <a:solidFill>
                  <a:srgbClr val="FFFFFF"/>
                </a:solidFill>
                <a:latin typeface="Calibri"/>
                <a:cs typeface="Calibri"/>
              </a:rPr>
              <a:t>Governance</a:t>
            </a:r>
            <a:r>
              <a:rPr dirty="0" sz="26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6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 spc="-30">
                <a:solidFill>
                  <a:srgbClr val="FFFFFF"/>
                </a:solidFill>
                <a:latin typeface="Calibri"/>
                <a:cs typeface="Calibri"/>
              </a:rPr>
              <a:t>different</a:t>
            </a:r>
            <a:r>
              <a:rPr dirty="0" sz="26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FFFFFF"/>
                </a:solidFill>
                <a:latin typeface="Calibri"/>
                <a:cs typeface="Calibri"/>
              </a:rPr>
              <a:t>than</a:t>
            </a:r>
            <a:r>
              <a:rPr dirty="0" sz="26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6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FFFFFF"/>
                </a:solidFill>
                <a:latin typeface="Calibri"/>
                <a:cs typeface="Calibri"/>
              </a:rPr>
              <a:t>IIPS</a:t>
            </a:r>
            <a:r>
              <a:rPr dirty="0" sz="26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 spc="-25">
                <a:solidFill>
                  <a:srgbClr val="FFFFFF"/>
                </a:solidFill>
                <a:latin typeface="Calibri"/>
                <a:cs typeface="Calibri"/>
              </a:rPr>
              <a:t>Project </a:t>
            </a:r>
            <a:r>
              <a:rPr dirty="0" sz="2600" spc="-5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600" spc="-25">
                <a:solidFill>
                  <a:srgbClr val="FFFFFF"/>
                </a:solidFill>
                <a:latin typeface="Calibri"/>
                <a:cs typeface="Calibri"/>
              </a:rPr>
              <a:t>Governance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919" y="487680"/>
            <a:ext cx="8798560" cy="975360"/>
          </a:xfrm>
          <a:prstGeom prst="rect"/>
          <a:solidFill>
            <a:srgbClr val="741B22"/>
          </a:solidFill>
        </p:spPr>
        <p:txBody>
          <a:bodyPr wrap="square" lIns="0" tIns="234315" rIns="0" bIns="0" rtlCol="0" vert="horz">
            <a:spAutoFit/>
          </a:bodyPr>
          <a:lstStyle/>
          <a:p>
            <a:pPr marL="97155">
              <a:lnSpc>
                <a:spcPct val="100000"/>
              </a:lnSpc>
              <a:spcBef>
                <a:spcPts val="1845"/>
              </a:spcBef>
            </a:pPr>
            <a:r>
              <a:rPr dirty="0" sz="3000" spc="-10" b="0">
                <a:solidFill>
                  <a:srgbClr val="FFFFFF"/>
                </a:solidFill>
                <a:latin typeface="Calibri"/>
                <a:cs typeface="Calibri"/>
              </a:rPr>
              <a:t>Codifying</a:t>
            </a:r>
            <a:r>
              <a:rPr dirty="0" sz="3000" spc="-20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10" b="0">
                <a:solidFill>
                  <a:srgbClr val="FFFFFF"/>
                </a:solidFill>
                <a:latin typeface="Calibri"/>
                <a:cs typeface="Calibri"/>
              </a:rPr>
              <a:t>Scheme</a:t>
            </a:r>
            <a:r>
              <a:rPr dirty="0" sz="3000" spc="-25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10" b="0">
                <a:solidFill>
                  <a:srgbClr val="FFFFFF"/>
                </a:solidFill>
                <a:latin typeface="Calibri"/>
                <a:cs typeface="Calibri"/>
              </a:rPr>
              <a:t>Design</a:t>
            </a:r>
            <a:r>
              <a:rPr dirty="0" sz="3000" spc="-5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10" b="0">
                <a:solidFill>
                  <a:srgbClr val="FFFFFF"/>
                </a:solidFill>
                <a:latin typeface="Calibri"/>
                <a:cs typeface="Calibri"/>
              </a:rPr>
              <a:t>Decisions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10"/>
              <a:t>Bill</a:t>
            </a:r>
            <a:r>
              <a:rPr dirty="0" spc="-15"/>
              <a:t> </a:t>
            </a:r>
            <a:r>
              <a:rPr dirty="0"/>
              <a:t>&amp;</a:t>
            </a:r>
            <a:r>
              <a:rPr dirty="0" spc="-30"/>
              <a:t> </a:t>
            </a:r>
            <a:r>
              <a:rPr dirty="0" spc="-15"/>
              <a:t>Melinda Gates</a:t>
            </a:r>
            <a:r>
              <a:rPr dirty="0" spc="-10"/>
              <a:t> </a:t>
            </a:r>
            <a:r>
              <a:rPr dirty="0" spc="-20"/>
              <a:t>Foundation,</a:t>
            </a:r>
            <a:r>
              <a:rPr dirty="0" spc="-10"/>
              <a:t> 2024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421080" y="7248732"/>
            <a:ext cx="147320" cy="196215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z="1100">
                <a:solidFill>
                  <a:srgbClr val="857968"/>
                </a:solidFill>
                <a:latin typeface="Calibri"/>
                <a:cs typeface="Calibri"/>
              </a:rPr>
              <a:t>3</a:t>
            </a:fld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0984" y="1729911"/>
            <a:ext cx="1233170" cy="1577340"/>
          </a:xfrm>
          <a:prstGeom prst="rect">
            <a:avLst/>
          </a:prstGeom>
          <a:solidFill>
            <a:srgbClr val="AAA092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>
              <a:latin typeface="Times New Roman"/>
              <a:cs typeface="Times New Roman"/>
            </a:endParaRPr>
          </a:p>
          <a:p>
            <a:pPr marL="97155" marR="511809">
              <a:lnSpc>
                <a:spcPct val="100000"/>
              </a:lnSpc>
            </a:pPr>
            <a:r>
              <a:rPr dirty="0" sz="1500" spc="-5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150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1500" spc="-10" b="1">
                <a:solidFill>
                  <a:srgbClr val="FFFFFF"/>
                </a:solidFill>
                <a:latin typeface="Calibri"/>
                <a:cs typeface="Calibri"/>
              </a:rPr>
              <a:t>hem</a:t>
            </a:r>
            <a:r>
              <a:rPr dirty="0" sz="1500" b="1">
                <a:solidFill>
                  <a:srgbClr val="FFFFFF"/>
                </a:solidFill>
                <a:latin typeface="Calibri"/>
                <a:cs typeface="Calibri"/>
              </a:rPr>
              <a:t>e  </a:t>
            </a:r>
            <a:r>
              <a:rPr dirty="0" sz="1500" spc="-5" b="1">
                <a:solidFill>
                  <a:srgbClr val="FFFFFF"/>
                </a:solidFill>
                <a:latin typeface="Calibri"/>
                <a:cs typeface="Calibri"/>
              </a:rPr>
              <a:t>Rules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17646" y="1929384"/>
            <a:ext cx="6017260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8595" indent="-17653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9230" algn="l"/>
              </a:tabLst>
            </a:pP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The</a:t>
            </a:r>
            <a:r>
              <a:rPr dirty="0" sz="17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rules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governing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participants’</a:t>
            </a:r>
            <a:r>
              <a:rPr dirty="0" sz="17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activities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within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the</a:t>
            </a:r>
            <a:r>
              <a:rPr dirty="0" sz="1700" spc="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IIPS</a:t>
            </a:r>
            <a:r>
              <a:rPr dirty="0" sz="17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Scheme.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17646" y="2450591"/>
            <a:ext cx="5414645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8595" indent="-17653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9230" algn="l"/>
              </a:tabLst>
            </a:pP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The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scheme</a:t>
            </a:r>
            <a:r>
              <a:rPr dirty="0" sz="17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rules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provide</a:t>
            </a:r>
            <a:r>
              <a:rPr dirty="0" sz="17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a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59452A"/>
                </a:solidFill>
                <a:latin typeface="Calibri"/>
                <a:cs typeface="Calibri"/>
              </a:rPr>
              <a:t>robust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ruleset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59452A"/>
                </a:solidFill>
                <a:latin typeface="Calibri"/>
                <a:cs typeface="Calibri"/>
              </a:rPr>
              <a:t>for</a:t>
            </a:r>
            <a:r>
              <a:rPr dirty="0" sz="17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participation.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17646" y="2971800"/>
            <a:ext cx="6428105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8595" indent="-17653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9230" algn="l"/>
              </a:tabLst>
            </a:pP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There</a:t>
            </a:r>
            <a:r>
              <a:rPr dirty="0" sz="1700" spc="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15">
                <a:solidFill>
                  <a:srgbClr val="59452A"/>
                </a:solidFill>
                <a:latin typeface="Calibri"/>
                <a:cs typeface="Calibri"/>
              </a:rPr>
              <a:t>may</a:t>
            </a:r>
            <a:r>
              <a:rPr dirty="0" sz="17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also</a:t>
            </a:r>
            <a:r>
              <a:rPr dirty="0" sz="1700" spc="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be</a:t>
            </a:r>
            <a:r>
              <a:rPr dirty="0" sz="1700" spc="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multiple</a:t>
            </a:r>
            <a:r>
              <a:rPr dirty="0" sz="1700" spc="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appendices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which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59452A"/>
                </a:solidFill>
                <a:latin typeface="Calibri"/>
                <a:cs typeface="Calibri"/>
              </a:rPr>
              <a:t>contain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additional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59452A"/>
                </a:solidFill>
                <a:latin typeface="Calibri"/>
                <a:cs typeface="Calibri"/>
              </a:rPr>
              <a:t>detail.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0984" y="3306742"/>
            <a:ext cx="1233170" cy="1137920"/>
          </a:xfrm>
          <a:prstGeom prst="rect">
            <a:avLst/>
          </a:prstGeom>
          <a:solidFill>
            <a:srgbClr val="2F2716"/>
          </a:solidFill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Times New Roman"/>
              <a:cs typeface="Times New Roman"/>
            </a:endParaRPr>
          </a:p>
          <a:p>
            <a:pPr marL="97155" marR="166370">
              <a:lnSpc>
                <a:spcPct val="100000"/>
              </a:lnSpc>
            </a:pPr>
            <a:r>
              <a:rPr dirty="0" sz="1500" spc="-15" b="1">
                <a:solidFill>
                  <a:srgbClr val="FFFFFF"/>
                </a:solidFill>
                <a:latin typeface="Calibri"/>
                <a:cs typeface="Calibri"/>
              </a:rPr>
              <a:t>Operating</a:t>
            </a:r>
            <a:r>
              <a:rPr dirty="0" sz="1500" spc="-7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500" b="1">
                <a:solidFill>
                  <a:srgbClr val="FFFFFF"/>
                </a:solidFill>
                <a:latin typeface="Calibri"/>
                <a:cs typeface="Calibri"/>
              </a:rPr>
              <a:t>&amp; </a:t>
            </a:r>
            <a:r>
              <a:rPr dirty="0" sz="1500" spc="-3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500" spc="-25" b="1">
                <a:solidFill>
                  <a:srgbClr val="FFFFFF"/>
                </a:solidFill>
                <a:latin typeface="Calibri"/>
                <a:cs typeface="Calibri"/>
              </a:rPr>
              <a:t>Technical </a:t>
            </a:r>
            <a:r>
              <a:rPr dirty="0" sz="15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500" spc="-5" b="1">
                <a:solidFill>
                  <a:srgbClr val="FFFFFF"/>
                </a:solidFill>
                <a:latin typeface="Calibri"/>
                <a:cs typeface="Calibri"/>
              </a:rPr>
              <a:t>Guidelines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17646" y="3596640"/>
            <a:ext cx="6668134" cy="80581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88595" marR="5080" indent="-176530">
              <a:lnSpc>
                <a:spcPct val="100600"/>
              </a:lnSpc>
              <a:spcBef>
                <a:spcPts val="85"/>
              </a:spcBef>
              <a:buFont typeface="Arial MT"/>
              <a:buChar char="•"/>
              <a:tabLst>
                <a:tab pos="189230" algn="l"/>
              </a:tabLst>
            </a:pP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The</a:t>
            </a:r>
            <a:r>
              <a:rPr dirty="0" sz="1700" spc="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59452A"/>
                </a:solidFill>
                <a:latin typeface="Calibri"/>
                <a:cs typeface="Calibri"/>
              </a:rPr>
              <a:t>Operating</a:t>
            </a:r>
            <a:r>
              <a:rPr dirty="0" sz="17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and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25">
                <a:solidFill>
                  <a:srgbClr val="59452A"/>
                </a:solidFill>
                <a:latin typeface="Calibri"/>
                <a:cs typeface="Calibri"/>
              </a:rPr>
              <a:t>Technical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Guidelines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is</a:t>
            </a:r>
            <a:r>
              <a:rPr dirty="0" sz="17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a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59452A"/>
                </a:solidFill>
                <a:latin typeface="Calibri"/>
                <a:cs typeface="Calibri"/>
              </a:rPr>
              <a:t>that</a:t>
            </a:r>
            <a:r>
              <a:rPr dirty="0" sz="1700" spc="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provides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the</a:t>
            </a:r>
            <a:r>
              <a:rPr dirty="0" sz="1700" spc="2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operational, </a:t>
            </a:r>
            <a:r>
              <a:rPr dirty="0" sz="1700" spc="-37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technical,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and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 functional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59452A"/>
                </a:solidFill>
                <a:latin typeface="Calibri"/>
                <a:cs typeface="Calibri"/>
              </a:rPr>
              <a:t>details</a:t>
            </a:r>
            <a:r>
              <a:rPr dirty="0" sz="17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that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participants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and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non-participant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entities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 need </a:t>
            </a:r>
            <a:r>
              <a:rPr dirty="0" sz="1700" spc="-10">
                <a:solidFill>
                  <a:srgbClr val="59452A"/>
                </a:solidFill>
                <a:latin typeface="Calibri"/>
                <a:cs typeface="Calibri"/>
              </a:rPr>
              <a:t>to</a:t>
            </a:r>
            <a:r>
              <a:rPr dirty="0" sz="17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implement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and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 observe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within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the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Scheme.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0984" y="4444662"/>
            <a:ext cx="1233170" cy="2698750"/>
          </a:xfrm>
          <a:prstGeom prst="rect">
            <a:avLst/>
          </a:prstGeom>
          <a:solidFill>
            <a:srgbClr val="5393A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>
              <a:latin typeface="Times New Roman"/>
              <a:cs typeface="Times New Roman"/>
            </a:endParaRPr>
          </a:p>
          <a:p>
            <a:pPr marL="97155" marR="118110">
              <a:lnSpc>
                <a:spcPct val="100000"/>
              </a:lnSpc>
            </a:pPr>
            <a:r>
              <a:rPr dirty="0" sz="1500" spc="-30" b="1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1500" spc="-1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500" b="1">
                <a:solidFill>
                  <a:srgbClr val="FFFFFF"/>
                </a:solidFill>
                <a:latin typeface="Calibri"/>
                <a:cs typeface="Calibri"/>
              </a:rPr>
              <a:t>rti</a:t>
            </a:r>
            <a:r>
              <a:rPr dirty="0" sz="1500" spc="-5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150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500" spc="-5" b="1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1500" spc="-2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500" b="1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dirty="0" sz="1500" spc="-10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1500" b="1">
                <a:solidFill>
                  <a:srgbClr val="FFFFFF"/>
                </a:solidFill>
                <a:latin typeface="Calibri"/>
                <a:cs typeface="Calibri"/>
              </a:rPr>
              <a:t>n  </a:t>
            </a:r>
            <a:r>
              <a:rPr dirty="0" sz="1500" spc="-10" b="1">
                <a:solidFill>
                  <a:srgbClr val="FFFFFF"/>
                </a:solidFill>
                <a:latin typeface="Calibri"/>
                <a:cs typeface="Calibri"/>
              </a:rPr>
              <a:t>Agreements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17646" y="4733544"/>
            <a:ext cx="6486525" cy="10591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8595" marR="5080" indent="-176530">
              <a:lnSpc>
                <a:spcPct val="99600"/>
              </a:lnSpc>
              <a:spcBef>
                <a:spcPts val="105"/>
              </a:spcBef>
              <a:buFont typeface="Arial MT"/>
              <a:buChar char="•"/>
              <a:tabLst>
                <a:tab pos="189230" algn="l"/>
              </a:tabLst>
            </a:pP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The</a:t>
            </a:r>
            <a:r>
              <a:rPr dirty="0" sz="17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59452A"/>
                </a:solidFill>
                <a:latin typeface="Calibri"/>
                <a:cs typeface="Calibri"/>
              </a:rPr>
              <a:t>contract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between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the</a:t>
            </a:r>
            <a:r>
              <a:rPr dirty="0" sz="1700" spc="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Scheme</a:t>
            </a:r>
            <a:r>
              <a:rPr dirty="0" sz="17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Owner</a:t>
            </a:r>
            <a:r>
              <a:rPr dirty="0" sz="17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and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an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Entity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binding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both 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parties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59452A"/>
                </a:solidFill>
                <a:latin typeface="Calibri"/>
                <a:cs typeface="Calibri"/>
              </a:rPr>
              <a:t>to</a:t>
            </a:r>
            <a:r>
              <a:rPr dirty="0" sz="17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the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unique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 aspects 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of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 each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 set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of</a:t>
            </a:r>
            <a:r>
              <a:rPr dirty="0" sz="1700" spc="38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Scheme</a:t>
            </a:r>
            <a:r>
              <a:rPr dirty="0" sz="17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Rules.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 The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 Scheme </a:t>
            </a:r>
            <a:r>
              <a:rPr dirty="0" sz="1700" spc="-36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15">
                <a:solidFill>
                  <a:srgbClr val="59452A"/>
                </a:solidFill>
                <a:latin typeface="Calibri"/>
                <a:cs typeface="Calibri"/>
              </a:rPr>
              <a:t>may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15">
                <a:solidFill>
                  <a:srgbClr val="59452A"/>
                </a:solidFill>
                <a:latin typeface="Calibri"/>
                <a:cs typeface="Calibri"/>
              </a:rPr>
              <a:t>have</a:t>
            </a:r>
            <a:r>
              <a:rPr dirty="0" sz="1700" spc="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15">
                <a:solidFill>
                  <a:srgbClr val="59452A"/>
                </a:solidFill>
                <a:latin typeface="Calibri"/>
                <a:cs typeface="Calibri"/>
              </a:rPr>
              <a:t>different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types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of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59452A"/>
                </a:solidFill>
                <a:latin typeface="Calibri"/>
                <a:cs typeface="Calibri"/>
              </a:rPr>
              <a:t>Participants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 with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categories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and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eligibility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defined in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 the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Scheme</a:t>
            </a:r>
            <a:r>
              <a:rPr dirty="0" sz="17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Rules.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17646" y="6028944"/>
            <a:ext cx="6122670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8595" indent="-17653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9230" algn="l"/>
              </a:tabLst>
            </a:pPr>
            <a:r>
              <a:rPr dirty="0" sz="1700" spc="-10">
                <a:solidFill>
                  <a:srgbClr val="59452A"/>
                </a:solidFill>
                <a:latin typeface="Calibri"/>
                <a:cs typeface="Calibri"/>
              </a:rPr>
              <a:t>Different</a:t>
            </a:r>
            <a:r>
              <a:rPr dirty="0" sz="17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Agreements</a:t>
            </a:r>
            <a:r>
              <a:rPr dirty="0" sz="1700" spc="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59452A"/>
                </a:solidFill>
                <a:latin typeface="Calibri"/>
                <a:cs typeface="Calibri"/>
              </a:rPr>
              <a:t>are</a:t>
            </a:r>
            <a:r>
              <a:rPr dirty="0" sz="17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developed</a:t>
            </a:r>
            <a:r>
              <a:rPr dirty="0" sz="17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59452A"/>
                </a:solidFill>
                <a:latin typeface="Calibri"/>
                <a:cs typeface="Calibri"/>
              </a:rPr>
              <a:t>for</a:t>
            </a:r>
            <a:r>
              <a:rPr dirty="0" sz="17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15">
                <a:solidFill>
                  <a:srgbClr val="59452A"/>
                </a:solidFill>
                <a:latin typeface="Calibri"/>
                <a:cs typeface="Calibri"/>
              </a:rPr>
              <a:t>different</a:t>
            </a:r>
            <a:r>
              <a:rPr dirty="0" sz="1700" spc="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59452A"/>
                </a:solidFill>
                <a:latin typeface="Calibri"/>
                <a:cs typeface="Calibri"/>
              </a:rPr>
              <a:t>Participant</a:t>
            </a:r>
            <a:r>
              <a:rPr dirty="0" sz="1700" spc="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15">
                <a:solidFill>
                  <a:srgbClr val="59452A"/>
                </a:solidFill>
                <a:latin typeface="Calibri"/>
                <a:cs typeface="Calibri"/>
              </a:rPr>
              <a:t>Types.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17646" y="6550152"/>
            <a:ext cx="6142355" cy="55308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88595" marR="5080" indent="-176530">
              <a:lnSpc>
                <a:spcPct val="103499"/>
              </a:lnSpc>
              <a:spcBef>
                <a:spcPts val="25"/>
              </a:spcBef>
              <a:buFont typeface="Arial MT"/>
              <a:buChar char="•"/>
              <a:tabLst>
                <a:tab pos="189230" algn="l"/>
              </a:tabLst>
            </a:pP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Other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Agreements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15">
                <a:solidFill>
                  <a:srgbClr val="59452A"/>
                </a:solidFill>
                <a:latin typeface="Calibri"/>
                <a:cs typeface="Calibri"/>
              </a:rPr>
              <a:t>may</a:t>
            </a:r>
            <a:r>
              <a:rPr dirty="0" sz="17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also</a:t>
            </a:r>
            <a:r>
              <a:rPr dirty="0" sz="17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be</a:t>
            </a:r>
            <a:r>
              <a:rPr dirty="0" sz="17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developed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59452A"/>
                </a:solidFill>
                <a:latin typeface="Calibri"/>
                <a:cs typeface="Calibri"/>
              </a:rPr>
              <a:t>for</a:t>
            </a:r>
            <a:r>
              <a:rPr dirty="0" sz="17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other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non-Participant </a:t>
            </a:r>
            <a:r>
              <a:rPr dirty="0" sz="1700" spc="-37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entities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 (e.g., </a:t>
            </a:r>
            <a:r>
              <a:rPr dirty="0" sz="1700" spc="-15">
                <a:solidFill>
                  <a:srgbClr val="59452A"/>
                </a:solidFill>
                <a:latin typeface="Calibri"/>
                <a:cs typeface="Calibri"/>
              </a:rPr>
              <a:t>Payment</a:t>
            </a:r>
            <a:r>
              <a:rPr dirty="0" sz="17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Initiation,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20">
                <a:solidFill>
                  <a:srgbClr val="59452A"/>
                </a:solidFill>
                <a:latin typeface="Calibri"/>
                <a:cs typeface="Calibri"/>
              </a:rPr>
              <a:t>Technology</a:t>
            </a:r>
            <a:r>
              <a:rPr dirty="0" sz="17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Provider).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919" y="731420"/>
            <a:ext cx="8798560" cy="975360"/>
          </a:xfrm>
          <a:prstGeom prst="rect"/>
          <a:solidFill>
            <a:srgbClr val="741B22"/>
          </a:solidFill>
        </p:spPr>
        <p:txBody>
          <a:bodyPr wrap="square" lIns="0" tIns="234315" rIns="0" bIns="0" rtlCol="0" vert="horz">
            <a:spAutoFit/>
          </a:bodyPr>
          <a:lstStyle/>
          <a:p>
            <a:pPr marL="97155">
              <a:lnSpc>
                <a:spcPct val="100000"/>
              </a:lnSpc>
              <a:spcBef>
                <a:spcPts val="1845"/>
              </a:spcBef>
            </a:pPr>
            <a:r>
              <a:rPr dirty="0" sz="3000" spc="-10" b="0">
                <a:solidFill>
                  <a:srgbClr val="FFFFFF"/>
                </a:solidFill>
                <a:latin typeface="Calibri"/>
                <a:cs typeface="Calibri"/>
              </a:rPr>
              <a:t>Scheme</a:t>
            </a:r>
            <a:r>
              <a:rPr dirty="0" sz="3000" spc="-30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15" b="0">
                <a:solidFill>
                  <a:srgbClr val="FFFFFF"/>
                </a:solidFill>
                <a:latin typeface="Calibri"/>
                <a:cs typeface="Calibri"/>
              </a:rPr>
              <a:t>Governance</a:t>
            </a:r>
            <a:r>
              <a:rPr dirty="0" sz="3000" spc="-30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10" b="0">
                <a:solidFill>
                  <a:srgbClr val="FFFFFF"/>
                </a:solidFill>
                <a:latin typeface="Calibri"/>
                <a:cs typeface="Calibri"/>
              </a:rPr>
              <a:t>Models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568" y="2059681"/>
            <a:ext cx="2582545" cy="426720"/>
          </a:xfrm>
          <a:prstGeom prst="rect">
            <a:avLst/>
          </a:prstGeom>
          <a:solidFill>
            <a:srgbClr val="977C00">
              <a:alpha val="90199"/>
            </a:srgbClr>
          </a:solidFill>
        </p:spPr>
        <p:txBody>
          <a:bodyPr wrap="square" lIns="0" tIns="55880" rIns="0" bIns="0" rtlCol="0" vert="horz">
            <a:spAutoFit/>
          </a:bodyPr>
          <a:lstStyle/>
          <a:p>
            <a:pPr marL="552450">
              <a:lnSpc>
                <a:spcPct val="100000"/>
              </a:lnSpc>
              <a:spcBef>
                <a:spcPts val="440"/>
              </a:spcBef>
            </a:pP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Central</a:t>
            </a:r>
            <a:r>
              <a:rPr dirty="0" sz="17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Bank</a:t>
            </a:r>
            <a:r>
              <a:rPr dirty="0" sz="17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Led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2568" y="2486134"/>
            <a:ext cx="2582545" cy="3253104"/>
          </a:xfrm>
          <a:prstGeom prst="rect">
            <a:avLst/>
          </a:prstGeom>
          <a:solidFill>
            <a:srgbClr val="DDD7CB">
              <a:alpha val="90199"/>
            </a:srgbClr>
          </a:solidFill>
        </p:spPr>
        <p:txBody>
          <a:bodyPr wrap="square" lIns="0" tIns="54610" rIns="0" bIns="0" rtlCol="0" vert="horz">
            <a:spAutoFit/>
          </a:bodyPr>
          <a:lstStyle/>
          <a:p>
            <a:pPr marL="273685" marR="134620" indent="-182880">
              <a:lnSpc>
                <a:spcPct val="93500"/>
              </a:lnSpc>
              <a:spcBef>
                <a:spcPts val="430"/>
              </a:spcBef>
              <a:buChar char="•"/>
              <a:tabLst>
                <a:tab pos="274320" algn="l"/>
              </a:tabLst>
            </a:pPr>
            <a:r>
              <a:rPr dirty="0" sz="1700" spc="-10">
                <a:solidFill>
                  <a:srgbClr val="59452A"/>
                </a:solidFill>
                <a:latin typeface="Calibri"/>
                <a:cs typeface="Calibri"/>
              </a:rPr>
              <a:t>May</a:t>
            </a:r>
            <a:r>
              <a:rPr dirty="0" sz="1700" spc="-2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or</a:t>
            </a:r>
            <a:r>
              <a:rPr dirty="0" sz="1700" spc="-2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59452A"/>
                </a:solidFill>
                <a:latin typeface="Calibri"/>
                <a:cs typeface="Calibri"/>
              </a:rPr>
              <a:t>may</a:t>
            </a:r>
            <a:r>
              <a:rPr dirty="0" sz="1700" spc="-2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not</a:t>
            </a:r>
            <a:r>
              <a:rPr dirty="0" sz="1700" spc="-2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formally </a:t>
            </a:r>
            <a:r>
              <a:rPr dirty="0" sz="1700" spc="-37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include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participants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in 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decision</a:t>
            </a:r>
            <a:r>
              <a:rPr dirty="0" sz="1700" spc="-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making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81213" y="2070205"/>
            <a:ext cx="2582545" cy="399415"/>
          </a:xfrm>
          <a:custGeom>
            <a:avLst/>
            <a:gdLst/>
            <a:ahLst/>
            <a:cxnLst/>
            <a:rect l="l" t="t" r="r" b="b"/>
            <a:pathLst>
              <a:path w="2582545" h="399414">
                <a:moveTo>
                  <a:pt x="0" y="0"/>
                </a:moveTo>
                <a:lnTo>
                  <a:pt x="2582497" y="0"/>
                </a:lnTo>
                <a:lnTo>
                  <a:pt x="2582497" y="399359"/>
                </a:lnTo>
                <a:lnTo>
                  <a:pt x="0" y="399359"/>
                </a:lnTo>
                <a:lnTo>
                  <a:pt x="0" y="0"/>
                </a:lnTo>
                <a:close/>
              </a:path>
            </a:pathLst>
          </a:custGeom>
          <a:ln w="27093">
            <a:solidFill>
              <a:srgbClr val="977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594760" y="2056658"/>
            <a:ext cx="2555875" cy="359410"/>
          </a:xfrm>
          <a:prstGeom prst="rect">
            <a:avLst/>
          </a:prstGeom>
          <a:solidFill>
            <a:srgbClr val="977C00">
              <a:alpha val="70199"/>
            </a:srgbClr>
          </a:solidFill>
        </p:spPr>
        <p:txBody>
          <a:bodyPr wrap="square" lIns="0" tIns="55880" rIns="0" bIns="0" rtlCol="0" vert="horz">
            <a:spAutoFit/>
          </a:bodyPr>
          <a:lstStyle/>
          <a:p>
            <a:pPr marL="570865">
              <a:lnSpc>
                <a:spcPct val="100000"/>
              </a:lnSpc>
              <a:spcBef>
                <a:spcPts val="440"/>
              </a:spcBef>
            </a:pP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Commercial</a:t>
            </a:r>
            <a:r>
              <a:rPr dirty="0" sz="17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Led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563069" y="2402154"/>
            <a:ext cx="2609850" cy="3279775"/>
            <a:chOff x="3563069" y="2402154"/>
            <a:chExt cx="2609850" cy="3279775"/>
          </a:xfrm>
        </p:grpSpPr>
        <p:sp>
          <p:nvSpPr>
            <p:cNvPr id="8" name="object 8"/>
            <p:cNvSpPr/>
            <p:nvPr/>
          </p:nvSpPr>
          <p:spPr>
            <a:xfrm>
              <a:off x="3576616" y="2415701"/>
              <a:ext cx="2582545" cy="3253104"/>
            </a:xfrm>
            <a:custGeom>
              <a:avLst/>
              <a:gdLst/>
              <a:ahLst/>
              <a:cxnLst/>
              <a:rect l="l" t="t" r="r" b="b"/>
              <a:pathLst>
                <a:path w="2582545" h="3253104">
                  <a:moveTo>
                    <a:pt x="2582496" y="0"/>
                  </a:moveTo>
                  <a:lnTo>
                    <a:pt x="0" y="0"/>
                  </a:lnTo>
                  <a:lnTo>
                    <a:pt x="0" y="3252537"/>
                  </a:lnTo>
                  <a:lnTo>
                    <a:pt x="2582496" y="3252537"/>
                  </a:lnTo>
                  <a:lnTo>
                    <a:pt x="2582496" y="0"/>
                  </a:lnTo>
                  <a:close/>
                </a:path>
              </a:pathLst>
            </a:custGeom>
            <a:solidFill>
              <a:srgbClr val="DDD7CB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576616" y="2415701"/>
              <a:ext cx="2582545" cy="3253104"/>
            </a:xfrm>
            <a:custGeom>
              <a:avLst/>
              <a:gdLst/>
              <a:ahLst/>
              <a:cxnLst/>
              <a:rect l="l" t="t" r="r" b="b"/>
              <a:pathLst>
                <a:path w="2582545" h="3253104">
                  <a:moveTo>
                    <a:pt x="0" y="0"/>
                  </a:moveTo>
                  <a:lnTo>
                    <a:pt x="2582497" y="0"/>
                  </a:lnTo>
                  <a:lnTo>
                    <a:pt x="2582497" y="3252538"/>
                  </a:lnTo>
                  <a:lnTo>
                    <a:pt x="0" y="3252538"/>
                  </a:lnTo>
                  <a:lnTo>
                    <a:pt x="0" y="0"/>
                  </a:lnTo>
                  <a:close/>
                </a:path>
              </a:pathLst>
            </a:custGeom>
            <a:ln w="27093">
              <a:solidFill>
                <a:srgbClr val="DDD7C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3654949" y="2456688"/>
            <a:ext cx="2374900" cy="2799080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195580" marR="100965" indent="-182880">
              <a:lnSpc>
                <a:spcPts val="1900"/>
              </a:lnSpc>
              <a:spcBef>
                <a:spcPts val="280"/>
              </a:spcBef>
              <a:buChar char="•"/>
              <a:tabLst>
                <a:tab pos="195580" algn="l"/>
              </a:tabLst>
            </a:pPr>
            <a:r>
              <a:rPr dirty="0" sz="1700" spc="-10">
                <a:solidFill>
                  <a:srgbClr val="59452A"/>
                </a:solidFill>
                <a:latin typeface="Calibri"/>
                <a:cs typeface="Calibri"/>
              </a:rPr>
              <a:t>May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be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focused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on a 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single</a:t>
            </a:r>
            <a:r>
              <a:rPr dirty="0" sz="1700" spc="-4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scheme,</a:t>
            </a:r>
            <a:r>
              <a:rPr dirty="0" sz="1700" spc="-4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multiple </a:t>
            </a:r>
            <a:r>
              <a:rPr dirty="0" sz="1700" spc="-37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schemes or </a:t>
            </a:r>
            <a:r>
              <a:rPr dirty="0" sz="1700" spc="-15">
                <a:solidFill>
                  <a:srgbClr val="59452A"/>
                </a:solidFill>
                <a:latin typeface="Calibri"/>
                <a:cs typeface="Calibri"/>
              </a:rPr>
              <a:t>have </a:t>
            </a:r>
            <a:r>
              <a:rPr dirty="0" sz="1700" spc="-10">
                <a:solidFill>
                  <a:srgbClr val="59452A"/>
                </a:solidFill>
                <a:latin typeface="Calibri"/>
                <a:cs typeface="Calibri"/>
              </a:rPr>
              <a:t>many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 initiatives</a:t>
            </a:r>
            <a:r>
              <a:rPr dirty="0" sz="1700" spc="-3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and</a:t>
            </a:r>
            <a:r>
              <a:rPr dirty="0" sz="1700" spc="-3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activities</a:t>
            </a:r>
            <a:endParaRPr sz="17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14"/>
              </a:spcBef>
              <a:buChar char="•"/>
              <a:tabLst>
                <a:tab pos="195580" algn="l"/>
              </a:tabLst>
            </a:pPr>
            <a:r>
              <a:rPr dirty="0" sz="1700" spc="-10">
                <a:solidFill>
                  <a:srgbClr val="59452A"/>
                </a:solidFill>
                <a:latin typeface="Calibri"/>
                <a:cs typeface="Calibri"/>
              </a:rPr>
              <a:t>May</a:t>
            </a:r>
            <a:r>
              <a:rPr dirty="0" sz="1700" spc="-2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be</a:t>
            </a:r>
            <a:r>
              <a:rPr dirty="0" sz="1700" spc="-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public</a:t>
            </a:r>
            <a:r>
              <a:rPr dirty="0" sz="1700" spc="-2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or</a:t>
            </a:r>
            <a:r>
              <a:rPr dirty="0" sz="1700" spc="-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59452A"/>
                </a:solidFill>
                <a:latin typeface="Calibri"/>
                <a:cs typeface="Calibri"/>
              </a:rPr>
              <a:t>private</a:t>
            </a:r>
            <a:endParaRPr sz="1700">
              <a:latin typeface="Calibri"/>
              <a:cs typeface="Calibri"/>
            </a:endParaRPr>
          </a:p>
          <a:p>
            <a:pPr algn="just" marL="195580" marR="452120" indent="-182880">
              <a:lnSpc>
                <a:spcPct val="93500"/>
              </a:lnSpc>
              <a:spcBef>
                <a:spcPts val="180"/>
              </a:spcBef>
              <a:buChar char="•"/>
              <a:tabLst>
                <a:tab pos="195580" algn="l"/>
              </a:tabLst>
            </a:pPr>
            <a:r>
              <a:rPr dirty="0" sz="1700" spc="-10">
                <a:solidFill>
                  <a:srgbClr val="59452A"/>
                </a:solidFill>
                <a:latin typeface="Calibri"/>
                <a:cs typeface="Calibri"/>
              </a:rPr>
              <a:t>May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be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owned by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a </a:t>
            </a:r>
            <a:r>
              <a:rPr dirty="0" sz="1700" spc="-37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segment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of scheme </a:t>
            </a:r>
            <a:r>
              <a:rPr dirty="0" sz="1700" spc="-37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participants</a:t>
            </a:r>
            <a:endParaRPr sz="1700">
              <a:latin typeface="Calibri"/>
              <a:cs typeface="Calibri"/>
            </a:endParaRPr>
          </a:p>
          <a:p>
            <a:pPr marL="195580" marR="5080" indent="-182880">
              <a:lnSpc>
                <a:spcPct val="93500"/>
              </a:lnSpc>
              <a:spcBef>
                <a:spcPts val="275"/>
              </a:spcBef>
              <a:buChar char="•"/>
              <a:tabLst>
                <a:tab pos="195580" algn="l"/>
              </a:tabLst>
            </a:pPr>
            <a:r>
              <a:rPr dirty="0" sz="1700" spc="-10">
                <a:solidFill>
                  <a:srgbClr val="59452A"/>
                </a:solidFill>
                <a:latin typeface="Calibri"/>
                <a:cs typeface="Calibri"/>
              </a:rPr>
              <a:t>May</a:t>
            </a:r>
            <a:r>
              <a:rPr dirty="0" sz="1700" spc="-2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or</a:t>
            </a:r>
            <a:r>
              <a:rPr dirty="0" sz="1700" spc="-2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59452A"/>
                </a:solidFill>
                <a:latin typeface="Calibri"/>
                <a:cs typeface="Calibri"/>
              </a:rPr>
              <a:t>may</a:t>
            </a:r>
            <a:r>
              <a:rPr dirty="0" sz="1700" spc="-2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not</a:t>
            </a:r>
            <a:r>
              <a:rPr dirty="0" sz="1700" spc="-2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formally </a:t>
            </a:r>
            <a:r>
              <a:rPr dirty="0" sz="1700" spc="-37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include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participants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in 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decision</a:t>
            </a:r>
            <a:r>
              <a:rPr dirty="0" sz="1700" spc="-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making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10"/>
              <a:t>Bill</a:t>
            </a:r>
            <a:r>
              <a:rPr dirty="0" spc="-15"/>
              <a:t> </a:t>
            </a:r>
            <a:r>
              <a:rPr dirty="0"/>
              <a:t>&amp;</a:t>
            </a:r>
            <a:r>
              <a:rPr dirty="0" spc="-30"/>
              <a:t> </a:t>
            </a:r>
            <a:r>
              <a:rPr dirty="0" spc="-15"/>
              <a:t>Melinda Gates</a:t>
            </a:r>
            <a:r>
              <a:rPr dirty="0" spc="-10"/>
              <a:t> </a:t>
            </a:r>
            <a:r>
              <a:rPr dirty="0" spc="-20"/>
              <a:t>Foundation,</a:t>
            </a:r>
            <a:r>
              <a:rPr dirty="0" spc="-10"/>
              <a:t> 2024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421080" y="7248732"/>
            <a:ext cx="147320" cy="196215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z="1100">
                <a:solidFill>
                  <a:srgbClr val="857968"/>
                </a:solidFill>
                <a:latin typeface="Calibri"/>
                <a:cs typeface="Calibri"/>
              </a:rPr>
              <a:t>3</a:t>
            </a:fld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20662" y="2059681"/>
            <a:ext cx="2582545" cy="426720"/>
          </a:xfrm>
          <a:prstGeom prst="rect">
            <a:avLst/>
          </a:prstGeom>
          <a:solidFill>
            <a:srgbClr val="977C00">
              <a:alpha val="50199"/>
            </a:srgbClr>
          </a:solidFill>
        </p:spPr>
        <p:txBody>
          <a:bodyPr wrap="square" lIns="0" tIns="55880" rIns="0" bIns="0" rtlCol="0" vert="horz">
            <a:spAutoFit/>
          </a:bodyPr>
          <a:lstStyle/>
          <a:p>
            <a:pPr marL="608330">
              <a:lnSpc>
                <a:spcPct val="100000"/>
              </a:lnSpc>
              <a:spcBef>
                <a:spcPts val="440"/>
              </a:spcBef>
            </a:pP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Association</a:t>
            </a:r>
            <a:r>
              <a:rPr dirty="0" sz="17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Led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20662" y="2486134"/>
            <a:ext cx="2582545" cy="3253104"/>
          </a:xfrm>
          <a:prstGeom prst="rect">
            <a:avLst/>
          </a:prstGeom>
          <a:solidFill>
            <a:srgbClr val="DDD7CB">
              <a:alpha val="90199"/>
            </a:srgbClr>
          </a:solidFill>
        </p:spPr>
        <p:txBody>
          <a:bodyPr wrap="square" lIns="0" tIns="55244" rIns="0" bIns="0" rtlCol="0" vert="horz">
            <a:spAutoFit/>
          </a:bodyPr>
          <a:lstStyle/>
          <a:p>
            <a:pPr marL="273685" marR="231140" indent="-182880">
              <a:lnSpc>
                <a:spcPct val="93300"/>
              </a:lnSpc>
              <a:spcBef>
                <a:spcPts val="434"/>
              </a:spcBef>
              <a:buFont typeface="Arial MT"/>
              <a:buChar char="•"/>
              <a:tabLst>
                <a:tab pos="274320" algn="l"/>
              </a:tabLst>
            </a:pPr>
            <a:r>
              <a:rPr dirty="0" sz="1700" spc="-10">
                <a:solidFill>
                  <a:srgbClr val="59452A"/>
                </a:solidFill>
                <a:latin typeface="Calibri"/>
                <a:cs typeface="Calibri"/>
              </a:rPr>
              <a:t>May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be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focused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on a 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single</a:t>
            </a:r>
            <a:r>
              <a:rPr dirty="0" sz="1700" spc="-4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scheme,</a:t>
            </a:r>
            <a:r>
              <a:rPr dirty="0" sz="1700" spc="-4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multiple </a:t>
            </a:r>
            <a:r>
              <a:rPr dirty="0" sz="1700" spc="-37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schemes or </a:t>
            </a:r>
            <a:r>
              <a:rPr dirty="0" sz="1700" spc="-15">
                <a:solidFill>
                  <a:srgbClr val="59452A"/>
                </a:solidFill>
                <a:latin typeface="Calibri"/>
                <a:cs typeface="Calibri"/>
              </a:rPr>
              <a:t>have </a:t>
            </a:r>
            <a:r>
              <a:rPr dirty="0" sz="1700" spc="-10">
                <a:solidFill>
                  <a:srgbClr val="59452A"/>
                </a:solidFill>
                <a:latin typeface="Calibri"/>
                <a:cs typeface="Calibri"/>
              </a:rPr>
              <a:t>many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 initiatives</a:t>
            </a:r>
            <a:r>
              <a:rPr dirty="0" sz="1700" spc="-3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and</a:t>
            </a:r>
            <a:r>
              <a:rPr dirty="0" sz="1700" spc="-3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activities</a:t>
            </a:r>
            <a:endParaRPr sz="1700">
              <a:latin typeface="Calibri"/>
              <a:cs typeface="Calibri"/>
            </a:endParaRPr>
          </a:p>
          <a:p>
            <a:pPr marL="273685" marR="194945" indent="-182880">
              <a:lnSpc>
                <a:spcPct val="91200"/>
              </a:lnSpc>
              <a:spcBef>
                <a:spcPts val="325"/>
              </a:spcBef>
              <a:buClr>
                <a:srgbClr val="59452A"/>
              </a:buClr>
              <a:buFont typeface="Arial MT"/>
              <a:buChar char="•"/>
              <a:tabLst>
                <a:tab pos="322580" algn="l"/>
                <a:tab pos="323215" algn="l"/>
              </a:tabLst>
            </a:pPr>
            <a:r>
              <a:rPr dirty="0"/>
              <a:t>	</a:t>
            </a:r>
            <a:r>
              <a:rPr dirty="0" sz="1700" spc="-10">
                <a:solidFill>
                  <a:srgbClr val="59452A"/>
                </a:solidFill>
                <a:latin typeface="Calibri"/>
                <a:cs typeface="Calibri"/>
              </a:rPr>
              <a:t>May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or </a:t>
            </a:r>
            <a:r>
              <a:rPr dirty="0" sz="1700" spc="-10">
                <a:solidFill>
                  <a:srgbClr val="59452A"/>
                </a:solidFill>
                <a:latin typeface="Calibri"/>
                <a:cs typeface="Calibri"/>
              </a:rPr>
              <a:t>may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not be 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mandated</a:t>
            </a:r>
            <a:r>
              <a:rPr dirty="0" sz="1700" spc="-3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by</a:t>
            </a:r>
            <a:r>
              <a:rPr dirty="0" sz="1700" spc="-3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regulation </a:t>
            </a:r>
            <a:r>
              <a:rPr dirty="0" sz="1700" spc="-37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or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 law</a:t>
            </a:r>
            <a:endParaRPr sz="1700">
              <a:latin typeface="Calibri"/>
              <a:cs typeface="Calibri"/>
            </a:endParaRPr>
          </a:p>
          <a:p>
            <a:pPr marL="273685" marR="579755" indent="-182880">
              <a:lnSpc>
                <a:spcPts val="1900"/>
              </a:lnSpc>
              <a:spcBef>
                <a:spcPts val="325"/>
              </a:spcBef>
              <a:buClr>
                <a:srgbClr val="59452A"/>
              </a:buClr>
              <a:buFont typeface="Arial MT"/>
              <a:buChar char="•"/>
              <a:tabLst>
                <a:tab pos="322580" algn="l"/>
                <a:tab pos="323215" algn="l"/>
              </a:tabLst>
            </a:pPr>
            <a:r>
              <a:rPr dirty="0"/>
              <a:t>	</a:t>
            </a:r>
            <a:r>
              <a:rPr dirty="0" sz="1700" spc="-10">
                <a:solidFill>
                  <a:srgbClr val="59452A"/>
                </a:solidFill>
                <a:latin typeface="Calibri"/>
                <a:cs typeface="Calibri"/>
              </a:rPr>
              <a:t>May have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open or 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closed</a:t>
            </a:r>
            <a:r>
              <a:rPr dirty="0" sz="1700" spc="-6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59452A"/>
                </a:solidFill>
                <a:latin typeface="Calibri"/>
                <a:cs typeface="Calibri"/>
              </a:rPr>
              <a:t>membership</a:t>
            </a:r>
            <a:endParaRPr sz="1700">
              <a:latin typeface="Calibri"/>
              <a:cs typeface="Calibri"/>
            </a:endParaRPr>
          </a:p>
          <a:p>
            <a:pPr marL="273685" marR="393700" indent="-182880">
              <a:lnSpc>
                <a:spcPct val="90600"/>
              </a:lnSpc>
              <a:spcBef>
                <a:spcPts val="315"/>
              </a:spcBef>
              <a:buClr>
                <a:srgbClr val="59452A"/>
              </a:buClr>
              <a:buFont typeface="Arial MT"/>
              <a:buChar char="•"/>
              <a:tabLst>
                <a:tab pos="322580" algn="l"/>
                <a:tab pos="323215" algn="l"/>
              </a:tabLst>
            </a:pPr>
            <a:r>
              <a:rPr dirty="0"/>
              <a:t>	</a:t>
            </a:r>
            <a:r>
              <a:rPr dirty="0" sz="1700" spc="-10">
                <a:solidFill>
                  <a:srgbClr val="59452A"/>
                </a:solidFill>
                <a:latin typeface="Calibri"/>
                <a:cs typeface="Calibri"/>
              </a:rPr>
              <a:t>May</a:t>
            </a:r>
            <a:r>
              <a:rPr dirty="0" sz="1700" spc="-2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or</a:t>
            </a:r>
            <a:r>
              <a:rPr dirty="0" sz="1700" spc="-2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59452A"/>
                </a:solidFill>
                <a:latin typeface="Calibri"/>
                <a:cs typeface="Calibri"/>
              </a:rPr>
              <a:t>may</a:t>
            </a:r>
            <a:r>
              <a:rPr dirty="0" sz="1700" spc="-2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not</a:t>
            </a:r>
            <a:r>
              <a:rPr dirty="0" sz="1700" spc="-2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59452A"/>
                </a:solidFill>
                <a:latin typeface="Calibri"/>
                <a:cs typeface="Calibri"/>
              </a:rPr>
              <a:t>have </a:t>
            </a:r>
            <a:r>
              <a:rPr dirty="0" sz="1700" spc="-37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59452A"/>
                </a:solidFill>
                <a:latin typeface="Calibri"/>
                <a:cs typeface="Calibri"/>
              </a:rPr>
              <a:t>formal Central </a:t>
            </a:r>
            <a:r>
              <a:rPr dirty="0" sz="1700">
                <a:solidFill>
                  <a:srgbClr val="59452A"/>
                </a:solidFill>
                <a:latin typeface="Calibri"/>
                <a:cs typeface="Calibri"/>
              </a:rPr>
              <a:t>Bank </a:t>
            </a:r>
            <a:r>
              <a:rPr dirty="0" sz="17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59452A"/>
                </a:solidFill>
                <a:latin typeface="Calibri"/>
                <a:cs typeface="Calibri"/>
              </a:rPr>
              <a:t>representation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919" y="731420"/>
            <a:ext cx="8798560" cy="975360"/>
          </a:xfrm>
          <a:prstGeom prst="rect"/>
          <a:solidFill>
            <a:srgbClr val="741B22"/>
          </a:solidFill>
        </p:spPr>
        <p:txBody>
          <a:bodyPr wrap="square" lIns="0" tIns="234315" rIns="0" bIns="0" rtlCol="0" vert="horz">
            <a:spAutoFit/>
          </a:bodyPr>
          <a:lstStyle/>
          <a:p>
            <a:pPr marL="97155">
              <a:lnSpc>
                <a:spcPct val="100000"/>
              </a:lnSpc>
              <a:spcBef>
                <a:spcPts val="1845"/>
              </a:spcBef>
            </a:pPr>
            <a:r>
              <a:rPr dirty="0" sz="3000" spc="-10" b="0">
                <a:solidFill>
                  <a:srgbClr val="FFFFFF"/>
                </a:solidFill>
                <a:latin typeface="Calibri"/>
                <a:cs typeface="Calibri"/>
              </a:rPr>
              <a:t>Inclusive</a:t>
            </a:r>
            <a:r>
              <a:rPr dirty="0" sz="3000" spc="-35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10" b="0">
                <a:solidFill>
                  <a:srgbClr val="FFFFFF"/>
                </a:solidFill>
                <a:latin typeface="Calibri"/>
                <a:cs typeface="Calibri"/>
              </a:rPr>
              <a:t>Scheme</a:t>
            </a:r>
            <a:r>
              <a:rPr dirty="0" sz="3000" spc="-30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15" b="0">
                <a:solidFill>
                  <a:srgbClr val="FFFFFF"/>
                </a:solidFill>
                <a:latin typeface="Calibri"/>
                <a:cs typeface="Calibri"/>
              </a:rPr>
              <a:t>Governance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63785" y="2184485"/>
            <a:ext cx="6595745" cy="4103370"/>
            <a:chOff x="2863785" y="2184485"/>
            <a:chExt cx="6595745" cy="4103370"/>
          </a:xfrm>
        </p:grpSpPr>
        <p:sp>
          <p:nvSpPr>
            <p:cNvPr id="4" name="object 4"/>
            <p:cNvSpPr/>
            <p:nvPr/>
          </p:nvSpPr>
          <p:spPr>
            <a:xfrm>
              <a:off x="2863785" y="2550245"/>
              <a:ext cx="6534784" cy="2487295"/>
            </a:xfrm>
            <a:custGeom>
              <a:avLst/>
              <a:gdLst/>
              <a:ahLst/>
              <a:cxnLst/>
              <a:rect l="l" t="t" r="r" b="b"/>
              <a:pathLst>
                <a:path w="6534784" h="2487295">
                  <a:moveTo>
                    <a:pt x="0" y="0"/>
                  </a:moveTo>
                  <a:lnTo>
                    <a:pt x="6534214" y="0"/>
                  </a:lnTo>
                </a:path>
                <a:path w="6534784" h="2487295">
                  <a:moveTo>
                    <a:pt x="0" y="1243583"/>
                  </a:moveTo>
                  <a:lnTo>
                    <a:pt x="6534214" y="1243583"/>
                  </a:lnTo>
                </a:path>
                <a:path w="6534784" h="2487295">
                  <a:moveTo>
                    <a:pt x="0" y="2487167"/>
                  </a:moveTo>
                  <a:lnTo>
                    <a:pt x="6534214" y="2487167"/>
                  </a:lnTo>
                </a:path>
              </a:pathLst>
            </a:custGeom>
            <a:ln w="13546">
              <a:solidFill>
                <a:srgbClr val="BAAA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428479" y="2184485"/>
              <a:ext cx="0" cy="4103370"/>
            </a:xfrm>
            <a:custGeom>
              <a:avLst/>
              <a:gdLst/>
              <a:ahLst/>
              <a:cxnLst/>
              <a:rect l="l" t="t" r="r" b="b"/>
              <a:pathLst>
                <a:path w="0" h="4103370">
                  <a:moveTo>
                    <a:pt x="0" y="0"/>
                  </a:moveTo>
                  <a:lnTo>
                    <a:pt x="0" y="4103285"/>
                  </a:lnTo>
                </a:path>
              </a:pathLst>
            </a:custGeom>
            <a:ln w="6095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863785" y="6280997"/>
              <a:ext cx="6595745" cy="0"/>
            </a:xfrm>
            <a:custGeom>
              <a:avLst/>
              <a:gdLst/>
              <a:ahLst/>
              <a:cxnLst/>
              <a:rect l="l" t="t" r="r" b="b"/>
              <a:pathLst>
                <a:path w="6595745" h="0">
                  <a:moveTo>
                    <a:pt x="0" y="0"/>
                  </a:moveTo>
                  <a:lnTo>
                    <a:pt x="6595174" y="0"/>
                  </a:lnTo>
                </a:path>
              </a:pathLst>
            </a:custGeom>
            <a:ln w="13546">
              <a:solidFill>
                <a:srgbClr val="BAAA5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851085" y="2196591"/>
            <a:ext cx="868044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15">
                <a:solidFill>
                  <a:srgbClr val="9B242D"/>
                </a:solidFill>
                <a:latin typeface="Calibri"/>
                <a:cs typeface="Calibri"/>
              </a:rPr>
              <a:t>C</a:t>
            </a:r>
            <a:r>
              <a:rPr dirty="0" sz="1300" spc="-10">
                <a:solidFill>
                  <a:srgbClr val="9B242D"/>
                </a:solidFill>
                <a:latin typeface="Calibri"/>
                <a:cs typeface="Calibri"/>
              </a:rPr>
              <a:t>o</a:t>
            </a:r>
            <a:r>
              <a:rPr dirty="0" sz="1300" spc="-15">
                <a:solidFill>
                  <a:srgbClr val="9B242D"/>
                </a:solidFill>
                <a:latin typeface="Calibri"/>
                <a:cs typeface="Calibri"/>
              </a:rPr>
              <a:t>m</a:t>
            </a:r>
            <a:r>
              <a:rPr dirty="0" sz="1300" spc="-20">
                <a:solidFill>
                  <a:srgbClr val="9B242D"/>
                </a:solidFill>
                <a:latin typeface="Calibri"/>
                <a:cs typeface="Calibri"/>
              </a:rPr>
              <a:t>p</a:t>
            </a:r>
            <a:r>
              <a:rPr dirty="0" sz="1300" spc="-10">
                <a:solidFill>
                  <a:srgbClr val="9B242D"/>
                </a:solidFill>
                <a:latin typeface="Calibri"/>
                <a:cs typeface="Calibri"/>
              </a:rPr>
              <a:t>o</a:t>
            </a:r>
            <a:r>
              <a:rPr dirty="0" sz="1300" spc="-20">
                <a:solidFill>
                  <a:srgbClr val="9B242D"/>
                </a:solidFill>
                <a:latin typeface="Calibri"/>
                <a:cs typeface="Calibri"/>
              </a:rPr>
              <a:t>n</a:t>
            </a:r>
            <a:r>
              <a:rPr dirty="0" sz="1300" spc="-10">
                <a:solidFill>
                  <a:srgbClr val="9B242D"/>
                </a:solidFill>
                <a:latin typeface="Calibri"/>
                <a:cs typeface="Calibri"/>
              </a:rPr>
              <a:t>e</a:t>
            </a:r>
            <a:r>
              <a:rPr dirty="0" sz="1300" spc="-30">
                <a:solidFill>
                  <a:srgbClr val="9B242D"/>
                </a:solidFill>
                <a:latin typeface="Calibri"/>
                <a:cs typeface="Calibri"/>
              </a:rPr>
              <a:t>n</a:t>
            </a:r>
            <a:r>
              <a:rPr dirty="0" sz="1300" spc="-10">
                <a:solidFill>
                  <a:srgbClr val="9B242D"/>
                </a:solidFill>
                <a:latin typeface="Calibri"/>
                <a:cs typeface="Calibri"/>
              </a:rPr>
              <a:t>t</a:t>
            </a:r>
            <a:r>
              <a:rPr dirty="0" sz="1300">
                <a:solidFill>
                  <a:srgbClr val="9B242D"/>
                </a:solidFill>
                <a:latin typeface="Calibri"/>
                <a:cs typeface="Calibri"/>
              </a:rPr>
              <a:t>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10"/>
              <a:t>Bill</a:t>
            </a:r>
            <a:r>
              <a:rPr dirty="0" spc="-15"/>
              <a:t> </a:t>
            </a:r>
            <a:r>
              <a:rPr dirty="0"/>
              <a:t>&amp;</a:t>
            </a:r>
            <a:r>
              <a:rPr dirty="0" spc="-30"/>
              <a:t> </a:t>
            </a:r>
            <a:r>
              <a:rPr dirty="0" spc="-15"/>
              <a:t>Melinda Gates</a:t>
            </a:r>
            <a:r>
              <a:rPr dirty="0" spc="-10"/>
              <a:t> </a:t>
            </a:r>
            <a:r>
              <a:rPr dirty="0" spc="-20"/>
              <a:t>Foundation,</a:t>
            </a:r>
            <a:r>
              <a:rPr dirty="0" spc="-10"/>
              <a:t> 2024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9421080" y="7248732"/>
            <a:ext cx="147320" cy="196215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z="1100">
                <a:solidFill>
                  <a:srgbClr val="857968"/>
                </a:solidFill>
                <a:latin typeface="Calibri"/>
                <a:cs typeface="Calibri"/>
              </a:rPr>
              <a:t>3</a:t>
            </a:fld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51085" y="2559303"/>
            <a:ext cx="1122680" cy="6076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75"/>
              </a:spcBef>
            </a:pPr>
            <a:r>
              <a:rPr dirty="0" sz="1900" spc="-5" b="1">
                <a:solidFill>
                  <a:srgbClr val="9B242D"/>
                </a:solidFill>
                <a:latin typeface="Calibri"/>
                <a:cs typeface="Calibri"/>
              </a:rPr>
              <a:t>Equal </a:t>
            </a:r>
            <a:r>
              <a:rPr dirty="0" sz="1900" b="1">
                <a:solidFill>
                  <a:srgbClr val="9B242D"/>
                </a:solidFill>
                <a:latin typeface="Calibri"/>
                <a:cs typeface="Calibri"/>
              </a:rPr>
              <a:t> </a:t>
            </a:r>
            <a:r>
              <a:rPr dirty="0" sz="1900" spc="5" b="1">
                <a:solidFill>
                  <a:srgbClr val="9B242D"/>
                </a:solidFill>
                <a:latin typeface="Calibri"/>
                <a:cs typeface="Calibri"/>
              </a:rPr>
              <a:t>O</a:t>
            </a:r>
            <a:r>
              <a:rPr dirty="0" sz="1900" spc="10" b="1">
                <a:solidFill>
                  <a:srgbClr val="9B242D"/>
                </a:solidFill>
                <a:latin typeface="Calibri"/>
                <a:cs typeface="Calibri"/>
              </a:rPr>
              <a:t>w</a:t>
            </a:r>
            <a:r>
              <a:rPr dirty="0" sz="1900" spc="5" b="1">
                <a:solidFill>
                  <a:srgbClr val="9B242D"/>
                </a:solidFill>
                <a:latin typeface="Calibri"/>
                <a:cs typeface="Calibri"/>
              </a:rPr>
              <a:t>n</a:t>
            </a:r>
            <a:r>
              <a:rPr dirty="0" sz="1900" b="1">
                <a:solidFill>
                  <a:srgbClr val="9B242D"/>
                </a:solidFill>
                <a:latin typeface="Calibri"/>
                <a:cs typeface="Calibri"/>
              </a:rPr>
              <a:t>e</a:t>
            </a:r>
            <a:r>
              <a:rPr dirty="0" sz="1900" spc="-20" b="1">
                <a:solidFill>
                  <a:srgbClr val="9B242D"/>
                </a:solidFill>
                <a:latin typeface="Calibri"/>
                <a:cs typeface="Calibri"/>
              </a:rPr>
              <a:t>r</a:t>
            </a:r>
            <a:r>
              <a:rPr dirty="0" sz="1900" b="1">
                <a:solidFill>
                  <a:srgbClr val="9B242D"/>
                </a:solidFill>
                <a:latin typeface="Calibri"/>
                <a:cs typeface="Calibri"/>
              </a:rPr>
              <a:t>s</a:t>
            </a:r>
            <a:r>
              <a:rPr dirty="0" sz="1900" spc="5" b="1">
                <a:solidFill>
                  <a:srgbClr val="9B242D"/>
                </a:solidFill>
                <a:latin typeface="Calibri"/>
                <a:cs typeface="Calibri"/>
              </a:rPr>
              <a:t>h</a:t>
            </a:r>
            <a:r>
              <a:rPr dirty="0" sz="1900" b="1">
                <a:solidFill>
                  <a:srgbClr val="9B242D"/>
                </a:solidFill>
                <a:latin typeface="Calibri"/>
                <a:cs typeface="Calibri"/>
              </a:rPr>
              <a:t>ip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72788" y="2559303"/>
            <a:ext cx="4880610" cy="119316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75"/>
              </a:spcBef>
            </a:pPr>
            <a:r>
              <a:rPr dirty="0" sz="1900">
                <a:solidFill>
                  <a:srgbClr val="59452A"/>
                </a:solidFill>
                <a:latin typeface="Calibri"/>
                <a:cs typeface="Calibri"/>
              </a:rPr>
              <a:t>All</a:t>
            </a:r>
            <a:r>
              <a:rPr dirty="0" sz="19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59452A"/>
                </a:solidFill>
                <a:latin typeface="Calibri"/>
                <a:cs typeface="Calibri"/>
              </a:rPr>
              <a:t>direct</a:t>
            </a:r>
            <a:r>
              <a:rPr dirty="0" sz="19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59452A"/>
                </a:solidFill>
                <a:latin typeface="Calibri"/>
                <a:cs typeface="Calibri"/>
              </a:rPr>
              <a:t>participants</a:t>
            </a:r>
            <a:r>
              <a:rPr dirty="0" sz="19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900" spc="5">
                <a:solidFill>
                  <a:srgbClr val="59452A"/>
                </a:solidFill>
                <a:latin typeface="Calibri"/>
                <a:cs typeface="Calibri"/>
              </a:rPr>
              <a:t>of</a:t>
            </a:r>
            <a:r>
              <a:rPr dirty="0" sz="1900" spc="2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900" spc="5">
                <a:solidFill>
                  <a:srgbClr val="59452A"/>
                </a:solidFill>
                <a:latin typeface="Calibri"/>
                <a:cs typeface="Calibri"/>
              </a:rPr>
              <a:t>the</a:t>
            </a:r>
            <a:r>
              <a:rPr dirty="0" sz="1900" spc="2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900" spc="5">
                <a:solidFill>
                  <a:srgbClr val="59452A"/>
                </a:solidFill>
                <a:latin typeface="Calibri"/>
                <a:cs typeface="Calibri"/>
              </a:rPr>
              <a:t>scheme</a:t>
            </a:r>
            <a:r>
              <a:rPr dirty="0" sz="1900" spc="2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900" spc="5">
                <a:solidFill>
                  <a:srgbClr val="59452A"/>
                </a:solidFill>
                <a:latin typeface="Calibri"/>
                <a:cs typeface="Calibri"/>
              </a:rPr>
              <a:t>(banks</a:t>
            </a:r>
            <a:r>
              <a:rPr dirty="0" sz="1900" spc="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900" spc="5">
                <a:solidFill>
                  <a:srgbClr val="59452A"/>
                </a:solidFill>
                <a:latin typeface="Calibri"/>
                <a:cs typeface="Calibri"/>
              </a:rPr>
              <a:t>and </a:t>
            </a:r>
            <a:r>
              <a:rPr dirty="0" sz="19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900" spc="5">
                <a:solidFill>
                  <a:srgbClr val="59452A"/>
                </a:solidFill>
                <a:latin typeface="Calibri"/>
                <a:cs typeface="Calibri"/>
              </a:rPr>
              <a:t>non-banks)</a:t>
            </a:r>
            <a:r>
              <a:rPr dirty="0" sz="19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59452A"/>
                </a:solidFill>
                <a:latin typeface="Calibri"/>
                <a:cs typeface="Calibri"/>
              </a:rPr>
              <a:t>are</a:t>
            </a:r>
            <a:r>
              <a:rPr dirty="0" sz="1900" spc="2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59452A"/>
                </a:solidFill>
                <a:latin typeface="Calibri"/>
                <a:cs typeface="Calibri"/>
              </a:rPr>
              <a:t>provided</a:t>
            </a:r>
            <a:r>
              <a:rPr dirty="0" sz="1900" spc="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900" spc="5">
                <a:solidFill>
                  <a:srgbClr val="59452A"/>
                </a:solidFill>
                <a:latin typeface="Calibri"/>
                <a:cs typeface="Calibri"/>
              </a:rPr>
              <a:t>equal</a:t>
            </a:r>
            <a:r>
              <a:rPr dirty="0" sz="19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59452A"/>
                </a:solidFill>
                <a:latin typeface="Calibri"/>
                <a:cs typeface="Calibri"/>
              </a:rPr>
              <a:t>ownership </a:t>
            </a:r>
            <a:r>
              <a:rPr dirty="0" sz="1900" spc="5">
                <a:solidFill>
                  <a:srgbClr val="59452A"/>
                </a:solidFill>
                <a:latin typeface="Calibri"/>
                <a:cs typeface="Calibri"/>
              </a:rPr>
              <a:t> opportunities </a:t>
            </a:r>
            <a:r>
              <a:rPr dirty="0" sz="1900">
                <a:solidFill>
                  <a:srgbClr val="59452A"/>
                </a:solidFill>
                <a:latin typeface="Calibri"/>
                <a:cs typeface="Calibri"/>
              </a:rPr>
              <a:t>in</a:t>
            </a:r>
            <a:r>
              <a:rPr dirty="0" sz="1900" spc="2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900" spc="5">
                <a:solidFill>
                  <a:srgbClr val="59452A"/>
                </a:solidFill>
                <a:latin typeface="Calibri"/>
                <a:cs typeface="Calibri"/>
              </a:rPr>
              <a:t>scheme</a:t>
            </a:r>
            <a:r>
              <a:rPr dirty="0" sz="1900" spc="2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59452A"/>
                </a:solidFill>
                <a:latin typeface="Calibri"/>
                <a:cs typeface="Calibri"/>
              </a:rPr>
              <a:t>governance</a:t>
            </a:r>
            <a:r>
              <a:rPr dirty="0" sz="1900" spc="2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900" spc="5">
                <a:solidFill>
                  <a:srgbClr val="59452A"/>
                </a:solidFill>
                <a:latin typeface="Calibri"/>
                <a:cs typeface="Calibri"/>
              </a:rPr>
              <a:t>as</a:t>
            </a:r>
            <a:r>
              <a:rPr dirty="0" sz="19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59452A"/>
                </a:solidFill>
                <a:latin typeface="Calibri"/>
                <a:cs typeface="Calibri"/>
              </a:rPr>
              <a:t>well</a:t>
            </a:r>
            <a:r>
              <a:rPr dirty="0" sz="19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900" spc="5">
                <a:solidFill>
                  <a:srgbClr val="59452A"/>
                </a:solidFill>
                <a:latin typeface="Calibri"/>
                <a:cs typeface="Calibri"/>
              </a:rPr>
              <a:t>as</a:t>
            </a:r>
            <a:r>
              <a:rPr dirty="0" sz="19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59452A"/>
                </a:solidFill>
                <a:latin typeface="Calibri"/>
                <a:cs typeface="Calibri"/>
              </a:rPr>
              <a:t>in </a:t>
            </a:r>
            <a:r>
              <a:rPr dirty="0" sz="1900" spc="-4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900" spc="5">
                <a:solidFill>
                  <a:srgbClr val="59452A"/>
                </a:solidFill>
                <a:latin typeface="Calibri"/>
                <a:cs typeface="Calibri"/>
              </a:rPr>
              <a:t>scheme</a:t>
            </a:r>
            <a:r>
              <a:rPr dirty="0" sz="1900" spc="2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59452A"/>
                </a:solidFill>
                <a:latin typeface="Calibri"/>
                <a:cs typeface="Calibri"/>
              </a:rPr>
              <a:t>payment</a:t>
            </a:r>
            <a:r>
              <a:rPr dirty="0" sz="1900" spc="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59452A"/>
                </a:solidFill>
                <a:latin typeface="Calibri"/>
                <a:cs typeface="Calibri"/>
              </a:rPr>
              <a:t>operations.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51085" y="3802888"/>
            <a:ext cx="1271905" cy="6076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75"/>
              </a:spcBef>
            </a:pPr>
            <a:r>
              <a:rPr dirty="0" sz="1900" spc="-5" b="1">
                <a:solidFill>
                  <a:srgbClr val="9B242D"/>
                </a:solidFill>
                <a:latin typeface="Calibri"/>
                <a:cs typeface="Calibri"/>
              </a:rPr>
              <a:t>Participant </a:t>
            </a:r>
            <a:r>
              <a:rPr dirty="0" sz="1900" b="1">
                <a:solidFill>
                  <a:srgbClr val="9B242D"/>
                </a:solidFill>
                <a:latin typeface="Calibri"/>
                <a:cs typeface="Calibri"/>
              </a:rPr>
              <a:t> </a:t>
            </a:r>
            <a:r>
              <a:rPr dirty="0" sz="1900" spc="5" b="1">
                <a:solidFill>
                  <a:srgbClr val="9B242D"/>
                </a:solidFill>
                <a:latin typeface="Calibri"/>
                <a:cs typeface="Calibri"/>
              </a:rPr>
              <a:t>En</a:t>
            </a:r>
            <a:r>
              <a:rPr dirty="0" sz="1900" spc="-30" b="1">
                <a:solidFill>
                  <a:srgbClr val="9B242D"/>
                </a:solidFill>
                <a:latin typeface="Calibri"/>
                <a:cs typeface="Calibri"/>
              </a:rPr>
              <a:t>g</a:t>
            </a:r>
            <a:r>
              <a:rPr dirty="0" sz="1900" spc="5" b="1">
                <a:solidFill>
                  <a:srgbClr val="9B242D"/>
                </a:solidFill>
                <a:latin typeface="Calibri"/>
                <a:cs typeface="Calibri"/>
              </a:rPr>
              <a:t>a</a:t>
            </a:r>
            <a:r>
              <a:rPr dirty="0" sz="1900" spc="-20" b="1">
                <a:solidFill>
                  <a:srgbClr val="9B242D"/>
                </a:solidFill>
                <a:latin typeface="Calibri"/>
                <a:cs typeface="Calibri"/>
              </a:rPr>
              <a:t>g</a:t>
            </a:r>
            <a:r>
              <a:rPr dirty="0" sz="1900" b="1">
                <a:solidFill>
                  <a:srgbClr val="9B242D"/>
                </a:solidFill>
                <a:latin typeface="Calibri"/>
                <a:cs typeface="Calibri"/>
              </a:rPr>
              <a:t>e</a:t>
            </a:r>
            <a:r>
              <a:rPr dirty="0" sz="1900" spc="10" b="1">
                <a:solidFill>
                  <a:srgbClr val="9B242D"/>
                </a:solidFill>
                <a:latin typeface="Calibri"/>
                <a:cs typeface="Calibri"/>
              </a:rPr>
              <a:t>m</a:t>
            </a:r>
            <a:r>
              <a:rPr dirty="0" sz="1900" b="1">
                <a:solidFill>
                  <a:srgbClr val="9B242D"/>
                </a:solidFill>
                <a:latin typeface="Calibri"/>
                <a:cs typeface="Calibri"/>
              </a:rPr>
              <a:t>e</a:t>
            </a:r>
            <a:r>
              <a:rPr dirty="0" sz="1900" spc="-15" b="1">
                <a:solidFill>
                  <a:srgbClr val="9B242D"/>
                </a:solidFill>
                <a:latin typeface="Calibri"/>
                <a:cs typeface="Calibri"/>
              </a:rPr>
              <a:t>n</a:t>
            </a:r>
            <a:r>
              <a:rPr dirty="0" sz="1900" b="1">
                <a:solidFill>
                  <a:srgbClr val="9B242D"/>
                </a:solidFill>
                <a:latin typeface="Calibri"/>
                <a:cs typeface="Calibri"/>
              </a:rPr>
              <a:t>t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72788" y="3802888"/>
            <a:ext cx="4937760" cy="119316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75"/>
              </a:spcBef>
            </a:pPr>
            <a:r>
              <a:rPr dirty="0" sz="1900">
                <a:solidFill>
                  <a:srgbClr val="59452A"/>
                </a:solidFill>
                <a:latin typeface="Calibri"/>
                <a:cs typeface="Calibri"/>
              </a:rPr>
              <a:t>Direct</a:t>
            </a:r>
            <a:r>
              <a:rPr dirty="0" sz="19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900" spc="5">
                <a:solidFill>
                  <a:srgbClr val="59452A"/>
                </a:solidFill>
                <a:latin typeface="Calibri"/>
                <a:cs typeface="Calibri"/>
              </a:rPr>
              <a:t>and</a:t>
            </a:r>
            <a:r>
              <a:rPr dirty="0" sz="1900" spc="2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59452A"/>
                </a:solidFill>
                <a:latin typeface="Calibri"/>
                <a:cs typeface="Calibri"/>
              </a:rPr>
              <a:t>indirect</a:t>
            </a:r>
            <a:r>
              <a:rPr dirty="0" sz="19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59452A"/>
                </a:solidFill>
                <a:latin typeface="Calibri"/>
                <a:cs typeface="Calibri"/>
              </a:rPr>
              <a:t>participants</a:t>
            </a:r>
            <a:r>
              <a:rPr dirty="0" sz="19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59452A"/>
                </a:solidFill>
                <a:latin typeface="Calibri"/>
                <a:cs typeface="Calibri"/>
              </a:rPr>
              <a:t>are</a:t>
            </a:r>
            <a:r>
              <a:rPr dirty="0" sz="1900" spc="3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59452A"/>
                </a:solidFill>
                <a:latin typeface="Calibri"/>
                <a:cs typeface="Calibri"/>
              </a:rPr>
              <a:t>provided </a:t>
            </a:r>
            <a:r>
              <a:rPr dirty="0" sz="19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59452A"/>
                </a:solidFill>
                <a:latin typeface="Calibri"/>
                <a:cs typeface="Calibri"/>
              </a:rPr>
              <a:t>formal</a:t>
            </a:r>
            <a:r>
              <a:rPr dirty="0" sz="1900" spc="5">
                <a:solidFill>
                  <a:srgbClr val="59452A"/>
                </a:solidFill>
                <a:latin typeface="Calibri"/>
                <a:cs typeface="Calibri"/>
              </a:rPr>
              <a:t> and</a:t>
            </a:r>
            <a:r>
              <a:rPr dirty="0" sz="1900" spc="2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59452A"/>
                </a:solidFill>
                <a:latin typeface="Calibri"/>
                <a:cs typeface="Calibri"/>
              </a:rPr>
              <a:t>informal</a:t>
            </a:r>
            <a:r>
              <a:rPr dirty="0" sz="19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900" spc="5">
                <a:solidFill>
                  <a:srgbClr val="59452A"/>
                </a:solidFill>
                <a:latin typeface="Calibri"/>
                <a:cs typeface="Calibri"/>
              </a:rPr>
              <a:t>mechanisms </a:t>
            </a:r>
            <a:r>
              <a:rPr dirty="0" sz="1900" spc="-10">
                <a:solidFill>
                  <a:srgbClr val="59452A"/>
                </a:solidFill>
                <a:latin typeface="Calibri"/>
                <a:cs typeface="Calibri"/>
              </a:rPr>
              <a:t>to</a:t>
            </a:r>
            <a:r>
              <a:rPr dirty="0" sz="1900" spc="2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59452A"/>
                </a:solidFill>
                <a:latin typeface="Calibri"/>
                <a:cs typeface="Calibri"/>
              </a:rPr>
              <a:t>provide</a:t>
            </a:r>
            <a:r>
              <a:rPr dirty="0" sz="1900" spc="2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900" spc="5">
                <a:solidFill>
                  <a:srgbClr val="59452A"/>
                </a:solidFill>
                <a:latin typeface="Calibri"/>
                <a:cs typeface="Calibri"/>
              </a:rPr>
              <a:t>input </a:t>
            </a:r>
            <a:r>
              <a:rPr dirty="0" sz="1900" spc="-4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900" spc="5">
                <a:solidFill>
                  <a:srgbClr val="59452A"/>
                </a:solidFill>
                <a:latin typeface="Calibri"/>
                <a:cs typeface="Calibri"/>
              </a:rPr>
              <a:t>on</a:t>
            </a:r>
            <a:r>
              <a:rPr dirty="0" sz="1900" spc="2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900" spc="5">
                <a:solidFill>
                  <a:srgbClr val="59452A"/>
                </a:solidFill>
                <a:latin typeface="Calibri"/>
                <a:cs typeface="Calibri"/>
              </a:rPr>
              <a:t>the</a:t>
            </a:r>
            <a:r>
              <a:rPr dirty="0" sz="1900" spc="2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59452A"/>
                </a:solidFill>
                <a:latin typeface="Calibri"/>
                <a:cs typeface="Calibri"/>
              </a:rPr>
              <a:t>direction</a:t>
            </a:r>
            <a:r>
              <a:rPr dirty="0" sz="1900" spc="2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900" spc="5">
                <a:solidFill>
                  <a:srgbClr val="59452A"/>
                </a:solidFill>
                <a:latin typeface="Calibri"/>
                <a:cs typeface="Calibri"/>
              </a:rPr>
              <a:t>of</a:t>
            </a:r>
            <a:r>
              <a:rPr dirty="0" sz="1900" spc="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900" spc="5">
                <a:solidFill>
                  <a:srgbClr val="59452A"/>
                </a:solidFill>
                <a:latin typeface="Calibri"/>
                <a:cs typeface="Calibri"/>
              </a:rPr>
              <a:t>the</a:t>
            </a:r>
            <a:r>
              <a:rPr dirty="0" sz="1900" spc="2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900" spc="5">
                <a:solidFill>
                  <a:srgbClr val="59452A"/>
                </a:solidFill>
                <a:latin typeface="Calibri"/>
                <a:cs typeface="Calibri"/>
              </a:rPr>
              <a:t>scheme,</a:t>
            </a:r>
            <a:r>
              <a:rPr dirty="0" sz="19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900" spc="5">
                <a:solidFill>
                  <a:srgbClr val="59452A"/>
                </a:solidFill>
                <a:latin typeface="Calibri"/>
                <a:cs typeface="Calibri"/>
              </a:rPr>
              <a:t>including</a:t>
            </a:r>
            <a:r>
              <a:rPr dirty="0" sz="1900" spc="2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900" spc="5">
                <a:solidFill>
                  <a:srgbClr val="59452A"/>
                </a:solidFill>
                <a:latin typeface="Calibri"/>
                <a:cs typeface="Calibri"/>
              </a:rPr>
              <a:t>the </a:t>
            </a:r>
            <a:r>
              <a:rPr dirty="0" sz="19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900" spc="5">
                <a:solidFill>
                  <a:srgbClr val="59452A"/>
                </a:solidFill>
                <a:latin typeface="Calibri"/>
                <a:cs typeface="Calibri"/>
              </a:rPr>
              <a:t>scheme</a:t>
            </a:r>
            <a:r>
              <a:rPr dirty="0" sz="1900" spc="2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59452A"/>
                </a:solidFill>
                <a:latin typeface="Calibri"/>
                <a:cs typeface="Calibri"/>
              </a:rPr>
              <a:t>rules.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51085" y="5046472"/>
            <a:ext cx="1068070" cy="90043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75"/>
              </a:spcBef>
            </a:pPr>
            <a:r>
              <a:rPr dirty="0" sz="1900" b="1">
                <a:solidFill>
                  <a:srgbClr val="9B242D"/>
                </a:solidFill>
                <a:latin typeface="Calibri"/>
                <a:cs typeface="Calibri"/>
              </a:rPr>
              <a:t>Ensuring</a:t>
            </a:r>
            <a:r>
              <a:rPr dirty="0" sz="1900" spc="-60" b="1">
                <a:solidFill>
                  <a:srgbClr val="9B242D"/>
                </a:solidFill>
                <a:latin typeface="Calibri"/>
                <a:cs typeface="Calibri"/>
              </a:rPr>
              <a:t> </a:t>
            </a:r>
            <a:r>
              <a:rPr dirty="0" sz="1900" b="1">
                <a:solidFill>
                  <a:srgbClr val="9B242D"/>
                </a:solidFill>
                <a:latin typeface="Calibri"/>
                <a:cs typeface="Calibri"/>
              </a:rPr>
              <a:t>a </a:t>
            </a:r>
            <a:r>
              <a:rPr dirty="0" sz="1900" spc="-415" b="1">
                <a:solidFill>
                  <a:srgbClr val="9B242D"/>
                </a:solidFill>
                <a:latin typeface="Calibri"/>
                <a:cs typeface="Calibri"/>
              </a:rPr>
              <a:t> </a:t>
            </a:r>
            <a:r>
              <a:rPr dirty="0" sz="1900" spc="-5" b="1">
                <a:solidFill>
                  <a:srgbClr val="9B242D"/>
                </a:solidFill>
                <a:latin typeface="Calibri"/>
                <a:cs typeface="Calibri"/>
              </a:rPr>
              <a:t>Pro-Poor </a:t>
            </a:r>
            <a:r>
              <a:rPr dirty="0" sz="1900" b="1">
                <a:solidFill>
                  <a:srgbClr val="9B242D"/>
                </a:solidFill>
                <a:latin typeface="Calibri"/>
                <a:cs typeface="Calibri"/>
              </a:rPr>
              <a:t> </a:t>
            </a:r>
            <a:r>
              <a:rPr dirty="0" sz="1900" spc="-10" b="1">
                <a:solidFill>
                  <a:srgbClr val="9B242D"/>
                </a:solidFill>
                <a:latin typeface="Calibri"/>
                <a:cs typeface="Calibri"/>
              </a:rPr>
              <a:t>Posture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72788" y="5046472"/>
            <a:ext cx="4975225" cy="119316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75"/>
              </a:spcBef>
            </a:pPr>
            <a:r>
              <a:rPr dirty="0" sz="1900" spc="5">
                <a:solidFill>
                  <a:srgbClr val="59452A"/>
                </a:solidFill>
                <a:latin typeface="Calibri"/>
                <a:cs typeface="Calibri"/>
              </a:rPr>
              <a:t>The</a:t>
            </a:r>
            <a:r>
              <a:rPr dirty="0" sz="1900" spc="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900" spc="5">
                <a:solidFill>
                  <a:srgbClr val="59452A"/>
                </a:solidFill>
                <a:latin typeface="Calibri"/>
                <a:cs typeface="Calibri"/>
              </a:rPr>
              <a:t>scheme</a:t>
            </a:r>
            <a:r>
              <a:rPr dirty="0" sz="1900" spc="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59452A"/>
                </a:solidFill>
                <a:latin typeface="Calibri"/>
                <a:cs typeface="Calibri"/>
              </a:rPr>
              <a:t>operates</a:t>
            </a:r>
            <a:r>
              <a:rPr dirty="0" sz="19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59452A"/>
                </a:solidFill>
                <a:latin typeface="Calibri"/>
                <a:cs typeface="Calibri"/>
              </a:rPr>
              <a:t>as</a:t>
            </a:r>
            <a:r>
              <a:rPr dirty="0" sz="19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59452A"/>
                </a:solidFill>
                <a:latin typeface="Calibri"/>
                <a:cs typeface="Calibri"/>
              </a:rPr>
              <a:t>a</a:t>
            </a:r>
            <a:r>
              <a:rPr dirty="0" sz="19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59452A"/>
                </a:solidFill>
                <a:latin typeface="Calibri"/>
                <a:cs typeface="Calibri"/>
              </a:rPr>
              <a:t>not-for-loss</a:t>
            </a:r>
            <a:r>
              <a:rPr dirty="0" sz="19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900" spc="5">
                <a:solidFill>
                  <a:srgbClr val="59452A"/>
                </a:solidFill>
                <a:latin typeface="Calibri"/>
                <a:cs typeface="Calibri"/>
              </a:rPr>
              <a:t>and</a:t>
            </a:r>
            <a:r>
              <a:rPr dirty="0" sz="1900" spc="2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900" spc="5">
                <a:solidFill>
                  <a:srgbClr val="59452A"/>
                </a:solidFill>
                <a:latin typeface="Calibri"/>
                <a:cs typeface="Calibri"/>
              </a:rPr>
              <a:t>the </a:t>
            </a:r>
            <a:r>
              <a:rPr dirty="0" sz="19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59452A"/>
                </a:solidFill>
                <a:latin typeface="Calibri"/>
                <a:cs typeface="Calibri"/>
              </a:rPr>
              <a:t>entity</a:t>
            </a:r>
            <a:r>
              <a:rPr dirty="0" sz="1900" spc="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900" spc="5">
                <a:solidFill>
                  <a:srgbClr val="59452A"/>
                </a:solidFill>
                <a:latin typeface="Calibri"/>
                <a:cs typeface="Calibri"/>
              </a:rPr>
              <a:t>managing</a:t>
            </a:r>
            <a:r>
              <a:rPr dirty="0" sz="1900" spc="2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900" spc="5">
                <a:solidFill>
                  <a:srgbClr val="59452A"/>
                </a:solidFill>
                <a:latin typeface="Calibri"/>
                <a:cs typeface="Calibri"/>
              </a:rPr>
              <a:t>the</a:t>
            </a:r>
            <a:r>
              <a:rPr dirty="0" sz="1900" spc="3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900" spc="5">
                <a:solidFill>
                  <a:srgbClr val="59452A"/>
                </a:solidFill>
                <a:latin typeface="Calibri"/>
                <a:cs typeface="Calibri"/>
              </a:rPr>
              <a:t>scheme</a:t>
            </a:r>
            <a:r>
              <a:rPr dirty="0" sz="1900" spc="2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59452A"/>
                </a:solidFill>
                <a:latin typeface="Calibri"/>
                <a:cs typeface="Calibri"/>
              </a:rPr>
              <a:t>maintains</a:t>
            </a:r>
            <a:r>
              <a:rPr dirty="0" sz="1900" spc="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59452A"/>
                </a:solidFill>
                <a:latin typeface="Calibri"/>
                <a:cs typeface="Calibri"/>
              </a:rPr>
              <a:t>a</a:t>
            </a:r>
            <a:r>
              <a:rPr dirty="0" sz="1900" spc="2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59452A"/>
                </a:solidFill>
                <a:latin typeface="Calibri"/>
                <a:cs typeface="Calibri"/>
              </a:rPr>
              <a:t>pro-poor </a:t>
            </a:r>
            <a:r>
              <a:rPr dirty="0" sz="1900" spc="-409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59452A"/>
                </a:solidFill>
                <a:latin typeface="Calibri"/>
                <a:cs typeface="Calibri"/>
              </a:rPr>
              <a:t>posture</a:t>
            </a:r>
            <a:r>
              <a:rPr dirty="0" sz="1900" spc="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59452A"/>
                </a:solidFill>
                <a:latin typeface="Calibri"/>
                <a:cs typeface="Calibri"/>
              </a:rPr>
              <a:t>where</a:t>
            </a:r>
            <a:r>
              <a:rPr dirty="0" sz="1900" spc="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59452A"/>
                </a:solidFill>
                <a:latin typeface="Calibri"/>
                <a:cs typeface="Calibri"/>
              </a:rPr>
              <a:t>payments</a:t>
            </a:r>
            <a:r>
              <a:rPr dirty="0" sz="19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59452A"/>
                </a:solidFill>
                <a:latin typeface="Calibri"/>
                <a:cs typeface="Calibri"/>
              </a:rPr>
              <a:t>are</a:t>
            </a:r>
            <a:r>
              <a:rPr dirty="0" sz="1900" spc="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59452A"/>
                </a:solidFill>
                <a:latin typeface="Calibri"/>
                <a:cs typeface="Calibri"/>
              </a:rPr>
              <a:t>considered</a:t>
            </a:r>
            <a:r>
              <a:rPr dirty="0" sz="1900" spc="2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59452A"/>
                </a:solidFill>
                <a:latin typeface="Calibri"/>
                <a:cs typeface="Calibri"/>
              </a:rPr>
              <a:t>a</a:t>
            </a:r>
            <a:r>
              <a:rPr dirty="0" sz="1900" spc="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59452A"/>
                </a:solidFill>
                <a:latin typeface="Calibri"/>
                <a:cs typeface="Calibri"/>
              </a:rPr>
              <a:t>shared </a:t>
            </a:r>
            <a:r>
              <a:rPr dirty="0" sz="1900" spc="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59452A"/>
                </a:solidFill>
                <a:latin typeface="Calibri"/>
                <a:cs typeface="Calibri"/>
              </a:rPr>
              <a:t>utility</a:t>
            </a:r>
            <a:r>
              <a:rPr dirty="0" sz="1900" spc="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900" spc="5">
                <a:solidFill>
                  <a:srgbClr val="59452A"/>
                </a:solidFill>
                <a:latin typeface="Calibri"/>
                <a:cs typeface="Calibri"/>
              </a:rPr>
              <a:t>not</a:t>
            </a:r>
            <a:r>
              <a:rPr dirty="0" sz="19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59452A"/>
                </a:solidFill>
                <a:latin typeface="Calibri"/>
                <a:cs typeface="Calibri"/>
              </a:rPr>
              <a:t>a</a:t>
            </a:r>
            <a:r>
              <a:rPr dirty="0" sz="1900" spc="2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59452A"/>
                </a:solidFill>
                <a:latin typeface="Calibri"/>
                <a:cs typeface="Calibri"/>
              </a:rPr>
              <a:t>profit</a:t>
            </a:r>
            <a:r>
              <a:rPr dirty="0" sz="1900" spc="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59452A"/>
                </a:solidFill>
                <a:latin typeface="Calibri"/>
                <a:cs typeface="Calibri"/>
              </a:rPr>
              <a:t>maximizing</a:t>
            </a:r>
            <a:r>
              <a:rPr dirty="0" sz="1900" spc="2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1900" spc="-15">
                <a:solidFill>
                  <a:srgbClr val="59452A"/>
                </a:solidFill>
                <a:latin typeface="Calibri"/>
                <a:cs typeface="Calibri"/>
              </a:rPr>
              <a:t>activity.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0673" y="2184485"/>
            <a:ext cx="2164080" cy="4097020"/>
          </a:xfrm>
          <a:prstGeom prst="rect">
            <a:avLst/>
          </a:prstGeom>
          <a:solidFill>
            <a:srgbClr val="9B242D"/>
          </a:solidFill>
          <a:ln w="10159">
            <a:solidFill>
              <a:srgbClr val="977C00"/>
            </a:solidFill>
          </a:ln>
        </p:spPr>
        <p:txBody>
          <a:bodyPr wrap="square" lIns="0" tIns="32384" rIns="0" bIns="0" rtlCol="0" vert="horz">
            <a:spAutoFit/>
          </a:bodyPr>
          <a:lstStyle/>
          <a:p>
            <a:pPr marL="97155" marR="101600">
              <a:lnSpc>
                <a:spcPct val="100899"/>
              </a:lnSpc>
              <a:spcBef>
                <a:spcPts val="254"/>
              </a:spcBef>
            </a:pP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There</a:t>
            </a:r>
            <a:r>
              <a:rPr dirty="0" sz="1700" spc="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dirty="0" sz="1700" spc="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three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critical components </a:t>
            </a:r>
            <a:r>
              <a:rPr dirty="0" sz="1700" spc="5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dirty="0" sz="1700" spc="-3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governance that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 should 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be pursued </a:t>
            </a: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 best</a:t>
            </a:r>
            <a:r>
              <a:rPr dirty="0" sz="1700" spc="3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promote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Calibri"/>
                <a:cs typeface="Calibri"/>
              </a:rPr>
              <a:t>financial inclusion.</a:t>
            </a:r>
            <a:endParaRPr sz="1700">
              <a:latin typeface="Calibri"/>
              <a:cs typeface="Calibri"/>
            </a:endParaRPr>
          </a:p>
          <a:p>
            <a:pPr marL="97155">
              <a:lnSpc>
                <a:spcPct val="100000"/>
              </a:lnSpc>
              <a:spcBef>
                <a:spcPts val="265"/>
              </a:spcBef>
            </a:pPr>
            <a:r>
              <a:rPr dirty="0" sz="1700" i="1">
                <a:solidFill>
                  <a:srgbClr val="FFFFFF"/>
                </a:solidFill>
                <a:latin typeface="Calibri"/>
                <a:cs typeface="Calibri"/>
              </a:rPr>
              <a:t>These</a:t>
            </a:r>
            <a:r>
              <a:rPr dirty="0" sz="1700" spc="-4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i="1">
                <a:solidFill>
                  <a:srgbClr val="FFFFFF"/>
                </a:solidFill>
                <a:latin typeface="Calibri"/>
                <a:cs typeface="Calibri"/>
              </a:rPr>
              <a:t>are: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0078" y="600318"/>
            <a:ext cx="8778240" cy="901065"/>
          </a:xfrm>
          <a:prstGeom prst="rect"/>
          <a:solidFill>
            <a:srgbClr val="741B22"/>
          </a:solidFill>
        </p:spPr>
        <p:txBody>
          <a:bodyPr wrap="square" lIns="0" tIns="175260" rIns="0" bIns="0" rtlCol="0" vert="horz">
            <a:spAutoFit/>
          </a:bodyPr>
          <a:lstStyle/>
          <a:p>
            <a:pPr marL="97155">
              <a:lnSpc>
                <a:spcPct val="100000"/>
              </a:lnSpc>
              <a:spcBef>
                <a:spcPts val="1380"/>
              </a:spcBef>
            </a:pPr>
            <a:r>
              <a:rPr dirty="0" sz="2700" spc="-15" b="0">
                <a:solidFill>
                  <a:srgbClr val="FFFFFF"/>
                </a:solidFill>
                <a:latin typeface="Calibri"/>
                <a:cs typeface="Calibri"/>
              </a:rPr>
              <a:t>IIPS</a:t>
            </a:r>
            <a:r>
              <a:rPr dirty="0" sz="2700" spc="-40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700" spc="-25" b="0">
                <a:solidFill>
                  <a:srgbClr val="FFFFFF"/>
                </a:solidFill>
                <a:latin typeface="Calibri"/>
                <a:cs typeface="Calibri"/>
              </a:rPr>
              <a:t>Economic </a:t>
            </a:r>
            <a:r>
              <a:rPr dirty="0" sz="2700" spc="-20" b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dirty="0" sz="2700" spc="-30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700" spc="-25" b="0">
                <a:solidFill>
                  <a:srgbClr val="FFFFFF"/>
                </a:solidFill>
                <a:latin typeface="Calibri"/>
                <a:cs typeface="Calibri"/>
              </a:rPr>
              <a:t>Related</a:t>
            </a:r>
            <a:r>
              <a:rPr dirty="0" sz="2700" spc="-35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700" spc="-15" b="0">
                <a:solidFill>
                  <a:srgbClr val="FFFFFF"/>
                </a:solidFill>
                <a:latin typeface="Calibri"/>
                <a:cs typeface="Calibri"/>
              </a:rPr>
              <a:t>Principles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59681" y="1599977"/>
            <a:ext cx="8339455" cy="5410835"/>
          </a:xfrm>
          <a:custGeom>
            <a:avLst/>
            <a:gdLst/>
            <a:ahLst/>
            <a:cxnLst/>
            <a:rect l="l" t="t" r="r" b="b"/>
            <a:pathLst>
              <a:path w="8339455" h="5410834">
                <a:moveTo>
                  <a:pt x="0" y="901755"/>
                </a:moveTo>
                <a:lnTo>
                  <a:pt x="1249" y="853864"/>
                </a:lnTo>
                <a:lnTo>
                  <a:pt x="4958" y="806623"/>
                </a:lnTo>
                <a:lnTo>
                  <a:pt x="11062" y="760096"/>
                </a:lnTo>
                <a:lnTo>
                  <a:pt x="19500" y="714345"/>
                </a:lnTo>
                <a:lnTo>
                  <a:pt x="30210" y="669432"/>
                </a:lnTo>
                <a:lnTo>
                  <a:pt x="43128" y="625419"/>
                </a:lnTo>
                <a:lnTo>
                  <a:pt x="58193" y="582369"/>
                </a:lnTo>
                <a:lnTo>
                  <a:pt x="75343" y="540344"/>
                </a:lnTo>
                <a:lnTo>
                  <a:pt x="94515" y="499406"/>
                </a:lnTo>
                <a:lnTo>
                  <a:pt x="115647" y="459618"/>
                </a:lnTo>
                <a:lnTo>
                  <a:pt x="138676" y="421042"/>
                </a:lnTo>
                <a:lnTo>
                  <a:pt x="163540" y="383740"/>
                </a:lnTo>
                <a:lnTo>
                  <a:pt x="190177" y="347774"/>
                </a:lnTo>
                <a:lnTo>
                  <a:pt x="218525" y="313208"/>
                </a:lnTo>
                <a:lnTo>
                  <a:pt x="248521" y="280103"/>
                </a:lnTo>
                <a:lnTo>
                  <a:pt x="280102" y="248521"/>
                </a:lnTo>
                <a:lnTo>
                  <a:pt x="313207" y="218525"/>
                </a:lnTo>
                <a:lnTo>
                  <a:pt x="347774" y="190177"/>
                </a:lnTo>
                <a:lnTo>
                  <a:pt x="383739" y="163540"/>
                </a:lnTo>
                <a:lnTo>
                  <a:pt x="421041" y="138676"/>
                </a:lnTo>
                <a:lnTo>
                  <a:pt x="459617" y="115647"/>
                </a:lnTo>
                <a:lnTo>
                  <a:pt x="499406" y="94515"/>
                </a:lnTo>
                <a:lnTo>
                  <a:pt x="540343" y="75343"/>
                </a:lnTo>
                <a:lnTo>
                  <a:pt x="582368" y="58194"/>
                </a:lnTo>
                <a:lnTo>
                  <a:pt x="625418" y="43128"/>
                </a:lnTo>
                <a:lnTo>
                  <a:pt x="669431" y="30210"/>
                </a:lnTo>
                <a:lnTo>
                  <a:pt x="714344" y="19500"/>
                </a:lnTo>
                <a:lnTo>
                  <a:pt x="760095" y="11062"/>
                </a:lnTo>
                <a:lnTo>
                  <a:pt x="806622" y="4958"/>
                </a:lnTo>
                <a:lnTo>
                  <a:pt x="853862" y="1249"/>
                </a:lnTo>
                <a:lnTo>
                  <a:pt x="901753" y="0"/>
                </a:lnTo>
                <a:lnTo>
                  <a:pt x="7437279" y="0"/>
                </a:lnTo>
                <a:lnTo>
                  <a:pt x="7485171" y="1249"/>
                </a:lnTo>
                <a:lnTo>
                  <a:pt x="7532411" y="4958"/>
                </a:lnTo>
                <a:lnTo>
                  <a:pt x="7578938" y="11062"/>
                </a:lnTo>
                <a:lnTo>
                  <a:pt x="7624689" y="19500"/>
                </a:lnTo>
                <a:lnTo>
                  <a:pt x="7669602" y="30210"/>
                </a:lnTo>
                <a:lnTo>
                  <a:pt x="7713615" y="43128"/>
                </a:lnTo>
                <a:lnTo>
                  <a:pt x="7756665" y="58194"/>
                </a:lnTo>
                <a:lnTo>
                  <a:pt x="7798690" y="75343"/>
                </a:lnTo>
                <a:lnTo>
                  <a:pt x="7839628" y="94515"/>
                </a:lnTo>
                <a:lnTo>
                  <a:pt x="7879416" y="115647"/>
                </a:lnTo>
                <a:lnTo>
                  <a:pt x="7917992" y="138676"/>
                </a:lnTo>
                <a:lnTo>
                  <a:pt x="7955294" y="163540"/>
                </a:lnTo>
                <a:lnTo>
                  <a:pt x="7991259" y="190177"/>
                </a:lnTo>
                <a:lnTo>
                  <a:pt x="8025826" y="218525"/>
                </a:lnTo>
                <a:lnTo>
                  <a:pt x="8058931" y="248521"/>
                </a:lnTo>
                <a:lnTo>
                  <a:pt x="8090513" y="280103"/>
                </a:lnTo>
                <a:lnTo>
                  <a:pt x="8120509" y="313208"/>
                </a:lnTo>
                <a:lnTo>
                  <a:pt x="8148856" y="347774"/>
                </a:lnTo>
                <a:lnTo>
                  <a:pt x="8175493" y="383740"/>
                </a:lnTo>
                <a:lnTo>
                  <a:pt x="8200358" y="421042"/>
                </a:lnTo>
                <a:lnTo>
                  <a:pt x="8223387" y="459618"/>
                </a:lnTo>
                <a:lnTo>
                  <a:pt x="8244518" y="499406"/>
                </a:lnTo>
                <a:lnTo>
                  <a:pt x="8263690" y="540344"/>
                </a:lnTo>
                <a:lnTo>
                  <a:pt x="8280840" y="582369"/>
                </a:lnTo>
                <a:lnTo>
                  <a:pt x="8295905" y="625419"/>
                </a:lnTo>
                <a:lnTo>
                  <a:pt x="8308824" y="669432"/>
                </a:lnTo>
                <a:lnTo>
                  <a:pt x="8319533" y="714345"/>
                </a:lnTo>
                <a:lnTo>
                  <a:pt x="8327971" y="760096"/>
                </a:lnTo>
                <a:lnTo>
                  <a:pt x="8334076" y="806623"/>
                </a:lnTo>
                <a:lnTo>
                  <a:pt x="8337784" y="853864"/>
                </a:lnTo>
                <a:lnTo>
                  <a:pt x="8339034" y="901755"/>
                </a:lnTo>
                <a:lnTo>
                  <a:pt x="8339034" y="4508667"/>
                </a:lnTo>
                <a:lnTo>
                  <a:pt x="8337784" y="4556558"/>
                </a:lnTo>
                <a:lnTo>
                  <a:pt x="8334076" y="4603799"/>
                </a:lnTo>
                <a:lnTo>
                  <a:pt x="8327971" y="4650325"/>
                </a:lnTo>
                <a:lnTo>
                  <a:pt x="8319533" y="4696077"/>
                </a:lnTo>
                <a:lnTo>
                  <a:pt x="8308824" y="4740990"/>
                </a:lnTo>
                <a:lnTo>
                  <a:pt x="8295905" y="4785002"/>
                </a:lnTo>
                <a:lnTo>
                  <a:pt x="8280840" y="4828053"/>
                </a:lnTo>
                <a:lnTo>
                  <a:pt x="8263690" y="4870078"/>
                </a:lnTo>
                <a:lnTo>
                  <a:pt x="8244518" y="4911015"/>
                </a:lnTo>
                <a:lnTo>
                  <a:pt x="8223387" y="4950804"/>
                </a:lnTo>
                <a:lnTo>
                  <a:pt x="8200358" y="4989380"/>
                </a:lnTo>
                <a:lnTo>
                  <a:pt x="8175493" y="5026682"/>
                </a:lnTo>
                <a:lnTo>
                  <a:pt x="8148856" y="5062647"/>
                </a:lnTo>
                <a:lnTo>
                  <a:pt x="8120509" y="5097214"/>
                </a:lnTo>
                <a:lnTo>
                  <a:pt x="8090513" y="5130319"/>
                </a:lnTo>
                <a:lnTo>
                  <a:pt x="8058931" y="5161901"/>
                </a:lnTo>
                <a:lnTo>
                  <a:pt x="8025826" y="5191896"/>
                </a:lnTo>
                <a:lnTo>
                  <a:pt x="7991259" y="5220244"/>
                </a:lnTo>
                <a:lnTo>
                  <a:pt x="7955294" y="5246881"/>
                </a:lnTo>
                <a:lnTo>
                  <a:pt x="7917992" y="5271745"/>
                </a:lnTo>
                <a:lnTo>
                  <a:pt x="7879416" y="5294775"/>
                </a:lnTo>
                <a:lnTo>
                  <a:pt x="7839628" y="5315906"/>
                </a:lnTo>
                <a:lnTo>
                  <a:pt x="7798690" y="5335078"/>
                </a:lnTo>
                <a:lnTo>
                  <a:pt x="7756665" y="5352228"/>
                </a:lnTo>
                <a:lnTo>
                  <a:pt x="7713615" y="5367293"/>
                </a:lnTo>
                <a:lnTo>
                  <a:pt x="7669602" y="5380212"/>
                </a:lnTo>
                <a:lnTo>
                  <a:pt x="7624689" y="5390921"/>
                </a:lnTo>
                <a:lnTo>
                  <a:pt x="7578938" y="5399359"/>
                </a:lnTo>
                <a:lnTo>
                  <a:pt x="7532411" y="5405464"/>
                </a:lnTo>
                <a:lnTo>
                  <a:pt x="7485171" y="5409172"/>
                </a:lnTo>
                <a:lnTo>
                  <a:pt x="7437279" y="5410422"/>
                </a:lnTo>
                <a:lnTo>
                  <a:pt x="901753" y="5410422"/>
                </a:lnTo>
                <a:lnTo>
                  <a:pt x="853862" y="5409172"/>
                </a:lnTo>
                <a:lnTo>
                  <a:pt x="806622" y="5405464"/>
                </a:lnTo>
                <a:lnTo>
                  <a:pt x="760095" y="5399359"/>
                </a:lnTo>
                <a:lnTo>
                  <a:pt x="714344" y="5390921"/>
                </a:lnTo>
                <a:lnTo>
                  <a:pt x="669431" y="5380212"/>
                </a:lnTo>
                <a:lnTo>
                  <a:pt x="625418" y="5367293"/>
                </a:lnTo>
                <a:lnTo>
                  <a:pt x="582368" y="5352228"/>
                </a:lnTo>
                <a:lnTo>
                  <a:pt x="540343" y="5335078"/>
                </a:lnTo>
                <a:lnTo>
                  <a:pt x="499406" y="5315906"/>
                </a:lnTo>
                <a:lnTo>
                  <a:pt x="459617" y="5294775"/>
                </a:lnTo>
                <a:lnTo>
                  <a:pt x="421041" y="5271745"/>
                </a:lnTo>
                <a:lnTo>
                  <a:pt x="383739" y="5246881"/>
                </a:lnTo>
                <a:lnTo>
                  <a:pt x="347774" y="5220244"/>
                </a:lnTo>
                <a:lnTo>
                  <a:pt x="313207" y="5191896"/>
                </a:lnTo>
                <a:lnTo>
                  <a:pt x="280102" y="5161901"/>
                </a:lnTo>
                <a:lnTo>
                  <a:pt x="248521" y="5130319"/>
                </a:lnTo>
                <a:lnTo>
                  <a:pt x="218525" y="5097214"/>
                </a:lnTo>
                <a:lnTo>
                  <a:pt x="190177" y="5062647"/>
                </a:lnTo>
                <a:lnTo>
                  <a:pt x="163540" y="5026682"/>
                </a:lnTo>
                <a:lnTo>
                  <a:pt x="138676" y="4989380"/>
                </a:lnTo>
                <a:lnTo>
                  <a:pt x="115647" y="4950804"/>
                </a:lnTo>
                <a:lnTo>
                  <a:pt x="94515" y="4911015"/>
                </a:lnTo>
                <a:lnTo>
                  <a:pt x="75343" y="4870078"/>
                </a:lnTo>
                <a:lnTo>
                  <a:pt x="58193" y="4828053"/>
                </a:lnTo>
                <a:lnTo>
                  <a:pt x="43128" y="4785002"/>
                </a:lnTo>
                <a:lnTo>
                  <a:pt x="30210" y="4740990"/>
                </a:lnTo>
                <a:lnTo>
                  <a:pt x="19500" y="4696077"/>
                </a:lnTo>
                <a:lnTo>
                  <a:pt x="11062" y="4650325"/>
                </a:lnTo>
                <a:lnTo>
                  <a:pt x="4958" y="4603799"/>
                </a:lnTo>
                <a:lnTo>
                  <a:pt x="1249" y="4556558"/>
                </a:lnTo>
                <a:lnTo>
                  <a:pt x="0" y="4508667"/>
                </a:lnTo>
                <a:lnTo>
                  <a:pt x="0" y="901755"/>
                </a:lnTo>
                <a:close/>
              </a:path>
            </a:pathLst>
          </a:custGeom>
          <a:ln w="20319">
            <a:solidFill>
              <a:srgbClr val="9B242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84248" y="1924812"/>
            <a:ext cx="7632700" cy="472884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00380" marR="43815" indent="-487680">
              <a:lnSpc>
                <a:spcPct val="98800"/>
              </a:lnSpc>
              <a:spcBef>
                <a:spcPts val="135"/>
              </a:spcBef>
              <a:buAutoNum type="arabicPeriod"/>
              <a:tabLst>
                <a:tab pos="499745" algn="l"/>
                <a:tab pos="500380" algn="l"/>
              </a:tabLst>
            </a:pPr>
            <a:r>
              <a:rPr dirty="0" sz="2600" spc="-25" b="1">
                <a:solidFill>
                  <a:srgbClr val="59452A"/>
                </a:solidFill>
                <a:latin typeface="Calibri"/>
                <a:cs typeface="Calibri"/>
              </a:rPr>
              <a:t>Pro-poor </a:t>
            </a:r>
            <a:r>
              <a:rPr dirty="0" sz="2600" spc="-20" b="1">
                <a:solidFill>
                  <a:srgbClr val="59452A"/>
                </a:solidFill>
                <a:latin typeface="Calibri"/>
                <a:cs typeface="Calibri"/>
              </a:rPr>
              <a:t>scheme </a:t>
            </a:r>
            <a:r>
              <a:rPr dirty="0" sz="2600" spc="-25" b="1">
                <a:solidFill>
                  <a:srgbClr val="59452A"/>
                </a:solidFill>
                <a:latin typeface="Calibri"/>
                <a:cs typeface="Calibri"/>
              </a:rPr>
              <a:t>governance: </a:t>
            </a:r>
            <a:r>
              <a:rPr dirty="0" sz="2600" spc="-15">
                <a:solidFill>
                  <a:srgbClr val="59452A"/>
                </a:solidFill>
                <a:latin typeface="Calibri"/>
                <a:cs typeface="Calibri"/>
              </a:rPr>
              <a:t>The </a:t>
            </a:r>
            <a:r>
              <a:rPr dirty="0" sz="2600" spc="-20">
                <a:solidFill>
                  <a:srgbClr val="59452A"/>
                </a:solidFill>
                <a:latin typeface="Calibri"/>
                <a:cs typeface="Calibri"/>
              </a:rPr>
              <a:t>scheme </a:t>
            </a:r>
            <a:r>
              <a:rPr dirty="0" sz="2600" spc="-30">
                <a:solidFill>
                  <a:srgbClr val="59452A"/>
                </a:solidFill>
                <a:latin typeface="Calibri"/>
                <a:cs typeface="Calibri"/>
              </a:rPr>
              <a:t>operates </a:t>
            </a:r>
            <a:r>
              <a:rPr dirty="0" sz="2600" spc="-2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59452A"/>
                </a:solidFill>
                <a:latin typeface="Calibri"/>
                <a:cs typeface="Calibri"/>
              </a:rPr>
              <a:t>on </a:t>
            </a:r>
            <a:r>
              <a:rPr dirty="0" sz="2600">
                <a:solidFill>
                  <a:srgbClr val="59452A"/>
                </a:solidFill>
                <a:latin typeface="Calibri"/>
                <a:cs typeface="Calibri"/>
              </a:rPr>
              <a:t>a </a:t>
            </a:r>
            <a:r>
              <a:rPr dirty="0" sz="2600" spc="-20" b="1" i="1">
                <a:solidFill>
                  <a:srgbClr val="59452A"/>
                </a:solidFill>
                <a:latin typeface="Calibri"/>
                <a:cs typeface="Calibri"/>
              </a:rPr>
              <a:t>not for </a:t>
            </a:r>
            <a:r>
              <a:rPr dirty="0" sz="2600" spc="-15" b="1" i="1">
                <a:solidFill>
                  <a:srgbClr val="59452A"/>
                </a:solidFill>
                <a:latin typeface="Calibri"/>
                <a:cs typeface="Calibri"/>
              </a:rPr>
              <a:t>loss </a:t>
            </a:r>
            <a:r>
              <a:rPr dirty="0" sz="2600" spc="-25">
                <a:solidFill>
                  <a:srgbClr val="59452A"/>
                </a:solidFill>
                <a:latin typeface="Calibri"/>
                <a:cs typeface="Calibri"/>
              </a:rPr>
              <a:t>model </a:t>
            </a:r>
            <a:r>
              <a:rPr dirty="0" sz="2600" spc="-15">
                <a:solidFill>
                  <a:srgbClr val="59452A"/>
                </a:solidFill>
                <a:latin typeface="Calibri"/>
                <a:cs typeface="Calibri"/>
              </a:rPr>
              <a:t>and the </a:t>
            </a:r>
            <a:r>
              <a:rPr dirty="0" sz="2600" spc="-20">
                <a:solidFill>
                  <a:srgbClr val="59452A"/>
                </a:solidFill>
                <a:latin typeface="Calibri"/>
                <a:cs typeface="Calibri"/>
              </a:rPr>
              <a:t>entity managing the </a:t>
            </a:r>
            <a:r>
              <a:rPr dirty="0" sz="2600" spc="-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600" spc="-20">
                <a:solidFill>
                  <a:srgbClr val="59452A"/>
                </a:solidFill>
                <a:latin typeface="Calibri"/>
                <a:cs typeface="Calibri"/>
              </a:rPr>
              <a:t>scheme </a:t>
            </a:r>
            <a:r>
              <a:rPr dirty="0" sz="2600" spc="-30">
                <a:solidFill>
                  <a:srgbClr val="59452A"/>
                </a:solidFill>
                <a:latin typeface="Calibri"/>
                <a:cs typeface="Calibri"/>
              </a:rPr>
              <a:t>maintains </a:t>
            </a:r>
            <a:r>
              <a:rPr dirty="0" sz="2600">
                <a:solidFill>
                  <a:srgbClr val="59452A"/>
                </a:solidFill>
                <a:latin typeface="Calibri"/>
                <a:cs typeface="Calibri"/>
              </a:rPr>
              <a:t>a </a:t>
            </a:r>
            <a:r>
              <a:rPr dirty="0" sz="2600" spc="-25">
                <a:solidFill>
                  <a:srgbClr val="59452A"/>
                </a:solidFill>
                <a:latin typeface="Calibri"/>
                <a:cs typeface="Calibri"/>
              </a:rPr>
              <a:t>pro-poor </a:t>
            </a:r>
            <a:r>
              <a:rPr dirty="0" sz="2600" spc="-30">
                <a:solidFill>
                  <a:srgbClr val="59452A"/>
                </a:solidFill>
                <a:latin typeface="Calibri"/>
                <a:cs typeface="Calibri"/>
              </a:rPr>
              <a:t>posture </a:t>
            </a:r>
            <a:r>
              <a:rPr dirty="0" sz="2600" spc="-25">
                <a:solidFill>
                  <a:srgbClr val="59452A"/>
                </a:solidFill>
                <a:latin typeface="Calibri"/>
                <a:cs typeface="Calibri"/>
              </a:rPr>
              <a:t>where </a:t>
            </a:r>
            <a:r>
              <a:rPr dirty="0" sz="2600" spc="-2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600" spc="-30">
                <a:solidFill>
                  <a:srgbClr val="59452A"/>
                </a:solidFill>
                <a:latin typeface="Calibri"/>
                <a:cs typeface="Calibri"/>
              </a:rPr>
              <a:t>payments </a:t>
            </a:r>
            <a:r>
              <a:rPr dirty="0" sz="2600" spc="-25">
                <a:solidFill>
                  <a:srgbClr val="59452A"/>
                </a:solidFill>
                <a:latin typeface="Calibri"/>
                <a:cs typeface="Calibri"/>
              </a:rPr>
              <a:t>are considered </a:t>
            </a:r>
            <a:r>
              <a:rPr dirty="0" sz="2600">
                <a:solidFill>
                  <a:srgbClr val="59452A"/>
                </a:solidFill>
                <a:latin typeface="Calibri"/>
                <a:cs typeface="Calibri"/>
              </a:rPr>
              <a:t>a </a:t>
            </a:r>
            <a:r>
              <a:rPr dirty="0" sz="2600" spc="-25">
                <a:solidFill>
                  <a:srgbClr val="59452A"/>
                </a:solidFill>
                <a:latin typeface="Calibri"/>
                <a:cs typeface="Calibri"/>
              </a:rPr>
              <a:t>shared </a:t>
            </a:r>
            <a:r>
              <a:rPr dirty="0" sz="2600" spc="-40">
                <a:solidFill>
                  <a:srgbClr val="59452A"/>
                </a:solidFill>
                <a:latin typeface="Calibri"/>
                <a:cs typeface="Calibri"/>
              </a:rPr>
              <a:t>utility, </a:t>
            </a:r>
            <a:r>
              <a:rPr dirty="0" sz="2600" spc="-15">
                <a:solidFill>
                  <a:srgbClr val="59452A"/>
                </a:solidFill>
                <a:latin typeface="Calibri"/>
                <a:cs typeface="Calibri"/>
              </a:rPr>
              <a:t>not </a:t>
            </a:r>
            <a:r>
              <a:rPr dirty="0" sz="2600">
                <a:solidFill>
                  <a:srgbClr val="59452A"/>
                </a:solidFill>
                <a:latin typeface="Calibri"/>
                <a:cs typeface="Calibri"/>
              </a:rPr>
              <a:t>a </a:t>
            </a:r>
            <a:r>
              <a:rPr dirty="0" sz="2600" spc="-25">
                <a:solidFill>
                  <a:srgbClr val="59452A"/>
                </a:solidFill>
                <a:latin typeface="Calibri"/>
                <a:cs typeface="Calibri"/>
              </a:rPr>
              <a:t>profit </a:t>
            </a:r>
            <a:r>
              <a:rPr dirty="0" sz="2600" spc="-2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600" spc="-25">
                <a:solidFill>
                  <a:srgbClr val="59452A"/>
                </a:solidFill>
                <a:latin typeface="Calibri"/>
                <a:cs typeface="Calibri"/>
              </a:rPr>
              <a:t>maximizing </a:t>
            </a:r>
            <a:r>
              <a:rPr dirty="0" sz="2600" spc="-35">
                <a:solidFill>
                  <a:srgbClr val="59452A"/>
                </a:solidFill>
                <a:latin typeface="Calibri"/>
                <a:cs typeface="Calibri"/>
              </a:rPr>
              <a:t>activity. </a:t>
            </a:r>
            <a:r>
              <a:rPr dirty="0" sz="2600" spc="-20">
                <a:solidFill>
                  <a:srgbClr val="59452A"/>
                </a:solidFill>
                <a:latin typeface="Calibri"/>
                <a:cs typeface="Calibri"/>
              </a:rPr>
              <a:t>Often </a:t>
            </a:r>
            <a:r>
              <a:rPr dirty="0" sz="2600" spc="-35">
                <a:solidFill>
                  <a:srgbClr val="59452A"/>
                </a:solidFill>
                <a:latin typeface="Calibri"/>
                <a:cs typeface="Calibri"/>
              </a:rPr>
              <a:t>referred </a:t>
            </a:r>
            <a:r>
              <a:rPr dirty="0" sz="2600" spc="-25">
                <a:solidFill>
                  <a:srgbClr val="59452A"/>
                </a:solidFill>
                <a:latin typeface="Calibri"/>
                <a:cs typeface="Calibri"/>
              </a:rPr>
              <a:t>to </a:t>
            </a:r>
            <a:r>
              <a:rPr dirty="0" sz="2600" spc="-10">
                <a:solidFill>
                  <a:srgbClr val="59452A"/>
                </a:solidFill>
                <a:latin typeface="Calibri"/>
                <a:cs typeface="Calibri"/>
              </a:rPr>
              <a:t>as </a:t>
            </a:r>
            <a:r>
              <a:rPr dirty="0" sz="2600" spc="-30" i="1">
                <a:solidFill>
                  <a:srgbClr val="59452A"/>
                </a:solidFill>
                <a:latin typeface="Calibri"/>
                <a:cs typeface="Calibri"/>
              </a:rPr>
              <a:t>cost-recovery </a:t>
            </a:r>
            <a:r>
              <a:rPr dirty="0" sz="2600" spc="-575" i="1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600" spc="-15" i="1">
                <a:solidFill>
                  <a:srgbClr val="59452A"/>
                </a:solidFill>
                <a:latin typeface="Calibri"/>
                <a:cs typeface="Calibri"/>
              </a:rPr>
              <a:t>plus</a:t>
            </a:r>
            <a:r>
              <a:rPr dirty="0" sz="2600" spc="-35" i="1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600" spc="-30" i="1">
                <a:solidFill>
                  <a:srgbClr val="59452A"/>
                </a:solidFill>
                <a:latin typeface="Calibri"/>
                <a:cs typeface="Calibri"/>
              </a:rPr>
              <a:t>investment</a:t>
            </a:r>
            <a:endParaRPr sz="2600">
              <a:latin typeface="Calibri"/>
              <a:cs typeface="Calibri"/>
            </a:endParaRPr>
          </a:p>
          <a:p>
            <a:pPr marL="500380" marR="5080" indent="-487680">
              <a:lnSpc>
                <a:spcPct val="98800"/>
              </a:lnSpc>
              <a:spcBef>
                <a:spcPts val="15"/>
              </a:spcBef>
              <a:buAutoNum type="arabicPeriod"/>
              <a:tabLst>
                <a:tab pos="499745" algn="l"/>
                <a:tab pos="500380" algn="l"/>
              </a:tabLst>
            </a:pPr>
            <a:r>
              <a:rPr dirty="0" sz="2600" spc="-20" b="1">
                <a:solidFill>
                  <a:srgbClr val="59452A"/>
                </a:solidFill>
                <a:latin typeface="Calibri"/>
                <a:cs typeface="Calibri"/>
              </a:rPr>
              <a:t>Low </a:t>
            </a:r>
            <a:r>
              <a:rPr dirty="0" sz="2600" spc="-15" b="1">
                <a:solidFill>
                  <a:srgbClr val="59452A"/>
                </a:solidFill>
                <a:latin typeface="Calibri"/>
                <a:cs typeface="Calibri"/>
              </a:rPr>
              <a:t>or no end user </a:t>
            </a:r>
            <a:r>
              <a:rPr dirty="0" sz="2600" spc="-25" b="1">
                <a:solidFill>
                  <a:srgbClr val="59452A"/>
                </a:solidFill>
                <a:latin typeface="Calibri"/>
                <a:cs typeface="Calibri"/>
              </a:rPr>
              <a:t>fees: </a:t>
            </a:r>
            <a:r>
              <a:rPr dirty="0" sz="2600" spc="-25">
                <a:solidFill>
                  <a:srgbClr val="59452A"/>
                </a:solidFill>
                <a:latin typeface="Calibri"/>
                <a:cs typeface="Calibri"/>
              </a:rPr>
              <a:t>Fees to </a:t>
            </a:r>
            <a:r>
              <a:rPr dirty="0" sz="2600" spc="-15">
                <a:solidFill>
                  <a:srgbClr val="59452A"/>
                </a:solidFill>
                <a:latin typeface="Calibri"/>
                <a:cs typeface="Calibri"/>
              </a:rPr>
              <a:t>end </a:t>
            </a:r>
            <a:r>
              <a:rPr dirty="0" sz="2600" spc="-35">
                <a:solidFill>
                  <a:srgbClr val="59452A"/>
                </a:solidFill>
                <a:latin typeface="Calibri"/>
                <a:cs typeface="Calibri"/>
              </a:rPr>
              <a:t>users </a:t>
            </a:r>
            <a:r>
              <a:rPr dirty="0" sz="2600" spc="-3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600" spc="-20">
                <a:solidFill>
                  <a:srgbClr val="59452A"/>
                </a:solidFill>
                <a:latin typeface="Calibri"/>
                <a:cs typeface="Calibri"/>
              </a:rPr>
              <a:t>(individuals,</a:t>
            </a:r>
            <a:r>
              <a:rPr dirty="0" sz="2600" spc="-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600" spc="-30">
                <a:solidFill>
                  <a:srgbClr val="59452A"/>
                </a:solidFill>
                <a:latin typeface="Calibri"/>
                <a:cs typeface="Calibri"/>
              </a:rPr>
              <a:t>merchants,</a:t>
            </a:r>
            <a:r>
              <a:rPr dirty="0" sz="2600" spc="-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600" spc="-25">
                <a:solidFill>
                  <a:srgbClr val="59452A"/>
                </a:solidFill>
                <a:latin typeface="Calibri"/>
                <a:cs typeface="Calibri"/>
              </a:rPr>
              <a:t>billers,</a:t>
            </a:r>
            <a:r>
              <a:rPr dirty="0" sz="2600" spc="-1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600" spc="-30">
                <a:solidFill>
                  <a:srgbClr val="59452A"/>
                </a:solidFill>
                <a:latin typeface="Calibri"/>
                <a:cs typeface="Calibri"/>
              </a:rPr>
              <a:t>government</a:t>
            </a:r>
            <a:r>
              <a:rPr dirty="0" sz="2600" spc="-2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600" spc="-20">
                <a:solidFill>
                  <a:srgbClr val="59452A"/>
                </a:solidFill>
                <a:latin typeface="Calibri"/>
                <a:cs typeface="Calibri"/>
              </a:rPr>
              <a:t>agencies, </a:t>
            </a:r>
            <a:r>
              <a:rPr dirty="0" sz="2600" spc="-57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59452A"/>
                </a:solidFill>
                <a:latin typeface="Calibri"/>
                <a:cs typeface="Calibri"/>
              </a:rPr>
              <a:t>and </a:t>
            </a:r>
            <a:r>
              <a:rPr dirty="0" sz="2600" spc="-20">
                <a:solidFill>
                  <a:srgbClr val="59452A"/>
                </a:solidFill>
                <a:latin typeface="Calibri"/>
                <a:cs typeface="Calibri"/>
              </a:rPr>
              <a:t>other enterprises) should </a:t>
            </a:r>
            <a:r>
              <a:rPr dirty="0" sz="2600" spc="-10">
                <a:solidFill>
                  <a:srgbClr val="59452A"/>
                </a:solidFill>
                <a:latin typeface="Calibri"/>
                <a:cs typeface="Calibri"/>
              </a:rPr>
              <a:t>be </a:t>
            </a:r>
            <a:r>
              <a:rPr dirty="0" sz="2600" spc="-40">
                <a:solidFill>
                  <a:srgbClr val="59452A"/>
                </a:solidFill>
                <a:latin typeface="Calibri"/>
                <a:cs typeface="Calibri"/>
              </a:rPr>
              <a:t>zero </a:t>
            </a:r>
            <a:r>
              <a:rPr dirty="0" sz="2600" spc="-15">
                <a:solidFill>
                  <a:srgbClr val="59452A"/>
                </a:solidFill>
                <a:latin typeface="Calibri"/>
                <a:cs typeface="Calibri"/>
              </a:rPr>
              <a:t>or </a:t>
            </a:r>
            <a:r>
              <a:rPr dirty="0" sz="2600" spc="-80">
                <a:solidFill>
                  <a:srgbClr val="59452A"/>
                </a:solidFill>
                <a:latin typeface="Calibri"/>
                <a:cs typeface="Calibri"/>
              </a:rPr>
              <a:t>low, </a:t>
            </a:r>
            <a:r>
              <a:rPr dirty="0" sz="2600" spc="-15">
                <a:solidFill>
                  <a:srgbClr val="59452A"/>
                </a:solidFill>
                <a:latin typeface="Calibri"/>
                <a:cs typeface="Calibri"/>
              </a:rPr>
              <a:t>and </a:t>
            </a:r>
            <a:r>
              <a:rPr dirty="0" sz="2600" spc="-40">
                <a:solidFill>
                  <a:srgbClr val="59452A"/>
                </a:solidFill>
                <a:latin typeface="Calibri"/>
                <a:cs typeface="Calibri"/>
              </a:rPr>
              <a:t>may </a:t>
            </a:r>
            <a:r>
              <a:rPr dirty="0" sz="2600" spc="-57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600" spc="-20">
                <a:solidFill>
                  <a:srgbClr val="59452A"/>
                </a:solidFill>
                <a:latin typeface="Calibri"/>
                <a:cs typeface="Calibri"/>
              </a:rPr>
              <a:t>vary by </a:t>
            </a:r>
            <a:r>
              <a:rPr dirty="0" sz="2600" spc="-15">
                <a:solidFill>
                  <a:srgbClr val="59452A"/>
                </a:solidFill>
                <a:latin typeface="Calibri"/>
                <a:cs typeface="Calibri"/>
              </a:rPr>
              <a:t>use </a:t>
            </a:r>
            <a:r>
              <a:rPr dirty="0" sz="2600" spc="-20">
                <a:solidFill>
                  <a:srgbClr val="59452A"/>
                </a:solidFill>
                <a:latin typeface="Calibri"/>
                <a:cs typeface="Calibri"/>
              </a:rPr>
              <a:t>case. </a:t>
            </a:r>
            <a:r>
              <a:rPr dirty="0" sz="2600" spc="-35">
                <a:solidFill>
                  <a:srgbClr val="59452A"/>
                </a:solidFill>
                <a:latin typeface="Calibri"/>
                <a:cs typeface="Calibri"/>
              </a:rPr>
              <a:t>DFSPs </a:t>
            </a:r>
            <a:r>
              <a:rPr dirty="0" sz="2600" spc="-25">
                <a:solidFill>
                  <a:srgbClr val="59452A"/>
                </a:solidFill>
                <a:latin typeface="Calibri"/>
                <a:cs typeface="Calibri"/>
              </a:rPr>
              <a:t>are expected to </a:t>
            </a:r>
            <a:r>
              <a:rPr dirty="0" sz="2600" spc="-30">
                <a:solidFill>
                  <a:srgbClr val="59452A"/>
                </a:solidFill>
                <a:latin typeface="Calibri"/>
                <a:cs typeface="Calibri"/>
              </a:rPr>
              <a:t>realize </a:t>
            </a:r>
            <a:r>
              <a:rPr dirty="0" sz="2600" spc="-15">
                <a:solidFill>
                  <a:srgbClr val="59452A"/>
                </a:solidFill>
                <a:latin typeface="Calibri"/>
                <a:cs typeface="Calibri"/>
              </a:rPr>
              <a:t>their </a:t>
            </a:r>
            <a:r>
              <a:rPr dirty="0" sz="2600" spc="-1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600" spc="-25">
                <a:solidFill>
                  <a:srgbClr val="59452A"/>
                </a:solidFill>
                <a:latin typeface="Calibri"/>
                <a:cs typeface="Calibri"/>
              </a:rPr>
              <a:t>revenue from </a:t>
            </a:r>
            <a:r>
              <a:rPr dirty="0" sz="2600" spc="-20">
                <a:solidFill>
                  <a:srgbClr val="59452A"/>
                </a:solidFill>
                <a:latin typeface="Calibri"/>
                <a:cs typeface="Calibri"/>
              </a:rPr>
              <a:t>adjacent, value-added </a:t>
            </a:r>
            <a:r>
              <a:rPr dirty="0" sz="2600" spc="-15">
                <a:solidFill>
                  <a:srgbClr val="59452A"/>
                </a:solidFill>
                <a:latin typeface="Calibri"/>
                <a:cs typeface="Calibri"/>
              </a:rPr>
              <a:t>services, </a:t>
            </a:r>
            <a:r>
              <a:rPr dirty="0" sz="2600" spc="-30">
                <a:solidFill>
                  <a:srgbClr val="59452A"/>
                </a:solidFill>
                <a:latin typeface="Calibri"/>
                <a:cs typeface="Calibri"/>
              </a:rPr>
              <a:t>rather </a:t>
            </a:r>
            <a:r>
              <a:rPr dirty="0" sz="2600" spc="-2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59452A"/>
                </a:solidFill>
                <a:latin typeface="Calibri"/>
                <a:cs typeface="Calibri"/>
              </a:rPr>
              <a:t>than</a:t>
            </a:r>
            <a:r>
              <a:rPr dirty="0" sz="2600" spc="-40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600" spc="-25">
                <a:solidFill>
                  <a:srgbClr val="59452A"/>
                </a:solidFill>
                <a:latin typeface="Calibri"/>
                <a:cs typeface="Calibri"/>
              </a:rPr>
              <a:t>from</a:t>
            </a:r>
            <a:r>
              <a:rPr dirty="0" sz="2600" spc="-5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600" spc="-30">
                <a:solidFill>
                  <a:srgbClr val="59452A"/>
                </a:solidFill>
                <a:latin typeface="Calibri"/>
                <a:cs typeface="Calibri"/>
              </a:rPr>
              <a:t>payment</a:t>
            </a:r>
            <a:r>
              <a:rPr dirty="0" sz="2600" spc="-35">
                <a:solidFill>
                  <a:srgbClr val="59452A"/>
                </a:solidFill>
                <a:latin typeface="Calibri"/>
                <a:cs typeface="Calibri"/>
              </a:rPr>
              <a:t> </a:t>
            </a:r>
            <a:r>
              <a:rPr dirty="0" sz="2600" spc="-30">
                <a:solidFill>
                  <a:srgbClr val="59452A"/>
                </a:solidFill>
                <a:latin typeface="Calibri"/>
                <a:cs typeface="Calibri"/>
              </a:rPr>
              <a:t>fees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10"/>
              <a:t>Bill</a:t>
            </a:r>
            <a:r>
              <a:rPr dirty="0" spc="-15"/>
              <a:t> </a:t>
            </a:r>
            <a:r>
              <a:rPr dirty="0"/>
              <a:t>&amp;</a:t>
            </a:r>
            <a:r>
              <a:rPr dirty="0" spc="-30"/>
              <a:t> </a:t>
            </a:r>
            <a:r>
              <a:rPr dirty="0" spc="-15"/>
              <a:t>Melinda Gates</a:t>
            </a:r>
            <a:r>
              <a:rPr dirty="0" spc="-10"/>
              <a:t> </a:t>
            </a:r>
            <a:r>
              <a:rPr dirty="0" spc="-20"/>
              <a:t>Foundation,</a:t>
            </a:r>
            <a:r>
              <a:rPr dirty="0" spc="-10"/>
              <a:t> 2024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0" rIns="0" bIns="0" rtlCol="0" vert="horz">
            <a:spAutoFit/>
          </a:bodyPr>
          <a:lstStyle/>
          <a:p>
            <a:pPr marL="65405">
              <a:lnSpc>
                <a:spcPct val="100000"/>
              </a:lnSpc>
              <a:spcBef>
                <a:spcPts val="550"/>
              </a:spcBef>
            </a:pPr>
            <a:fld id="{81D60167-4931-47E6-BA6A-407CBD079E47}" type="slidenum">
              <a:rPr dirty="0"/>
              <a:t>12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4755" y="2074164"/>
            <a:ext cx="8625205" cy="4524375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377825" marR="441959" indent="-365760">
              <a:lnSpc>
                <a:spcPts val="3100"/>
              </a:lnSpc>
              <a:spcBef>
                <a:spcPts val="219"/>
              </a:spcBef>
              <a:buClr>
                <a:srgbClr val="9B242D"/>
              </a:buClr>
              <a:buSzPct val="123076"/>
              <a:buFont typeface="Arial MT"/>
              <a:buChar char="•"/>
              <a:tabLst>
                <a:tab pos="377825" algn="l"/>
                <a:tab pos="378460" algn="l"/>
                <a:tab pos="4125595" algn="l"/>
              </a:tabLst>
            </a:pPr>
            <a:r>
              <a:rPr dirty="0" sz="2600" spc="-15">
                <a:solidFill>
                  <a:srgbClr val="43341F"/>
                </a:solidFill>
                <a:latin typeface="Calibri"/>
                <a:cs typeface="Calibri"/>
              </a:rPr>
              <a:t>The</a:t>
            </a:r>
            <a:r>
              <a:rPr dirty="0" sz="2600" spc="-25">
                <a:solidFill>
                  <a:srgbClr val="43341F"/>
                </a:solidFill>
                <a:latin typeface="Calibri"/>
                <a:cs typeface="Calibri"/>
              </a:rPr>
              <a:t> </a:t>
            </a:r>
            <a:r>
              <a:rPr dirty="0" sz="2600" spc="-20">
                <a:solidFill>
                  <a:srgbClr val="43341F"/>
                </a:solidFill>
                <a:latin typeface="Calibri"/>
                <a:cs typeface="Calibri"/>
              </a:rPr>
              <a:t>scheme</a:t>
            </a:r>
            <a:r>
              <a:rPr dirty="0" sz="2600" spc="-30">
                <a:solidFill>
                  <a:srgbClr val="43341F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43341F"/>
                </a:solidFill>
                <a:latin typeface="Calibri"/>
                <a:cs typeface="Calibri"/>
              </a:rPr>
              <a:t>itself runs</a:t>
            </a:r>
            <a:r>
              <a:rPr dirty="0" sz="2600" spc="-35">
                <a:solidFill>
                  <a:srgbClr val="43341F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43341F"/>
                </a:solidFill>
                <a:latin typeface="Calibri"/>
                <a:cs typeface="Calibri"/>
              </a:rPr>
              <a:t>on</a:t>
            </a:r>
            <a:r>
              <a:rPr dirty="0" sz="2600" spc="-30">
                <a:solidFill>
                  <a:srgbClr val="43341F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43341F"/>
                </a:solidFill>
                <a:latin typeface="Calibri"/>
                <a:cs typeface="Calibri"/>
              </a:rPr>
              <a:t>a	</a:t>
            </a:r>
            <a:r>
              <a:rPr dirty="0" sz="2600" spc="-35">
                <a:solidFill>
                  <a:srgbClr val="43341F"/>
                </a:solidFill>
                <a:latin typeface="Calibri"/>
                <a:cs typeface="Calibri"/>
              </a:rPr>
              <a:t>“not-for-loss”</a:t>
            </a:r>
            <a:r>
              <a:rPr dirty="0" sz="2600" spc="-40">
                <a:solidFill>
                  <a:srgbClr val="43341F"/>
                </a:solidFill>
                <a:latin typeface="Calibri"/>
                <a:cs typeface="Calibri"/>
              </a:rPr>
              <a:t> </a:t>
            </a:r>
            <a:r>
              <a:rPr dirty="0" sz="2600" spc="-20">
                <a:solidFill>
                  <a:srgbClr val="43341F"/>
                </a:solidFill>
                <a:latin typeface="Calibri"/>
                <a:cs typeface="Calibri"/>
              </a:rPr>
              <a:t>basis</a:t>
            </a:r>
            <a:r>
              <a:rPr dirty="0" sz="2600" spc="-40">
                <a:solidFill>
                  <a:srgbClr val="43341F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43341F"/>
                </a:solidFill>
                <a:latin typeface="Calibri"/>
                <a:cs typeface="Calibri"/>
              </a:rPr>
              <a:t>–</a:t>
            </a:r>
            <a:r>
              <a:rPr dirty="0" sz="2600" spc="-40">
                <a:solidFill>
                  <a:srgbClr val="43341F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43341F"/>
                </a:solidFill>
                <a:latin typeface="Calibri"/>
                <a:cs typeface="Calibri"/>
              </a:rPr>
              <a:t>i.e.,</a:t>
            </a:r>
            <a:r>
              <a:rPr dirty="0" sz="2600" spc="-35">
                <a:solidFill>
                  <a:srgbClr val="43341F"/>
                </a:solidFill>
                <a:latin typeface="Calibri"/>
                <a:cs typeface="Calibri"/>
              </a:rPr>
              <a:t> </a:t>
            </a:r>
            <a:r>
              <a:rPr dirty="0" sz="2600" spc="-20">
                <a:solidFill>
                  <a:srgbClr val="43341F"/>
                </a:solidFill>
                <a:latin typeface="Calibri"/>
                <a:cs typeface="Calibri"/>
              </a:rPr>
              <a:t>not</a:t>
            </a:r>
            <a:r>
              <a:rPr dirty="0" sz="2600" spc="-45">
                <a:solidFill>
                  <a:srgbClr val="43341F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43341F"/>
                </a:solidFill>
                <a:latin typeface="Calibri"/>
                <a:cs typeface="Calibri"/>
              </a:rPr>
              <a:t>a </a:t>
            </a:r>
            <a:r>
              <a:rPr dirty="0" sz="2600" spc="-575">
                <a:solidFill>
                  <a:srgbClr val="43341F"/>
                </a:solidFill>
                <a:latin typeface="Calibri"/>
                <a:cs typeface="Calibri"/>
              </a:rPr>
              <a:t> </a:t>
            </a:r>
            <a:r>
              <a:rPr dirty="0" sz="2600" spc="-30">
                <a:solidFill>
                  <a:srgbClr val="43341F"/>
                </a:solidFill>
                <a:latin typeface="Calibri"/>
                <a:cs typeface="Calibri"/>
              </a:rPr>
              <a:t>for</a:t>
            </a:r>
            <a:r>
              <a:rPr dirty="0" sz="2600" spc="-35">
                <a:solidFill>
                  <a:srgbClr val="43341F"/>
                </a:solidFill>
                <a:latin typeface="Calibri"/>
                <a:cs typeface="Calibri"/>
              </a:rPr>
              <a:t> </a:t>
            </a:r>
            <a:r>
              <a:rPr dirty="0" sz="2600" spc="-20">
                <a:solidFill>
                  <a:srgbClr val="43341F"/>
                </a:solidFill>
                <a:latin typeface="Calibri"/>
                <a:cs typeface="Calibri"/>
              </a:rPr>
              <a:t>profit</a:t>
            </a:r>
            <a:r>
              <a:rPr dirty="0" sz="2600" spc="-35">
                <a:solidFill>
                  <a:srgbClr val="43341F"/>
                </a:solidFill>
                <a:latin typeface="Calibri"/>
                <a:cs typeface="Calibri"/>
              </a:rPr>
              <a:t> </a:t>
            </a:r>
            <a:r>
              <a:rPr dirty="0" sz="2600" spc="-30">
                <a:solidFill>
                  <a:srgbClr val="43341F"/>
                </a:solidFill>
                <a:latin typeface="Calibri"/>
                <a:cs typeface="Calibri"/>
              </a:rPr>
              <a:t>venture</a:t>
            </a:r>
            <a:endParaRPr sz="2600">
              <a:latin typeface="Calibri"/>
              <a:cs typeface="Calibri"/>
            </a:endParaRPr>
          </a:p>
          <a:p>
            <a:pPr marL="377825" marR="840740" indent="-365760">
              <a:lnSpc>
                <a:spcPts val="3100"/>
              </a:lnSpc>
              <a:spcBef>
                <a:spcPts val="2485"/>
              </a:spcBef>
              <a:buClr>
                <a:srgbClr val="9B242D"/>
              </a:buClr>
              <a:buSzPct val="123076"/>
              <a:buFont typeface="Arial MT"/>
              <a:buChar char="•"/>
              <a:tabLst>
                <a:tab pos="377825" algn="l"/>
                <a:tab pos="378460" algn="l"/>
              </a:tabLst>
            </a:pPr>
            <a:r>
              <a:rPr dirty="0" sz="2600" spc="-25">
                <a:solidFill>
                  <a:srgbClr val="43341F"/>
                </a:solidFill>
                <a:latin typeface="Calibri"/>
                <a:cs typeface="Calibri"/>
              </a:rPr>
              <a:t>Scheme fees </a:t>
            </a:r>
            <a:r>
              <a:rPr dirty="0" sz="2600" spc="-30">
                <a:solidFill>
                  <a:srgbClr val="43341F"/>
                </a:solidFill>
                <a:latin typeface="Calibri"/>
                <a:cs typeface="Calibri"/>
              </a:rPr>
              <a:t>cover cost </a:t>
            </a:r>
            <a:r>
              <a:rPr dirty="0" sz="2600" spc="-15">
                <a:solidFill>
                  <a:srgbClr val="43341F"/>
                </a:solidFill>
                <a:latin typeface="Calibri"/>
                <a:cs typeface="Calibri"/>
              </a:rPr>
              <a:t>of </a:t>
            </a:r>
            <a:r>
              <a:rPr dirty="0" sz="2600" spc="-20">
                <a:solidFill>
                  <a:srgbClr val="43341F"/>
                </a:solidFill>
                <a:latin typeface="Calibri"/>
                <a:cs typeface="Calibri"/>
              </a:rPr>
              <a:t>doing business </a:t>
            </a:r>
            <a:r>
              <a:rPr dirty="0" sz="2600" spc="-15">
                <a:solidFill>
                  <a:srgbClr val="43341F"/>
                </a:solidFill>
                <a:latin typeface="Calibri"/>
                <a:cs typeface="Calibri"/>
              </a:rPr>
              <a:t>and </a:t>
            </a:r>
            <a:r>
              <a:rPr dirty="0" sz="2600" spc="-20">
                <a:solidFill>
                  <a:srgbClr val="43341F"/>
                </a:solidFill>
                <a:latin typeface="Calibri"/>
                <a:cs typeface="Calibri"/>
              </a:rPr>
              <a:t>additional </a:t>
            </a:r>
            <a:r>
              <a:rPr dirty="0" sz="2600" spc="-575">
                <a:solidFill>
                  <a:srgbClr val="43341F"/>
                </a:solidFill>
                <a:latin typeface="Calibri"/>
                <a:cs typeface="Calibri"/>
              </a:rPr>
              <a:t> </a:t>
            </a:r>
            <a:r>
              <a:rPr dirty="0" sz="2600" spc="-35">
                <a:solidFill>
                  <a:srgbClr val="43341F"/>
                </a:solidFill>
                <a:latin typeface="Calibri"/>
                <a:cs typeface="Calibri"/>
              </a:rPr>
              <a:t>investment</a:t>
            </a:r>
            <a:r>
              <a:rPr dirty="0" sz="2600" spc="-40">
                <a:solidFill>
                  <a:srgbClr val="43341F"/>
                </a:solidFill>
                <a:latin typeface="Calibri"/>
                <a:cs typeface="Calibri"/>
              </a:rPr>
              <a:t> </a:t>
            </a:r>
            <a:r>
              <a:rPr dirty="0" sz="2600" spc="-30">
                <a:solidFill>
                  <a:srgbClr val="43341F"/>
                </a:solidFill>
                <a:latin typeface="Calibri"/>
                <a:cs typeface="Calibri"/>
              </a:rPr>
              <a:t>requirements</a:t>
            </a:r>
            <a:endParaRPr sz="2600">
              <a:latin typeface="Calibri"/>
              <a:cs typeface="Calibri"/>
            </a:endParaRPr>
          </a:p>
          <a:p>
            <a:pPr marL="377825" marR="448945" indent="-365760">
              <a:lnSpc>
                <a:spcPts val="3000"/>
              </a:lnSpc>
              <a:spcBef>
                <a:spcPts val="2690"/>
              </a:spcBef>
              <a:buClr>
                <a:srgbClr val="9B242D"/>
              </a:buClr>
              <a:buSzPct val="123076"/>
              <a:buFont typeface="Arial MT"/>
              <a:buChar char="•"/>
              <a:tabLst>
                <a:tab pos="377825" algn="l"/>
                <a:tab pos="378460" algn="l"/>
              </a:tabLst>
            </a:pPr>
            <a:r>
              <a:rPr dirty="0" sz="2600" spc="-15">
                <a:solidFill>
                  <a:srgbClr val="43341F"/>
                </a:solidFill>
                <a:latin typeface="Calibri"/>
                <a:cs typeface="Calibri"/>
              </a:rPr>
              <a:t>The </a:t>
            </a:r>
            <a:r>
              <a:rPr dirty="0" sz="2600" spc="-25">
                <a:solidFill>
                  <a:srgbClr val="43341F"/>
                </a:solidFill>
                <a:latin typeface="Calibri"/>
                <a:cs typeface="Calibri"/>
              </a:rPr>
              <a:t>operating platform </a:t>
            </a:r>
            <a:r>
              <a:rPr dirty="0" sz="2600" spc="-40">
                <a:solidFill>
                  <a:srgbClr val="43341F"/>
                </a:solidFill>
                <a:latin typeface="Calibri"/>
                <a:cs typeface="Calibri"/>
              </a:rPr>
              <a:t>may </a:t>
            </a:r>
            <a:r>
              <a:rPr dirty="0" sz="2600" spc="-10">
                <a:solidFill>
                  <a:srgbClr val="43341F"/>
                </a:solidFill>
                <a:latin typeface="Calibri"/>
                <a:cs typeface="Calibri"/>
              </a:rPr>
              <a:t>be </a:t>
            </a:r>
            <a:r>
              <a:rPr dirty="0" sz="2600" spc="-25">
                <a:solidFill>
                  <a:srgbClr val="43341F"/>
                </a:solidFill>
                <a:latin typeface="Calibri"/>
                <a:cs typeface="Calibri"/>
              </a:rPr>
              <a:t>provided </a:t>
            </a:r>
            <a:r>
              <a:rPr dirty="0" sz="2600" spc="-20">
                <a:solidFill>
                  <a:srgbClr val="43341F"/>
                </a:solidFill>
                <a:latin typeface="Calibri"/>
                <a:cs typeface="Calibri"/>
              </a:rPr>
              <a:t>by </a:t>
            </a:r>
            <a:r>
              <a:rPr dirty="0" sz="2600" spc="-15">
                <a:solidFill>
                  <a:srgbClr val="43341F"/>
                </a:solidFill>
                <a:latin typeface="Calibri"/>
                <a:cs typeface="Calibri"/>
              </a:rPr>
              <a:t>the </a:t>
            </a:r>
            <a:r>
              <a:rPr dirty="0" sz="2600" spc="-20">
                <a:solidFill>
                  <a:srgbClr val="43341F"/>
                </a:solidFill>
                <a:latin typeface="Calibri"/>
                <a:cs typeface="Calibri"/>
              </a:rPr>
              <a:t>scheme </a:t>
            </a:r>
            <a:r>
              <a:rPr dirty="0" sz="2600" spc="-15">
                <a:solidFill>
                  <a:srgbClr val="43341F"/>
                </a:solidFill>
                <a:latin typeface="Calibri"/>
                <a:cs typeface="Calibri"/>
              </a:rPr>
              <a:t>or </a:t>
            </a:r>
            <a:r>
              <a:rPr dirty="0" sz="2600" spc="-10">
                <a:solidFill>
                  <a:srgbClr val="43341F"/>
                </a:solidFill>
                <a:latin typeface="Calibri"/>
                <a:cs typeface="Calibri"/>
              </a:rPr>
              <a:t> </a:t>
            </a:r>
            <a:r>
              <a:rPr dirty="0" sz="2600" spc="-25">
                <a:solidFill>
                  <a:srgbClr val="43341F"/>
                </a:solidFill>
                <a:latin typeface="Calibri"/>
                <a:cs typeface="Calibri"/>
              </a:rPr>
              <a:t>could</a:t>
            </a:r>
            <a:r>
              <a:rPr dirty="0" sz="2600" spc="-35">
                <a:solidFill>
                  <a:srgbClr val="43341F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43341F"/>
                </a:solidFill>
                <a:latin typeface="Calibri"/>
                <a:cs typeface="Calibri"/>
              </a:rPr>
              <a:t>be</a:t>
            </a:r>
            <a:r>
              <a:rPr dirty="0" sz="2600" spc="-30">
                <a:solidFill>
                  <a:srgbClr val="43341F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43341F"/>
                </a:solidFill>
                <a:latin typeface="Calibri"/>
                <a:cs typeface="Calibri"/>
              </a:rPr>
              <a:t>a</a:t>
            </a:r>
            <a:r>
              <a:rPr dirty="0" sz="2600" spc="-35">
                <a:solidFill>
                  <a:srgbClr val="43341F"/>
                </a:solidFill>
                <a:latin typeface="Calibri"/>
                <a:cs typeface="Calibri"/>
              </a:rPr>
              <a:t> </a:t>
            </a:r>
            <a:r>
              <a:rPr dirty="0" sz="2600" spc="-30">
                <a:solidFill>
                  <a:srgbClr val="43341F"/>
                </a:solidFill>
                <a:latin typeface="Calibri"/>
                <a:cs typeface="Calibri"/>
              </a:rPr>
              <a:t>commercial </a:t>
            </a:r>
            <a:r>
              <a:rPr dirty="0" sz="2600" spc="-20">
                <a:solidFill>
                  <a:srgbClr val="43341F"/>
                </a:solidFill>
                <a:latin typeface="Calibri"/>
                <a:cs typeface="Calibri"/>
              </a:rPr>
              <a:t>entity</a:t>
            </a:r>
            <a:r>
              <a:rPr dirty="0" sz="2600" spc="-35">
                <a:solidFill>
                  <a:srgbClr val="43341F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43341F"/>
                </a:solidFill>
                <a:latin typeface="Calibri"/>
                <a:cs typeface="Calibri"/>
              </a:rPr>
              <a:t>under</a:t>
            </a:r>
            <a:r>
              <a:rPr dirty="0" sz="2600" spc="-30">
                <a:solidFill>
                  <a:srgbClr val="43341F"/>
                </a:solidFill>
                <a:latin typeface="Calibri"/>
                <a:cs typeface="Calibri"/>
              </a:rPr>
              <a:t> </a:t>
            </a:r>
            <a:r>
              <a:rPr dirty="0" sz="2600" spc="-35">
                <a:solidFill>
                  <a:srgbClr val="43341F"/>
                </a:solidFill>
                <a:latin typeface="Calibri"/>
                <a:cs typeface="Calibri"/>
              </a:rPr>
              <a:t>contract </a:t>
            </a:r>
            <a:r>
              <a:rPr dirty="0" sz="2600" spc="-25">
                <a:solidFill>
                  <a:srgbClr val="43341F"/>
                </a:solidFill>
                <a:latin typeface="Calibri"/>
                <a:cs typeface="Calibri"/>
              </a:rPr>
              <a:t>to</a:t>
            </a:r>
            <a:r>
              <a:rPr dirty="0" sz="2600" spc="-40">
                <a:solidFill>
                  <a:srgbClr val="43341F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43341F"/>
                </a:solidFill>
                <a:latin typeface="Calibri"/>
                <a:cs typeface="Calibri"/>
              </a:rPr>
              <a:t>the</a:t>
            </a:r>
            <a:r>
              <a:rPr dirty="0" sz="2600" spc="-30">
                <a:solidFill>
                  <a:srgbClr val="43341F"/>
                </a:solidFill>
                <a:latin typeface="Calibri"/>
                <a:cs typeface="Calibri"/>
              </a:rPr>
              <a:t> </a:t>
            </a:r>
            <a:r>
              <a:rPr dirty="0" sz="2600" spc="-20">
                <a:solidFill>
                  <a:srgbClr val="43341F"/>
                </a:solidFill>
                <a:latin typeface="Calibri"/>
                <a:cs typeface="Calibri"/>
              </a:rPr>
              <a:t>scheme</a:t>
            </a:r>
            <a:endParaRPr sz="2600">
              <a:latin typeface="Calibri"/>
              <a:cs typeface="Calibri"/>
            </a:endParaRPr>
          </a:p>
          <a:p>
            <a:pPr marL="377825" marR="5080" indent="-365760">
              <a:lnSpc>
                <a:spcPct val="98100"/>
              </a:lnSpc>
              <a:spcBef>
                <a:spcPts val="2545"/>
              </a:spcBef>
              <a:buClr>
                <a:srgbClr val="9B242D"/>
              </a:buClr>
              <a:buSzPct val="123076"/>
              <a:buFont typeface="Arial MT"/>
              <a:buChar char="•"/>
              <a:tabLst>
                <a:tab pos="377825" algn="l"/>
                <a:tab pos="378460" algn="l"/>
              </a:tabLst>
            </a:pPr>
            <a:r>
              <a:rPr dirty="0" sz="2600" spc="-25">
                <a:solidFill>
                  <a:srgbClr val="43341F"/>
                </a:solidFill>
                <a:latin typeface="Calibri"/>
                <a:cs typeface="Calibri"/>
              </a:rPr>
              <a:t>Allows </a:t>
            </a:r>
            <a:r>
              <a:rPr dirty="0" sz="2600" spc="-40">
                <a:solidFill>
                  <a:srgbClr val="43341F"/>
                </a:solidFill>
                <a:latin typeface="Calibri"/>
                <a:cs typeface="Calibri"/>
              </a:rPr>
              <a:t>DFSPs </a:t>
            </a:r>
            <a:r>
              <a:rPr dirty="0" sz="2600" spc="-15">
                <a:solidFill>
                  <a:srgbClr val="43341F"/>
                </a:solidFill>
                <a:latin typeface="Calibri"/>
                <a:cs typeface="Calibri"/>
              </a:rPr>
              <a:t>and </a:t>
            </a:r>
            <a:r>
              <a:rPr dirty="0" sz="2600" spc="-25">
                <a:solidFill>
                  <a:srgbClr val="43341F"/>
                </a:solidFill>
                <a:latin typeface="Calibri"/>
                <a:cs typeface="Calibri"/>
              </a:rPr>
              <a:t>others to </a:t>
            </a:r>
            <a:r>
              <a:rPr dirty="0" sz="2600" spc="-30">
                <a:solidFill>
                  <a:srgbClr val="43341F"/>
                </a:solidFill>
                <a:latin typeface="Calibri"/>
                <a:cs typeface="Calibri"/>
              </a:rPr>
              <a:t>create </a:t>
            </a:r>
            <a:r>
              <a:rPr dirty="0" sz="2600" spc="-35">
                <a:solidFill>
                  <a:srgbClr val="43341F"/>
                </a:solidFill>
                <a:latin typeface="Calibri"/>
                <a:cs typeface="Calibri"/>
              </a:rPr>
              <a:t>low-cost </a:t>
            </a:r>
            <a:r>
              <a:rPr dirty="0" sz="2600" spc="-25">
                <a:solidFill>
                  <a:srgbClr val="43341F"/>
                </a:solidFill>
                <a:latin typeface="Calibri"/>
                <a:cs typeface="Calibri"/>
              </a:rPr>
              <a:t>products </a:t>
            </a:r>
            <a:r>
              <a:rPr dirty="0" sz="2600" spc="-15">
                <a:solidFill>
                  <a:srgbClr val="43341F"/>
                </a:solidFill>
                <a:latin typeface="Calibri"/>
                <a:cs typeface="Calibri"/>
              </a:rPr>
              <a:t>and </a:t>
            </a:r>
            <a:r>
              <a:rPr dirty="0" sz="2600" spc="-10">
                <a:solidFill>
                  <a:srgbClr val="43341F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43341F"/>
                </a:solidFill>
                <a:latin typeface="Calibri"/>
                <a:cs typeface="Calibri"/>
              </a:rPr>
              <a:t>services </a:t>
            </a:r>
            <a:r>
              <a:rPr dirty="0" sz="2600" spc="-10">
                <a:solidFill>
                  <a:srgbClr val="43341F"/>
                </a:solidFill>
                <a:latin typeface="Calibri"/>
                <a:cs typeface="Calibri"/>
              </a:rPr>
              <a:t>in </a:t>
            </a:r>
            <a:r>
              <a:rPr dirty="0" sz="2600" spc="-15">
                <a:solidFill>
                  <a:srgbClr val="43341F"/>
                </a:solidFill>
                <a:latin typeface="Calibri"/>
                <a:cs typeface="Calibri"/>
              </a:rPr>
              <a:t>the </a:t>
            </a:r>
            <a:r>
              <a:rPr dirty="0" sz="2600" spc="-35">
                <a:solidFill>
                  <a:srgbClr val="43341F"/>
                </a:solidFill>
                <a:latin typeface="Calibri"/>
                <a:cs typeface="Calibri"/>
              </a:rPr>
              <a:t>‘competitive </a:t>
            </a:r>
            <a:r>
              <a:rPr dirty="0" sz="2600" spc="-20">
                <a:solidFill>
                  <a:srgbClr val="43341F"/>
                </a:solidFill>
                <a:latin typeface="Calibri"/>
                <a:cs typeface="Calibri"/>
              </a:rPr>
              <a:t>space’ </a:t>
            </a:r>
            <a:r>
              <a:rPr dirty="0" sz="2600" spc="-15">
                <a:solidFill>
                  <a:srgbClr val="43341F"/>
                </a:solidFill>
                <a:latin typeface="Calibri"/>
                <a:cs typeface="Calibri"/>
              </a:rPr>
              <a:t>but does not </a:t>
            </a:r>
            <a:r>
              <a:rPr dirty="0" sz="2600" spc="-25">
                <a:solidFill>
                  <a:srgbClr val="43341F"/>
                </a:solidFill>
                <a:latin typeface="Calibri"/>
                <a:cs typeface="Calibri"/>
              </a:rPr>
              <a:t>prohibit </a:t>
            </a:r>
            <a:r>
              <a:rPr dirty="0" sz="2600" spc="-40">
                <a:solidFill>
                  <a:srgbClr val="43341F"/>
                </a:solidFill>
                <a:latin typeface="Calibri"/>
                <a:cs typeface="Calibri"/>
              </a:rPr>
              <a:t>DFSPs </a:t>
            </a:r>
            <a:r>
              <a:rPr dirty="0" sz="2600" spc="-575">
                <a:solidFill>
                  <a:srgbClr val="43341F"/>
                </a:solidFill>
                <a:latin typeface="Calibri"/>
                <a:cs typeface="Calibri"/>
              </a:rPr>
              <a:t> </a:t>
            </a:r>
            <a:r>
              <a:rPr dirty="0" sz="2600" spc="-25">
                <a:solidFill>
                  <a:srgbClr val="43341F"/>
                </a:solidFill>
                <a:latin typeface="Calibri"/>
                <a:cs typeface="Calibri"/>
              </a:rPr>
              <a:t>from</a:t>
            </a:r>
            <a:r>
              <a:rPr dirty="0" sz="2600" spc="-60">
                <a:solidFill>
                  <a:srgbClr val="43341F"/>
                </a:solidFill>
                <a:latin typeface="Calibri"/>
                <a:cs typeface="Calibri"/>
              </a:rPr>
              <a:t> </a:t>
            </a:r>
            <a:r>
              <a:rPr dirty="0" sz="2600" spc="-20">
                <a:solidFill>
                  <a:srgbClr val="43341F"/>
                </a:solidFill>
                <a:latin typeface="Calibri"/>
                <a:cs typeface="Calibri"/>
              </a:rPr>
              <a:t>acting</a:t>
            </a:r>
            <a:r>
              <a:rPr dirty="0" sz="2600" spc="-40">
                <a:solidFill>
                  <a:srgbClr val="43341F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43341F"/>
                </a:solidFill>
                <a:latin typeface="Calibri"/>
                <a:cs typeface="Calibri"/>
              </a:rPr>
              <a:t>on</a:t>
            </a:r>
            <a:r>
              <a:rPr dirty="0" sz="2600" spc="-35">
                <a:solidFill>
                  <a:srgbClr val="43341F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43341F"/>
                </a:solidFill>
                <a:latin typeface="Calibri"/>
                <a:cs typeface="Calibri"/>
              </a:rPr>
              <a:t>a</a:t>
            </a:r>
            <a:r>
              <a:rPr dirty="0" sz="2600" spc="-35">
                <a:solidFill>
                  <a:srgbClr val="43341F"/>
                </a:solidFill>
                <a:latin typeface="Calibri"/>
                <a:cs typeface="Calibri"/>
              </a:rPr>
              <a:t> for-profit </a:t>
            </a:r>
            <a:r>
              <a:rPr dirty="0" sz="2600" spc="-15">
                <a:solidFill>
                  <a:srgbClr val="43341F"/>
                </a:solidFill>
                <a:latin typeface="Calibri"/>
                <a:cs typeface="Calibri"/>
              </a:rPr>
              <a:t>basis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10"/>
              <a:t>Bill</a:t>
            </a:r>
            <a:r>
              <a:rPr dirty="0" spc="-15"/>
              <a:t> </a:t>
            </a:r>
            <a:r>
              <a:rPr dirty="0"/>
              <a:t>&amp;</a:t>
            </a:r>
            <a:r>
              <a:rPr dirty="0" spc="-30"/>
              <a:t> </a:t>
            </a:r>
            <a:r>
              <a:rPr dirty="0" spc="-15"/>
              <a:t>Melinda Gates</a:t>
            </a:r>
            <a:r>
              <a:rPr dirty="0" spc="-10"/>
              <a:t> </a:t>
            </a:r>
            <a:r>
              <a:rPr dirty="0" spc="-20"/>
              <a:t>Foundation,</a:t>
            </a:r>
            <a:r>
              <a:rPr dirty="0" spc="-10"/>
              <a:t> 2024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0" rIns="0" bIns="0" rtlCol="0" vert="horz">
            <a:spAutoFit/>
          </a:bodyPr>
          <a:lstStyle/>
          <a:p>
            <a:pPr marL="65405">
              <a:lnSpc>
                <a:spcPct val="100000"/>
              </a:lnSpc>
              <a:spcBef>
                <a:spcPts val="550"/>
              </a:spcBef>
            </a:pPr>
            <a:fld id="{81D60167-4931-47E6-BA6A-407CBD079E47}" type="slidenum">
              <a:rPr dirty="0"/>
              <a:t>12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5893" y="618067"/>
            <a:ext cx="8927465" cy="1005840"/>
          </a:xfrm>
          <a:prstGeom prst="rect"/>
          <a:solidFill>
            <a:srgbClr val="9B242D"/>
          </a:solidFill>
        </p:spPr>
        <p:txBody>
          <a:bodyPr wrap="square" lIns="0" tIns="183515" rIns="0" bIns="0" rtlCol="0" vert="horz">
            <a:spAutoFit/>
          </a:bodyPr>
          <a:lstStyle/>
          <a:p>
            <a:pPr marL="97155">
              <a:lnSpc>
                <a:spcPct val="100000"/>
              </a:lnSpc>
              <a:spcBef>
                <a:spcPts val="1445"/>
              </a:spcBef>
            </a:pPr>
            <a:r>
              <a:rPr dirty="0" sz="3000" spc="-20" b="0">
                <a:solidFill>
                  <a:srgbClr val="FFFFFF"/>
                </a:solidFill>
                <a:latin typeface="Calibri"/>
                <a:cs typeface="Calibri"/>
              </a:rPr>
              <a:t>What</a:t>
            </a:r>
            <a:r>
              <a:rPr dirty="0" sz="3000" spc="-10" b="0">
                <a:solidFill>
                  <a:srgbClr val="FFFFFF"/>
                </a:solidFill>
                <a:latin typeface="Calibri"/>
                <a:cs typeface="Calibri"/>
              </a:rPr>
              <a:t> Does</a:t>
            </a:r>
            <a:r>
              <a:rPr dirty="0" sz="3000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25" b="0">
                <a:solidFill>
                  <a:srgbClr val="FFFFFF"/>
                </a:solidFill>
                <a:latin typeface="Calibri"/>
                <a:cs typeface="Calibri"/>
              </a:rPr>
              <a:t>“Not-For-Loss”</a:t>
            </a:r>
            <a:r>
              <a:rPr dirty="0" sz="3000" spc="-5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10" b="0">
                <a:solidFill>
                  <a:srgbClr val="FFFFFF"/>
                </a:solidFill>
                <a:latin typeface="Calibri"/>
                <a:cs typeface="Calibri"/>
              </a:rPr>
              <a:t>Basis</a:t>
            </a:r>
            <a:r>
              <a:rPr dirty="0" sz="3000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10" b="0">
                <a:solidFill>
                  <a:srgbClr val="FFFFFF"/>
                </a:solidFill>
                <a:latin typeface="Calibri"/>
                <a:cs typeface="Calibri"/>
              </a:rPr>
              <a:t>Mean?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919" y="487680"/>
            <a:ext cx="8798560" cy="975360"/>
          </a:xfrm>
          <a:prstGeom prst="rect"/>
          <a:solidFill>
            <a:srgbClr val="741B22"/>
          </a:solidFill>
        </p:spPr>
        <p:txBody>
          <a:bodyPr wrap="square" lIns="0" tIns="234315" rIns="0" bIns="0" rtlCol="0" vert="horz">
            <a:spAutoFit/>
          </a:bodyPr>
          <a:lstStyle/>
          <a:p>
            <a:pPr marL="97155">
              <a:lnSpc>
                <a:spcPct val="100000"/>
              </a:lnSpc>
              <a:spcBef>
                <a:spcPts val="1845"/>
              </a:spcBef>
            </a:pPr>
            <a:r>
              <a:rPr dirty="0" sz="3000" spc="-10" b="0">
                <a:solidFill>
                  <a:srgbClr val="FFFFFF"/>
                </a:solidFill>
                <a:latin typeface="Calibri"/>
                <a:cs typeface="Calibri"/>
              </a:rPr>
              <a:t>IIPS</a:t>
            </a:r>
            <a:r>
              <a:rPr dirty="0" sz="3000" spc="-30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20" b="0">
                <a:solidFill>
                  <a:srgbClr val="FFFFFF"/>
                </a:solidFill>
                <a:latin typeface="Calibri"/>
                <a:cs typeface="Calibri"/>
              </a:rPr>
              <a:t>Platform</a:t>
            </a:r>
            <a:r>
              <a:rPr dirty="0" sz="3000" spc="-30" b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000" spc="-10" b="0">
                <a:solidFill>
                  <a:srgbClr val="FFFFFF"/>
                </a:solidFill>
                <a:latin typeface="Calibri"/>
                <a:cs typeface="Calibri"/>
              </a:rPr>
              <a:t>Capabilities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175490" y="2591034"/>
            <a:ext cx="5636895" cy="1564640"/>
            <a:chOff x="2175490" y="2591034"/>
            <a:chExt cx="5636895" cy="1564640"/>
          </a:xfrm>
        </p:grpSpPr>
        <p:sp>
          <p:nvSpPr>
            <p:cNvPr id="4" name="object 4"/>
            <p:cNvSpPr/>
            <p:nvPr/>
          </p:nvSpPr>
          <p:spPr>
            <a:xfrm>
              <a:off x="2195810" y="3373227"/>
              <a:ext cx="155575" cy="0"/>
            </a:xfrm>
            <a:custGeom>
              <a:avLst/>
              <a:gdLst/>
              <a:ahLst/>
              <a:cxnLst/>
              <a:rect l="l" t="t" r="r" b="b"/>
              <a:pathLst>
                <a:path w="155575" h="0">
                  <a:moveTo>
                    <a:pt x="0" y="0"/>
                  </a:moveTo>
                  <a:lnTo>
                    <a:pt x="155209" y="1"/>
                  </a:lnTo>
                </a:path>
              </a:pathLst>
            </a:custGeom>
            <a:ln w="40639">
              <a:solidFill>
                <a:srgbClr val="977C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249654" y="2592939"/>
              <a:ext cx="1560830" cy="1560830"/>
            </a:xfrm>
            <a:custGeom>
              <a:avLst/>
              <a:gdLst/>
              <a:ahLst/>
              <a:cxnLst/>
              <a:rect l="l" t="t" r="r" b="b"/>
              <a:pathLst>
                <a:path w="1560829" h="1560829">
                  <a:moveTo>
                    <a:pt x="780288" y="0"/>
                  </a:moveTo>
                  <a:lnTo>
                    <a:pt x="732755" y="1424"/>
                  </a:lnTo>
                  <a:lnTo>
                    <a:pt x="685975" y="5641"/>
                  </a:lnTo>
                  <a:lnTo>
                    <a:pt x="640030" y="12571"/>
                  </a:lnTo>
                  <a:lnTo>
                    <a:pt x="595001" y="22131"/>
                  </a:lnTo>
                  <a:lnTo>
                    <a:pt x="550971" y="34240"/>
                  </a:lnTo>
                  <a:lnTo>
                    <a:pt x="508020" y="48816"/>
                  </a:lnTo>
                  <a:lnTo>
                    <a:pt x="466231" y="65778"/>
                  </a:lnTo>
                  <a:lnTo>
                    <a:pt x="425684" y="85044"/>
                  </a:lnTo>
                  <a:lnTo>
                    <a:pt x="386462" y="106532"/>
                  </a:lnTo>
                  <a:lnTo>
                    <a:pt x="348646" y="130160"/>
                  </a:lnTo>
                  <a:lnTo>
                    <a:pt x="312317" y="155848"/>
                  </a:lnTo>
                  <a:lnTo>
                    <a:pt x="277558" y="183513"/>
                  </a:lnTo>
                  <a:lnTo>
                    <a:pt x="244450" y="213074"/>
                  </a:lnTo>
                  <a:lnTo>
                    <a:pt x="213075" y="244450"/>
                  </a:lnTo>
                  <a:lnTo>
                    <a:pt x="183514" y="277558"/>
                  </a:lnTo>
                  <a:lnTo>
                    <a:pt x="155848" y="312317"/>
                  </a:lnTo>
                  <a:lnTo>
                    <a:pt x="130161" y="348645"/>
                  </a:lnTo>
                  <a:lnTo>
                    <a:pt x="106532" y="386461"/>
                  </a:lnTo>
                  <a:lnTo>
                    <a:pt x="85044" y="425683"/>
                  </a:lnTo>
                  <a:lnTo>
                    <a:pt x="65778" y="466230"/>
                  </a:lnTo>
                  <a:lnTo>
                    <a:pt x="48816" y="508020"/>
                  </a:lnTo>
                  <a:lnTo>
                    <a:pt x="34240" y="550971"/>
                  </a:lnTo>
                  <a:lnTo>
                    <a:pt x="22131" y="595001"/>
                  </a:lnTo>
                  <a:lnTo>
                    <a:pt x="12571" y="640030"/>
                  </a:lnTo>
                  <a:lnTo>
                    <a:pt x="5641" y="685975"/>
                  </a:lnTo>
                  <a:lnTo>
                    <a:pt x="1424" y="732754"/>
                  </a:lnTo>
                  <a:lnTo>
                    <a:pt x="0" y="780288"/>
                  </a:lnTo>
                  <a:lnTo>
                    <a:pt x="1424" y="827821"/>
                  </a:lnTo>
                  <a:lnTo>
                    <a:pt x="5641" y="874600"/>
                  </a:lnTo>
                  <a:lnTo>
                    <a:pt x="12571" y="920545"/>
                  </a:lnTo>
                  <a:lnTo>
                    <a:pt x="22131" y="965574"/>
                  </a:lnTo>
                  <a:lnTo>
                    <a:pt x="34240" y="1009604"/>
                  </a:lnTo>
                  <a:lnTo>
                    <a:pt x="48816" y="1052555"/>
                  </a:lnTo>
                  <a:lnTo>
                    <a:pt x="65778" y="1094345"/>
                  </a:lnTo>
                  <a:lnTo>
                    <a:pt x="85044" y="1134892"/>
                  </a:lnTo>
                  <a:lnTo>
                    <a:pt x="106532" y="1174114"/>
                  </a:lnTo>
                  <a:lnTo>
                    <a:pt x="130161" y="1211930"/>
                  </a:lnTo>
                  <a:lnTo>
                    <a:pt x="155848" y="1248258"/>
                  </a:lnTo>
                  <a:lnTo>
                    <a:pt x="183514" y="1283017"/>
                  </a:lnTo>
                  <a:lnTo>
                    <a:pt x="213075" y="1316125"/>
                  </a:lnTo>
                  <a:lnTo>
                    <a:pt x="244450" y="1347501"/>
                  </a:lnTo>
                  <a:lnTo>
                    <a:pt x="277558" y="1377062"/>
                  </a:lnTo>
                  <a:lnTo>
                    <a:pt x="312317" y="1404727"/>
                  </a:lnTo>
                  <a:lnTo>
                    <a:pt x="348646" y="1430415"/>
                  </a:lnTo>
                  <a:lnTo>
                    <a:pt x="386462" y="1454043"/>
                  </a:lnTo>
                  <a:lnTo>
                    <a:pt x="425684" y="1475531"/>
                  </a:lnTo>
                  <a:lnTo>
                    <a:pt x="466231" y="1494797"/>
                  </a:lnTo>
                  <a:lnTo>
                    <a:pt x="508020" y="1511759"/>
                  </a:lnTo>
                  <a:lnTo>
                    <a:pt x="550971" y="1526335"/>
                  </a:lnTo>
                  <a:lnTo>
                    <a:pt x="595001" y="1538444"/>
                  </a:lnTo>
                  <a:lnTo>
                    <a:pt x="640030" y="1548004"/>
                  </a:lnTo>
                  <a:lnTo>
                    <a:pt x="685975" y="1554934"/>
                  </a:lnTo>
                  <a:lnTo>
                    <a:pt x="732755" y="1559151"/>
                  </a:lnTo>
                  <a:lnTo>
                    <a:pt x="780288" y="1560576"/>
                  </a:lnTo>
                  <a:lnTo>
                    <a:pt x="827821" y="1559151"/>
                  </a:lnTo>
                  <a:lnTo>
                    <a:pt x="874600" y="1554934"/>
                  </a:lnTo>
                  <a:lnTo>
                    <a:pt x="920545" y="1548004"/>
                  </a:lnTo>
                  <a:lnTo>
                    <a:pt x="965574" y="1538444"/>
                  </a:lnTo>
                  <a:lnTo>
                    <a:pt x="1009604" y="1526335"/>
                  </a:lnTo>
                  <a:lnTo>
                    <a:pt x="1052555" y="1511759"/>
                  </a:lnTo>
                  <a:lnTo>
                    <a:pt x="1094345" y="1494797"/>
                  </a:lnTo>
                  <a:lnTo>
                    <a:pt x="1134892" y="1475531"/>
                  </a:lnTo>
                  <a:lnTo>
                    <a:pt x="1174114" y="1454043"/>
                  </a:lnTo>
                  <a:lnTo>
                    <a:pt x="1211930" y="1430415"/>
                  </a:lnTo>
                  <a:lnTo>
                    <a:pt x="1248258" y="1404727"/>
                  </a:lnTo>
                  <a:lnTo>
                    <a:pt x="1283017" y="1377062"/>
                  </a:lnTo>
                  <a:lnTo>
                    <a:pt x="1316125" y="1347501"/>
                  </a:lnTo>
                  <a:lnTo>
                    <a:pt x="1347501" y="1316125"/>
                  </a:lnTo>
                  <a:lnTo>
                    <a:pt x="1377062" y="1283017"/>
                  </a:lnTo>
                  <a:lnTo>
                    <a:pt x="1404727" y="1248258"/>
                  </a:lnTo>
                  <a:lnTo>
                    <a:pt x="1430415" y="1211930"/>
                  </a:lnTo>
                  <a:lnTo>
                    <a:pt x="1454043" y="1174114"/>
                  </a:lnTo>
                  <a:lnTo>
                    <a:pt x="1475531" y="1134892"/>
                  </a:lnTo>
                  <a:lnTo>
                    <a:pt x="1494797" y="1094345"/>
                  </a:lnTo>
                  <a:lnTo>
                    <a:pt x="1511759" y="1052555"/>
                  </a:lnTo>
                  <a:lnTo>
                    <a:pt x="1526335" y="1009604"/>
                  </a:lnTo>
                  <a:lnTo>
                    <a:pt x="1538444" y="965574"/>
                  </a:lnTo>
                  <a:lnTo>
                    <a:pt x="1548004" y="920545"/>
                  </a:lnTo>
                  <a:lnTo>
                    <a:pt x="1554934" y="874600"/>
                  </a:lnTo>
                  <a:lnTo>
                    <a:pt x="1559151" y="827821"/>
                  </a:lnTo>
                  <a:lnTo>
                    <a:pt x="1560576" y="780288"/>
                  </a:lnTo>
                  <a:lnTo>
                    <a:pt x="1559151" y="732754"/>
                  </a:lnTo>
                  <a:lnTo>
                    <a:pt x="1554934" y="685975"/>
                  </a:lnTo>
                  <a:lnTo>
                    <a:pt x="1548004" y="640030"/>
                  </a:lnTo>
                  <a:lnTo>
                    <a:pt x="1538444" y="595001"/>
                  </a:lnTo>
                  <a:lnTo>
                    <a:pt x="1526335" y="550971"/>
                  </a:lnTo>
                  <a:lnTo>
                    <a:pt x="1511759" y="508020"/>
                  </a:lnTo>
                  <a:lnTo>
                    <a:pt x="1494797" y="466230"/>
                  </a:lnTo>
                  <a:lnTo>
                    <a:pt x="1475531" y="425683"/>
                  </a:lnTo>
                  <a:lnTo>
                    <a:pt x="1454043" y="386461"/>
                  </a:lnTo>
                  <a:lnTo>
                    <a:pt x="1430415" y="348645"/>
                  </a:lnTo>
                  <a:lnTo>
                    <a:pt x="1404727" y="312317"/>
                  </a:lnTo>
                  <a:lnTo>
                    <a:pt x="1377062" y="277558"/>
                  </a:lnTo>
                  <a:lnTo>
                    <a:pt x="1347501" y="244450"/>
                  </a:lnTo>
                  <a:lnTo>
                    <a:pt x="1316125" y="213074"/>
                  </a:lnTo>
                  <a:lnTo>
                    <a:pt x="1283017" y="183513"/>
                  </a:lnTo>
                  <a:lnTo>
                    <a:pt x="1248258" y="155848"/>
                  </a:lnTo>
                  <a:lnTo>
                    <a:pt x="1211930" y="130160"/>
                  </a:lnTo>
                  <a:lnTo>
                    <a:pt x="1174114" y="106532"/>
                  </a:lnTo>
                  <a:lnTo>
                    <a:pt x="1134892" y="85044"/>
                  </a:lnTo>
                  <a:lnTo>
                    <a:pt x="1094345" y="65778"/>
                  </a:lnTo>
                  <a:lnTo>
                    <a:pt x="1052555" y="48816"/>
                  </a:lnTo>
                  <a:lnTo>
                    <a:pt x="1009604" y="34240"/>
                  </a:lnTo>
                  <a:lnTo>
                    <a:pt x="965574" y="22131"/>
                  </a:lnTo>
                  <a:lnTo>
                    <a:pt x="920545" y="12571"/>
                  </a:lnTo>
                  <a:lnTo>
                    <a:pt x="874600" y="5641"/>
                  </a:lnTo>
                  <a:lnTo>
                    <a:pt x="827821" y="1424"/>
                  </a:lnTo>
                  <a:lnTo>
                    <a:pt x="780288" y="0"/>
                  </a:lnTo>
                  <a:close/>
                </a:path>
              </a:pathLst>
            </a:custGeom>
            <a:solidFill>
              <a:srgbClr val="CE6B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249654" y="2592939"/>
              <a:ext cx="1560830" cy="1560830"/>
            </a:xfrm>
            <a:custGeom>
              <a:avLst/>
              <a:gdLst/>
              <a:ahLst/>
              <a:cxnLst/>
              <a:rect l="l" t="t" r="r" b="b"/>
              <a:pathLst>
                <a:path w="1560829" h="1560829">
                  <a:moveTo>
                    <a:pt x="0" y="780287"/>
                  </a:moveTo>
                  <a:lnTo>
                    <a:pt x="1424" y="732755"/>
                  </a:lnTo>
                  <a:lnTo>
                    <a:pt x="5641" y="685975"/>
                  </a:lnTo>
                  <a:lnTo>
                    <a:pt x="12571" y="640030"/>
                  </a:lnTo>
                  <a:lnTo>
                    <a:pt x="22131" y="595001"/>
                  </a:lnTo>
                  <a:lnTo>
                    <a:pt x="34240" y="550971"/>
                  </a:lnTo>
                  <a:lnTo>
                    <a:pt x="48816" y="508020"/>
                  </a:lnTo>
                  <a:lnTo>
                    <a:pt x="65778" y="466230"/>
                  </a:lnTo>
                  <a:lnTo>
                    <a:pt x="85044" y="425683"/>
                  </a:lnTo>
                  <a:lnTo>
                    <a:pt x="106532" y="386461"/>
                  </a:lnTo>
                  <a:lnTo>
                    <a:pt x="130160" y="348645"/>
                  </a:lnTo>
                  <a:lnTo>
                    <a:pt x="155848" y="312317"/>
                  </a:lnTo>
                  <a:lnTo>
                    <a:pt x="183513" y="277558"/>
                  </a:lnTo>
                  <a:lnTo>
                    <a:pt x="213075" y="244450"/>
                  </a:lnTo>
                  <a:lnTo>
                    <a:pt x="244450" y="213075"/>
                  </a:lnTo>
                  <a:lnTo>
                    <a:pt x="277558" y="183513"/>
                  </a:lnTo>
                  <a:lnTo>
                    <a:pt x="312317" y="155848"/>
                  </a:lnTo>
                  <a:lnTo>
                    <a:pt x="348645" y="130160"/>
                  </a:lnTo>
                  <a:lnTo>
                    <a:pt x="386461" y="106532"/>
                  </a:lnTo>
                  <a:lnTo>
                    <a:pt x="425683" y="85044"/>
                  </a:lnTo>
                  <a:lnTo>
                    <a:pt x="466230" y="65778"/>
                  </a:lnTo>
                  <a:lnTo>
                    <a:pt x="508020" y="48816"/>
                  </a:lnTo>
                  <a:lnTo>
                    <a:pt x="550971" y="34240"/>
                  </a:lnTo>
                  <a:lnTo>
                    <a:pt x="595001" y="22131"/>
                  </a:lnTo>
                  <a:lnTo>
                    <a:pt x="640030" y="12571"/>
                  </a:lnTo>
                  <a:lnTo>
                    <a:pt x="685975" y="5641"/>
                  </a:lnTo>
                  <a:lnTo>
                    <a:pt x="732755" y="1424"/>
                  </a:lnTo>
                  <a:lnTo>
                    <a:pt x="780287" y="0"/>
                  </a:lnTo>
                  <a:lnTo>
                    <a:pt x="827820" y="1424"/>
                  </a:lnTo>
                  <a:lnTo>
                    <a:pt x="874600" y="5641"/>
                  </a:lnTo>
                  <a:lnTo>
                    <a:pt x="920545" y="12571"/>
                  </a:lnTo>
                  <a:lnTo>
                    <a:pt x="965574" y="22131"/>
                  </a:lnTo>
                  <a:lnTo>
                    <a:pt x="1009604" y="34240"/>
                  </a:lnTo>
                  <a:lnTo>
                    <a:pt x="1052555" y="48816"/>
                  </a:lnTo>
                  <a:lnTo>
                    <a:pt x="1094345" y="65778"/>
                  </a:lnTo>
                  <a:lnTo>
                    <a:pt x="1134891" y="85044"/>
                  </a:lnTo>
                  <a:lnTo>
                    <a:pt x="1174114" y="106532"/>
                  </a:lnTo>
                  <a:lnTo>
                    <a:pt x="1211930" y="130160"/>
                  </a:lnTo>
                  <a:lnTo>
                    <a:pt x="1248258" y="155848"/>
                  </a:lnTo>
                  <a:lnTo>
                    <a:pt x="1283017" y="183513"/>
                  </a:lnTo>
                  <a:lnTo>
                    <a:pt x="1316125" y="213075"/>
                  </a:lnTo>
                  <a:lnTo>
                    <a:pt x="1347500" y="244450"/>
                  </a:lnTo>
                  <a:lnTo>
                    <a:pt x="1377061" y="277558"/>
                  </a:lnTo>
                  <a:lnTo>
                    <a:pt x="1404727" y="312317"/>
                  </a:lnTo>
                  <a:lnTo>
                    <a:pt x="1430414" y="348645"/>
                  </a:lnTo>
                  <a:lnTo>
                    <a:pt x="1454043" y="386461"/>
                  </a:lnTo>
                  <a:lnTo>
                    <a:pt x="1475531" y="425683"/>
                  </a:lnTo>
                  <a:lnTo>
                    <a:pt x="1494797" y="466230"/>
                  </a:lnTo>
                  <a:lnTo>
                    <a:pt x="1511759" y="508020"/>
                  </a:lnTo>
                  <a:lnTo>
                    <a:pt x="1526335" y="550971"/>
                  </a:lnTo>
                  <a:lnTo>
                    <a:pt x="1538444" y="595001"/>
                  </a:lnTo>
                  <a:lnTo>
                    <a:pt x="1548004" y="640030"/>
                  </a:lnTo>
                  <a:lnTo>
                    <a:pt x="1554934" y="685975"/>
                  </a:lnTo>
                  <a:lnTo>
                    <a:pt x="1559151" y="732755"/>
                  </a:lnTo>
                  <a:lnTo>
                    <a:pt x="1560575" y="780287"/>
                  </a:lnTo>
                  <a:lnTo>
                    <a:pt x="1559151" y="827820"/>
                  </a:lnTo>
                  <a:lnTo>
                    <a:pt x="1554934" y="874600"/>
                  </a:lnTo>
                  <a:lnTo>
                    <a:pt x="1548004" y="920545"/>
                  </a:lnTo>
                  <a:lnTo>
                    <a:pt x="1538444" y="965574"/>
                  </a:lnTo>
                  <a:lnTo>
                    <a:pt x="1526335" y="1009604"/>
                  </a:lnTo>
                  <a:lnTo>
                    <a:pt x="1511759" y="1052555"/>
                  </a:lnTo>
                  <a:lnTo>
                    <a:pt x="1494797" y="1094345"/>
                  </a:lnTo>
                  <a:lnTo>
                    <a:pt x="1475531" y="1134891"/>
                  </a:lnTo>
                  <a:lnTo>
                    <a:pt x="1454043" y="1174114"/>
                  </a:lnTo>
                  <a:lnTo>
                    <a:pt x="1430414" y="1211930"/>
                  </a:lnTo>
                  <a:lnTo>
                    <a:pt x="1404727" y="1248258"/>
                  </a:lnTo>
                  <a:lnTo>
                    <a:pt x="1377061" y="1283017"/>
                  </a:lnTo>
                  <a:lnTo>
                    <a:pt x="1347500" y="1316125"/>
                  </a:lnTo>
                  <a:lnTo>
                    <a:pt x="1316125" y="1347500"/>
                  </a:lnTo>
                  <a:lnTo>
                    <a:pt x="1283017" y="1377061"/>
                  </a:lnTo>
                  <a:lnTo>
                    <a:pt x="1248258" y="1404727"/>
                  </a:lnTo>
                  <a:lnTo>
                    <a:pt x="1211930" y="1430414"/>
                  </a:lnTo>
                  <a:lnTo>
                    <a:pt x="1174114" y="1454043"/>
                  </a:lnTo>
                  <a:lnTo>
                    <a:pt x="1134891" y="1475531"/>
                  </a:lnTo>
                  <a:lnTo>
                    <a:pt x="1094345" y="1494797"/>
                  </a:lnTo>
                  <a:lnTo>
                    <a:pt x="1052555" y="1511759"/>
                  </a:lnTo>
                  <a:lnTo>
                    <a:pt x="1009604" y="1526335"/>
                  </a:lnTo>
                  <a:lnTo>
                    <a:pt x="965574" y="1538444"/>
                  </a:lnTo>
                  <a:lnTo>
                    <a:pt x="920545" y="1548004"/>
                  </a:lnTo>
                  <a:lnTo>
                    <a:pt x="874600" y="1554934"/>
                  </a:lnTo>
                  <a:lnTo>
                    <a:pt x="827820" y="1559151"/>
                  </a:lnTo>
                  <a:lnTo>
                    <a:pt x="780287" y="1560575"/>
                  </a:lnTo>
                  <a:lnTo>
                    <a:pt x="732755" y="1559151"/>
                  </a:lnTo>
                  <a:lnTo>
                    <a:pt x="685975" y="1554934"/>
                  </a:lnTo>
                  <a:lnTo>
                    <a:pt x="640030" y="1548004"/>
                  </a:lnTo>
                  <a:lnTo>
                    <a:pt x="595001" y="1538444"/>
                  </a:lnTo>
                  <a:lnTo>
                    <a:pt x="550971" y="1526335"/>
                  </a:lnTo>
                  <a:lnTo>
                    <a:pt x="508020" y="1511759"/>
                  </a:lnTo>
                  <a:lnTo>
                    <a:pt x="466230" y="1494797"/>
                  </a:lnTo>
                  <a:lnTo>
                    <a:pt x="425683" y="1475531"/>
                  </a:lnTo>
                  <a:lnTo>
                    <a:pt x="386461" y="1454043"/>
                  </a:lnTo>
                  <a:lnTo>
                    <a:pt x="348645" y="1430414"/>
                  </a:lnTo>
                  <a:lnTo>
                    <a:pt x="312317" y="1404727"/>
                  </a:lnTo>
                  <a:lnTo>
                    <a:pt x="277558" y="1377061"/>
                  </a:lnTo>
                  <a:lnTo>
                    <a:pt x="244450" y="1347500"/>
                  </a:lnTo>
                  <a:lnTo>
                    <a:pt x="213075" y="1316125"/>
                  </a:lnTo>
                  <a:lnTo>
                    <a:pt x="183513" y="1283017"/>
                  </a:lnTo>
                  <a:lnTo>
                    <a:pt x="155848" y="1248258"/>
                  </a:lnTo>
                  <a:lnTo>
                    <a:pt x="130160" y="1211930"/>
                  </a:lnTo>
                  <a:lnTo>
                    <a:pt x="106532" y="1174114"/>
                  </a:lnTo>
                  <a:lnTo>
                    <a:pt x="85044" y="1134891"/>
                  </a:lnTo>
                  <a:lnTo>
                    <a:pt x="65778" y="1094345"/>
                  </a:lnTo>
                  <a:lnTo>
                    <a:pt x="48816" y="1052555"/>
                  </a:lnTo>
                  <a:lnTo>
                    <a:pt x="34240" y="1009604"/>
                  </a:lnTo>
                  <a:lnTo>
                    <a:pt x="22131" y="965574"/>
                  </a:lnTo>
                  <a:lnTo>
                    <a:pt x="12571" y="920545"/>
                  </a:lnTo>
                  <a:lnTo>
                    <a:pt x="5641" y="874600"/>
                  </a:lnTo>
                  <a:lnTo>
                    <a:pt x="1424" y="827820"/>
                  </a:lnTo>
                  <a:lnTo>
                    <a:pt x="0" y="780287"/>
                  </a:lnTo>
                  <a:close/>
                </a:path>
              </a:pathLst>
            </a:custGeom>
            <a:ln w="338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6716203" y="3202432"/>
            <a:ext cx="62738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15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1900" spc="-20" b="1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z="1900" spc="5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1900" spc="-5" b="1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190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349115" y="2591034"/>
            <a:ext cx="1564640" cy="1564640"/>
            <a:chOff x="2349115" y="2591034"/>
            <a:chExt cx="1564640" cy="1564640"/>
          </a:xfrm>
        </p:grpSpPr>
        <p:sp>
          <p:nvSpPr>
            <p:cNvPr id="9" name="object 9"/>
            <p:cNvSpPr/>
            <p:nvPr/>
          </p:nvSpPr>
          <p:spPr>
            <a:xfrm>
              <a:off x="2351020" y="2592939"/>
              <a:ext cx="1560830" cy="1560830"/>
            </a:xfrm>
            <a:custGeom>
              <a:avLst/>
              <a:gdLst/>
              <a:ahLst/>
              <a:cxnLst/>
              <a:rect l="l" t="t" r="r" b="b"/>
              <a:pathLst>
                <a:path w="1560829" h="1560829">
                  <a:moveTo>
                    <a:pt x="780288" y="0"/>
                  </a:moveTo>
                  <a:lnTo>
                    <a:pt x="732755" y="1424"/>
                  </a:lnTo>
                  <a:lnTo>
                    <a:pt x="685975" y="5641"/>
                  </a:lnTo>
                  <a:lnTo>
                    <a:pt x="640030" y="12571"/>
                  </a:lnTo>
                  <a:lnTo>
                    <a:pt x="595001" y="22131"/>
                  </a:lnTo>
                  <a:lnTo>
                    <a:pt x="550971" y="34240"/>
                  </a:lnTo>
                  <a:lnTo>
                    <a:pt x="508020" y="48816"/>
                  </a:lnTo>
                  <a:lnTo>
                    <a:pt x="466231" y="65778"/>
                  </a:lnTo>
                  <a:lnTo>
                    <a:pt x="425684" y="85044"/>
                  </a:lnTo>
                  <a:lnTo>
                    <a:pt x="386462" y="106532"/>
                  </a:lnTo>
                  <a:lnTo>
                    <a:pt x="348646" y="130160"/>
                  </a:lnTo>
                  <a:lnTo>
                    <a:pt x="312317" y="155848"/>
                  </a:lnTo>
                  <a:lnTo>
                    <a:pt x="277558" y="183513"/>
                  </a:lnTo>
                  <a:lnTo>
                    <a:pt x="244450" y="213074"/>
                  </a:lnTo>
                  <a:lnTo>
                    <a:pt x="213075" y="244450"/>
                  </a:lnTo>
                  <a:lnTo>
                    <a:pt x="183514" y="277558"/>
                  </a:lnTo>
                  <a:lnTo>
                    <a:pt x="155848" y="312317"/>
                  </a:lnTo>
                  <a:lnTo>
                    <a:pt x="130161" y="348645"/>
                  </a:lnTo>
                  <a:lnTo>
                    <a:pt x="106532" y="386461"/>
                  </a:lnTo>
                  <a:lnTo>
                    <a:pt x="85044" y="425683"/>
                  </a:lnTo>
                  <a:lnTo>
                    <a:pt x="65778" y="466230"/>
                  </a:lnTo>
                  <a:lnTo>
                    <a:pt x="48816" y="508020"/>
                  </a:lnTo>
                  <a:lnTo>
                    <a:pt x="34240" y="550971"/>
                  </a:lnTo>
                  <a:lnTo>
                    <a:pt x="22131" y="595001"/>
                  </a:lnTo>
                  <a:lnTo>
                    <a:pt x="12571" y="640030"/>
                  </a:lnTo>
                  <a:lnTo>
                    <a:pt x="5641" y="685975"/>
                  </a:lnTo>
                  <a:lnTo>
                    <a:pt x="1424" y="732754"/>
                  </a:lnTo>
                  <a:lnTo>
                    <a:pt x="0" y="780288"/>
                  </a:lnTo>
                  <a:lnTo>
                    <a:pt x="1424" y="827821"/>
                  </a:lnTo>
                  <a:lnTo>
                    <a:pt x="5641" y="874600"/>
                  </a:lnTo>
                  <a:lnTo>
                    <a:pt x="12571" y="920545"/>
                  </a:lnTo>
                  <a:lnTo>
                    <a:pt x="22131" y="965574"/>
                  </a:lnTo>
                  <a:lnTo>
                    <a:pt x="34240" y="1009604"/>
                  </a:lnTo>
                  <a:lnTo>
                    <a:pt x="48816" y="1052555"/>
                  </a:lnTo>
                  <a:lnTo>
                    <a:pt x="65778" y="1094345"/>
                  </a:lnTo>
                  <a:lnTo>
                    <a:pt x="85044" y="1134892"/>
                  </a:lnTo>
                  <a:lnTo>
                    <a:pt x="106532" y="1174114"/>
                  </a:lnTo>
                  <a:lnTo>
                    <a:pt x="130161" y="1211930"/>
                  </a:lnTo>
                  <a:lnTo>
                    <a:pt x="155848" y="1248258"/>
                  </a:lnTo>
                  <a:lnTo>
                    <a:pt x="183514" y="1283017"/>
                  </a:lnTo>
                  <a:lnTo>
                    <a:pt x="213075" y="1316125"/>
                  </a:lnTo>
                  <a:lnTo>
                    <a:pt x="244450" y="1347501"/>
                  </a:lnTo>
                  <a:lnTo>
                    <a:pt x="277558" y="1377062"/>
                  </a:lnTo>
                  <a:lnTo>
                    <a:pt x="312317" y="1404727"/>
                  </a:lnTo>
                  <a:lnTo>
                    <a:pt x="348646" y="1430415"/>
                  </a:lnTo>
                  <a:lnTo>
                    <a:pt x="386462" y="1454043"/>
                  </a:lnTo>
                  <a:lnTo>
                    <a:pt x="425684" y="1475531"/>
                  </a:lnTo>
                  <a:lnTo>
                    <a:pt x="466231" y="1494797"/>
                  </a:lnTo>
                  <a:lnTo>
                    <a:pt x="508020" y="1511759"/>
                  </a:lnTo>
                  <a:lnTo>
                    <a:pt x="550971" y="1526335"/>
                  </a:lnTo>
                  <a:lnTo>
                    <a:pt x="595001" y="1538444"/>
                  </a:lnTo>
                  <a:lnTo>
                    <a:pt x="640030" y="1548004"/>
                  </a:lnTo>
                  <a:lnTo>
                    <a:pt x="685975" y="1554934"/>
                  </a:lnTo>
                  <a:lnTo>
                    <a:pt x="732755" y="1559151"/>
                  </a:lnTo>
                  <a:lnTo>
                    <a:pt x="780288" y="1560576"/>
                  </a:lnTo>
                  <a:lnTo>
                    <a:pt x="827821" y="1559151"/>
                  </a:lnTo>
                  <a:lnTo>
                    <a:pt x="874600" y="1554934"/>
                  </a:lnTo>
                  <a:lnTo>
                    <a:pt x="920545" y="1548004"/>
                  </a:lnTo>
                  <a:lnTo>
                    <a:pt x="965574" y="1538444"/>
                  </a:lnTo>
                  <a:lnTo>
                    <a:pt x="1009604" y="1526335"/>
                  </a:lnTo>
                  <a:lnTo>
                    <a:pt x="1052555" y="1511759"/>
                  </a:lnTo>
                  <a:lnTo>
                    <a:pt x="1094345" y="1494797"/>
                  </a:lnTo>
                  <a:lnTo>
                    <a:pt x="1134892" y="1475531"/>
                  </a:lnTo>
                  <a:lnTo>
                    <a:pt x="1174114" y="1454043"/>
                  </a:lnTo>
                  <a:lnTo>
                    <a:pt x="1211930" y="1430415"/>
                  </a:lnTo>
                  <a:lnTo>
                    <a:pt x="1248258" y="1404727"/>
                  </a:lnTo>
                  <a:lnTo>
                    <a:pt x="1283017" y="1377062"/>
                  </a:lnTo>
                  <a:lnTo>
                    <a:pt x="1316125" y="1347501"/>
                  </a:lnTo>
                  <a:lnTo>
                    <a:pt x="1347501" y="1316125"/>
                  </a:lnTo>
                  <a:lnTo>
                    <a:pt x="1377062" y="1283017"/>
                  </a:lnTo>
                  <a:lnTo>
                    <a:pt x="1404727" y="1248258"/>
                  </a:lnTo>
                  <a:lnTo>
                    <a:pt x="1430415" y="1211930"/>
                  </a:lnTo>
                  <a:lnTo>
                    <a:pt x="1454043" y="1174114"/>
                  </a:lnTo>
                  <a:lnTo>
                    <a:pt x="1475531" y="1134892"/>
                  </a:lnTo>
                  <a:lnTo>
                    <a:pt x="1494797" y="1094345"/>
                  </a:lnTo>
                  <a:lnTo>
                    <a:pt x="1511759" y="1052555"/>
                  </a:lnTo>
                  <a:lnTo>
                    <a:pt x="1526335" y="1009604"/>
                  </a:lnTo>
                  <a:lnTo>
                    <a:pt x="1538444" y="965574"/>
                  </a:lnTo>
                  <a:lnTo>
                    <a:pt x="1548004" y="920545"/>
                  </a:lnTo>
                  <a:lnTo>
                    <a:pt x="1554934" y="874600"/>
                  </a:lnTo>
                  <a:lnTo>
                    <a:pt x="1559151" y="827821"/>
                  </a:lnTo>
                  <a:lnTo>
                    <a:pt x="1560576" y="780288"/>
                  </a:lnTo>
                  <a:lnTo>
                    <a:pt x="1559151" y="732754"/>
                  </a:lnTo>
                  <a:lnTo>
                    <a:pt x="1554934" y="685975"/>
                  </a:lnTo>
                  <a:lnTo>
                    <a:pt x="1548004" y="640030"/>
                  </a:lnTo>
                  <a:lnTo>
                    <a:pt x="1538444" y="595001"/>
                  </a:lnTo>
                  <a:lnTo>
                    <a:pt x="1526335" y="550971"/>
                  </a:lnTo>
                  <a:lnTo>
                    <a:pt x="1511759" y="508020"/>
                  </a:lnTo>
                  <a:lnTo>
                    <a:pt x="1494797" y="466230"/>
                  </a:lnTo>
                  <a:lnTo>
                    <a:pt x="1475531" y="425683"/>
                  </a:lnTo>
                  <a:lnTo>
                    <a:pt x="1454043" y="386461"/>
                  </a:lnTo>
                  <a:lnTo>
                    <a:pt x="1430415" y="348645"/>
                  </a:lnTo>
                  <a:lnTo>
                    <a:pt x="1404727" y="312317"/>
                  </a:lnTo>
                  <a:lnTo>
                    <a:pt x="1377062" y="277558"/>
                  </a:lnTo>
                  <a:lnTo>
                    <a:pt x="1347501" y="244450"/>
                  </a:lnTo>
                  <a:lnTo>
                    <a:pt x="1316125" y="213074"/>
                  </a:lnTo>
                  <a:lnTo>
                    <a:pt x="1283017" y="183513"/>
                  </a:lnTo>
                  <a:lnTo>
                    <a:pt x="1248258" y="155848"/>
                  </a:lnTo>
                  <a:lnTo>
                    <a:pt x="1211930" y="130160"/>
                  </a:lnTo>
                  <a:lnTo>
                    <a:pt x="1174114" y="106532"/>
                  </a:lnTo>
                  <a:lnTo>
                    <a:pt x="1134892" y="85044"/>
                  </a:lnTo>
                  <a:lnTo>
                    <a:pt x="1094345" y="65778"/>
                  </a:lnTo>
                  <a:lnTo>
                    <a:pt x="1052555" y="48816"/>
                  </a:lnTo>
                  <a:lnTo>
                    <a:pt x="1009604" y="34240"/>
                  </a:lnTo>
                  <a:lnTo>
                    <a:pt x="965574" y="22131"/>
                  </a:lnTo>
                  <a:lnTo>
                    <a:pt x="920545" y="12571"/>
                  </a:lnTo>
                  <a:lnTo>
                    <a:pt x="874600" y="5641"/>
                  </a:lnTo>
                  <a:lnTo>
                    <a:pt x="827821" y="1424"/>
                  </a:lnTo>
                  <a:lnTo>
                    <a:pt x="780288" y="0"/>
                  </a:lnTo>
                  <a:close/>
                </a:path>
              </a:pathLst>
            </a:custGeom>
            <a:solidFill>
              <a:srgbClr val="CE6B2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351020" y="2592939"/>
              <a:ext cx="1560830" cy="1560830"/>
            </a:xfrm>
            <a:custGeom>
              <a:avLst/>
              <a:gdLst/>
              <a:ahLst/>
              <a:cxnLst/>
              <a:rect l="l" t="t" r="r" b="b"/>
              <a:pathLst>
                <a:path w="1560829" h="1560829">
                  <a:moveTo>
                    <a:pt x="0" y="780287"/>
                  </a:moveTo>
                  <a:lnTo>
                    <a:pt x="1424" y="732755"/>
                  </a:lnTo>
                  <a:lnTo>
                    <a:pt x="5641" y="685975"/>
                  </a:lnTo>
                  <a:lnTo>
                    <a:pt x="12571" y="640030"/>
                  </a:lnTo>
                  <a:lnTo>
                    <a:pt x="22131" y="595001"/>
                  </a:lnTo>
                  <a:lnTo>
                    <a:pt x="34240" y="550971"/>
                  </a:lnTo>
                  <a:lnTo>
                    <a:pt x="48816" y="508020"/>
                  </a:lnTo>
                  <a:lnTo>
                    <a:pt x="65778" y="466230"/>
                  </a:lnTo>
                  <a:lnTo>
                    <a:pt x="85044" y="425683"/>
                  </a:lnTo>
                  <a:lnTo>
                    <a:pt x="106532" y="386461"/>
                  </a:lnTo>
                  <a:lnTo>
                    <a:pt x="130160" y="348645"/>
                  </a:lnTo>
                  <a:lnTo>
                    <a:pt x="155848" y="312317"/>
                  </a:lnTo>
                  <a:lnTo>
                    <a:pt x="183513" y="277558"/>
                  </a:lnTo>
                  <a:lnTo>
                    <a:pt x="213075" y="244450"/>
                  </a:lnTo>
                  <a:lnTo>
                    <a:pt x="244450" y="213075"/>
                  </a:lnTo>
                  <a:lnTo>
                    <a:pt x="277558" y="183513"/>
                  </a:lnTo>
                  <a:lnTo>
                    <a:pt x="312317" y="155848"/>
                  </a:lnTo>
                  <a:lnTo>
                    <a:pt x="348645" y="130160"/>
                  </a:lnTo>
                  <a:lnTo>
                    <a:pt x="386461" y="106532"/>
                  </a:lnTo>
                  <a:lnTo>
                    <a:pt x="425683" y="85044"/>
                  </a:lnTo>
                  <a:lnTo>
                    <a:pt x="466230" y="65778"/>
                  </a:lnTo>
                  <a:lnTo>
                    <a:pt x="508020" y="48816"/>
                  </a:lnTo>
                  <a:lnTo>
                    <a:pt x="550971" y="34240"/>
                  </a:lnTo>
                  <a:lnTo>
                    <a:pt x="595001" y="22131"/>
                  </a:lnTo>
                  <a:lnTo>
                    <a:pt x="640030" y="12571"/>
                  </a:lnTo>
                  <a:lnTo>
                    <a:pt x="685975" y="5641"/>
                  </a:lnTo>
                  <a:lnTo>
                    <a:pt x="732755" y="1424"/>
                  </a:lnTo>
                  <a:lnTo>
                    <a:pt x="780287" y="0"/>
                  </a:lnTo>
                  <a:lnTo>
                    <a:pt x="827820" y="1424"/>
                  </a:lnTo>
                  <a:lnTo>
                    <a:pt x="874600" y="5641"/>
                  </a:lnTo>
                  <a:lnTo>
                    <a:pt x="920545" y="12571"/>
                  </a:lnTo>
                  <a:lnTo>
                    <a:pt x="965574" y="22131"/>
                  </a:lnTo>
                  <a:lnTo>
                    <a:pt x="1009604" y="34240"/>
                  </a:lnTo>
                  <a:lnTo>
                    <a:pt x="1052555" y="48816"/>
                  </a:lnTo>
                  <a:lnTo>
                    <a:pt x="1094345" y="65778"/>
                  </a:lnTo>
                  <a:lnTo>
                    <a:pt x="1134891" y="85044"/>
                  </a:lnTo>
                  <a:lnTo>
                    <a:pt x="1174114" y="106532"/>
                  </a:lnTo>
                  <a:lnTo>
                    <a:pt x="1211930" y="130160"/>
                  </a:lnTo>
                  <a:lnTo>
                    <a:pt x="1248258" y="155848"/>
                  </a:lnTo>
                  <a:lnTo>
                    <a:pt x="1283017" y="183513"/>
                  </a:lnTo>
                  <a:lnTo>
                    <a:pt x="1316125" y="213075"/>
                  </a:lnTo>
                  <a:lnTo>
                    <a:pt x="1347500" y="244450"/>
                  </a:lnTo>
                  <a:lnTo>
                    <a:pt x="1377061" y="277558"/>
                  </a:lnTo>
                  <a:lnTo>
                    <a:pt x="1404727" y="312317"/>
                  </a:lnTo>
                  <a:lnTo>
                    <a:pt x="1430414" y="348645"/>
                  </a:lnTo>
                  <a:lnTo>
                    <a:pt x="1454043" y="386461"/>
                  </a:lnTo>
                  <a:lnTo>
                    <a:pt x="1475531" y="425683"/>
                  </a:lnTo>
                  <a:lnTo>
                    <a:pt x="1494797" y="466230"/>
                  </a:lnTo>
                  <a:lnTo>
                    <a:pt x="1511759" y="508020"/>
                  </a:lnTo>
                  <a:lnTo>
                    <a:pt x="1526335" y="550971"/>
                  </a:lnTo>
                  <a:lnTo>
                    <a:pt x="1538444" y="595001"/>
                  </a:lnTo>
                  <a:lnTo>
                    <a:pt x="1548004" y="640030"/>
                  </a:lnTo>
                  <a:lnTo>
                    <a:pt x="1554934" y="685975"/>
                  </a:lnTo>
                  <a:lnTo>
                    <a:pt x="1559151" y="732755"/>
                  </a:lnTo>
                  <a:lnTo>
                    <a:pt x="1560575" y="780287"/>
                  </a:lnTo>
                  <a:lnTo>
                    <a:pt x="1559151" y="827820"/>
                  </a:lnTo>
                  <a:lnTo>
                    <a:pt x="1554934" y="874600"/>
                  </a:lnTo>
                  <a:lnTo>
                    <a:pt x="1548004" y="920545"/>
                  </a:lnTo>
                  <a:lnTo>
                    <a:pt x="1538444" y="965574"/>
                  </a:lnTo>
                  <a:lnTo>
                    <a:pt x="1526335" y="1009604"/>
                  </a:lnTo>
                  <a:lnTo>
                    <a:pt x="1511759" y="1052555"/>
                  </a:lnTo>
                  <a:lnTo>
                    <a:pt x="1494797" y="1094345"/>
                  </a:lnTo>
                  <a:lnTo>
                    <a:pt x="1475531" y="1134891"/>
                  </a:lnTo>
                  <a:lnTo>
                    <a:pt x="1454043" y="1174114"/>
                  </a:lnTo>
                  <a:lnTo>
                    <a:pt x="1430414" y="1211930"/>
                  </a:lnTo>
                  <a:lnTo>
                    <a:pt x="1404727" y="1248258"/>
                  </a:lnTo>
                  <a:lnTo>
                    <a:pt x="1377061" y="1283017"/>
                  </a:lnTo>
                  <a:lnTo>
                    <a:pt x="1347500" y="1316125"/>
                  </a:lnTo>
                  <a:lnTo>
                    <a:pt x="1316125" y="1347500"/>
                  </a:lnTo>
                  <a:lnTo>
                    <a:pt x="1283017" y="1377061"/>
                  </a:lnTo>
                  <a:lnTo>
                    <a:pt x="1248258" y="1404727"/>
                  </a:lnTo>
                  <a:lnTo>
                    <a:pt x="1211930" y="1430414"/>
                  </a:lnTo>
                  <a:lnTo>
                    <a:pt x="1174114" y="1454043"/>
                  </a:lnTo>
                  <a:lnTo>
                    <a:pt x="1134891" y="1475531"/>
                  </a:lnTo>
                  <a:lnTo>
                    <a:pt x="1094345" y="1494797"/>
                  </a:lnTo>
                  <a:lnTo>
                    <a:pt x="1052555" y="1511759"/>
                  </a:lnTo>
                  <a:lnTo>
                    <a:pt x="1009604" y="1526335"/>
                  </a:lnTo>
                  <a:lnTo>
                    <a:pt x="965574" y="1538444"/>
                  </a:lnTo>
                  <a:lnTo>
                    <a:pt x="920545" y="1548004"/>
                  </a:lnTo>
                  <a:lnTo>
                    <a:pt x="874600" y="1554934"/>
                  </a:lnTo>
                  <a:lnTo>
                    <a:pt x="827820" y="1559151"/>
                  </a:lnTo>
                  <a:lnTo>
                    <a:pt x="780287" y="1560575"/>
                  </a:lnTo>
                  <a:lnTo>
                    <a:pt x="732755" y="1559151"/>
                  </a:lnTo>
                  <a:lnTo>
                    <a:pt x="685975" y="1554934"/>
                  </a:lnTo>
                  <a:lnTo>
                    <a:pt x="640030" y="1548004"/>
                  </a:lnTo>
                  <a:lnTo>
                    <a:pt x="595001" y="1538444"/>
                  </a:lnTo>
                  <a:lnTo>
                    <a:pt x="550971" y="1526335"/>
                  </a:lnTo>
                  <a:lnTo>
                    <a:pt x="508020" y="1511759"/>
                  </a:lnTo>
                  <a:lnTo>
                    <a:pt x="466230" y="1494797"/>
                  </a:lnTo>
                  <a:lnTo>
                    <a:pt x="425683" y="1475531"/>
                  </a:lnTo>
                  <a:lnTo>
                    <a:pt x="386461" y="1454043"/>
                  </a:lnTo>
                  <a:lnTo>
                    <a:pt x="348645" y="1430414"/>
                  </a:lnTo>
                  <a:lnTo>
                    <a:pt x="312317" y="1404727"/>
                  </a:lnTo>
                  <a:lnTo>
                    <a:pt x="277558" y="1377061"/>
                  </a:lnTo>
                  <a:lnTo>
                    <a:pt x="244450" y="1347500"/>
                  </a:lnTo>
                  <a:lnTo>
                    <a:pt x="213075" y="1316125"/>
                  </a:lnTo>
                  <a:lnTo>
                    <a:pt x="183513" y="1283017"/>
                  </a:lnTo>
                  <a:lnTo>
                    <a:pt x="155848" y="1248258"/>
                  </a:lnTo>
                  <a:lnTo>
                    <a:pt x="130160" y="1211930"/>
                  </a:lnTo>
                  <a:lnTo>
                    <a:pt x="106532" y="1174114"/>
                  </a:lnTo>
                  <a:lnTo>
                    <a:pt x="85044" y="1134891"/>
                  </a:lnTo>
                  <a:lnTo>
                    <a:pt x="65778" y="1094345"/>
                  </a:lnTo>
                  <a:lnTo>
                    <a:pt x="48816" y="1052555"/>
                  </a:lnTo>
                  <a:lnTo>
                    <a:pt x="34240" y="1009604"/>
                  </a:lnTo>
                  <a:lnTo>
                    <a:pt x="22131" y="965574"/>
                  </a:lnTo>
                  <a:lnTo>
                    <a:pt x="12571" y="920545"/>
                  </a:lnTo>
                  <a:lnTo>
                    <a:pt x="5641" y="874600"/>
                  </a:lnTo>
                  <a:lnTo>
                    <a:pt x="1424" y="827820"/>
                  </a:lnTo>
                  <a:lnTo>
                    <a:pt x="0" y="780287"/>
                  </a:lnTo>
                  <a:close/>
                </a:path>
              </a:pathLst>
            </a:custGeom>
            <a:ln w="338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2864506" y="3202432"/>
            <a:ext cx="53213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15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1900" spc="-20" b="1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z="1900" spc="5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1900" b="1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965440" y="2592939"/>
            <a:ext cx="1560830" cy="1560830"/>
          </a:xfrm>
          <a:custGeom>
            <a:avLst/>
            <a:gdLst/>
            <a:ahLst/>
            <a:cxnLst/>
            <a:rect l="l" t="t" r="r" b="b"/>
            <a:pathLst>
              <a:path w="1560829" h="1560829">
                <a:moveTo>
                  <a:pt x="780287" y="0"/>
                </a:moveTo>
                <a:lnTo>
                  <a:pt x="732754" y="1424"/>
                </a:lnTo>
                <a:lnTo>
                  <a:pt x="685975" y="5641"/>
                </a:lnTo>
                <a:lnTo>
                  <a:pt x="640030" y="12571"/>
                </a:lnTo>
                <a:lnTo>
                  <a:pt x="595001" y="22131"/>
                </a:lnTo>
                <a:lnTo>
                  <a:pt x="550971" y="34240"/>
                </a:lnTo>
                <a:lnTo>
                  <a:pt x="508020" y="48816"/>
                </a:lnTo>
                <a:lnTo>
                  <a:pt x="466230" y="65778"/>
                </a:lnTo>
                <a:lnTo>
                  <a:pt x="425683" y="85044"/>
                </a:lnTo>
                <a:lnTo>
                  <a:pt x="386461" y="106532"/>
                </a:lnTo>
                <a:lnTo>
                  <a:pt x="348645" y="130160"/>
                </a:lnTo>
                <a:lnTo>
                  <a:pt x="312317" y="155848"/>
                </a:lnTo>
                <a:lnTo>
                  <a:pt x="277558" y="183513"/>
                </a:lnTo>
                <a:lnTo>
                  <a:pt x="244450" y="213074"/>
                </a:lnTo>
                <a:lnTo>
                  <a:pt x="213074" y="244450"/>
                </a:lnTo>
                <a:lnTo>
                  <a:pt x="183513" y="277558"/>
                </a:lnTo>
                <a:lnTo>
                  <a:pt x="155848" y="312317"/>
                </a:lnTo>
                <a:lnTo>
                  <a:pt x="130160" y="348645"/>
                </a:lnTo>
                <a:lnTo>
                  <a:pt x="106532" y="386461"/>
                </a:lnTo>
                <a:lnTo>
                  <a:pt x="85044" y="425683"/>
                </a:lnTo>
                <a:lnTo>
                  <a:pt x="65778" y="466230"/>
                </a:lnTo>
                <a:lnTo>
                  <a:pt x="48816" y="508020"/>
                </a:lnTo>
                <a:lnTo>
                  <a:pt x="34240" y="550971"/>
                </a:lnTo>
                <a:lnTo>
                  <a:pt x="22131" y="595001"/>
                </a:lnTo>
                <a:lnTo>
                  <a:pt x="12571" y="640030"/>
                </a:lnTo>
                <a:lnTo>
                  <a:pt x="5641" y="685975"/>
                </a:lnTo>
                <a:lnTo>
                  <a:pt x="1424" y="732754"/>
                </a:lnTo>
                <a:lnTo>
                  <a:pt x="0" y="780288"/>
                </a:lnTo>
                <a:lnTo>
                  <a:pt x="1424" y="827821"/>
                </a:lnTo>
                <a:lnTo>
                  <a:pt x="5641" y="874600"/>
                </a:lnTo>
                <a:lnTo>
                  <a:pt x="12571" y="920545"/>
                </a:lnTo>
                <a:lnTo>
                  <a:pt x="22131" y="965574"/>
                </a:lnTo>
                <a:lnTo>
                  <a:pt x="34240" y="1009604"/>
                </a:lnTo>
                <a:lnTo>
                  <a:pt x="48816" y="1052555"/>
                </a:lnTo>
                <a:lnTo>
                  <a:pt x="65778" y="1094345"/>
                </a:lnTo>
                <a:lnTo>
                  <a:pt x="85044" y="1134892"/>
                </a:lnTo>
                <a:lnTo>
                  <a:pt x="106532" y="1174114"/>
                </a:lnTo>
                <a:lnTo>
                  <a:pt x="130160" y="1211930"/>
                </a:lnTo>
                <a:lnTo>
                  <a:pt x="155848" y="1248258"/>
                </a:lnTo>
                <a:lnTo>
                  <a:pt x="183513" y="1283017"/>
                </a:lnTo>
                <a:lnTo>
                  <a:pt x="213074" y="1316125"/>
                </a:lnTo>
                <a:lnTo>
                  <a:pt x="244450" y="1347501"/>
                </a:lnTo>
                <a:lnTo>
                  <a:pt x="277558" y="1377062"/>
                </a:lnTo>
                <a:lnTo>
                  <a:pt x="312317" y="1404727"/>
                </a:lnTo>
                <a:lnTo>
                  <a:pt x="348645" y="1430415"/>
                </a:lnTo>
                <a:lnTo>
                  <a:pt x="386461" y="1454043"/>
                </a:lnTo>
                <a:lnTo>
                  <a:pt x="425683" y="1475531"/>
                </a:lnTo>
                <a:lnTo>
                  <a:pt x="466230" y="1494797"/>
                </a:lnTo>
                <a:lnTo>
                  <a:pt x="508020" y="1511759"/>
                </a:lnTo>
                <a:lnTo>
                  <a:pt x="550971" y="1526335"/>
                </a:lnTo>
                <a:lnTo>
                  <a:pt x="595001" y="1538444"/>
                </a:lnTo>
                <a:lnTo>
                  <a:pt x="640030" y="1548004"/>
                </a:lnTo>
                <a:lnTo>
                  <a:pt x="685975" y="1554934"/>
                </a:lnTo>
                <a:lnTo>
                  <a:pt x="732754" y="1559151"/>
                </a:lnTo>
                <a:lnTo>
                  <a:pt x="780287" y="1560576"/>
                </a:lnTo>
                <a:lnTo>
                  <a:pt x="827820" y="1559151"/>
                </a:lnTo>
                <a:lnTo>
                  <a:pt x="874600" y="1554934"/>
                </a:lnTo>
                <a:lnTo>
                  <a:pt x="920545" y="1548004"/>
                </a:lnTo>
                <a:lnTo>
                  <a:pt x="965574" y="1538444"/>
                </a:lnTo>
                <a:lnTo>
                  <a:pt x="1009604" y="1526335"/>
                </a:lnTo>
                <a:lnTo>
                  <a:pt x="1052555" y="1511759"/>
                </a:lnTo>
                <a:lnTo>
                  <a:pt x="1094344" y="1494797"/>
                </a:lnTo>
                <a:lnTo>
                  <a:pt x="1134891" y="1475531"/>
                </a:lnTo>
                <a:lnTo>
                  <a:pt x="1174113" y="1454043"/>
                </a:lnTo>
                <a:lnTo>
                  <a:pt x="1211929" y="1430415"/>
                </a:lnTo>
                <a:lnTo>
                  <a:pt x="1248258" y="1404727"/>
                </a:lnTo>
                <a:lnTo>
                  <a:pt x="1283017" y="1377062"/>
                </a:lnTo>
                <a:lnTo>
                  <a:pt x="1316125" y="1347501"/>
                </a:lnTo>
                <a:lnTo>
                  <a:pt x="1347500" y="1316125"/>
                </a:lnTo>
                <a:lnTo>
                  <a:pt x="1377061" y="1283017"/>
                </a:lnTo>
                <a:lnTo>
                  <a:pt x="1404727" y="1248258"/>
                </a:lnTo>
                <a:lnTo>
                  <a:pt x="1430414" y="1211930"/>
                </a:lnTo>
                <a:lnTo>
                  <a:pt x="1454043" y="1174114"/>
                </a:lnTo>
                <a:lnTo>
                  <a:pt x="1475531" y="1134892"/>
                </a:lnTo>
                <a:lnTo>
                  <a:pt x="1494797" y="1094345"/>
                </a:lnTo>
                <a:lnTo>
                  <a:pt x="1511759" y="1052555"/>
                </a:lnTo>
                <a:lnTo>
                  <a:pt x="1526335" y="1009604"/>
                </a:lnTo>
                <a:lnTo>
                  <a:pt x="1538444" y="965574"/>
                </a:lnTo>
                <a:lnTo>
                  <a:pt x="1548004" y="920545"/>
                </a:lnTo>
                <a:lnTo>
                  <a:pt x="1554934" y="874600"/>
                </a:lnTo>
                <a:lnTo>
                  <a:pt x="1559151" y="827821"/>
                </a:lnTo>
                <a:lnTo>
                  <a:pt x="1560576" y="780288"/>
                </a:lnTo>
                <a:lnTo>
                  <a:pt x="1559151" y="732754"/>
                </a:lnTo>
                <a:lnTo>
                  <a:pt x="1554934" y="685975"/>
                </a:lnTo>
                <a:lnTo>
                  <a:pt x="1548004" y="640030"/>
                </a:lnTo>
                <a:lnTo>
                  <a:pt x="1538444" y="595001"/>
                </a:lnTo>
                <a:lnTo>
                  <a:pt x="1526335" y="550971"/>
                </a:lnTo>
                <a:lnTo>
                  <a:pt x="1511759" y="508020"/>
                </a:lnTo>
                <a:lnTo>
                  <a:pt x="1494797" y="466230"/>
                </a:lnTo>
                <a:lnTo>
                  <a:pt x="1475531" y="425683"/>
                </a:lnTo>
                <a:lnTo>
                  <a:pt x="1454043" y="386461"/>
                </a:lnTo>
                <a:lnTo>
                  <a:pt x="1430414" y="348645"/>
                </a:lnTo>
                <a:lnTo>
                  <a:pt x="1404727" y="312317"/>
                </a:lnTo>
                <a:lnTo>
                  <a:pt x="1377061" y="277558"/>
                </a:lnTo>
                <a:lnTo>
                  <a:pt x="1347500" y="244450"/>
                </a:lnTo>
                <a:lnTo>
                  <a:pt x="1316125" y="213074"/>
                </a:lnTo>
                <a:lnTo>
                  <a:pt x="1283017" y="183513"/>
                </a:lnTo>
                <a:lnTo>
                  <a:pt x="1248258" y="155848"/>
                </a:lnTo>
                <a:lnTo>
                  <a:pt x="1211929" y="130160"/>
                </a:lnTo>
                <a:lnTo>
                  <a:pt x="1174113" y="106532"/>
                </a:lnTo>
                <a:lnTo>
                  <a:pt x="1134891" y="85044"/>
                </a:lnTo>
                <a:lnTo>
                  <a:pt x="1094344" y="65778"/>
                </a:lnTo>
                <a:lnTo>
                  <a:pt x="1052555" y="48816"/>
                </a:lnTo>
                <a:lnTo>
                  <a:pt x="1009604" y="34240"/>
                </a:lnTo>
                <a:lnTo>
                  <a:pt x="965574" y="22131"/>
                </a:lnTo>
                <a:lnTo>
                  <a:pt x="920545" y="12571"/>
                </a:lnTo>
                <a:lnTo>
                  <a:pt x="874600" y="5641"/>
                </a:lnTo>
                <a:lnTo>
                  <a:pt x="827820" y="1424"/>
                </a:lnTo>
                <a:lnTo>
                  <a:pt x="780287" y="0"/>
                </a:lnTo>
                <a:close/>
              </a:path>
            </a:pathLst>
          </a:custGeom>
          <a:solidFill>
            <a:srgbClr val="B6936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8399271" y="3183128"/>
            <a:ext cx="68961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30" b="1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2100" spc="-2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100" spc="-10" b="1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dirty="0" sz="2100" spc="2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10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35235" y="2592939"/>
            <a:ext cx="1560830" cy="1560830"/>
          </a:xfrm>
          <a:custGeom>
            <a:avLst/>
            <a:gdLst/>
            <a:ahLst/>
            <a:cxnLst/>
            <a:rect l="l" t="t" r="r" b="b"/>
            <a:pathLst>
              <a:path w="1560830" h="1560829">
                <a:moveTo>
                  <a:pt x="780287" y="0"/>
                </a:moveTo>
                <a:lnTo>
                  <a:pt x="732754" y="1424"/>
                </a:lnTo>
                <a:lnTo>
                  <a:pt x="685975" y="5641"/>
                </a:lnTo>
                <a:lnTo>
                  <a:pt x="640030" y="12571"/>
                </a:lnTo>
                <a:lnTo>
                  <a:pt x="595001" y="22131"/>
                </a:lnTo>
                <a:lnTo>
                  <a:pt x="550970" y="34240"/>
                </a:lnTo>
                <a:lnTo>
                  <a:pt x="508020" y="48816"/>
                </a:lnTo>
                <a:lnTo>
                  <a:pt x="466230" y="65778"/>
                </a:lnTo>
                <a:lnTo>
                  <a:pt x="425683" y="85044"/>
                </a:lnTo>
                <a:lnTo>
                  <a:pt x="386461" y="106532"/>
                </a:lnTo>
                <a:lnTo>
                  <a:pt x="348645" y="130160"/>
                </a:lnTo>
                <a:lnTo>
                  <a:pt x="312317" y="155848"/>
                </a:lnTo>
                <a:lnTo>
                  <a:pt x="277558" y="183513"/>
                </a:lnTo>
                <a:lnTo>
                  <a:pt x="244450" y="213074"/>
                </a:lnTo>
                <a:lnTo>
                  <a:pt x="213075" y="244450"/>
                </a:lnTo>
                <a:lnTo>
                  <a:pt x="183513" y="277558"/>
                </a:lnTo>
                <a:lnTo>
                  <a:pt x="155848" y="312317"/>
                </a:lnTo>
                <a:lnTo>
                  <a:pt x="130160" y="348645"/>
                </a:lnTo>
                <a:lnTo>
                  <a:pt x="106532" y="386461"/>
                </a:lnTo>
                <a:lnTo>
                  <a:pt x="85044" y="425683"/>
                </a:lnTo>
                <a:lnTo>
                  <a:pt x="65778" y="466230"/>
                </a:lnTo>
                <a:lnTo>
                  <a:pt x="48816" y="508020"/>
                </a:lnTo>
                <a:lnTo>
                  <a:pt x="34240" y="550971"/>
                </a:lnTo>
                <a:lnTo>
                  <a:pt x="22131" y="595001"/>
                </a:lnTo>
                <a:lnTo>
                  <a:pt x="12571" y="640030"/>
                </a:lnTo>
                <a:lnTo>
                  <a:pt x="5641" y="685975"/>
                </a:lnTo>
                <a:lnTo>
                  <a:pt x="1424" y="732754"/>
                </a:lnTo>
                <a:lnTo>
                  <a:pt x="0" y="780288"/>
                </a:lnTo>
                <a:lnTo>
                  <a:pt x="1424" y="827821"/>
                </a:lnTo>
                <a:lnTo>
                  <a:pt x="5641" y="874600"/>
                </a:lnTo>
                <a:lnTo>
                  <a:pt x="12571" y="920545"/>
                </a:lnTo>
                <a:lnTo>
                  <a:pt x="22131" y="965574"/>
                </a:lnTo>
                <a:lnTo>
                  <a:pt x="34240" y="1009604"/>
                </a:lnTo>
                <a:lnTo>
                  <a:pt x="48816" y="1052555"/>
                </a:lnTo>
                <a:lnTo>
                  <a:pt x="65778" y="1094345"/>
                </a:lnTo>
                <a:lnTo>
                  <a:pt x="85044" y="1134892"/>
                </a:lnTo>
                <a:lnTo>
                  <a:pt x="106532" y="1174114"/>
                </a:lnTo>
                <a:lnTo>
                  <a:pt x="130160" y="1211930"/>
                </a:lnTo>
                <a:lnTo>
                  <a:pt x="155848" y="1248258"/>
                </a:lnTo>
                <a:lnTo>
                  <a:pt x="183513" y="1283017"/>
                </a:lnTo>
                <a:lnTo>
                  <a:pt x="213075" y="1316125"/>
                </a:lnTo>
                <a:lnTo>
                  <a:pt x="244450" y="1347501"/>
                </a:lnTo>
                <a:lnTo>
                  <a:pt x="277558" y="1377062"/>
                </a:lnTo>
                <a:lnTo>
                  <a:pt x="312317" y="1404727"/>
                </a:lnTo>
                <a:lnTo>
                  <a:pt x="348645" y="1430415"/>
                </a:lnTo>
                <a:lnTo>
                  <a:pt x="386461" y="1454043"/>
                </a:lnTo>
                <a:lnTo>
                  <a:pt x="425683" y="1475531"/>
                </a:lnTo>
                <a:lnTo>
                  <a:pt x="466230" y="1494797"/>
                </a:lnTo>
                <a:lnTo>
                  <a:pt x="508020" y="1511759"/>
                </a:lnTo>
                <a:lnTo>
                  <a:pt x="550970" y="1526335"/>
                </a:lnTo>
                <a:lnTo>
                  <a:pt x="595001" y="1538444"/>
                </a:lnTo>
                <a:lnTo>
                  <a:pt x="640030" y="1548004"/>
                </a:lnTo>
                <a:lnTo>
                  <a:pt x="685975" y="1554934"/>
                </a:lnTo>
                <a:lnTo>
                  <a:pt x="732754" y="1559151"/>
                </a:lnTo>
                <a:lnTo>
                  <a:pt x="780287" y="1560576"/>
                </a:lnTo>
                <a:lnTo>
                  <a:pt x="827820" y="1559151"/>
                </a:lnTo>
                <a:lnTo>
                  <a:pt x="874600" y="1554934"/>
                </a:lnTo>
                <a:lnTo>
                  <a:pt x="920545" y="1548004"/>
                </a:lnTo>
                <a:lnTo>
                  <a:pt x="965574" y="1538444"/>
                </a:lnTo>
                <a:lnTo>
                  <a:pt x="1009604" y="1526335"/>
                </a:lnTo>
                <a:lnTo>
                  <a:pt x="1052555" y="1511759"/>
                </a:lnTo>
                <a:lnTo>
                  <a:pt x="1094345" y="1494797"/>
                </a:lnTo>
                <a:lnTo>
                  <a:pt x="1134891" y="1475531"/>
                </a:lnTo>
                <a:lnTo>
                  <a:pt x="1174114" y="1454043"/>
                </a:lnTo>
                <a:lnTo>
                  <a:pt x="1211930" y="1430415"/>
                </a:lnTo>
                <a:lnTo>
                  <a:pt x="1248258" y="1404727"/>
                </a:lnTo>
                <a:lnTo>
                  <a:pt x="1283017" y="1377062"/>
                </a:lnTo>
                <a:lnTo>
                  <a:pt x="1316125" y="1347501"/>
                </a:lnTo>
                <a:lnTo>
                  <a:pt x="1347500" y="1316125"/>
                </a:lnTo>
                <a:lnTo>
                  <a:pt x="1377061" y="1283017"/>
                </a:lnTo>
                <a:lnTo>
                  <a:pt x="1404727" y="1248258"/>
                </a:lnTo>
                <a:lnTo>
                  <a:pt x="1430414" y="1211930"/>
                </a:lnTo>
                <a:lnTo>
                  <a:pt x="1454043" y="1174114"/>
                </a:lnTo>
                <a:lnTo>
                  <a:pt x="1475531" y="1134892"/>
                </a:lnTo>
                <a:lnTo>
                  <a:pt x="1494797" y="1094345"/>
                </a:lnTo>
                <a:lnTo>
                  <a:pt x="1511758" y="1052555"/>
                </a:lnTo>
                <a:lnTo>
                  <a:pt x="1526335" y="1009604"/>
                </a:lnTo>
                <a:lnTo>
                  <a:pt x="1538444" y="965574"/>
                </a:lnTo>
                <a:lnTo>
                  <a:pt x="1548004" y="920545"/>
                </a:lnTo>
                <a:lnTo>
                  <a:pt x="1554934" y="874600"/>
                </a:lnTo>
                <a:lnTo>
                  <a:pt x="1559151" y="827821"/>
                </a:lnTo>
                <a:lnTo>
                  <a:pt x="1560575" y="780288"/>
                </a:lnTo>
                <a:lnTo>
                  <a:pt x="1559151" y="732754"/>
                </a:lnTo>
                <a:lnTo>
                  <a:pt x="1554934" y="685975"/>
                </a:lnTo>
                <a:lnTo>
                  <a:pt x="1548004" y="640030"/>
                </a:lnTo>
                <a:lnTo>
                  <a:pt x="1538444" y="595001"/>
                </a:lnTo>
                <a:lnTo>
                  <a:pt x="1526335" y="550971"/>
                </a:lnTo>
                <a:lnTo>
                  <a:pt x="1511758" y="508020"/>
                </a:lnTo>
                <a:lnTo>
                  <a:pt x="1494797" y="466230"/>
                </a:lnTo>
                <a:lnTo>
                  <a:pt x="1475531" y="425683"/>
                </a:lnTo>
                <a:lnTo>
                  <a:pt x="1454043" y="386461"/>
                </a:lnTo>
                <a:lnTo>
                  <a:pt x="1430414" y="348645"/>
                </a:lnTo>
                <a:lnTo>
                  <a:pt x="1404727" y="312317"/>
                </a:lnTo>
                <a:lnTo>
                  <a:pt x="1377061" y="277558"/>
                </a:lnTo>
                <a:lnTo>
                  <a:pt x="1347500" y="244450"/>
                </a:lnTo>
                <a:lnTo>
                  <a:pt x="1316125" y="213074"/>
                </a:lnTo>
                <a:lnTo>
                  <a:pt x="1283017" y="183513"/>
                </a:lnTo>
                <a:lnTo>
                  <a:pt x="1248258" y="155848"/>
                </a:lnTo>
                <a:lnTo>
                  <a:pt x="1211930" y="130160"/>
                </a:lnTo>
                <a:lnTo>
                  <a:pt x="1174114" y="106532"/>
                </a:lnTo>
                <a:lnTo>
                  <a:pt x="1134891" y="85044"/>
                </a:lnTo>
                <a:lnTo>
                  <a:pt x="1094345" y="65778"/>
                </a:lnTo>
                <a:lnTo>
                  <a:pt x="1052555" y="48816"/>
                </a:lnTo>
                <a:lnTo>
                  <a:pt x="1009604" y="34240"/>
                </a:lnTo>
                <a:lnTo>
                  <a:pt x="965574" y="22131"/>
                </a:lnTo>
                <a:lnTo>
                  <a:pt x="920545" y="12571"/>
                </a:lnTo>
                <a:lnTo>
                  <a:pt x="874600" y="5641"/>
                </a:lnTo>
                <a:lnTo>
                  <a:pt x="827820" y="1424"/>
                </a:lnTo>
                <a:lnTo>
                  <a:pt x="780287" y="0"/>
                </a:lnTo>
                <a:close/>
              </a:path>
            </a:pathLst>
          </a:custGeom>
          <a:solidFill>
            <a:srgbClr val="B6936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089386" y="3183128"/>
            <a:ext cx="65024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30" b="1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2100" spc="-2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100" spc="-10" b="1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dirty="0" sz="2100" spc="2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2100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endParaRPr sz="21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124323" y="1686664"/>
            <a:ext cx="4861560" cy="3039745"/>
            <a:chOff x="3124323" y="1686664"/>
            <a:chExt cx="4861560" cy="3039745"/>
          </a:xfrm>
        </p:grpSpPr>
        <p:sp>
          <p:nvSpPr>
            <p:cNvPr id="17" name="object 17"/>
            <p:cNvSpPr/>
            <p:nvPr/>
          </p:nvSpPr>
          <p:spPr>
            <a:xfrm>
              <a:off x="3131308" y="2349100"/>
              <a:ext cx="935990" cy="367030"/>
            </a:xfrm>
            <a:custGeom>
              <a:avLst/>
              <a:gdLst/>
              <a:ahLst/>
              <a:cxnLst/>
              <a:rect l="l" t="t" r="r" b="b"/>
              <a:pathLst>
                <a:path w="935989" h="367030">
                  <a:moveTo>
                    <a:pt x="0" y="243840"/>
                  </a:moveTo>
                  <a:lnTo>
                    <a:pt x="0" y="0"/>
                  </a:lnTo>
                  <a:lnTo>
                    <a:pt x="857888" y="0"/>
                  </a:lnTo>
                  <a:lnTo>
                    <a:pt x="857888" y="366428"/>
                  </a:lnTo>
                  <a:lnTo>
                    <a:pt x="935497" y="366428"/>
                  </a:lnTo>
                </a:path>
              </a:pathLst>
            </a:custGeom>
            <a:ln w="135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131308" y="3732638"/>
              <a:ext cx="935990" cy="664845"/>
            </a:xfrm>
            <a:custGeom>
              <a:avLst/>
              <a:gdLst/>
              <a:ahLst/>
              <a:cxnLst/>
              <a:rect l="l" t="t" r="r" b="b"/>
              <a:pathLst>
                <a:path w="935989" h="664845">
                  <a:moveTo>
                    <a:pt x="0" y="420877"/>
                  </a:moveTo>
                  <a:lnTo>
                    <a:pt x="0" y="664718"/>
                  </a:lnTo>
                  <a:lnTo>
                    <a:pt x="857888" y="664718"/>
                  </a:lnTo>
                  <a:lnTo>
                    <a:pt x="857888" y="0"/>
                  </a:lnTo>
                  <a:lnTo>
                    <a:pt x="935497" y="0"/>
                  </a:lnTo>
                </a:path>
              </a:pathLst>
            </a:custGeom>
            <a:ln w="135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810230" y="3373227"/>
              <a:ext cx="155575" cy="0"/>
            </a:xfrm>
            <a:custGeom>
              <a:avLst/>
              <a:gdLst/>
              <a:ahLst/>
              <a:cxnLst/>
              <a:rect l="l" t="t" r="r" b="b"/>
              <a:pathLst>
                <a:path w="155575" h="0">
                  <a:moveTo>
                    <a:pt x="0" y="0"/>
                  </a:moveTo>
                  <a:lnTo>
                    <a:pt x="155208" y="1"/>
                  </a:lnTo>
                </a:path>
              </a:pathLst>
            </a:custGeom>
            <a:ln w="40639">
              <a:solidFill>
                <a:srgbClr val="977C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996910" y="2349099"/>
              <a:ext cx="1033144" cy="367030"/>
            </a:xfrm>
            <a:custGeom>
              <a:avLst/>
              <a:gdLst/>
              <a:ahLst/>
              <a:cxnLst/>
              <a:rect l="l" t="t" r="r" b="b"/>
              <a:pathLst>
                <a:path w="1033145" h="367030">
                  <a:moveTo>
                    <a:pt x="1033032" y="243840"/>
                  </a:moveTo>
                  <a:lnTo>
                    <a:pt x="1033032" y="0"/>
                  </a:lnTo>
                  <a:lnTo>
                    <a:pt x="126371" y="0"/>
                  </a:lnTo>
                  <a:lnTo>
                    <a:pt x="126371" y="366427"/>
                  </a:lnTo>
                  <a:lnTo>
                    <a:pt x="0" y="366427"/>
                  </a:lnTo>
                </a:path>
              </a:pathLst>
            </a:custGeom>
            <a:ln w="135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996910" y="3732639"/>
              <a:ext cx="1033144" cy="664845"/>
            </a:xfrm>
            <a:custGeom>
              <a:avLst/>
              <a:gdLst/>
              <a:ahLst/>
              <a:cxnLst/>
              <a:rect l="l" t="t" r="r" b="b"/>
              <a:pathLst>
                <a:path w="1033145" h="664845">
                  <a:moveTo>
                    <a:pt x="1033032" y="420877"/>
                  </a:moveTo>
                  <a:lnTo>
                    <a:pt x="1033032" y="664717"/>
                  </a:lnTo>
                  <a:lnTo>
                    <a:pt x="126371" y="664717"/>
                  </a:lnTo>
                  <a:lnTo>
                    <a:pt x="126371" y="0"/>
                  </a:lnTo>
                  <a:lnTo>
                    <a:pt x="0" y="0"/>
                  </a:lnTo>
                </a:path>
              </a:pathLst>
            </a:custGeom>
            <a:ln w="135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921760" y="1703809"/>
              <a:ext cx="2209800" cy="3005455"/>
            </a:xfrm>
            <a:custGeom>
              <a:avLst/>
              <a:gdLst/>
              <a:ahLst/>
              <a:cxnLst/>
              <a:rect l="l" t="t" r="r" b="b"/>
              <a:pathLst>
                <a:path w="2209800" h="3005454">
                  <a:moveTo>
                    <a:pt x="0" y="368308"/>
                  </a:moveTo>
                  <a:lnTo>
                    <a:pt x="2869" y="322108"/>
                  </a:lnTo>
                  <a:lnTo>
                    <a:pt x="11248" y="277621"/>
                  </a:lnTo>
                  <a:lnTo>
                    <a:pt x="24791" y="235191"/>
                  </a:lnTo>
                  <a:lnTo>
                    <a:pt x="43153" y="195164"/>
                  </a:lnTo>
                  <a:lnTo>
                    <a:pt x="65988" y="157885"/>
                  </a:lnTo>
                  <a:lnTo>
                    <a:pt x="92952" y="123700"/>
                  </a:lnTo>
                  <a:lnTo>
                    <a:pt x="123700" y="92952"/>
                  </a:lnTo>
                  <a:lnTo>
                    <a:pt x="157885" y="65988"/>
                  </a:lnTo>
                  <a:lnTo>
                    <a:pt x="195164" y="43153"/>
                  </a:lnTo>
                  <a:lnTo>
                    <a:pt x="235191" y="24791"/>
                  </a:lnTo>
                  <a:lnTo>
                    <a:pt x="277621" y="11248"/>
                  </a:lnTo>
                  <a:lnTo>
                    <a:pt x="322108" y="2869"/>
                  </a:lnTo>
                  <a:lnTo>
                    <a:pt x="368308" y="0"/>
                  </a:lnTo>
                  <a:lnTo>
                    <a:pt x="1841491" y="0"/>
                  </a:lnTo>
                  <a:lnTo>
                    <a:pt x="1887691" y="2869"/>
                  </a:lnTo>
                  <a:lnTo>
                    <a:pt x="1932178" y="11248"/>
                  </a:lnTo>
                  <a:lnTo>
                    <a:pt x="1974607" y="24791"/>
                  </a:lnTo>
                  <a:lnTo>
                    <a:pt x="2014634" y="43153"/>
                  </a:lnTo>
                  <a:lnTo>
                    <a:pt x="2051913" y="65988"/>
                  </a:lnTo>
                  <a:lnTo>
                    <a:pt x="2086099" y="92952"/>
                  </a:lnTo>
                  <a:lnTo>
                    <a:pt x="2116846" y="123700"/>
                  </a:lnTo>
                  <a:lnTo>
                    <a:pt x="2143810" y="157885"/>
                  </a:lnTo>
                  <a:lnTo>
                    <a:pt x="2166646" y="195164"/>
                  </a:lnTo>
                  <a:lnTo>
                    <a:pt x="2185008" y="235191"/>
                  </a:lnTo>
                  <a:lnTo>
                    <a:pt x="2198550" y="277621"/>
                  </a:lnTo>
                  <a:lnTo>
                    <a:pt x="2206929" y="322108"/>
                  </a:lnTo>
                  <a:lnTo>
                    <a:pt x="2209799" y="368308"/>
                  </a:lnTo>
                  <a:lnTo>
                    <a:pt x="2209799" y="2636951"/>
                  </a:lnTo>
                  <a:lnTo>
                    <a:pt x="2206929" y="2683151"/>
                  </a:lnTo>
                  <a:lnTo>
                    <a:pt x="2198550" y="2727638"/>
                  </a:lnTo>
                  <a:lnTo>
                    <a:pt x="2185008" y="2770068"/>
                  </a:lnTo>
                  <a:lnTo>
                    <a:pt x="2166646" y="2810095"/>
                  </a:lnTo>
                  <a:lnTo>
                    <a:pt x="2143810" y="2847373"/>
                  </a:lnTo>
                  <a:lnTo>
                    <a:pt x="2116846" y="2881559"/>
                  </a:lnTo>
                  <a:lnTo>
                    <a:pt x="2086099" y="2912307"/>
                  </a:lnTo>
                  <a:lnTo>
                    <a:pt x="2051913" y="2939271"/>
                  </a:lnTo>
                  <a:lnTo>
                    <a:pt x="2014634" y="2962106"/>
                  </a:lnTo>
                  <a:lnTo>
                    <a:pt x="1974607" y="2980468"/>
                  </a:lnTo>
                  <a:lnTo>
                    <a:pt x="1932178" y="2994011"/>
                  </a:lnTo>
                  <a:lnTo>
                    <a:pt x="1887691" y="3002390"/>
                  </a:lnTo>
                  <a:lnTo>
                    <a:pt x="1841491" y="3005259"/>
                  </a:lnTo>
                  <a:lnTo>
                    <a:pt x="368308" y="3005259"/>
                  </a:lnTo>
                  <a:lnTo>
                    <a:pt x="322108" y="3002390"/>
                  </a:lnTo>
                  <a:lnTo>
                    <a:pt x="277621" y="2994011"/>
                  </a:lnTo>
                  <a:lnTo>
                    <a:pt x="235191" y="2980468"/>
                  </a:lnTo>
                  <a:lnTo>
                    <a:pt x="195164" y="2962106"/>
                  </a:lnTo>
                  <a:lnTo>
                    <a:pt x="157885" y="2939271"/>
                  </a:lnTo>
                  <a:lnTo>
                    <a:pt x="123700" y="2912307"/>
                  </a:lnTo>
                  <a:lnTo>
                    <a:pt x="92952" y="2881559"/>
                  </a:lnTo>
                  <a:lnTo>
                    <a:pt x="65988" y="2847373"/>
                  </a:lnTo>
                  <a:lnTo>
                    <a:pt x="43153" y="2810095"/>
                  </a:lnTo>
                  <a:lnTo>
                    <a:pt x="24791" y="2770068"/>
                  </a:lnTo>
                  <a:lnTo>
                    <a:pt x="11248" y="2727638"/>
                  </a:lnTo>
                  <a:lnTo>
                    <a:pt x="2869" y="2683151"/>
                  </a:lnTo>
                  <a:lnTo>
                    <a:pt x="0" y="2636951"/>
                  </a:lnTo>
                  <a:lnTo>
                    <a:pt x="0" y="368308"/>
                  </a:lnTo>
                  <a:close/>
                </a:path>
              </a:pathLst>
            </a:custGeom>
            <a:ln w="33866">
              <a:solidFill>
                <a:srgbClr val="9B242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236720" y="1872180"/>
              <a:ext cx="1463040" cy="1463040"/>
            </a:xfrm>
            <a:custGeom>
              <a:avLst/>
              <a:gdLst/>
              <a:ahLst/>
              <a:cxnLst/>
              <a:rect l="l" t="t" r="r" b="b"/>
              <a:pathLst>
                <a:path w="1463039" h="1463039">
                  <a:moveTo>
                    <a:pt x="731519" y="0"/>
                  </a:moveTo>
                  <a:lnTo>
                    <a:pt x="683422" y="1555"/>
                  </a:lnTo>
                  <a:lnTo>
                    <a:pt x="636155" y="6159"/>
                  </a:lnTo>
                  <a:lnTo>
                    <a:pt x="589815" y="13714"/>
                  </a:lnTo>
                  <a:lnTo>
                    <a:pt x="544499" y="24124"/>
                  </a:lnTo>
                  <a:lnTo>
                    <a:pt x="500303" y="37293"/>
                  </a:lnTo>
                  <a:lnTo>
                    <a:pt x="457323" y="53124"/>
                  </a:lnTo>
                  <a:lnTo>
                    <a:pt x="415655" y="71520"/>
                  </a:lnTo>
                  <a:lnTo>
                    <a:pt x="375397" y="92386"/>
                  </a:lnTo>
                  <a:lnTo>
                    <a:pt x="336644" y="115625"/>
                  </a:lnTo>
                  <a:lnTo>
                    <a:pt x="299493" y="141140"/>
                  </a:lnTo>
                  <a:lnTo>
                    <a:pt x="264041" y="168836"/>
                  </a:lnTo>
                  <a:lnTo>
                    <a:pt x="230383" y="198616"/>
                  </a:lnTo>
                  <a:lnTo>
                    <a:pt x="198616" y="230383"/>
                  </a:lnTo>
                  <a:lnTo>
                    <a:pt x="168836" y="264041"/>
                  </a:lnTo>
                  <a:lnTo>
                    <a:pt x="141140" y="299493"/>
                  </a:lnTo>
                  <a:lnTo>
                    <a:pt x="115625" y="336644"/>
                  </a:lnTo>
                  <a:lnTo>
                    <a:pt x="92386" y="375397"/>
                  </a:lnTo>
                  <a:lnTo>
                    <a:pt x="71520" y="415655"/>
                  </a:lnTo>
                  <a:lnTo>
                    <a:pt x="53124" y="457323"/>
                  </a:lnTo>
                  <a:lnTo>
                    <a:pt x="37293" y="500303"/>
                  </a:lnTo>
                  <a:lnTo>
                    <a:pt x="24124" y="544499"/>
                  </a:lnTo>
                  <a:lnTo>
                    <a:pt x="13714" y="589815"/>
                  </a:lnTo>
                  <a:lnTo>
                    <a:pt x="6159" y="636155"/>
                  </a:lnTo>
                  <a:lnTo>
                    <a:pt x="1555" y="683422"/>
                  </a:lnTo>
                  <a:lnTo>
                    <a:pt x="0" y="731520"/>
                  </a:lnTo>
                  <a:lnTo>
                    <a:pt x="1555" y="779617"/>
                  </a:lnTo>
                  <a:lnTo>
                    <a:pt x="6159" y="826884"/>
                  </a:lnTo>
                  <a:lnTo>
                    <a:pt x="13714" y="873224"/>
                  </a:lnTo>
                  <a:lnTo>
                    <a:pt x="24124" y="918540"/>
                  </a:lnTo>
                  <a:lnTo>
                    <a:pt x="37293" y="962736"/>
                  </a:lnTo>
                  <a:lnTo>
                    <a:pt x="53124" y="1005716"/>
                  </a:lnTo>
                  <a:lnTo>
                    <a:pt x="71520" y="1047384"/>
                  </a:lnTo>
                  <a:lnTo>
                    <a:pt x="92386" y="1087642"/>
                  </a:lnTo>
                  <a:lnTo>
                    <a:pt x="115625" y="1126395"/>
                  </a:lnTo>
                  <a:lnTo>
                    <a:pt x="141140" y="1163546"/>
                  </a:lnTo>
                  <a:lnTo>
                    <a:pt x="168836" y="1198998"/>
                  </a:lnTo>
                  <a:lnTo>
                    <a:pt x="198616" y="1232656"/>
                  </a:lnTo>
                  <a:lnTo>
                    <a:pt x="230383" y="1264423"/>
                  </a:lnTo>
                  <a:lnTo>
                    <a:pt x="264041" y="1294203"/>
                  </a:lnTo>
                  <a:lnTo>
                    <a:pt x="299493" y="1321899"/>
                  </a:lnTo>
                  <a:lnTo>
                    <a:pt x="336644" y="1347414"/>
                  </a:lnTo>
                  <a:lnTo>
                    <a:pt x="375397" y="1370653"/>
                  </a:lnTo>
                  <a:lnTo>
                    <a:pt x="415655" y="1391519"/>
                  </a:lnTo>
                  <a:lnTo>
                    <a:pt x="457323" y="1409915"/>
                  </a:lnTo>
                  <a:lnTo>
                    <a:pt x="500303" y="1425746"/>
                  </a:lnTo>
                  <a:lnTo>
                    <a:pt x="544499" y="1438915"/>
                  </a:lnTo>
                  <a:lnTo>
                    <a:pt x="589815" y="1449325"/>
                  </a:lnTo>
                  <a:lnTo>
                    <a:pt x="636155" y="1456880"/>
                  </a:lnTo>
                  <a:lnTo>
                    <a:pt x="683422" y="1461484"/>
                  </a:lnTo>
                  <a:lnTo>
                    <a:pt x="731519" y="1463039"/>
                  </a:lnTo>
                  <a:lnTo>
                    <a:pt x="779617" y="1461484"/>
                  </a:lnTo>
                  <a:lnTo>
                    <a:pt x="826884" y="1456880"/>
                  </a:lnTo>
                  <a:lnTo>
                    <a:pt x="873224" y="1449325"/>
                  </a:lnTo>
                  <a:lnTo>
                    <a:pt x="918540" y="1438915"/>
                  </a:lnTo>
                  <a:lnTo>
                    <a:pt x="962736" y="1425746"/>
                  </a:lnTo>
                  <a:lnTo>
                    <a:pt x="1005716" y="1409915"/>
                  </a:lnTo>
                  <a:lnTo>
                    <a:pt x="1047384" y="1391519"/>
                  </a:lnTo>
                  <a:lnTo>
                    <a:pt x="1087642" y="1370653"/>
                  </a:lnTo>
                  <a:lnTo>
                    <a:pt x="1126395" y="1347414"/>
                  </a:lnTo>
                  <a:lnTo>
                    <a:pt x="1163546" y="1321899"/>
                  </a:lnTo>
                  <a:lnTo>
                    <a:pt x="1198998" y="1294203"/>
                  </a:lnTo>
                  <a:lnTo>
                    <a:pt x="1232656" y="1264423"/>
                  </a:lnTo>
                  <a:lnTo>
                    <a:pt x="1264423" y="1232656"/>
                  </a:lnTo>
                  <a:lnTo>
                    <a:pt x="1294203" y="1198998"/>
                  </a:lnTo>
                  <a:lnTo>
                    <a:pt x="1321899" y="1163546"/>
                  </a:lnTo>
                  <a:lnTo>
                    <a:pt x="1347414" y="1126395"/>
                  </a:lnTo>
                  <a:lnTo>
                    <a:pt x="1370653" y="1087642"/>
                  </a:lnTo>
                  <a:lnTo>
                    <a:pt x="1391519" y="1047384"/>
                  </a:lnTo>
                  <a:lnTo>
                    <a:pt x="1409915" y="1005716"/>
                  </a:lnTo>
                  <a:lnTo>
                    <a:pt x="1425746" y="962736"/>
                  </a:lnTo>
                  <a:lnTo>
                    <a:pt x="1438915" y="918540"/>
                  </a:lnTo>
                  <a:lnTo>
                    <a:pt x="1449325" y="873224"/>
                  </a:lnTo>
                  <a:lnTo>
                    <a:pt x="1456880" y="826884"/>
                  </a:lnTo>
                  <a:lnTo>
                    <a:pt x="1461484" y="779617"/>
                  </a:lnTo>
                  <a:lnTo>
                    <a:pt x="1463039" y="731520"/>
                  </a:lnTo>
                  <a:lnTo>
                    <a:pt x="1461484" y="683422"/>
                  </a:lnTo>
                  <a:lnTo>
                    <a:pt x="1456880" y="636155"/>
                  </a:lnTo>
                  <a:lnTo>
                    <a:pt x="1449325" y="589815"/>
                  </a:lnTo>
                  <a:lnTo>
                    <a:pt x="1438915" y="544499"/>
                  </a:lnTo>
                  <a:lnTo>
                    <a:pt x="1425746" y="500303"/>
                  </a:lnTo>
                  <a:lnTo>
                    <a:pt x="1409915" y="457323"/>
                  </a:lnTo>
                  <a:lnTo>
                    <a:pt x="1391519" y="415655"/>
                  </a:lnTo>
                  <a:lnTo>
                    <a:pt x="1370653" y="375397"/>
                  </a:lnTo>
                  <a:lnTo>
                    <a:pt x="1347414" y="336644"/>
                  </a:lnTo>
                  <a:lnTo>
                    <a:pt x="1321899" y="299493"/>
                  </a:lnTo>
                  <a:lnTo>
                    <a:pt x="1294203" y="264041"/>
                  </a:lnTo>
                  <a:lnTo>
                    <a:pt x="1264423" y="230383"/>
                  </a:lnTo>
                  <a:lnTo>
                    <a:pt x="1232656" y="198616"/>
                  </a:lnTo>
                  <a:lnTo>
                    <a:pt x="1198998" y="168836"/>
                  </a:lnTo>
                  <a:lnTo>
                    <a:pt x="1163546" y="141140"/>
                  </a:lnTo>
                  <a:lnTo>
                    <a:pt x="1126395" y="115625"/>
                  </a:lnTo>
                  <a:lnTo>
                    <a:pt x="1087642" y="92386"/>
                  </a:lnTo>
                  <a:lnTo>
                    <a:pt x="1047384" y="71520"/>
                  </a:lnTo>
                  <a:lnTo>
                    <a:pt x="1005716" y="53124"/>
                  </a:lnTo>
                  <a:lnTo>
                    <a:pt x="962736" y="37293"/>
                  </a:lnTo>
                  <a:lnTo>
                    <a:pt x="918540" y="24124"/>
                  </a:lnTo>
                  <a:lnTo>
                    <a:pt x="873224" y="13714"/>
                  </a:lnTo>
                  <a:lnTo>
                    <a:pt x="826884" y="6159"/>
                  </a:lnTo>
                  <a:lnTo>
                    <a:pt x="779617" y="1555"/>
                  </a:lnTo>
                  <a:lnTo>
                    <a:pt x="731519" y="0"/>
                  </a:lnTo>
                  <a:close/>
                </a:path>
              </a:pathLst>
            </a:custGeom>
            <a:solidFill>
              <a:srgbClr val="4E121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4746412" y="2415032"/>
            <a:ext cx="44132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10" b="1">
                <a:solidFill>
                  <a:srgbClr val="FFFFFF"/>
                </a:solidFill>
                <a:latin typeface="Calibri"/>
                <a:cs typeface="Calibri"/>
              </a:rPr>
              <a:t>II</a:t>
            </a:r>
            <a:r>
              <a:rPr dirty="0" sz="2100" spc="15" b="1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210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64147" y="3432221"/>
            <a:ext cx="1930400" cy="544195"/>
          </a:xfrm>
          <a:prstGeom prst="rect">
            <a:avLst/>
          </a:prstGeom>
          <a:solidFill>
            <a:srgbClr val="4E1216"/>
          </a:solidFill>
        </p:spPr>
        <p:txBody>
          <a:bodyPr wrap="square" lIns="0" tIns="128270" rIns="0" bIns="0" rtlCol="0" vert="horz">
            <a:spAutoFit/>
          </a:bodyPr>
          <a:lstStyle/>
          <a:p>
            <a:pPr marL="612775">
              <a:lnSpc>
                <a:spcPct val="100000"/>
              </a:lnSpc>
              <a:spcBef>
                <a:spcPts val="1010"/>
              </a:spcBef>
            </a:pPr>
            <a:r>
              <a:rPr dirty="0" sz="1700" b="1">
                <a:solidFill>
                  <a:srgbClr val="FFFFFF"/>
                </a:solidFill>
                <a:latin typeface="Calibri"/>
                <a:cs typeface="Calibri"/>
              </a:rPr>
              <a:t>Scheme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061489" y="4040887"/>
            <a:ext cx="1930400" cy="544195"/>
          </a:xfrm>
          <a:prstGeom prst="rect">
            <a:avLst/>
          </a:prstGeom>
          <a:solidFill>
            <a:srgbClr val="4E1216"/>
          </a:solidFill>
        </p:spPr>
        <p:txBody>
          <a:bodyPr wrap="square" lIns="0" tIns="0" rIns="0" bIns="0" rtlCol="0" vert="horz">
            <a:spAutoFit/>
          </a:bodyPr>
          <a:lstStyle/>
          <a:p>
            <a:pPr marL="518795">
              <a:lnSpc>
                <a:spcPts val="2025"/>
              </a:lnSpc>
            </a:pPr>
            <a:r>
              <a:rPr dirty="0" sz="1700" spc="-5" b="1">
                <a:solidFill>
                  <a:srgbClr val="FFFFFF"/>
                </a:solidFill>
                <a:latin typeface="Calibri"/>
                <a:cs typeface="Calibri"/>
              </a:rPr>
              <a:t>Operating</a:t>
            </a:r>
            <a:endParaRPr sz="1700">
              <a:latin typeface="Calibri"/>
              <a:cs typeface="Calibri"/>
            </a:endParaRPr>
          </a:p>
          <a:p>
            <a:pPr marL="575310">
              <a:lnSpc>
                <a:spcPct val="100000"/>
              </a:lnSpc>
              <a:spcBef>
                <a:spcPts val="70"/>
              </a:spcBef>
            </a:pPr>
            <a:r>
              <a:rPr dirty="0" sz="1700" spc="-5" b="1">
                <a:solidFill>
                  <a:srgbClr val="FFFFFF"/>
                </a:solidFill>
                <a:latin typeface="Calibri"/>
                <a:cs typeface="Calibri"/>
              </a:rPr>
              <a:t>Platform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781911" y="6472454"/>
            <a:ext cx="2515870" cy="535940"/>
          </a:xfrm>
          <a:custGeom>
            <a:avLst/>
            <a:gdLst/>
            <a:ahLst/>
            <a:cxnLst/>
            <a:rect l="l" t="t" r="r" b="b"/>
            <a:pathLst>
              <a:path w="2515870" h="535940">
                <a:moveTo>
                  <a:pt x="2425946" y="0"/>
                </a:moveTo>
                <a:lnTo>
                  <a:pt x="89310" y="0"/>
                </a:lnTo>
                <a:lnTo>
                  <a:pt x="54546" y="7018"/>
                </a:lnTo>
                <a:lnTo>
                  <a:pt x="26158" y="26158"/>
                </a:lnTo>
                <a:lnTo>
                  <a:pt x="7018" y="54546"/>
                </a:lnTo>
                <a:lnTo>
                  <a:pt x="0" y="89310"/>
                </a:lnTo>
                <a:lnTo>
                  <a:pt x="0" y="446543"/>
                </a:lnTo>
                <a:lnTo>
                  <a:pt x="7018" y="481307"/>
                </a:lnTo>
                <a:lnTo>
                  <a:pt x="26158" y="509695"/>
                </a:lnTo>
                <a:lnTo>
                  <a:pt x="54546" y="528835"/>
                </a:lnTo>
                <a:lnTo>
                  <a:pt x="89310" y="535853"/>
                </a:lnTo>
                <a:lnTo>
                  <a:pt x="2425946" y="535853"/>
                </a:lnTo>
                <a:lnTo>
                  <a:pt x="2460709" y="528835"/>
                </a:lnTo>
                <a:lnTo>
                  <a:pt x="2489098" y="509695"/>
                </a:lnTo>
                <a:lnTo>
                  <a:pt x="2508238" y="481307"/>
                </a:lnTo>
                <a:lnTo>
                  <a:pt x="2515256" y="446543"/>
                </a:lnTo>
                <a:lnTo>
                  <a:pt x="2515256" y="89310"/>
                </a:lnTo>
                <a:lnTo>
                  <a:pt x="2508238" y="54546"/>
                </a:lnTo>
                <a:lnTo>
                  <a:pt x="2489098" y="26158"/>
                </a:lnTo>
                <a:lnTo>
                  <a:pt x="2460709" y="7018"/>
                </a:lnTo>
                <a:lnTo>
                  <a:pt x="2425946" y="0"/>
                </a:lnTo>
                <a:close/>
              </a:path>
            </a:pathLst>
          </a:custGeom>
          <a:solidFill>
            <a:srgbClr val="9B24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4282281" y="6583680"/>
            <a:ext cx="1515745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10" b="1">
                <a:solidFill>
                  <a:srgbClr val="FFFFFF"/>
                </a:solidFill>
                <a:latin typeface="Calibri"/>
                <a:cs typeface="Calibri"/>
              </a:rPr>
              <a:t>Settlement</a:t>
            </a:r>
            <a:r>
              <a:rPr dirty="0" sz="1700" spc="-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b="1">
                <a:solidFill>
                  <a:srgbClr val="FFFFFF"/>
                </a:solidFill>
                <a:latin typeface="Calibri"/>
                <a:cs typeface="Calibri"/>
              </a:rPr>
              <a:t>Bank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059795" y="4583137"/>
            <a:ext cx="1933575" cy="1771014"/>
            <a:chOff x="4059795" y="4583137"/>
            <a:chExt cx="1933575" cy="1771014"/>
          </a:xfrm>
        </p:grpSpPr>
        <p:sp>
          <p:nvSpPr>
            <p:cNvPr id="30" name="object 30"/>
            <p:cNvSpPr/>
            <p:nvPr/>
          </p:nvSpPr>
          <p:spPr>
            <a:xfrm>
              <a:off x="4061489" y="4584830"/>
              <a:ext cx="1930400" cy="1767205"/>
            </a:xfrm>
            <a:custGeom>
              <a:avLst/>
              <a:gdLst/>
              <a:ahLst/>
              <a:cxnLst/>
              <a:rect l="l" t="t" r="r" b="b"/>
              <a:pathLst>
                <a:path w="1930400" h="1767204">
                  <a:moveTo>
                    <a:pt x="1930104" y="0"/>
                  </a:moveTo>
                  <a:lnTo>
                    <a:pt x="0" y="0"/>
                  </a:lnTo>
                  <a:lnTo>
                    <a:pt x="0" y="1767008"/>
                  </a:lnTo>
                  <a:lnTo>
                    <a:pt x="1930104" y="1767008"/>
                  </a:lnTo>
                  <a:lnTo>
                    <a:pt x="1930104" y="0"/>
                  </a:lnTo>
                  <a:close/>
                </a:path>
              </a:pathLst>
            </a:custGeom>
            <a:solidFill>
              <a:srgbClr val="AC264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061489" y="4584830"/>
              <a:ext cx="1930400" cy="1767205"/>
            </a:xfrm>
            <a:custGeom>
              <a:avLst/>
              <a:gdLst/>
              <a:ahLst/>
              <a:cxnLst/>
              <a:rect l="l" t="t" r="r" b="b"/>
              <a:pathLst>
                <a:path w="1930400" h="1767204">
                  <a:moveTo>
                    <a:pt x="0" y="0"/>
                  </a:moveTo>
                  <a:lnTo>
                    <a:pt x="1930104" y="0"/>
                  </a:lnTo>
                  <a:lnTo>
                    <a:pt x="1930104" y="1767009"/>
                  </a:lnTo>
                  <a:lnTo>
                    <a:pt x="0" y="1767009"/>
                  </a:lnTo>
                  <a:lnTo>
                    <a:pt x="0" y="0"/>
                  </a:lnTo>
                  <a:close/>
                </a:path>
              </a:pathLst>
            </a:custGeom>
            <a:ln w="3386">
              <a:solidFill>
                <a:srgbClr val="F7F5E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4061489" y="4584829"/>
            <a:ext cx="1930400" cy="1767205"/>
          </a:xfrm>
          <a:prstGeom prst="rect">
            <a:avLst/>
          </a:prstGeom>
        </p:spPr>
        <p:txBody>
          <a:bodyPr wrap="square" lIns="0" tIns="136525" rIns="0" bIns="0" rtlCol="0" vert="horz">
            <a:spAutoFit/>
          </a:bodyPr>
          <a:lstStyle/>
          <a:p>
            <a:pPr algn="ctr" marL="299720" marR="292735" indent="-1905">
              <a:lnSpc>
                <a:spcPct val="100800"/>
              </a:lnSpc>
              <a:spcBef>
                <a:spcPts val="1075"/>
              </a:spcBef>
            </a:pP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Switch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Directory 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Settlement 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Fraud 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900" spc="15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900" spc="1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1900" spc="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1900" spc="1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1900" spc="15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1900" spc="1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1900" spc="-5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190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pc="-10"/>
              <a:t>Bill</a:t>
            </a:r>
            <a:r>
              <a:rPr dirty="0" spc="-15"/>
              <a:t> </a:t>
            </a:r>
            <a:r>
              <a:rPr dirty="0"/>
              <a:t>&amp;</a:t>
            </a:r>
            <a:r>
              <a:rPr dirty="0" spc="-30"/>
              <a:t> </a:t>
            </a:r>
            <a:r>
              <a:rPr dirty="0" spc="-15"/>
              <a:t>Melinda Gates</a:t>
            </a:r>
            <a:r>
              <a:rPr dirty="0" spc="-10"/>
              <a:t> </a:t>
            </a:r>
            <a:r>
              <a:rPr dirty="0" spc="-20"/>
              <a:t>Foundation,</a:t>
            </a:r>
            <a:r>
              <a:rPr dirty="0" spc="-10"/>
              <a:t> 2024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0" rIns="0" bIns="0" rtlCol="0" vert="horz">
            <a:spAutoFit/>
          </a:bodyPr>
          <a:lstStyle/>
          <a:p>
            <a:pPr marL="65405">
              <a:lnSpc>
                <a:spcPct val="100000"/>
              </a:lnSpc>
              <a:spcBef>
                <a:spcPts val="550"/>
              </a:spcBef>
            </a:pPr>
            <a:fld id="{81D60167-4931-47E6-BA6A-407CBD079E47}" type="slidenum">
              <a:rPr dirty="0"/>
              <a:t>12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Elizabeth McQuerry</dc:creator>
  <dc:title>Kigal - Intro to L1P Session Part 2_To Presentv2</dc:title>
  <dcterms:created xsi:type="dcterms:W3CDTF">2024-11-12T19:28:54Z</dcterms:created>
  <dcterms:modified xsi:type="dcterms:W3CDTF">2024-11-12T19:28:54Z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2024-11-12T00:00:00Z</vt:filetime>
  </property>
  <property fmtid="{D5CDD505-2E9C-101B-9397-08002B2CF9AE}" pid="3" name="Creator">
    <vt:lpwstr>PowerPoint</vt:lpwstr>
  </property>
  <property fmtid="{D5CDD505-2E9C-101B-9397-08002B2CF9AE}" pid="4" name="LastSaved">
    <vt:filetime>2024-11-12T00:00:00Z</vt:filetime>
  </property>
</Properties>
</file>