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35308e141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35308e141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703c67d8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703c67d8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03c67d8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703c67d8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703c67d80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703c67d80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703c67d80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703c67d80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03c67d8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703c67d8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 Slide 1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719536" y="245752"/>
            <a:ext cx="12100681" cy="605034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 txBox="1"/>
          <p:nvPr>
            <p:ph type="ctrTitle"/>
          </p:nvPr>
        </p:nvSpPr>
        <p:spPr>
          <a:xfrm>
            <a:off x="635859" y="896019"/>
            <a:ext cx="4606800" cy="212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b="1"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635859" y="3163264"/>
            <a:ext cx="46068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600549" y="450840"/>
            <a:ext cx="1920600" cy="1920900"/>
          </a:xfrm>
          <a:prstGeom prst="ellipse">
            <a:avLst/>
          </a:prstGeom>
          <a:noFill/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7504542" y="3295144"/>
            <a:ext cx="1016700" cy="1016700"/>
          </a:xfrm>
          <a:prstGeom prst="ellipse">
            <a:avLst/>
          </a:prstGeom>
          <a:noFill/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5670581" y="1169244"/>
            <a:ext cx="2674200" cy="2674500"/>
          </a:xfrm>
          <a:prstGeom prst="ellipse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 cap="flat" cmpd="sng" w="1016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 type="titleOnly">
  <p:cSld name="TITLE_ONLY">
    <p:bg>
      <p:bgPr>
        <a:solidFill>
          <a:schemeClr val="dk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300"/>
              <a:buFont typeface="Arial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2">
  <p:cSld name="1_Section Header 2">
    <p:bg>
      <p:bgPr>
        <a:solidFill>
          <a:schemeClr val="dk2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1">
  <p:cSld name="2_Title and Content 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5" name="Google Shape;10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08" name="Google Shape;1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1">
  <p:cSld name="1_Title and Content 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17" name="Google Shape;11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2">
  <p:cSld name="Title and Content 2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5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24" name="Google Shape;124;p1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5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27" name="Google Shape;12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 2">
  <p:cSld name="1_Title and Content 2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5" name="Google Shape;135;p1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36" name="Google Shape;136;p1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37" name="Google Shape;13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and Content 2">
  <p:cSld name="2_Title and Content 2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5" name="Google Shape;145;p1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3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46" name="Google Shape;146;p1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47" name="Google Shape;1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2">
  <p:cSld name="4_Title and Content 2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8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8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3" name="Google Shape;153;p1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54" name="Google Shape;154;p1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18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156" name="Google Shape;156;p18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57" name="Google Shape;15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3">
  <p:cSld name="Title and Content 3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0" name="Google Shape;160;p1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1" name="Google Shape;161;p1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19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163" name="Google Shape;163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6" name="Google Shape;166;p2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67" name="Google Shape;167;p2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8" name="Google Shape;16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599997" y="1268016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1">
  <p:cSld name="3_Title and Content 1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5"/>
              </a:gs>
              <a:gs pos="100000">
                <a:schemeClr val="accent5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27" name="Google Shape;2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Blank" type="blank">
  <p:cSld name="BLANK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2" name="Google Shape;172;p2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7" name="Google Shape;177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10454" y="337891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type="obj">
  <p:cSld name="OBJEC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95" y="0"/>
            <a:ext cx="9142813" cy="514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/>
          <p:nvPr/>
        </p:nvSpPr>
        <p:spPr>
          <a:xfrm>
            <a:off x="18786" y="211576"/>
            <a:ext cx="9145191" cy="2050104"/>
          </a:xfrm>
          <a:custGeom>
            <a:rect b="b" l="l" r="r" t="t"/>
            <a:pathLst>
              <a:path extrusionOk="0" h="5466945" w="24387176">
                <a:moveTo>
                  <a:pt x="0" y="0"/>
                </a:moveTo>
                <a:lnTo>
                  <a:pt x="21570558" y="0"/>
                </a:lnTo>
                <a:lnTo>
                  <a:pt x="21515138" y="41442"/>
                </a:lnTo>
                <a:cubicBezTo>
                  <a:pt x="21097466" y="386136"/>
                  <a:pt x="20831244" y="907783"/>
                  <a:pt x="20831244" y="1491610"/>
                </a:cubicBezTo>
                <a:cubicBezTo>
                  <a:pt x="20831244" y="2529525"/>
                  <a:pt x="21672640" y="3370921"/>
                  <a:pt x="22710556" y="3370921"/>
                </a:cubicBezTo>
                <a:cubicBezTo>
                  <a:pt x="23424124" y="3370921"/>
                  <a:pt x="24044804" y="2973230"/>
                  <a:pt x="24363046" y="2387401"/>
                </a:cubicBezTo>
                <a:lnTo>
                  <a:pt x="24387176" y="2337309"/>
                </a:lnTo>
                <a:lnTo>
                  <a:pt x="24387176" y="5466945"/>
                </a:lnTo>
                <a:lnTo>
                  <a:pt x="0" y="5466945"/>
                </a:lnTo>
                <a:close/>
              </a:path>
            </a:pathLst>
          </a:custGeom>
          <a:solidFill>
            <a:schemeClr val="lt1">
              <a:alpha val="70200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3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2" name="Google Shape;182;p2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55600" lvl="0" marL="45720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  <a:defRPr/>
            </a:lvl1pPr>
            <a:lvl2pPr indent="-2730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lphaLcPeriod"/>
              <a:defRPr/>
            </a:lvl2pPr>
            <a:lvl3pPr indent="-2730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romanLcPeriod"/>
              <a:defRPr/>
            </a:lvl3pPr>
            <a:lvl4pPr indent="-2730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  <a:defRPr/>
            </a:lvl4pPr>
            <a:lvl5pPr indent="-2730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lphaLcPeriod"/>
              <a:defRPr/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romanLcPeriod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rabicPeriod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alphaLcPeriod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AutoNum type="romanLcPeriod"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184" name="Google Shape;184;p2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5A8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8209" y="273844"/>
            <a:ext cx="914281" cy="947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Title and Content 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accent4"/>
              </a:gs>
              <a:gs pos="100000">
                <a:schemeClr val="accent4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" name="Google Shape;30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4"/>
          <p:cNvSpPr txBox="1"/>
          <p:nvPr>
            <p:ph type="title"/>
          </p:nvPr>
        </p:nvSpPr>
        <p:spPr>
          <a:xfrm>
            <a:off x="628650" y="273844"/>
            <a:ext cx="68595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36" name="Google Shape;3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itle and Content 1">
  <p:cSld name="4_Title and Content 1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0" y="0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90000">
                <a:schemeClr val="dk1"/>
              </a:gs>
              <a:gs pos="100000">
                <a:schemeClr val="dk1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5"/>
          <p:cNvSpPr/>
          <p:nvPr/>
        </p:nvSpPr>
        <p:spPr>
          <a:xfrm>
            <a:off x="0" y="211576"/>
            <a:ext cx="9144000" cy="2050200"/>
          </a:xfrm>
          <a:prstGeom prst="rect">
            <a:avLst/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5"/>
          <p:cNvSpPr txBox="1"/>
          <p:nvPr>
            <p:ph type="title"/>
          </p:nvPr>
        </p:nvSpPr>
        <p:spPr>
          <a:xfrm>
            <a:off x="628650" y="273844"/>
            <a:ext cx="68601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28650" y="1369219"/>
            <a:ext cx="7886700" cy="31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1"/>
              </a:buClr>
              <a:buSzPts val="2100"/>
              <a:buChar char="•"/>
              <a:defRPr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500"/>
              <a:buChar char="•"/>
              <a:defRPr>
                <a:solidFill>
                  <a:schemeClr val="accent1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Char char="•"/>
              <a:defRPr>
                <a:solidFill>
                  <a:schemeClr val="accent1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45" name="Google Shape;4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10563" y="337945"/>
            <a:ext cx="904788" cy="9047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and Content 2">
  <p:cSld name="3_Title and Content 2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3"/>
              </a:gs>
              <a:gs pos="100000">
                <a:schemeClr val="accent3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6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6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6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sp>
        <p:nvSpPr>
          <p:cNvPr id="54" name="Google Shape;54;p6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pic>
        <p:nvPicPr>
          <p:cNvPr id="55" name="Google Shape;5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Title and Content 2">
  <p:cSld name="5_Title and Content 2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/>
          <p:nvPr/>
        </p:nvSpPr>
        <p:spPr>
          <a:xfrm>
            <a:off x="0" y="-15586"/>
            <a:ext cx="9144000" cy="2261700"/>
          </a:xfrm>
          <a:prstGeom prst="rect">
            <a:avLst/>
          </a:prstGeom>
          <a:gradFill>
            <a:gsLst>
              <a:gs pos="0">
                <a:schemeClr val="lt1"/>
              </a:gs>
              <a:gs pos="88000">
                <a:schemeClr val="accent2"/>
              </a:gs>
              <a:gs pos="100000">
                <a:schemeClr val="accent2"/>
              </a:gs>
            </a:gsLst>
            <a:lin ang="16200000" scaled="0"/>
          </a:gra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95056" y="-1838660"/>
            <a:ext cx="10176344" cy="381612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/>
        </p:nvSpPr>
        <p:spPr>
          <a:xfrm>
            <a:off x="0" y="211576"/>
            <a:ext cx="7542900" cy="2050200"/>
          </a:xfrm>
          <a:prstGeom prst="round1Rect">
            <a:avLst>
              <a:gd fmla="val 35919" name="adj"/>
            </a:avLst>
          </a:prstGeom>
          <a:solidFill>
            <a:schemeClr val="lt1">
              <a:alpha val="72941"/>
            </a:schemeClr>
          </a:solidFill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7"/>
          <p:cNvSpPr txBox="1"/>
          <p:nvPr>
            <p:ph type="title"/>
          </p:nvPr>
        </p:nvSpPr>
        <p:spPr>
          <a:xfrm>
            <a:off x="628650" y="273844"/>
            <a:ext cx="5439300" cy="119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28650" y="1609725"/>
            <a:ext cx="5439300" cy="2873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100"/>
              <a:buChar char="•"/>
              <a:defRPr>
                <a:solidFill>
                  <a:schemeClr val="dk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>
                <a:solidFill>
                  <a:schemeClr val="dk2"/>
                </a:solidFill>
              </a:defRPr>
            </a:lvl2pPr>
            <a:lvl3pPr indent="-32385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500"/>
              <a:buChar char="•"/>
              <a:defRPr>
                <a:solidFill>
                  <a:schemeClr val="dk2"/>
                </a:solidFill>
              </a:defRPr>
            </a:lvl3pPr>
            <a:lvl4pPr indent="-3111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4pPr>
            <a:lvl5pPr indent="-3111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300"/>
              <a:buChar char="•"/>
              <a:defRPr>
                <a:solidFill>
                  <a:schemeClr val="dk2"/>
                </a:solidFill>
              </a:defRPr>
            </a:lvl5pPr>
            <a:lvl6pPr indent="-2730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6pPr>
            <a:lvl7pPr indent="-2730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7pPr>
            <a:lvl8pPr indent="-2730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8pPr>
            <a:lvl9pPr indent="-2730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700"/>
              <a:buChar char="•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7"/>
          <p:cNvSpPr/>
          <p:nvPr>
            <p:ph idx="2" type="pic"/>
          </p:nvPr>
        </p:nvSpPr>
        <p:spPr>
          <a:xfrm>
            <a:off x="6020406" y="1473540"/>
            <a:ext cx="2856300" cy="2856300"/>
          </a:xfrm>
          <a:prstGeom prst="ellipse">
            <a:avLst/>
          </a:prstGeom>
          <a:solidFill>
            <a:schemeClr val="lt1"/>
          </a:solidFill>
          <a:ln cap="flat" cmpd="sng" w="1016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635000" sx="102000" rotWithShape="0" algn="ctr" sy="102000">
              <a:schemeClr val="accent2">
                <a:alpha val="9803"/>
              </a:schemeClr>
            </a:outerShdw>
          </a:effectLst>
        </p:spPr>
      </p:sp>
      <p:pic>
        <p:nvPicPr>
          <p:cNvPr id="65" name="Google Shape;6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1842" y="211576"/>
            <a:ext cx="904897" cy="9048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 1">
  <p:cSld name="1_Section Header 1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500"/>
              <a:buFont typeface="Arial"/>
              <a:buNone/>
              <a:defRPr sz="45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69" name="Google Shape;69;p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 Header 1"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5" name="Google Shape;75;p9"/>
          <p:cNvSpPr txBox="1"/>
          <p:nvPr>
            <p:ph idx="1" type="body"/>
          </p:nvPr>
        </p:nvSpPr>
        <p:spPr>
          <a:xfrm>
            <a:off x="623888" y="3442098"/>
            <a:ext cx="7886700" cy="10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rgbClr val="6FE2F0"/>
              </a:buClr>
              <a:buSzPts val="1800"/>
              <a:buNone/>
              <a:defRPr sz="1800">
                <a:solidFill>
                  <a:srgbClr val="6FE2F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77" name="Google Shape;77;p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609521" y="-2000464"/>
            <a:ext cx="10057950" cy="502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14918" y="285747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 type="secHead">
  <p:cSld name="SECTION_HEADER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 txBox="1"/>
          <p:nvPr>
            <p:ph type="title"/>
          </p:nvPr>
        </p:nvSpPr>
        <p:spPr>
          <a:xfrm>
            <a:off x="623888" y="1571780"/>
            <a:ext cx="7886700" cy="1850100"/>
          </a:xfrm>
          <a:prstGeom prst="rect">
            <a:avLst/>
          </a:prstGeom>
          <a:noFill/>
          <a:ln>
            <a:noFill/>
          </a:ln>
        </p:spPr>
        <p:txBody>
          <a:bodyPr anchorCtr="0" anchor="b" bIns="17125" lIns="34275" spcFirstLastPara="1" rIns="34275" wrap="square" tIns="171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" type="body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accent2"/>
              </a:buClr>
              <a:buSzPts val="1800"/>
              <a:buNone/>
              <a:defRPr sz="18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500"/>
              <a:buNone/>
              <a:defRPr sz="1500">
                <a:solidFill>
                  <a:srgbClr val="9C888C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300"/>
              <a:buNone/>
              <a:defRPr sz="1300">
                <a:solidFill>
                  <a:srgbClr val="9C888C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9C888C"/>
              </a:buClr>
              <a:buSzPts val="1200"/>
              <a:buNone/>
              <a:defRPr sz="1200">
                <a:solidFill>
                  <a:srgbClr val="9C888C"/>
                </a:solidFill>
              </a:defRPr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5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445252" y="1154437"/>
            <a:ext cx="12100681" cy="605034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104" y="275662"/>
            <a:ext cx="1255612" cy="1255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300"/>
              <a:buFont typeface="Arial"/>
              <a:buNone/>
              <a:defRPr b="1" i="0" sz="3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2pPr>
            <a:lvl3pPr lvl="2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3pPr>
            <a:lvl4pPr lvl="3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4pPr>
            <a:lvl5pPr lvl="4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5pPr>
            <a:lvl6pPr lvl="5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6pPr>
            <a:lvl7pPr lvl="6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7pPr>
            <a:lvl8pPr lvl="7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8pPr>
            <a:lvl9pPr lvl="8">
              <a:spcBef>
                <a:spcPts val="0"/>
              </a:spcBef>
              <a:spcAft>
                <a:spcPts val="0"/>
              </a:spcAft>
              <a:buSzPts val="500"/>
              <a:buNone/>
              <a:defRPr sz="7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25" lIns="34275" spcFirstLastPara="1" rIns="34275" wrap="square" tIns="1712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500"/>
              <a:buNone/>
              <a:defRPr b="0" i="0" sz="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125" lIns="34275" spcFirstLastPara="1" rIns="34275" wrap="square" tIns="171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deloitte.com/cn/en/Industries/tmt/perspectives/beyond-payments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zzTbjF1HKO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mojaloop/project/issues/4090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>
            <p:ph type="title"/>
          </p:nvPr>
        </p:nvSpPr>
        <p:spPr>
          <a:xfrm>
            <a:off x="623900" y="1282300"/>
            <a:ext cx="6151200" cy="1760700"/>
          </a:xfrm>
          <a:prstGeom prst="rect">
            <a:avLst/>
          </a:prstGeom>
        </p:spPr>
        <p:txBody>
          <a:bodyPr anchorCtr="0" anchor="b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PISP 2.0</a:t>
            </a:r>
            <a:endParaRPr/>
          </a:p>
        </p:txBody>
      </p:sp>
      <p:sp>
        <p:nvSpPr>
          <p:cNvPr id="191" name="Google Shape;191;p24"/>
          <p:cNvSpPr txBox="1"/>
          <p:nvPr>
            <p:ph idx="1" type="body"/>
          </p:nvPr>
        </p:nvSpPr>
        <p:spPr>
          <a:xfrm>
            <a:off x="531001" y="3421900"/>
            <a:ext cx="8613000" cy="11250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Development Planning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Paul Baker (INFITX Africa)</a:t>
            </a:r>
            <a:endParaRPr/>
          </a:p>
          <a:p>
            <a:pPr indent="0" lvl="0" marL="45720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Paul Makin (Mojaloop Foundation)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97" name="Google Shape;197;p2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Why is PISP Important?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What can a Fintech do when connecting to Mojaloop?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How this links to other workstreams?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PISP - Current Status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Development Planning Workshop</a:t>
            </a:r>
            <a:endParaRPr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Review Epic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Refine Epic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High level story outline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Write up a story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Refine the story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Assign story to contributor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Highlight other stories that need to be written; seek volunteers/contributors</a:t>
            </a:r>
            <a:endParaRPr sz="1383"/>
          </a:p>
          <a:p>
            <a:pPr indent="-316470" lvl="1" marL="914400" rtl="0" algn="l">
              <a:spcBef>
                <a:spcPts val="0"/>
              </a:spcBef>
              <a:spcAft>
                <a:spcPts val="0"/>
              </a:spcAft>
              <a:buSzPts val="1384"/>
              <a:buAutoNum type="alphaLcPeriod"/>
            </a:pPr>
            <a:r>
              <a:rPr lang="en" sz="1383"/>
              <a:t>Define the way forward post-workshop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is PISP important?</a:t>
            </a:r>
            <a:endParaRPr/>
          </a:p>
        </p:txBody>
      </p:sp>
      <p:sp>
        <p:nvSpPr>
          <p:cNvPr id="203" name="Google Shape;203;p26"/>
          <p:cNvSpPr txBox="1"/>
          <p:nvPr>
            <p:ph idx="1" type="body"/>
          </p:nvPr>
        </p:nvSpPr>
        <p:spPr>
          <a:xfrm>
            <a:off x="576000" y="1346800"/>
            <a:ext cx="7992000" cy="326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lnSpcReduction="1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Sustainability of a Payment hub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→ Drive transaction growth by supporting Fintech Involvement</a:t>
            </a:r>
            <a:endParaRPr/>
          </a:p>
          <a:p>
            <a:pPr indent="-355600" lvl="0" marL="9144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Enables Fintechs to connect the the hub directly</a:t>
            </a:r>
            <a:endParaRPr/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Last mile service delivery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sz="1450" u="sng">
                <a:solidFill>
                  <a:schemeClr val="hlink"/>
                </a:solidFill>
                <a:hlinkClick r:id="rId3"/>
              </a:rPr>
              <a:t>Deloitte report Beyond Payments: Digitalization Trends in the Cross-Border Checkout Revolution</a:t>
            </a:r>
            <a:br>
              <a:rPr lang="en" sz="1450"/>
            </a:br>
            <a:r>
              <a:rPr lang="en" sz="1491"/>
              <a:t>Fintechs are essential to payment network growth by driving digital wallet adoption, enabling cross-border interoperability, and fostering inclusive, innovative, and sustainable financial ecosystems.</a:t>
            </a:r>
            <a:endParaRPr sz="149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type="title"/>
          </p:nvPr>
        </p:nvSpPr>
        <p:spPr>
          <a:xfrm>
            <a:off x="628650" y="44579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PISP 2.0: What can a Fintech do when connecting to Mojaloop?</a:t>
            </a:r>
            <a:endParaRPr/>
          </a:p>
        </p:txBody>
      </p:sp>
      <p:sp>
        <p:nvSpPr>
          <p:cNvPr id="209" name="Google Shape;209;p27"/>
          <p:cNvSpPr txBox="1"/>
          <p:nvPr>
            <p:ph idx="1" type="body"/>
          </p:nvPr>
        </p:nvSpPr>
        <p:spPr>
          <a:xfrm>
            <a:off x="628650" y="1854050"/>
            <a:ext cx="7886700" cy="27786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lnSpcReduction="10000"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Initiate a Payment from a linked account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Initiate a Request to Pay into a linked account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Provide authorization of a Payment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/>
              <a:t>DFSP → asks Fintech → to ask Customer for authorization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Upcoming Workstream </a:t>
            </a:r>
            <a:r>
              <a:rPr lang="en"/>
              <a:t>functionality</a:t>
            </a:r>
            <a:r>
              <a:rPr lang="en"/>
              <a:t> </a:t>
            </a:r>
            <a:r>
              <a:rPr lang="en" sz="1400"/>
              <a:t>(not yet part of PISP 2.0)</a:t>
            </a:r>
            <a:endParaRPr sz="14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/>
              <a:t>Initiate a bulk Payment</a:t>
            </a:r>
            <a:endParaRPr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AutoNum type="alphaLcPeriod"/>
            </a:pPr>
            <a:r>
              <a:rPr lang="en"/>
              <a:t>Allow DFSPs to send notifications to users via the Fintech </a:t>
            </a:r>
            <a:endParaRPr/>
          </a:p>
          <a:p>
            <a:pPr indent="-273050" lvl="2" marL="1371600" rtl="0" algn="l"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/>
              <a:t>Includes AISP </a:t>
            </a:r>
            <a:endParaRPr/>
          </a:p>
          <a:p>
            <a:pPr indent="-273050" lvl="2" marL="1371600" rtl="0" algn="l">
              <a:spcBef>
                <a:spcPts val="0"/>
              </a:spcBef>
              <a:spcAft>
                <a:spcPts val="0"/>
              </a:spcAft>
              <a:buSzPts val="700"/>
              <a:buAutoNum type="romanLcPeriod"/>
            </a:pPr>
            <a:r>
              <a:rPr lang="en"/>
              <a:t>Makes use of ISO 20022 CAMT.052 message standard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How this links to other workstreams?</a:t>
            </a:r>
            <a:endParaRPr sz="3100"/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628650" y="1532575"/>
            <a:ext cx="7886700" cy="31002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Participation</a:t>
            </a:r>
            <a:r>
              <a:rPr lang="en"/>
              <a:t> Tools - </a:t>
            </a:r>
            <a:r>
              <a:rPr lang="en" sz="1900"/>
              <a:t>(Alain has an update for us)</a:t>
            </a:r>
            <a:endParaRPr sz="1900"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DFSPs supporting PISP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PISPs (may be combined with this workstream)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Bulk</a:t>
            </a:r>
            <a:endParaRPr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Payer </a:t>
            </a:r>
            <a:r>
              <a:rPr lang="en"/>
              <a:t>DFSPs supporting bulk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PISP bulk initiation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9"/>
          <p:cNvSpPr txBox="1"/>
          <p:nvPr>
            <p:ph type="title"/>
          </p:nvPr>
        </p:nvSpPr>
        <p:spPr>
          <a:xfrm>
            <a:off x="628650" y="273844"/>
            <a:ext cx="7075200" cy="994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PISP - Current Status</a:t>
            </a:r>
            <a:endParaRPr/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 lnSpcReduction="20000"/>
          </a:bodyPr>
          <a:lstStyle/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PISP 1.0: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 - In Mojaloop 17.0.0 release; fully functional, but some hurdles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PISP 2.0</a:t>
            </a:r>
            <a:r>
              <a:rPr lang="en"/>
              <a:t> </a:t>
            </a:r>
            <a:r>
              <a:rPr lang="en"/>
              <a:t>(refactor of PISP 1.0 + minor enhancements): </a:t>
            </a:r>
            <a:br>
              <a:rPr lang="en" sz="1375"/>
            </a:br>
            <a:endParaRPr sz="1375"/>
          </a:p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API specification in place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Product documentation describing how it would work.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en"/>
              <a:t>Epic is written and has been reviewed by community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Value statements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Acceptance criteria</a:t>
            </a:r>
            <a:endParaRPr/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SzPts val="1900"/>
              <a:buChar char="-"/>
            </a:pPr>
            <a:r>
              <a:rPr lang="en"/>
              <a:t>References &amp; Background</a:t>
            </a:r>
            <a:endParaRPr/>
          </a:p>
          <a:p>
            <a:pPr indent="0" lvl="0" marL="0" rtl="0" algn="l">
              <a:spcBef>
                <a:spcPts val="700"/>
              </a:spcBef>
              <a:spcAft>
                <a:spcPts val="0"/>
              </a:spcAft>
              <a:buNone/>
            </a:pPr>
            <a:r>
              <a:rPr lang="en"/>
              <a:t>Workstream meets regularly (slack channel: # ws-pisp2_0)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0"/>
          <p:cNvSpPr txBox="1"/>
          <p:nvPr>
            <p:ph type="title"/>
          </p:nvPr>
        </p:nvSpPr>
        <p:spPr>
          <a:xfrm>
            <a:off x="592875" y="323925"/>
            <a:ext cx="7075200" cy="760200"/>
          </a:xfrm>
          <a:prstGeom prst="rect">
            <a:avLst/>
          </a:prstGeom>
        </p:spPr>
        <p:txBody>
          <a:bodyPr anchorCtr="0" anchor="ctr" bIns="17125" lIns="34275" spcFirstLastPara="1" rIns="34275" wrap="square" tIns="171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Development Planning Workshop </a:t>
            </a:r>
            <a:r>
              <a:rPr lang="en" sz="2700"/>
              <a:t>Agenda</a:t>
            </a:r>
            <a:endParaRPr sz="2700"/>
          </a:p>
        </p:txBody>
      </p:sp>
      <p:sp>
        <p:nvSpPr>
          <p:cNvPr id="227" name="Google Shape;227;p30"/>
          <p:cNvSpPr txBox="1"/>
          <p:nvPr>
            <p:ph idx="1" type="body"/>
          </p:nvPr>
        </p:nvSpPr>
        <p:spPr>
          <a:xfrm>
            <a:off x="807425" y="1764350"/>
            <a:ext cx="7662900" cy="3062700"/>
          </a:xfrm>
          <a:prstGeom prst="rect">
            <a:avLst/>
          </a:prstGeom>
        </p:spPr>
        <p:txBody>
          <a:bodyPr anchorCtr="0" anchor="t" bIns="17125" lIns="34275" spcFirstLastPara="1" rIns="34275" wrap="square" tIns="17125">
            <a:normAutofit/>
          </a:bodyPr>
          <a:lstStyle/>
          <a:p>
            <a:pPr indent="-355600" lvl="0" marL="457200" rtl="0" algn="l">
              <a:spcBef>
                <a:spcPts val="70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Review Epic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Refine Epic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High level story outline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Write up a story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Refine the story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Assign story to contributor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Highlight other stories that need to be written; seek volunteers / contributors</a:t>
            </a: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Define the way forward post-workshop</a:t>
            </a:r>
            <a:endParaRPr/>
          </a:p>
        </p:txBody>
      </p:sp>
      <p:sp>
        <p:nvSpPr>
          <p:cNvPr id="228" name="Google Shape;228;p30"/>
          <p:cNvSpPr txBox="1"/>
          <p:nvPr/>
        </p:nvSpPr>
        <p:spPr>
          <a:xfrm>
            <a:off x="235500" y="1096200"/>
            <a:ext cx="842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76200" rtl="0" algn="l">
              <a:lnSpc>
                <a:spcPct val="1428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u="sng">
                <a:solidFill>
                  <a:schemeClr val="hlink"/>
                </a:solidFill>
                <a:hlinkClick r:id="rId3"/>
              </a:rPr>
              <a:t>Epic #4090</a:t>
            </a:r>
            <a:r>
              <a:rPr lang="en" sz="1800">
                <a:solidFill>
                  <a:srgbClr val="1F2328"/>
                </a:solidFill>
              </a:rPr>
              <a:t> :</a:t>
            </a:r>
            <a:r>
              <a:rPr lang="en" sz="1800">
                <a:solidFill>
                  <a:srgbClr val="1F2328"/>
                </a:solidFill>
              </a:rPr>
              <a:t>Enabling PISP v 2.0 for the P2P, P2B and Request to pay use cases</a:t>
            </a:r>
            <a:endParaRPr sz="1800">
              <a:solidFill>
                <a:srgbClr val="1F232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ojaloop">
      <a:dk1>
        <a:srgbClr val="600130"/>
      </a:dk1>
      <a:lt1>
        <a:srgbClr val="FFFFFF"/>
      </a:lt1>
      <a:dk2>
        <a:srgbClr val="211336"/>
      </a:dk2>
      <a:lt2>
        <a:srgbClr val="FEFFFF"/>
      </a:lt2>
      <a:accent1>
        <a:srgbClr val="201236"/>
      </a:accent1>
      <a:accent2>
        <a:srgbClr val="D00B67"/>
      </a:accent2>
      <a:accent3>
        <a:srgbClr val="A8B700"/>
      </a:accent3>
      <a:accent4>
        <a:srgbClr val="19CAE0"/>
      </a:accent4>
      <a:accent5>
        <a:srgbClr val="FFAA00"/>
      </a:accent5>
      <a:accent6>
        <a:srgbClr val="600130"/>
      </a:accent6>
      <a:hlink>
        <a:srgbClr val="19CAE0"/>
      </a:hlink>
      <a:folHlink>
        <a:srgbClr val="A8B7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