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72D6AC-2C2D-46C2-88DA-A91CDCBA9232}">
  <a:tblStyle styleId="{3172D6AC-2C2D-46C2-88DA-A91CDCBA923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A3FF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00A3FF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00A3FF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00A3FF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0bfed03b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0bfed03b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0bfed03b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0bfed03b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0d56ec7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0d56ec7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0bfed03b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0bfed03b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0d56ec7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0d56ec7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0fc16c5a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0fc16c5a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0bfed03b3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0bfed03b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719536" y="245752"/>
            <a:ext cx="12100681" cy="60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635859" y="896019"/>
            <a:ext cx="46068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35859" y="3163264"/>
            <a:ext cx="46068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00549" y="450840"/>
            <a:ext cx="1920600" cy="1920900"/>
          </a:xfrm>
          <a:prstGeom prst="ellipse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504542" y="3295144"/>
            <a:ext cx="1016700" cy="1016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670581" y="1169244"/>
            <a:ext cx="2674200" cy="26745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>
  <p:cSld name="1_Section Header 2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15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1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5" name="Google Shape;155;p18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0" name="Google Shape;18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628650" y="273844"/>
            <a:ext cx="6859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38104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document/d/1rUdugAXPXAxMNSYNYiyH5hy01QqWe0qnqlffiDzbgBg/edit?usp=sharing" TargetMode="External"/><Relationship Id="rId4" Type="http://schemas.openxmlformats.org/officeDocument/2006/relationships/hyperlink" Target="https://docs.google.com/spreadsheets/d/1lT1SYvtESqHRKsy32sCOUJ5z_x6Ne8Ep-nzbITH5fpM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-_-4N_6BFEWDjr4ODIYvID3RUABw1e3wmk6ZlpYTs48/edit?usp=sharing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ctrTitle"/>
          </p:nvPr>
        </p:nvSpPr>
        <p:spPr>
          <a:xfrm>
            <a:off x="635859" y="896019"/>
            <a:ext cx="4606800" cy="21261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Mojaloop Performance Workstream</a:t>
            </a:r>
            <a:endParaRPr/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635859" y="3163264"/>
            <a:ext cx="4606800" cy="866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GB"/>
              <a:t>End of PI-27 Report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Workstream Update</a:t>
            </a:r>
            <a:endParaRPr/>
          </a:p>
        </p:txBody>
      </p:sp>
      <p:graphicFrame>
        <p:nvGraphicFramePr>
          <p:cNvPr id="193" name="Google Shape;193;p25"/>
          <p:cNvGraphicFramePr/>
          <p:nvPr/>
        </p:nvGraphicFramePr>
        <p:xfrm>
          <a:off x="735484" y="144154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{3172D6AC-2C2D-46C2-88DA-A91CDCBA9232}</a:tableStyleId>
              </a:tblPr>
              <a:tblGrid>
                <a:gridCol w="1911450"/>
                <a:gridCol w="5549950"/>
              </a:tblGrid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Workstream Name: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Mojaloop Performance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Roadmap Pillar: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Foundation: Quality Product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Lead: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James Bush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91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Workstream Objectives: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To characterise, </a:t>
                      </a:r>
                      <a:r>
                        <a:rPr lang="en-GB" sz="1200"/>
                        <a:t>understand and publish the factors impacting performance of the Mojaloop open-source software for the purposes of:</a:t>
                      </a:r>
                      <a:endParaRPr sz="1200"/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●"/>
                      </a:pPr>
                      <a:r>
                        <a:rPr lang="en-GB" sz="1200"/>
                        <a:t>Enhancing efficiency of the Mojaloop platform</a:t>
                      </a:r>
                      <a:endParaRPr sz="1200"/>
                    </a:p>
                    <a:p>
                      <a:pPr indent="-2730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700"/>
                        <a:buChar char="●"/>
                      </a:pPr>
                      <a:r>
                        <a:rPr lang="en-GB" sz="1200"/>
                        <a:t>Enabling adopters to make informed decisions about infrastructure typically required to achieve specific performance targets.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54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Progress Against Objectives: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Production of </a:t>
                      </a:r>
                      <a:r>
                        <a:rPr lang="en-GB" sz="1200"/>
                        <a:t>white paper</a:t>
                      </a:r>
                      <a:r>
                        <a:rPr lang="en-GB" sz="1200"/>
                        <a:t> in progress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Performance testing regime defined and underway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4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Anticipated Progress by PI End: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As above.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24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Roadblocks: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Contributor time: Performance testing is time consuming</a:t>
                      </a:r>
                      <a:endParaRPr sz="1200"/>
                    </a:p>
                  </a:txBody>
                  <a:tcPr marT="45725" marB="45725" marR="91475" marL="91475"/>
                </a:tc>
              </a:tr>
              <a:tr h="303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en-GB" sz="1200"/>
                        <a:t>Support Needed:</a:t>
                      </a:r>
                      <a:endParaRPr sz="1200"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•"/>
                      </a:pPr>
                      <a:r>
                        <a:rPr lang="en-GB" sz="1200"/>
                        <a:t>Test Engineers with Mojaloop experience</a:t>
                      </a:r>
                      <a:endParaRPr sz="1200"/>
                    </a:p>
                  </a:txBody>
                  <a:tcPr marT="45725" marB="45725" marR="91475" marL="9147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Progress Since Last Report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628650" y="1369226"/>
            <a:ext cx="7886700" cy="3428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 fontScale="85000" lnSpcReduction="20000"/>
          </a:bodyPr>
          <a:lstStyle/>
          <a:p>
            <a:pPr indent="-341947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Several performance test runs carried out by various contributors.</a:t>
            </a:r>
            <a:endParaRPr/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A white paper is currently being produced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Covers a number of performance testing activities carried out by MLF and community members during the PI, under various deployment scenarios and scheme architectures</a:t>
            </a:r>
            <a:endParaRPr/>
          </a:p>
          <a:p>
            <a:pPr indent="-32575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Publication expected in Q3 2025</a:t>
            </a:r>
            <a:endParaRPr/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010"/>
              <a:buChar char="•"/>
            </a:pPr>
            <a:r>
              <a:rPr lang="en-GB"/>
              <a:t>Test Plan: </a:t>
            </a:r>
            <a:r>
              <a:rPr lang="en-GB" sz="1841" u="sng">
                <a:solidFill>
                  <a:schemeClr val="hlink"/>
                </a:solidFill>
                <a:hlinkClick r:id="rId3"/>
              </a:rPr>
              <a:t>https://docs.google.com/document/d/1rUdugAXPXAxMNSYNYiyH5hy01QqWe0qnqlffiDzbgBg/edit?usp=sharing</a:t>
            </a:r>
            <a:endParaRPr sz="1841"/>
          </a:p>
          <a:p>
            <a:pPr indent="-34194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010"/>
              <a:buChar char="•"/>
            </a:pPr>
            <a:r>
              <a:rPr lang="en-GB"/>
              <a:t>Test Matrix: </a:t>
            </a:r>
            <a:r>
              <a:rPr lang="en-GB" sz="1841" u="sng">
                <a:solidFill>
                  <a:schemeClr val="hlink"/>
                </a:solidFill>
                <a:hlinkClick r:id="rId4"/>
              </a:rPr>
              <a:t>https://docs.google.com/spreadsheets/d/1lT1SYvtESqHRKsy32sCOUJ5z_x6Ne8Ep-nzbITH5fpM/edit?usp=sharing</a:t>
            </a:r>
            <a:endParaRPr sz="1841"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0000"/>
              <a:buChar char="•"/>
            </a:pPr>
            <a:r>
              <a:rPr lang="en-GB" sz="1800"/>
              <a:t>Grateful thanks to </a:t>
            </a:r>
            <a:r>
              <a:rPr b="1" lang="en-GB" sz="1800"/>
              <a:t>AWS</a:t>
            </a:r>
            <a:r>
              <a:rPr lang="en-GB" sz="1800"/>
              <a:t> for donating cloud credits for MLF testing activities.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1800"/>
              <a:t>Grateful thanks to </a:t>
            </a:r>
            <a:r>
              <a:rPr b="1" lang="en-GB" sz="1800"/>
              <a:t>Abli Pay</a:t>
            </a:r>
            <a:r>
              <a:rPr lang="en-GB" sz="1800"/>
              <a:t> for their valuable contributions to performance testing.</a:t>
            </a:r>
            <a:endParaRPr sz="1800"/>
          </a:p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1800"/>
              <a:t>Grateful thanks to </a:t>
            </a:r>
            <a:r>
              <a:rPr b="1" lang="en-GB" sz="1800"/>
              <a:t>Infitx</a:t>
            </a:r>
            <a:r>
              <a:rPr lang="en-GB" sz="1800"/>
              <a:t> for their valuable contributions to performance testing.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 title="Load Test Architecture (12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50" y="132000"/>
            <a:ext cx="617382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for PI-28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Complete performance testing activities: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Cloud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On-Premises (MLF test lab)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Complete publication of white paper.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Target is Q3 2025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beyond PI-28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P1: Introduce end-to-end performance testing into the official Mojaloop release process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Publish performance data with every official release.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GB"/>
              <a:t>P2: Introduce performance testing in continuous integration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Target performance critical components initially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Expand to all components as resources and contributions permit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MLF Test Lab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535400" y="1115950"/>
            <a:ext cx="5680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dk2"/>
                </a:solidFill>
              </a:rPr>
              <a:t>Under construction…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descr="Urban security under construction road sign with steel shovel on white (provided by Getty Images)"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800" y="2983625"/>
            <a:ext cx="1826575" cy="18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 title="IMG_20250722_094116.jpg"/>
          <p:cNvPicPr preferRelativeResize="0"/>
          <p:nvPr/>
        </p:nvPicPr>
        <p:blipFill rotWithShape="1">
          <a:blip r:embed="rId4">
            <a:alphaModFix/>
          </a:blip>
          <a:srcRect b="0" l="0" r="11316" t="0"/>
          <a:stretch/>
        </p:blipFill>
        <p:spPr>
          <a:xfrm>
            <a:off x="628650" y="1726775"/>
            <a:ext cx="5478451" cy="291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Joining the workstream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3501050" y="1889100"/>
            <a:ext cx="46911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solidFill>
                  <a:srgbClr val="000000"/>
                </a:solidFill>
              </a:rPr>
              <a:t>Mojaloop Slack:  </a:t>
            </a:r>
            <a:r>
              <a:rPr lang="en-GB" sz="1500">
                <a:solidFill>
                  <a:srgbClr val="0010BE"/>
                </a:solidFill>
              </a:rPr>
              <a:t> </a:t>
            </a:r>
            <a:r>
              <a:rPr lang="en-GB" sz="1500">
                <a:solidFill>
                  <a:srgbClr val="1155CC"/>
                </a:solidFill>
              </a:rPr>
              <a:t>#ws-performance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W</a:t>
            </a:r>
            <a:r>
              <a:rPr lang="en-GB" sz="1500"/>
              <a:t>eekly meeting (zoom) on Mondays @ 1500 UTC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Workstream Notes: </a:t>
            </a:r>
            <a:r>
              <a:rPr lang="en-GB" sz="1500" u="sng">
                <a:solidFill>
                  <a:schemeClr val="hlink"/>
                </a:solidFill>
                <a:hlinkClick r:id="rId3"/>
              </a:rPr>
              <a:t>https://docs.google.com/document/d/1-_-4N_6BFEWDjr4ODIYvID3RUABw1e3wmk6ZlpYTs48/edit?usp=sharing</a:t>
            </a:r>
            <a:endParaRPr sz="1500"/>
          </a:p>
          <a:p>
            <a:pPr indent="0" lvl="1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199" y="1889099"/>
            <a:ext cx="2379950" cy="22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