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Sora SemiBold"/>
      <p:regular r:id="rId22"/>
      <p:bold r:id="rId23"/>
    </p:embeddedFont>
    <p:embeddedFont>
      <p:font typeface="Roboto"/>
      <p:bold r:id="rId24"/>
      <p:boldItalic r:id="rId25"/>
    </p:embeddedFont>
    <p:embeddedFont>
      <p:font typeface="Arimo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Poppins"/>
      <p:regular r:id="rId34"/>
      <p:bold r:id="rId35"/>
      <p:italic r:id="rId36"/>
      <p:boldItalic r:id="rId37"/>
    </p:embeddedFont>
    <p:embeddedFont>
      <p:font typeface="Lato Ligh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italic.fntdata"/><Relationship Id="rId20" Type="http://schemas.openxmlformats.org/officeDocument/2006/relationships/slide" Target="slides/slide15.xml"/><Relationship Id="rId41" Type="http://schemas.openxmlformats.org/officeDocument/2006/relationships/font" Target="fonts/LatoLight-boldItalic.fntdata"/><Relationship Id="rId22" Type="http://schemas.openxmlformats.org/officeDocument/2006/relationships/font" Target="fonts/SoraSemiBold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SoraSemiBold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Arim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Arimo-italic.fntdata"/><Relationship Id="rId27" Type="http://schemas.openxmlformats.org/officeDocument/2006/relationships/font" Target="fonts/Arim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rim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35" Type="http://schemas.openxmlformats.org/officeDocument/2006/relationships/font" Target="fonts/Poppins-bold.fntdata"/><Relationship Id="rId12" Type="http://schemas.openxmlformats.org/officeDocument/2006/relationships/slide" Target="slides/slide7.xml"/><Relationship Id="rId34" Type="http://schemas.openxmlformats.org/officeDocument/2006/relationships/font" Target="fonts/Poppins-regular.fntdata"/><Relationship Id="rId15" Type="http://schemas.openxmlformats.org/officeDocument/2006/relationships/slide" Target="slides/slide10.xml"/><Relationship Id="rId37" Type="http://schemas.openxmlformats.org/officeDocument/2006/relationships/font" Target="fonts/Poppins-boldItalic.fntdata"/><Relationship Id="rId14" Type="http://schemas.openxmlformats.org/officeDocument/2006/relationships/slide" Target="slides/slide9.xml"/><Relationship Id="rId36" Type="http://schemas.openxmlformats.org/officeDocument/2006/relationships/font" Target="fonts/Poppins-italic.fntdata"/><Relationship Id="rId17" Type="http://schemas.openxmlformats.org/officeDocument/2006/relationships/slide" Target="slides/slide12.xml"/><Relationship Id="rId39" Type="http://schemas.openxmlformats.org/officeDocument/2006/relationships/font" Target="fonts/LatoLight-bold.fntdata"/><Relationship Id="rId16" Type="http://schemas.openxmlformats.org/officeDocument/2006/relationships/slide" Target="slides/slide11.xml"/><Relationship Id="rId38" Type="http://schemas.openxmlformats.org/officeDocument/2006/relationships/font" Target="fonts/LatoLigh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78" name="Google Shape;67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 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965200" y="736601"/>
            <a:ext cx="10261600" cy="6840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a SemiBold"/>
              <a:buNone/>
              <a:defRPr>
                <a:solidFill>
                  <a:schemeClr val="lt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ackground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ackground 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 and three 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965200" y="736601"/>
            <a:ext cx="10261600" cy="7052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ra SemiBold"/>
              <a:buNone/>
              <a:defRPr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965201" y="4105272"/>
            <a:ext cx="3375739" cy="111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302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2pPr>
            <a:lvl3pPr indent="-3302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3pPr>
            <a:lvl4pPr indent="-3302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4pPr>
            <a:lvl5pPr indent="-3302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4408132" y="4105272"/>
            <a:ext cx="3375739" cy="111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302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2pPr>
            <a:lvl3pPr indent="-3302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3pPr>
            <a:lvl4pPr indent="-3302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4pPr>
            <a:lvl5pPr indent="-3302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3" type="body"/>
          </p:nvPr>
        </p:nvSpPr>
        <p:spPr>
          <a:xfrm>
            <a:off x="965201" y="3581962"/>
            <a:ext cx="3375739" cy="5233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667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4" type="body"/>
          </p:nvPr>
        </p:nvSpPr>
        <p:spPr>
          <a:xfrm>
            <a:off x="4408131" y="3579724"/>
            <a:ext cx="3375739" cy="5233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667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5" type="body"/>
          </p:nvPr>
        </p:nvSpPr>
        <p:spPr>
          <a:xfrm>
            <a:off x="7851061" y="4105271"/>
            <a:ext cx="3375739" cy="111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302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2pPr>
            <a:lvl3pPr indent="-3302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3pPr>
            <a:lvl4pPr indent="-3302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4pPr>
            <a:lvl5pPr indent="-3302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6" type="body"/>
          </p:nvPr>
        </p:nvSpPr>
        <p:spPr>
          <a:xfrm>
            <a:off x="7851063" y="3574191"/>
            <a:ext cx="3375739" cy="5233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667">
                <a:solidFill>
                  <a:schemeClr val="lt1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0" name="Google Shape;140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2" name="Google Shape;142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4" name="Google Shape;154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5" name="Google Shape;15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2" name="Google Shape;16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1_Section 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5029200" y="2705187"/>
            <a:ext cx="6197600" cy="27043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6667">
                <a:solidFill>
                  <a:schemeClr val="lt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5029200" y="5409539"/>
            <a:ext cx="6197600" cy="711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2" type="body"/>
          </p:nvPr>
        </p:nvSpPr>
        <p:spPr>
          <a:xfrm>
            <a:off x="965200" y="762825"/>
            <a:ext cx="2774621" cy="21871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11733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18.png"/><Relationship Id="rId6" Type="http://schemas.openxmlformats.org/officeDocument/2006/relationships/image" Target="../media/image3.jp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.jpg"/><Relationship Id="rId5" Type="http://schemas.openxmlformats.org/officeDocument/2006/relationships/image" Target="../media/image2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0.png"/><Relationship Id="rId10" Type="http://schemas.openxmlformats.org/officeDocument/2006/relationships/image" Target="../media/image31.png"/><Relationship Id="rId12" Type="http://schemas.openxmlformats.org/officeDocument/2006/relationships/image" Target="../media/image29.png"/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8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1135170" y="1645904"/>
            <a:ext cx="9921660" cy="25957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Cambria"/>
              <a:buNone/>
            </a:pPr>
            <a:r>
              <a:rPr b="1" lang="en-US" sz="9600">
                <a:latin typeface="Cambria"/>
                <a:ea typeface="Cambria"/>
                <a:cs typeface="Cambria"/>
                <a:sym typeface="Cambria"/>
              </a:rPr>
              <a:t>Raast</a:t>
            </a:r>
            <a:br>
              <a:rPr b="1" lang="en-US" sz="9600">
                <a:latin typeface="Cambria"/>
                <a:ea typeface="Cambria"/>
                <a:cs typeface="Cambria"/>
                <a:sym typeface="Cambria"/>
              </a:rPr>
            </a:br>
            <a:r>
              <a:rPr b="1" lang="en-US" sz="4800">
                <a:latin typeface="Cambria"/>
                <a:ea typeface="Cambria"/>
                <a:cs typeface="Cambria"/>
                <a:sym typeface="Cambria"/>
              </a:rPr>
              <a:t>Pakistan’s Instant Payment System</a:t>
            </a:r>
            <a:endParaRPr b="1" sz="66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3" name="Google Shape;183;p32"/>
          <p:cNvPicPr preferRelativeResize="0"/>
          <p:nvPr/>
        </p:nvPicPr>
        <p:blipFill rotWithShape="1">
          <a:blip r:embed="rId3">
            <a:alphaModFix/>
          </a:blip>
          <a:srcRect b="6397" l="0" r="0" t="0"/>
          <a:stretch/>
        </p:blipFill>
        <p:spPr>
          <a:xfrm>
            <a:off x="132735" y="265472"/>
            <a:ext cx="1202543" cy="88490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2"/>
          <p:cNvSpPr txBox="1"/>
          <p:nvPr/>
        </p:nvSpPr>
        <p:spPr>
          <a:xfrm>
            <a:off x="-61452" y="4737192"/>
            <a:ext cx="12314903" cy="1707853"/>
          </a:xfrm>
          <a:prstGeom prst="rect">
            <a:avLst/>
          </a:prstGeom>
          <a:solidFill>
            <a:srgbClr val="279A5F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mbria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Hina Hameed</a:t>
            </a:r>
            <a:br>
              <a:rPr b="1" i="0" lang="en-US" sz="2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i="0" lang="en-US" sz="2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Deputy Director – Raast Payments Pakistan</a:t>
            </a:r>
            <a:br>
              <a:rPr b="1" i="0" lang="en-US" sz="2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1" i="0" lang="en-US" sz="2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State Bank of Pakistan</a:t>
            </a:r>
            <a:endParaRPr b="1" i="0" sz="28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5" name="Google Shape;18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72255" y="265472"/>
            <a:ext cx="973392" cy="973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41"/>
          <p:cNvGrpSpPr/>
          <p:nvPr/>
        </p:nvGrpSpPr>
        <p:grpSpPr>
          <a:xfrm>
            <a:off x="-7082" y="785179"/>
            <a:ext cx="12270692" cy="564640"/>
            <a:chOff x="-4308411" y="-82800"/>
            <a:chExt cx="28692411" cy="1129280"/>
          </a:xfrm>
        </p:grpSpPr>
        <p:sp>
          <p:nvSpPr>
            <p:cNvPr id="456" name="Google Shape;456;p41"/>
            <p:cNvSpPr/>
            <p:nvPr/>
          </p:nvSpPr>
          <p:spPr>
            <a:xfrm>
              <a:off x="-4308411" y="-82800"/>
              <a:ext cx="28692411" cy="1129280"/>
            </a:xfrm>
            <a:custGeom>
              <a:rect b="b" l="l" r="r" t="t"/>
              <a:pathLst>
                <a:path extrusionOk="0" h="104648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046480"/>
                  </a:lnTo>
                  <a:lnTo>
                    <a:pt x="0" y="1046480"/>
                  </a:lnTo>
                  <a:close/>
                </a:path>
              </a:pathLst>
            </a:custGeom>
            <a:solidFill>
              <a:srgbClr val="E1EFD8"/>
            </a:solidFill>
            <a:ln>
              <a:noFill/>
            </a:ln>
          </p:spPr>
        </p:sp>
        <p:sp>
          <p:nvSpPr>
            <p:cNvPr id="457" name="Google Shape;457;p41"/>
            <p:cNvSpPr txBox="1"/>
            <p:nvPr/>
          </p:nvSpPr>
          <p:spPr>
            <a:xfrm>
              <a:off x="-4308409" y="-82800"/>
              <a:ext cx="24384000" cy="10654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3850" lIns="33850" spcFirstLastPara="1" rIns="33850" wrap="square" tIns="33850">
              <a:noAutofit/>
            </a:bodyPr>
            <a:lstStyle/>
            <a:p>
              <a:pPr indent="0" lvl="0" marL="0" marR="0" rtl="0" algn="r">
                <a:lnSpc>
                  <a:spcPct val="12598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67">
                  <a:solidFill>
                    <a:schemeClr val="dk1"/>
                  </a:solidFill>
                  <a:latin typeface="Arimo"/>
                  <a:ea typeface="Arimo"/>
                  <a:cs typeface="Arimo"/>
                  <a:sym typeface="Arimo"/>
                </a:rPr>
                <a:t>Raast is now the Largest Digital Payment System in Pakistan</a:t>
              </a:r>
              <a:endParaRPr/>
            </a:p>
          </p:txBody>
        </p:sp>
      </p:grpSp>
      <p:sp>
        <p:nvSpPr>
          <p:cNvPr id="458" name="Google Shape;458;p41"/>
          <p:cNvSpPr/>
          <p:nvPr/>
        </p:nvSpPr>
        <p:spPr>
          <a:xfrm>
            <a:off x="163348" y="-8809"/>
            <a:ext cx="12100263" cy="804527"/>
          </a:xfrm>
          <a:prstGeom prst="rect">
            <a:avLst/>
          </a:prstGeom>
          <a:solidFill>
            <a:srgbClr val="279A5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Raast Progress </a:t>
            </a:r>
            <a:endParaRPr b="1" sz="4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41"/>
          <p:cNvSpPr/>
          <p:nvPr/>
        </p:nvSpPr>
        <p:spPr>
          <a:xfrm>
            <a:off x="-7080" y="805"/>
            <a:ext cx="170428" cy="794913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0" name="Google Shape;460;p41"/>
          <p:cNvGrpSpPr/>
          <p:nvPr/>
        </p:nvGrpSpPr>
        <p:grpSpPr>
          <a:xfrm>
            <a:off x="78134" y="1522704"/>
            <a:ext cx="3224380" cy="766178"/>
            <a:chOff x="469872" y="1633141"/>
            <a:chExt cx="3224380" cy="766178"/>
          </a:xfrm>
        </p:grpSpPr>
        <p:pic>
          <p:nvPicPr>
            <p:cNvPr id="461" name="Google Shape;461;p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9872" y="1828913"/>
              <a:ext cx="853174" cy="4811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" name="Google Shape;462;p41"/>
            <p:cNvSpPr txBox="1"/>
            <p:nvPr/>
          </p:nvSpPr>
          <p:spPr>
            <a:xfrm>
              <a:off x="1260991" y="1999209"/>
              <a:ext cx="24332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Registered Raast IDs</a:t>
              </a:r>
              <a:endParaRPr/>
            </a:p>
          </p:txBody>
        </p:sp>
        <p:sp>
          <p:nvSpPr>
            <p:cNvPr id="463" name="Google Shape;463;p41"/>
            <p:cNvSpPr txBox="1"/>
            <p:nvPr/>
          </p:nvSpPr>
          <p:spPr>
            <a:xfrm>
              <a:off x="1276758" y="1633141"/>
              <a:ext cx="13776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24508C"/>
                  </a:solidFill>
                  <a:latin typeface="Calibri"/>
                  <a:ea typeface="Calibri"/>
                  <a:cs typeface="Calibri"/>
                  <a:sym typeface="Calibri"/>
                </a:rPr>
                <a:t>~47 mn</a:t>
              </a:r>
              <a:endParaRPr sz="2400">
                <a:solidFill>
                  <a:srgbClr val="24508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" name="Google Shape;464;p41"/>
          <p:cNvGrpSpPr/>
          <p:nvPr/>
        </p:nvGrpSpPr>
        <p:grpSpPr>
          <a:xfrm>
            <a:off x="107630" y="2517774"/>
            <a:ext cx="3396902" cy="783936"/>
            <a:chOff x="2523082" y="1184254"/>
            <a:chExt cx="3396902" cy="783936"/>
          </a:xfrm>
        </p:grpSpPr>
        <p:grpSp>
          <p:nvGrpSpPr>
            <p:cNvPr id="465" name="Google Shape;465;p41"/>
            <p:cNvGrpSpPr/>
            <p:nvPr/>
          </p:nvGrpSpPr>
          <p:grpSpPr>
            <a:xfrm>
              <a:off x="3229466" y="1200367"/>
              <a:ext cx="2690518" cy="767823"/>
              <a:chOff x="3727857" y="1678750"/>
              <a:chExt cx="2690518" cy="767823"/>
            </a:xfrm>
          </p:grpSpPr>
          <p:sp>
            <p:nvSpPr>
              <p:cNvPr id="466" name="Google Shape;466;p41"/>
              <p:cNvSpPr txBox="1"/>
              <p:nvPr/>
            </p:nvSpPr>
            <p:spPr>
              <a:xfrm>
                <a:off x="3784077" y="2046463"/>
                <a:ext cx="263429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Registered Merchants</a:t>
                </a:r>
                <a:endParaRPr/>
              </a:p>
            </p:txBody>
          </p:sp>
          <p:sp>
            <p:nvSpPr>
              <p:cNvPr id="467" name="Google Shape;467;p41"/>
              <p:cNvSpPr txBox="1"/>
              <p:nvPr/>
            </p:nvSpPr>
            <p:spPr>
              <a:xfrm>
                <a:off x="3727857" y="1678750"/>
                <a:ext cx="205547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24508C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~1.2 mn</a:t>
                </a:r>
                <a:endParaRPr sz="2400">
                  <a:solidFill>
                    <a:srgbClr val="24508C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468" name="Google Shape;468;p4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523082" y="1184254"/>
              <a:ext cx="786452" cy="78035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" name="Google Shape;469;p41"/>
          <p:cNvGrpSpPr/>
          <p:nvPr/>
        </p:nvGrpSpPr>
        <p:grpSpPr>
          <a:xfrm>
            <a:off x="166622" y="3472434"/>
            <a:ext cx="3597679" cy="1223535"/>
            <a:chOff x="6536926" y="1186437"/>
            <a:chExt cx="4075614" cy="1223535"/>
          </a:xfrm>
        </p:grpSpPr>
        <p:grpSp>
          <p:nvGrpSpPr>
            <p:cNvPr id="470" name="Google Shape;470;p41"/>
            <p:cNvGrpSpPr/>
            <p:nvPr/>
          </p:nvGrpSpPr>
          <p:grpSpPr>
            <a:xfrm>
              <a:off x="7357723" y="1186437"/>
              <a:ext cx="3254817" cy="766178"/>
              <a:chOff x="6545214" y="1684287"/>
              <a:chExt cx="3254816" cy="766178"/>
            </a:xfrm>
          </p:grpSpPr>
          <p:sp>
            <p:nvSpPr>
              <p:cNvPr id="471" name="Google Shape;471;p41"/>
              <p:cNvSpPr txBox="1"/>
              <p:nvPr/>
            </p:nvSpPr>
            <p:spPr>
              <a:xfrm>
                <a:off x="6545214" y="2050355"/>
                <a:ext cx="325481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Daily avg. no. of trxs</a:t>
                </a:r>
                <a:endParaRPr/>
              </a:p>
            </p:txBody>
          </p:sp>
          <p:sp>
            <p:nvSpPr>
              <p:cNvPr id="472" name="Google Shape;472;p41"/>
              <p:cNvSpPr txBox="1"/>
              <p:nvPr/>
            </p:nvSpPr>
            <p:spPr>
              <a:xfrm>
                <a:off x="6560983" y="1684287"/>
                <a:ext cx="137761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24508C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~7 mn</a:t>
                </a:r>
                <a:endParaRPr sz="2400">
                  <a:solidFill>
                    <a:srgbClr val="24508C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473" name="Google Shape;473;p4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536926" y="1752560"/>
              <a:ext cx="836566" cy="65741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4" name="Google Shape;474;p41"/>
          <p:cNvGrpSpPr/>
          <p:nvPr/>
        </p:nvGrpSpPr>
        <p:grpSpPr>
          <a:xfrm>
            <a:off x="905856" y="4233750"/>
            <a:ext cx="2706871" cy="766178"/>
            <a:chOff x="9355218" y="1739493"/>
            <a:chExt cx="2609923" cy="766178"/>
          </a:xfrm>
        </p:grpSpPr>
        <p:sp>
          <p:nvSpPr>
            <p:cNvPr id="475" name="Google Shape;475;p41"/>
            <p:cNvSpPr txBox="1"/>
            <p:nvPr/>
          </p:nvSpPr>
          <p:spPr>
            <a:xfrm>
              <a:off x="9355218" y="2105561"/>
              <a:ext cx="260992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Daily avg. value of trxs</a:t>
              </a:r>
              <a:endParaRPr/>
            </a:p>
          </p:txBody>
        </p:sp>
        <p:sp>
          <p:nvSpPr>
            <p:cNvPr id="476" name="Google Shape;476;p41"/>
            <p:cNvSpPr txBox="1"/>
            <p:nvPr/>
          </p:nvSpPr>
          <p:spPr>
            <a:xfrm>
              <a:off x="9370985" y="1739493"/>
              <a:ext cx="13776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24508C"/>
                  </a:solidFill>
                  <a:latin typeface="Calibri"/>
                  <a:ea typeface="Calibri"/>
                  <a:cs typeface="Calibri"/>
                  <a:sym typeface="Calibri"/>
                </a:rPr>
                <a:t>~150 bn</a:t>
              </a:r>
              <a:endParaRPr sz="2400">
                <a:solidFill>
                  <a:srgbClr val="24508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7" name="Google Shape;477;p41"/>
          <p:cNvGrpSpPr/>
          <p:nvPr/>
        </p:nvGrpSpPr>
        <p:grpSpPr>
          <a:xfrm>
            <a:off x="163348" y="5080124"/>
            <a:ext cx="3434018" cy="1165232"/>
            <a:chOff x="4628044" y="1181342"/>
            <a:chExt cx="3367169" cy="1165232"/>
          </a:xfrm>
        </p:grpSpPr>
        <p:grpSp>
          <p:nvGrpSpPr>
            <p:cNvPr id="478" name="Google Shape;478;p41"/>
            <p:cNvGrpSpPr/>
            <p:nvPr/>
          </p:nvGrpSpPr>
          <p:grpSpPr>
            <a:xfrm>
              <a:off x="5356098" y="1181342"/>
              <a:ext cx="2639115" cy="766178"/>
              <a:chOff x="6506468" y="1708303"/>
              <a:chExt cx="2639115" cy="766178"/>
            </a:xfrm>
          </p:grpSpPr>
          <p:sp>
            <p:nvSpPr>
              <p:cNvPr id="479" name="Google Shape;479;p41"/>
              <p:cNvSpPr txBox="1"/>
              <p:nvPr/>
            </p:nvSpPr>
            <p:spPr>
              <a:xfrm>
                <a:off x="6506468" y="2074371"/>
                <a:ext cx="263911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Live Raast Participants</a:t>
                </a:r>
                <a:endParaRPr/>
              </a:p>
            </p:txBody>
          </p:sp>
          <p:sp>
            <p:nvSpPr>
              <p:cNvPr id="480" name="Google Shape;480;p41"/>
              <p:cNvSpPr txBox="1"/>
              <p:nvPr/>
            </p:nvSpPr>
            <p:spPr>
              <a:xfrm>
                <a:off x="6522234" y="1708303"/>
                <a:ext cx="137761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rgbClr val="24508C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52</a:t>
                </a:r>
                <a:endParaRPr b="1" sz="2400">
                  <a:solidFill>
                    <a:srgbClr val="24508C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481" name="Google Shape;481;p4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28044" y="1724013"/>
              <a:ext cx="642020" cy="6225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2" name="Google Shape;482;p41"/>
          <p:cNvGrpSpPr/>
          <p:nvPr/>
        </p:nvGrpSpPr>
        <p:grpSpPr>
          <a:xfrm>
            <a:off x="889503" y="5783691"/>
            <a:ext cx="2874798" cy="993292"/>
            <a:chOff x="6496765" y="1649936"/>
            <a:chExt cx="2818835" cy="993292"/>
          </a:xfrm>
        </p:grpSpPr>
        <p:sp>
          <p:nvSpPr>
            <p:cNvPr id="483" name="Google Shape;483;p41"/>
            <p:cNvSpPr txBox="1"/>
            <p:nvPr/>
          </p:nvSpPr>
          <p:spPr>
            <a:xfrm>
              <a:off x="6496765" y="1935342"/>
              <a:ext cx="2818835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Currently under onboarding process</a:t>
              </a:r>
              <a:endParaRPr/>
            </a:p>
          </p:txBody>
        </p:sp>
        <p:sp>
          <p:nvSpPr>
            <p:cNvPr id="484" name="Google Shape;484;p41"/>
            <p:cNvSpPr txBox="1"/>
            <p:nvPr/>
          </p:nvSpPr>
          <p:spPr>
            <a:xfrm>
              <a:off x="6523541" y="1649936"/>
              <a:ext cx="13776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24508C"/>
                  </a:solidFill>
                  <a:latin typeface="Calibri"/>
                  <a:ea typeface="Calibri"/>
                  <a:cs typeface="Calibri"/>
                  <a:sym typeface="Calibri"/>
                </a:rPr>
                <a:t>25</a:t>
              </a:r>
              <a:endParaRPr/>
            </a:p>
          </p:txBody>
        </p:sp>
      </p:grpSp>
      <p:sp>
        <p:nvSpPr>
          <p:cNvPr id="485" name="Google Shape;485;p41"/>
          <p:cNvSpPr/>
          <p:nvPr/>
        </p:nvSpPr>
        <p:spPr>
          <a:xfrm>
            <a:off x="5350909" y="2046177"/>
            <a:ext cx="3500618" cy="172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inception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4508C"/>
                </a:solidFill>
                <a:latin typeface="Calibri"/>
                <a:ea typeface="Calibri"/>
                <a:cs typeface="Calibri"/>
                <a:sym typeface="Calibri"/>
              </a:rPr>
              <a:t>2.5 bn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transactions amounting to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4508C"/>
                </a:solidFill>
                <a:latin typeface="Calibri"/>
                <a:ea typeface="Calibri"/>
                <a:cs typeface="Calibri"/>
                <a:sym typeface="Calibri"/>
              </a:rPr>
              <a:t>PKR 57 tn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been processed by Raast.</a:t>
            </a:r>
            <a:endParaRPr/>
          </a:p>
        </p:txBody>
      </p:sp>
      <p:pic>
        <p:nvPicPr>
          <p:cNvPr id="486" name="Google Shape;486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60607" y="1765778"/>
            <a:ext cx="8285516" cy="5050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7" name="Google Shape;487;p41"/>
          <p:cNvCxnSpPr/>
          <p:nvPr/>
        </p:nvCxnSpPr>
        <p:spPr>
          <a:xfrm flipH="1" rot="10800000">
            <a:off x="-23813" y="2369078"/>
            <a:ext cx="3474720" cy="24264"/>
          </a:xfrm>
          <a:prstGeom prst="straightConnector1">
            <a:avLst/>
          </a:prstGeom>
          <a:noFill/>
          <a:ln cap="flat" cmpd="sng" w="12700">
            <a:solidFill>
              <a:srgbClr val="279A5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8" name="Google Shape;488;p41"/>
          <p:cNvCxnSpPr/>
          <p:nvPr/>
        </p:nvCxnSpPr>
        <p:spPr>
          <a:xfrm flipH="1" rot="10800000">
            <a:off x="5962" y="3369717"/>
            <a:ext cx="3474720" cy="24264"/>
          </a:xfrm>
          <a:prstGeom prst="straightConnector1">
            <a:avLst/>
          </a:prstGeom>
          <a:noFill/>
          <a:ln cap="flat" cmpd="sng" w="12700">
            <a:solidFill>
              <a:srgbClr val="279A5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9" name="Google Shape;489;p41"/>
          <p:cNvCxnSpPr/>
          <p:nvPr/>
        </p:nvCxnSpPr>
        <p:spPr>
          <a:xfrm flipH="1" rot="10800000">
            <a:off x="5962" y="5128615"/>
            <a:ext cx="3474720" cy="24264"/>
          </a:xfrm>
          <a:prstGeom prst="straightConnector1">
            <a:avLst/>
          </a:prstGeom>
          <a:noFill/>
          <a:ln cap="flat" cmpd="sng" w="12700">
            <a:solidFill>
              <a:srgbClr val="279A5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2"/>
          <p:cNvSpPr/>
          <p:nvPr/>
        </p:nvSpPr>
        <p:spPr>
          <a:xfrm>
            <a:off x="1769805" y="1238865"/>
            <a:ext cx="8495071" cy="5177347"/>
          </a:xfrm>
          <a:prstGeom prst="roundRect">
            <a:avLst>
              <a:gd fmla="val 8077" name="adj"/>
            </a:avLst>
          </a:prstGeom>
          <a:noFill/>
          <a:ln cap="flat" cmpd="sng" w="76200">
            <a:solidFill>
              <a:srgbClr val="279A5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5" name="Google Shape;495;p42"/>
          <p:cNvGrpSpPr/>
          <p:nvPr/>
        </p:nvGrpSpPr>
        <p:grpSpPr>
          <a:xfrm>
            <a:off x="464950" y="1739396"/>
            <a:ext cx="3108854" cy="1791416"/>
            <a:chOff x="-1527" y="-289322"/>
            <a:chExt cx="6217710" cy="3582832"/>
          </a:xfrm>
        </p:grpSpPr>
        <p:grpSp>
          <p:nvGrpSpPr>
            <p:cNvPr id="496" name="Google Shape;496;p42"/>
            <p:cNvGrpSpPr/>
            <p:nvPr/>
          </p:nvGrpSpPr>
          <p:grpSpPr>
            <a:xfrm>
              <a:off x="0" y="-289322"/>
              <a:ext cx="6216183" cy="3582832"/>
              <a:chOff x="0" y="-57150"/>
              <a:chExt cx="1227888" cy="707720"/>
            </a:xfrm>
          </p:grpSpPr>
          <p:sp>
            <p:nvSpPr>
              <p:cNvPr id="497" name="Google Shape;497;p42"/>
              <p:cNvSpPr/>
              <p:nvPr/>
            </p:nvSpPr>
            <p:spPr>
              <a:xfrm>
                <a:off x="0" y="0"/>
                <a:ext cx="1227888" cy="650570"/>
              </a:xfrm>
              <a:custGeom>
                <a:rect b="b" l="l" r="r" t="t"/>
                <a:pathLst>
                  <a:path extrusionOk="0" h="650570" w="1227888">
                    <a:moveTo>
                      <a:pt x="84690" y="0"/>
                    </a:moveTo>
                    <a:lnTo>
                      <a:pt x="1143198" y="0"/>
                    </a:lnTo>
                    <a:cubicBezTo>
                      <a:pt x="1189971" y="0"/>
                      <a:pt x="1227888" y="37917"/>
                      <a:pt x="1227888" y="84690"/>
                    </a:cubicBezTo>
                    <a:lnTo>
                      <a:pt x="1227888" y="565879"/>
                    </a:lnTo>
                    <a:cubicBezTo>
                      <a:pt x="1227888" y="588341"/>
                      <a:pt x="1218965" y="609882"/>
                      <a:pt x="1203083" y="625765"/>
                    </a:cubicBezTo>
                    <a:cubicBezTo>
                      <a:pt x="1187200" y="641647"/>
                      <a:pt x="1165659" y="650570"/>
                      <a:pt x="1143198" y="650570"/>
                    </a:cubicBezTo>
                    <a:lnTo>
                      <a:pt x="84690" y="650570"/>
                    </a:lnTo>
                    <a:cubicBezTo>
                      <a:pt x="37917" y="650570"/>
                      <a:pt x="0" y="612653"/>
                      <a:pt x="0" y="565879"/>
                    </a:cubicBezTo>
                    <a:lnTo>
                      <a:pt x="0" y="84690"/>
                    </a:lnTo>
                    <a:cubicBezTo>
                      <a:pt x="0" y="37917"/>
                      <a:pt x="37917" y="0"/>
                      <a:pt x="84690" y="0"/>
                    </a:cubicBezTo>
                    <a:close/>
                  </a:path>
                </a:pathLst>
              </a:custGeom>
              <a:solidFill>
                <a:srgbClr val="C4E0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42"/>
              <p:cNvSpPr txBox="1"/>
              <p:nvPr/>
            </p:nvSpPr>
            <p:spPr>
              <a:xfrm>
                <a:off x="0" y="-57150"/>
                <a:ext cx="1227888" cy="7077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3850" lIns="33850" spcFirstLastPara="1" rIns="33850" wrap="square" tIns="33850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9" name="Google Shape;499;p42"/>
            <p:cNvGrpSpPr/>
            <p:nvPr/>
          </p:nvGrpSpPr>
          <p:grpSpPr>
            <a:xfrm>
              <a:off x="-1527" y="310849"/>
              <a:ext cx="6211789" cy="952689"/>
              <a:chOff x="-234772" y="-1524"/>
              <a:chExt cx="6211789" cy="952689"/>
            </a:xfrm>
          </p:grpSpPr>
          <p:sp>
            <p:nvSpPr>
              <p:cNvPr id="500" name="Google Shape;500;p42"/>
              <p:cNvSpPr/>
              <p:nvPr/>
            </p:nvSpPr>
            <p:spPr>
              <a:xfrm>
                <a:off x="-234772" y="155550"/>
                <a:ext cx="6211789" cy="688955"/>
              </a:xfrm>
              <a:custGeom>
                <a:rect b="b" l="l" r="r" t="t"/>
                <a:pathLst>
                  <a:path extrusionOk="0" h="844505" w="5691179">
                    <a:moveTo>
                      <a:pt x="0" y="0"/>
                    </a:moveTo>
                    <a:lnTo>
                      <a:pt x="5691179" y="0"/>
                    </a:lnTo>
                    <a:lnTo>
                      <a:pt x="5691179" y="844505"/>
                    </a:lnTo>
                    <a:lnTo>
                      <a:pt x="0" y="844505"/>
                    </a:lnTo>
                    <a:close/>
                  </a:path>
                </a:pathLst>
              </a:custGeom>
              <a:solidFill>
                <a:srgbClr val="279A5F"/>
              </a:solidFill>
              <a:ln>
                <a:noFill/>
              </a:ln>
            </p:spPr>
          </p:sp>
          <p:sp>
            <p:nvSpPr>
              <p:cNvPr id="501" name="Google Shape;501;p42"/>
              <p:cNvSpPr/>
              <p:nvPr/>
            </p:nvSpPr>
            <p:spPr>
              <a:xfrm>
                <a:off x="-1524" y="-1524"/>
                <a:ext cx="5694231" cy="847553"/>
              </a:xfrm>
              <a:custGeom>
                <a:rect b="b" l="l" r="r" t="t"/>
                <a:pathLst>
                  <a:path extrusionOk="0" h="847553" w="5694231">
                    <a:moveTo>
                      <a:pt x="1524" y="0"/>
                    </a:moveTo>
                    <a:lnTo>
                      <a:pt x="5692703" y="0"/>
                    </a:lnTo>
                    <a:cubicBezTo>
                      <a:pt x="5693596" y="0"/>
                      <a:pt x="5694231" y="762"/>
                      <a:pt x="5694231" y="1524"/>
                    </a:cubicBezTo>
                    <a:lnTo>
                      <a:pt x="5694231" y="846029"/>
                    </a:lnTo>
                    <a:cubicBezTo>
                      <a:pt x="5694231" y="846918"/>
                      <a:pt x="5693469" y="847553"/>
                      <a:pt x="5692703" y="847553"/>
                    </a:cubicBezTo>
                    <a:lnTo>
                      <a:pt x="1524" y="847553"/>
                    </a:lnTo>
                    <a:cubicBezTo>
                      <a:pt x="635" y="847553"/>
                      <a:pt x="0" y="846791"/>
                      <a:pt x="0" y="846029"/>
                    </a:cubicBezTo>
                    <a:lnTo>
                      <a:pt x="0" y="1524"/>
                    </a:lnTo>
                    <a:cubicBezTo>
                      <a:pt x="0" y="635"/>
                      <a:pt x="762" y="0"/>
                      <a:pt x="1524" y="0"/>
                    </a:cubicBezTo>
                    <a:moveTo>
                      <a:pt x="1524" y="3219"/>
                    </a:moveTo>
                    <a:lnTo>
                      <a:pt x="1524" y="1524"/>
                    </a:lnTo>
                    <a:lnTo>
                      <a:pt x="3427" y="1524"/>
                    </a:lnTo>
                    <a:lnTo>
                      <a:pt x="3427" y="846029"/>
                    </a:lnTo>
                    <a:lnTo>
                      <a:pt x="1524" y="846029"/>
                    </a:lnTo>
                    <a:lnTo>
                      <a:pt x="1524" y="844336"/>
                    </a:lnTo>
                    <a:lnTo>
                      <a:pt x="5692703" y="844336"/>
                    </a:lnTo>
                    <a:lnTo>
                      <a:pt x="5692703" y="846029"/>
                    </a:lnTo>
                    <a:lnTo>
                      <a:pt x="5690800" y="846029"/>
                    </a:lnTo>
                    <a:lnTo>
                      <a:pt x="5690800" y="1524"/>
                    </a:lnTo>
                    <a:lnTo>
                      <a:pt x="5692703" y="1524"/>
                    </a:lnTo>
                    <a:lnTo>
                      <a:pt x="5692703" y="3219"/>
                    </a:lnTo>
                    <a:lnTo>
                      <a:pt x="1524" y="32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42"/>
              <p:cNvSpPr txBox="1"/>
              <p:nvPr/>
            </p:nvSpPr>
            <p:spPr>
              <a:xfrm>
                <a:off x="-234772" y="59056"/>
                <a:ext cx="6109821" cy="8921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3850" lIns="33850" spcFirstLastPara="1" rIns="33850" wrap="square" tIns="33850">
                <a:noAutofit/>
              </a:bodyPr>
              <a:lstStyle/>
              <a:p>
                <a:pPr indent="0" lvl="0" marL="0" marR="0" rtl="0" algn="ctr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Issuers &amp; Acquirers</a:t>
                </a:r>
                <a:endParaRPr/>
              </a:p>
            </p:txBody>
          </p:sp>
        </p:grpSp>
        <p:sp>
          <p:nvSpPr>
            <p:cNvPr id="503" name="Google Shape;503;p42"/>
            <p:cNvSpPr txBox="1"/>
            <p:nvPr/>
          </p:nvSpPr>
          <p:spPr>
            <a:xfrm>
              <a:off x="268968" y="1281510"/>
              <a:ext cx="5619751" cy="1692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Banks &amp; MFBs</a:t>
              </a:r>
              <a:endParaRPr/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Electronic Money Issuers</a:t>
              </a:r>
              <a:endParaRPr/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Digital Banks</a:t>
              </a:r>
              <a:endParaRPr/>
            </a:p>
          </p:txBody>
        </p:sp>
      </p:grpSp>
      <p:grpSp>
        <p:nvGrpSpPr>
          <p:cNvPr id="504" name="Google Shape;504;p42"/>
          <p:cNvGrpSpPr/>
          <p:nvPr/>
        </p:nvGrpSpPr>
        <p:grpSpPr>
          <a:xfrm>
            <a:off x="1218216" y="102149"/>
            <a:ext cx="9755570" cy="569548"/>
            <a:chOff x="0" y="0"/>
            <a:chExt cx="4664330" cy="225007"/>
          </a:xfrm>
        </p:grpSpPr>
        <p:sp>
          <p:nvSpPr>
            <p:cNvPr id="505" name="Google Shape;505;p42"/>
            <p:cNvSpPr/>
            <p:nvPr/>
          </p:nvSpPr>
          <p:spPr>
            <a:xfrm>
              <a:off x="0" y="0"/>
              <a:ext cx="4664330" cy="225007"/>
            </a:xfrm>
            <a:custGeom>
              <a:rect b="b" l="l" r="r" t="t"/>
              <a:pathLst>
                <a:path extrusionOk="0" h="225007" w="4664330">
                  <a:moveTo>
                    <a:pt x="22295" y="0"/>
                  </a:moveTo>
                  <a:lnTo>
                    <a:pt x="4642035" y="0"/>
                  </a:lnTo>
                  <a:cubicBezTo>
                    <a:pt x="4647948" y="0"/>
                    <a:pt x="4653619" y="2349"/>
                    <a:pt x="4657800" y="6530"/>
                  </a:cubicBezTo>
                  <a:cubicBezTo>
                    <a:pt x="4661981" y="10711"/>
                    <a:pt x="4664330" y="16382"/>
                    <a:pt x="4664330" y="22295"/>
                  </a:cubicBezTo>
                  <a:lnTo>
                    <a:pt x="4664330" y="202712"/>
                  </a:lnTo>
                  <a:cubicBezTo>
                    <a:pt x="4664330" y="215025"/>
                    <a:pt x="4654348" y="225007"/>
                    <a:pt x="4642035" y="225007"/>
                  </a:cubicBezTo>
                  <a:lnTo>
                    <a:pt x="22295" y="225007"/>
                  </a:lnTo>
                  <a:cubicBezTo>
                    <a:pt x="16382" y="225007"/>
                    <a:pt x="10711" y="222658"/>
                    <a:pt x="6530" y="218477"/>
                  </a:cubicBezTo>
                  <a:cubicBezTo>
                    <a:pt x="2349" y="214296"/>
                    <a:pt x="0" y="208625"/>
                    <a:pt x="0" y="202712"/>
                  </a:cubicBezTo>
                  <a:lnTo>
                    <a:pt x="0" y="22295"/>
                  </a:lnTo>
                  <a:cubicBezTo>
                    <a:pt x="0" y="16382"/>
                    <a:pt x="2349" y="10711"/>
                    <a:pt x="6530" y="6530"/>
                  </a:cubicBezTo>
                  <a:cubicBezTo>
                    <a:pt x="10711" y="2349"/>
                    <a:pt x="16382" y="0"/>
                    <a:pt x="2229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2"/>
            <p:cNvSpPr txBox="1"/>
            <p:nvPr/>
          </p:nvSpPr>
          <p:spPr>
            <a:xfrm>
              <a:off x="0" y="0"/>
              <a:ext cx="4664330" cy="2250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2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7" name="Google Shape;507;p42"/>
          <p:cNvSpPr/>
          <p:nvPr/>
        </p:nvSpPr>
        <p:spPr>
          <a:xfrm>
            <a:off x="4486662" y="1548757"/>
            <a:ext cx="1095382" cy="1189993"/>
          </a:xfrm>
          <a:custGeom>
            <a:rect b="b" l="l" r="r" t="t"/>
            <a:pathLst>
              <a:path extrusionOk="0" h="1784989" w="1643073">
                <a:moveTo>
                  <a:pt x="0" y="0"/>
                </a:moveTo>
                <a:lnTo>
                  <a:pt x="1643073" y="0"/>
                </a:lnTo>
                <a:lnTo>
                  <a:pt x="1643073" y="1784989"/>
                </a:lnTo>
                <a:lnTo>
                  <a:pt x="0" y="17849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08" name="Google Shape;508;p42"/>
          <p:cNvGrpSpPr/>
          <p:nvPr/>
        </p:nvGrpSpPr>
        <p:grpSpPr>
          <a:xfrm>
            <a:off x="4272934" y="822898"/>
            <a:ext cx="3662984" cy="2485744"/>
            <a:chOff x="-1258" y="-238856"/>
            <a:chExt cx="7056770" cy="4675584"/>
          </a:xfrm>
        </p:grpSpPr>
        <p:grpSp>
          <p:nvGrpSpPr>
            <p:cNvPr id="509" name="Google Shape;509;p42"/>
            <p:cNvGrpSpPr/>
            <p:nvPr/>
          </p:nvGrpSpPr>
          <p:grpSpPr>
            <a:xfrm>
              <a:off x="0" y="-238856"/>
              <a:ext cx="7054265" cy="4675584"/>
              <a:chOff x="0" y="-57150"/>
              <a:chExt cx="1687845" cy="1118707"/>
            </a:xfrm>
          </p:grpSpPr>
          <p:sp>
            <p:nvSpPr>
              <p:cNvPr id="510" name="Google Shape;510;p42"/>
              <p:cNvSpPr/>
              <p:nvPr/>
            </p:nvSpPr>
            <p:spPr>
              <a:xfrm>
                <a:off x="0" y="0"/>
                <a:ext cx="1687845" cy="1061557"/>
              </a:xfrm>
              <a:custGeom>
                <a:rect b="b" l="l" r="r" t="t"/>
                <a:pathLst>
                  <a:path extrusionOk="0" h="1061557" w="1687845">
                    <a:moveTo>
                      <a:pt x="74629" y="0"/>
                    </a:moveTo>
                    <a:lnTo>
                      <a:pt x="1613216" y="0"/>
                    </a:lnTo>
                    <a:cubicBezTo>
                      <a:pt x="1654432" y="0"/>
                      <a:pt x="1687845" y="33412"/>
                      <a:pt x="1687845" y="74629"/>
                    </a:cubicBezTo>
                    <a:lnTo>
                      <a:pt x="1687845" y="986929"/>
                    </a:lnTo>
                    <a:cubicBezTo>
                      <a:pt x="1687845" y="1028145"/>
                      <a:pt x="1654432" y="1061557"/>
                      <a:pt x="1613216" y="1061557"/>
                    </a:cubicBezTo>
                    <a:lnTo>
                      <a:pt x="74629" y="1061557"/>
                    </a:lnTo>
                    <a:cubicBezTo>
                      <a:pt x="33412" y="1061557"/>
                      <a:pt x="0" y="1028145"/>
                      <a:pt x="0" y="986929"/>
                    </a:cubicBezTo>
                    <a:lnTo>
                      <a:pt x="0" y="74629"/>
                    </a:lnTo>
                    <a:cubicBezTo>
                      <a:pt x="0" y="33412"/>
                      <a:pt x="33412" y="0"/>
                      <a:pt x="74629" y="0"/>
                    </a:cubicBezTo>
                    <a:close/>
                  </a:path>
                </a:pathLst>
              </a:custGeom>
              <a:solidFill>
                <a:srgbClr val="C4E0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42"/>
              <p:cNvSpPr txBox="1"/>
              <p:nvPr/>
            </p:nvSpPr>
            <p:spPr>
              <a:xfrm>
                <a:off x="0" y="-57150"/>
                <a:ext cx="1687845" cy="1118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7950" lIns="27950" spcFirstLastPara="1" rIns="27950" wrap="square" tIns="27950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2" name="Google Shape;512;p42"/>
            <p:cNvGrpSpPr/>
            <p:nvPr/>
          </p:nvGrpSpPr>
          <p:grpSpPr>
            <a:xfrm>
              <a:off x="28237" y="163017"/>
              <a:ext cx="7020865" cy="800212"/>
              <a:chOff x="-1458473" y="-1524"/>
              <a:chExt cx="8504257" cy="969283"/>
            </a:xfrm>
          </p:grpSpPr>
          <p:sp>
            <p:nvSpPr>
              <p:cNvPr id="513" name="Google Shape;513;p42"/>
              <p:cNvSpPr/>
              <p:nvPr/>
            </p:nvSpPr>
            <p:spPr>
              <a:xfrm>
                <a:off x="-1458473" y="198034"/>
                <a:ext cx="8504257" cy="769725"/>
              </a:xfrm>
              <a:custGeom>
                <a:rect b="b" l="l" r="r" t="t"/>
                <a:pathLst>
                  <a:path extrusionOk="0" h="759333" w="6236799">
                    <a:moveTo>
                      <a:pt x="0" y="0"/>
                    </a:moveTo>
                    <a:lnTo>
                      <a:pt x="6236799" y="0"/>
                    </a:lnTo>
                    <a:lnTo>
                      <a:pt x="6236799" y="759333"/>
                    </a:lnTo>
                    <a:lnTo>
                      <a:pt x="0" y="759333"/>
                    </a:lnTo>
                    <a:close/>
                  </a:path>
                </a:pathLst>
              </a:custGeom>
              <a:solidFill>
                <a:srgbClr val="279A5F"/>
              </a:solidFill>
              <a:ln>
                <a:noFill/>
              </a:ln>
            </p:spPr>
          </p:sp>
          <p:sp>
            <p:nvSpPr>
              <p:cNvPr id="514" name="Google Shape;514;p42"/>
              <p:cNvSpPr/>
              <p:nvPr/>
            </p:nvSpPr>
            <p:spPr>
              <a:xfrm>
                <a:off x="-1524" y="-1524"/>
                <a:ext cx="6239852" cy="762381"/>
              </a:xfrm>
              <a:custGeom>
                <a:rect b="b" l="l" r="r" t="t"/>
                <a:pathLst>
                  <a:path extrusionOk="0" h="762381" w="6239852">
                    <a:moveTo>
                      <a:pt x="1524" y="0"/>
                    </a:moveTo>
                    <a:lnTo>
                      <a:pt x="6238323" y="0"/>
                    </a:lnTo>
                    <a:cubicBezTo>
                      <a:pt x="6239217" y="0"/>
                      <a:pt x="6239852" y="762"/>
                      <a:pt x="6239852" y="1524"/>
                    </a:cubicBezTo>
                    <a:lnTo>
                      <a:pt x="6239852" y="760857"/>
                    </a:lnTo>
                    <a:cubicBezTo>
                      <a:pt x="6239852" y="761746"/>
                      <a:pt x="6239090" y="762381"/>
                      <a:pt x="6238323" y="762381"/>
                    </a:cubicBezTo>
                    <a:lnTo>
                      <a:pt x="1524" y="762381"/>
                    </a:lnTo>
                    <a:cubicBezTo>
                      <a:pt x="635" y="762381"/>
                      <a:pt x="0" y="761619"/>
                      <a:pt x="0" y="760857"/>
                    </a:cubicBezTo>
                    <a:lnTo>
                      <a:pt x="0" y="1524"/>
                    </a:lnTo>
                    <a:cubicBezTo>
                      <a:pt x="0" y="635"/>
                      <a:pt x="762" y="0"/>
                      <a:pt x="1524" y="0"/>
                    </a:cubicBezTo>
                    <a:moveTo>
                      <a:pt x="1524" y="3048"/>
                    </a:moveTo>
                    <a:lnTo>
                      <a:pt x="1524" y="1524"/>
                    </a:lnTo>
                    <a:lnTo>
                      <a:pt x="3609" y="1524"/>
                    </a:lnTo>
                    <a:lnTo>
                      <a:pt x="3609" y="760857"/>
                    </a:lnTo>
                    <a:lnTo>
                      <a:pt x="1524" y="760857"/>
                    </a:lnTo>
                    <a:lnTo>
                      <a:pt x="1524" y="759333"/>
                    </a:lnTo>
                    <a:lnTo>
                      <a:pt x="6238323" y="759333"/>
                    </a:lnTo>
                    <a:lnTo>
                      <a:pt x="6238323" y="760857"/>
                    </a:lnTo>
                    <a:lnTo>
                      <a:pt x="6236237" y="760857"/>
                    </a:lnTo>
                    <a:lnTo>
                      <a:pt x="6236237" y="1524"/>
                    </a:lnTo>
                    <a:lnTo>
                      <a:pt x="6238323" y="1524"/>
                    </a:lnTo>
                    <a:lnTo>
                      <a:pt x="6238323" y="3048"/>
                    </a:lnTo>
                    <a:lnTo>
                      <a:pt x="1524" y="30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42"/>
              <p:cNvSpPr txBox="1"/>
              <p:nvPr/>
            </p:nvSpPr>
            <p:spPr>
              <a:xfrm>
                <a:off x="-36920" y="208335"/>
                <a:ext cx="6236819" cy="7593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7950" lIns="27950" spcFirstLastPara="1" rIns="27950" wrap="square" tIns="27950">
                <a:noAutofit/>
              </a:bodyPr>
              <a:lstStyle/>
              <a:p>
                <a:pPr indent="0" lvl="0" marL="0" marR="0" rtl="0" algn="ctr">
                  <a:lnSpc>
                    <a:spcPct val="11998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21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Raast</a:t>
                </a:r>
                <a:endParaRPr b="1" sz="132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6" name="Google Shape;516;p42"/>
            <p:cNvGrpSpPr/>
            <p:nvPr/>
          </p:nvGrpSpPr>
          <p:grpSpPr>
            <a:xfrm>
              <a:off x="-1258" y="3421502"/>
              <a:ext cx="7056770" cy="617569"/>
              <a:chOff x="-1524" y="-1524"/>
              <a:chExt cx="8547747" cy="748051"/>
            </a:xfrm>
          </p:grpSpPr>
          <p:sp>
            <p:nvSpPr>
              <p:cNvPr id="517" name="Google Shape;517;p42"/>
              <p:cNvSpPr/>
              <p:nvPr/>
            </p:nvSpPr>
            <p:spPr>
              <a:xfrm>
                <a:off x="0" y="0"/>
                <a:ext cx="8544685" cy="745003"/>
              </a:xfrm>
              <a:custGeom>
                <a:rect b="b" l="l" r="r" t="t"/>
                <a:pathLst>
                  <a:path extrusionOk="0" h="745003" w="8544685">
                    <a:moveTo>
                      <a:pt x="0" y="0"/>
                    </a:moveTo>
                    <a:lnTo>
                      <a:pt x="8544685" y="0"/>
                    </a:lnTo>
                    <a:lnTo>
                      <a:pt x="8544685" y="745003"/>
                    </a:lnTo>
                    <a:lnTo>
                      <a:pt x="0" y="745003"/>
                    </a:lnTo>
                    <a:close/>
                  </a:path>
                </a:pathLst>
              </a:custGeom>
              <a:gradFill>
                <a:gsLst>
                  <a:gs pos="0">
                    <a:srgbClr val="FAEE21"/>
                  </a:gs>
                  <a:gs pos="15000">
                    <a:srgbClr val="FAEE21"/>
                  </a:gs>
                  <a:gs pos="50000">
                    <a:srgbClr val="6FE600"/>
                  </a:gs>
                  <a:gs pos="85000">
                    <a:srgbClr val="00FFFF"/>
                  </a:gs>
                  <a:gs pos="100000">
                    <a:srgbClr val="00FFFF"/>
                  </a:gs>
                </a:gsLst>
                <a:lin ang="18900000" scaled="0"/>
              </a:gradFill>
              <a:ln>
                <a:noFill/>
              </a:ln>
            </p:spPr>
          </p:sp>
          <p:sp>
            <p:nvSpPr>
              <p:cNvPr id="518" name="Google Shape;518;p42"/>
              <p:cNvSpPr/>
              <p:nvPr/>
            </p:nvSpPr>
            <p:spPr>
              <a:xfrm>
                <a:off x="-1524" y="-1524"/>
                <a:ext cx="8547747" cy="748051"/>
              </a:xfrm>
              <a:custGeom>
                <a:rect b="b" l="l" r="r" t="t"/>
                <a:pathLst>
                  <a:path extrusionOk="0" h="748051" w="8547747">
                    <a:moveTo>
                      <a:pt x="1524" y="0"/>
                    </a:moveTo>
                    <a:lnTo>
                      <a:pt x="8546209" y="0"/>
                    </a:lnTo>
                    <a:cubicBezTo>
                      <a:pt x="8547112" y="0"/>
                      <a:pt x="8547747" y="762"/>
                      <a:pt x="8547747" y="1524"/>
                    </a:cubicBezTo>
                    <a:lnTo>
                      <a:pt x="8547747" y="746527"/>
                    </a:lnTo>
                    <a:cubicBezTo>
                      <a:pt x="8547747" y="747416"/>
                      <a:pt x="8546985" y="748051"/>
                      <a:pt x="8546209" y="748051"/>
                    </a:cubicBezTo>
                    <a:lnTo>
                      <a:pt x="1524" y="748051"/>
                    </a:lnTo>
                    <a:cubicBezTo>
                      <a:pt x="635" y="748051"/>
                      <a:pt x="0" y="747289"/>
                      <a:pt x="0" y="746527"/>
                    </a:cubicBezTo>
                    <a:lnTo>
                      <a:pt x="0" y="1524"/>
                    </a:lnTo>
                    <a:cubicBezTo>
                      <a:pt x="0" y="635"/>
                      <a:pt x="762" y="0"/>
                      <a:pt x="1524" y="0"/>
                    </a:cubicBezTo>
                    <a:moveTo>
                      <a:pt x="1524" y="3019"/>
                    </a:moveTo>
                    <a:lnTo>
                      <a:pt x="1524" y="1524"/>
                    </a:lnTo>
                    <a:lnTo>
                      <a:pt x="4381" y="1524"/>
                    </a:lnTo>
                    <a:lnTo>
                      <a:pt x="4381" y="746527"/>
                    </a:lnTo>
                    <a:lnTo>
                      <a:pt x="1524" y="746527"/>
                    </a:lnTo>
                    <a:lnTo>
                      <a:pt x="1524" y="745032"/>
                    </a:lnTo>
                    <a:lnTo>
                      <a:pt x="8546209" y="745032"/>
                    </a:lnTo>
                    <a:lnTo>
                      <a:pt x="8546209" y="746527"/>
                    </a:lnTo>
                    <a:lnTo>
                      <a:pt x="8543352" y="746527"/>
                    </a:lnTo>
                    <a:lnTo>
                      <a:pt x="8543352" y="1524"/>
                    </a:lnTo>
                    <a:lnTo>
                      <a:pt x="8546209" y="1524"/>
                    </a:lnTo>
                    <a:lnTo>
                      <a:pt x="8546209" y="3019"/>
                    </a:lnTo>
                    <a:lnTo>
                      <a:pt x="1524" y="30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42"/>
              <p:cNvSpPr txBox="1"/>
              <p:nvPr/>
            </p:nvSpPr>
            <p:spPr>
              <a:xfrm>
                <a:off x="0" y="0"/>
                <a:ext cx="8544713" cy="7449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27950" lIns="27950" spcFirstLastPara="1" rIns="27950" wrap="square" tIns="27950">
                <a:noAutofit/>
              </a:bodyPr>
              <a:lstStyle/>
              <a:p>
                <a:pPr indent="0" lvl="0" marL="0" marR="0" rtl="0" algn="ctr">
                  <a:lnSpc>
                    <a:spcPct val="11998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21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Raast Bulk, P2P, P2M</a:t>
                </a:r>
                <a:endParaRPr b="1" sz="132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0" name="Google Shape;520;p42"/>
            <p:cNvSpPr txBox="1"/>
            <p:nvPr/>
          </p:nvSpPr>
          <p:spPr>
            <a:xfrm>
              <a:off x="2612700" y="1253164"/>
              <a:ext cx="4342433" cy="146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171387" lvl="1" marL="342774" marR="0" rtl="0" algn="l">
                <a:lnSpc>
                  <a:spcPct val="12003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87"/>
                <a:buFont typeface="Arial"/>
                <a:buChar char="•"/>
              </a:pPr>
              <a:r>
                <a:rPr b="0" i="0" lang="en-US" sz="158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Retail Payments</a:t>
              </a:r>
              <a:endParaRPr/>
            </a:p>
            <a:p>
              <a:pPr indent="-171387" lvl="1" marL="342774" marR="0" rtl="0" algn="l">
                <a:lnSpc>
                  <a:spcPct val="12003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87"/>
                <a:buFont typeface="Arial"/>
                <a:buChar char="•"/>
              </a:pPr>
              <a:r>
                <a:rPr b="0" i="0" lang="en-US" sz="158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Instant Settlement</a:t>
              </a:r>
              <a:endParaRPr/>
            </a:p>
            <a:p>
              <a:pPr indent="-171387" lvl="1" marL="342774" marR="0" rtl="0" algn="l">
                <a:lnSpc>
                  <a:spcPct val="120037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87"/>
                <a:buFont typeface="Arial"/>
                <a:buChar char="•"/>
              </a:pPr>
              <a:r>
                <a:rPr b="0" i="0" lang="en-US" sz="158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Alias and QR based</a:t>
              </a:r>
              <a:endParaRPr/>
            </a:p>
          </p:txBody>
        </p:sp>
      </p:grpSp>
      <p:grpSp>
        <p:nvGrpSpPr>
          <p:cNvPr id="521" name="Google Shape;521;p42"/>
          <p:cNvGrpSpPr/>
          <p:nvPr/>
        </p:nvGrpSpPr>
        <p:grpSpPr>
          <a:xfrm>
            <a:off x="4282910" y="4261158"/>
            <a:ext cx="3653675" cy="2477919"/>
            <a:chOff x="-1510" y="-389806"/>
            <a:chExt cx="7307351" cy="4955839"/>
          </a:xfrm>
        </p:grpSpPr>
        <p:grpSp>
          <p:nvGrpSpPr>
            <p:cNvPr id="522" name="Google Shape;522;p42"/>
            <p:cNvGrpSpPr/>
            <p:nvPr/>
          </p:nvGrpSpPr>
          <p:grpSpPr>
            <a:xfrm>
              <a:off x="0" y="-389806"/>
              <a:ext cx="7259855" cy="4955839"/>
              <a:chOff x="0" y="-90626"/>
              <a:chExt cx="1687845" cy="1152183"/>
            </a:xfrm>
          </p:grpSpPr>
          <p:sp>
            <p:nvSpPr>
              <p:cNvPr id="523" name="Google Shape;523;p42"/>
              <p:cNvSpPr/>
              <p:nvPr/>
            </p:nvSpPr>
            <p:spPr>
              <a:xfrm>
                <a:off x="0" y="-90626"/>
                <a:ext cx="1687845" cy="1152183"/>
              </a:xfrm>
              <a:custGeom>
                <a:rect b="b" l="l" r="r" t="t"/>
                <a:pathLst>
                  <a:path extrusionOk="0" h="1061557" w="1687845">
                    <a:moveTo>
                      <a:pt x="61611" y="0"/>
                    </a:moveTo>
                    <a:lnTo>
                      <a:pt x="1626233" y="0"/>
                    </a:lnTo>
                    <a:cubicBezTo>
                      <a:pt x="1660260" y="0"/>
                      <a:pt x="1687845" y="27584"/>
                      <a:pt x="1687845" y="61611"/>
                    </a:cubicBezTo>
                    <a:lnTo>
                      <a:pt x="1687845" y="999946"/>
                    </a:lnTo>
                    <a:cubicBezTo>
                      <a:pt x="1687845" y="1033973"/>
                      <a:pt x="1660260" y="1061557"/>
                      <a:pt x="1626233" y="1061557"/>
                    </a:cubicBezTo>
                    <a:lnTo>
                      <a:pt x="61611" y="1061557"/>
                    </a:lnTo>
                    <a:cubicBezTo>
                      <a:pt x="27584" y="1061557"/>
                      <a:pt x="0" y="1033973"/>
                      <a:pt x="0" y="999946"/>
                    </a:cubicBezTo>
                    <a:lnTo>
                      <a:pt x="0" y="61611"/>
                    </a:lnTo>
                    <a:cubicBezTo>
                      <a:pt x="0" y="27584"/>
                      <a:pt x="27584" y="0"/>
                      <a:pt x="61611" y="0"/>
                    </a:cubicBezTo>
                    <a:close/>
                  </a:path>
                </a:pathLst>
              </a:custGeom>
              <a:solidFill>
                <a:srgbClr val="C4E0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42"/>
              <p:cNvSpPr txBox="1"/>
              <p:nvPr/>
            </p:nvSpPr>
            <p:spPr>
              <a:xfrm>
                <a:off x="0" y="-57150"/>
                <a:ext cx="1687845" cy="11187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3850" lIns="33850" spcFirstLastPara="1" rIns="33850" wrap="square" tIns="33850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5" name="Google Shape;525;p42"/>
            <p:cNvGrpSpPr/>
            <p:nvPr/>
          </p:nvGrpSpPr>
          <p:grpSpPr>
            <a:xfrm>
              <a:off x="-1510" y="28785"/>
              <a:ext cx="7261340" cy="726091"/>
              <a:chOff x="-1415435" y="-93738"/>
              <a:chExt cx="8546461" cy="854595"/>
            </a:xfrm>
          </p:grpSpPr>
          <p:sp>
            <p:nvSpPr>
              <p:cNvPr id="526" name="Google Shape;526;p42"/>
              <p:cNvSpPr/>
              <p:nvPr/>
            </p:nvSpPr>
            <p:spPr>
              <a:xfrm>
                <a:off x="0" y="0"/>
                <a:ext cx="6236799" cy="759333"/>
              </a:xfrm>
              <a:custGeom>
                <a:rect b="b" l="l" r="r" t="t"/>
                <a:pathLst>
                  <a:path extrusionOk="0" h="759333" w="6236799">
                    <a:moveTo>
                      <a:pt x="0" y="0"/>
                    </a:moveTo>
                    <a:lnTo>
                      <a:pt x="6236799" y="0"/>
                    </a:lnTo>
                    <a:lnTo>
                      <a:pt x="6236799" y="759333"/>
                    </a:lnTo>
                    <a:lnTo>
                      <a:pt x="0" y="759333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rgbClr val="3432C7"/>
                  </a:gs>
                </a:gsLst>
                <a:lin ang="16200000" scaled="0"/>
              </a:gradFill>
              <a:ln>
                <a:noFill/>
              </a:ln>
            </p:spPr>
          </p:sp>
          <p:sp>
            <p:nvSpPr>
              <p:cNvPr id="527" name="Google Shape;527;p42"/>
              <p:cNvSpPr/>
              <p:nvPr/>
            </p:nvSpPr>
            <p:spPr>
              <a:xfrm>
                <a:off x="-1524" y="-1524"/>
                <a:ext cx="6239852" cy="762381"/>
              </a:xfrm>
              <a:custGeom>
                <a:rect b="b" l="l" r="r" t="t"/>
                <a:pathLst>
                  <a:path extrusionOk="0" h="762381" w="6239852">
                    <a:moveTo>
                      <a:pt x="1524" y="0"/>
                    </a:moveTo>
                    <a:lnTo>
                      <a:pt x="6238323" y="0"/>
                    </a:lnTo>
                    <a:cubicBezTo>
                      <a:pt x="6239217" y="0"/>
                      <a:pt x="6239852" y="762"/>
                      <a:pt x="6239852" y="1524"/>
                    </a:cubicBezTo>
                    <a:lnTo>
                      <a:pt x="6239852" y="760857"/>
                    </a:lnTo>
                    <a:cubicBezTo>
                      <a:pt x="6239852" y="761746"/>
                      <a:pt x="6239090" y="762381"/>
                      <a:pt x="6238323" y="762381"/>
                    </a:cubicBezTo>
                    <a:lnTo>
                      <a:pt x="1524" y="762381"/>
                    </a:lnTo>
                    <a:cubicBezTo>
                      <a:pt x="635" y="762381"/>
                      <a:pt x="0" y="761619"/>
                      <a:pt x="0" y="760857"/>
                    </a:cubicBezTo>
                    <a:lnTo>
                      <a:pt x="0" y="1524"/>
                    </a:lnTo>
                    <a:cubicBezTo>
                      <a:pt x="0" y="635"/>
                      <a:pt x="762" y="0"/>
                      <a:pt x="1524" y="0"/>
                    </a:cubicBezTo>
                    <a:moveTo>
                      <a:pt x="1524" y="3048"/>
                    </a:moveTo>
                    <a:lnTo>
                      <a:pt x="1524" y="1524"/>
                    </a:lnTo>
                    <a:lnTo>
                      <a:pt x="3609" y="1524"/>
                    </a:lnTo>
                    <a:lnTo>
                      <a:pt x="3609" y="760857"/>
                    </a:lnTo>
                    <a:lnTo>
                      <a:pt x="1524" y="760857"/>
                    </a:lnTo>
                    <a:lnTo>
                      <a:pt x="1524" y="759333"/>
                    </a:lnTo>
                    <a:lnTo>
                      <a:pt x="6238323" y="759333"/>
                    </a:lnTo>
                    <a:lnTo>
                      <a:pt x="6238323" y="760857"/>
                    </a:lnTo>
                    <a:lnTo>
                      <a:pt x="6236237" y="760857"/>
                    </a:lnTo>
                    <a:lnTo>
                      <a:pt x="6236237" y="1524"/>
                    </a:lnTo>
                    <a:lnTo>
                      <a:pt x="6238323" y="1524"/>
                    </a:lnTo>
                    <a:lnTo>
                      <a:pt x="6238323" y="3048"/>
                    </a:lnTo>
                    <a:lnTo>
                      <a:pt x="1524" y="30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42"/>
              <p:cNvSpPr txBox="1"/>
              <p:nvPr/>
            </p:nvSpPr>
            <p:spPr>
              <a:xfrm>
                <a:off x="-1415435" y="-93738"/>
                <a:ext cx="8546461" cy="853049"/>
              </a:xfrm>
              <a:prstGeom prst="rect">
                <a:avLst/>
              </a:prstGeom>
              <a:solidFill>
                <a:srgbClr val="279A5F"/>
              </a:solidFill>
              <a:ln>
                <a:noFill/>
              </a:ln>
            </p:spPr>
            <p:txBody>
              <a:bodyPr anchorCtr="0" anchor="ctr" bIns="33850" lIns="33850" spcFirstLastPara="1" rIns="33850" wrap="square" tIns="33850">
                <a:noAutofit/>
              </a:bodyPr>
              <a:lstStyle/>
              <a:p>
                <a:pPr indent="0" lvl="0" marL="0" marR="0" rtl="0" algn="ctr">
                  <a:lnSpc>
                    <a:spcPct val="1200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59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PRISM+</a:t>
                </a:r>
                <a:endParaRPr/>
              </a:p>
            </p:txBody>
          </p:sp>
        </p:grpSp>
        <p:sp>
          <p:nvSpPr>
            <p:cNvPr id="529" name="Google Shape;529;p42"/>
            <p:cNvSpPr/>
            <p:nvPr/>
          </p:nvSpPr>
          <p:spPr>
            <a:xfrm>
              <a:off x="367099" y="981587"/>
              <a:ext cx="2641657" cy="2502970"/>
            </a:xfrm>
            <a:custGeom>
              <a:rect b="b" l="l" r="r" t="t"/>
              <a:pathLst>
                <a:path extrusionOk="0" h="2502970" w="2641657">
                  <a:moveTo>
                    <a:pt x="0" y="0"/>
                  </a:moveTo>
                  <a:lnTo>
                    <a:pt x="2641656" y="0"/>
                  </a:lnTo>
                  <a:lnTo>
                    <a:pt x="2641656" y="2502970"/>
                  </a:lnTo>
                  <a:lnTo>
                    <a:pt x="0" y="250297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530" name="Google Shape;530;p42"/>
            <p:cNvGrpSpPr/>
            <p:nvPr/>
          </p:nvGrpSpPr>
          <p:grpSpPr>
            <a:xfrm>
              <a:off x="-1295" y="3667534"/>
              <a:ext cx="7262433" cy="642365"/>
              <a:chOff x="-1524" y="-9525"/>
              <a:chExt cx="8547747" cy="756052"/>
            </a:xfrm>
          </p:grpSpPr>
          <p:sp>
            <p:nvSpPr>
              <p:cNvPr id="531" name="Google Shape;531;p42"/>
              <p:cNvSpPr/>
              <p:nvPr/>
            </p:nvSpPr>
            <p:spPr>
              <a:xfrm>
                <a:off x="0" y="0"/>
                <a:ext cx="8544685" cy="745003"/>
              </a:xfrm>
              <a:custGeom>
                <a:rect b="b" l="l" r="r" t="t"/>
                <a:pathLst>
                  <a:path extrusionOk="0" h="745003" w="8544685">
                    <a:moveTo>
                      <a:pt x="0" y="0"/>
                    </a:moveTo>
                    <a:lnTo>
                      <a:pt x="8544685" y="0"/>
                    </a:lnTo>
                    <a:lnTo>
                      <a:pt x="8544685" y="745003"/>
                    </a:lnTo>
                    <a:lnTo>
                      <a:pt x="0" y="745003"/>
                    </a:lnTo>
                    <a:close/>
                  </a:path>
                </a:pathLst>
              </a:custGeom>
              <a:gradFill>
                <a:gsLst>
                  <a:gs pos="0">
                    <a:srgbClr val="FAEE21"/>
                  </a:gs>
                  <a:gs pos="15000">
                    <a:srgbClr val="FAEE21"/>
                  </a:gs>
                  <a:gs pos="50000">
                    <a:srgbClr val="6FE600"/>
                  </a:gs>
                  <a:gs pos="85000">
                    <a:srgbClr val="00FFFF"/>
                  </a:gs>
                  <a:gs pos="100000">
                    <a:srgbClr val="00FFFF"/>
                  </a:gs>
                </a:gsLst>
                <a:lin ang="18900000" scaled="0"/>
              </a:gradFill>
              <a:ln>
                <a:noFill/>
              </a:ln>
            </p:spPr>
          </p:sp>
          <p:sp>
            <p:nvSpPr>
              <p:cNvPr id="532" name="Google Shape;532;p42"/>
              <p:cNvSpPr/>
              <p:nvPr/>
            </p:nvSpPr>
            <p:spPr>
              <a:xfrm>
                <a:off x="-1524" y="-1524"/>
                <a:ext cx="8547747" cy="748051"/>
              </a:xfrm>
              <a:custGeom>
                <a:rect b="b" l="l" r="r" t="t"/>
                <a:pathLst>
                  <a:path extrusionOk="0" h="748051" w="8547747">
                    <a:moveTo>
                      <a:pt x="1524" y="0"/>
                    </a:moveTo>
                    <a:lnTo>
                      <a:pt x="8546209" y="0"/>
                    </a:lnTo>
                    <a:cubicBezTo>
                      <a:pt x="8547112" y="0"/>
                      <a:pt x="8547747" y="762"/>
                      <a:pt x="8547747" y="1524"/>
                    </a:cubicBezTo>
                    <a:lnTo>
                      <a:pt x="8547747" y="746527"/>
                    </a:lnTo>
                    <a:cubicBezTo>
                      <a:pt x="8547747" y="747416"/>
                      <a:pt x="8546985" y="748051"/>
                      <a:pt x="8546209" y="748051"/>
                    </a:cubicBezTo>
                    <a:lnTo>
                      <a:pt x="1524" y="748051"/>
                    </a:lnTo>
                    <a:cubicBezTo>
                      <a:pt x="635" y="748051"/>
                      <a:pt x="0" y="747289"/>
                      <a:pt x="0" y="746527"/>
                    </a:cubicBezTo>
                    <a:lnTo>
                      <a:pt x="0" y="1524"/>
                    </a:lnTo>
                    <a:cubicBezTo>
                      <a:pt x="0" y="635"/>
                      <a:pt x="762" y="0"/>
                      <a:pt x="1524" y="0"/>
                    </a:cubicBezTo>
                    <a:moveTo>
                      <a:pt x="1524" y="3019"/>
                    </a:moveTo>
                    <a:lnTo>
                      <a:pt x="1524" y="1524"/>
                    </a:lnTo>
                    <a:lnTo>
                      <a:pt x="4381" y="1524"/>
                    </a:lnTo>
                    <a:lnTo>
                      <a:pt x="4381" y="746527"/>
                    </a:lnTo>
                    <a:lnTo>
                      <a:pt x="1524" y="746527"/>
                    </a:lnTo>
                    <a:lnTo>
                      <a:pt x="1524" y="745032"/>
                    </a:lnTo>
                    <a:lnTo>
                      <a:pt x="8546209" y="745032"/>
                    </a:lnTo>
                    <a:lnTo>
                      <a:pt x="8546209" y="746527"/>
                    </a:lnTo>
                    <a:lnTo>
                      <a:pt x="8543352" y="746527"/>
                    </a:lnTo>
                    <a:lnTo>
                      <a:pt x="8543352" y="1524"/>
                    </a:lnTo>
                    <a:lnTo>
                      <a:pt x="8546209" y="1524"/>
                    </a:lnTo>
                    <a:lnTo>
                      <a:pt x="8546209" y="3019"/>
                    </a:lnTo>
                    <a:lnTo>
                      <a:pt x="1524" y="30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42"/>
              <p:cNvSpPr txBox="1"/>
              <p:nvPr/>
            </p:nvSpPr>
            <p:spPr>
              <a:xfrm>
                <a:off x="0" y="-9525"/>
                <a:ext cx="8544713" cy="754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3850" lIns="33850" spcFirstLastPara="1" rIns="33850" wrap="square" tIns="33850">
                <a:noAutofit/>
              </a:bodyPr>
              <a:lstStyle/>
              <a:p>
                <a:pPr indent="0" lvl="0" marL="0" marR="0" rtl="0" algn="ctr">
                  <a:lnSpc>
                    <a:spcPct val="1200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359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Real Time Gross Settlement</a:t>
                </a:r>
                <a:endParaRPr/>
              </a:p>
            </p:txBody>
          </p:sp>
        </p:grpSp>
        <p:sp>
          <p:nvSpPr>
            <p:cNvPr id="534" name="Google Shape;534;p42"/>
            <p:cNvSpPr txBox="1"/>
            <p:nvPr/>
          </p:nvSpPr>
          <p:spPr>
            <a:xfrm>
              <a:off x="2936844" y="986070"/>
              <a:ext cx="4368997" cy="2462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146755" lvl="1" marL="293511" marR="0" rtl="0" algn="l">
                <a:lnSpc>
                  <a:spcPct val="1200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9"/>
                <a:buFont typeface="Arial"/>
                <a:buChar char="•"/>
              </a:pPr>
              <a:r>
                <a:rPr b="0" i="0" lang="en-US" sz="135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Institutional Funds Transfer</a:t>
              </a:r>
              <a:endParaRPr/>
            </a:p>
            <a:p>
              <a:pPr indent="-146755" lvl="1" marL="293511" marR="0" rtl="0" algn="l">
                <a:lnSpc>
                  <a:spcPct val="1200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9"/>
                <a:buFont typeface="Arial"/>
                <a:buChar char="•"/>
              </a:pPr>
              <a:r>
                <a:rPr b="0" i="0" lang="en-US" sz="135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Central Securities Depository</a:t>
              </a:r>
              <a:endParaRPr/>
            </a:p>
            <a:p>
              <a:pPr indent="-146755" lvl="1" marL="293511" marR="0" rtl="0" algn="l">
                <a:lnSpc>
                  <a:spcPct val="1200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9"/>
                <a:buFont typeface="Arial"/>
                <a:buChar char="•"/>
              </a:pPr>
              <a:r>
                <a:rPr b="0" i="0" lang="en-US" sz="1359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Advanced Liquidity Management</a:t>
              </a:r>
              <a:endParaRPr/>
            </a:p>
          </p:txBody>
        </p:sp>
      </p:grpSp>
      <p:grpSp>
        <p:nvGrpSpPr>
          <p:cNvPr id="535" name="Google Shape;535;p42"/>
          <p:cNvGrpSpPr/>
          <p:nvPr/>
        </p:nvGrpSpPr>
        <p:grpSpPr>
          <a:xfrm>
            <a:off x="8507675" y="1739396"/>
            <a:ext cx="3354440" cy="1868377"/>
            <a:chOff x="0" y="-289322"/>
            <a:chExt cx="6708880" cy="3736754"/>
          </a:xfrm>
        </p:grpSpPr>
        <p:grpSp>
          <p:nvGrpSpPr>
            <p:cNvPr id="536" name="Google Shape;536;p42"/>
            <p:cNvGrpSpPr/>
            <p:nvPr/>
          </p:nvGrpSpPr>
          <p:grpSpPr>
            <a:xfrm>
              <a:off x="0" y="-289322"/>
              <a:ext cx="6708880" cy="3736754"/>
              <a:chOff x="0" y="-57150"/>
              <a:chExt cx="1325211" cy="738124"/>
            </a:xfrm>
          </p:grpSpPr>
          <p:sp>
            <p:nvSpPr>
              <p:cNvPr id="537" name="Google Shape;537;p42"/>
              <p:cNvSpPr/>
              <p:nvPr/>
            </p:nvSpPr>
            <p:spPr>
              <a:xfrm>
                <a:off x="0" y="0"/>
                <a:ext cx="1325211" cy="680974"/>
              </a:xfrm>
              <a:custGeom>
                <a:rect b="b" l="l" r="r" t="t"/>
                <a:pathLst>
                  <a:path extrusionOk="0" h="680974" w="1325211">
                    <a:moveTo>
                      <a:pt x="78471" y="0"/>
                    </a:moveTo>
                    <a:lnTo>
                      <a:pt x="1246740" y="0"/>
                    </a:lnTo>
                    <a:cubicBezTo>
                      <a:pt x="1267552" y="0"/>
                      <a:pt x="1287511" y="8267"/>
                      <a:pt x="1302227" y="22984"/>
                    </a:cubicBezTo>
                    <a:cubicBezTo>
                      <a:pt x="1316943" y="37700"/>
                      <a:pt x="1325211" y="57659"/>
                      <a:pt x="1325211" y="78471"/>
                    </a:cubicBezTo>
                    <a:lnTo>
                      <a:pt x="1325211" y="602504"/>
                    </a:lnTo>
                    <a:cubicBezTo>
                      <a:pt x="1325211" y="645842"/>
                      <a:pt x="1290078" y="680974"/>
                      <a:pt x="1246740" y="680974"/>
                    </a:cubicBezTo>
                    <a:lnTo>
                      <a:pt x="78471" y="680974"/>
                    </a:lnTo>
                    <a:cubicBezTo>
                      <a:pt x="57659" y="680974"/>
                      <a:pt x="37700" y="672707"/>
                      <a:pt x="22984" y="657991"/>
                    </a:cubicBezTo>
                    <a:cubicBezTo>
                      <a:pt x="8267" y="643275"/>
                      <a:pt x="0" y="623315"/>
                      <a:pt x="0" y="602504"/>
                    </a:cubicBezTo>
                    <a:lnTo>
                      <a:pt x="0" y="78471"/>
                    </a:lnTo>
                    <a:cubicBezTo>
                      <a:pt x="0" y="57659"/>
                      <a:pt x="8267" y="37700"/>
                      <a:pt x="22984" y="22984"/>
                    </a:cubicBezTo>
                    <a:cubicBezTo>
                      <a:pt x="37700" y="8267"/>
                      <a:pt x="57659" y="0"/>
                      <a:pt x="78471" y="0"/>
                    </a:cubicBezTo>
                    <a:close/>
                  </a:path>
                </a:pathLst>
              </a:custGeom>
              <a:solidFill>
                <a:srgbClr val="C4E0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42"/>
              <p:cNvSpPr txBox="1"/>
              <p:nvPr/>
            </p:nvSpPr>
            <p:spPr>
              <a:xfrm>
                <a:off x="0" y="-57150"/>
                <a:ext cx="1325211" cy="738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3850" lIns="33850" spcFirstLastPara="1" rIns="33850" wrap="square" tIns="33850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" name="Google Shape;539;p42"/>
            <p:cNvGrpSpPr/>
            <p:nvPr/>
          </p:nvGrpSpPr>
          <p:grpSpPr>
            <a:xfrm>
              <a:off x="46052" y="309725"/>
              <a:ext cx="6662825" cy="762381"/>
              <a:chOff x="-506038" y="-1524"/>
              <a:chExt cx="6662825" cy="762381"/>
            </a:xfrm>
          </p:grpSpPr>
          <p:sp>
            <p:nvSpPr>
              <p:cNvPr id="540" name="Google Shape;540;p42"/>
              <p:cNvSpPr/>
              <p:nvPr/>
            </p:nvSpPr>
            <p:spPr>
              <a:xfrm>
                <a:off x="0" y="0"/>
                <a:ext cx="5650750" cy="759333"/>
              </a:xfrm>
              <a:custGeom>
                <a:rect b="b" l="l" r="r" t="t"/>
                <a:pathLst>
                  <a:path extrusionOk="0" h="759333" w="5650750">
                    <a:moveTo>
                      <a:pt x="0" y="0"/>
                    </a:moveTo>
                    <a:lnTo>
                      <a:pt x="5650750" y="0"/>
                    </a:lnTo>
                    <a:lnTo>
                      <a:pt x="5650750" y="759333"/>
                    </a:lnTo>
                    <a:lnTo>
                      <a:pt x="0" y="759333"/>
                    </a:lnTo>
                    <a:close/>
                  </a:path>
                </a:pathLst>
              </a:custGeom>
              <a:gradFill>
                <a:gsLst>
                  <a:gs pos="0">
                    <a:srgbClr val="000000"/>
                  </a:gs>
                  <a:gs pos="100000">
                    <a:srgbClr val="3432C7"/>
                  </a:gs>
                </a:gsLst>
                <a:lin ang="16200000" scaled="0"/>
              </a:gradFill>
              <a:ln>
                <a:noFill/>
              </a:ln>
            </p:spPr>
          </p:sp>
          <p:sp>
            <p:nvSpPr>
              <p:cNvPr id="541" name="Google Shape;541;p42"/>
              <p:cNvSpPr/>
              <p:nvPr/>
            </p:nvSpPr>
            <p:spPr>
              <a:xfrm>
                <a:off x="-1524" y="-1524"/>
                <a:ext cx="5653801" cy="762381"/>
              </a:xfrm>
              <a:custGeom>
                <a:rect b="b" l="l" r="r" t="t"/>
                <a:pathLst>
                  <a:path extrusionOk="0" h="762381" w="5653801">
                    <a:moveTo>
                      <a:pt x="1524" y="0"/>
                    </a:moveTo>
                    <a:lnTo>
                      <a:pt x="5652274" y="0"/>
                    </a:lnTo>
                    <a:cubicBezTo>
                      <a:pt x="5653167" y="0"/>
                      <a:pt x="5653801" y="762"/>
                      <a:pt x="5653801" y="1524"/>
                    </a:cubicBezTo>
                    <a:lnTo>
                      <a:pt x="5653801" y="760857"/>
                    </a:lnTo>
                    <a:cubicBezTo>
                      <a:pt x="5653801" y="761746"/>
                      <a:pt x="5653040" y="762381"/>
                      <a:pt x="5652274" y="762381"/>
                    </a:cubicBezTo>
                    <a:lnTo>
                      <a:pt x="1524" y="762381"/>
                    </a:lnTo>
                    <a:cubicBezTo>
                      <a:pt x="635" y="762381"/>
                      <a:pt x="0" y="761619"/>
                      <a:pt x="0" y="760857"/>
                    </a:cubicBezTo>
                    <a:lnTo>
                      <a:pt x="0" y="1524"/>
                    </a:lnTo>
                    <a:cubicBezTo>
                      <a:pt x="0" y="635"/>
                      <a:pt x="762" y="0"/>
                      <a:pt x="1524" y="0"/>
                    </a:cubicBezTo>
                    <a:moveTo>
                      <a:pt x="1524" y="3048"/>
                    </a:moveTo>
                    <a:lnTo>
                      <a:pt x="1524" y="1524"/>
                    </a:lnTo>
                    <a:lnTo>
                      <a:pt x="3413" y="1524"/>
                    </a:lnTo>
                    <a:lnTo>
                      <a:pt x="3413" y="760857"/>
                    </a:lnTo>
                    <a:lnTo>
                      <a:pt x="1524" y="760857"/>
                    </a:lnTo>
                    <a:lnTo>
                      <a:pt x="1524" y="759333"/>
                    </a:lnTo>
                    <a:lnTo>
                      <a:pt x="5652274" y="759333"/>
                    </a:lnTo>
                    <a:lnTo>
                      <a:pt x="5652274" y="760857"/>
                    </a:lnTo>
                    <a:lnTo>
                      <a:pt x="5650385" y="760857"/>
                    </a:lnTo>
                    <a:lnTo>
                      <a:pt x="5650385" y="1524"/>
                    </a:lnTo>
                    <a:lnTo>
                      <a:pt x="5652274" y="1524"/>
                    </a:lnTo>
                    <a:lnTo>
                      <a:pt x="5652274" y="3048"/>
                    </a:lnTo>
                    <a:lnTo>
                      <a:pt x="1524" y="30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42"/>
              <p:cNvSpPr txBox="1"/>
              <p:nvPr/>
            </p:nvSpPr>
            <p:spPr>
              <a:xfrm>
                <a:off x="-506038" y="9526"/>
                <a:ext cx="6662825" cy="749787"/>
              </a:xfrm>
              <a:prstGeom prst="rect">
                <a:avLst/>
              </a:prstGeom>
              <a:solidFill>
                <a:srgbClr val="279A5F"/>
              </a:solidFill>
              <a:ln>
                <a:noFill/>
              </a:ln>
            </p:spPr>
            <p:txBody>
              <a:bodyPr anchorCtr="0" anchor="ctr" bIns="33850" lIns="33850" spcFirstLastPara="1" rIns="33850" wrap="square" tIns="33850">
                <a:noAutofit/>
              </a:bodyPr>
              <a:lstStyle/>
              <a:p>
                <a:pPr indent="0" lvl="0" marL="0" marR="0" rtl="0" algn="ctr">
                  <a:lnSpc>
                    <a:spcPct val="11993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Payment System Operators</a:t>
                </a:r>
                <a:endParaRPr/>
              </a:p>
            </p:txBody>
          </p:sp>
        </p:grpSp>
        <p:sp>
          <p:nvSpPr>
            <p:cNvPr id="543" name="Google Shape;543;p42"/>
            <p:cNvSpPr txBox="1"/>
            <p:nvPr/>
          </p:nvSpPr>
          <p:spPr>
            <a:xfrm>
              <a:off x="267812" y="1316020"/>
              <a:ext cx="6413392" cy="2051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6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1Link  (IBFT, Bills, PayPak)</a:t>
              </a:r>
              <a:endParaRPr/>
            </a:p>
            <a:p>
              <a:pPr indent="0" lvl="0" marL="0" marR="0" rtl="0" algn="ctr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6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NIFT (Cheques, ePayments)</a:t>
              </a:r>
              <a:endParaRPr/>
            </a:p>
            <a:p>
              <a:pPr indent="0" lvl="0" marL="0" marR="0" rtl="0" algn="ctr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6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VRG (AMA, Interbank Services)</a:t>
              </a:r>
              <a:endParaRPr/>
            </a:p>
            <a:p>
              <a:pPr indent="0" lvl="0" marL="0" marR="0" rtl="0" algn="ctr">
                <a:lnSpc>
                  <a:spcPct val="119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66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APPS (Merchant Payments)</a:t>
              </a:r>
              <a:endParaRPr/>
            </a:p>
          </p:txBody>
        </p:sp>
      </p:grpSp>
      <p:grpSp>
        <p:nvGrpSpPr>
          <p:cNvPr id="544" name="Google Shape;544;p42"/>
          <p:cNvGrpSpPr/>
          <p:nvPr/>
        </p:nvGrpSpPr>
        <p:grpSpPr>
          <a:xfrm>
            <a:off x="8507675" y="3983909"/>
            <a:ext cx="3354439" cy="1810466"/>
            <a:chOff x="0" y="-289322"/>
            <a:chExt cx="6561138" cy="3620932"/>
          </a:xfrm>
        </p:grpSpPr>
        <p:grpSp>
          <p:nvGrpSpPr>
            <p:cNvPr id="545" name="Google Shape;545;p42"/>
            <p:cNvGrpSpPr/>
            <p:nvPr/>
          </p:nvGrpSpPr>
          <p:grpSpPr>
            <a:xfrm>
              <a:off x="0" y="-289322"/>
              <a:ext cx="6543339" cy="3620932"/>
              <a:chOff x="0" y="-57150"/>
              <a:chExt cx="1292511" cy="715246"/>
            </a:xfrm>
          </p:grpSpPr>
          <p:sp>
            <p:nvSpPr>
              <p:cNvPr id="546" name="Google Shape;546;p42"/>
              <p:cNvSpPr/>
              <p:nvPr/>
            </p:nvSpPr>
            <p:spPr>
              <a:xfrm>
                <a:off x="0" y="0"/>
                <a:ext cx="1292511" cy="658096"/>
              </a:xfrm>
              <a:custGeom>
                <a:rect b="b" l="l" r="r" t="t"/>
                <a:pathLst>
                  <a:path extrusionOk="0" h="658096" w="1292511">
                    <a:moveTo>
                      <a:pt x="80456" y="0"/>
                    </a:moveTo>
                    <a:lnTo>
                      <a:pt x="1212055" y="0"/>
                    </a:lnTo>
                    <a:cubicBezTo>
                      <a:pt x="1233394" y="0"/>
                      <a:pt x="1253858" y="8477"/>
                      <a:pt x="1268946" y="23565"/>
                    </a:cubicBezTo>
                    <a:cubicBezTo>
                      <a:pt x="1284035" y="38653"/>
                      <a:pt x="1292511" y="59118"/>
                      <a:pt x="1292511" y="80456"/>
                    </a:cubicBezTo>
                    <a:lnTo>
                      <a:pt x="1292511" y="577640"/>
                    </a:lnTo>
                    <a:cubicBezTo>
                      <a:pt x="1292511" y="622074"/>
                      <a:pt x="1256490" y="658096"/>
                      <a:pt x="1212055" y="658096"/>
                    </a:cubicBezTo>
                    <a:lnTo>
                      <a:pt x="80456" y="658096"/>
                    </a:lnTo>
                    <a:cubicBezTo>
                      <a:pt x="59118" y="658096"/>
                      <a:pt x="38653" y="649619"/>
                      <a:pt x="23565" y="634531"/>
                    </a:cubicBezTo>
                    <a:cubicBezTo>
                      <a:pt x="8477" y="619442"/>
                      <a:pt x="0" y="598978"/>
                      <a:pt x="0" y="577640"/>
                    </a:cubicBezTo>
                    <a:lnTo>
                      <a:pt x="0" y="80456"/>
                    </a:lnTo>
                    <a:cubicBezTo>
                      <a:pt x="0" y="59118"/>
                      <a:pt x="8477" y="38653"/>
                      <a:pt x="23565" y="23565"/>
                    </a:cubicBezTo>
                    <a:cubicBezTo>
                      <a:pt x="38653" y="8477"/>
                      <a:pt x="59118" y="0"/>
                      <a:pt x="80456" y="0"/>
                    </a:cubicBezTo>
                    <a:close/>
                  </a:path>
                </a:pathLst>
              </a:custGeom>
              <a:solidFill>
                <a:srgbClr val="C4E0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42"/>
              <p:cNvSpPr txBox="1"/>
              <p:nvPr/>
            </p:nvSpPr>
            <p:spPr>
              <a:xfrm>
                <a:off x="0" y="-57150"/>
                <a:ext cx="1292511" cy="715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3850" lIns="33850" spcFirstLastPara="1" rIns="33850" wrap="square" tIns="33850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42"/>
            <p:cNvGrpSpPr/>
            <p:nvPr/>
          </p:nvGrpSpPr>
          <p:grpSpPr>
            <a:xfrm>
              <a:off x="46051" y="265176"/>
              <a:ext cx="6515085" cy="937833"/>
              <a:chOff x="-289176" y="-1524"/>
              <a:chExt cx="6515085" cy="937833"/>
            </a:xfrm>
          </p:grpSpPr>
          <p:sp>
            <p:nvSpPr>
              <p:cNvPr id="549" name="Google Shape;549;p42"/>
              <p:cNvSpPr/>
              <p:nvPr/>
            </p:nvSpPr>
            <p:spPr>
              <a:xfrm>
                <a:off x="-289176" y="176976"/>
                <a:ext cx="6515085" cy="759333"/>
              </a:xfrm>
              <a:custGeom>
                <a:rect b="b" l="l" r="r" t="t"/>
                <a:pathLst>
                  <a:path extrusionOk="0" h="759333" w="5872867">
                    <a:moveTo>
                      <a:pt x="0" y="0"/>
                    </a:moveTo>
                    <a:lnTo>
                      <a:pt x="5872867" y="0"/>
                    </a:lnTo>
                    <a:lnTo>
                      <a:pt x="5872867" y="759333"/>
                    </a:lnTo>
                    <a:lnTo>
                      <a:pt x="0" y="759333"/>
                    </a:lnTo>
                    <a:close/>
                  </a:path>
                </a:pathLst>
              </a:custGeom>
              <a:solidFill>
                <a:srgbClr val="279A5F"/>
              </a:solidFill>
              <a:ln>
                <a:noFill/>
              </a:ln>
            </p:spPr>
          </p:sp>
          <p:sp>
            <p:nvSpPr>
              <p:cNvPr id="550" name="Google Shape;550;p42"/>
              <p:cNvSpPr/>
              <p:nvPr/>
            </p:nvSpPr>
            <p:spPr>
              <a:xfrm>
                <a:off x="-1524" y="-1524"/>
                <a:ext cx="5875919" cy="762381"/>
              </a:xfrm>
              <a:custGeom>
                <a:rect b="b" l="l" r="r" t="t"/>
                <a:pathLst>
                  <a:path extrusionOk="0" h="762381" w="5875919">
                    <a:moveTo>
                      <a:pt x="1524" y="0"/>
                    </a:moveTo>
                    <a:lnTo>
                      <a:pt x="5874391" y="0"/>
                    </a:lnTo>
                    <a:cubicBezTo>
                      <a:pt x="5875284" y="0"/>
                      <a:pt x="5875919" y="762"/>
                      <a:pt x="5875919" y="1524"/>
                    </a:cubicBezTo>
                    <a:lnTo>
                      <a:pt x="5875919" y="760857"/>
                    </a:lnTo>
                    <a:cubicBezTo>
                      <a:pt x="5875919" y="761746"/>
                      <a:pt x="5875157" y="762381"/>
                      <a:pt x="5874391" y="762381"/>
                    </a:cubicBezTo>
                    <a:lnTo>
                      <a:pt x="1524" y="762381"/>
                    </a:lnTo>
                    <a:cubicBezTo>
                      <a:pt x="635" y="762381"/>
                      <a:pt x="0" y="761619"/>
                      <a:pt x="0" y="760857"/>
                    </a:cubicBezTo>
                    <a:lnTo>
                      <a:pt x="0" y="1524"/>
                    </a:lnTo>
                    <a:cubicBezTo>
                      <a:pt x="0" y="635"/>
                      <a:pt x="762" y="0"/>
                      <a:pt x="1524" y="0"/>
                    </a:cubicBezTo>
                    <a:moveTo>
                      <a:pt x="1524" y="3048"/>
                    </a:moveTo>
                    <a:lnTo>
                      <a:pt x="1524" y="1524"/>
                    </a:lnTo>
                    <a:lnTo>
                      <a:pt x="3488" y="1524"/>
                    </a:lnTo>
                    <a:lnTo>
                      <a:pt x="3488" y="760857"/>
                    </a:lnTo>
                    <a:lnTo>
                      <a:pt x="1524" y="760857"/>
                    </a:lnTo>
                    <a:lnTo>
                      <a:pt x="1524" y="759333"/>
                    </a:lnTo>
                    <a:lnTo>
                      <a:pt x="5874391" y="759333"/>
                    </a:lnTo>
                    <a:lnTo>
                      <a:pt x="5874391" y="760857"/>
                    </a:lnTo>
                    <a:lnTo>
                      <a:pt x="5872427" y="760857"/>
                    </a:lnTo>
                    <a:lnTo>
                      <a:pt x="5872427" y="1524"/>
                    </a:lnTo>
                    <a:lnTo>
                      <a:pt x="5874391" y="1524"/>
                    </a:lnTo>
                    <a:lnTo>
                      <a:pt x="5874391" y="3048"/>
                    </a:lnTo>
                    <a:lnTo>
                      <a:pt x="1524" y="304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42"/>
              <p:cNvSpPr txBox="1"/>
              <p:nvPr/>
            </p:nvSpPr>
            <p:spPr>
              <a:xfrm>
                <a:off x="25400" y="178310"/>
                <a:ext cx="5872885" cy="7497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3850" lIns="33850" spcFirstLastPara="1" rIns="33850" wrap="square" tIns="33850">
                <a:noAutofit/>
              </a:bodyPr>
              <a:lstStyle/>
              <a:p>
                <a:pPr indent="0" lvl="0" marL="0" marR="0" rtl="0" algn="ctr">
                  <a:lnSpc>
                    <a:spcPct val="119937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Other Entities</a:t>
                </a:r>
                <a:endParaRPr b="1" sz="1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2" name="Google Shape;552;p42"/>
            <p:cNvSpPr txBox="1"/>
            <p:nvPr/>
          </p:nvSpPr>
          <p:spPr>
            <a:xfrm>
              <a:off x="147745" y="1392852"/>
              <a:ext cx="6413393" cy="1692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493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Federal and Provincial Governments, Stock Exchange, Central Securities Depository</a:t>
              </a:r>
              <a:endPara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3" name="Google Shape;553;p42"/>
          <p:cNvGrpSpPr/>
          <p:nvPr/>
        </p:nvGrpSpPr>
        <p:grpSpPr>
          <a:xfrm>
            <a:off x="464951" y="3922949"/>
            <a:ext cx="3108853" cy="2064466"/>
            <a:chOff x="-1525" y="-289322"/>
            <a:chExt cx="6217708" cy="4128932"/>
          </a:xfrm>
        </p:grpSpPr>
        <p:grpSp>
          <p:nvGrpSpPr>
            <p:cNvPr id="554" name="Google Shape;554;p42"/>
            <p:cNvGrpSpPr/>
            <p:nvPr/>
          </p:nvGrpSpPr>
          <p:grpSpPr>
            <a:xfrm>
              <a:off x="0" y="-289322"/>
              <a:ext cx="6216183" cy="4128932"/>
              <a:chOff x="0" y="-57150"/>
              <a:chExt cx="1227888" cy="815591"/>
            </a:xfrm>
          </p:grpSpPr>
          <p:sp>
            <p:nvSpPr>
              <p:cNvPr id="555" name="Google Shape;555;p42"/>
              <p:cNvSpPr/>
              <p:nvPr/>
            </p:nvSpPr>
            <p:spPr>
              <a:xfrm>
                <a:off x="0" y="0"/>
                <a:ext cx="1227888" cy="758441"/>
              </a:xfrm>
              <a:custGeom>
                <a:rect b="b" l="l" r="r" t="t"/>
                <a:pathLst>
                  <a:path extrusionOk="0" h="758441" w="1227888">
                    <a:moveTo>
                      <a:pt x="84690" y="0"/>
                    </a:moveTo>
                    <a:lnTo>
                      <a:pt x="1143198" y="0"/>
                    </a:lnTo>
                    <a:cubicBezTo>
                      <a:pt x="1189971" y="0"/>
                      <a:pt x="1227888" y="37917"/>
                      <a:pt x="1227888" y="84690"/>
                    </a:cubicBezTo>
                    <a:lnTo>
                      <a:pt x="1227888" y="673751"/>
                    </a:lnTo>
                    <a:cubicBezTo>
                      <a:pt x="1227888" y="696212"/>
                      <a:pt x="1218965" y="717754"/>
                      <a:pt x="1203083" y="733636"/>
                    </a:cubicBezTo>
                    <a:cubicBezTo>
                      <a:pt x="1187200" y="749519"/>
                      <a:pt x="1165659" y="758441"/>
                      <a:pt x="1143198" y="758441"/>
                    </a:cubicBezTo>
                    <a:lnTo>
                      <a:pt x="84690" y="758441"/>
                    </a:lnTo>
                    <a:cubicBezTo>
                      <a:pt x="37917" y="758441"/>
                      <a:pt x="0" y="720524"/>
                      <a:pt x="0" y="673751"/>
                    </a:cubicBezTo>
                    <a:lnTo>
                      <a:pt x="0" y="84690"/>
                    </a:lnTo>
                    <a:cubicBezTo>
                      <a:pt x="0" y="37917"/>
                      <a:pt x="37917" y="0"/>
                      <a:pt x="84690" y="0"/>
                    </a:cubicBezTo>
                    <a:close/>
                  </a:path>
                </a:pathLst>
              </a:custGeom>
              <a:solidFill>
                <a:srgbClr val="C4E0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42"/>
              <p:cNvSpPr txBox="1"/>
              <p:nvPr/>
            </p:nvSpPr>
            <p:spPr>
              <a:xfrm>
                <a:off x="0" y="-57150"/>
                <a:ext cx="1227888" cy="8155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3850" lIns="33850" spcFirstLastPara="1" rIns="33850" wrap="square" tIns="33850">
                <a:noAutofit/>
              </a:bodyPr>
              <a:lstStyle/>
              <a:p>
                <a:pPr indent="0" lvl="0" marL="0" marR="0" rtl="0" algn="ctr">
                  <a:lnSpc>
                    <a:spcPct val="155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7" name="Google Shape;557;p42"/>
            <p:cNvGrpSpPr/>
            <p:nvPr/>
          </p:nvGrpSpPr>
          <p:grpSpPr>
            <a:xfrm>
              <a:off x="-1525" y="310849"/>
              <a:ext cx="6210271" cy="847553"/>
              <a:chOff x="-234770" y="-1524"/>
              <a:chExt cx="6210271" cy="847553"/>
            </a:xfrm>
          </p:grpSpPr>
          <p:sp>
            <p:nvSpPr>
              <p:cNvPr id="558" name="Google Shape;558;p42"/>
              <p:cNvSpPr/>
              <p:nvPr/>
            </p:nvSpPr>
            <p:spPr>
              <a:xfrm>
                <a:off x="-234770" y="81836"/>
                <a:ext cx="6210271" cy="762669"/>
              </a:xfrm>
              <a:custGeom>
                <a:rect b="b" l="l" r="r" t="t"/>
                <a:pathLst>
                  <a:path extrusionOk="0" h="844505" w="5691179">
                    <a:moveTo>
                      <a:pt x="0" y="0"/>
                    </a:moveTo>
                    <a:lnTo>
                      <a:pt x="5691179" y="0"/>
                    </a:lnTo>
                    <a:lnTo>
                      <a:pt x="5691179" y="844505"/>
                    </a:lnTo>
                    <a:lnTo>
                      <a:pt x="0" y="844505"/>
                    </a:lnTo>
                    <a:close/>
                  </a:path>
                </a:pathLst>
              </a:custGeom>
              <a:solidFill>
                <a:srgbClr val="279A5F"/>
              </a:solidFill>
              <a:ln>
                <a:noFill/>
              </a:ln>
            </p:spPr>
          </p:sp>
          <p:sp>
            <p:nvSpPr>
              <p:cNvPr id="559" name="Google Shape;559;p42"/>
              <p:cNvSpPr/>
              <p:nvPr/>
            </p:nvSpPr>
            <p:spPr>
              <a:xfrm>
                <a:off x="-1524" y="-1524"/>
                <a:ext cx="5694231" cy="847553"/>
              </a:xfrm>
              <a:custGeom>
                <a:rect b="b" l="l" r="r" t="t"/>
                <a:pathLst>
                  <a:path extrusionOk="0" h="847553" w="5694231">
                    <a:moveTo>
                      <a:pt x="1524" y="0"/>
                    </a:moveTo>
                    <a:lnTo>
                      <a:pt x="5692703" y="0"/>
                    </a:lnTo>
                    <a:cubicBezTo>
                      <a:pt x="5693596" y="0"/>
                      <a:pt x="5694231" y="762"/>
                      <a:pt x="5694231" y="1524"/>
                    </a:cubicBezTo>
                    <a:lnTo>
                      <a:pt x="5694231" y="846029"/>
                    </a:lnTo>
                    <a:cubicBezTo>
                      <a:pt x="5694231" y="846918"/>
                      <a:pt x="5693469" y="847553"/>
                      <a:pt x="5692703" y="847553"/>
                    </a:cubicBezTo>
                    <a:lnTo>
                      <a:pt x="1524" y="847553"/>
                    </a:lnTo>
                    <a:cubicBezTo>
                      <a:pt x="635" y="847553"/>
                      <a:pt x="0" y="846791"/>
                      <a:pt x="0" y="846029"/>
                    </a:cubicBezTo>
                    <a:lnTo>
                      <a:pt x="0" y="1524"/>
                    </a:lnTo>
                    <a:cubicBezTo>
                      <a:pt x="0" y="635"/>
                      <a:pt x="762" y="0"/>
                      <a:pt x="1524" y="0"/>
                    </a:cubicBezTo>
                    <a:moveTo>
                      <a:pt x="1524" y="3219"/>
                    </a:moveTo>
                    <a:lnTo>
                      <a:pt x="1524" y="1524"/>
                    </a:lnTo>
                    <a:lnTo>
                      <a:pt x="3427" y="1524"/>
                    </a:lnTo>
                    <a:lnTo>
                      <a:pt x="3427" y="846029"/>
                    </a:lnTo>
                    <a:lnTo>
                      <a:pt x="1524" y="846029"/>
                    </a:lnTo>
                    <a:lnTo>
                      <a:pt x="1524" y="844336"/>
                    </a:lnTo>
                    <a:lnTo>
                      <a:pt x="5692703" y="844336"/>
                    </a:lnTo>
                    <a:lnTo>
                      <a:pt x="5692703" y="846029"/>
                    </a:lnTo>
                    <a:lnTo>
                      <a:pt x="5690800" y="846029"/>
                    </a:lnTo>
                    <a:lnTo>
                      <a:pt x="5690800" y="1524"/>
                    </a:lnTo>
                    <a:lnTo>
                      <a:pt x="5692703" y="1524"/>
                    </a:lnTo>
                    <a:lnTo>
                      <a:pt x="5692703" y="3219"/>
                    </a:lnTo>
                    <a:lnTo>
                      <a:pt x="1524" y="32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42"/>
              <p:cNvSpPr txBox="1"/>
              <p:nvPr/>
            </p:nvSpPr>
            <p:spPr>
              <a:xfrm>
                <a:off x="0" y="131302"/>
                <a:ext cx="5691199" cy="6281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33850" lIns="33850" spcFirstLastPara="1" rIns="33850" wrap="square" tIns="33850">
                <a:noAutofit/>
              </a:bodyPr>
              <a:lstStyle/>
              <a:p>
                <a:pPr indent="0" lvl="0" marL="0" marR="0" rtl="0" algn="ctr">
                  <a:lnSpc>
                    <a:spcPct val="16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Payment Service Providers</a:t>
                </a:r>
                <a:endParaRPr/>
              </a:p>
            </p:txBody>
          </p:sp>
        </p:grpSp>
        <p:sp>
          <p:nvSpPr>
            <p:cNvPr id="561" name="Google Shape;561;p42"/>
            <p:cNvSpPr txBox="1"/>
            <p:nvPr/>
          </p:nvSpPr>
          <p:spPr>
            <a:xfrm>
              <a:off x="268968" y="1281510"/>
              <a:ext cx="5619751" cy="2257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Fintechs </a:t>
              </a:r>
              <a:endParaRPr/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Payment Aggregators</a:t>
              </a:r>
              <a:endParaRPr/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Checkout services</a:t>
              </a:r>
              <a:endParaRPr/>
            </a:p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Payment Schemes</a:t>
              </a:r>
              <a:endParaRPr/>
            </a:p>
          </p:txBody>
        </p:sp>
      </p:grpSp>
      <p:sp>
        <p:nvSpPr>
          <p:cNvPr id="562" name="Google Shape;562;p42"/>
          <p:cNvSpPr/>
          <p:nvPr/>
        </p:nvSpPr>
        <p:spPr>
          <a:xfrm>
            <a:off x="4486662" y="1548757"/>
            <a:ext cx="1095382" cy="1189993"/>
          </a:xfrm>
          <a:custGeom>
            <a:rect b="b" l="l" r="r" t="t"/>
            <a:pathLst>
              <a:path extrusionOk="0" h="1784989" w="1643073">
                <a:moveTo>
                  <a:pt x="0" y="0"/>
                </a:moveTo>
                <a:lnTo>
                  <a:pt x="1643073" y="0"/>
                </a:lnTo>
                <a:lnTo>
                  <a:pt x="1643073" y="1784989"/>
                </a:lnTo>
                <a:lnTo>
                  <a:pt x="0" y="17849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63" name="Google Shape;563;p42"/>
          <p:cNvSpPr/>
          <p:nvPr/>
        </p:nvSpPr>
        <p:spPr>
          <a:xfrm>
            <a:off x="5858101" y="3346120"/>
            <a:ext cx="475798" cy="668993"/>
          </a:xfrm>
          <a:custGeom>
            <a:rect b="b" l="l" r="r" t="t"/>
            <a:pathLst>
              <a:path extrusionOk="0" h="1049654" w="626744">
                <a:moveTo>
                  <a:pt x="136829" y="241140"/>
                </a:moveTo>
                <a:lnTo>
                  <a:pt x="136829" y="632994"/>
                </a:lnTo>
                <a:lnTo>
                  <a:pt x="131326" y="638498"/>
                </a:lnTo>
                <a:lnTo>
                  <a:pt x="118069" y="638498"/>
                </a:lnTo>
                <a:lnTo>
                  <a:pt x="112565" y="633120"/>
                </a:lnTo>
                <a:lnTo>
                  <a:pt x="112565" y="265530"/>
                </a:lnTo>
                <a:lnTo>
                  <a:pt x="12632" y="265530"/>
                </a:lnTo>
                <a:lnTo>
                  <a:pt x="5628" y="261402"/>
                </a:lnTo>
                <a:lnTo>
                  <a:pt x="0" y="248145"/>
                </a:lnTo>
                <a:lnTo>
                  <a:pt x="1125" y="240890"/>
                </a:lnTo>
                <a:lnTo>
                  <a:pt x="33269" y="204097"/>
                </a:lnTo>
                <a:lnTo>
                  <a:pt x="33269" y="241140"/>
                </a:lnTo>
                <a:lnTo>
                  <a:pt x="136829" y="241140"/>
                </a:lnTo>
                <a:close/>
              </a:path>
              <a:path extrusionOk="0" h="1049654" w="626744">
                <a:moveTo>
                  <a:pt x="405486" y="203971"/>
                </a:moveTo>
                <a:lnTo>
                  <a:pt x="405486" y="241140"/>
                </a:lnTo>
                <a:lnTo>
                  <a:pt x="219378" y="27766"/>
                </a:lnTo>
                <a:lnTo>
                  <a:pt x="33269" y="241140"/>
                </a:lnTo>
                <a:lnTo>
                  <a:pt x="33269" y="204097"/>
                </a:lnTo>
                <a:lnTo>
                  <a:pt x="209247" y="2376"/>
                </a:lnTo>
                <a:lnTo>
                  <a:pt x="214125" y="125"/>
                </a:lnTo>
                <a:lnTo>
                  <a:pt x="224506" y="0"/>
                </a:lnTo>
                <a:lnTo>
                  <a:pt x="229509" y="2251"/>
                </a:lnTo>
                <a:lnTo>
                  <a:pt x="405486" y="203971"/>
                </a:lnTo>
                <a:close/>
              </a:path>
              <a:path extrusionOk="0" h="1049654" w="626744">
                <a:moveTo>
                  <a:pt x="626491" y="799717"/>
                </a:moveTo>
                <a:lnTo>
                  <a:pt x="626491" y="806221"/>
                </a:lnTo>
                <a:lnTo>
                  <a:pt x="624990" y="810348"/>
                </a:lnTo>
                <a:lnTo>
                  <a:pt x="621988" y="813725"/>
                </a:lnTo>
                <a:lnTo>
                  <a:pt x="418494" y="1046986"/>
                </a:lnTo>
                <a:lnTo>
                  <a:pt x="413616" y="1049238"/>
                </a:lnTo>
                <a:lnTo>
                  <a:pt x="403235" y="1049238"/>
                </a:lnTo>
                <a:lnTo>
                  <a:pt x="398232" y="1046986"/>
                </a:lnTo>
                <a:lnTo>
                  <a:pt x="194988" y="813725"/>
                </a:lnTo>
                <a:lnTo>
                  <a:pt x="190361" y="808347"/>
                </a:lnTo>
                <a:lnTo>
                  <a:pt x="189235" y="801093"/>
                </a:lnTo>
                <a:lnTo>
                  <a:pt x="194863" y="787960"/>
                </a:lnTo>
                <a:lnTo>
                  <a:pt x="201868" y="783833"/>
                </a:lnTo>
                <a:lnTo>
                  <a:pt x="222379" y="783833"/>
                </a:lnTo>
                <a:lnTo>
                  <a:pt x="222379" y="808097"/>
                </a:lnTo>
                <a:lnTo>
                  <a:pt x="408488" y="1021472"/>
                </a:lnTo>
                <a:lnTo>
                  <a:pt x="594472" y="808347"/>
                </a:lnTo>
                <a:lnTo>
                  <a:pt x="594472" y="783958"/>
                </a:lnTo>
                <a:lnTo>
                  <a:pt x="615109" y="783958"/>
                </a:lnTo>
                <a:lnTo>
                  <a:pt x="622238" y="788085"/>
                </a:lnTo>
                <a:lnTo>
                  <a:pt x="625115" y="795089"/>
                </a:lnTo>
                <a:lnTo>
                  <a:pt x="625990" y="797341"/>
                </a:lnTo>
                <a:lnTo>
                  <a:pt x="626491" y="799717"/>
                </a:lnTo>
                <a:close/>
              </a:path>
              <a:path extrusionOk="0" h="1049654" w="626744">
                <a:moveTo>
                  <a:pt x="437505" y="243017"/>
                </a:moveTo>
                <a:lnTo>
                  <a:pt x="437505" y="249645"/>
                </a:lnTo>
                <a:lnTo>
                  <a:pt x="437005" y="251897"/>
                </a:lnTo>
                <a:lnTo>
                  <a:pt x="436129" y="254148"/>
                </a:lnTo>
                <a:lnTo>
                  <a:pt x="433503" y="260527"/>
                </a:lnTo>
                <a:lnTo>
                  <a:pt x="425373" y="265405"/>
                </a:lnTo>
                <a:lnTo>
                  <a:pt x="326065" y="265405"/>
                </a:lnTo>
                <a:lnTo>
                  <a:pt x="326065" y="808097"/>
                </a:lnTo>
                <a:lnTo>
                  <a:pt x="222379" y="808097"/>
                </a:lnTo>
                <a:lnTo>
                  <a:pt x="222379" y="783833"/>
                </a:lnTo>
                <a:lnTo>
                  <a:pt x="301801" y="783833"/>
                </a:lnTo>
                <a:lnTo>
                  <a:pt x="301801" y="241140"/>
                </a:lnTo>
                <a:lnTo>
                  <a:pt x="405486" y="241140"/>
                </a:lnTo>
                <a:lnTo>
                  <a:pt x="405486" y="203971"/>
                </a:lnTo>
                <a:lnTo>
                  <a:pt x="433003" y="235512"/>
                </a:lnTo>
                <a:lnTo>
                  <a:pt x="436004" y="238889"/>
                </a:lnTo>
                <a:lnTo>
                  <a:pt x="437505" y="243017"/>
                </a:lnTo>
                <a:close/>
              </a:path>
              <a:path extrusionOk="0" h="1049654" w="626744">
                <a:moveTo>
                  <a:pt x="594472" y="783958"/>
                </a:moveTo>
                <a:lnTo>
                  <a:pt x="594472" y="808347"/>
                </a:lnTo>
                <a:lnTo>
                  <a:pt x="490786" y="808347"/>
                </a:lnTo>
                <a:lnTo>
                  <a:pt x="490786" y="416493"/>
                </a:lnTo>
                <a:lnTo>
                  <a:pt x="496164" y="410990"/>
                </a:lnTo>
                <a:lnTo>
                  <a:pt x="509547" y="410990"/>
                </a:lnTo>
                <a:lnTo>
                  <a:pt x="515051" y="416368"/>
                </a:lnTo>
                <a:lnTo>
                  <a:pt x="515051" y="783958"/>
                </a:lnTo>
                <a:lnTo>
                  <a:pt x="594472" y="783958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64" name="Google Shape;564;p42"/>
          <p:cNvGrpSpPr/>
          <p:nvPr/>
        </p:nvGrpSpPr>
        <p:grpSpPr>
          <a:xfrm>
            <a:off x="0" y="-28852"/>
            <a:ext cx="12192000" cy="769441"/>
            <a:chOff x="-8" y="92382"/>
            <a:chExt cx="29352643" cy="1142771"/>
          </a:xfrm>
        </p:grpSpPr>
        <p:grpSp>
          <p:nvGrpSpPr>
            <p:cNvPr id="565" name="Google Shape;565;p42"/>
            <p:cNvGrpSpPr/>
            <p:nvPr/>
          </p:nvGrpSpPr>
          <p:grpSpPr>
            <a:xfrm>
              <a:off x="-8" y="111381"/>
              <a:ext cx="29352643" cy="972967"/>
              <a:chOff x="-8" y="111381"/>
              <a:chExt cx="29352643" cy="972967"/>
            </a:xfrm>
          </p:grpSpPr>
          <p:sp>
            <p:nvSpPr>
              <p:cNvPr id="566" name="Google Shape;566;p42"/>
              <p:cNvSpPr/>
              <p:nvPr/>
            </p:nvSpPr>
            <p:spPr>
              <a:xfrm>
                <a:off x="-8" y="111381"/>
                <a:ext cx="29352643" cy="972967"/>
              </a:xfrm>
              <a:prstGeom prst="rect">
                <a:avLst/>
              </a:prstGeom>
              <a:solidFill>
                <a:srgbClr val="279A5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42"/>
              <p:cNvSpPr/>
              <p:nvPr/>
            </p:nvSpPr>
            <p:spPr>
              <a:xfrm>
                <a:off x="4" y="111382"/>
                <a:ext cx="470403" cy="961339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8" name="Google Shape;568;p42"/>
            <p:cNvSpPr txBox="1"/>
            <p:nvPr/>
          </p:nvSpPr>
          <p:spPr>
            <a:xfrm>
              <a:off x="470405" y="92382"/>
              <a:ext cx="26228544" cy="11427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Pakistan’s Payment Infrastructure Players</a:t>
              </a:r>
              <a:endPara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43"/>
          <p:cNvGrpSpPr/>
          <p:nvPr/>
        </p:nvGrpSpPr>
        <p:grpSpPr>
          <a:xfrm>
            <a:off x="228846" y="1535834"/>
            <a:ext cx="11770039" cy="4780557"/>
            <a:chOff x="4428" y="403720"/>
            <a:chExt cx="11770039" cy="4780557"/>
          </a:xfrm>
        </p:grpSpPr>
        <p:sp>
          <p:nvSpPr>
            <p:cNvPr id="574" name="Google Shape;574;p43"/>
            <p:cNvSpPr/>
            <p:nvPr/>
          </p:nvSpPr>
          <p:spPr>
            <a:xfrm>
              <a:off x="4428" y="403720"/>
              <a:ext cx="2662904" cy="518400"/>
            </a:xfrm>
            <a:prstGeom prst="rect">
              <a:avLst/>
            </a:prstGeom>
            <a:solidFill>
              <a:srgbClr val="279A5F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3"/>
            <p:cNvSpPr txBox="1"/>
            <p:nvPr/>
          </p:nvSpPr>
          <p:spPr>
            <a:xfrm>
              <a:off x="4428" y="403720"/>
              <a:ext cx="2662904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150" lIns="128000" spcFirstLastPara="1" rIns="128000" wrap="square" tIns="73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Regulatory Support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4428" y="922120"/>
              <a:ext cx="2662904" cy="4262157"/>
            </a:xfrm>
            <a:prstGeom prst="rect">
              <a:avLst/>
            </a:prstGeom>
            <a:solidFill>
              <a:srgbClr val="D4E2CE">
                <a:alpha val="89803"/>
              </a:srgbClr>
            </a:solidFill>
            <a:ln cap="flat" cmpd="sng" w="12700">
              <a:solidFill>
                <a:srgbClr val="D4E2CE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3"/>
            <p:cNvSpPr txBox="1"/>
            <p:nvPr/>
          </p:nvSpPr>
          <p:spPr>
            <a:xfrm>
              <a:off x="4428" y="922120"/>
              <a:ext cx="2662904" cy="4262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000" lIns="96000" spcFirstLastPara="1" rIns="128000" wrap="square" tIns="960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Mandate and supervisory oversight of SBP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3040140" y="403720"/>
              <a:ext cx="2662904" cy="518400"/>
            </a:xfrm>
            <a:prstGeom prst="rect">
              <a:avLst/>
            </a:prstGeom>
            <a:solidFill>
              <a:srgbClr val="279A5F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3"/>
            <p:cNvSpPr txBox="1"/>
            <p:nvPr/>
          </p:nvSpPr>
          <p:spPr>
            <a:xfrm>
              <a:off x="3040140" y="403720"/>
              <a:ext cx="2662904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150" lIns="128000" spcFirstLastPara="1" rIns="128000" wrap="square" tIns="73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Pricing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3040140" y="922120"/>
              <a:ext cx="2662904" cy="4262157"/>
            </a:xfrm>
            <a:prstGeom prst="rect">
              <a:avLst/>
            </a:prstGeom>
            <a:solidFill>
              <a:srgbClr val="D4E2CE">
                <a:alpha val="89803"/>
              </a:srgbClr>
            </a:solidFill>
            <a:ln cap="flat" cmpd="sng" w="12700">
              <a:solidFill>
                <a:srgbClr val="D4E2CE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3"/>
            <p:cNvSpPr txBox="1"/>
            <p:nvPr/>
          </p:nvSpPr>
          <p:spPr>
            <a:xfrm>
              <a:off x="3040140" y="922120"/>
              <a:ext cx="2662904" cy="4262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000" lIns="96000" spcFirstLastPara="1" rIns="128000" wrap="square" tIns="960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charges to use Raast for banks and PSPs 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Zero charges for end users for P2P service encouraging widespread usage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6075851" y="403720"/>
              <a:ext cx="2662904" cy="518400"/>
            </a:xfrm>
            <a:prstGeom prst="rect">
              <a:avLst/>
            </a:prstGeom>
            <a:solidFill>
              <a:srgbClr val="279A5F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3"/>
            <p:cNvSpPr txBox="1"/>
            <p:nvPr/>
          </p:nvSpPr>
          <p:spPr>
            <a:xfrm>
              <a:off x="6075851" y="403720"/>
              <a:ext cx="2662904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150" lIns="128000" spcFirstLastPara="1" rIns="128000" wrap="square" tIns="73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Technology Engagements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6075851" y="922120"/>
              <a:ext cx="2662904" cy="4262157"/>
            </a:xfrm>
            <a:prstGeom prst="rect">
              <a:avLst/>
            </a:prstGeom>
            <a:solidFill>
              <a:srgbClr val="D4E2CE">
                <a:alpha val="89803"/>
              </a:srgbClr>
            </a:solidFill>
            <a:ln cap="flat" cmpd="sng" w="12700">
              <a:solidFill>
                <a:srgbClr val="D4E2CE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3"/>
            <p:cNvSpPr txBox="1"/>
            <p:nvPr/>
          </p:nvSpPr>
          <p:spPr>
            <a:xfrm>
              <a:off x="6075851" y="922120"/>
              <a:ext cx="2662904" cy="4262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000" lIns="96000" spcFirstLastPara="1" rIns="128000" wrap="square" tIns="960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Engagement with banks’ teams, technology vendors, students 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Engagements with IT Boards and their vendors for Government digitization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9111563" y="403720"/>
              <a:ext cx="2662904" cy="518400"/>
            </a:xfrm>
            <a:prstGeom prst="rect">
              <a:avLst/>
            </a:prstGeom>
            <a:solidFill>
              <a:srgbClr val="279A5F"/>
            </a:solidFill>
            <a:ln cap="flat" cmpd="sng" w="12700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3"/>
            <p:cNvSpPr txBox="1"/>
            <p:nvPr/>
          </p:nvSpPr>
          <p:spPr>
            <a:xfrm>
              <a:off x="9111563" y="403720"/>
              <a:ext cx="2662904" cy="51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3150" lIns="128000" spcFirstLastPara="1" rIns="128000" wrap="square" tIns="73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User Engagements</a:t>
              </a:r>
              <a:endParaRPr b="1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9111563" y="922120"/>
              <a:ext cx="2662904" cy="4262157"/>
            </a:xfrm>
            <a:prstGeom prst="rect">
              <a:avLst/>
            </a:prstGeom>
            <a:solidFill>
              <a:srgbClr val="D4E2CE">
                <a:alpha val="89803"/>
              </a:srgbClr>
            </a:solidFill>
            <a:ln cap="flat" cmpd="sng" w="12700">
              <a:solidFill>
                <a:srgbClr val="D4E2CE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3"/>
            <p:cNvSpPr txBox="1"/>
            <p:nvPr/>
          </p:nvSpPr>
          <p:spPr>
            <a:xfrm>
              <a:off x="9111563" y="922120"/>
              <a:ext cx="2662904" cy="42621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4000" lIns="96000" spcFirstLastPara="1" rIns="128000" wrap="square" tIns="9600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Nationwide awareness drives to build trust and familiarity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Marketing Campaigns on Electronic Media</a:t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Podcasts and social media campaigns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Raast Merchant QR drive using third parties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Cattle markets, food fairs and other festivals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Participation in exhibitions and conducting promotion activities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0" name="Google Shape;590;p43"/>
          <p:cNvGrpSpPr/>
          <p:nvPr/>
        </p:nvGrpSpPr>
        <p:grpSpPr>
          <a:xfrm>
            <a:off x="-1" y="101598"/>
            <a:ext cx="12192001" cy="769441"/>
            <a:chOff x="-8" y="92382"/>
            <a:chExt cx="29352643" cy="1126344"/>
          </a:xfrm>
        </p:grpSpPr>
        <p:grpSp>
          <p:nvGrpSpPr>
            <p:cNvPr id="591" name="Google Shape;591;p43"/>
            <p:cNvGrpSpPr/>
            <p:nvPr/>
          </p:nvGrpSpPr>
          <p:grpSpPr>
            <a:xfrm>
              <a:off x="-8" y="111381"/>
              <a:ext cx="29352643" cy="972967"/>
              <a:chOff x="-8" y="111381"/>
              <a:chExt cx="29352643" cy="972967"/>
            </a:xfrm>
          </p:grpSpPr>
          <p:sp>
            <p:nvSpPr>
              <p:cNvPr id="592" name="Google Shape;592;p43"/>
              <p:cNvSpPr/>
              <p:nvPr/>
            </p:nvSpPr>
            <p:spPr>
              <a:xfrm>
                <a:off x="-8" y="111381"/>
                <a:ext cx="29352643" cy="972967"/>
              </a:xfrm>
              <a:prstGeom prst="rect">
                <a:avLst/>
              </a:prstGeom>
              <a:solidFill>
                <a:srgbClr val="279A5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43"/>
              <p:cNvSpPr/>
              <p:nvPr/>
            </p:nvSpPr>
            <p:spPr>
              <a:xfrm>
                <a:off x="3" y="111383"/>
                <a:ext cx="646052" cy="961340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4" name="Google Shape;594;p43"/>
            <p:cNvSpPr txBox="1"/>
            <p:nvPr/>
          </p:nvSpPr>
          <p:spPr>
            <a:xfrm>
              <a:off x="470400" y="92382"/>
              <a:ext cx="27458083" cy="1126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 Adoption Strategy for Raast</a:t>
              </a:r>
              <a:endPara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44"/>
          <p:cNvGrpSpPr/>
          <p:nvPr/>
        </p:nvGrpSpPr>
        <p:grpSpPr>
          <a:xfrm>
            <a:off x="5840" y="1021758"/>
            <a:ext cx="11949262" cy="5750676"/>
            <a:chOff x="5840" y="41321"/>
            <a:chExt cx="11949262" cy="5750676"/>
          </a:xfrm>
        </p:grpSpPr>
        <p:sp>
          <p:nvSpPr>
            <p:cNvPr id="600" name="Google Shape;600;p44"/>
            <p:cNvSpPr/>
            <p:nvPr/>
          </p:nvSpPr>
          <p:spPr>
            <a:xfrm>
              <a:off x="5840" y="323471"/>
              <a:ext cx="2987315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1" name="Google Shape;601;p44"/>
            <p:cNvSpPr txBox="1"/>
            <p:nvPr/>
          </p:nvSpPr>
          <p:spPr>
            <a:xfrm>
              <a:off x="5840" y="323471"/>
              <a:ext cx="2987315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250" lIns="135125" spcFirstLastPara="1" rIns="135125" wrap="square" tIns="482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Capacity Gaps</a:t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2993155" y="41321"/>
              <a:ext cx="597463" cy="940500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12700">
              <a:solidFill>
                <a:srgbClr val="5689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3829604" y="41321"/>
              <a:ext cx="8125498" cy="940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4" name="Google Shape;604;p44"/>
            <p:cNvSpPr txBox="1"/>
            <p:nvPr/>
          </p:nvSpPr>
          <p:spPr>
            <a:xfrm>
              <a:off x="3829604" y="41321"/>
              <a:ext cx="8125498" cy="9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Legacy banking systems, fragmented integrations, and under-resourced IT teams present an opportunity to modernize infrastructure and enhance operational agility.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5840" y="1079979"/>
              <a:ext cx="2987315" cy="634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6" name="Google Shape;606;p44"/>
            <p:cNvSpPr txBox="1"/>
            <p:nvPr/>
          </p:nvSpPr>
          <p:spPr>
            <a:xfrm>
              <a:off x="5840" y="1079979"/>
              <a:ext cx="2987315" cy="634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250" lIns="135125" spcFirstLastPara="1" rIns="135125" wrap="square" tIns="482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Conventional Business Models of FIs</a:t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2993155" y="1050221"/>
              <a:ext cx="597463" cy="694353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12700">
              <a:solidFill>
                <a:srgbClr val="5689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3829604" y="1050221"/>
              <a:ext cx="8125498" cy="6943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9" name="Google Shape;609;p44"/>
            <p:cNvSpPr txBox="1"/>
            <p:nvPr/>
          </p:nvSpPr>
          <p:spPr>
            <a:xfrm>
              <a:off x="3829604" y="1050221"/>
              <a:ext cx="8125498" cy="6943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Heavy dependence on card schemes and limited adoption of push payment solutions highlight the need for new, home-grown digital business models.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5840" y="1842733"/>
              <a:ext cx="2987315" cy="634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1" name="Google Shape;611;p44"/>
            <p:cNvSpPr txBox="1"/>
            <p:nvPr/>
          </p:nvSpPr>
          <p:spPr>
            <a:xfrm>
              <a:off x="5840" y="1842733"/>
              <a:ext cx="2987315" cy="634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250" lIns="135125" spcFirstLastPara="1" rIns="135125" wrap="square" tIns="482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Vendor Bottlenecks in the Industry</a:t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2993155" y="1812975"/>
              <a:ext cx="597463" cy="694353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12700">
              <a:solidFill>
                <a:srgbClr val="5689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3829604" y="1812975"/>
              <a:ext cx="8125498" cy="6943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4" name="Google Shape;614;p44"/>
            <p:cNvSpPr txBox="1"/>
            <p:nvPr/>
          </p:nvSpPr>
          <p:spPr>
            <a:xfrm>
              <a:off x="3829604" y="1812975"/>
              <a:ext cx="8125498" cy="6943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 limited pool of vendors and technical expertise underscores the opportunity to develop local capacity and nurture new technology partners.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5840" y="2605486"/>
              <a:ext cx="2987315" cy="634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6" name="Google Shape;616;p44"/>
            <p:cNvSpPr txBox="1"/>
            <p:nvPr/>
          </p:nvSpPr>
          <p:spPr>
            <a:xfrm>
              <a:off x="5840" y="2605486"/>
              <a:ext cx="2987315" cy="634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250" lIns="135125" spcFirstLastPara="1" rIns="135125" wrap="square" tIns="482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Resistance to the Pricing Model</a:t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2993155" y="2575728"/>
              <a:ext cx="597463" cy="694353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12700">
              <a:solidFill>
                <a:srgbClr val="5689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3829604" y="2575728"/>
              <a:ext cx="8125498" cy="6943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9" name="Google Shape;619;p44"/>
            <p:cNvSpPr txBox="1"/>
            <p:nvPr/>
          </p:nvSpPr>
          <p:spPr>
            <a:xfrm>
              <a:off x="3829604" y="2575728"/>
              <a:ext cx="8125498" cy="6943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Industry pushback on Raast’s cost-recovery model can be transformed into collaboration by demonstrating value, efficiency, and scale benefits.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5840" y="3620632"/>
              <a:ext cx="2987315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1" name="Google Shape;621;p44"/>
            <p:cNvSpPr txBox="1"/>
            <p:nvPr/>
          </p:nvSpPr>
          <p:spPr>
            <a:xfrm>
              <a:off x="5840" y="3620632"/>
              <a:ext cx="2987315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250" lIns="135125" spcFirstLastPara="1" rIns="135125" wrap="square" tIns="482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Incentive Mechanisms</a:t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2993155" y="3338482"/>
              <a:ext cx="597463" cy="940500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12700">
              <a:solidFill>
                <a:srgbClr val="5689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3829604" y="3338482"/>
              <a:ext cx="8125498" cy="9405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4" name="Google Shape;624;p44"/>
            <p:cNvSpPr txBox="1"/>
            <p:nvPr/>
          </p:nvSpPr>
          <p:spPr>
            <a:xfrm>
              <a:off x="3829604" y="3338482"/>
              <a:ext cx="8125498" cy="94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absence of structured schemes for discounts, rebates, or cashbacks opens room to design sustainable incentive frameworks that drive adoption and network effects.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5840" y="4500213"/>
              <a:ext cx="2987315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6" name="Google Shape;626;p44"/>
            <p:cNvSpPr txBox="1"/>
            <p:nvPr/>
          </p:nvSpPr>
          <p:spPr>
            <a:xfrm>
              <a:off x="5840" y="4500213"/>
              <a:ext cx="2987315" cy="37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250" lIns="135125" spcFirstLastPara="1" rIns="135125" wrap="square" tIns="482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Cross-Border Connectivity</a:t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2993155" y="4347382"/>
              <a:ext cx="597463" cy="681862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12700">
              <a:solidFill>
                <a:srgbClr val="5689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3829604" y="4347382"/>
              <a:ext cx="8125498" cy="68186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9" name="Google Shape;629;p44"/>
            <p:cNvSpPr txBox="1"/>
            <p:nvPr/>
          </p:nvSpPr>
          <p:spPr>
            <a:xfrm>
              <a:off x="3829604" y="4347382"/>
              <a:ext cx="8125498" cy="6818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Expanding Raast’s reach to regional and global payment systems presents a strategic opportunity for faster, cheaper, and more inclusive remittances.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5840" y="5127402"/>
              <a:ext cx="2987315" cy="634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1" name="Google Shape;631;p44"/>
            <p:cNvSpPr txBox="1"/>
            <p:nvPr/>
          </p:nvSpPr>
          <p:spPr>
            <a:xfrm>
              <a:off x="5840" y="5127402"/>
              <a:ext cx="2987315" cy="6348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250" lIns="135125" spcFirstLastPara="1" rIns="135125" wrap="square" tIns="48250">
              <a:noAutofit/>
            </a:bodyPr>
            <a:lstStyle/>
            <a:p>
              <a:pPr indent="0" lvl="0" marL="0" marR="0" rtl="0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Offline Payments Enablement</a:t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2993155" y="5097644"/>
              <a:ext cx="597463" cy="694353"/>
            </a:xfrm>
            <a:prstGeom prst="leftBrace">
              <a:avLst>
                <a:gd fmla="val 35000" name="adj1"/>
                <a:gd fmla="val 50000" name="adj2"/>
              </a:avLst>
            </a:prstGeom>
            <a:noFill/>
            <a:ln cap="flat" cmpd="sng" w="12700">
              <a:solidFill>
                <a:srgbClr val="568935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3829604" y="5097644"/>
              <a:ext cx="8125498" cy="6943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4" name="Google Shape;634;p44"/>
            <p:cNvSpPr txBox="1"/>
            <p:nvPr/>
          </p:nvSpPr>
          <p:spPr>
            <a:xfrm>
              <a:off x="3829604" y="5097644"/>
              <a:ext cx="8125498" cy="6943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Char char="•"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Bridging connectivity gaps through QR-based, USSD, or tokenized offline solutions can extend digital payments to remote and underserved populations</a:t>
              </a:r>
              <a:endPara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5" name="Google Shape;635;p44"/>
          <p:cNvGrpSpPr/>
          <p:nvPr/>
        </p:nvGrpSpPr>
        <p:grpSpPr>
          <a:xfrm>
            <a:off x="-1" y="-9936"/>
            <a:ext cx="12192001" cy="827047"/>
            <a:chOff x="-8" y="92382"/>
            <a:chExt cx="29352643" cy="991966"/>
          </a:xfrm>
        </p:grpSpPr>
        <p:grpSp>
          <p:nvGrpSpPr>
            <p:cNvPr id="636" name="Google Shape;636;p44"/>
            <p:cNvGrpSpPr/>
            <p:nvPr/>
          </p:nvGrpSpPr>
          <p:grpSpPr>
            <a:xfrm>
              <a:off x="-8" y="111381"/>
              <a:ext cx="29352643" cy="972967"/>
              <a:chOff x="-8" y="111381"/>
              <a:chExt cx="29352643" cy="972967"/>
            </a:xfrm>
          </p:grpSpPr>
          <p:sp>
            <p:nvSpPr>
              <p:cNvPr id="637" name="Google Shape;637;p44"/>
              <p:cNvSpPr/>
              <p:nvPr/>
            </p:nvSpPr>
            <p:spPr>
              <a:xfrm>
                <a:off x="-8" y="111381"/>
                <a:ext cx="29352643" cy="972967"/>
              </a:xfrm>
              <a:prstGeom prst="rect">
                <a:avLst/>
              </a:prstGeom>
              <a:solidFill>
                <a:srgbClr val="279A5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44"/>
              <p:cNvSpPr/>
              <p:nvPr/>
            </p:nvSpPr>
            <p:spPr>
              <a:xfrm>
                <a:off x="4" y="111382"/>
                <a:ext cx="470396" cy="961340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39" name="Google Shape;639;p44"/>
            <p:cNvSpPr txBox="1"/>
            <p:nvPr/>
          </p:nvSpPr>
          <p:spPr>
            <a:xfrm>
              <a:off x="470400" y="92382"/>
              <a:ext cx="27458083" cy="922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en-US" sz="4400" strike="sng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Challenges</a:t>
              </a:r>
              <a:r>
                <a:rPr b="1" lang="en-US"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Opportunities </a:t>
              </a:r>
              <a:endParaRPr b="1" sz="44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5"/>
          <p:cNvSpPr/>
          <p:nvPr/>
        </p:nvSpPr>
        <p:spPr>
          <a:xfrm>
            <a:off x="-1" y="8107"/>
            <a:ext cx="12496801" cy="1115221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248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45"/>
          <p:cNvSpPr txBox="1"/>
          <p:nvPr/>
        </p:nvSpPr>
        <p:spPr>
          <a:xfrm>
            <a:off x="634998" y="1425573"/>
            <a:ext cx="10922000" cy="430810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17" lvl="0" marL="342917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Calibri"/>
              <a:buAutoNum type="arabicPeriod"/>
            </a:pPr>
            <a:r>
              <a:rPr b="0" i="0" lang="en-US" sz="213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Prime Minister of Pakistan has taken Cashless Economy Initiative to accelerate adoption of digital payments &amp; achieving a Cashless Pakistan.</a:t>
            </a:r>
            <a:endParaRPr/>
          </a:p>
          <a:p>
            <a:pPr indent="-207471" lvl="0" marL="342917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17" lvl="0" marL="342917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Calibri"/>
              <a:buAutoNum type="arabicPeriod"/>
            </a:pPr>
            <a:r>
              <a:rPr b="0" i="0" lang="en-US" sz="213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areas under this initiative:</a:t>
            </a:r>
            <a:endParaRPr b="0" i="0" sz="21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5573" lvl="2" marL="79950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Calibri"/>
              <a:buNone/>
            </a:pPr>
            <a:r>
              <a:t/>
            </a:r>
            <a:endParaRPr b="1" i="0" sz="21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19" lvl="2" marL="79950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Calibri"/>
              <a:buAutoNum type="romanLcPeriod"/>
            </a:pPr>
            <a:r>
              <a:rPr b="1" i="0" lang="en-US" sz="213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Payments Innovation &amp; Adoption:</a:t>
            </a:r>
            <a:r>
              <a:rPr b="0" i="0" lang="en-US" sz="213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Provision of universal access to digital payments services by increasing the users, touchpoints and transactions of Digital Banking. </a:t>
            </a:r>
            <a:endParaRPr/>
          </a:p>
          <a:p>
            <a:pPr indent="-381019" lvl="2" marL="79950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Calibri"/>
              <a:buAutoNum type="romanLcPeriod"/>
            </a:pPr>
            <a:r>
              <a:rPr b="1" i="0" lang="en-US" sz="213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Public Infrastructure:</a:t>
            </a:r>
            <a:r>
              <a:rPr b="0" i="0" lang="en-US" sz="213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Smooth availability of Internet, Operationalization of ‘Digital Nation Pakistan’ and Digitization of citizen services.</a:t>
            </a:r>
            <a:endParaRPr b="0" i="0" sz="21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19" lvl="2" marL="79950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Calibri"/>
              <a:buAutoNum type="romanLcPeriod"/>
            </a:pPr>
            <a:r>
              <a:rPr b="1" i="0" lang="en-US" sz="213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Digitize all Government Payments:</a:t>
            </a:r>
            <a:r>
              <a:rPr b="0" i="0" lang="en-US" sz="213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Convert all G2P &amp; P2G Payments. </a:t>
            </a:r>
            <a:endParaRPr/>
          </a:p>
          <a:p>
            <a:pPr indent="-245573" lvl="2" marL="79950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Calibri"/>
              <a:buNone/>
            </a:pPr>
            <a:r>
              <a:t/>
            </a:r>
            <a:endParaRPr b="0" i="0" sz="21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17" lvl="1" marL="342917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AutoNum type="arabicPeriod" startAt="3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pillar of this initiative is Raast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6" name="Google Shape;646;p45"/>
          <p:cNvGrpSpPr/>
          <p:nvPr/>
        </p:nvGrpSpPr>
        <p:grpSpPr>
          <a:xfrm>
            <a:off x="-2" y="-22840"/>
            <a:ext cx="12192001" cy="951987"/>
            <a:chOff x="-2" y="111382"/>
            <a:chExt cx="20361729" cy="1108742"/>
          </a:xfrm>
        </p:grpSpPr>
        <p:grpSp>
          <p:nvGrpSpPr>
            <p:cNvPr id="647" name="Google Shape;647;p45"/>
            <p:cNvGrpSpPr/>
            <p:nvPr/>
          </p:nvGrpSpPr>
          <p:grpSpPr>
            <a:xfrm>
              <a:off x="-2" y="111382"/>
              <a:ext cx="20361729" cy="1028182"/>
              <a:chOff x="-2" y="111382"/>
              <a:chExt cx="20361729" cy="1028182"/>
            </a:xfrm>
          </p:grpSpPr>
          <p:sp>
            <p:nvSpPr>
              <p:cNvPr id="648" name="Google Shape;648;p45"/>
              <p:cNvSpPr/>
              <p:nvPr/>
            </p:nvSpPr>
            <p:spPr>
              <a:xfrm>
                <a:off x="-2" y="111382"/>
                <a:ext cx="20361729" cy="1028182"/>
              </a:xfrm>
              <a:prstGeom prst="rect">
                <a:avLst/>
              </a:prstGeom>
              <a:solidFill>
                <a:srgbClr val="279A5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45"/>
              <p:cNvSpPr/>
              <p:nvPr/>
            </p:nvSpPr>
            <p:spPr>
              <a:xfrm>
                <a:off x="0" y="111382"/>
                <a:ext cx="284119" cy="1028182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700"/>
                  <a:buFont typeface="Calibri"/>
                  <a:buNone/>
                </a:pPr>
                <a:r>
                  <a:t/>
                </a:r>
                <a:endParaRPr b="0" i="0" sz="2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0" name="Google Shape;650;p45"/>
            <p:cNvSpPr txBox="1"/>
            <p:nvPr/>
          </p:nvSpPr>
          <p:spPr>
            <a:xfrm>
              <a:off x="262508" y="157578"/>
              <a:ext cx="18666797" cy="1062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Way Forward: </a:t>
              </a:r>
              <a:r>
                <a:rPr b="1"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Transition Towards Cashless Economy</a:t>
              </a:r>
              <a:endParaRPr b="1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" name="Google Shape;655;p46"/>
          <p:cNvGrpSpPr/>
          <p:nvPr/>
        </p:nvGrpSpPr>
        <p:grpSpPr>
          <a:xfrm>
            <a:off x="390774" y="773226"/>
            <a:ext cx="11437690" cy="6084031"/>
            <a:chOff x="0" y="742"/>
            <a:chExt cx="11437690" cy="6084031"/>
          </a:xfrm>
        </p:grpSpPr>
        <p:cxnSp>
          <p:nvCxnSpPr>
            <p:cNvPr id="656" name="Google Shape;656;p46"/>
            <p:cNvCxnSpPr/>
            <p:nvPr/>
          </p:nvCxnSpPr>
          <p:spPr>
            <a:xfrm>
              <a:off x="0" y="742"/>
              <a:ext cx="11437690" cy="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57" name="Google Shape;657;p46"/>
            <p:cNvSpPr/>
            <p:nvPr/>
          </p:nvSpPr>
          <p:spPr>
            <a:xfrm>
              <a:off x="0" y="742"/>
              <a:ext cx="11437690" cy="1216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6"/>
            <p:cNvSpPr txBox="1"/>
            <p:nvPr/>
          </p:nvSpPr>
          <p:spPr>
            <a:xfrm>
              <a:off x="0" y="742"/>
              <a:ext cx="11437690" cy="1216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Focus on under-served business areas </a:t>
              </a:r>
              <a:r>
                <a:rPr b="0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like ecommerce, government-citizen services and corporate on boarding; </a:t>
              </a:r>
              <a:endParaRPr b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59" name="Google Shape;659;p46"/>
            <p:cNvCxnSpPr/>
            <p:nvPr/>
          </p:nvCxnSpPr>
          <p:spPr>
            <a:xfrm>
              <a:off x="0" y="1217548"/>
              <a:ext cx="11437690" cy="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60" name="Google Shape;660;p46"/>
            <p:cNvSpPr/>
            <p:nvPr/>
          </p:nvSpPr>
          <p:spPr>
            <a:xfrm>
              <a:off x="0" y="1217548"/>
              <a:ext cx="11437690" cy="1216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6"/>
            <p:cNvSpPr txBox="1"/>
            <p:nvPr/>
          </p:nvSpPr>
          <p:spPr>
            <a:xfrm>
              <a:off x="0" y="1217548"/>
              <a:ext cx="11437690" cy="1216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Creating Incentives by creation of an Adoption Fund: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Establish and manage a dedicated fund for providing discounts, rebates, and cashbacks to accelerate customer and merchant adoption. 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2" name="Google Shape;662;p46"/>
            <p:cNvCxnSpPr/>
            <p:nvPr/>
          </p:nvCxnSpPr>
          <p:spPr>
            <a:xfrm>
              <a:off x="0" y="2434354"/>
              <a:ext cx="11437690" cy="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63" name="Google Shape;663;p46"/>
            <p:cNvSpPr/>
            <p:nvPr/>
          </p:nvSpPr>
          <p:spPr>
            <a:xfrm>
              <a:off x="0" y="2434354"/>
              <a:ext cx="11437690" cy="1216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6"/>
            <p:cNvSpPr txBox="1"/>
            <p:nvPr/>
          </p:nvSpPr>
          <p:spPr>
            <a:xfrm>
              <a:off x="0" y="2434354"/>
              <a:ext cx="11437690" cy="1216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Strengthen agreements and SLAs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with Vendors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5" name="Google Shape;665;p46"/>
            <p:cNvCxnSpPr/>
            <p:nvPr/>
          </p:nvCxnSpPr>
          <p:spPr>
            <a:xfrm>
              <a:off x="0" y="3651161"/>
              <a:ext cx="11437690" cy="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66" name="Google Shape;666;p46"/>
            <p:cNvSpPr/>
            <p:nvPr/>
          </p:nvSpPr>
          <p:spPr>
            <a:xfrm>
              <a:off x="0" y="3651161"/>
              <a:ext cx="11437690" cy="1216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6"/>
            <p:cNvSpPr txBox="1"/>
            <p:nvPr/>
          </p:nvSpPr>
          <p:spPr>
            <a:xfrm>
              <a:off x="0" y="3651161"/>
              <a:ext cx="11437690" cy="1216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liability management rules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Create comprehensive liability rules to manage potential risks and liabilities arising from Raast operations.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68" name="Google Shape;668;p46"/>
            <p:cNvCxnSpPr/>
            <p:nvPr/>
          </p:nvCxnSpPr>
          <p:spPr>
            <a:xfrm>
              <a:off x="0" y="4867967"/>
              <a:ext cx="11437690" cy="0"/>
            </a:xfrm>
            <a:prstGeom prst="straightConnector1">
              <a:avLst/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669" name="Google Shape;669;p46"/>
            <p:cNvSpPr/>
            <p:nvPr/>
          </p:nvSpPr>
          <p:spPr>
            <a:xfrm>
              <a:off x="0" y="4867967"/>
              <a:ext cx="11437690" cy="1216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6"/>
            <p:cNvSpPr txBox="1"/>
            <p:nvPr/>
          </p:nvSpPr>
          <p:spPr>
            <a:xfrm>
              <a:off x="0" y="4867967"/>
              <a:ext cx="11437690" cy="1216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Establish </a:t>
              </a: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Technology partnership programmes 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with vendors and innovation hubs/incubation centres for ensuring quality of integrations and technical compliance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1" name="Google Shape;671;p46"/>
          <p:cNvGrpSpPr/>
          <p:nvPr/>
        </p:nvGrpSpPr>
        <p:grpSpPr>
          <a:xfrm>
            <a:off x="-1" y="-9936"/>
            <a:ext cx="12192001" cy="769441"/>
            <a:chOff x="-8" y="92382"/>
            <a:chExt cx="29352643" cy="1126344"/>
          </a:xfrm>
        </p:grpSpPr>
        <p:grpSp>
          <p:nvGrpSpPr>
            <p:cNvPr id="672" name="Google Shape;672;p46"/>
            <p:cNvGrpSpPr/>
            <p:nvPr/>
          </p:nvGrpSpPr>
          <p:grpSpPr>
            <a:xfrm>
              <a:off x="-8" y="111381"/>
              <a:ext cx="29352643" cy="972967"/>
              <a:chOff x="-8" y="111381"/>
              <a:chExt cx="29352643" cy="972967"/>
            </a:xfrm>
          </p:grpSpPr>
          <p:sp>
            <p:nvSpPr>
              <p:cNvPr id="673" name="Google Shape;673;p46"/>
              <p:cNvSpPr/>
              <p:nvPr/>
            </p:nvSpPr>
            <p:spPr>
              <a:xfrm>
                <a:off x="-8" y="111381"/>
                <a:ext cx="29352643" cy="972967"/>
              </a:xfrm>
              <a:prstGeom prst="rect">
                <a:avLst/>
              </a:prstGeom>
              <a:solidFill>
                <a:srgbClr val="279A5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46"/>
              <p:cNvSpPr/>
              <p:nvPr/>
            </p:nvSpPr>
            <p:spPr>
              <a:xfrm>
                <a:off x="4" y="111382"/>
                <a:ext cx="470396" cy="961340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5" name="Google Shape;675;p46"/>
            <p:cNvSpPr txBox="1"/>
            <p:nvPr/>
          </p:nvSpPr>
          <p:spPr>
            <a:xfrm>
              <a:off x="470400" y="92382"/>
              <a:ext cx="27458083" cy="1126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Way Forward</a:t>
              </a:r>
              <a:endPara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7"/>
          <p:cNvSpPr txBox="1"/>
          <p:nvPr>
            <p:ph type="title"/>
          </p:nvPr>
        </p:nvSpPr>
        <p:spPr>
          <a:xfrm>
            <a:off x="1004895" y="2889788"/>
            <a:ext cx="4921477" cy="1675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Thanks!</a:t>
            </a:r>
            <a:endParaRPr/>
          </a:p>
        </p:txBody>
      </p:sp>
      <p:pic>
        <p:nvPicPr>
          <p:cNvPr id="681" name="Google Shape;68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217" y="0"/>
            <a:ext cx="6151215" cy="6826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1159" y="4368481"/>
            <a:ext cx="1748947" cy="1748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/>
        </p:nvSpPr>
        <p:spPr>
          <a:xfrm>
            <a:off x="336634" y="6450023"/>
            <a:ext cx="4386580" cy="3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Calibri"/>
              <a:buNone/>
            </a:pPr>
            <a:r>
              <a:rPr b="0" i="1" lang="en-US" sz="146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 Population data as per the 2023 digital census </a:t>
            </a:r>
            <a:endParaRPr/>
          </a:p>
        </p:txBody>
      </p:sp>
      <p:sp>
        <p:nvSpPr>
          <p:cNvPr id="191" name="Google Shape;191;p33"/>
          <p:cNvSpPr txBox="1"/>
          <p:nvPr/>
        </p:nvSpPr>
        <p:spPr>
          <a:xfrm>
            <a:off x="336634" y="4155230"/>
            <a:ext cx="4173247" cy="1568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Surface Area: 	    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796,095 Sq. km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Inclusion:  	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~50%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GDP: 		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~USD 375 billion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Capita Income:      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~USD  1,550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Remittance % of GDP	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~8%</a:t>
            </a:r>
            <a:endParaRPr/>
          </a:p>
        </p:txBody>
      </p:sp>
      <p:grpSp>
        <p:nvGrpSpPr>
          <p:cNvPr id="192" name="Google Shape;192;p33"/>
          <p:cNvGrpSpPr/>
          <p:nvPr/>
        </p:nvGrpSpPr>
        <p:grpSpPr>
          <a:xfrm>
            <a:off x="4638305" y="1368100"/>
            <a:ext cx="6940688" cy="2019352"/>
            <a:chOff x="4337049" y="1289050"/>
            <a:chExt cx="4450537" cy="1352543"/>
          </a:xfrm>
        </p:grpSpPr>
        <p:sp>
          <p:nvSpPr>
            <p:cNvPr id="193" name="Google Shape;193;p33"/>
            <p:cNvSpPr/>
            <p:nvPr/>
          </p:nvSpPr>
          <p:spPr>
            <a:xfrm>
              <a:off x="4356101" y="1318951"/>
              <a:ext cx="1432310" cy="6122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33"/>
                <a:buFont typeface="Calibri"/>
                <a:buNone/>
              </a:pPr>
              <a:r>
                <a:rPr b="1" i="0" lang="en-US" sz="2133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197 million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Mobile Subscriber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5846164" y="1318951"/>
              <a:ext cx="1432310" cy="6122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33"/>
                <a:buFont typeface="Calibri"/>
                <a:buNone/>
              </a:pPr>
              <a:r>
                <a:rPr b="1" i="0" lang="en-US" sz="2133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147 million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Broadband Subscriber</a:t>
              </a:r>
              <a:endParaRPr/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7329877" y="1318951"/>
              <a:ext cx="1432310" cy="61229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33"/>
                <a:buFont typeface="Calibri"/>
                <a:buNone/>
              </a:pPr>
              <a:r>
                <a:rPr b="1" i="0" lang="en-US" sz="2133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143 million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Mobile Broadband Subscriber</a:t>
              </a:r>
              <a:endParaRPr/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4356101" y="1991195"/>
              <a:ext cx="1432310" cy="612298"/>
            </a:xfrm>
            <a:prstGeom prst="rect">
              <a:avLst/>
            </a:prstGeom>
            <a:solidFill>
              <a:srgbClr val="CD4B4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33"/>
                <a:buFont typeface="Calibri"/>
                <a:buNone/>
              </a:pPr>
              <a:r>
                <a:rPr b="1" i="0" lang="en-US" sz="2133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80.3%</a:t>
              </a:r>
              <a:endParaRPr b="1" i="0" sz="2133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Mobile Penetration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None/>
              </a:pPr>
              <a:r>
                <a:t/>
              </a:r>
              <a:endParaRPr b="0" i="0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7329876" y="1991195"/>
              <a:ext cx="1432310" cy="612298"/>
            </a:xfrm>
            <a:prstGeom prst="rect">
              <a:avLst/>
            </a:prstGeom>
            <a:solidFill>
              <a:srgbClr val="A972A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133"/>
                <a:buFont typeface="Calibri"/>
                <a:buNone/>
              </a:pPr>
              <a:r>
                <a:rPr b="1" i="0" lang="en-US" sz="2133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58.3%</a:t>
              </a:r>
              <a:endParaRPr b="1" i="0" sz="2133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600"/>
                <a:buFont typeface="Calibri"/>
                <a:buNone/>
              </a:pPr>
              <a:r>
                <a:rPr b="0" i="0" lang="en-US" sz="16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Mobile Broadband Penetration</a:t>
              </a:r>
              <a:endParaRPr/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5778709" y="1994460"/>
              <a:ext cx="1548439" cy="612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Mobile &amp; Internet usage in Pakistan</a:t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3"/>
            <p:cNvSpPr/>
            <p:nvPr/>
          </p:nvSpPr>
          <p:spPr>
            <a:xfrm>
              <a:off x="4337049" y="1289050"/>
              <a:ext cx="4450537" cy="1352543"/>
            </a:xfrm>
            <a:prstGeom prst="roundRect">
              <a:avLst>
                <a:gd fmla="val 6808" name="adj"/>
              </a:avLst>
            </a:prstGeom>
            <a:noFill/>
            <a:ln cap="flat" cmpd="sng" w="762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33"/>
          <p:cNvSpPr/>
          <p:nvPr/>
        </p:nvSpPr>
        <p:spPr>
          <a:xfrm>
            <a:off x="7339414" y="4254838"/>
            <a:ext cx="1760546" cy="182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110 Million Biometrically verified IDs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Issued by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NADRA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4093" y="3915941"/>
            <a:ext cx="2893744" cy="27250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3"/>
          <p:cNvSpPr/>
          <p:nvPr/>
        </p:nvSpPr>
        <p:spPr>
          <a:xfrm>
            <a:off x="9363699" y="4004135"/>
            <a:ext cx="2438400" cy="2438400"/>
          </a:xfrm>
          <a:prstGeom prst="ellipse">
            <a:avLst/>
          </a:prstGeom>
          <a:solidFill>
            <a:srgbClr val="D5DBE5"/>
          </a:solidFill>
          <a:ln cap="flat" cmpd="sng" w="12700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than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9 Million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Calibri"/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Overseas Pakistanis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More than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50% </a:t>
            </a:r>
            <a:r>
              <a:rPr b="1" i="0" lang="en-US" sz="1600" u="none" cap="none" strike="noStrike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Blue Collar Workers</a:t>
            </a:r>
            <a:endParaRPr b="1" i="0" sz="1600" u="none" cap="none" strike="noStrike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33"/>
          <p:cNvCxnSpPr/>
          <p:nvPr/>
        </p:nvCxnSpPr>
        <p:spPr>
          <a:xfrm>
            <a:off x="9099960" y="4004135"/>
            <a:ext cx="0" cy="2620295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" name="Google Shape;204;p33"/>
          <p:cNvSpPr txBox="1"/>
          <p:nvPr/>
        </p:nvSpPr>
        <p:spPr>
          <a:xfrm>
            <a:off x="4638305" y="3739449"/>
            <a:ext cx="276532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 Distribution</a:t>
            </a:r>
            <a:endParaRPr/>
          </a:p>
        </p:txBody>
      </p:sp>
      <p:grpSp>
        <p:nvGrpSpPr>
          <p:cNvPr id="205" name="Google Shape;205;p33"/>
          <p:cNvGrpSpPr/>
          <p:nvPr/>
        </p:nvGrpSpPr>
        <p:grpSpPr>
          <a:xfrm>
            <a:off x="0" y="4598"/>
            <a:ext cx="12192000" cy="1101820"/>
            <a:chOff x="-8" y="111381"/>
            <a:chExt cx="29352643" cy="1188610"/>
          </a:xfrm>
        </p:grpSpPr>
        <p:grpSp>
          <p:nvGrpSpPr>
            <p:cNvPr id="206" name="Google Shape;206;p33"/>
            <p:cNvGrpSpPr/>
            <p:nvPr/>
          </p:nvGrpSpPr>
          <p:grpSpPr>
            <a:xfrm>
              <a:off x="-8" y="111381"/>
              <a:ext cx="29352643" cy="972968"/>
              <a:chOff x="-8" y="111381"/>
              <a:chExt cx="29352643" cy="972968"/>
            </a:xfrm>
          </p:grpSpPr>
          <p:sp>
            <p:nvSpPr>
              <p:cNvPr id="207" name="Google Shape;207;p33"/>
              <p:cNvSpPr/>
              <p:nvPr/>
            </p:nvSpPr>
            <p:spPr>
              <a:xfrm>
                <a:off x="-8" y="111381"/>
                <a:ext cx="29352643" cy="972968"/>
              </a:xfrm>
              <a:prstGeom prst="rect">
                <a:avLst/>
              </a:prstGeom>
              <a:solidFill>
                <a:srgbClr val="279A5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3" y="111383"/>
                <a:ext cx="646052" cy="961340"/>
              </a:xfrm>
              <a:prstGeom prst="rect">
                <a:avLst/>
              </a:prstGeom>
              <a:solidFill>
                <a:srgbClr val="C9C9C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9" name="Google Shape;209;p33"/>
            <p:cNvSpPr txBox="1"/>
            <p:nvPr/>
          </p:nvSpPr>
          <p:spPr>
            <a:xfrm>
              <a:off x="836335" y="157221"/>
              <a:ext cx="23112548" cy="1142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Country Demographics </a:t>
              </a:r>
              <a:endPara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33"/>
          <p:cNvSpPr/>
          <p:nvPr/>
        </p:nvSpPr>
        <p:spPr>
          <a:xfrm>
            <a:off x="347386" y="1602439"/>
            <a:ext cx="3051134" cy="17057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9909"/>
              </a:buClr>
              <a:buSzPts val="3200"/>
              <a:buFont typeface="Calibri"/>
              <a:buNone/>
            </a:pPr>
            <a:r>
              <a:rPr b="1" i="0" lang="en-US" sz="3200" u="none" cap="none" strike="noStrike">
                <a:solidFill>
                  <a:srgbClr val="0C9909"/>
                </a:solidFill>
                <a:latin typeface="Calibri"/>
                <a:ea typeface="Calibri"/>
                <a:cs typeface="Calibri"/>
                <a:sym typeface="Calibri"/>
              </a:rPr>
              <a:t>Pakistan</a:t>
            </a:r>
            <a:endParaRPr b="1" i="0" sz="2000" u="none" cap="none" strike="noStrike">
              <a:solidFill>
                <a:srgbClr val="0C99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Population: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241 million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-------------------------------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Male: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Female: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51 %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Gender Ratio: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104.6</a:t>
            </a:r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 rotWithShape="1">
          <a:blip r:embed="rId4">
            <a:alphaModFix/>
          </a:blip>
          <a:srcRect b="6397" l="0" r="0" t="0"/>
          <a:stretch/>
        </p:blipFill>
        <p:spPr>
          <a:xfrm>
            <a:off x="11607568" y="6326505"/>
            <a:ext cx="573278" cy="493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4"/>
          <p:cNvGrpSpPr/>
          <p:nvPr/>
        </p:nvGrpSpPr>
        <p:grpSpPr>
          <a:xfrm>
            <a:off x="283002" y="955045"/>
            <a:ext cx="11584320" cy="4427255"/>
            <a:chOff x="491724" y="1253218"/>
            <a:chExt cx="11186754" cy="4427255"/>
          </a:xfrm>
        </p:grpSpPr>
        <p:sp>
          <p:nvSpPr>
            <p:cNvPr id="217" name="Google Shape;217;p34"/>
            <p:cNvSpPr/>
            <p:nvPr/>
          </p:nvSpPr>
          <p:spPr>
            <a:xfrm>
              <a:off x="491724" y="1257791"/>
              <a:ext cx="11186754" cy="4422682"/>
            </a:xfrm>
            <a:prstGeom prst="round2SameRect">
              <a:avLst>
                <a:gd fmla="val 8840" name="adj1"/>
                <a:gd fmla="val 0" name="adj2"/>
              </a:avLst>
            </a:prstGeom>
            <a:gradFill>
              <a:gsLst>
                <a:gs pos="0">
                  <a:srgbClr val="F2F2F2"/>
                </a:gs>
                <a:gs pos="50000">
                  <a:srgbClr val="F2F2F2"/>
                </a:gs>
                <a:gs pos="100000">
                  <a:schemeClr val="lt2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" name="Google Shape;218;p34"/>
            <p:cNvGrpSpPr/>
            <p:nvPr/>
          </p:nvGrpSpPr>
          <p:grpSpPr>
            <a:xfrm>
              <a:off x="491724" y="1253218"/>
              <a:ext cx="4379396" cy="640359"/>
              <a:chOff x="492391" y="1346685"/>
              <a:chExt cx="2847102" cy="360046"/>
            </a:xfrm>
          </p:grpSpPr>
          <p:sp>
            <p:nvSpPr>
              <p:cNvPr id="219" name="Google Shape;219;p34"/>
              <p:cNvSpPr/>
              <p:nvPr/>
            </p:nvSpPr>
            <p:spPr>
              <a:xfrm>
                <a:off x="492391" y="1346686"/>
                <a:ext cx="2847102" cy="360045"/>
              </a:xfrm>
              <a:prstGeom prst="round2DiagRect">
                <a:avLst>
                  <a:gd fmla="val 50000" name="adj1"/>
                  <a:gd fmla="val 0" name="adj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34"/>
              <p:cNvSpPr/>
              <p:nvPr/>
            </p:nvSpPr>
            <p:spPr>
              <a:xfrm>
                <a:off x="492392" y="1346686"/>
                <a:ext cx="2772179" cy="360045"/>
              </a:xfrm>
              <a:prstGeom prst="round2DiagRect">
                <a:avLst>
                  <a:gd fmla="val 50000" name="adj1"/>
                  <a:gd fmla="val 0" name="adj2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34"/>
              <p:cNvSpPr/>
              <p:nvPr/>
            </p:nvSpPr>
            <p:spPr>
              <a:xfrm>
                <a:off x="492391" y="1346685"/>
                <a:ext cx="2697255" cy="360045"/>
              </a:xfrm>
              <a:prstGeom prst="round2DiagRect">
                <a:avLst>
                  <a:gd fmla="val 50000" name="adj1"/>
                  <a:gd fmla="val 0" name="adj2"/>
                </a:avLst>
              </a:prstGeom>
              <a:solidFill>
                <a:srgbClr val="002060"/>
              </a:solidFill>
              <a:ln>
                <a:noFill/>
              </a:ln>
            </p:spPr>
            <p:txBody>
              <a:bodyPr anchorCtr="0" anchor="ctr" bIns="0" lIns="91425" spcFirstLastPara="1" rIns="91425" wrap="square" tIns="0">
                <a:noAutofit/>
              </a:bodyPr>
              <a:lstStyle/>
              <a:p>
                <a:pPr indent="0" lvl="0" marL="0" marR="0" rt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000">
                    <a:solidFill>
                      <a:schemeClr val="lt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Retail Payments during FY25</a:t>
                </a: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865" y="1692611"/>
            <a:ext cx="5222137" cy="3565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1451" y="1814392"/>
            <a:ext cx="5222137" cy="356518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4"/>
          <p:cNvSpPr/>
          <p:nvPr/>
        </p:nvSpPr>
        <p:spPr>
          <a:xfrm>
            <a:off x="2180802" y="2999538"/>
            <a:ext cx="1849718" cy="1343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67171"/>
                </a:solidFill>
                <a:latin typeface="Arial Rounded"/>
                <a:ea typeface="Arial Rounded"/>
                <a:cs typeface="Arial Rounded"/>
                <a:sym typeface="Arial Rounded"/>
              </a:rPr>
              <a:t>Volume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04040"/>
                </a:solidFill>
                <a:latin typeface="Arial Rounded"/>
                <a:ea typeface="Arial Rounded"/>
                <a:cs typeface="Arial Rounded"/>
                <a:sym typeface="Arial Rounded"/>
              </a:rPr>
              <a:t>9 billion+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↑</a:t>
            </a:r>
            <a:r>
              <a:rPr b="1" lang="en-US" sz="1800">
                <a:solidFill>
                  <a:srgbClr val="00B050"/>
                </a:solidFill>
                <a:latin typeface="Arial Rounded"/>
                <a:ea typeface="Arial Rounded"/>
                <a:cs typeface="Arial Rounded"/>
                <a:sym typeface="Arial Rounded"/>
              </a:rPr>
              <a:t>43% YoY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4"/>
          <p:cNvSpPr/>
          <p:nvPr/>
        </p:nvSpPr>
        <p:spPr>
          <a:xfrm>
            <a:off x="7526512" y="2999538"/>
            <a:ext cx="2404338" cy="1343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67171"/>
                </a:solidFill>
                <a:latin typeface="Arial Rounded"/>
                <a:ea typeface="Arial Rounded"/>
                <a:cs typeface="Arial Rounded"/>
                <a:sym typeface="Arial Rounded"/>
              </a:rPr>
              <a:t>Value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404040"/>
                </a:solidFill>
                <a:latin typeface="Arial Rounded"/>
                <a:ea typeface="Arial Rounded"/>
                <a:cs typeface="Arial Rounded"/>
                <a:sym typeface="Arial Rounded"/>
              </a:rPr>
              <a:t>PKR 622 Tn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↑</a:t>
            </a:r>
            <a:r>
              <a:rPr b="1" lang="en-US" sz="1800">
                <a:solidFill>
                  <a:srgbClr val="00B050"/>
                </a:solidFill>
                <a:latin typeface="Arial Rounded"/>
                <a:ea typeface="Arial Rounded"/>
                <a:cs typeface="Arial Rounded"/>
                <a:sym typeface="Arial Rounded"/>
              </a:rPr>
              <a:t>13% YoY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" name="Google Shape;226;p34"/>
          <p:cNvGrpSpPr/>
          <p:nvPr/>
        </p:nvGrpSpPr>
        <p:grpSpPr>
          <a:xfrm>
            <a:off x="283002" y="5430211"/>
            <a:ext cx="11584320" cy="587947"/>
            <a:chOff x="0" y="0"/>
            <a:chExt cx="7263658" cy="461645"/>
          </a:xfrm>
        </p:grpSpPr>
        <p:grpSp>
          <p:nvGrpSpPr>
            <p:cNvPr id="227" name="Google Shape;227;p34"/>
            <p:cNvGrpSpPr/>
            <p:nvPr/>
          </p:nvGrpSpPr>
          <p:grpSpPr>
            <a:xfrm>
              <a:off x="40741" y="0"/>
              <a:ext cx="7222917" cy="461645"/>
              <a:chOff x="47574" y="0"/>
              <a:chExt cx="7223529" cy="461727"/>
            </a:xfrm>
          </p:grpSpPr>
          <p:sp>
            <p:nvSpPr>
              <p:cNvPr id="228" name="Google Shape;228;p34"/>
              <p:cNvSpPr/>
              <p:nvPr/>
            </p:nvSpPr>
            <p:spPr>
              <a:xfrm>
                <a:off x="47574" y="0"/>
                <a:ext cx="684577" cy="457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rgbClr val="41AFA7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88%</a:t>
                </a: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34"/>
              <p:cNvSpPr/>
              <p:nvPr/>
            </p:nvSpPr>
            <p:spPr>
              <a:xfrm>
                <a:off x="731113" y="0"/>
                <a:ext cx="1276248" cy="457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41AFA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Digital Payments</a:t>
                </a: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41AFA7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(by Volume)</a:t>
                </a: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0" name="Google Shape;230;p34"/>
              <p:cNvGrpSpPr/>
              <p:nvPr/>
            </p:nvGrpSpPr>
            <p:grpSpPr>
              <a:xfrm>
                <a:off x="1827798" y="4525"/>
                <a:ext cx="5443305" cy="457202"/>
                <a:chOff x="-100590" y="-2"/>
                <a:chExt cx="5443305" cy="457202"/>
              </a:xfrm>
            </p:grpSpPr>
            <p:sp>
              <p:nvSpPr>
                <p:cNvPr id="231" name="Google Shape;231;p34"/>
                <p:cNvSpPr/>
                <p:nvPr/>
              </p:nvSpPr>
              <p:spPr>
                <a:xfrm>
                  <a:off x="-100590" y="-2"/>
                  <a:ext cx="5388953" cy="4572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0" lIns="91425" spcFirstLastPara="1" rIns="91425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400">
                      <a:solidFill>
                        <a:srgbClr val="595959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Transactions at ATMs, Merchant Payments </a:t>
                  </a:r>
                  <a:r>
                    <a:rPr lang="en-US" sz="1400">
                      <a:solidFill>
                        <a:srgbClr val="595959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(POS, E-Commerce &amp; QR Merchant)</a:t>
                  </a:r>
                  <a:r>
                    <a:rPr b="1" lang="en-US" sz="1400">
                      <a:solidFill>
                        <a:srgbClr val="595959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, Internet Banking, Mobile App Payments </a:t>
                  </a:r>
                  <a:r>
                    <a:rPr lang="en-US" sz="1400">
                      <a:solidFill>
                        <a:srgbClr val="595959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(Banking Apps, Branchless Banking App Wallets, E-money Wallets, Call/IVR)</a:t>
                  </a:r>
                  <a:r>
                    <a:rPr b="1" lang="en-US" sz="1400">
                      <a:solidFill>
                        <a:srgbClr val="595959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, </a:t>
                  </a:r>
                  <a:r>
                    <a:rPr lang="en-US" sz="1400">
                      <a:solidFill>
                        <a:srgbClr val="595959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and</a:t>
                  </a:r>
                  <a:r>
                    <a:rPr b="1" lang="en-US" sz="1400">
                      <a:solidFill>
                        <a:srgbClr val="595959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Direct Debit</a:t>
                  </a: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34"/>
                <p:cNvSpPr/>
                <p:nvPr/>
              </p:nvSpPr>
              <p:spPr>
                <a:xfrm>
                  <a:off x="5287851" y="0"/>
                  <a:ext cx="54864" cy="457200"/>
                </a:xfrm>
                <a:prstGeom prst="rect">
                  <a:avLst/>
                </a:prstGeom>
                <a:solidFill>
                  <a:srgbClr val="41AFA7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33" name="Google Shape;233;p34"/>
            <p:cNvSpPr/>
            <p:nvPr/>
          </p:nvSpPr>
          <p:spPr>
            <a:xfrm>
              <a:off x="0" y="0"/>
              <a:ext cx="54610" cy="456565"/>
            </a:xfrm>
            <a:prstGeom prst="rect">
              <a:avLst/>
            </a:prstGeom>
            <a:solidFill>
              <a:srgbClr val="41AFA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34"/>
          <p:cNvGrpSpPr/>
          <p:nvPr/>
        </p:nvGrpSpPr>
        <p:grpSpPr>
          <a:xfrm>
            <a:off x="283002" y="6066066"/>
            <a:ext cx="11584321" cy="582286"/>
            <a:chOff x="0" y="0"/>
            <a:chExt cx="7261421" cy="457200"/>
          </a:xfrm>
        </p:grpSpPr>
        <p:grpSp>
          <p:nvGrpSpPr>
            <p:cNvPr id="235" name="Google Shape;235;p34"/>
            <p:cNvGrpSpPr/>
            <p:nvPr/>
          </p:nvGrpSpPr>
          <p:grpSpPr>
            <a:xfrm>
              <a:off x="0" y="0"/>
              <a:ext cx="7214446" cy="457200"/>
              <a:chOff x="4527" y="0"/>
              <a:chExt cx="7214446" cy="457200"/>
            </a:xfrm>
          </p:grpSpPr>
          <p:sp>
            <p:nvSpPr>
              <p:cNvPr id="236" name="Google Shape;236;p34"/>
              <p:cNvSpPr/>
              <p:nvPr/>
            </p:nvSpPr>
            <p:spPr>
              <a:xfrm>
                <a:off x="5509032" y="0"/>
                <a:ext cx="684530" cy="457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200">
                    <a:solidFill>
                      <a:srgbClr val="ED7D31"/>
                    </a:solidFill>
                    <a:latin typeface="Arial Rounded"/>
                    <a:ea typeface="Arial Rounded"/>
                    <a:cs typeface="Arial Rounded"/>
                    <a:sym typeface="Arial Rounded"/>
                  </a:rPr>
                  <a:t>12%</a:t>
                </a: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34"/>
              <p:cNvSpPr/>
              <p:nvPr/>
            </p:nvSpPr>
            <p:spPr>
              <a:xfrm>
                <a:off x="6165407" y="0"/>
                <a:ext cx="1053566" cy="457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l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ED7B1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OTC Payments</a:t>
                </a: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rgbClr val="ED7B1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(by Volume)</a:t>
                </a:r>
                <a:endParaRPr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8" name="Google Shape;238;p34"/>
              <p:cNvGrpSpPr/>
              <p:nvPr/>
            </p:nvGrpSpPr>
            <p:grpSpPr>
              <a:xfrm>
                <a:off x="4527" y="0"/>
                <a:ext cx="5586476" cy="457200"/>
                <a:chOff x="4527" y="0"/>
                <a:chExt cx="5586476" cy="457200"/>
              </a:xfrm>
            </p:grpSpPr>
            <p:sp>
              <p:nvSpPr>
                <p:cNvPr id="239" name="Google Shape;239;p34"/>
                <p:cNvSpPr/>
                <p:nvPr/>
              </p:nvSpPr>
              <p:spPr>
                <a:xfrm>
                  <a:off x="67901" y="0"/>
                  <a:ext cx="5523102" cy="457200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0" lIns="182875" spcFirstLastPara="1" rIns="91425" wrap="square" tIns="0">
                  <a:noAutofit/>
                </a:bodyPr>
                <a:lstStyle/>
                <a:p>
                  <a:pPr indent="0" lvl="0" marL="0" marR="0" rtl="0" algn="l">
                    <a:lnSpc>
                      <a:spcPct val="107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400">
                      <a:solidFill>
                        <a:srgbClr val="595959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Transactions at Branchless Banking Agents</a:t>
                  </a:r>
                  <a:r>
                    <a:rPr lang="en-US" sz="1400">
                      <a:solidFill>
                        <a:srgbClr val="595959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, and </a:t>
                  </a:r>
                  <a:r>
                    <a:rPr b="1" lang="en-US" sz="1400">
                      <a:solidFill>
                        <a:srgbClr val="595959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Bank Branches </a:t>
                  </a:r>
                  <a:r>
                    <a:rPr lang="en-US" sz="1400">
                      <a:solidFill>
                        <a:srgbClr val="595959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(Cash Deposits, Cash Withdrawals, Cheque-based Fund Transfers, Pay Order/Demand Draft/ Banker’s Cheque, Bill Payments, and Other Paper-Instruments)</a:t>
                  </a:r>
                  <a:endParaRPr sz="20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34"/>
                <p:cNvSpPr/>
                <p:nvPr/>
              </p:nvSpPr>
              <p:spPr>
                <a:xfrm>
                  <a:off x="4527" y="0"/>
                  <a:ext cx="54864" cy="457200"/>
                </a:xfrm>
                <a:prstGeom prst="rect">
                  <a:avLst/>
                </a:prstGeom>
                <a:solidFill>
                  <a:srgbClr val="ED7B1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41" name="Google Shape;241;p34"/>
            <p:cNvSpPr/>
            <p:nvPr/>
          </p:nvSpPr>
          <p:spPr>
            <a:xfrm>
              <a:off x="7206559" y="0"/>
              <a:ext cx="54862" cy="457200"/>
            </a:xfrm>
            <a:prstGeom prst="rect">
              <a:avLst/>
            </a:prstGeom>
            <a:solidFill>
              <a:srgbClr val="ED7B1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2" name="Google Shape;242;p34"/>
          <p:cNvCxnSpPr/>
          <p:nvPr/>
        </p:nvCxnSpPr>
        <p:spPr>
          <a:xfrm>
            <a:off x="6052931" y="1592653"/>
            <a:ext cx="0" cy="3665147"/>
          </a:xfrm>
          <a:prstGeom prst="straightConnector1">
            <a:avLst/>
          </a:prstGeom>
          <a:noFill/>
          <a:ln cap="flat" cmpd="sng" w="28575">
            <a:solidFill>
              <a:srgbClr val="BFBFBF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43" name="Google Shape;243;p34"/>
          <p:cNvGrpSpPr/>
          <p:nvPr/>
        </p:nvGrpSpPr>
        <p:grpSpPr>
          <a:xfrm>
            <a:off x="0" y="-14748"/>
            <a:ext cx="12192000" cy="956899"/>
            <a:chOff x="-8" y="101413"/>
            <a:chExt cx="29352643" cy="1142771"/>
          </a:xfrm>
        </p:grpSpPr>
        <p:grpSp>
          <p:nvGrpSpPr>
            <p:cNvPr id="244" name="Google Shape;244;p34"/>
            <p:cNvGrpSpPr/>
            <p:nvPr/>
          </p:nvGrpSpPr>
          <p:grpSpPr>
            <a:xfrm>
              <a:off x="-8" y="111381"/>
              <a:ext cx="29352643" cy="972967"/>
              <a:chOff x="-8" y="111381"/>
              <a:chExt cx="29352643" cy="972967"/>
            </a:xfrm>
          </p:grpSpPr>
          <p:sp>
            <p:nvSpPr>
              <p:cNvPr id="245" name="Google Shape;245;p34"/>
              <p:cNvSpPr/>
              <p:nvPr/>
            </p:nvSpPr>
            <p:spPr>
              <a:xfrm>
                <a:off x="-8" y="111381"/>
                <a:ext cx="29352643" cy="972967"/>
              </a:xfrm>
              <a:prstGeom prst="rect">
                <a:avLst/>
              </a:prstGeom>
              <a:solidFill>
                <a:srgbClr val="279A5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34"/>
              <p:cNvSpPr/>
              <p:nvPr/>
            </p:nvSpPr>
            <p:spPr>
              <a:xfrm>
                <a:off x="3" y="111383"/>
                <a:ext cx="646052" cy="961340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" name="Google Shape;247;p34"/>
            <p:cNvSpPr txBox="1"/>
            <p:nvPr/>
          </p:nvSpPr>
          <p:spPr>
            <a:xfrm>
              <a:off x="718951" y="101413"/>
              <a:ext cx="23112548" cy="11427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Key Payment Trends in Pakistan</a:t>
              </a:r>
              <a:endPara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/>
          <p:nvPr/>
        </p:nvSpPr>
        <p:spPr>
          <a:xfrm>
            <a:off x="4106781" y="4157498"/>
            <a:ext cx="7830115" cy="176828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92AAEA"/>
              </a:gs>
              <a:gs pos="50000">
                <a:srgbClr val="BDCAF0"/>
              </a:gs>
              <a:gs pos="100000">
                <a:srgbClr val="DEE4F7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44" lvl="0" marL="53973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Noto Sans Symbols"/>
              <a:buChar char="⮚"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Frauds</a:t>
            </a:r>
            <a:endParaRPr sz="21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44" lvl="0" marL="53973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Noto Sans Symbols"/>
              <a:buChar char="⮚"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interest by banks in digital payment solutions/ support</a:t>
            </a:r>
            <a:endParaRPr/>
          </a:p>
          <a:p>
            <a:pPr indent="-285744" lvl="0" marL="53973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Noto Sans Symbols"/>
              <a:buChar char="⮚"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Expensive and low quality IT related services</a:t>
            </a:r>
            <a:endParaRPr/>
          </a:p>
          <a:p>
            <a:pPr indent="-285744" lvl="0" marL="53973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Noto Sans Symbols"/>
              <a:buChar char="⮚"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Infrastructure </a:t>
            </a:r>
            <a:endParaRPr/>
          </a:p>
          <a:p>
            <a:pPr indent="-285744" lvl="0" marL="53973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Noto Sans Symbols"/>
              <a:buChar char="⮚"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skilled HR </a:t>
            </a:r>
            <a:endParaRPr sz="21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5"/>
          <p:cNvSpPr/>
          <p:nvPr/>
        </p:nvSpPr>
        <p:spPr>
          <a:xfrm>
            <a:off x="4106781" y="2777502"/>
            <a:ext cx="7830116" cy="1219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DE7E"/>
              </a:gs>
              <a:gs pos="50000">
                <a:srgbClr val="FFE9B1"/>
              </a:gs>
              <a:gs pos="100000">
                <a:srgbClr val="FFF2D9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44" lvl="0" marL="53973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Noto Sans Symbols"/>
              <a:buChar char="⮚"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&amp; Cumbersome UI/UX</a:t>
            </a:r>
            <a:endParaRPr/>
          </a:p>
          <a:p>
            <a:pPr indent="-285744" lvl="0" marL="53973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Noto Sans Symbols"/>
              <a:buChar char="⮚"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cost of transactions</a:t>
            </a:r>
            <a:endParaRPr/>
          </a:p>
          <a:p>
            <a:pPr indent="-285744" lvl="0" marL="53973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Noto Sans Symbols"/>
              <a:buChar char="⮚"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Fear of Documentation / Taxation</a:t>
            </a:r>
            <a:endParaRPr/>
          </a:p>
        </p:txBody>
      </p:sp>
      <p:sp>
        <p:nvSpPr>
          <p:cNvPr id="255" name="Google Shape;255;p35"/>
          <p:cNvSpPr/>
          <p:nvPr/>
        </p:nvSpPr>
        <p:spPr>
          <a:xfrm>
            <a:off x="4106780" y="1444251"/>
            <a:ext cx="7830117" cy="1219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AA87"/>
              </a:gs>
              <a:gs pos="50000">
                <a:srgbClr val="FFC9B5"/>
              </a:gs>
              <a:gs pos="100000">
                <a:srgbClr val="FFE3DB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44" lvl="0" marL="53973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Noto Sans Symbols"/>
              <a:buChar char="⮚"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currency in circulation</a:t>
            </a:r>
            <a:endParaRPr sz="21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44" lvl="0" marL="53973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Noto Sans Symbols"/>
              <a:buChar char="⮚"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Informal Economy</a:t>
            </a:r>
            <a:endParaRPr sz="21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44" lvl="0" marL="53973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Noto Sans Symbols"/>
              <a:buChar char="⮚"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Zero cost for merchants and consumers</a:t>
            </a:r>
            <a:endParaRPr/>
          </a:p>
        </p:txBody>
      </p:sp>
      <p:sp>
        <p:nvSpPr>
          <p:cNvPr id="256" name="Google Shape;256;p35"/>
          <p:cNvSpPr/>
          <p:nvPr/>
        </p:nvSpPr>
        <p:spPr>
          <a:xfrm flipH="1">
            <a:off x="3819401" y="2769836"/>
            <a:ext cx="547760" cy="1219200"/>
          </a:xfrm>
          <a:custGeom>
            <a:rect b="b" l="l" r="r" t="t"/>
            <a:pathLst>
              <a:path extrusionOk="0" h="21600" w="21600">
                <a:moveTo>
                  <a:pt x="17395" y="7718"/>
                </a:moveTo>
                <a:cubicBezTo>
                  <a:pt x="17217" y="7186"/>
                  <a:pt x="17007" y="6661"/>
                  <a:pt x="16887" y="6124"/>
                </a:cubicBezTo>
                <a:cubicBezTo>
                  <a:pt x="16819" y="5821"/>
                  <a:pt x="16747" y="5517"/>
                  <a:pt x="16646" y="5217"/>
                </a:cubicBezTo>
                <a:cubicBezTo>
                  <a:pt x="16509" y="4807"/>
                  <a:pt x="16342" y="4400"/>
                  <a:pt x="16152" y="3998"/>
                </a:cubicBezTo>
                <a:cubicBezTo>
                  <a:pt x="15932" y="3531"/>
                  <a:pt x="15641" y="3078"/>
                  <a:pt x="15300" y="2641"/>
                </a:cubicBezTo>
                <a:cubicBezTo>
                  <a:pt x="14830" y="2040"/>
                  <a:pt x="14255" y="1458"/>
                  <a:pt x="13574" y="942"/>
                </a:cubicBezTo>
                <a:cubicBezTo>
                  <a:pt x="13375" y="791"/>
                  <a:pt x="13160" y="631"/>
                  <a:pt x="12918" y="505"/>
                </a:cubicBezTo>
                <a:cubicBezTo>
                  <a:pt x="12065" y="63"/>
                  <a:pt x="11061" y="0"/>
                  <a:pt x="11061" y="0"/>
                </a:cubicBezTo>
                <a:cubicBezTo>
                  <a:pt x="11061" y="0"/>
                  <a:pt x="2" y="0"/>
                  <a:pt x="0" y="0"/>
                </a:cubicBezTo>
                <a:cubicBezTo>
                  <a:pt x="93" y="0"/>
                  <a:pt x="261" y="79"/>
                  <a:pt x="343" y="106"/>
                </a:cubicBezTo>
                <a:cubicBezTo>
                  <a:pt x="484" y="153"/>
                  <a:pt x="620" y="205"/>
                  <a:pt x="754" y="259"/>
                </a:cubicBezTo>
                <a:cubicBezTo>
                  <a:pt x="1157" y="424"/>
                  <a:pt x="1538" y="611"/>
                  <a:pt x="1903" y="807"/>
                </a:cubicBezTo>
                <a:cubicBezTo>
                  <a:pt x="2413" y="1081"/>
                  <a:pt x="2893" y="1379"/>
                  <a:pt x="3300" y="1715"/>
                </a:cubicBezTo>
                <a:cubicBezTo>
                  <a:pt x="3797" y="2126"/>
                  <a:pt x="4165" y="2589"/>
                  <a:pt x="4423" y="3079"/>
                </a:cubicBezTo>
                <a:cubicBezTo>
                  <a:pt x="4738" y="3678"/>
                  <a:pt x="5168" y="5495"/>
                  <a:pt x="5207" y="5653"/>
                </a:cubicBezTo>
                <a:cubicBezTo>
                  <a:pt x="6447" y="10800"/>
                  <a:pt x="11221" y="10800"/>
                  <a:pt x="11221" y="10800"/>
                </a:cubicBezTo>
                <a:cubicBezTo>
                  <a:pt x="11221" y="10800"/>
                  <a:pt x="6447" y="10800"/>
                  <a:pt x="5207" y="15947"/>
                </a:cubicBezTo>
                <a:cubicBezTo>
                  <a:pt x="5168" y="16105"/>
                  <a:pt x="4738" y="17922"/>
                  <a:pt x="4423" y="18521"/>
                </a:cubicBezTo>
                <a:cubicBezTo>
                  <a:pt x="4165" y="19011"/>
                  <a:pt x="3797" y="19474"/>
                  <a:pt x="3300" y="19885"/>
                </a:cubicBezTo>
                <a:cubicBezTo>
                  <a:pt x="2893" y="20220"/>
                  <a:pt x="2413" y="20519"/>
                  <a:pt x="1903" y="20793"/>
                </a:cubicBezTo>
                <a:cubicBezTo>
                  <a:pt x="1538" y="20989"/>
                  <a:pt x="1157" y="21176"/>
                  <a:pt x="754" y="21341"/>
                </a:cubicBezTo>
                <a:cubicBezTo>
                  <a:pt x="620" y="21395"/>
                  <a:pt x="484" y="21447"/>
                  <a:pt x="343" y="21494"/>
                </a:cubicBezTo>
                <a:cubicBezTo>
                  <a:pt x="261" y="21521"/>
                  <a:pt x="93" y="21600"/>
                  <a:pt x="0" y="21600"/>
                </a:cubicBezTo>
                <a:cubicBezTo>
                  <a:pt x="2" y="21600"/>
                  <a:pt x="11061" y="21600"/>
                  <a:pt x="11061" y="21600"/>
                </a:cubicBezTo>
                <a:cubicBezTo>
                  <a:pt x="11061" y="21600"/>
                  <a:pt x="12065" y="21537"/>
                  <a:pt x="12918" y="21095"/>
                </a:cubicBezTo>
                <a:cubicBezTo>
                  <a:pt x="13160" y="20969"/>
                  <a:pt x="13375" y="20809"/>
                  <a:pt x="13574" y="20658"/>
                </a:cubicBezTo>
                <a:cubicBezTo>
                  <a:pt x="14255" y="20141"/>
                  <a:pt x="14830" y="19560"/>
                  <a:pt x="15300" y="18959"/>
                </a:cubicBezTo>
                <a:cubicBezTo>
                  <a:pt x="15641" y="18522"/>
                  <a:pt x="15932" y="18069"/>
                  <a:pt x="16152" y="17602"/>
                </a:cubicBezTo>
                <a:cubicBezTo>
                  <a:pt x="16342" y="17200"/>
                  <a:pt x="16509" y="16793"/>
                  <a:pt x="16646" y="16383"/>
                </a:cubicBezTo>
                <a:cubicBezTo>
                  <a:pt x="16747" y="16083"/>
                  <a:pt x="16819" y="15779"/>
                  <a:pt x="16887" y="15476"/>
                </a:cubicBezTo>
                <a:cubicBezTo>
                  <a:pt x="17007" y="14939"/>
                  <a:pt x="17217" y="14414"/>
                  <a:pt x="17395" y="13882"/>
                </a:cubicBezTo>
                <a:cubicBezTo>
                  <a:pt x="18008" y="12051"/>
                  <a:pt x="20815" y="11047"/>
                  <a:pt x="21600" y="10800"/>
                </a:cubicBezTo>
                <a:cubicBezTo>
                  <a:pt x="20815" y="10553"/>
                  <a:pt x="18008" y="9549"/>
                  <a:pt x="17395" y="77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32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57" name="Google Shape;257;p35"/>
          <p:cNvSpPr/>
          <p:nvPr/>
        </p:nvSpPr>
        <p:spPr>
          <a:xfrm flipH="1">
            <a:off x="3791802" y="1442076"/>
            <a:ext cx="602961" cy="1219200"/>
          </a:xfrm>
          <a:custGeom>
            <a:rect b="b" l="l" r="r" t="t"/>
            <a:pathLst>
              <a:path extrusionOk="0" h="21600" w="21600">
                <a:moveTo>
                  <a:pt x="17395" y="7718"/>
                </a:moveTo>
                <a:cubicBezTo>
                  <a:pt x="17217" y="7186"/>
                  <a:pt x="17007" y="6661"/>
                  <a:pt x="16887" y="6124"/>
                </a:cubicBezTo>
                <a:cubicBezTo>
                  <a:pt x="16819" y="5821"/>
                  <a:pt x="16747" y="5517"/>
                  <a:pt x="16646" y="5217"/>
                </a:cubicBezTo>
                <a:cubicBezTo>
                  <a:pt x="16509" y="4807"/>
                  <a:pt x="16342" y="4400"/>
                  <a:pt x="16152" y="3998"/>
                </a:cubicBezTo>
                <a:cubicBezTo>
                  <a:pt x="15932" y="3531"/>
                  <a:pt x="15641" y="3078"/>
                  <a:pt x="15300" y="2641"/>
                </a:cubicBezTo>
                <a:cubicBezTo>
                  <a:pt x="14830" y="2040"/>
                  <a:pt x="14255" y="1458"/>
                  <a:pt x="13574" y="942"/>
                </a:cubicBezTo>
                <a:cubicBezTo>
                  <a:pt x="13375" y="791"/>
                  <a:pt x="13160" y="631"/>
                  <a:pt x="12918" y="505"/>
                </a:cubicBezTo>
                <a:cubicBezTo>
                  <a:pt x="12065" y="63"/>
                  <a:pt x="11061" y="0"/>
                  <a:pt x="11061" y="0"/>
                </a:cubicBezTo>
                <a:cubicBezTo>
                  <a:pt x="11061" y="0"/>
                  <a:pt x="2" y="0"/>
                  <a:pt x="0" y="0"/>
                </a:cubicBezTo>
                <a:cubicBezTo>
                  <a:pt x="93" y="0"/>
                  <a:pt x="261" y="79"/>
                  <a:pt x="343" y="106"/>
                </a:cubicBezTo>
                <a:cubicBezTo>
                  <a:pt x="484" y="153"/>
                  <a:pt x="620" y="205"/>
                  <a:pt x="754" y="259"/>
                </a:cubicBezTo>
                <a:cubicBezTo>
                  <a:pt x="1157" y="424"/>
                  <a:pt x="1538" y="611"/>
                  <a:pt x="1903" y="807"/>
                </a:cubicBezTo>
                <a:cubicBezTo>
                  <a:pt x="2413" y="1081"/>
                  <a:pt x="2893" y="1379"/>
                  <a:pt x="3300" y="1715"/>
                </a:cubicBezTo>
                <a:cubicBezTo>
                  <a:pt x="3797" y="2126"/>
                  <a:pt x="4165" y="2589"/>
                  <a:pt x="4423" y="3079"/>
                </a:cubicBezTo>
                <a:cubicBezTo>
                  <a:pt x="4738" y="3678"/>
                  <a:pt x="5168" y="5495"/>
                  <a:pt x="5207" y="5653"/>
                </a:cubicBezTo>
                <a:cubicBezTo>
                  <a:pt x="6447" y="10800"/>
                  <a:pt x="11221" y="10800"/>
                  <a:pt x="11221" y="10800"/>
                </a:cubicBezTo>
                <a:cubicBezTo>
                  <a:pt x="11221" y="10800"/>
                  <a:pt x="6447" y="10800"/>
                  <a:pt x="5207" y="15947"/>
                </a:cubicBezTo>
                <a:cubicBezTo>
                  <a:pt x="5168" y="16105"/>
                  <a:pt x="4738" y="17922"/>
                  <a:pt x="4423" y="18521"/>
                </a:cubicBezTo>
                <a:cubicBezTo>
                  <a:pt x="4165" y="19011"/>
                  <a:pt x="3797" y="19474"/>
                  <a:pt x="3300" y="19885"/>
                </a:cubicBezTo>
                <a:cubicBezTo>
                  <a:pt x="2893" y="20220"/>
                  <a:pt x="2413" y="20519"/>
                  <a:pt x="1903" y="20793"/>
                </a:cubicBezTo>
                <a:cubicBezTo>
                  <a:pt x="1538" y="20989"/>
                  <a:pt x="1157" y="21176"/>
                  <a:pt x="754" y="21341"/>
                </a:cubicBezTo>
                <a:cubicBezTo>
                  <a:pt x="620" y="21395"/>
                  <a:pt x="484" y="21447"/>
                  <a:pt x="343" y="21494"/>
                </a:cubicBezTo>
                <a:cubicBezTo>
                  <a:pt x="261" y="21521"/>
                  <a:pt x="93" y="21600"/>
                  <a:pt x="0" y="21600"/>
                </a:cubicBezTo>
                <a:cubicBezTo>
                  <a:pt x="2" y="21600"/>
                  <a:pt x="11061" y="21600"/>
                  <a:pt x="11061" y="21600"/>
                </a:cubicBezTo>
                <a:cubicBezTo>
                  <a:pt x="11061" y="21600"/>
                  <a:pt x="12065" y="21537"/>
                  <a:pt x="12918" y="21095"/>
                </a:cubicBezTo>
                <a:cubicBezTo>
                  <a:pt x="13160" y="20969"/>
                  <a:pt x="13375" y="20809"/>
                  <a:pt x="13574" y="20658"/>
                </a:cubicBezTo>
                <a:cubicBezTo>
                  <a:pt x="14255" y="20141"/>
                  <a:pt x="14830" y="19560"/>
                  <a:pt x="15300" y="18959"/>
                </a:cubicBezTo>
                <a:cubicBezTo>
                  <a:pt x="15641" y="18522"/>
                  <a:pt x="15932" y="18069"/>
                  <a:pt x="16152" y="17602"/>
                </a:cubicBezTo>
                <a:cubicBezTo>
                  <a:pt x="16342" y="17200"/>
                  <a:pt x="16509" y="16793"/>
                  <a:pt x="16646" y="16383"/>
                </a:cubicBezTo>
                <a:cubicBezTo>
                  <a:pt x="16747" y="16083"/>
                  <a:pt x="16819" y="15779"/>
                  <a:pt x="16887" y="15476"/>
                </a:cubicBezTo>
                <a:cubicBezTo>
                  <a:pt x="17007" y="14939"/>
                  <a:pt x="17217" y="14414"/>
                  <a:pt x="17395" y="13882"/>
                </a:cubicBezTo>
                <a:cubicBezTo>
                  <a:pt x="18008" y="12051"/>
                  <a:pt x="20815" y="11047"/>
                  <a:pt x="21600" y="10800"/>
                </a:cubicBezTo>
                <a:cubicBezTo>
                  <a:pt x="20815" y="10553"/>
                  <a:pt x="18008" y="9549"/>
                  <a:pt x="17395" y="77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32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grpSp>
        <p:nvGrpSpPr>
          <p:cNvPr id="258" name="Google Shape;258;p35"/>
          <p:cNvGrpSpPr/>
          <p:nvPr/>
        </p:nvGrpSpPr>
        <p:grpSpPr>
          <a:xfrm>
            <a:off x="417607" y="2980318"/>
            <a:ext cx="811223" cy="811223"/>
            <a:chOff x="91823" y="2048201"/>
            <a:chExt cx="608417" cy="608417"/>
          </a:xfrm>
        </p:grpSpPr>
        <p:sp>
          <p:nvSpPr>
            <p:cNvPr id="259" name="Google Shape;259;p35"/>
            <p:cNvSpPr/>
            <p:nvPr/>
          </p:nvSpPr>
          <p:spPr>
            <a:xfrm>
              <a:off x="91823" y="2048201"/>
              <a:ext cx="608417" cy="6084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60" name="Google Shape;260;p35"/>
            <p:cNvSpPr/>
            <p:nvPr/>
          </p:nvSpPr>
          <p:spPr>
            <a:xfrm>
              <a:off x="238441" y="2195776"/>
              <a:ext cx="293054" cy="312335"/>
            </a:xfrm>
            <a:custGeom>
              <a:rect b="b" l="l" r="r" t="t"/>
              <a:pathLst>
                <a:path extrusionOk="0" h="2500" w="2344">
                  <a:moveTo>
                    <a:pt x="2031" y="1328"/>
                  </a:moveTo>
                  <a:lnTo>
                    <a:pt x="1250" y="1328"/>
                  </a:lnTo>
                  <a:lnTo>
                    <a:pt x="1250" y="1172"/>
                  </a:lnTo>
                  <a:lnTo>
                    <a:pt x="2031" y="1172"/>
                  </a:lnTo>
                  <a:lnTo>
                    <a:pt x="2031" y="1328"/>
                  </a:lnTo>
                  <a:close/>
                  <a:moveTo>
                    <a:pt x="2031" y="1953"/>
                  </a:moveTo>
                  <a:lnTo>
                    <a:pt x="1250" y="1953"/>
                  </a:lnTo>
                  <a:lnTo>
                    <a:pt x="1250" y="1796"/>
                  </a:lnTo>
                  <a:lnTo>
                    <a:pt x="2031" y="1796"/>
                  </a:lnTo>
                  <a:lnTo>
                    <a:pt x="2031" y="1953"/>
                  </a:lnTo>
                  <a:close/>
                  <a:moveTo>
                    <a:pt x="1016" y="1015"/>
                  </a:moveTo>
                  <a:lnTo>
                    <a:pt x="1016" y="1015"/>
                  </a:lnTo>
                  <a:cubicBezTo>
                    <a:pt x="972" y="1015"/>
                    <a:pt x="938" y="980"/>
                    <a:pt x="938" y="937"/>
                  </a:cubicBezTo>
                  <a:cubicBezTo>
                    <a:pt x="938" y="893"/>
                    <a:pt x="972" y="859"/>
                    <a:pt x="1016" y="859"/>
                  </a:cubicBezTo>
                  <a:cubicBezTo>
                    <a:pt x="1059" y="859"/>
                    <a:pt x="1094" y="893"/>
                    <a:pt x="1094" y="937"/>
                  </a:cubicBezTo>
                  <a:cubicBezTo>
                    <a:pt x="1094" y="980"/>
                    <a:pt x="1059" y="1015"/>
                    <a:pt x="1016" y="1015"/>
                  </a:cubicBezTo>
                  <a:close/>
                  <a:moveTo>
                    <a:pt x="1016" y="1328"/>
                  </a:moveTo>
                  <a:lnTo>
                    <a:pt x="1016" y="1328"/>
                  </a:lnTo>
                  <a:cubicBezTo>
                    <a:pt x="972" y="1328"/>
                    <a:pt x="938" y="1293"/>
                    <a:pt x="938" y="1249"/>
                  </a:cubicBezTo>
                  <a:cubicBezTo>
                    <a:pt x="938" y="1206"/>
                    <a:pt x="972" y="1172"/>
                    <a:pt x="1016" y="1172"/>
                  </a:cubicBezTo>
                  <a:cubicBezTo>
                    <a:pt x="1059" y="1172"/>
                    <a:pt x="1094" y="1206"/>
                    <a:pt x="1094" y="1249"/>
                  </a:cubicBezTo>
                  <a:cubicBezTo>
                    <a:pt x="1094" y="1293"/>
                    <a:pt x="1059" y="1328"/>
                    <a:pt x="1016" y="1328"/>
                  </a:cubicBezTo>
                  <a:close/>
                  <a:moveTo>
                    <a:pt x="1016" y="1640"/>
                  </a:moveTo>
                  <a:lnTo>
                    <a:pt x="1016" y="1640"/>
                  </a:lnTo>
                  <a:cubicBezTo>
                    <a:pt x="972" y="1640"/>
                    <a:pt x="938" y="1605"/>
                    <a:pt x="938" y="1562"/>
                  </a:cubicBezTo>
                  <a:cubicBezTo>
                    <a:pt x="938" y="1519"/>
                    <a:pt x="972" y="1484"/>
                    <a:pt x="1016" y="1484"/>
                  </a:cubicBezTo>
                  <a:cubicBezTo>
                    <a:pt x="1059" y="1484"/>
                    <a:pt x="1094" y="1519"/>
                    <a:pt x="1094" y="1562"/>
                  </a:cubicBezTo>
                  <a:cubicBezTo>
                    <a:pt x="1094" y="1605"/>
                    <a:pt x="1059" y="1640"/>
                    <a:pt x="1016" y="1640"/>
                  </a:cubicBezTo>
                  <a:close/>
                  <a:moveTo>
                    <a:pt x="1016" y="1953"/>
                  </a:moveTo>
                  <a:lnTo>
                    <a:pt x="1016" y="1953"/>
                  </a:lnTo>
                  <a:cubicBezTo>
                    <a:pt x="972" y="1953"/>
                    <a:pt x="938" y="1917"/>
                    <a:pt x="938" y="1874"/>
                  </a:cubicBezTo>
                  <a:cubicBezTo>
                    <a:pt x="938" y="1831"/>
                    <a:pt x="972" y="1796"/>
                    <a:pt x="1016" y="1796"/>
                  </a:cubicBezTo>
                  <a:cubicBezTo>
                    <a:pt x="1059" y="1796"/>
                    <a:pt x="1094" y="1831"/>
                    <a:pt x="1094" y="1874"/>
                  </a:cubicBezTo>
                  <a:cubicBezTo>
                    <a:pt x="1094" y="1917"/>
                    <a:pt x="1059" y="1953"/>
                    <a:pt x="1016" y="1953"/>
                  </a:cubicBezTo>
                  <a:close/>
                  <a:moveTo>
                    <a:pt x="1250" y="1484"/>
                  </a:moveTo>
                  <a:lnTo>
                    <a:pt x="1718" y="1484"/>
                  </a:lnTo>
                  <a:lnTo>
                    <a:pt x="1718" y="1640"/>
                  </a:lnTo>
                  <a:lnTo>
                    <a:pt x="1250" y="1640"/>
                  </a:lnTo>
                  <a:lnTo>
                    <a:pt x="1250" y="1484"/>
                  </a:lnTo>
                  <a:close/>
                  <a:moveTo>
                    <a:pt x="1250" y="859"/>
                  </a:moveTo>
                  <a:lnTo>
                    <a:pt x="1952" y="859"/>
                  </a:lnTo>
                  <a:lnTo>
                    <a:pt x="1952" y="1015"/>
                  </a:lnTo>
                  <a:lnTo>
                    <a:pt x="1250" y="1015"/>
                  </a:lnTo>
                  <a:lnTo>
                    <a:pt x="1250" y="859"/>
                  </a:lnTo>
                  <a:close/>
                  <a:moveTo>
                    <a:pt x="1250" y="390"/>
                  </a:moveTo>
                  <a:lnTo>
                    <a:pt x="1796" y="390"/>
                  </a:lnTo>
                  <a:lnTo>
                    <a:pt x="1796" y="546"/>
                  </a:lnTo>
                  <a:lnTo>
                    <a:pt x="1250" y="546"/>
                  </a:lnTo>
                  <a:lnTo>
                    <a:pt x="1250" y="390"/>
                  </a:lnTo>
                  <a:close/>
                  <a:moveTo>
                    <a:pt x="625" y="2265"/>
                  </a:moveTo>
                  <a:lnTo>
                    <a:pt x="625" y="2265"/>
                  </a:lnTo>
                  <a:cubicBezTo>
                    <a:pt x="625" y="2308"/>
                    <a:pt x="590" y="2343"/>
                    <a:pt x="547" y="2343"/>
                  </a:cubicBezTo>
                  <a:cubicBezTo>
                    <a:pt x="504" y="2343"/>
                    <a:pt x="469" y="2308"/>
                    <a:pt x="469" y="2265"/>
                  </a:cubicBezTo>
                  <a:lnTo>
                    <a:pt x="469" y="859"/>
                  </a:lnTo>
                  <a:cubicBezTo>
                    <a:pt x="469" y="831"/>
                    <a:pt x="463" y="806"/>
                    <a:pt x="454" y="781"/>
                  </a:cubicBezTo>
                  <a:lnTo>
                    <a:pt x="625" y="781"/>
                  </a:lnTo>
                  <a:lnTo>
                    <a:pt x="625" y="2265"/>
                  </a:lnTo>
                  <a:close/>
                  <a:moveTo>
                    <a:pt x="313" y="1640"/>
                  </a:moveTo>
                  <a:lnTo>
                    <a:pt x="157" y="1640"/>
                  </a:lnTo>
                  <a:lnTo>
                    <a:pt x="157" y="859"/>
                  </a:lnTo>
                  <a:cubicBezTo>
                    <a:pt x="157" y="816"/>
                    <a:pt x="191" y="781"/>
                    <a:pt x="234" y="781"/>
                  </a:cubicBezTo>
                  <a:cubicBezTo>
                    <a:pt x="277" y="781"/>
                    <a:pt x="313" y="816"/>
                    <a:pt x="313" y="859"/>
                  </a:cubicBezTo>
                  <a:lnTo>
                    <a:pt x="313" y="1640"/>
                  </a:lnTo>
                  <a:close/>
                  <a:moveTo>
                    <a:pt x="625" y="0"/>
                  </a:moveTo>
                  <a:lnTo>
                    <a:pt x="625" y="625"/>
                  </a:lnTo>
                  <a:lnTo>
                    <a:pt x="234" y="625"/>
                  </a:lnTo>
                  <a:cubicBezTo>
                    <a:pt x="105" y="625"/>
                    <a:pt x="0" y="730"/>
                    <a:pt x="0" y="859"/>
                  </a:cubicBezTo>
                  <a:lnTo>
                    <a:pt x="0" y="1796"/>
                  </a:lnTo>
                  <a:lnTo>
                    <a:pt x="313" y="1796"/>
                  </a:lnTo>
                  <a:lnTo>
                    <a:pt x="313" y="2265"/>
                  </a:lnTo>
                  <a:cubicBezTo>
                    <a:pt x="313" y="2394"/>
                    <a:pt x="418" y="2499"/>
                    <a:pt x="547" y="2499"/>
                  </a:cubicBezTo>
                  <a:lnTo>
                    <a:pt x="2109" y="2499"/>
                  </a:lnTo>
                  <a:cubicBezTo>
                    <a:pt x="2238" y="2499"/>
                    <a:pt x="2343" y="2394"/>
                    <a:pt x="2343" y="2265"/>
                  </a:cubicBezTo>
                  <a:lnTo>
                    <a:pt x="2343" y="0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61" name="Google Shape;261;p35"/>
          <p:cNvGrpSpPr/>
          <p:nvPr/>
        </p:nvGrpSpPr>
        <p:grpSpPr>
          <a:xfrm>
            <a:off x="417610" y="1659605"/>
            <a:ext cx="811223" cy="811223"/>
            <a:chOff x="91825" y="1057666"/>
            <a:chExt cx="608417" cy="608417"/>
          </a:xfrm>
        </p:grpSpPr>
        <p:sp>
          <p:nvSpPr>
            <p:cNvPr id="262" name="Google Shape;262;p35"/>
            <p:cNvSpPr/>
            <p:nvPr/>
          </p:nvSpPr>
          <p:spPr>
            <a:xfrm>
              <a:off x="91825" y="1057666"/>
              <a:ext cx="608417" cy="6084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246555" y="1191220"/>
              <a:ext cx="298955" cy="289786"/>
            </a:xfrm>
            <a:custGeom>
              <a:rect b="b" l="l" r="r" t="t"/>
              <a:pathLst>
                <a:path extrusionOk="0" h="901340" w="787040">
                  <a:moveTo>
                    <a:pt x="365630" y="366455"/>
                  </a:moveTo>
                  <a:lnTo>
                    <a:pt x="365630" y="394569"/>
                  </a:lnTo>
                  <a:lnTo>
                    <a:pt x="365630" y="422683"/>
                  </a:lnTo>
                  <a:cubicBezTo>
                    <a:pt x="319207" y="422683"/>
                    <a:pt x="281060" y="460529"/>
                    <a:pt x="281060" y="507025"/>
                  </a:cubicBezTo>
                  <a:cubicBezTo>
                    <a:pt x="281060" y="553881"/>
                    <a:pt x="319207" y="591727"/>
                    <a:pt x="365630" y="591727"/>
                  </a:cubicBezTo>
                  <a:lnTo>
                    <a:pt x="421770" y="591727"/>
                  </a:lnTo>
                  <a:cubicBezTo>
                    <a:pt x="437245" y="591727"/>
                    <a:pt x="449840" y="604342"/>
                    <a:pt x="449840" y="619841"/>
                  </a:cubicBezTo>
                  <a:cubicBezTo>
                    <a:pt x="449840" y="635339"/>
                    <a:pt x="437245" y="647955"/>
                    <a:pt x="421770" y="647955"/>
                  </a:cubicBezTo>
                  <a:lnTo>
                    <a:pt x="365630" y="647955"/>
                  </a:lnTo>
                  <a:lnTo>
                    <a:pt x="337560" y="647955"/>
                  </a:lnTo>
                  <a:lnTo>
                    <a:pt x="309490" y="647955"/>
                  </a:lnTo>
                  <a:lnTo>
                    <a:pt x="309490" y="704182"/>
                  </a:lnTo>
                  <a:lnTo>
                    <a:pt x="337560" y="704182"/>
                  </a:lnTo>
                  <a:lnTo>
                    <a:pt x="365630" y="704182"/>
                  </a:lnTo>
                  <a:lnTo>
                    <a:pt x="365630" y="732296"/>
                  </a:lnTo>
                  <a:lnTo>
                    <a:pt x="365630" y="760410"/>
                  </a:lnTo>
                  <a:lnTo>
                    <a:pt x="421770" y="760410"/>
                  </a:lnTo>
                  <a:lnTo>
                    <a:pt x="421770" y="732296"/>
                  </a:lnTo>
                  <a:lnTo>
                    <a:pt x="421770" y="704182"/>
                  </a:lnTo>
                  <a:cubicBezTo>
                    <a:pt x="468194" y="704182"/>
                    <a:pt x="505980" y="666337"/>
                    <a:pt x="505980" y="619841"/>
                  </a:cubicBezTo>
                  <a:cubicBezTo>
                    <a:pt x="505980" y="573345"/>
                    <a:pt x="468194" y="535139"/>
                    <a:pt x="421770" y="535139"/>
                  </a:cubicBezTo>
                  <a:lnTo>
                    <a:pt x="365630" y="535139"/>
                  </a:lnTo>
                  <a:cubicBezTo>
                    <a:pt x="350156" y="535139"/>
                    <a:pt x="337560" y="522884"/>
                    <a:pt x="337560" y="507025"/>
                  </a:cubicBezTo>
                  <a:cubicBezTo>
                    <a:pt x="337560" y="491887"/>
                    <a:pt x="350156" y="478911"/>
                    <a:pt x="365630" y="478911"/>
                  </a:cubicBezTo>
                  <a:lnTo>
                    <a:pt x="421770" y="478911"/>
                  </a:lnTo>
                  <a:lnTo>
                    <a:pt x="449840" y="478911"/>
                  </a:lnTo>
                  <a:lnTo>
                    <a:pt x="477910" y="478911"/>
                  </a:lnTo>
                  <a:lnTo>
                    <a:pt x="477910" y="422683"/>
                  </a:lnTo>
                  <a:lnTo>
                    <a:pt x="449840" y="422683"/>
                  </a:lnTo>
                  <a:lnTo>
                    <a:pt x="421770" y="422683"/>
                  </a:lnTo>
                  <a:lnTo>
                    <a:pt x="421770" y="394569"/>
                  </a:lnTo>
                  <a:lnTo>
                    <a:pt x="421770" y="366455"/>
                  </a:lnTo>
                  <a:close/>
                  <a:moveTo>
                    <a:pt x="270624" y="254000"/>
                  </a:moveTo>
                  <a:lnTo>
                    <a:pt x="516776" y="254000"/>
                  </a:lnTo>
                  <a:lnTo>
                    <a:pt x="645970" y="368618"/>
                  </a:lnTo>
                  <a:cubicBezTo>
                    <a:pt x="735579" y="448634"/>
                    <a:pt x="787040" y="563613"/>
                    <a:pt x="787040" y="684358"/>
                  </a:cubicBezTo>
                  <a:lnTo>
                    <a:pt x="787040" y="856646"/>
                  </a:lnTo>
                  <a:lnTo>
                    <a:pt x="742776" y="901340"/>
                  </a:lnTo>
                  <a:lnTo>
                    <a:pt x="44624" y="901340"/>
                  </a:lnTo>
                  <a:lnTo>
                    <a:pt x="0" y="856646"/>
                  </a:lnTo>
                  <a:lnTo>
                    <a:pt x="0" y="684358"/>
                  </a:lnTo>
                  <a:cubicBezTo>
                    <a:pt x="0" y="563613"/>
                    <a:pt x="51822" y="448634"/>
                    <a:pt x="141790" y="368618"/>
                  </a:cubicBezTo>
                  <a:close/>
                  <a:moveTo>
                    <a:pt x="196850" y="0"/>
                  </a:moveTo>
                  <a:lnTo>
                    <a:pt x="590191" y="0"/>
                  </a:lnTo>
                  <a:lnTo>
                    <a:pt x="590191" y="28019"/>
                  </a:lnTo>
                  <a:cubicBezTo>
                    <a:pt x="590191" y="70047"/>
                    <a:pt x="577607" y="110998"/>
                    <a:pt x="554236" y="146201"/>
                  </a:cubicBezTo>
                  <a:lnTo>
                    <a:pt x="520799" y="196491"/>
                  </a:lnTo>
                  <a:lnTo>
                    <a:pt x="266242" y="196491"/>
                  </a:lnTo>
                  <a:lnTo>
                    <a:pt x="232804" y="146201"/>
                  </a:lnTo>
                  <a:cubicBezTo>
                    <a:pt x="209434" y="110998"/>
                    <a:pt x="196850" y="70047"/>
                    <a:pt x="196850" y="28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grpSp>
        <p:nvGrpSpPr>
          <p:cNvPr id="264" name="Google Shape;264;p35"/>
          <p:cNvGrpSpPr/>
          <p:nvPr/>
        </p:nvGrpSpPr>
        <p:grpSpPr>
          <a:xfrm>
            <a:off x="428850" y="4382109"/>
            <a:ext cx="811223" cy="811223"/>
            <a:chOff x="100255" y="3099544"/>
            <a:chExt cx="608417" cy="608417"/>
          </a:xfrm>
        </p:grpSpPr>
        <p:sp>
          <p:nvSpPr>
            <p:cNvPr id="265" name="Google Shape;265;p35"/>
            <p:cNvSpPr/>
            <p:nvPr/>
          </p:nvSpPr>
          <p:spPr>
            <a:xfrm>
              <a:off x="100255" y="3099544"/>
              <a:ext cx="608417" cy="60841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266" name="Google Shape;266;p35"/>
            <p:cNvSpPr/>
            <p:nvPr/>
          </p:nvSpPr>
          <p:spPr>
            <a:xfrm rot="-5189063">
              <a:off x="277405" y="3221353"/>
              <a:ext cx="291954" cy="351503"/>
            </a:xfrm>
            <a:custGeom>
              <a:rect b="b" l="l" r="r" t="t"/>
              <a:pathLst>
                <a:path extrusionOk="0" h="4838" w="4842">
                  <a:moveTo>
                    <a:pt x="2146" y="1362"/>
                  </a:moveTo>
                  <a:lnTo>
                    <a:pt x="2241" y="1362"/>
                  </a:lnTo>
                  <a:lnTo>
                    <a:pt x="2333" y="1369"/>
                  </a:lnTo>
                  <a:lnTo>
                    <a:pt x="2428" y="1383"/>
                  </a:lnTo>
                  <a:lnTo>
                    <a:pt x="2519" y="1403"/>
                  </a:lnTo>
                  <a:lnTo>
                    <a:pt x="2610" y="1431"/>
                  </a:lnTo>
                  <a:lnTo>
                    <a:pt x="2699" y="1465"/>
                  </a:lnTo>
                  <a:lnTo>
                    <a:pt x="2785" y="1506"/>
                  </a:lnTo>
                  <a:lnTo>
                    <a:pt x="2869" y="1553"/>
                  </a:lnTo>
                  <a:lnTo>
                    <a:pt x="2950" y="1608"/>
                  </a:lnTo>
                  <a:lnTo>
                    <a:pt x="3028" y="1669"/>
                  </a:lnTo>
                  <a:lnTo>
                    <a:pt x="3102" y="1739"/>
                  </a:lnTo>
                  <a:lnTo>
                    <a:pt x="3158" y="1799"/>
                  </a:lnTo>
                  <a:lnTo>
                    <a:pt x="3209" y="1862"/>
                  </a:lnTo>
                  <a:lnTo>
                    <a:pt x="3255" y="1928"/>
                  </a:lnTo>
                  <a:lnTo>
                    <a:pt x="3298" y="1997"/>
                  </a:lnTo>
                  <a:lnTo>
                    <a:pt x="2875" y="2420"/>
                  </a:lnTo>
                  <a:lnTo>
                    <a:pt x="2853" y="2436"/>
                  </a:lnTo>
                  <a:lnTo>
                    <a:pt x="2831" y="2450"/>
                  </a:lnTo>
                  <a:lnTo>
                    <a:pt x="2806" y="2464"/>
                  </a:lnTo>
                  <a:lnTo>
                    <a:pt x="2787" y="2405"/>
                  </a:lnTo>
                  <a:lnTo>
                    <a:pt x="2760" y="2348"/>
                  </a:lnTo>
                  <a:lnTo>
                    <a:pt x="2729" y="2293"/>
                  </a:lnTo>
                  <a:lnTo>
                    <a:pt x="2691" y="2240"/>
                  </a:lnTo>
                  <a:lnTo>
                    <a:pt x="2648" y="2192"/>
                  </a:lnTo>
                  <a:lnTo>
                    <a:pt x="2595" y="2145"/>
                  </a:lnTo>
                  <a:lnTo>
                    <a:pt x="2540" y="2105"/>
                  </a:lnTo>
                  <a:lnTo>
                    <a:pt x="2481" y="2071"/>
                  </a:lnTo>
                  <a:lnTo>
                    <a:pt x="2420" y="2045"/>
                  </a:lnTo>
                  <a:lnTo>
                    <a:pt x="2357" y="2025"/>
                  </a:lnTo>
                  <a:lnTo>
                    <a:pt x="2292" y="2012"/>
                  </a:lnTo>
                  <a:lnTo>
                    <a:pt x="2226" y="2005"/>
                  </a:lnTo>
                  <a:lnTo>
                    <a:pt x="2161" y="2005"/>
                  </a:lnTo>
                  <a:lnTo>
                    <a:pt x="2095" y="2012"/>
                  </a:lnTo>
                  <a:lnTo>
                    <a:pt x="2030" y="2025"/>
                  </a:lnTo>
                  <a:lnTo>
                    <a:pt x="1967" y="2045"/>
                  </a:lnTo>
                  <a:lnTo>
                    <a:pt x="1905" y="2071"/>
                  </a:lnTo>
                  <a:lnTo>
                    <a:pt x="1846" y="2105"/>
                  </a:lnTo>
                  <a:lnTo>
                    <a:pt x="1792" y="2145"/>
                  </a:lnTo>
                  <a:lnTo>
                    <a:pt x="1739" y="2192"/>
                  </a:lnTo>
                  <a:lnTo>
                    <a:pt x="830" y="3101"/>
                  </a:lnTo>
                  <a:lnTo>
                    <a:pt x="783" y="3152"/>
                  </a:lnTo>
                  <a:lnTo>
                    <a:pt x="743" y="3208"/>
                  </a:lnTo>
                  <a:lnTo>
                    <a:pt x="710" y="3267"/>
                  </a:lnTo>
                  <a:lnTo>
                    <a:pt x="683" y="3329"/>
                  </a:lnTo>
                  <a:lnTo>
                    <a:pt x="662" y="3392"/>
                  </a:lnTo>
                  <a:lnTo>
                    <a:pt x="649" y="3455"/>
                  </a:lnTo>
                  <a:lnTo>
                    <a:pt x="643" y="3521"/>
                  </a:lnTo>
                  <a:lnTo>
                    <a:pt x="643" y="3587"/>
                  </a:lnTo>
                  <a:lnTo>
                    <a:pt x="649" y="3652"/>
                  </a:lnTo>
                  <a:lnTo>
                    <a:pt x="662" y="3717"/>
                  </a:lnTo>
                  <a:lnTo>
                    <a:pt x="683" y="3780"/>
                  </a:lnTo>
                  <a:lnTo>
                    <a:pt x="710" y="3842"/>
                  </a:lnTo>
                  <a:lnTo>
                    <a:pt x="743" y="3901"/>
                  </a:lnTo>
                  <a:lnTo>
                    <a:pt x="783" y="3957"/>
                  </a:lnTo>
                  <a:lnTo>
                    <a:pt x="830" y="4008"/>
                  </a:lnTo>
                  <a:lnTo>
                    <a:pt x="882" y="4055"/>
                  </a:lnTo>
                  <a:lnTo>
                    <a:pt x="938" y="4095"/>
                  </a:lnTo>
                  <a:lnTo>
                    <a:pt x="997" y="4129"/>
                  </a:lnTo>
                  <a:lnTo>
                    <a:pt x="1059" y="4155"/>
                  </a:lnTo>
                  <a:lnTo>
                    <a:pt x="1122" y="4176"/>
                  </a:lnTo>
                  <a:lnTo>
                    <a:pt x="1187" y="4189"/>
                  </a:lnTo>
                  <a:lnTo>
                    <a:pt x="1251" y="4195"/>
                  </a:lnTo>
                  <a:lnTo>
                    <a:pt x="1318" y="4195"/>
                  </a:lnTo>
                  <a:lnTo>
                    <a:pt x="1382" y="4189"/>
                  </a:lnTo>
                  <a:lnTo>
                    <a:pt x="1447" y="4176"/>
                  </a:lnTo>
                  <a:lnTo>
                    <a:pt x="1510" y="4155"/>
                  </a:lnTo>
                  <a:lnTo>
                    <a:pt x="1572" y="4129"/>
                  </a:lnTo>
                  <a:lnTo>
                    <a:pt x="1631" y="4095"/>
                  </a:lnTo>
                  <a:lnTo>
                    <a:pt x="1687" y="4055"/>
                  </a:lnTo>
                  <a:lnTo>
                    <a:pt x="1739" y="4008"/>
                  </a:lnTo>
                  <a:lnTo>
                    <a:pt x="2063" y="3685"/>
                  </a:lnTo>
                  <a:lnTo>
                    <a:pt x="2176" y="3724"/>
                  </a:lnTo>
                  <a:lnTo>
                    <a:pt x="2291" y="3754"/>
                  </a:lnTo>
                  <a:lnTo>
                    <a:pt x="2409" y="3776"/>
                  </a:lnTo>
                  <a:lnTo>
                    <a:pt x="2526" y="3788"/>
                  </a:lnTo>
                  <a:lnTo>
                    <a:pt x="2646" y="3792"/>
                  </a:lnTo>
                  <a:lnTo>
                    <a:pt x="2763" y="3788"/>
                  </a:lnTo>
                  <a:lnTo>
                    <a:pt x="2883" y="3774"/>
                  </a:lnTo>
                  <a:lnTo>
                    <a:pt x="2194" y="4463"/>
                  </a:lnTo>
                  <a:lnTo>
                    <a:pt x="2120" y="4530"/>
                  </a:lnTo>
                  <a:lnTo>
                    <a:pt x="2042" y="4592"/>
                  </a:lnTo>
                  <a:lnTo>
                    <a:pt x="1961" y="4647"/>
                  </a:lnTo>
                  <a:lnTo>
                    <a:pt x="1877" y="4694"/>
                  </a:lnTo>
                  <a:lnTo>
                    <a:pt x="1790" y="4735"/>
                  </a:lnTo>
                  <a:lnTo>
                    <a:pt x="1702" y="4770"/>
                  </a:lnTo>
                  <a:lnTo>
                    <a:pt x="1611" y="4797"/>
                  </a:lnTo>
                  <a:lnTo>
                    <a:pt x="1518" y="4817"/>
                  </a:lnTo>
                  <a:lnTo>
                    <a:pt x="1425" y="4830"/>
                  </a:lnTo>
                  <a:lnTo>
                    <a:pt x="1331" y="4838"/>
                  </a:lnTo>
                  <a:lnTo>
                    <a:pt x="1237" y="4838"/>
                  </a:lnTo>
                  <a:lnTo>
                    <a:pt x="1144" y="4830"/>
                  </a:lnTo>
                  <a:lnTo>
                    <a:pt x="1051" y="4817"/>
                  </a:lnTo>
                  <a:lnTo>
                    <a:pt x="958" y="4797"/>
                  </a:lnTo>
                  <a:lnTo>
                    <a:pt x="867" y="4770"/>
                  </a:lnTo>
                  <a:lnTo>
                    <a:pt x="779" y="4735"/>
                  </a:lnTo>
                  <a:lnTo>
                    <a:pt x="692" y="4694"/>
                  </a:lnTo>
                  <a:lnTo>
                    <a:pt x="608" y="4647"/>
                  </a:lnTo>
                  <a:lnTo>
                    <a:pt x="527" y="4592"/>
                  </a:lnTo>
                  <a:lnTo>
                    <a:pt x="449" y="4530"/>
                  </a:lnTo>
                  <a:lnTo>
                    <a:pt x="375" y="4463"/>
                  </a:lnTo>
                  <a:lnTo>
                    <a:pt x="308" y="4389"/>
                  </a:lnTo>
                  <a:lnTo>
                    <a:pt x="246" y="4311"/>
                  </a:lnTo>
                  <a:lnTo>
                    <a:pt x="191" y="4230"/>
                  </a:lnTo>
                  <a:lnTo>
                    <a:pt x="143" y="4146"/>
                  </a:lnTo>
                  <a:lnTo>
                    <a:pt x="102" y="4060"/>
                  </a:lnTo>
                  <a:lnTo>
                    <a:pt x="68" y="3970"/>
                  </a:lnTo>
                  <a:lnTo>
                    <a:pt x="41" y="3880"/>
                  </a:lnTo>
                  <a:lnTo>
                    <a:pt x="21" y="3788"/>
                  </a:lnTo>
                  <a:lnTo>
                    <a:pt x="6" y="3695"/>
                  </a:lnTo>
                  <a:lnTo>
                    <a:pt x="0" y="3601"/>
                  </a:lnTo>
                  <a:lnTo>
                    <a:pt x="0" y="3507"/>
                  </a:lnTo>
                  <a:lnTo>
                    <a:pt x="6" y="3414"/>
                  </a:lnTo>
                  <a:lnTo>
                    <a:pt x="21" y="3320"/>
                  </a:lnTo>
                  <a:lnTo>
                    <a:pt x="41" y="3229"/>
                  </a:lnTo>
                  <a:lnTo>
                    <a:pt x="68" y="3137"/>
                  </a:lnTo>
                  <a:lnTo>
                    <a:pt x="102" y="3049"/>
                  </a:lnTo>
                  <a:lnTo>
                    <a:pt x="143" y="2962"/>
                  </a:lnTo>
                  <a:lnTo>
                    <a:pt x="191" y="2879"/>
                  </a:lnTo>
                  <a:lnTo>
                    <a:pt x="246" y="2798"/>
                  </a:lnTo>
                  <a:lnTo>
                    <a:pt x="308" y="2720"/>
                  </a:lnTo>
                  <a:lnTo>
                    <a:pt x="375" y="2646"/>
                  </a:lnTo>
                  <a:lnTo>
                    <a:pt x="1284" y="1739"/>
                  </a:lnTo>
                  <a:lnTo>
                    <a:pt x="1357" y="1669"/>
                  </a:lnTo>
                  <a:lnTo>
                    <a:pt x="1435" y="1608"/>
                  </a:lnTo>
                  <a:lnTo>
                    <a:pt x="1516" y="1553"/>
                  </a:lnTo>
                  <a:lnTo>
                    <a:pt x="1600" y="1506"/>
                  </a:lnTo>
                  <a:lnTo>
                    <a:pt x="1687" y="1465"/>
                  </a:lnTo>
                  <a:lnTo>
                    <a:pt x="1777" y="1431"/>
                  </a:lnTo>
                  <a:lnTo>
                    <a:pt x="1867" y="1403"/>
                  </a:lnTo>
                  <a:lnTo>
                    <a:pt x="1959" y="1383"/>
                  </a:lnTo>
                  <a:lnTo>
                    <a:pt x="2052" y="1369"/>
                  </a:lnTo>
                  <a:lnTo>
                    <a:pt x="2146" y="1362"/>
                  </a:lnTo>
                  <a:close/>
                  <a:moveTo>
                    <a:pt x="3510" y="0"/>
                  </a:moveTo>
                  <a:lnTo>
                    <a:pt x="3604" y="0"/>
                  </a:lnTo>
                  <a:lnTo>
                    <a:pt x="3698" y="7"/>
                  </a:lnTo>
                  <a:lnTo>
                    <a:pt x="3791" y="21"/>
                  </a:lnTo>
                  <a:lnTo>
                    <a:pt x="3882" y="41"/>
                  </a:lnTo>
                  <a:lnTo>
                    <a:pt x="3973" y="69"/>
                  </a:lnTo>
                  <a:lnTo>
                    <a:pt x="4063" y="103"/>
                  </a:lnTo>
                  <a:lnTo>
                    <a:pt x="4149" y="144"/>
                  </a:lnTo>
                  <a:lnTo>
                    <a:pt x="4234" y="191"/>
                  </a:lnTo>
                  <a:lnTo>
                    <a:pt x="4315" y="246"/>
                  </a:lnTo>
                  <a:lnTo>
                    <a:pt x="4392" y="307"/>
                  </a:lnTo>
                  <a:lnTo>
                    <a:pt x="4465" y="375"/>
                  </a:lnTo>
                  <a:lnTo>
                    <a:pt x="4534" y="449"/>
                  </a:lnTo>
                  <a:lnTo>
                    <a:pt x="4596" y="527"/>
                  </a:lnTo>
                  <a:lnTo>
                    <a:pt x="4651" y="607"/>
                  </a:lnTo>
                  <a:lnTo>
                    <a:pt x="4698" y="691"/>
                  </a:lnTo>
                  <a:lnTo>
                    <a:pt x="4739" y="778"/>
                  </a:lnTo>
                  <a:lnTo>
                    <a:pt x="4773" y="868"/>
                  </a:lnTo>
                  <a:lnTo>
                    <a:pt x="4801" y="958"/>
                  </a:lnTo>
                  <a:lnTo>
                    <a:pt x="4821" y="1050"/>
                  </a:lnTo>
                  <a:lnTo>
                    <a:pt x="4835" y="1143"/>
                  </a:lnTo>
                  <a:lnTo>
                    <a:pt x="4842" y="1237"/>
                  </a:lnTo>
                  <a:lnTo>
                    <a:pt x="4842" y="1331"/>
                  </a:lnTo>
                  <a:lnTo>
                    <a:pt x="4835" y="1424"/>
                  </a:lnTo>
                  <a:lnTo>
                    <a:pt x="4821" y="1518"/>
                  </a:lnTo>
                  <a:lnTo>
                    <a:pt x="4801" y="1609"/>
                  </a:lnTo>
                  <a:lnTo>
                    <a:pt x="4773" y="1700"/>
                  </a:lnTo>
                  <a:lnTo>
                    <a:pt x="4739" y="1789"/>
                  </a:lnTo>
                  <a:lnTo>
                    <a:pt x="4698" y="1875"/>
                  </a:lnTo>
                  <a:lnTo>
                    <a:pt x="4651" y="1959"/>
                  </a:lnTo>
                  <a:lnTo>
                    <a:pt x="4596" y="2040"/>
                  </a:lnTo>
                  <a:lnTo>
                    <a:pt x="4534" y="2118"/>
                  </a:lnTo>
                  <a:lnTo>
                    <a:pt x="4465" y="2192"/>
                  </a:lnTo>
                  <a:lnTo>
                    <a:pt x="3557" y="3101"/>
                  </a:lnTo>
                  <a:lnTo>
                    <a:pt x="3483" y="3168"/>
                  </a:lnTo>
                  <a:lnTo>
                    <a:pt x="3405" y="3230"/>
                  </a:lnTo>
                  <a:lnTo>
                    <a:pt x="3324" y="3284"/>
                  </a:lnTo>
                  <a:lnTo>
                    <a:pt x="3240" y="3332"/>
                  </a:lnTo>
                  <a:lnTo>
                    <a:pt x="3153" y="3373"/>
                  </a:lnTo>
                  <a:lnTo>
                    <a:pt x="3065" y="3407"/>
                  </a:lnTo>
                  <a:lnTo>
                    <a:pt x="2974" y="3435"/>
                  </a:lnTo>
                  <a:lnTo>
                    <a:pt x="2881" y="3455"/>
                  </a:lnTo>
                  <a:lnTo>
                    <a:pt x="2788" y="3468"/>
                  </a:lnTo>
                  <a:lnTo>
                    <a:pt x="2694" y="3476"/>
                  </a:lnTo>
                  <a:lnTo>
                    <a:pt x="2601" y="3476"/>
                  </a:lnTo>
                  <a:lnTo>
                    <a:pt x="2507" y="3468"/>
                  </a:lnTo>
                  <a:lnTo>
                    <a:pt x="2414" y="3455"/>
                  </a:lnTo>
                  <a:lnTo>
                    <a:pt x="2322" y="3435"/>
                  </a:lnTo>
                  <a:lnTo>
                    <a:pt x="2230" y="3407"/>
                  </a:lnTo>
                  <a:lnTo>
                    <a:pt x="2142" y="3373"/>
                  </a:lnTo>
                  <a:lnTo>
                    <a:pt x="2055" y="3332"/>
                  </a:lnTo>
                  <a:lnTo>
                    <a:pt x="1971" y="3284"/>
                  </a:lnTo>
                  <a:lnTo>
                    <a:pt x="1890" y="3230"/>
                  </a:lnTo>
                  <a:lnTo>
                    <a:pt x="1812" y="3168"/>
                  </a:lnTo>
                  <a:lnTo>
                    <a:pt x="1739" y="3101"/>
                  </a:lnTo>
                  <a:lnTo>
                    <a:pt x="1683" y="3039"/>
                  </a:lnTo>
                  <a:lnTo>
                    <a:pt x="1633" y="2976"/>
                  </a:lnTo>
                  <a:lnTo>
                    <a:pt x="1586" y="2909"/>
                  </a:lnTo>
                  <a:lnTo>
                    <a:pt x="1544" y="2840"/>
                  </a:lnTo>
                  <a:lnTo>
                    <a:pt x="1965" y="2420"/>
                  </a:lnTo>
                  <a:lnTo>
                    <a:pt x="1987" y="2400"/>
                  </a:lnTo>
                  <a:lnTo>
                    <a:pt x="2011" y="2387"/>
                  </a:lnTo>
                  <a:lnTo>
                    <a:pt x="2035" y="2374"/>
                  </a:lnTo>
                  <a:lnTo>
                    <a:pt x="2055" y="2433"/>
                  </a:lnTo>
                  <a:lnTo>
                    <a:pt x="2080" y="2490"/>
                  </a:lnTo>
                  <a:lnTo>
                    <a:pt x="2113" y="2545"/>
                  </a:lnTo>
                  <a:lnTo>
                    <a:pt x="2149" y="2598"/>
                  </a:lnTo>
                  <a:lnTo>
                    <a:pt x="2194" y="2646"/>
                  </a:lnTo>
                  <a:lnTo>
                    <a:pt x="2245" y="2693"/>
                  </a:lnTo>
                  <a:lnTo>
                    <a:pt x="2301" y="2733"/>
                  </a:lnTo>
                  <a:lnTo>
                    <a:pt x="2360" y="2767"/>
                  </a:lnTo>
                  <a:lnTo>
                    <a:pt x="2420" y="2793"/>
                  </a:lnTo>
                  <a:lnTo>
                    <a:pt x="2485" y="2812"/>
                  </a:lnTo>
                  <a:lnTo>
                    <a:pt x="2550" y="2826"/>
                  </a:lnTo>
                  <a:lnTo>
                    <a:pt x="2615" y="2833"/>
                  </a:lnTo>
                  <a:lnTo>
                    <a:pt x="2681" y="2833"/>
                  </a:lnTo>
                  <a:lnTo>
                    <a:pt x="2746" y="2826"/>
                  </a:lnTo>
                  <a:lnTo>
                    <a:pt x="2810" y="2812"/>
                  </a:lnTo>
                  <a:lnTo>
                    <a:pt x="2874" y="2793"/>
                  </a:lnTo>
                  <a:lnTo>
                    <a:pt x="2936" y="2767"/>
                  </a:lnTo>
                  <a:lnTo>
                    <a:pt x="2994" y="2733"/>
                  </a:lnTo>
                  <a:lnTo>
                    <a:pt x="3050" y="2693"/>
                  </a:lnTo>
                  <a:lnTo>
                    <a:pt x="3102" y="2646"/>
                  </a:lnTo>
                  <a:lnTo>
                    <a:pt x="4012" y="1737"/>
                  </a:lnTo>
                  <a:lnTo>
                    <a:pt x="4057" y="1686"/>
                  </a:lnTo>
                  <a:lnTo>
                    <a:pt x="4099" y="1630"/>
                  </a:lnTo>
                  <a:lnTo>
                    <a:pt x="4131" y="1571"/>
                  </a:lnTo>
                  <a:lnTo>
                    <a:pt x="4157" y="1511"/>
                  </a:lnTo>
                  <a:lnTo>
                    <a:pt x="4178" y="1447"/>
                  </a:lnTo>
                  <a:lnTo>
                    <a:pt x="4191" y="1383"/>
                  </a:lnTo>
                  <a:lnTo>
                    <a:pt x="4199" y="1316"/>
                  </a:lnTo>
                  <a:lnTo>
                    <a:pt x="4199" y="1250"/>
                  </a:lnTo>
                  <a:lnTo>
                    <a:pt x="4191" y="1185"/>
                  </a:lnTo>
                  <a:lnTo>
                    <a:pt x="4178" y="1121"/>
                  </a:lnTo>
                  <a:lnTo>
                    <a:pt x="4157" y="1058"/>
                  </a:lnTo>
                  <a:lnTo>
                    <a:pt x="4131" y="996"/>
                  </a:lnTo>
                  <a:lnTo>
                    <a:pt x="4099" y="937"/>
                  </a:lnTo>
                  <a:lnTo>
                    <a:pt x="4057" y="881"/>
                  </a:lnTo>
                  <a:lnTo>
                    <a:pt x="4012" y="830"/>
                  </a:lnTo>
                  <a:lnTo>
                    <a:pt x="3959" y="782"/>
                  </a:lnTo>
                  <a:lnTo>
                    <a:pt x="3903" y="743"/>
                  </a:lnTo>
                  <a:lnTo>
                    <a:pt x="3844" y="709"/>
                  </a:lnTo>
                  <a:lnTo>
                    <a:pt x="3784" y="682"/>
                  </a:lnTo>
                  <a:lnTo>
                    <a:pt x="3720" y="663"/>
                  </a:lnTo>
                  <a:lnTo>
                    <a:pt x="3655" y="649"/>
                  </a:lnTo>
                  <a:lnTo>
                    <a:pt x="3589" y="643"/>
                  </a:lnTo>
                  <a:lnTo>
                    <a:pt x="3524" y="643"/>
                  </a:lnTo>
                  <a:lnTo>
                    <a:pt x="3458" y="649"/>
                  </a:lnTo>
                  <a:lnTo>
                    <a:pt x="3393" y="663"/>
                  </a:lnTo>
                  <a:lnTo>
                    <a:pt x="3330" y="682"/>
                  </a:lnTo>
                  <a:lnTo>
                    <a:pt x="3268" y="709"/>
                  </a:lnTo>
                  <a:lnTo>
                    <a:pt x="3211" y="743"/>
                  </a:lnTo>
                  <a:lnTo>
                    <a:pt x="3155" y="782"/>
                  </a:lnTo>
                  <a:lnTo>
                    <a:pt x="3102" y="830"/>
                  </a:lnTo>
                  <a:lnTo>
                    <a:pt x="2780" y="1153"/>
                  </a:lnTo>
                  <a:lnTo>
                    <a:pt x="2665" y="1113"/>
                  </a:lnTo>
                  <a:lnTo>
                    <a:pt x="2550" y="1084"/>
                  </a:lnTo>
                  <a:lnTo>
                    <a:pt x="2432" y="1062"/>
                  </a:lnTo>
                  <a:lnTo>
                    <a:pt x="2314" y="1050"/>
                  </a:lnTo>
                  <a:lnTo>
                    <a:pt x="2197" y="1046"/>
                  </a:lnTo>
                  <a:lnTo>
                    <a:pt x="2077" y="1050"/>
                  </a:lnTo>
                  <a:lnTo>
                    <a:pt x="1959" y="1063"/>
                  </a:lnTo>
                  <a:lnTo>
                    <a:pt x="2647" y="375"/>
                  </a:lnTo>
                  <a:lnTo>
                    <a:pt x="2722" y="307"/>
                  </a:lnTo>
                  <a:lnTo>
                    <a:pt x="2799" y="246"/>
                  </a:lnTo>
                  <a:lnTo>
                    <a:pt x="2880" y="191"/>
                  </a:lnTo>
                  <a:lnTo>
                    <a:pt x="2965" y="144"/>
                  </a:lnTo>
                  <a:lnTo>
                    <a:pt x="3050" y="103"/>
                  </a:lnTo>
                  <a:lnTo>
                    <a:pt x="3140" y="69"/>
                  </a:lnTo>
                  <a:lnTo>
                    <a:pt x="3230" y="41"/>
                  </a:lnTo>
                  <a:lnTo>
                    <a:pt x="3323" y="21"/>
                  </a:lnTo>
                  <a:lnTo>
                    <a:pt x="3415" y="7"/>
                  </a:lnTo>
                  <a:lnTo>
                    <a:pt x="35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35"/>
          <p:cNvSpPr/>
          <p:nvPr/>
        </p:nvSpPr>
        <p:spPr>
          <a:xfrm flipH="1">
            <a:off x="3819401" y="4157499"/>
            <a:ext cx="547760" cy="1768288"/>
          </a:xfrm>
          <a:custGeom>
            <a:rect b="b" l="l" r="r" t="t"/>
            <a:pathLst>
              <a:path extrusionOk="0" h="21600" w="21600">
                <a:moveTo>
                  <a:pt x="17395" y="7718"/>
                </a:moveTo>
                <a:cubicBezTo>
                  <a:pt x="17217" y="7186"/>
                  <a:pt x="17007" y="6661"/>
                  <a:pt x="16887" y="6124"/>
                </a:cubicBezTo>
                <a:cubicBezTo>
                  <a:pt x="16819" y="5821"/>
                  <a:pt x="16747" y="5517"/>
                  <a:pt x="16646" y="5217"/>
                </a:cubicBezTo>
                <a:cubicBezTo>
                  <a:pt x="16509" y="4807"/>
                  <a:pt x="16342" y="4400"/>
                  <a:pt x="16152" y="3998"/>
                </a:cubicBezTo>
                <a:cubicBezTo>
                  <a:pt x="15932" y="3531"/>
                  <a:pt x="15641" y="3078"/>
                  <a:pt x="15300" y="2641"/>
                </a:cubicBezTo>
                <a:cubicBezTo>
                  <a:pt x="14830" y="2040"/>
                  <a:pt x="14255" y="1458"/>
                  <a:pt x="13574" y="942"/>
                </a:cubicBezTo>
                <a:cubicBezTo>
                  <a:pt x="13375" y="791"/>
                  <a:pt x="13160" y="631"/>
                  <a:pt x="12918" y="505"/>
                </a:cubicBezTo>
                <a:cubicBezTo>
                  <a:pt x="12065" y="63"/>
                  <a:pt x="11061" y="0"/>
                  <a:pt x="11061" y="0"/>
                </a:cubicBezTo>
                <a:cubicBezTo>
                  <a:pt x="11061" y="0"/>
                  <a:pt x="2" y="0"/>
                  <a:pt x="0" y="0"/>
                </a:cubicBezTo>
                <a:cubicBezTo>
                  <a:pt x="93" y="0"/>
                  <a:pt x="261" y="79"/>
                  <a:pt x="343" y="106"/>
                </a:cubicBezTo>
                <a:cubicBezTo>
                  <a:pt x="484" y="153"/>
                  <a:pt x="620" y="205"/>
                  <a:pt x="754" y="259"/>
                </a:cubicBezTo>
                <a:cubicBezTo>
                  <a:pt x="1157" y="424"/>
                  <a:pt x="1538" y="611"/>
                  <a:pt x="1903" y="807"/>
                </a:cubicBezTo>
                <a:cubicBezTo>
                  <a:pt x="2413" y="1081"/>
                  <a:pt x="2893" y="1379"/>
                  <a:pt x="3300" y="1715"/>
                </a:cubicBezTo>
                <a:cubicBezTo>
                  <a:pt x="3797" y="2126"/>
                  <a:pt x="4165" y="2589"/>
                  <a:pt x="4423" y="3079"/>
                </a:cubicBezTo>
                <a:cubicBezTo>
                  <a:pt x="4738" y="3678"/>
                  <a:pt x="5168" y="5495"/>
                  <a:pt x="5207" y="5653"/>
                </a:cubicBezTo>
                <a:cubicBezTo>
                  <a:pt x="6447" y="10800"/>
                  <a:pt x="11221" y="10800"/>
                  <a:pt x="11221" y="10800"/>
                </a:cubicBezTo>
                <a:cubicBezTo>
                  <a:pt x="11221" y="10800"/>
                  <a:pt x="6447" y="10800"/>
                  <a:pt x="5207" y="15947"/>
                </a:cubicBezTo>
                <a:cubicBezTo>
                  <a:pt x="5168" y="16105"/>
                  <a:pt x="4738" y="17922"/>
                  <a:pt x="4423" y="18521"/>
                </a:cubicBezTo>
                <a:cubicBezTo>
                  <a:pt x="4165" y="19011"/>
                  <a:pt x="3797" y="19474"/>
                  <a:pt x="3300" y="19885"/>
                </a:cubicBezTo>
                <a:cubicBezTo>
                  <a:pt x="2893" y="20220"/>
                  <a:pt x="2413" y="20519"/>
                  <a:pt x="1903" y="20793"/>
                </a:cubicBezTo>
                <a:cubicBezTo>
                  <a:pt x="1538" y="20989"/>
                  <a:pt x="1157" y="21176"/>
                  <a:pt x="754" y="21341"/>
                </a:cubicBezTo>
                <a:cubicBezTo>
                  <a:pt x="620" y="21395"/>
                  <a:pt x="484" y="21447"/>
                  <a:pt x="343" y="21494"/>
                </a:cubicBezTo>
                <a:cubicBezTo>
                  <a:pt x="261" y="21521"/>
                  <a:pt x="93" y="21600"/>
                  <a:pt x="0" y="21600"/>
                </a:cubicBezTo>
                <a:cubicBezTo>
                  <a:pt x="2" y="21600"/>
                  <a:pt x="11061" y="21600"/>
                  <a:pt x="11061" y="21600"/>
                </a:cubicBezTo>
                <a:cubicBezTo>
                  <a:pt x="11061" y="21600"/>
                  <a:pt x="12065" y="21537"/>
                  <a:pt x="12918" y="21095"/>
                </a:cubicBezTo>
                <a:cubicBezTo>
                  <a:pt x="13160" y="20969"/>
                  <a:pt x="13375" y="20809"/>
                  <a:pt x="13574" y="20658"/>
                </a:cubicBezTo>
                <a:cubicBezTo>
                  <a:pt x="14255" y="20141"/>
                  <a:pt x="14830" y="19560"/>
                  <a:pt x="15300" y="18959"/>
                </a:cubicBezTo>
                <a:cubicBezTo>
                  <a:pt x="15641" y="18522"/>
                  <a:pt x="15932" y="18069"/>
                  <a:pt x="16152" y="17602"/>
                </a:cubicBezTo>
                <a:cubicBezTo>
                  <a:pt x="16342" y="17200"/>
                  <a:pt x="16509" y="16793"/>
                  <a:pt x="16646" y="16383"/>
                </a:cubicBezTo>
                <a:cubicBezTo>
                  <a:pt x="16747" y="16083"/>
                  <a:pt x="16819" y="15779"/>
                  <a:pt x="16887" y="15476"/>
                </a:cubicBezTo>
                <a:cubicBezTo>
                  <a:pt x="17007" y="14939"/>
                  <a:pt x="17217" y="14414"/>
                  <a:pt x="17395" y="13882"/>
                </a:cubicBezTo>
                <a:cubicBezTo>
                  <a:pt x="18008" y="12051"/>
                  <a:pt x="20815" y="11047"/>
                  <a:pt x="21600" y="10800"/>
                </a:cubicBezTo>
                <a:cubicBezTo>
                  <a:pt x="20815" y="10553"/>
                  <a:pt x="18008" y="9549"/>
                  <a:pt x="17395" y="7718"/>
                </a:cubicBez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32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>
            <a:off x="1385026" y="4523017"/>
            <a:ext cx="24343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 &amp; Others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35"/>
          <p:cNvSpPr txBox="1"/>
          <p:nvPr/>
        </p:nvSpPr>
        <p:spPr>
          <a:xfrm>
            <a:off x="1271373" y="1607948"/>
            <a:ext cx="188545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Cash is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Still the King!</a:t>
            </a:r>
            <a:endParaRPr/>
          </a:p>
        </p:txBody>
      </p:sp>
      <p:sp>
        <p:nvSpPr>
          <p:cNvPr id="270" name="Google Shape;270;p35"/>
          <p:cNvSpPr txBox="1"/>
          <p:nvPr/>
        </p:nvSpPr>
        <p:spPr>
          <a:xfrm>
            <a:off x="1310815" y="2944998"/>
            <a:ext cx="277616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Frictions in Digital Payments</a:t>
            </a:r>
            <a:endParaRPr/>
          </a:p>
        </p:txBody>
      </p:sp>
      <p:grpSp>
        <p:nvGrpSpPr>
          <p:cNvPr id="271" name="Google Shape;271;p35"/>
          <p:cNvGrpSpPr/>
          <p:nvPr/>
        </p:nvGrpSpPr>
        <p:grpSpPr>
          <a:xfrm>
            <a:off x="0" y="5493"/>
            <a:ext cx="12192000" cy="851775"/>
            <a:chOff x="-8" y="111381"/>
            <a:chExt cx="29352643" cy="972967"/>
          </a:xfrm>
        </p:grpSpPr>
        <p:grpSp>
          <p:nvGrpSpPr>
            <p:cNvPr id="272" name="Google Shape;272;p35"/>
            <p:cNvGrpSpPr/>
            <p:nvPr/>
          </p:nvGrpSpPr>
          <p:grpSpPr>
            <a:xfrm>
              <a:off x="-8" y="111381"/>
              <a:ext cx="29352643" cy="972967"/>
              <a:chOff x="-8" y="111381"/>
              <a:chExt cx="29352643" cy="972967"/>
            </a:xfrm>
          </p:grpSpPr>
          <p:sp>
            <p:nvSpPr>
              <p:cNvPr id="273" name="Google Shape;273;p35"/>
              <p:cNvSpPr/>
              <p:nvPr/>
            </p:nvSpPr>
            <p:spPr>
              <a:xfrm>
                <a:off x="-8" y="111381"/>
                <a:ext cx="29352643" cy="972967"/>
              </a:xfrm>
              <a:prstGeom prst="rect">
                <a:avLst/>
              </a:prstGeom>
              <a:solidFill>
                <a:srgbClr val="279A5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35"/>
              <p:cNvSpPr/>
              <p:nvPr/>
            </p:nvSpPr>
            <p:spPr>
              <a:xfrm>
                <a:off x="3" y="111383"/>
                <a:ext cx="646052" cy="961340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75" name="Google Shape;275;p35"/>
            <p:cNvSpPr txBox="1"/>
            <p:nvPr/>
          </p:nvSpPr>
          <p:spPr>
            <a:xfrm>
              <a:off x="647939" y="139535"/>
              <a:ext cx="23112548" cy="8789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Challenges &amp; Considerations</a:t>
              </a:r>
              <a:endPara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76" name="Google Shape;276;p35"/>
          <p:cNvPicPr preferRelativeResize="0"/>
          <p:nvPr/>
        </p:nvPicPr>
        <p:blipFill rotWithShape="1">
          <a:blip r:embed="rId3">
            <a:alphaModFix/>
          </a:blip>
          <a:srcRect b="6397" l="0" r="0" t="0"/>
          <a:stretch/>
        </p:blipFill>
        <p:spPr>
          <a:xfrm>
            <a:off x="11607568" y="6326505"/>
            <a:ext cx="573278" cy="493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36"/>
          <p:cNvGrpSpPr/>
          <p:nvPr/>
        </p:nvGrpSpPr>
        <p:grpSpPr>
          <a:xfrm>
            <a:off x="2808160" y="275123"/>
            <a:ext cx="8996816" cy="739969"/>
            <a:chOff x="0" y="-38100"/>
            <a:chExt cx="17993632" cy="1479938"/>
          </a:xfrm>
        </p:grpSpPr>
        <p:sp>
          <p:nvSpPr>
            <p:cNvPr id="282" name="Google Shape;282;p36"/>
            <p:cNvSpPr/>
            <p:nvPr/>
          </p:nvSpPr>
          <p:spPr>
            <a:xfrm>
              <a:off x="0" y="0"/>
              <a:ext cx="17993632" cy="1441838"/>
            </a:xfrm>
            <a:custGeom>
              <a:rect b="b" l="l" r="r" t="t"/>
              <a:pathLst>
                <a:path extrusionOk="0" h="1441838" w="17993632">
                  <a:moveTo>
                    <a:pt x="0" y="0"/>
                  </a:moveTo>
                  <a:lnTo>
                    <a:pt x="17993632" y="0"/>
                  </a:lnTo>
                  <a:lnTo>
                    <a:pt x="17993632" y="1441838"/>
                  </a:lnTo>
                  <a:lnTo>
                    <a:pt x="0" y="1441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283" name="Google Shape;283;p36"/>
            <p:cNvSpPr txBox="1"/>
            <p:nvPr/>
          </p:nvSpPr>
          <p:spPr>
            <a:xfrm>
              <a:off x="0" y="-38100"/>
              <a:ext cx="17993632" cy="1479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8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Pakistan's Instant Payments System</a:t>
              </a:r>
              <a:endParaRPr/>
            </a:p>
          </p:txBody>
        </p:sp>
      </p:grpSp>
      <p:sp>
        <p:nvSpPr>
          <p:cNvPr id="284" name="Google Shape;284;p36"/>
          <p:cNvSpPr/>
          <p:nvPr/>
        </p:nvSpPr>
        <p:spPr>
          <a:xfrm>
            <a:off x="0" y="0"/>
            <a:ext cx="8966082" cy="4514148"/>
          </a:xfrm>
          <a:custGeom>
            <a:rect b="b" l="l" r="r" t="t"/>
            <a:pathLst>
              <a:path extrusionOk="0" h="6771222" w="13449123">
                <a:moveTo>
                  <a:pt x="0" y="0"/>
                </a:moveTo>
                <a:lnTo>
                  <a:pt x="13449123" y="0"/>
                </a:lnTo>
                <a:lnTo>
                  <a:pt x="13449123" y="6771222"/>
                </a:lnTo>
                <a:lnTo>
                  <a:pt x="0" y="6771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-923"/>
            </a:stretch>
          </a:blipFill>
          <a:ln>
            <a:noFill/>
          </a:ln>
        </p:spPr>
      </p:sp>
      <p:sp>
        <p:nvSpPr>
          <p:cNvPr id="285" name="Google Shape;285;p36"/>
          <p:cNvSpPr/>
          <p:nvPr/>
        </p:nvSpPr>
        <p:spPr>
          <a:xfrm>
            <a:off x="29308" y="4514148"/>
            <a:ext cx="3946592" cy="2319243"/>
          </a:xfrm>
          <a:custGeom>
            <a:rect b="b" l="l" r="r" t="t"/>
            <a:pathLst>
              <a:path extrusionOk="0" h="5513324" w="9381871">
                <a:moveTo>
                  <a:pt x="0" y="0"/>
                </a:moveTo>
                <a:lnTo>
                  <a:pt x="9381871" y="0"/>
                </a:lnTo>
                <a:lnTo>
                  <a:pt x="9381871" y="5513324"/>
                </a:lnTo>
                <a:lnTo>
                  <a:pt x="0" y="55133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6831" l="0" r="0" t="-6831"/>
            </a:stretch>
          </a:blipFill>
          <a:ln>
            <a:noFill/>
          </a:ln>
        </p:spPr>
      </p:sp>
      <p:sp>
        <p:nvSpPr>
          <p:cNvPr id="286" name="Google Shape;286;p36"/>
          <p:cNvSpPr/>
          <p:nvPr/>
        </p:nvSpPr>
        <p:spPr>
          <a:xfrm>
            <a:off x="3975895" y="4514148"/>
            <a:ext cx="4990172" cy="2319269"/>
          </a:xfrm>
          <a:custGeom>
            <a:rect b="b" l="l" r="r" t="t"/>
            <a:pathLst>
              <a:path extrusionOk="0" h="7631578" w="16420212">
                <a:moveTo>
                  <a:pt x="0" y="0"/>
                </a:moveTo>
                <a:lnTo>
                  <a:pt x="16420212" y="0"/>
                </a:lnTo>
                <a:lnTo>
                  <a:pt x="16420212" y="7631578"/>
                </a:lnTo>
                <a:lnTo>
                  <a:pt x="0" y="76315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56978" l="-1029" r="-14164" t="0"/>
            </a:stretch>
          </a:blipFill>
          <a:ln>
            <a:noFill/>
          </a:ln>
        </p:spPr>
      </p:sp>
      <p:sp>
        <p:nvSpPr>
          <p:cNvPr id="287" name="Google Shape;287;p36"/>
          <p:cNvSpPr/>
          <p:nvPr/>
        </p:nvSpPr>
        <p:spPr>
          <a:xfrm>
            <a:off x="8988476" y="3092146"/>
            <a:ext cx="3113471" cy="5163267"/>
          </a:xfrm>
          <a:custGeom>
            <a:rect b="b" l="l" r="r" t="t"/>
            <a:pathLst>
              <a:path extrusionOk="0" h="7744901" w="4670206">
                <a:moveTo>
                  <a:pt x="0" y="0"/>
                </a:moveTo>
                <a:lnTo>
                  <a:pt x="4670206" y="0"/>
                </a:lnTo>
                <a:lnTo>
                  <a:pt x="4670206" y="7744901"/>
                </a:lnTo>
                <a:lnTo>
                  <a:pt x="0" y="77449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99020" r="-54523" t="-20503"/>
            </a:stretch>
          </a:blipFill>
          <a:ln>
            <a:noFill/>
          </a:ln>
        </p:spPr>
      </p:sp>
      <p:grpSp>
        <p:nvGrpSpPr>
          <p:cNvPr id="288" name="Google Shape;288;p36"/>
          <p:cNvGrpSpPr/>
          <p:nvPr/>
        </p:nvGrpSpPr>
        <p:grpSpPr>
          <a:xfrm>
            <a:off x="9126533" y="3535866"/>
            <a:ext cx="2564741" cy="410069"/>
            <a:chOff x="0" y="-47625"/>
            <a:chExt cx="1170008" cy="187070"/>
          </a:xfrm>
        </p:grpSpPr>
        <p:sp>
          <p:nvSpPr>
            <p:cNvPr id="289" name="Google Shape;289;p36"/>
            <p:cNvSpPr/>
            <p:nvPr/>
          </p:nvSpPr>
          <p:spPr>
            <a:xfrm>
              <a:off x="0" y="0"/>
              <a:ext cx="1170008" cy="139445"/>
            </a:xfrm>
            <a:custGeom>
              <a:rect b="b" l="l" r="r" t="t"/>
              <a:pathLst>
                <a:path extrusionOk="0" h="139445" w="1170008">
                  <a:moveTo>
                    <a:pt x="0" y="0"/>
                  </a:moveTo>
                  <a:lnTo>
                    <a:pt x="1170008" y="0"/>
                  </a:lnTo>
                  <a:lnTo>
                    <a:pt x="1170008" y="139445"/>
                  </a:lnTo>
                  <a:lnTo>
                    <a:pt x="0" y="139445"/>
                  </a:lnTo>
                  <a:close/>
                </a:path>
              </a:pathLst>
            </a:custGeom>
            <a:solidFill>
              <a:srgbClr val="F1F3F4"/>
            </a:solidFill>
            <a:ln>
              <a:noFill/>
            </a:ln>
          </p:spPr>
        </p:sp>
        <p:sp>
          <p:nvSpPr>
            <p:cNvPr id="290" name="Google Shape;290;p36"/>
            <p:cNvSpPr txBox="1"/>
            <p:nvPr/>
          </p:nvSpPr>
          <p:spPr>
            <a:xfrm>
              <a:off x="0" y="-47625"/>
              <a:ext cx="1170008" cy="1870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050" lIns="38050" spcFirstLastPara="1" rIns="38050" wrap="square" tIns="38050">
              <a:noAutofit/>
            </a:bodyPr>
            <a:lstStyle/>
            <a:p>
              <a:pPr indent="0" lvl="0" marL="0" marR="0" rtl="0" algn="ctr">
                <a:lnSpc>
                  <a:spcPct val="1514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36"/>
          <p:cNvGrpSpPr/>
          <p:nvPr/>
        </p:nvGrpSpPr>
        <p:grpSpPr>
          <a:xfrm>
            <a:off x="9020778" y="4271826"/>
            <a:ext cx="2776250" cy="1832462"/>
            <a:chOff x="0" y="-47625"/>
            <a:chExt cx="1266497" cy="835950"/>
          </a:xfrm>
        </p:grpSpPr>
        <p:sp>
          <p:nvSpPr>
            <p:cNvPr id="292" name="Google Shape;292;p36"/>
            <p:cNvSpPr/>
            <p:nvPr/>
          </p:nvSpPr>
          <p:spPr>
            <a:xfrm>
              <a:off x="0" y="0"/>
              <a:ext cx="1266497" cy="788325"/>
            </a:xfrm>
            <a:custGeom>
              <a:rect b="b" l="l" r="r" t="t"/>
              <a:pathLst>
                <a:path extrusionOk="0" h="788325" w="1266497">
                  <a:moveTo>
                    <a:pt x="0" y="0"/>
                  </a:moveTo>
                  <a:lnTo>
                    <a:pt x="1266497" y="0"/>
                  </a:lnTo>
                  <a:lnTo>
                    <a:pt x="1266497" y="788325"/>
                  </a:lnTo>
                  <a:lnTo>
                    <a:pt x="0" y="788325"/>
                  </a:lnTo>
                  <a:close/>
                </a:path>
              </a:pathLst>
            </a:custGeom>
            <a:solidFill>
              <a:srgbClr val="F1F3F4"/>
            </a:solidFill>
            <a:ln>
              <a:noFill/>
            </a:ln>
          </p:spPr>
        </p:sp>
        <p:sp>
          <p:nvSpPr>
            <p:cNvPr id="293" name="Google Shape;293;p36"/>
            <p:cNvSpPr txBox="1"/>
            <p:nvPr/>
          </p:nvSpPr>
          <p:spPr>
            <a:xfrm>
              <a:off x="0" y="-47625"/>
              <a:ext cx="1266497" cy="835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050" lIns="38050" spcFirstLastPara="1" rIns="38050" wrap="square" tIns="38050">
              <a:noAutofit/>
            </a:bodyPr>
            <a:lstStyle/>
            <a:p>
              <a:pPr indent="-63931" lvl="1" marL="280265" marR="0" rtl="0" algn="l">
                <a:lnSpc>
                  <a:spcPct val="15141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36"/>
          <p:cNvSpPr txBox="1"/>
          <p:nvPr/>
        </p:nvSpPr>
        <p:spPr>
          <a:xfrm>
            <a:off x="9025103" y="3602164"/>
            <a:ext cx="2752759" cy="359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17">
                <a:solidFill>
                  <a:srgbClr val="105839"/>
                </a:solidFill>
                <a:latin typeface="Arial"/>
                <a:ea typeface="Arial"/>
                <a:cs typeface="Arial"/>
                <a:sym typeface="Arial"/>
              </a:rPr>
              <a:t>Raast is Free!</a:t>
            </a:r>
            <a:endParaRPr/>
          </a:p>
        </p:txBody>
      </p:sp>
      <p:sp>
        <p:nvSpPr>
          <p:cNvPr id="295" name="Google Shape;295;p36"/>
          <p:cNvSpPr txBox="1"/>
          <p:nvPr/>
        </p:nvSpPr>
        <p:spPr>
          <a:xfrm>
            <a:off x="9084405" y="4834936"/>
            <a:ext cx="2648995" cy="18723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8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2">
                <a:solidFill>
                  <a:srgbClr val="A92830"/>
                </a:solidFill>
                <a:latin typeface="Poppins"/>
                <a:ea typeface="Poppins"/>
                <a:cs typeface="Poppins"/>
                <a:sym typeface="Poppins"/>
              </a:rPr>
              <a:t>Login! </a:t>
            </a:r>
            <a:endParaRPr/>
          </a:p>
          <a:p>
            <a:pPr indent="0" lvl="0" marL="0" marR="0" rtl="0" algn="ctr">
              <a:lnSpc>
                <a:spcPct val="108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92">
                <a:solidFill>
                  <a:srgbClr val="A92830"/>
                </a:solidFill>
                <a:latin typeface="Poppins"/>
                <a:ea typeface="Poppins"/>
                <a:cs typeface="Poppins"/>
                <a:sym typeface="Poppins"/>
              </a:rPr>
              <a:t>Try Now </a:t>
            </a:r>
            <a:endParaRPr/>
          </a:p>
          <a:p>
            <a:pPr indent="0" lvl="0" marL="0" marR="0" rtl="0" algn="ctr">
              <a:lnSpc>
                <a:spcPct val="624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92">
              <a:solidFill>
                <a:srgbClr val="A9283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96" name="Google Shape;296;p36"/>
          <p:cNvGrpSpPr/>
          <p:nvPr/>
        </p:nvGrpSpPr>
        <p:grpSpPr>
          <a:xfrm>
            <a:off x="9173549" y="6241780"/>
            <a:ext cx="2517724" cy="1208331"/>
            <a:chOff x="0" y="-9525"/>
            <a:chExt cx="994656" cy="477365"/>
          </a:xfrm>
        </p:grpSpPr>
        <p:sp>
          <p:nvSpPr>
            <p:cNvPr id="297" name="Google Shape;297;p36"/>
            <p:cNvSpPr/>
            <p:nvPr/>
          </p:nvSpPr>
          <p:spPr>
            <a:xfrm>
              <a:off x="0" y="0"/>
              <a:ext cx="994656" cy="467840"/>
            </a:xfrm>
            <a:custGeom>
              <a:rect b="b" l="l" r="r" t="t"/>
              <a:pathLst>
                <a:path extrusionOk="0" h="467840" w="994656">
                  <a:moveTo>
                    <a:pt x="0" y="0"/>
                  </a:moveTo>
                  <a:lnTo>
                    <a:pt x="994656" y="0"/>
                  </a:lnTo>
                  <a:lnTo>
                    <a:pt x="994656" y="467840"/>
                  </a:lnTo>
                  <a:lnTo>
                    <a:pt x="0" y="467840"/>
                  </a:lnTo>
                  <a:close/>
                </a:path>
              </a:pathLst>
            </a:custGeom>
            <a:solidFill>
              <a:srgbClr val="F1F3F4"/>
            </a:solidFill>
            <a:ln>
              <a:noFill/>
            </a:ln>
          </p:spPr>
        </p:sp>
        <p:sp>
          <p:nvSpPr>
            <p:cNvPr id="298" name="Google Shape;298;p36"/>
            <p:cNvSpPr txBox="1"/>
            <p:nvPr/>
          </p:nvSpPr>
          <p:spPr>
            <a:xfrm>
              <a:off x="0" y="-9525"/>
              <a:ext cx="994656" cy="477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6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36"/>
          <p:cNvSpPr/>
          <p:nvPr/>
        </p:nvSpPr>
        <p:spPr>
          <a:xfrm>
            <a:off x="9252758" y="0"/>
            <a:ext cx="2540118" cy="2759514"/>
          </a:xfrm>
          <a:custGeom>
            <a:rect b="b" l="l" r="r" t="t"/>
            <a:pathLst>
              <a:path extrusionOk="0" h="4139271" w="3810177">
                <a:moveTo>
                  <a:pt x="0" y="0"/>
                </a:moveTo>
                <a:lnTo>
                  <a:pt x="3810177" y="0"/>
                </a:lnTo>
                <a:lnTo>
                  <a:pt x="3810177" y="4139271"/>
                </a:lnTo>
                <a:lnTo>
                  <a:pt x="0" y="41392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37"/>
          <p:cNvGrpSpPr/>
          <p:nvPr/>
        </p:nvGrpSpPr>
        <p:grpSpPr>
          <a:xfrm>
            <a:off x="-1" y="4812"/>
            <a:ext cx="12192001" cy="838277"/>
            <a:chOff x="-8" y="109532"/>
            <a:chExt cx="29352643" cy="974816"/>
          </a:xfrm>
        </p:grpSpPr>
        <p:grpSp>
          <p:nvGrpSpPr>
            <p:cNvPr id="305" name="Google Shape;305;p37"/>
            <p:cNvGrpSpPr/>
            <p:nvPr/>
          </p:nvGrpSpPr>
          <p:grpSpPr>
            <a:xfrm>
              <a:off x="-8" y="111381"/>
              <a:ext cx="29352643" cy="972967"/>
              <a:chOff x="-8" y="111381"/>
              <a:chExt cx="29352643" cy="972967"/>
            </a:xfrm>
          </p:grpSpPr>
          <p:sp>
            <p:nvSpPr>
              <p:cNvPr id="306" name="Google Shape;306;p37"/>
              <p:cNvSpPr/>
              <p:nvPr/>
            </p:nvSpPr>
            <p:spPr>
              <a:xfrm>
                <a:off x="-8" y="111381"/>
                <a:ext cx="29352643" cy="972967"/>
              </a:xfrm>
              <a:prstGeom prst="rect">
                <a:avLst/>
              </a:prstGeom>
              <a:solidFill>
                <a:srgbClr val="279A5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37"/>
              <p:cNvSpPr/>
              <p:nvPr/>
            </p:nvSpPr>
            <p:spPr>
              <a:xfrm>
                <a:off x="3" y="111383"/>
                <a:ext cx="646052" cy="961340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8" name="Google Shape;308;p37"/>
            <p:cNvSpPr txBox="1"/>
            <p:nvPr/>
          </p:nvSpPr>
          <p:spPr>
            <a:xfrm>
              <a:off x="718944" y="109532"/>
              <a:ext cx="27458100" cy="8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Raast: Design Principles &amp; Objectives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309" name="Google Shape;309;p37"/>
          <p:cNvGrpSpPr/>
          <p:nvPr/>
        </p:nvGrpSpPr>
        <p:grpSpPr>
          <a:xfrm>
            <a:off x="677540" y="1523426"/>
            <a:ext cx="10836919" cy="4808520"/>
            <a:chOff x="0" y="383666"/>
            <a:chExt cx="10836919" cy="4808520"/>
          </a:xfrm>
        </p:grpSpPr>
        <p:sp>
          <p:nvSpPr>
            <p:cNvPr id="310" name="Google Shape;310;p37"/>
            <p:cNvSpPr/>
            <p:nvPr/>
          </p:nvSpPr>
          <p:spPr>
            <a:xfrm>
              <a:off x="0" y="383666"/>
              <a:ext cx="10836919" cy="75582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37"/>
            <p:cNvSpPr txBox="1"/>
            <p:nvPr/>
          </p:nvSpPr>
          <p:spPr>
            <a:xfrm>
              <a:off x="36896" y="420562"/>
              <a:ext cx="10763127" cy="682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 &amp; Interoperable Design:</a:t>
              </a: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Raast is open to all licensed Digital Financial Service Providers (DFSPs) and built on the ISO 20022 messaging standard, ensuring seamless interoperability across the ecosystem.</a:t>
              </a:r>
              <a:endParaRPr b="0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0" y="1194206"/>
              <a:ext cx="10836919" cy="75582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3" name="Google Shape;313;p37"/>
            <p:cNvSpPr txBox="1"/>
            <p:nvPr/>
          </p:nvSpPr>
          <p:spPr>
            <a:xfrm>
              <a:off x="36896" y="1231102"/>
              <a:ext cx="10763127" cy="682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Real-Time &amp; Irrevocable Payments: </a:t>
              </a:r>
              <a:r>
                <a:rPr b="0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All payments are instant, final, and settled in real time, providing speed, certainty, and reliability for users.</a:t>
              </a:r>
              <a:endParaRPr b="0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0" y="2004746"/>
              <a:ext cx="10836919" cy="75582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5" name="Google Shape;315;p37"/>
            <p:cNvSpPr txBox="1"/>
            <p:nvPr/>
          </p:nvSpPr>
          <p:spPr>
            <a:xfrm>
              <a:off x="36896" y="2041642"/>
              <a:ext cx="10763127" cy="682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Financial Inclusion: </a:t>
              </a:r>
              <a:r>
                <a:rPr b="0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Designed to serve individuals, businesses, and government entities, Raast enables universal access through bulk, person-to-person, and merchant payments.</a:t>
              </a:r>
              <a:endParaRPr b="0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0" y="2815286"/>
              <a:ext cx="10836919" cy="75582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37"/>
            <p:cNvSpPr txBox="1"/>
            <p:nvPr/>
          </p:nvSpPr>
          <p:spPr>
            <a:xfrm>
              <a:off x="36896" y="2852182"/>
              <a:ext cx="10763127" cy="682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Fintech &amp; Third-Party Enablement:</a:t>
              </a: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Raast allows direct participation of fintechs and third-party providers, promoting innovation, competition, and market diversity.</a:t>
              </a:r>
              <a:endParaRPr b="0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0" y="3625826"/>
              <a:ext cx="10836919" cy="75582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9" name="Google Shape;319;p37"/>
            <p:cNvSpPr txBox="1"/>
            <p:nvPr/>
          </p:nvSpPr>
          <p:spPr>
            <a:xfrm>
              <a:off x="36896" y="3662722"/>
              <a:ext cx="10763127" cy="682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Sustainable Operating Model: </a:t>
              </a:r>
              <a:r>
                <a:rPr b="0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Raast operates on a cost-recovery (“not-for-loss”) basis, positioning digital payments as a public utility for national benefit.</a:t>
              </a:r>
              <a:endParaRPr b="0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7"/>
            <p:cNvSpPr/>
            <p:nvPr/>
          </p:nvSpPr>
          <p:spPr>
            <a:xfrm>
              <a:off x="0" y="4436366"/>
              <a:ext cx="10836919" cy="75582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2700">
              <a:solidFill>
                <a:srgbClr val="659C4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37"/>
            <p:cNvSpPr txBox="1"/>
            <p:nvPr/>
          </p:nvSpPr>
          <p:spPr>
            <a:xfrm>
              <a:off x="36896" y="4473262"/>
              <a:ext cx="10763127" cy="6820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Shared Services &amp; Risk Management: </a:t>
              </a:r>
              <a:r>
                <a:rPr b="0"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Raast ensures resilient cybersecurity and shared infrastructure, while AML/CFT compliance and fraud controls remain with participating DFSPs</a:t>
              </a:r>
              <a:r>
                <a:rPr lang="en-US" sz="19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rchant Services vs. Payment Processing: What's the Difference?" id="326" name="Google Shape;32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490" y="1476087"/>
            <a:ext cx="2336965" cy="249811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Pandemic has Been Rocket Fuel for the Growth of P2P Payments -" id="327" name="Google Shape;32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00707" y="1446449"/>
            <a:ext cx="3201884" cy="23712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lk Payment Solution, Salary Disbursement Solution, Wholesale Payment" id="328" name="Google Shape;328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5111" y="1620496"/>
            <a:ext cx="3122136" cy="2209293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8"/>
          <p:cNvSpPr txBox="1"/>
          <p:nvPr>
            <p:ph idx="1" type="body"/>
          </p:nvPr>
        </p:nvSpPr>
        <p:spPr>
          <a:xfrm>
            <a:off x="448796" y="4773323"/>
            <a:ext cx="3657600" cy="1463040"/>
          </a:xfrm>
          <a:prstGeom prst="rect">
            <a:avLst/>
          </a:prstGeom>
          <a:solidFill>
            <a:srgbClr val="E1EFD8">
              <a:alpha val="1882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Enables participants and their clients to send batches of payments to Raast customers with full validations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8"/>
          <p:cNvSpPr txBox="1"/>
          <p:nvPr>
            <p:ph idx="2" type="body"/>
          </p:nvPr>
        </p:nvSpPr>
        <p:spPr>
          <a:xfrm>
            <a:off x="4311429" y="4773323"/>
            <a:ext cx="3657600" cy="1463040"/>
          </a:xfrm>
          <a:prstGeom prst="rect">
            <a:avLst/>
          </a:prstGeom>
          <a:solidFill>
            <a:srgbClr val="E1EFD8">
              <a:alpha val="18823"/>
            </a:srgbClr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Fast, reliable payments – using mobile numbers and fully interoperable QR Codes</a:t>
            </a:r>
            <a:endParaRPr/>
          </a:p>
        </p:txBody>
      </p:sp>
      <p:sp>
        <p:nvSpPr>
          <p:cNvPr id="331" name="Google Shape;331;p38"/>
          <p:cNvSpPr txBox="1"/>
          <p:nvPr>
            <p:ph idx="3" type="body"/>
          </p:nvPr>
        </p:nvSpPr>
        <p:spPr>
          <a:xfrm>
            <a:off x="448798" y="3837007"/>
            <a:ext cx="3657599" cy="936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Bulk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8"/>
          <p:cNvSpPr txBox="1"/>
          <p:nvPr>
            <p:ph idx="4" type="body"/>
          </p:nvPr>
        </p:nvSpPr>
        <p:spPr>
          <a:xfrm>
            <a:off x="4311431" y="3837008"/>
            <a:ext cx="3657599" cy="934081"/>
          </a:xfrm>
          <a:prstGeom prst="rect">
            <a:avLst/>
          </a:prstGeom>
          <a:noFill/>
          <a:ln>
            <a:noFill/>
          </a:ln>
        </p:spPr>
        <p:txBody>
          <a:bodyPr anchorCtr="0" anchor="b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Person-to-Person Payments</a:t>
            </a:r>
            <a:endParaRPr/>
          </a:p>
        </p:txBody>
      </p:sp>
      <p:sp>
        <p:nvSpPr>
          <p:cNvPr id="333" name="Google Shape;333;p38"/>
          <p:cNvSpPr txBox="1"/>
          <p:nvPr>
            <p:ph idx="5" type="body"/>
          </p:nvPr>
        </p:nvSpPr>
        <p:spPr>
          <a:xfrm>
            <a:off x="8169015" y="4782087"/>
            <a:ext cx="3657600" cy="1463040"/>
          </a:xfrm>
          <a:prstGeom prst="rect">
            <a:avLst/>
          </a:prstGeom>
          <a:solidFill>
            <a:srgbClr val="E1EFD8">
              <a:alpha val="18823"/>
            </a:srgbClr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Advance suite of merchant services including QR, Request-to-Pay and Payment Initiation Service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8"/>
          <p:cNvSpPr txBox="1"/>
          <p:nvPr>
            <p:ph idx="6" type="body"/>
          </p:nvPr>
        </p:nvSpPr>
        <p:spPr>
          <a:xfrm>
            <a:off x="8169015" y="3817656"/>
            <a:ext cx="3657600" cy="970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 to Merchant Payments</a:t>
            </a:r>
            <a:endParaRPr/>
          </a:p>
        </p:txBody>
      </p:sp>
      <p:grpSp>
        <p:nvGrpSpPr>
          <p:cNvPr id="335" name="Google Shape;335;p38"/>
          <p:cNvGrpSpPr/>
          <p:nvPr/>
        </p:nvGrpSpPr>
        <p:grpSpPr>
          <a:xfrm>
            <a:off x="-1" y="4812"/>
            <a:ext cx="12192001" cy="928708"/>
            <a:chOff x="-8" y="110268"/>
            <a:chExt cx="29352643" cy="1126344"/>
          </a:xfrm>
        </p:grpSpPr>
        <p:grpSp>
          <p:nvGrpSpPr>
            <p:cNvPr id="336" name="Google Shape;336;p38"/>
            <p:cNvGrpSpPr/>
            <p:nvPr/>
          </p:nvGrpSpPr>
          <p:grpSpPr>
            <a:xfrm>
              <a:off x="-8" y="111381"/>
              <a:ext cx="29352643" cy="972967"/>
              <a:chOff x="-8" y="111381"/>
              <a:chExt cx="29352643" cy="972967"/>
            </a:xfrm>
          </p:grpSpPr>
          <p:sp>
            <p:nvSpPr>
              <p:cNvPr id="337" name="Google Shape;337;p38"/>
              <p:cNvSpPr/>
              <p:nvPr/>
            </p:nvSpPr>
            <p:spPr>
              <a:xfrm>
                <a:off x="-8" y="111381"/>
                <a:ext cx="29352643" cy="972967"/>
              </a:xfrm>
              <a:prstGeom prst="rect">
                <a:avLst/>
              </a:prstGeom>
              <a:solidFill>
                <a:srgbClr val="279A5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38"/>
              <p:cNvSpPr/>
              <p:nvPr/>
            </p:nvSpPr>
            <p:spPr>
              <a:xfrm>
                <a:off x="3" y="111383"/>
                <a:ext cx="646052" cy="961340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9" name="Google Shape;339;p38"/>
            <p:cNvSpPr txBox="1"/>
            <p:nvPr/>
          </p:nvSpPr>
          <p:spPr>
            <a:xfrm>
              <a:off x="718944" y="110268"/>
              <a:ext cx="27458083" cy="1126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Use-Cases of Raast</a:t>
              </a:r>
              <a:endPara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9"/>
          <p:cNvSpPr/>
          <p:nvPr/>
        </p:nvSpPr>
        <p:spPr>
          <a:xfrm>
            <a:off x="1327677" y="1296013"/>
            <a:ext cx="1739987" cy="715247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Bulk Payments</a:t>
            </a:r>
            <a:endParaRPr/>
          </a:p>
        </p:txBody>
      </p:sp>
      <p:sp>
        <p:nvSpPr>
          <p:cNvPr id="346" name="Google Shape;346;p39"/>
          <p:cNvSpPr txBox="1"/>
          <p:nvPr/>
        </p:nvSpPr>
        <p:spPr>
          <a:xfrm>
            <a:off x="720750" y="1298656"/>
            <a:ext cx="7354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47" name="Google Shape;347;p39"/>
          <p:cNvSpPr txBox="1"/>
          <p:nvPr/>
        </p:nvSpPr>
        <p:spPr>
          <a:xfrm>
            <a:off x="3600452" y="1402710"/>
            <a:ext cx="3549705" cy="590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✔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Bulk Disbursements (G2X / B2X) via Batch Processing Tool or APIs	</a:t>
            </a:r>
            <a:endParaRPr/>
          </a:p>
        </p:txBody>
      </p:sp>
      <p:cxnSp>
        <p:nvCxnSpPr>
          <p:cNvPr id="348" name="Google Shape;348;p39"/>
          <p:cNvCxnSpPr/>
          <p:nvPr/>
        </p:nvCxnSpPr>
        <p:spPr>
          <a:xfrm flipH="1" rot="10800000">
            <a:off x="390334" y="2151337"/>
            <a:ext cx="10972800" cy="5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9" name="Google Shape;349;p39"/>
          <p:cNvSpPr/>
          <p:nvPr/>
        </p:nvSpPr>
        <p:spPr>
          <a:xfrm>
            <a:off x="1327677" y="2468426"/>
            <a:ext cx="1739987" cy="715247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P2P</a:t>
            </a:r>
            <a:endParaRPr/>
          </a:p>
        </p:txBody>
      </p:sp>
      <p:sp>
        <p:nvSpPr>
          <p:cNvPr id="350" name="Google Shape;350;p39"/>
          <p:cNvSpPr txBox="1"/>
          <p:nvPr/>
        </p:nvSpPr>
        <p:spPr>
          <a:xfrm>
            <a:off x="694593" y="2522227"/>
            <a:ext cx="7354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51" name="Google Shape;351;p39"/>
          <p:cNvSpPr txBox="1"/>
          <p:nvPr/>
        </p:nvSpPr>
        <p:spPr>
          <a:xfrm>
            <a:off x="3600452" y="2542431"/>
            <a:ext cx="3199068" cy="632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Push to IBAN	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Push to RaastID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2" name="Google Shape;352;p39"/>
          <p:cNvCxnSpPr/>
          <p:nvPr/>
        </p:nvCxnSpPr>
        <p:spPr>
          <a:xfrm flipH="1" rot="10800000">
            <a:off x="390334" y="3326433"/>
            <a:ext cx="10972800" cy="5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3" name="Google Shape;353;p39"/>
          <p:cNvSpPr/>
          <p:nvPr/>
        </p:nvSpPr>
        <p:spPr>
          <a:xfrm>
            <a:off x="1303784" y="3707213"/>
            <a:ext cx="1739987" cy="715247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P2M</a:t>
            </a:r>
            <a:endParaRPr/>
          </a:p>
        </p:txBody>
      </p:sp>
      <p:sp>
        <p:nvSpPr>
          <p:cNvPr id="354" name="Google Shape;354;p39"/>
          <p:cNvSpPr txBox="1"/>
          <p:nvPr/>
        </p:nvSpPr>
        <p:spPr>
          <a:xfrm>
            <a:off x="681633" y="3707213"/>
            <a:ext cx="7354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355" name="Google Shape;355;p39"/>
          <p:cNvCxnSpPr/>
          <p:nvPr/>
        </p:nvCxnSpPr>
        <p:spPr>
          <a:xfrm flipH="1" rot="10800000">
            <a:off x="390334" y="4725501"/>
            <a:ext cx="10972800" cy="5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6" name="Google Shape;356;p39"/>
          <p:cNvSpPr txBox="1"/>
          <p:nvPr/>
        </p:nvSpPr>
        <p:spPr>
          <a:xfrm>
            <a:off x="3525461" y="3440322"/>
            <a:ext cx="847194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to Merchant QR Code (Static/Dynamic)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 to Merchant Aliases (Till Code, Virtual Payment Address, MerchantID, Free Text)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to Pay: Now (Proximity Payments / online checkouts)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to Pay: Later (Bills and invoices)</a:t>
            </a:r>
            <a:endParaRPr/>
          </a:p>
        </p:txBody>
      </p:sp>
      <p:sp>
        <p:nvSpPr>
          <p:cNvPr id="357" name="Google Shape;357;p39"/>
          <p:cNvSpPr/>
          <p:nvPr/>
        </p:nvSpPr>
        <p:spPr>
          <a:xfrm>
            <a:off x="1303784" y="4944538"/>
            <a:ext cx="1739987" cy="715247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PISP</a:t>
            </a:r>
            <a:endParaRPr/>
          </a:p>
        </p:txBody>
      </p:sp>
      <p:sp>
        <p:nvSpPr>
          <p:cNvPr id="358" name="Google Shape;358;p39"/>
          <p:cNvSpPr txBox="1"/>
          <p:nvPr/>
        </p:nvSpPr>
        <p:spPr>
          <a:xfrm>
            <a:off x="694593" y="4989840"/>
            <a:ext cx="7354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cxnSp>
        <p:nvCxnSpPr>
          <p:cNvPr id="359" name="Google Shape;359;p39"/>
          <p:cNvCxnSpPr/>
          <p:nvPr/>
        </p:nvCxnSpPr>
        <p:spPr>
          <a:xfrm flipH="1" rot="10800000">
            <a:off x="390334" y="5765274"/>
            <a:ext cx="10972800" cy="5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0" name="Google Shape;360;p39"/>
          <p:cNvSpPr/>
          <p:nvPr/>
        </p:nvSpPr>
        <p:spPr>
          <a:xfrm>
            <a:off x="3570116" y="4997479"/>
            <a:ext cx="6096000" cy="632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🔄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Payment Initiation Request (Third Party)	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🔄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Customer Consent Framework						</a:t>
            </a:r>
            <a:endParaRPr/>
          </a:p>
        </p:txBody>
      </p:sp>
      <p:sp>
        <p:nvSpPr>
          <p:cNvPr id="361" name="Google Shape;361;p39"/>
          <p:cNvSpPr/>
          <p:nvPr/>
        </p:nvSpPr>
        <p:spPr>
          <a:xfrm>
            <a:off x="1303784" y="6045364"/>
            <a:ext cx="1739987" cy="715247"/>
          </a:xfrm>
          <a:prstGeom prst="roundRect">
            <a:avLst>
              <a:gd fmla="val 16667" name="adj"/>
            </a:avLst>
          </a:prstGeom>
          <a:solidFill>
            <a:srgbClr val="A8D0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VAS</a:t>
            </a:r>
            <a:endParaRPr/>
          </a:p>
        </p:txBody>
      </p:sp>
      <p:sp>
        <p:nvSpPr>
          <p:cNvPr id="362" name="Google Shape;362;p39"/>
          <p:cNvSpPr txBox="1"/>
          <p:nvPr/>
        </p:nvSpPr>
        <p:spPr>
          <a:xfrm>
            <a:off x="681633" y="6029613"/>
            <a:ext cx="7354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63" name="Google Shape;363;p39"/>
          <p:cNvSpPr/>
          <p:nvPr/>
        </p:nvSpPr>
        <p:spPr>
          <a:xfrm>
            <a:off x="3525461" y="5922236"/>
            <a:ext cx="3536135" cy="881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Title Fetch		</a:t>
            </a:r>
            <a:endParaRPr/>
          </a:p>
          <a:p>
            <a:pPr indent="-180975" lvl="1" marL="180975" marR="0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Conversion of Conventional Account to IBAN	</a:t>
            </a:r>
            <a:endParaRPr/>
          </a:p>
        </p:txBody>
      </p:sp>
      <p:sp>
        <p:nvSpPr>
          <p:cNvPr id="364" name="Google Shape;364;p39"/>
          <p:cNvSpPr/>
          <p:nvPr/>
        </p:nvSpPr>
        <p:spPr>
          <a:xfrm>
            <a:off x="7652636" y="5922236"/>
            <a:ext cx="4257909" cy="632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Pre-validation of Payment &amp; Payee	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End-to-End Payment Credit Confirmation</a:t>
            </a:r>
            <a:endParaRPr/>
          </a:p>
        </p:txBody>
      </p:sp>
      <p:sp>
        <p:nvSpPr>
          <p:cNvPr id="365" name="Google Shape;365;p39"/>
          <p:cNvSpPr txBox="1"/>
          <p:nvPr/>
        </p:nvSpPr>
        <p:spPr>
          <a:xfrm>
            <a:off x="8265167" y="786603"/>
            <a:ext cx="3926833" cy="369332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Already developed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🔄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pipeline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9"/>
          <p:cNvSpPr txBox="1"/>
          <p:nvPr/>
        </p:nvSpPr>
        <p:spPr>
          <a:xfrm>
            <a:off x="7474862" y="1356220"/>
            <a:ext cx="3549705" cy="632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🔄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Settlement of POS Transactions	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🔄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Social Disbursements</a:t>
            </a:r>
            <a:endParaRPr/>
          </a:p>
        </p:txBody>
      </p:sp>
      <p:sp>
        <p:nvSpPr>
          <p:cNvPr id="367" name="Google Shape;367;p39"/>
          <p:cNvSpPr txBox="1"/>
          <p:nvPr/>
        </p:nvSpPr>
        <p:spPr>
          <a:xfrm>
            <a:off x="6799520" y="2520752"/>
            <a:ext cx="4666110" cy="632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Push to Customer QR Code (Static/Dynamic)</a:t>
            </a:r>
            <a:endParaRPr/>
          </a:p>
          <a:p>
            <a:pPr indent="0" lvl="1" marL="0" marR="0" rtl="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OTC Account Transfers</a:t>
            </a:r>
            <a:endParaRPr/>
          </a:p>
        </p:txBody>
      </p:sp>
      <p:grpSp>
        <p:nvGrpSpPr>
          <p:cNvPr id="368" name="Google Shape;368;p39"/>
          <p:cNvGrpSpPr/>
          <p:nvPr/>
        </p:nvGrpSpPr>
        <p:grpSpPr>
          <a:xfrm>
            <a:off x="-1" y="4812"/>
            <a:ext cx="12192001" cy="928082"/>
            <a:chOff x="-8" y="110281"/>
            <a:chExt cx="29352643" cy="1126344"/>
          </a:xfrm>
        </p:grpSpPr>
        <p:grpSp>
          <p:nvGrpSpPr>
            <p:cNvPr id="369" name="Google Shape;369;p39"/>
            <p:cNvGrpSpPr/>
            <p:nvPr/>
          </p:nvGrpSpPr>
          <p:grpSpPr>
            <a:xfrm>
              <a:off x="-8" y="111381"/>
              <a:ext cx="29352643" cy="972967"/>
              <a:chOff x="-8" y="111381"/>
              <a:chExt cx="29352643" cy="972967"/>
            </a:xfrm>
          </p:grpSpPr>
          <p:sp>
            <p:nvSpPr>
              <p:cNvPr id="370" name="Google Shape;370;p39"/>
              <p:cNvSpPr/>
              <p:nvPr/>
            </p:nvSpPr>
            <p:spPr>
              <a:xfrm>
                <a:off x="-8" y="111381"/>
                <a:ext cx="29352643" cy="972967"/>
              </a:xfrm>
              <a:prstGeom prst="rect">
                <a:avLst/>
              </a:prstGeom>
              <a:solidFill>
                <a:srgbClr val="279A5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9"/>
              <p:cNvSpPr/>
              <p:nvPr/>
            </p:nvSpPr>
            <p:spPr>
              <a:xfrm>
                <a:off x="3" y="111383"/>
                <a:ext cx="646052" cy="961340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2" name="Google Shape;372;p39"/>
            <p:cNvSpPr txBox="1"/>
            <p:nvPr/>
          </p:nvSpPr>
          <p:spPr>
            <a:xfrm>
              <a:off x="754450" y="110281"/>
              <a:ext cx="27458083" cy="1126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Raast: Products</a:t>
              </a:r>
              <a:endPara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"/>
          <p:cNvSpPr/>
          <p:nvPr/>
        </p:nvSpPr>
        <p:spPr>
          <a:xfrm>
            <a:off x="4080534" y="1626335"/>
            <a:ext cx="2038454" cy="4659323"/>
          </a:xfrm>
          <a:custGeom>
            <a:rect b="b" l="l" r="r" t="t"/>
            <a:pathLst>
              <a:path extrusionOk="0" h="6988985" w="3057681">
                <a:moveTo>
                  <a:pt x="0" y="0"/>
                </a:moveTo>
                <a:lnTo>
                  <a:pt x="3057681" y="0"/>
                </a:lnTo>
                <a:lnTo>
                  <a:pt x="3057681" y="6988985"/>
                </a:lnTo>
                <a:lnTo>
                  <a:pt x="0" y="69889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8" name="Google Shape;378;p40"/>
          <p:cNvSpPr/>
          <p:nvPr/>
        </p:nvSpPr>
        <p:spPr>
          <a:xfrm flipH="1">
            <a:off x="6118988" y="1626335"/>
            <a:ext cx="2038454" cy="4659323"/>
          </a:xfrm>
          <a:custGeom>
            <a:rect b="b" l="l" r="r" t="t"/>
            <a:pathLst>
              <a:path extrusionOk="0" h="6988985" w="3057681">
                <a:moveTo>
                  <a:pt x="3057681" y="0"/>
                </a:moveTo>
                <a:lnTo>
                  <a:pt x="0" y="0"/>
                </a:lnTo>
                <a:lnTo>
                  <a:pt x="0" y="6988985"/>
                </a:lnTo>
                <a:lnTo>
                  <a:pt x="3057681" y="6988985"/>
                </a:lnTo>
                <a:lnTo>
                  <a:pt x="3057681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79" name="Google Shape;379;p40"/>
          <p:cNvGrpSpPr/>
          <p:nvPr/>
        </p:nvGrpSpPr>
        <p:grpSpPr>
          <a:xfrm>
            <a:off x="300626" y="1376652"/>
            <a:ext cx="605782" cy="1541332"/>
            <a:chOff x="0" y="-57150"/>
            <a:chExt cx="239321" cy="369909"/>
          </a:xfrm>
        </p:grpSpPr>
        <p:sp>
          <p:nvSpPr>
            <p:cNvPr id="380" name="Google Shape;380;p40"/>
            <p:cNvSpPr/>
            <p:nvPr/>
          </p:nvSpPr>
          <p:spPr>
            <a:xfrm>
              <a:off x="0" y="0"/>
              <a:ext cx="239321" cy="312759"/>
            </a:xfrm>
            <a:custGeom>
              <a:rect b="b" l="l" r="r" t="t"/>
              <a:pathLst>
                <a:path extrusionOk="0" h="312759" w="239321">
                  <a:moveTo>
                    <a:pt x="0" y="0"/>
                  </a:moveTo>
                  <a:lnTo>
                    <a:pt x="239321" y="0"/>
                  </a:lnTo>
                  <a:lnTo>
                    <a:pt x="239321" y="312759"/>
                  </a:lnTo>
                  <a:lnTo>
                    <a:pt x="0" y="312759"/>
                  </a:lnTo>
                  <a:close/>
                </a:path>
              </a:pathLst>
            </a:custGeom>
            <a:solidFill>
              <a:srgbClr val="18738C"/>
            </a:solidFill>
            <a:ln>
              <a:noFill/>
            </a:ln>
          </p:spPr>
        </p:sp>
        <p:sp>
          <p:nvSpPr>
            <p:cNvPr id="381" name="Google Shape;381;p40"/>
            <p:cNvSpPr txBox="1"/>
            <p:nvPr/>
          </p:nvSpPr>
          <p:spPr>
            <a:xfrm>
              <a:off x="0" y="-57150"/>
              <a:ext cx="239321" cy="369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2" name="Google Shape;382;p40"/>
          <p:cNvGrpSpPr/>
          <p:nvPr/>
        </p:nvGrpSpPr>
        <p:grpSpPr>
          <a:xfrm>
            <a:off x="11315089" y="1275686"/>
            <a:ext cx="605782" cy="1541332"/>
            <a:chOff x="0" y="-57150"/>
            <a:chExt cx="239321" cy="369909"/>
          </a:xfrm>
        </p:grpSpPr>
        <p:sp>
          <p:nvSpPr>
            <p:cNvPr id="383" name="Google Shape;383;p40"/>
            <p:cNvSpPr/>
            <p:nvPr/>
          </p:nvSpPr>
          <p:spPr>
            <a:xfrm>
              <a:off x="0" y="0"/>
              <a:ext cx="239321" cy="312759"/>
            </a:xfrm>
            <a:custGeom>
              <a:rect b="b" l="l" r="r" t="t"/>
              <a:pathLst>
                <a:path extrusionOk="0" h="312759" w="239321">
                  <a:moveTo>
                    <a:pt x="0" y="0"/>
                  </a:moveTo>
                  <a:lnTo>
                    <a:pt x="239321" y="0"/>
                  </a:lnTo>
                  <a:lnTo>
                    <a:pt x="239321" y="312759"/>
                  </a:lnTo>
                  <a:lnTo>
                    <a:pt x="0" y="312759"/>
                  </a:lnTo>
                  <a:close/>
                </a:path>
              </a:pathLst>
            </a:custGeom>
            <a:solidFill>
              <a:srgbClr val="D9514B"/>
            </a:solidFill>
            <a:ln>
              <a:noFill/>
            </a:ln>
          </p:spPr>
        </p:sp>
        <p:sp>
          <p:nvSpPr>
            <p:cNvPr id="384" name="Google Shape;384;p40"/>
            <p:cNvSpPr txBox="1"/>
            <p:nvPr/>
          </p:nvSpPr>
          <p:spPr>
            <a:xfrm>
              <a:off x="0" y="-57150"/>
              <a:ext cx="239321" cy="369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5" name="Google Shape;385;p40"/>
          <p:cNvGrpSpPr/>
          <p:nvPr/>
        </p:nvGrpSpPr>
        <p:grpSpPr>
          <a:xfrm>
            <a:off x="300626" y="2953616"/>
            <a:ext cx="605782" cy="1541332"/>
            <a:chOff x="0" y="-57150"/>
            <a:chExt cx="239321" cy="369909"/>
          </a:xfrm>
        </p:grpSpPr>
        <p:sp>
          <p:nvSpPr>
            <p:cNvPr id="386" name="Google Shape;386;p40"/>
            <p:cNvSpPr/>
            <p:nvPr/>
          </p:nvSpPr>
          <p:spPr>
            <a:xfrm>
              <a:off x="0" y="0"/>
              <a:ext cx="239321" cy="312759"/>
            </a:xfrm>
            <a:custGeom>
              <a:rect b="b" l="l" r="r" t="t"/>
              <a:pathLst>
                <a:path extrusionOk="0" h="312759" w="239321">
                  <a:moveTo>
                    <a:pt x="0" y="0"/>
                  </a:moveTo>
                  <a:lnTo>
                    <a:pt x="239321" y="0"/>
                  </a:lnTo>
                  <a:lnTo>
                    <a:pt x="239321" y="312759"/>
                  </a:lnTo>
                  <a:lnTo>
                    <a:pt x="0" y="312759"/>
                  </a:lnTo>
                  <a:close/>
                </a:path>
              </a:pathLst>
            </a:custGeom>
            <a:solidFill>
              <a:srgbClr val="44A796"/>
            </a:solidFill>
            <a:ln>
              <a:noFill/>
            </a:ln>
          </p:spPr>
        </p:sp>
        <p:sp>
          <p:nvSpPr>
            <p:cNvPr id="387" name="Google Shape;387;p40"/>
            <p:cNvSpPr txBox="1"/>
            <p:nvPr/>
          </p:nvSpPr>
          <p:spPr>
            <a:xfrm>
              <a:off x="0" y="-57150"/>
              <a:ext cx="239321" cy="369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8" name="Google Shape;388;p40"/>
          <p:cNvGrpSpPr/>
          <p:nvPr/>
        </p:nvGrpSpPr>
        <p:grpSpPr>
          <a:xfrm>
            <a:off x="11315089" y="2924228"/>
            <a:ext cx="605782" cy="1541332"/>
            <a:chOff x="0" y="-57150"/>
            <a:chExt cx="239321" cy="369909"/>
          </a:xfrm>
        </p:grpSpPr>
        <p:sp>
          <p:nvSpPr>
            <p:cNvPr id="389" name="Google Shape;389;p40"/>
            <p:cNvSpPr/>
            <p:nvPr/>
          </p:nvSpPr>
          <p:spPr>
            <a:xfrm>
              <a:off x="0" y="0"/>
              <a:ext cx="239321" cy="312759"/>
            </a:xfrm>
            <a:custGeom>
              <a:rect b="b" l="l" r="r" t="t"/>
              <a:pathLst>
                <a:path extrusionOk="0" h="312759" w="239321">
                  <a:moveTo>
                    <a:pt x="0" y="0"/>
                  </a:moveTo>
                  <a:lnTo>
                    <a:pt x="239321" y="0"/>
                  </a:lnTo>
                  <a:lnTo>
                    <a:pt x="239321" y="312759"/>
                  </a:lnTo>
                  <a:lnTo>
                    <a:pt x="0" y="312759"/>
                  </a:lnTo>
                  <a:close/>
                </a:path>
              </a:pathLst>
            </a:custGeom>
            <a:solidFill>
              <a:srgbClr val="DD8033"/>
            </a:solidFill>
            <a:ln>
              <a:noFill/>
            </a:ln>
          </p:spPr>
        </p:sp>
        <p:sp>
          <p:nvSpPr>
            <p:cNvPr id="390" name="Google Shape;390;p40"/>
            <p:cNvSpPr txBox="1"/>
            <p:nvPr/>
          </p:nvSpPr>
          <p:spPr>
            <a:xfrm>
              <a:off x="0" y="-57150"/>
              <a:ext cx="239321" cy="369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1" name="Google Shape;391;p40"/>
          <p:cNvGrpSpPr/>
          <p:nvPr/>
        </p:nvGrpSpPr>
        <p:grpSpPr>
          <a:xfrm>
            <a:off x="271913" y="4588729"/>
            <a:ext cx="605782" cy="1541332"/>
            <a:chOff x="0" y="-57150"/>
            <a:chExt cx="239321" cy="369909"/>
          </a:xfrm>
        </p:grpSpPr>
        <p:sp>
          <p:nvSpPr>
            <p:cNvPr id="392" name="Google Shape;392;p40"/>
            <p:cNvSpPr/>
            <p:nvPr/>
          </p:nvSpPr>
          <p:spPr>
            <a:xfrm>
              <a:off x="0" y="0"/>
              <a:ext cx="239321" cy="312759"/>
            </a:xfrm>
            <a:custGeom>
              <a:rect b="b" l="l" r="r" t="t"/>
              <a:pathLst>
                <a:path extrusionOk="0" h="312759" w="239321">
                  <a:moveTo>
                    <a:pt x="0" y="0"/>
                  </a:moveTo>
                  <a:lnTo>
                    <a:pt x="239321" y="0"/>
                  </a:lnTo>
                  <a:lnTo>
                    <a:pt x="239321" y="312759"/>
                  </a:lnTo>
                  <a:lnTo>
                    <a:pt x="0" y="312759"/>
                  </a:lnTo>
                  <a:close/>
                </a:path>
              </a:pathLst>
            </a:custGeom>
            <a:solidFill>
              <a:srgbClr val="9CC147"/>
            </a:solidFill>
            <a:ln>
              <a:noFill/>
            </a:ln>
          </p:spPr>
        </p:sp>
        <p:sp>
          <p:nvSpPr>
            <p:cNvPr id="393" name="Google Shape;393;p40"/>
            <p:cNvSpPr txBox="1"/>
            <p:nvPr/>
          </p:nvSpPr>
          <p:spPr>
            <a:xfrm>
              <a:off x="0" y="-57150"/>
              <a:ext cx="239321" cy="369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4" name="Google Shape;394;p40"/>
          <p:cNvGrpSpPr/>
          <p:nvPr/>
        </p:nvGrpSpPr>
        <p:grpSpPr>
          <a:xfrm>
            <a:off x="11315089" y="4588730"/>
            <a:ext cx="605782" cy="1541332"/>
            <a:chOff x="0" y="-57150"/>
            <a:chExt cx="239321" cy="369909"/>
          </a:xfrm>
        </p:grpSpPr>
        <p:sp>
          <p:nvSpPr>
            <p:cNvPr id="395" name="Google Shape;395;p40"/>
            <p:cNvSpPr/>
            <p:nvPr/>
          </p:nvSpPr>
          <p:spPr>
            <a:xfrm>
              <a:off x="0" y="0"/>
              <a:ext cx="239321" cy="312759"/>
            </a:xfrm>
            <a:custGeom>
              <a:rect b="b" l="l" r="r" t="t"/>
              <a:pathLst>
                <a:path extrusionOk="0" h="312759" w="239321">
                  <a:moveTo>
                    <a:pt x="0" y="0"/>
                  </a:moveTo>
                  <a:lnTo>
                    <a:pt x="239321" y="0"/>
                  </a:lnTo>
                  <a:lnTo>
                    <a:pt x="239321" y="312759"/>
                  </a:lnTo>
                  <a:lnTo>
                    <a:pt x="0" y="312759"/>
                  </a:lnTo>
                  <a:close/>
                </a:path>
              </a:pathLst>
            </a:custGeom>
            <a:solidFill>
              <a:srgbClr val="18738C"/>
            </a:solidFill>
            <a:ln>
              <a:noFill/>
            </a:ln>
          </p:spPr>
        </p:sp>
        <p:sp>
          <p:nvSpPr>
            <p:cNvPr id="396" name="Google Shape;396;p40"/>
            <p:cNvSpPr txBox="1"/>
            <p:nvPr/>
          </p:nvSpPr>
          <p:spPr>
            <a:xfrm>
              <a:off x="0" y="-57150"/>
              <a:ext cx="239321" cy="369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202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7" name="Google Shape;397;p40"/>
          <p:cNvSpPr/>
          <p:nvPr/>
        </p:nvSpPr>
        <p:spPr>
          <a:xfrm>
            <a:off x="5060040" y="2633368"/>
            <a:ext cx="1140086" cy="1140086"/>
          </a:xfrm>
          <a:custGeom>
            <a:rect b="b" l="l" r="r" t="t"/>
            <a:pathLst>
              <a:path extrusionOk="0" h="1710129" w="1710129">
                <a:moveTo>
                  <a:pt x="0" y="0"/>
                </a:moveTo>
                <a:lnTo>
                  <a:pt x="1710129" y="0"/>
                </a:lnTo>
                <a:lnTo>
                  <a:pt x="1710129" y="1710129"/>
                </a:lnTo>
                <a:lnTo>
                  <a:pt x="0" y="17101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8" name="Google Shape;398;p40"/>
          <p:cNvSpPr/>
          <p:nvPr/>
        </p:nvSpPr>
        <p:spPr>
          <a:xfrm>
            <a:off x="5060040" y="4233628"/>
            <a:ext cx="1140086" cy="1140086"/>
          </a:xfrm>
          <a:custGeom>
            <a:rect b="b" l="l" r="r" t="t"/>
            <a:pathLst>
              <a:path extrusionOk="0" h="1710129" w="1710129">
                <a:moveTo>
                  <a:pt x="0" y="0"/>
                </a:moveTo>
                <a:lnTo>
                  <a:pt x="1710129" y="0"/>
                </a:lnTo>
                <a:lnTo>
                  <a:pt x="1710129" y="1710129"/>
                </a:lnTo>
                <a:lnTo>
                  <a:pt x="0" y="17101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9" name="Google Shape;399;p40"/>
          <p:cNvSpPr/>
          <p:nvPr/>
        </p:nvSpPr>
        <p:spPr>
          <a:xfrm>
            <a:off x="4642860" y="3425883"/>
            <a:ext cx="1140086" cy="1140086"/>
          </a:xfrm>
          <a:custGeom>
            <a:rect b="b" l="l" r="r" t="t"/>
            <a:pathLst>
              <a:path extrusionOk="0" h="1710129" w="1710129">
                <a:moveTo>
                  <a:pt x="0" y="0"/>
                </a:moveTo>
                <a:lnTo>
                  <a:pt x="1710129" y="0"/>
                </a:lnTo>
                <a:lnTo>
                  <a:pt x="1710129" y="1710129"/>
                </a:lnTo>
                <a:lnTo>
                  <a:pt x="0" y="17101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0" name="Google Shape;400;p40"/>
          <p:cNvSpPr/>
          <p:nvPr/>
        </p:nvSpPr>
        <p:spPr>
          <a:xfrm>
            <a:off x="6384614" y="3425883"/>
            <a:ext cx="1140086" cy="1140086"/>
          </a:xfrm>
          <a:custGeom>
            <a:rect b="b" l="l" r="r" t="t"/>
            <a:pathLst>
              <a:path extrusionOk="0" h="1710129" w="1710129">
                <a:moveTo>
                  <a:pt x="0" y="0"/>
                </a:moveTo>
                <a:lnTo>
                  <a:pt x="1710129" y="0"/>
                </a:lnTo>
                <a:lnTo>
                  <a:pt x="1710129" y="1710129"/>
                </a:lnTo>
                <a:lnTo>
                  <a:pt x="0" y="17101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1" name="Google Shape;401;p40"/>
          <p:cNvSpPr/>
          <p:nvPr/>
        </p:nvSpPr>
        <p:spPr>
          <a:xfrm>
            <a:off x="5998130" y="2633368"/>
            <a:ext cx="1140086" cy="1140086"/>
          </a:xfrm>
          <a:custGeom>
            <a:rect b="b" l="l" r="r" t="t"/>
            <a:pathLst>
              <a:path extrusionOk="0" h="1710129" w="1710129">
                <a:moveTo>
                  <a:pt x="0" y="0"/>
                </a:moveTo>
                <a:lnTo>
                  <a:pt x="1710128" y="0"/>
                </a:lnTo>
                <a:lnTo>
                  <a:pt x="1710128" y="1710129"/>
                </a:lnTo>
                <a:lnTo>
                  <a:pt x="0" y="17101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2" name="Google Shape;402;p40"/>
          <p:cNvSpPr/>
          <p:nvPr/>
        </p:nvSpPr>
        <p:spPr>
          <a:xfrm>
            <a:off x="5998130" y="4233628"/>
            <a:ext cx="1140086" cy="1140086"/>
          </a:xfrm>
          <a:custGeom>
            <a:rect b="b" l="l" r="r" t="t"/>
            <a:pathLst>
              <a:path extrusionOk="0" h="1710129" w="1710129">
                <a:moveTo>
                  <a:pt x="0" y="0"/>
                </a:moveTo>
                <a:lnTo>
                  <a:pt x="1710128" y="0"/>
                </a:lnTo>
                <a:lnTo>
                  <a:pt x="1710128" y="1710129"/>
                </a:lnTo>
                <a:lnTo>
                  <a:pt x="0" y="17101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03" name="Google Shape;403;p40"/>
          <p:cNvGrpSpPr/>
          <p:nvPr/>
        </p:nvGrpSpPr>
        <p:grpSpPr>
          <a:xfrm>
            <a:off x="5212903" y="2712810"/>
            <a:ext cx="834361" cy="834361"/>
            <a:chOff x="0" y="0"/>
            <a:chExt cx="812800" cy="812800"/>
          </a:xfrm>
        </p:grpSpPr>
        <p:sp>
          <p:nvSpPr>
            <p:cNvPr id="404" name="Google Shape;404;p4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865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6" name="Google Shape;406;p40"/>
          <p:cNvGrpSpPr/>
          <p:nvPr/>
        </p:nvGrpSpPr>
        <p:grpSpPr>
          <a:xfrm>
            <a:off x="5212903" y="4342214"/>
            <a:ext cx="834361" cy="834361"/>
            <a:chOff x="0" y="0"/>
            <a:chExt cx="812800" cy="812800"/>
          </a:xfrm>
        </p:grpSpPr>
        <p:sp>
          <p:nvSpPr>
            <p:cNvPr id="407" name="Google Shape;407;p4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865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9" name="Google Shape;409;p40"/>
          <p:cNvGrpSpPr/>
          <p:nvPr/>
        </p:nvGrpSpPr>
        <p:grpSpPr>
          <a:xfrm>
            <a:off x="6200126" y="2712810"/>
            <a:ext cx="834361" cy="834361"/>
            <a:chOff x="0" y="0"/>
            <a:chExt cx="812800" cy="812800"/>
          </a:xfrm>
        </p:grpSpPr>
        <p:sp>
          <p:nvSpPr>
            <p:cNvPr id="410" name="Google Shape;410;p4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865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2" name="Google Shape;412;p40"/>
          <p:cNvGrpSpPr/>
          <p:nvPr/>
        </p:nvGrpSpPr>
        <p:grpSpPr>
          <a:xfrm>
            <a:off x="6617306" y="3547171"/>
            <a:ext cx="834361" cy="834361"/>
            <a:chOff x="0" y="0"/>
            <a:chExt cx="812800" cy="812800"/>
          </a:xfrm>
        </p:grpSpPr>
        <p:sp>
          <p:nvSpPr>
            <p:cNvPr id="413" name="Google Shape;413;p4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865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5" name="Google Shape;415;p40"/>
          <p:cNvGrpSpPr/>
          <p:nvPr/>
        </p:nvGrpSpPr>
        <p:grpSpPr>
          <a:xfrm>
            <a:off x="4682581" y="3547171"/>
            <a:ext cx="834361" cy="834361"/>
            <a:chOff x="0" y="0"/>
            <a:chExt cx="812800" cy="812800"/>
          </a:xfrm>
        </p:grpSpPr>
        <p:sp>
          <p:nvSpPr>
            <p:cNvPr id="416" name="Google Shape;416;p4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865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40"/>
          <p:cNvGrpSpPr/>
          <p:nvPr/>
        </p:nvGrpSpPr>
        <p:grpSpPr>
          <a:xfrm>
            <a:off x="6200126" y="4342214"/>
            <a:ext cx="834361" cy="834361"/>
            <a:chOff x="0" y="0"/>
            <a:chExt cx="812800" cy="812800"/>
          </a:xfrm>
        </p:grpSpPr>
        <p:sp>
          <p:nvSpPr>
            <p:cNvPr id="419" name="Google Shape;419;p4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8658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1" name="Google Shape;421;p40"/>
          <p:cNvSpPr/>
          <p:nvPr/>
        </p:nvSpPr>
        <p:spPr>
          <a:xfrm>
            <a:off x="4867207" y="3754838"/>
            <a:ext cx="465107" cy="402317"/>
          </a:xfrm>
          <a:custGeom>
            <a:rect b="b" l="l" r="r" t="t"/>
            <a:pathLst>
              <a:path extrusionOk="0" h="603476" w="697660">
                <a:moveTo>
                  <a:pt x="0" y="0"/>
                </a:moveTo>
                <a:lnTo>
                  <a:pt x="697660" y="0"/>
                </a:lnTo>
                <a:lnTo>
                  <a:pt x="697660" y="603476"/>
                </a:lnTo>
                <a:lnTo>
                  <a:pt x="0" y="60347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2" name="Google Shape;422;p40"/>
          <p:cNvSpPr/>
          <p:nvPr/>
        </p:nvSpPr>
        <p:spPr>
          <a:xfrm>
            <a:off x="5332315" y="4470984"/>
            <a:ext cx="584711" cy="551091"/>
          </a:xfrm>
          <a:custGeom>
            <a:rect b="b" l="l" r="r" t="t"/>
            <a:pathLst>
              <a:path extrusionOk="0" h="826636" w="877067">
                <a:moveTo>
                  <a:pt x="0" y="0"/>
                </a:moveTo>
                <a:lnTo>
                  <a:pt x="877067" y="0"/>
                </a:lnTo>
                <a:lnTo>
                  <a:pt x="877067" y="826636"/>
                </a:lnTo>
                <a:lnTo>
                  <a:pt x="0" y="826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3" name="Google Shape;423;p40"/>
          <p:cNvSpPr/>
          <p:nvPr/>
        </p:nvSpPr>
        <p:spPr>
          <a:xfrm>
            <a:off x="5295974" y="2862318"/>
            <a:ext cx="657392" cy="512765"/>
          </a:xfrm>
          <a:custGeom>
            <a:rect b="b" l="l" r="r" t="t"/>
            <a:pathLst>
              <a:path extrusionOk="0" h="769148" w="986088">
                <a:moveTo>
                  <a:pt x="0" y="0"/>
                </a:moveTo>
                <a:lnTo>
                  <a:pt x="986088" y="0"/>
                </a:lnTo>
                <a:lnTo>
                  <a:pt x="986088" y="769148"/>
                </a:lnTo>
                <a:lnTo>
                  <a:pt x="0" y="7691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4" name="Google Shape;424;p40"/>
          <p:cNvSpPr/>
          <p:nvPr/>
        </p:nvSpPr>
        <p:spPr>
          <a:xfrm>
            <a:off x="6354854" y="2821222"/>
            <a:ext cx="524906" cy="617536"/>
          </a:xfrm>
          <a:custGeom>
            <a:rect b="b" l="l" r="r" t="t"/>
            <a:pathLst>
              <a:path extrusionOk="0" h="926304" w="787359">
                <a:moveTo>
                  <a:pt x="0" y="0"/>
                </a:moveTo>
                <a:lnTo>
                  <a:pt x="787359" y="0"/>
                </a:lnTo>
                <a:lnTo>
                  <a:pt x="787359" y="926304"/>
                </a:lnTo>
                <a:lnTo>
                  <a:pt x="0" y="9263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5" name="Google Shape;425;p40"/>
          <p:cNvSpPr/>
          <p:nvPr/>
        </p:nvSpPr>
        <p:spPr>
          <a:xfrm>
            <a:off x="6730448" y="3660312"/>
            <a:ext cx="608078" cy="608078"/>
          </a:xfrm>
          <a:custGeom>
            <a:rect b="b" l="l" r="r" t="t"/>
            <a:pathLst>
              <a:path extrusionOk="0" h="912117" w="912117">
                <a:moveTo>
                  <a:pt x="0" y="0"/>
                </a:moveTo>
                <a:lnTo>
                  <a:pt x="912116" y="0"/>
                </a:lnTo>
                <a:lnTo>
                  <a:pt x="912116" y="912117"/>
                </a:lnTo>
                <a:lnTo>
                  <a:pt x="0" y="9121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6" name="Google Shape;426;p40"/>
          <p:cNvSpPr/>
          <p:nvPr/>
        </p:nvSpPr>
        <p:spPr>
          <a:xfrm>
            <a:off x="6296824" y="4540569"/>
            <a:ext cx="551185" cy="456106"/>
          </a:xfrm>
          <a:custGeom>
            <a:rect b="b" l="l" r="r" t="t"/>
            <a:pathLst>
              <a:path extrusionOk="0" h="684159" w="826778">
                <a:moveTo>
                  <a:pt x="0" y="0"/>
                </a:moveTo>
                <a:lnTo>
                  <a:pt x="826779" y="0"/>
                </a:lnTo>
                <a:lnTo>
                  <a:pt x="826779" y="684159"/>
                </a:lnTo>
                <a:lnTo>
                  <a:pt x="0" y="6841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7" name="Google Shape;427;p40"/>
          <p:cNvSpPr txBox="1"/>
          <p:nvPr/>
        </p:nvSpPr>
        <p:spPr>
          <a:xfrm>
            <a:off x="1047325" y="1660979"/>
            <a:ext cx="2222500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3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Consumers</a:t>
            </a:r>
            <a:endParaRPr/>
          </a:p>
        </p:txBody>
      </p:sp>
      <p:sp>
        <p:nvSpPr>
          <p:cNvPr id="428" name="Google Shape;428;p40"/>
          <p:cNvSpPr txBox="1"/>
          <p:nvPr/>
        </p:nvSpPr>
        <p:spPr>
          <a:xfrm>
            <a:off x="467513" y="1932733"/>
            <a:ext cx="272008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66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/>
          </a:p>
        </p:txBody>
      </p:sp>
      <p:sp>
        <p:nvSpPr>
          <p:cNvPr id="429" name="Google Shape;429;p40"/>
          <p:cNvSpPr txBox="1"/>
          <p:nvPr/>
        </p:nvSpPr>
        <p:spPr>
          <a:xfrm>
            <a:off x="11481973" y="1831764"/>
            <a:ext cx="272008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66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/>
          </a:p>
        </p:txBody>
      </p:sp>
      <p:sp>
        <p:nvSpPr>
          <p:cNvPr id="430" name="Google Shape;430;p40"/>
          <p:cNvSpPr txBox="1"/>
          <p:nvPr/>
        </p:nvSpPr>
        <p:spPr>
          <a:xfrm>
            <a:off x="453088" y="3543598"/>
            <a:ext cx="272008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66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/>
          </a:p>
        </p:txBody>
      </p:sp>
      <p:sp>
        <p:nvSpPr>
          <p:cNvPr id="431" name="Google Shape;431;p40"/>
          <p:cNvSpPr txBox="1"/>
          <p:nvPr/>
        </p:nvSpPr>
        <p:spPr>
          <a:xfrm>
            <a:off x="11481973" y="3544873"/>
            <a:ext cx="272008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66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05</a:t>
            </a:r>
            <a:endParaRPr/>
          </a:p>
        </p:txBody>
      </p:sp>
      <p:sp>
        <p:nvSpPr>
          <p:cNvPr id="432" name="Google Shape;432;p40"/>
          <p:cNvSpPr txBox="1"/>
          <p:nvPr/>
        </p:nvSpPr>
        <p:spPr>
          <a:xfrm>
            <a:off x="8535660" y="1507467"/>
            <a:ext cx="2612538" cy="224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83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Government</a:t>
            </a:r>
            <a:endParaRPr/>
          </a:p>
        </p:txBody>
      </p:sp>
      <p:sp>
        <p:nvSpPr>
          <p:cNvPr id="433" name="Google Shape;433;p40"/>
          <p:cNvSpPr txBox="1"/>
          <p:nvPr/>
        </p:nvSpPr>
        <p:spPr>
          <a:xfrm>
            <a:off x="1034539" y="3250770"/>
            <a:ext cx="2222500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3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Merchants</a:t>
            </a:r>
            <a:endParaRPr/>
          </a:p>
        </p:txBody>
      </p:sp>
      <p:sp>
        <p:nvSpPr>
          <p:cNvPr id="434" name="Google Shape;434;p40"/>
          <p:cNvSpPr txBox="1"/>
          <p:nvPr/>
        </p:nvSpPr>
        <p:spPr>
          <a:xfrm>
            <a:off x="8156462" y="3181012"/>
            <a:ext cx="3013897" cy="449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83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Investments, Utilities,</a:t>
            </a:r>
            <a:b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Insurance </a:t>
            </a:r>
            <a:endParaRPr/>
          </a:p>
        </p:txBody>
      </p:sp>
      <p:sp>
        <p:nvSpPr>
          <p:cNvPr id="435" name="Google Shape;435;p40"/>
          <p:cNvSpPr txBox="1"/>
          <p:nvPr/>
        </p:nvSpPr>
        <p:spPr>
          <a:xfrm>
            <a:off x="1038582" y="1955478"/>
            <a:ext cx="273163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94949"/>
                </a:solidFill>
                <a:latin typeface="Calibri"/>
                <a:ea typeface="Calibri"/>
                <a:cs typeface="Calibri"/>
                <a:sym typeface="Calibri"/>
              </a:rPr>
              <a:t>Push to RaastID, Account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94949"/>
                </a:solidFill>
                <a:latin typeface="Calibri"/>
                <a:ea typeface="Calibri"/>
                <a:cs typeface="Calibri"/>
                <a:sym typeface="Calibri"/>
              </a:rPr>
              <a:t>OTC Transfers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94949"/>
                </a:solidFill>
                <a:latin typeface="Calibri"/>
                <a:ea typeface="Calibri"/>
                <a:cs typeface="Calibri"/>
                <a:sym typeface="Calibri"/>
              </a:rPr>
              <a:t>Customer QR</a:t>
            </a:r>
            <a:endParaRPr/>
          </a:p>
        </p:txBody>
      </p:sp>
      <p:sp>
        <p:nvSpPr>
          <p:cNvPr id="436" name="Google Shape;436;p40"/>
          <p:cNvSpPr txBox="1"/>
          <p:nvPr/>
        </p:nvSpPr>
        <p:spPr>
          <a:xfrm>
            <a:off x="8566469" y="1821709"/>
            <a:ext cx="2581729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Bulk Disbursements (G2X)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Request-to-Pay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Receipts via QR codes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Disbursements*</a:t>
            </a:r>
            <a:endParaRPr/>
          </a:p>
        </p:txBody>
      </p:sp>
      <p:sp>
        <p:nvSpPr>
          <p:cNvPr id="437" name="Google Shape;437;p40"/>
          <p:cNvSpPr txBox="1"/>
          <p:nvPr/>
        </p:nvSpPr>
        <p:spPr>
          <a:xfrm>
            <a:off x="1040714" y="3610243"/>
            <a:ext cx="2731634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Merchant QR (Static/Dynamic)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Merchant Aliases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 Settlement*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0"/>
          <p:cNvSpPr txBox="1"/>
          <p:nvPr/>
        </p:nvSpPr>
        <p:spPr>
          <a:xfrm>
            <a:off x="8535659" y="3700529"/>
            <a:ext cx="258172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Bulk Disbursement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to Pay, QR code, 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 Initiation (PISP)</a:t>
            </a:r>
            <a:endParaRPr/>
          </a:p>
        </p:txBody>
      </p:sp>
      <p:sp>
        <p:nvSpPr>
          <p:cNvPr id="439" name="Google Shape;439;p40"/>
          <p:cNvSpPr txBox="1"/>
          <p:nvPr/>
        </p:nvSpPr>
        <p:spPr>
          <a:xfrm>
            <a:off x="1047325" y="4913071"/>
            <a:ext cx="2222500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3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Corporates</a:t>
            </a:r>
            <a:endParaRPr/>
          </a:p>
        </p:txBody>
      </p:sp>
      <p:sp>
        <p:nvSpPr>
          <p:cNvPr id="440" name="Google Shape;440;p40"/>
          <p:cNvSpPr txBox="1"/>
          <p:nvPr/>
        </p:nvSpPr>
        <p:spPr>
          <a:xfrm>
            <a:off x="8551065" y="4830594"/>
            <a:ext cx="2581728" cy="218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839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Fintech  &amp; e-commerce</a:t>
            </a:r>
            <a:endParaRPr/>
          </a:p>
        </p:txBody>
      </p:sp>
      <p:sp>
        <p:nvSpPr>
          <p:cNvPr id="441" name="Google Shape;441;p40"/>
          <p:cNvSpPr txBox="1"/>
          <p:nvPr/>
        </p:nvSpPr>
        <p:spPr>
          <a:xfrm>
            <a:off x="1042129" y="5189557"/>
            <a:ext cx="2991282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Bulk Disbursements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Pre-validation of Payee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End-to-End Credit Confirmation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OTC Transfers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0"/>
          <p:cNvSpPr txBox="1"/>
          <p:nvPr/>
        </p:nvSpPr>
        <p:spPr>
          <a:xfrm>
            <a:off x="8278301" y="5176168"/>
            <a:ext cx="283908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Merchant QR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 Initiation (PISP)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Interoperable Cash-In/Cash-Out</a:t>
            </a:r>
            <a:endParaRPr/>
          </a:p>
        </p:txBody>
      </p:sp>
      <p:sp>
        <p:nvSpPr>
          <p:cNvPr id="443" name="Google Shape;443;p40"/>
          <p:cNvSpPr txBox="1"/>
          <p:nvPr/>
        </p:nvSpPr>
        <p:spPr>
          <a:xfrm>
            <a:off x="438799" y="5184007"/>
            <a:ext cx="280173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66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/>
          </a:p>
        </p:txBody>
      </p:sp>
      <p:sp>
        <p:nvSpPr>
          <p:cNvPr id="444" name="Google Shape;444;p40"/>
          <p:cNvSpPr txBox="1"/>
          <p:nvPr/>
        </p:nvSpPr>
        <p:spPr>
          <a:xfrm>
            <a:off x="11481973" y="5169719"/>
            <a:ext cx="272008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66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06</a:t>
            </a:r>
            <a:endParaRPr/>
          </a:p>
        </p:txBody>
      </p:sp>
      <p:pic>
        <p:nvPicPr>
          <p:cNvPr id="445" name="Google Shape;445;p4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790574" y="3646075"/>
            <a:ext cx="637384" cy="5840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6" name="Google Shape;446;p40"/>
          <p:cNvGrpSpPr/>
          <p:nvPr/>
        </p:nvGrpSpPr>
        <p:grpSpPr>
          <a:xfrm>
            <a:off x="-1" y="7681"/>
            <a:ext cx="12192001" cy="902180"/>
            <a:chOff x="-8" y="111381"/>
            <a:chExt cx="29352643" cy="972967"/>
          </a:xfrm>
        </p:grpSpPr>
        <p:grpSp>
          <p:nvGrpSpPr>
            <p:cNvPr id="447" name="Google Shape;447;p40"/>
            <p:cNvGrpSpPr/>
            <p:nvPr/>
          </p:nvGrpSpPr>
          <p:grpSpPr>
            <a:xfrm>
              <a:off x="-8" y="111381"/>
              <a:ext cx="29352643" cy="972967"/>
              <a:chOff x="-8" y="111381"/>
              <a:chExt cx="29352643" cy="972967"/>
            </a:xfrm>
          </p:grpSpPr>
          <p:sp>
            <p:nvSpPr>
              <p:cNvPr id="448" name="Google Shape;448;p40"/>
              <p:cNvSpPr/>
              <p:nvPr/>
            </p:nvSpPr>
            <p:spPr>
              <a:xfrm>
                <a:off x="-8" y="111381"/>
                <a:ext cx="29352643" cy="972967"/>
              </a:xfrm>
              <a:prstGeom prst="rect">
                <a:avLst/>
              </a:prstGeom>
              <a:solidFill>
                <a:srgbClr val="279A5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40"/>
              <p:cNvSpPr/>
              <p:nvPr/>
            </p:nvSpPr>
            <p:spPr>
              <a:xfrm>
                <a:off x="3" y="111383"/>
                <a:ext cx="646052" cy="961340"/>
              </a:xfrm>
              <a:prstGeom prst="rect">
                <a:avLst/>
              </a:prstGeom>
              <a:solidFill>
                <a:srgbClr val="DBDBD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0" name="Google Shape;450;p40"/>
            <p:cNvSpPr txBox="1"/>
            <p:nvPr/>
          </p:nvSpPr>
          <p:spPr>
            <a:xfrm>
              <a:off x="789956" y="156002"/>
              <a:ext cx="27458083" cy="829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Raast: Markets &amp; Customer Segments</a:t>
              </a:r>
              <a:endParaRPr b="1" sz="4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