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13716000" cx="24387175"/>
  <p:notesSz cx="6858000" cy="9144000"/>
  <p:embeddedFontLst>
    <p:embeddedFont>
      <p:font typeface="Geo"/>
      <p:regular r:id="rId18"/>
      <p:italic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7.xml"/><Relationship Id="rId22" Type="http://schemas.openxmlformats.org/officeDocument/2006/relationships/font" Target="fonts/Roboto-italic.fntdata"/><Relationship Id="rId10" Type="http://schemas.openxmlformats.org/officeDocument/2006/relationships/slide" Target="slides/slide6.xml"/><Relationship Id="rId21" Type="http://schemas.openxmlformats.org/officeDocument/2006/relationships/font" Target="fonts/Roboto-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Geo-italic.fntdata"/><Relationship Id="rId6" Type="http://schemas.openxmlformats.org/officeDocument/2006/relationships/slide" Target="slides/slide2.xml"/><Relationship Id="rId18" Type="http://schemas.openxmlformats.org/officeDocument/2006/relationships/font" Target="fonts/Ge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c57e31f9ac_0_7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FSB updates: 81% of jurisdictions responding to the GPSS noted that there is a regulation mandating offering of basic accounts by payment service providers.However, not all these accounts may allow for sending and receiving cross-border payments.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Usable: not only by a sauvy user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Solution 2: Tiers KYC: value and volume limit</a:t>
            </a:r>
            <a:endParaRPr/>
          </a:p>
        </p:txBody>
      </p:sp>
      <p:sp>
        <p:nvSpPr>
          <p:cNvPr id="333" name="Google Shape;333;g2c57e31f9ac_0_7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c57e31f9ac_0_7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165100" lvl="0" marL="457200" rtl="0" algn="l">
              <a:lnSpc>
                <a:spcPct val="90000"/>
              </a:lnSpc>
              <a:spcBef>
                <a:spcPts val="2000"/>
              </a:spcBef>
              <a:spcAft>
                <a:spcPts val="0"/>
              </a:spcAft>
              <a:buClr>
                <a:schemeClr val="dk1"/>
              </a:buClr>
              <a:buSzPts val="1000"/>
              <a:buChar char="•"/>
            </a:pPr>
            <a:r>
              <a:rPr lang="en-GB" sz="1000">
                <a:latin typeface="Arial"/>
                <a:ea typeface="Arial"/>
                <a:cs typeface="Arial"/>
                <a:sym typeface="Arial"/>
              </a:rPr>
              <a:t>Short introduction</a:t>
            </a:r>
            <a:endParaRPr sz="1000">
              <a:latin typeface="Arial"/>
              <a:ea typeface="Arial"/>
              <a:cs typeface="Arial"/>
              <a:sym typeface="Arial"/>
            </a:endParaRPr>
          </a:p>
          <a:p>
            <a:pPr indent="-165100" lvl="0" marL="457200" rtl="0" algn="l">
              <a:lnSpc>
                <a:spcPct val="90000"/>
              </a:lnSpc>
              <a:spcBef>
                <a:spcPts val="2000"/>
              </a:spcBef>
              <a:spcAft>
                <a:spcPts val="0"/>
              </a:spcAft>
              <a:buClr>
                <a:schemeClr val="dk1"/>
              </a:buClr>
              <a:buSzPts val="1000"/>
              <a:buChar char="•"/>
            </a:pPr>
            <a:r>
              <a:rPr lang="en-GB" sz="1000">
                <a:latin typeface="Arial"/>
                <a:ea typeface="Arial"/>
                <a:cs typeface="Arial"/>
                <a:sym typeface="Arial"/>
              </a:rPr>
              <a:t>Today, how are you planning to deliver inclusive cross-border payments across COMESA?</a:t>
            </a:r>
            <a:endParaRPr sz="1000">
              <a:latin typeface="Arial"/>
              <a:ea typeface="Arial"/>
              <a:cs typeface="Arial"/>
              <a:sym typeface="Arial"/>
            </a:endParaRPr>
          </a:p>
          <a:p>
            <a:pPr indent="-406400" lvl="1" marL="1371600" rtl="0" algn="l">
              <a:lnSpc>
                <a:spcPct val="90000"/>
              </a:lnSpc>
              <a:spcBef>
                <a:spcPts val="2000"/>
              </a:spcBef>
              <a:spcAft>
                <a:spcPts val="0"/>
              </a:spcAft>
              <a:buClr>
                <a:schemeClr val="dk1"/>
              </a:buClr>
              <a:buSzPts val="1000"/>
              <a:buChar char="•"/>
            </a:pPr>
            <a:r>
              <a:rPr lang="en-GB" sz="1000">
                <a:latin typeface="Arial"/>
                <a:ea typeface="Arial"/>
                <a:cs typeface="Arial"/>
                <a:sym typeface="Arial"/>
              </a:rPr>
              <a:t>What does success look like</a:t>
            </a:r>
            <a:endParaRPr sz="1000">
              <a:latin typeface="Arial"/>
              <a:ea typeface="Arial"/>
              <a:cs typeface="Arial"/>
              <a:sym typeface="Arial"/>
            </a:endParaRPr>
          </a:p>
          <a:p>
            <a:pPr indent="-406400" lvl="1" marL="1371600" rtl="0" algn="l">
              <a:lnSpc>
                <a:spcPct val="90000"/>
              </a:lnSpc>
              <a:spcBef>
                <a:spcPts val="2000"/>
              </a:spcBef>
              <a:spcAft>
                <a:spcPts val="0"/>
              </a:spcAft>
              <a:buClr>
                <a:schemeClr val="dk1"/>
              </a:buClr>
              <a:buSzPts val="1000"/>
              <a:buChar char="•"/>
            </a:pPr>
            <a:r>
              <a:rPr lang="en-GB" sz="1000">
                <a:latin typeface="Arial"/>
                <a:ea typeface="Arial"/>
                <a:cs typeface="Arial"/>
                <a:sym typeface="Arial"/>
              </a:rPr>
              <a:t>Do you use the KPIs set by the FSB as your Nothern stars?</a:t>
            </a:r>
            <a:endParaRPr sz="1000">
              <a:latin typeface="Arial"/>
              <a:ea typeface="Arial"/>
              <a:cs typeface="Arial"/>
              <a:sym typeface="Arial"/>
            </a:endParaRPr>
          </a:p>
          <a:p>
            <a:pPr indent="-406400" lvl="0" marL="457200" rtl="0" algn="l">
              <a:lnSpc>
                <a:spcPct val="90000"/>
              </a:lnSpc>
              <a:spcBef>
                <a:spcPts val="2000"/>
              </a:spcBef>
              <a:spcAft>
                <a:spcPts val="0"/>
              </a:spcAft>
              <a:buClr>
                <a:schemeClr val="dk1"/>
              </a:buClr>
              <a:buSzPts val="1000"/>
              <a:buChar char="•"/>
            </a:pPr>
            <a:r>
              <a:rPr lang="en-GB" sz="1000">
                <a:latin typeface="Arial"/>
                <a:ea typeface="Arial"/>
                <a:cs typeface="Arial"/>
                <a:sym typeface="Arial"/>
              </a:rPr>
              <a:t>What are your key challenges?</a:t>
            </a:r>
            <a:endParaRPr sz="1000">
              <a:latin typeface="Arial"/>
              <a:ea typeface="Arial"/>
              <a:cs typeface="Arial"/>
              <a:sym typeface="Arial"/>
            </a:endParaRPr>
          </a:p>
          <a:p>
            <a:pPr indent="-292100" lvl="1" marL="914400" rtl="0" algn="l">
              <a:lnSpc>
                <a:spcPct val="90000"/>
              </a:lnSpc>
              <a:spcBef>
                <a:spcPts val="2000"/>
              </a:spcBef>
              <a:spcAft>
                <a:spcPts val="0"/>
              </a:spcAft>
              <a:buClr>
                <a:schemeClr val="dk1"/>
              </a:buClr>
              <a:buSzPts val="1000"/>
              <a:buChar char="•"/>
            </a:pPr>
            <a:r>
              <a:rPr lang="en-GB" sz="1000">
                <a:latin typeface="Arial"/>
                <a:ea typeface="Arial"/>
                <a:cs typeface="Arial"/>
                <a:sym typeface="Arial"/>
              </a:rPr>
              <a:t>What the Mojaloop could do more to support the implementation of inclusive cross-boder payments?</a:t>
            </a:r>
            <a:endParaRPr sz="1000">
              <a:latin typeface="Arial"/>
              <a:ea typeface="Arial"/>
              <a:cs typeface="Arial"/>
              <a:sym typeface="Arial"/>
            </a:endParaRPr>
          </a:p>
          <a:p>
            <a:pPr indent="-292100" lvl="1" marL="914400" rtl="0" algn="l">
              <a:lnSpc>
                <a:spcPct val="90000"/>
              </a:lnSpc>
              <a:spcBef>
                <a:spcPts val="2000"/>
              </a:spcBef>
              <a:spcAft>
                <a:spcPts val="0"/>
              </a:spcAft>
              <a:buClr>
                <a:schemeClr val="dk1"/>
              </a:buClr>
              <a:buSzPts val="1000"/>
              <a:buChar char="•"/>
            </a:pPr>
            <a:r>
              <a:rPr lang="en-GB" sz="1000">
                <a:latin typeface="Arial"/>
                <a:ea typeface="Arial"/>
                <a:cs typeface="Arial"/>
                <a:sym typeface="Arial"/>
              </a:rPr>
              <a:t>Are there any key features missing?</a:t>
            </a:r>
            <a:endParaRPr sz="1000"/>
          </a:p>
        </p:txBody>
      </p:sp>
      <p:sp>
        <p:nvSpPr>
          <p:cNvPr id="345" name="Google Shape;345;g2c57e31f9ac_0_7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177800" lvl="0" marL="457200" rtl="0" algn="l">
              <a:lnSpc>
                <a:spcPct val="90000"/>
              </a:lnSpc>
              <a:spcBef>
                <a:spcPts val="0"/>
              </a:spcBef>
              <a:spcAft>
                <a:spcPts val="0"/>
              </a:spcAft>
              <a:buClr>
                <a:schemeClr val="dk1"/>
              </a:buClr>
              <a:buSzPts val="1200"/>
              <a:buChar char="•"/>
            </a:pPr>
            <a:r>
              <a:rPr lang="en-GB">
                <a:latin typeface="Arial"/>
                <a:ea typeface="Arial"/>
                <a:cs typeface="Arial"/>
                <a:sym typeface="Arial"/>
              </a:rPr>
              <a:t>Today, if you had a magic wand and could directly influence the focus from the foundation in this area. What do you think should be the top priority of the cross-border payments stream? In other words, how could Mojaloop pragmatically support you in moving the needle on delivering more inclusive cross-border payments?</a:t>
            </a:r>
            <a:endParaRPr>
              <a:latin typeface="Arial"/>
              <a:ea typeface="Arial"/>
              <a:cs typeface="Arial"/>
              <a:sym typeface="Arial"/>
            </a:endParaRPr>
          </a:p>
        </p:txBody>
      </p:sp>
      <p:sp>
        <p:nvSpPr>
          <p:cNvPr id="351" name="Google Shape;35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c57e31f9ac_0_15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177800" lvl="0" marL="457200" rtl="0" algn="l">
              <a:lnSpc>
                <a:spcPct val="90000"/>
              </a:lnSpc>
              <a:spcBef>
                <a:spcPts val="0"/>
              </a:spcBef>
              <a:spcAft>
                <a:spcPts val="0"/>
              </a:spcAft>
              <a:buClr>
                <a:schemeClr val="dk1"/>
              </a:buClr>
              <a:buSzPts val="1200"/>
              <a:buChar char="•"/>
            </a:pPr>
            <a:r>
              <a:rPr lang="en-GB">
                <a:latin typeface="Arial"/>
                <a:ea typeface="Arial"/>
                <a:cs typeface="Arial"/>
                <a:sym typeface="Arial"/>
              </a:rPr>
              <a:t>Today, if you had a magic wand and could directly influence the focus from the foundation in this area. What do you think should be the top priority of the cross-border payments stream? In other words, how could Mojaloop pragmatically support you in moving the needle on delivering more inclusive cross-border payments?</a:t>
            </a:r>
            <a:endParaRPr>
              <a:latin typeface="Arial"/>
              <a:ea typeface="Arial"/>
              <a:cs typeface="Arial"/>
              <a:sym typeface="Arial"/>
            </a:endParaRPr>
          </a:p>
        </p:txBody>
      </p:sp>
      <p:sp>
        <p:nvSpPr>
          <p:cNvPr id="357" name="Google Shape;357;g2c57e31f9ac_0_15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57e31f9ac_0_12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2c57e31f9ac_0_1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c57e31f9ac_0_2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Cross-border remittances are low value, high volume, and primarily sent to recipients in</a:t>
            </a:r>
            <a:endParaRPr/>
          </a:p>
          <a:p>
            <a:pPr indent="0" lvl="0" marL="0" rtl="0" algn="l">
              <a:lnSpc>
                <a:spcPct val="100000"/>
              </a:lnSpc>
              <a:spcBef>
                <a:spcPts val="0"/>
              </a:spcBef>
              <a:spcAft>
                <a:spcPts val="0"/>
              </a:spcAft>
              <a:buSzPts val="1400"/>
              <a:buNone/>
            </a:pPr>
            <a:r>
              <a:rPr lang="en-GB"/>
              <a:t>emerging market and developing economies (EMDEs). The payment types included in this</a:t>
            </a:r>
            <a:endParaRPr/>
          </a:p>
          <a:p>
            <a:pPr indent="0" lvl="0" marL="0" rtl="0" algn="l">
              <a:lnSpc>
                <a:spcPct val="100000"/>
              </a:lnSpc>
              <a:spcBef>
                <a:spcPts val="0"/>
              </a:spcBef>
              <a:spcAft>
                <a:spcPts val="0"/>
              </a:spcAft>
              <a:buSzPts val="1400"/>
              <a:buNone/>
            </a:pPr>
            <a:r>
              <a:rPr lang="en-GB"/>
              <a:t>segment are low-value, non-commercial, person-to-person transfers that are typically to family</a:t>
            </a:r>
            <a:endParaRPr/>
          </a:p>
          <a:p>
            <a:pPr indent="0" lvl="0" marL="0" rtl="0" algn="l">
              <a:lnSpc>
                <a:spcPct val="100000"/>
              </a:lnSpc>
              <a:spcBef>
                <a:spcPts val="0"/>
              </a:spcBef>
              <a:spcAft>
                <a:spcPts val="0"/>
              </a:spcAft>
              <a:buSzPts val="1400"/>
              <a:buNone/>
            </a:pPr>
            <a:r>
              <a:rPr lang="en-GB"/>
              <a:t>members/friends abroad, which may be recurring or non-recurring. Major service providers</a:t>
            </a:r>
            <a:endParaRPr/>
          </a:p>
          <a:p>
            <a:pPr indent="0" lvl="0" marL="0" rtl="0" algn="l">
              <a:lnSpc>
                <a:spcPct val="100000"/>
              </a:lnSpc>
              <a:spcBef>
                <a:spcPts val="0"/>
              </a:spcBef>
              <a:spcAft>
                <a:spcPts val="0"/>
              </a:spcAft>
              <a:buSzPts val="1400"/>
              <a:buNone/>
            </a:pPr>
            <a:r>
              <a:rPr lang="en-GB"/>
              <a:t>include international money transfer operators, commercial banks, post offices and mobile</a:t>
            </a:r>
            <a:endParaRPr/>
          </a:p>
          <a:p>
            <a:pPr indent="0" lvl="0" marL="0" rtl="0" algn="l">
              <a:lnSpc>
                <a:spcPct val="100000"/>
              </a:lnSpc>
              <a:spcBef>
                <a:spcPts val="0"/>
              </a:spcBef>
              <a:spcAft>
                <a:spcPts val="0"/>
              </a:spcAft>
              <a:buSzPts val="1400"/>
              <a:buNone/>
            </a:pPr>
            <a:r>
              <a:rPr lang="en-GB"/>
              <a:t>money operators.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Cost: As of Q1 2023, the global average cost of sending $200 and $500 remittances is 6.3% ($12.50)</a:t>
            </a:r>
            <a:endParaRPr/>
          </a:p>
          <a:p>
            <a:pPr indent="0" lvl="0" marL="0" rtl="0" algn="l">
              <a:lnSpc>
                <a:spcPct val="100000"/>
              </a:lnSpc>
              <a:spcBef>
                <a:spcPts val="0"/>
              </a:spcBef>
              <a:spcAft>
                <a:spcPts val="0"/>
              </a:spcAft>
              <a:buSzPts val="1400"/>
              <a:buNone/>
            </a:pPr>
            <a:r>
              <a:rPr lang="en-GB"/>
              <a:t>and 4.3% ($21.65), respectively. Remittance costs, in general, are dependent on the amount</a:t>
            </a:r>
            <a:endParaRPr/>
          </a:p>
          <a:p>
            <a:pPr indent="0" lvl="0" marL="0" rtl="0" algn="l">
              <a:lnSpc>
                <a:spcPct val="100000"/>
              </a:lnSpc>
              <a:spcBef>
                <a:spcPts val="0"/>
              </a:spcBef>
              <a:spcAft>
                <a:spcPts val="0"/>
              </a:spcAft>
              <a:buSzPts val="1400"/>
              <a:buNone/>
            </a:pPr>
            <a:r>
              <a:rPr lang="en-GB"/>
              <a:t>sent and remittance service providers (RSPs) generally adopt tiered pricing. Hence, cost as a</a:t>
            </a:r>
            <a:endParaRPr/>
          </a:p>
          <a:p>
            <a:pPr indent="0" lvl="0" marL="0" rtl="0" algn="l">
              <a:lnSpc>
                <a:spcPct val="100000"/>
              </a:lnSpc>
              <a:spcBef>
                <a:spcPts val="0"/>
              </a:spcBef>
              <a:spcAft>
                <a:spcPts val="0"/>
              </a:spcAft>
              <a:buSzPts val="1400"/>
              <a:buNone/>
            </a:pPr>
            <a:r>
              <a:rPr lang="en-GB"/>
              <a:t>percentage of the amount sent is lower for higher transaction sizes.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On</a:t>
            </a:r>
            <a:endParaRPr/>
          </a:p>
          <a:p>
            <a:pPr indent="0" lvl="0" marL="0" rtl="0" algn="l">
              <a:lnSpc>
                <a:spcPct val="100000"/>
              </a:lnSpc>
              <a:spcBef>
                <a:spcPts val="0"/>
              </a:spcBef>
              <a:spcAft>
                <a:spcPts val="0"/>
              </a:spcAft>
              <a:buSzPts val="1400"/>
              <a:buNone/>
            </a:pPr>
            <a:r>
              <a:rPr lang="en-GB"/>
              <a:t>average, Sub-Saharan Africa and South Asia have been the most and least expensive regions</a:t>
            </a:r>
            <a:endParaRPr/>
          </a:p>
          <a:p>
            <a:pPr indent="0" lvl="0" marL="0" rtl="0" algn="l">
              <a:lnSpc>
                <a:spcPct val="100000"/>
              </a:lnSpc>
              <a:spcBef>
                <a:spcPts val="0"/>
              </a:spcBef>
              <a:spcAft>
                <a:spcPts val="0"/>
              </a:spcAft>
              <a:buSzPts val="1400"/>
              <a:buNone/>
            </a:pPr>
            <a:r>
              <a:rPr lang="en-GB"/>
              <a:t>to send money to, respectively.</a:t>
            </a:r>
            <a:endParaRPr/>
          </a:p>
          <a:p>
            <a:pPr indent="0" lvl="0" marL="0" rtl="0" algn="l">
              <a:lnSpc>
                <a:spcPct val="100000"/>
              </a:lnSpc>
              <a:spcBef>
                <a:spcPts val="0"/>
              </a:spcBef>
              <a:spcAft>
                <a:spcPts val="0"/>
              </a:spcAft>
              <a:buSzPts val="1400"/>
              <a:buNone/>
            </a:pPr>
            <a:r>
              <a:rPr lang="en-GB"/>
              <a:t>Speed: in october 53%</a:t>
            </a:r>
            <a:endParaRPr/>
          </a:p>
        </p:txBody>
      </p:sp>
      <p:sp>
        <p:nvSpPr>
          <p:cNvPr id="165" name="Google Shape;165;g2c57e31f9ac_0_2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57e31f9ac_0_12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Char char="-"/>
            </a:pPr>
            <a:r>
              <a:rPr lang="en-GB"/>
              <a:t>Interlinking of instant payments systems with Mojaloop or non-`mojaloop system</a:t>
            </a:r>
            <a:endParaRPr/>
          </a:p>
        </p:txBody>
      </p:sp>
      <p:sp>
        <p:nvSpPr>
          <p:cNvPr id="210" name="Google Shape;210;g2c57e31f9ac_0_12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57e31f9ac_0_4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solidFill>
                <a:srgbClr val="1F2328"/>
              </a:solidFill>
              <a:highlight>
                <a:srgbClr val="FFFFFF"/>
              </a:highlight>
              <a:latin typeface="Arial"/>
              <a:ea typeface="Arial"/>
              <a:cs typeface="Arial"/>
              <a:sym typeface="Arial"/>
            </a:endParaRPr>
          </a:p>
          <a:p>
            <a:pPr indent="0" lvl="0" marL="0" rtl="0" algn="l">
              <a:lnSpc>
                <a:spcPct val="100000"/>
              </a:lnSpc>
              <a:spcBef>
                <a:spcPts val="0"/>
              </a:spcBef>
              <a:spcAft>
                <a:spcPts val="0"/>
              </a:spcAft>
              <a:buSzPts val="1400"/>
              <a:buNone/>
            </a:pPr>
            <a:r>
              <a:t/>
            </a:r>
            <a:endParaRPr>
              <a:solidFill>
                <a:srgbClr val="1F2328"/>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1F2328"/>
              </a:buClr>
              <a:buSzPts val="1200"/>
              <a:buAutoNum type="arabicPeriod"/>
            </a:pPr>
            <a:r>
              <a:rPr lang="en-GB">
                <a:solidFill>
                  <a:srgbClr val="1F2328"/>
                </a:solidFill>
                <a:latin typeface="Arial"/>
                <a:ea typeface="Arial"/>
                <a:cs typeface="Arial"/>
                <a:sym typeface="Arial"/>
              </a:rPr>
              <a:t>The architecture prioritizes local currency settlement but supports a single settlement currency model, as necessary.</a:t>
            </a:r>
            <a:endParaRPr>
              <a:solidFill>
                <a:srgbClr val="1F2328"/>
              </a:solidFill>
              <a:latin typeface="Arial"/>
              <a:ea typeface="Arial"/>
              <a:cs typeface="Arial"/>
              <a:sym typeface="Arial"/>
            </a:endParaRPr>
          </a:p>
          <a:p>
            <a:pPr indent="-304800" lvl="0" marL="457200" rtl="0" algn="l">
              <a:lnSpc>
                <a:spcPct val="115000"/>
              </a:lnSpc>
              <a:spcBef>
                <a:spcPts val="0"/>
              </a:spcBef>
              <a:spcAft>
                <a:spcPts val="0"/>
              </a:spcAft>
              <a:buClr>
                <a:srgbClr val="1F2328"/>
              </a:buClr>
              <a:buSzPts val="1200"/>
              <a:buAutoNum type="arabicPeriod"/>
            </a:pPr>
            <a:r>
              <a:rPr lang="en-GB">
                <a:solidFill>
                  <a:srgbClr val="1F2328"/>
                </a:solidFill>
                <a:latin typeface="Arial"/>
                <a:ea typeface="Arial"/>
                <a:cs typeface="Arial"/>
                <a:sym typeface="Arial"/>
              </a:rPr>
              <a:t>The design supports real-time gross settlement or multilateral or bilateral net settlement approaches.</a:t>
            </a:r>
            <a:endParaRPr>
              <a:solidFill>
                <a:srgbClr val="1F2328"/>
              </a:solidFill>
              <a:latin typeface="Arial"/>
              <a:ea typeface="Arial"/>
              <a:cs typeface="Arial"/>
              <a:sym typeface="Arial"/>
            </a:endParaRPr>
          </a:p>
          <a:p>
            <a:pPr indent="-304800" lvl="0" marL="457200" rtl="0" algn="l">
              <a:lnSpc>
                <a:spcPct val="115000"/>
              </a:lnSpc>
              <a:spcBef>
                <a:spcPts val="0"/>
              </a:spcBef>
              <a:spcAft>
                <a:spcPts val="0"/>
              </a:spcAft>
              <a:buClr>
                <a:srgbClr val="1F2328"/>
              </a:buClr>
              <a:buSzPts val="1200"/>
              <a:buAutoNum type="arabicPeriod"/>
            </a:pPr>
            <a:r>
              <a:rPr lang="en-GB">
                <a:solidFill>
                  <a:srgbClr val="1F2328"/>
                </a:solidFill>
                <a:latin typeface="Arial"/>
                <a:ea typeface="Arial"/>
                <a:cs typeface="Arial"/>
                <a:sym typeface="Arial"/>
              </a:rPr>
              <a:t>The architectures can support varying settlement models including:</a:t>
            </a:r>
            <a:endParaRPr>
              <a:solidFill>
                <a:srgbClr val="1F2328"/>
              </a:solidFill>
              <a:latin typeface="Arial"/>
              <a:ea typeface="Arial"/>
              <a:cs typeface="Arial"/>
              <a:sym typeface="Arial"/>
            </a:endParaRPr>
          </a:p>
          <a:p>
            <a:pPr indent="-304800" lvl="1" marL="914400" rtl="0" algn="l">
              <a:lnSpc>
                <a:spcPct val="115000"/>
              </a:lnSpc>
              <a:spcBef>
                <a:spcPts val="0"/>
              </a:spcBef>
              <a:spcAft>
                <a:spcPts val="0"/>
              </a:spcAft>
              <a:buClr>
                <a:srgbClr val="1F2328"/>
              </a:buClr>
              <a:buSzPts val="1200"/>
              <a:buAutoNum type="romanLcPeriod"/>
            </a:pPr>
            <a:r>
              <a:rPr lang="en-GB">
                <a:solidFill>
                  <a:srgbClr val="1F2328"/>
                </a:solidFill>
                <a:latin typeface="Arial"/>
                <a:ea typeface="Arial"/>
                <a:cs typeface="Arial"/>
                <a:sym typeface="Arial"/>
              </a:rPr>
              <a:t>Centralized settlement whereby directly connected participants settle with each other using the settlement method as outlined by a regional scheme.</a:t>
            </a:r>
            <a:endParaRPr>
              <a:solidFill>
                <a:srgbClr val="1F2328"/>
              </a:solidFill>
              <a:latin typeface="Arial"/>
              <a:ea typeface="Arial"/>
              <a:cs typeface="Arial"/>
              <a:sym typeface="Arial"/>
            </a:endParaRPr>
          </a:p>
          <a:p>
            <a:pPr indent="-304800" lvl="1" marL="914400" rtl="0" algn="l">
              <a:lnSpc>
                <a:spcPct val="115000"/>
              </a:lnSpc>
              <a:spcBef>
                <a:spcPts val="0"/>
              </a:spcBef>
              <a:spcAft>
                <a:spcPts val="0"/>
              </a:spcAft>
              <a:buClr>
                <a:srgbClr val="1F2328"/>
              </a:buClr>
              <a:buSzPts val="1200"/>
              <a:buAutoNum type="romanLcPeriod"/>
            </a:pPr>
            <a:r>
              <a:rPr lang="en-GB">
                <a:solidFill>
                  <a:srgbClr val="1F2328"/>
                </a:solidFill>
                <a:latin typeface="Arial"/>
                <a:ea typeface="Arial"/>
                <a:cs typeface="Arial"/>
                <a:sym typeface="Arial"/>
              </a:rPr>
              <a:t>Decentralized settlement whereby jurisdictional IPSs and participants in jurisdictional IPSs can settle using the settlement method of their jurisdictional IPS.</a:t>
            </a:r>
            <a:endParaRPr>
              <a:solidFill>
                <a:srgbClr val="1F2328"/>
              </a:solidFill>
              <a:latin typeface="Arial"/>
              <a:ea typeface="Arial"/>
              <a:cs typeface="Arial"/>
              <a:sym typeface="Arial"/>
            </a:endParaRPr>
          </a:p>
          <a:p>
            <a:pPr indent="-304800" lvl="0" marL="457200" rtl="0" algn="l">
              <a:lnSpc>
                <a:spcPct val="115000"/>
              </a:lnSpc>
              <a:spcBef>
                <a:spcPts val="0"/>
              </a:spcBef>
              <a:spcAft>
                <a:spcPts val="0"/>
              </a:spcAft>
              <a:buClr>
                <a:srgbClr val="1F2328"/>
              </a:buClr>
              <a:buSzPts val="1200"/>
              <a:buAutoNum type="arabicPeriod"/>
            </a:pPr>
            <a:r>
              <a:rPr lang="en-GB">
                <a:solidFill>
                  <a:srgbClr val="1F2328"/>
                </a:solidFill>
                <a:latin typeface="Arial"/>
                <a:ea typeface="Arial"/>
                <a:cs typeface="Arial"/>
                <a:sym typeface="Arial"/>
              </a:rPr>
              <a:t>The overall design ensures good funds availability in any settlement “account”. These funds may take the form of deposits in a bank account, but we do not insist on this.</a:t>
            </a:r>
            <a:endParaRPr>
              <a:solidFill>
                <a:srgbClr val="1F2328"/>
              </a:solidFill>
              <a:latin typeface="Arial"/>
              <a:ea typeface="Arial"/>
              <a:cs typeface="Arial"/>
              <a:sym typeface="Arial"/>
            </a:endParaRPr>
          </a:p>
          <a:p>
            <a:pPr indent="-304800" lvl="0" marL="457200" rtl="0" algn="l">
              <a:lnSpc>
                <a:spcPct val="115000"/>
              </a:lnSpc>
              <a:spcBef>
                <a:spcPts val="0"/>
              </a:spcBef>
              <a:spcAft>
                <a:spcPts val="0"/>
              </a:spcAft>
              <a:buClr>
                <a:srgbClr val="1F2328"/>
              </a:buClr>
              <a:buSzPts val="1200"/>
              <a:buAutoNum type="arabicPeriod"/>
            </a:pPr>
            <a:r>
              <a:rPr lang="en-GB">
                <a:solidFill>
                  <a:srgbClr val="1F2328"/>
                </a:solidFill>
                <a:latin typeface="Arial"/>
                <a:ea typeface="Arial"/>
                <a:cs typeface="Arial"/>
                <a:sym typeface="Arial"/>
              </a:rPr>
              <a:t>The overall design ensures obligations across all parties (DFSPs and/or jurisdictional IPSs) net to zero at each step in the process, satisfying the requirements of double-entry book-keeping.</a:t>
            </a:r>
            <a:endParaRPr>
              <a:solidFill>
                <a:srgbClr val="1F2328"/>
              </a:solidFill>
              <a:latin typeface="Arial"/>
              <a:ea typeface="Arial"/>
              <a:cs typeface="Arial"/>
              <a:sym typeface="Arial"/>
            </a:endParaRPr>
          </a:p>
          <a:p>
            <a:pPr indent="-304800" lvl="0" marL="457200" rtl="0" algn="l">
              <a:lnSpc>
                <a:spcPct val="115000"/>
              </a:lnSpc>
              <a:spcBef>
                <a:spcPts val="0"/>
              </a:spcBef>
              <a:spcAft>
                <a:spcPts val="0"/>
              </a:spcAft>
              <a:buClr>
                <a:srgbClr val="1F2328"/>
              </a:buClr>
              <a:buSzPts val="1200"/>
              <a:buAutoNum type="arabicPeriod"/>
            </a:pPr>
            <a:r>
              <a:rPr lang="en-GB">
                <a:solidFill>
                  <a:srgbClr val="1F2328"/>
                </a:solidFill>
                <a:latin typeface="Arial"/>
                <a:ea typeface="Arial"/>
                <a:cs typeface="Arial"/>
                <a:sym typeface="Arial"/>
              </a:rPr>
              <a:t>The design ensures that integrity of the liquidity cover process.</a:t>
            </a:r>
            <a:endParaRPr>
              <a:solidFill>
                <a:srgbClr val="1F2328"/>
              </a:solidFill>
              <a:latin typeface="Arial"/>
              <a:ea typeface="Arial"/>
              <a:cs typeface="Arial"/>
              <a:sym typeface="Arial"/>
            </a:endParaRPr>
          </a:p>
          <a:p>
            <a:pPr indent="0" lvl="0" marL="0" rtl="0" algn="l">
              <a:lnSpc>
                <a:spcPct val="100000"/>
              </a:lnSpc>
              <a:spcBef>
                <a:spcPts val="1200"/>
              </a:spcBef>
              <a:spcAft>
                <a:spcPts val="0"/>
              </a:spcAft>
              <a:buSzPts val="1400"/>
              <a:buNone/>
            </a:pPr>
            <a:r>
              <a:t/>
            </a:r>
            <a:endParaRPr>
              <a:solidFill>
                <a:srgbClr val="1F2328"/>
              </a:solidFill>
              <a:highlight>
                <a:srgbClr val="FFFFFF"/>
              </a:highlight>
              <a:latin typeface="Arial"/>
              <a:ea typeface="Arial"/>
              <a:cs typeface="Arial"/>
              <a:sym typeface="Arial"/>
            </a:endParaRPr>
          </a:p>
        </p:txBody>
      </p:sp>
      <p:sp>
        <p:nvSpPr>
          <p:cNvPr id="249" name="Google Shape;249;g2c57e31f9ac_0_4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c57e31f9ac_0_10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KPIs 1-3 measure the regulatory requirements in place on different aspects,</a:t>
            </a:r>
            <a:endParaRPr/>
          </a:p>
          <a:p>
            <a:pPr indent="0" lvl="0" marL="0" rtl="0" algn="l">
              <a:lnSpc>
                <a:spcPct val="100000"/>
              </a:lnSpc>
              <a:spcBef>
                <a:spcPts val="0"/>
              </a:spcBef>
              <a:spcAft>
                <a:spcPts val="0"/>
              </a:spcAft>
              <a:buSzPts val="1400"/>
              <a:buNone/>
            </a:pPr>
            <a:r>
              <a:rPr lang="en-GB"/>
              <a:t>such as provision of receipts containing transaction details, disclosure of fees and disclosure of</a:t>
            </a:r>
            <a:endParaRPr/>
          </a:p>
          <a:p>
            <a:pPr indent="0" lvl="0" marL="0" rtl="0" algn="l">
              <a:lnSpc>
                <a:spcPct val="100000"/>
              </a:lnSpc>
              <a:spcBef>
                <a:spcPts val="0"/>
              </a:spcBef>
              <a:spcAft>
                <a:spcPts val="0"/>
              </a:spcAft>
              <a:buSzPts val="1400"/>
              <a:buNone/>
            </a:pPr>
            <a:r>
              <a:rPr lang="en-GB"/>
              <a:t>FX rates. KPI 4 measures what happens in practice in terms of transparency with respect to cost</a:t>
            </a:r>
            <a:endParaRPr/>
          </a:p>
          <a:p>
            <a:pPr indent="0" lvl="0" marL="0" rtl="0" algn="l">
              <a:lnSpc>
                <a:spcPct val="100000"/>
              </a:lnSpc>
              <a:spcBef>
                <a:spcPts val="0"/>
              </a:spcBef>
              <a:spcAft>
                <a:spcPts val="0"/>
              </a:spcAft>
              <a:buSzPts val="1400"/>
              <a:buNone/>
            </a:pPr>
            <a:r>
              <a:rPr lang="en-GB"/>
              <a:t>using service level data monitored by the RPW database.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304800" lvl="0" marL="457200" rtl="0" algn="l">
              <a:lnSpc>
                <a:spcPct val="115000"/>
              </a:lnSpc>
              <a:spcBef>
                <a:spcPts val="300"/>
              </a:spcBef>
              <a:spcAft>
                <a:spcPts val="0"/>
              </a:spcAft>
              <a:buClr>
                <a:srgbClr val="1F2328"/>
              </a:buClr>
              <a:buSzPts val="1200"/>
              <a:buAutoNum type="arabicPeriod"/>
            </a:pPr>
            <a:r>
              <a:rPr lang="en-GB">
                <a:solidFill>
                  <a:srgbClr val="1F2328"/>
                </a:solidFill>
                <a:latin typeface="Arial"/>
                <a:ea typeface="Arial"/>
                <a:cs typeface="Arial"/>
                <a:sym typeface="Arial"/>
              </a:rPr>
              <a:t>The design enables a competitive FXP marketplace, whereby upon a currency conversion request, multiple FXPs can respond to that request with competing quotes. The design allows for an alternative approach to currency conversion quoting and servicing.</a:t>
            </a:r>
            <a:endParaRPr>
              <a:solidFill>
                <a:srgbClr val="1F2328"/>
              </a:solidFill>
              <a:latin typeface="Arial"/>
              <a:ea typeface="Arial"/>
              <a:cs typeface="Arial"/>
              <a:sym typeface="Arial"/>
            </a:endParaRPr>
          </a:p>
          <a:p>
            <a:pPr indent="-304800" lvl="0" marL="457200" rtl="0" algn="l">
              <a:lnSpc>
                <a:spcPct val="115000"/>
              </a:lnSpc>
              <a:spcBef>
                <a:spcPts val="0"/>
              </a:spcBef>
              <a:spcAft>
                <a:spcPts val="0"/>
              </a:spcAft>
              <a:buClr>
                <a:srgbClr val="1F2328"/>
              </a:buClr>
              <a:buSzPts val="1200"/>
              <a:buAutoNum type="arabicPeriod"/>
            </a:pPr>
            <a:r>
              <a:rPr lang="en-GB">
                <a:solidFill>
                  <a:srgbClr val="1F2328"/>
                </a:solidFill>
                <a:latin typeface="Arial"/>
                <a:ea typeface="Arial"/>
                <a:cs typeface="Arial"/>
                <a:sym typeface="Arial"/>
              </a:rPr>
              <a:t>The design supports payee DFSP or the payer DFSP requesting currency conversion.</a:t>
            </a:r>
            <a:endParaRPr>
              <a:solidFill>
                <a:srgbClr val="1F2328"/>
              </a:solidFill>
              <a:latin typeface="Arial"/>
              <a:ea typeface="Arial"/>
              <a:cs typeface="Arial"/>
              <a:sym typeface="Arial"/>
            </a:endParaRPr>
          </a:p>
          <a:p>
            <a:pPr indent="-304800" lvl="0" marL="457200" rtl="0" algn="l">
              <a:lnSpc>
                <a:spcPct val="115000"/>
              </a:lnSpc>
              <a:spcBef>
                <a:spcPts val="0"/>
              </a:spcBef>
              <a:spcAft>
                <a:spcPts val="0"/>
              </a:spcAft>
              <a:buClr>
                <a:srgbClr val="1F2328"/>
              </a:buClr>
              <a:buSzPts val="1200"/>
              <a:buFont typeface="Arial"/>
              <a:buAutoNum type="arabicPeriod"/>
            </a:pPr>
            <a:r>
              <a:t/>
            </a:r>
            <a:endParaRPr>
              <a:solidFill>
                <a:srgbClr val="1F2328"/>
              </a:solidFill>
              <a:latin typeface="Arial"/>
              <a:ea typeface="Arial"/>
              <a:cs typeface="Arial"/>
              <a:sym typeface="Arial"/>
            </a:endParaRPr>
          </a:p>
          <a:p>
            <a:pPr indent="0" lvl="0" marL="0" rtl="0" algn="l">
              <a:lnSpc>
                <a:spcPct val="100000"/>
              </a:lnSpc>
              <a:spcBef>
                <a:spcPts val="1200"/>
              </a:spcBef>
              <a:spcAft>
                <a:spcPts val="0"/>
              </a:spcAft>
              <a:buSzPts val="1400"/>
              <a:buNone/>
            </a:pPr>
            <a:r>
              <a:t/>
            </a:r>
            <a:endParaRPr/>
          </a:p>
        </p:txBody>
      </p:sp>
      <p:sp>
        <p:nvSpPr>
          <p:cNvPr id="295" name="Google Shape;295;g2c57e31f9ac_0_10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c57e31f9ac_0_6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15000"/>
              </a:lnSpc>
              <a:spcBef>
                <a:spcPts val="300"/>
              </a:spcBef>
              <a:spcAft>
                <a:spcPts val="0"/>
              </a:spcAft>
              <a:buNone/>
            </a:pPr>
            <a:r>
              <a:rPr lang="en-GB">
                <a:solidFill>
                  <a:srgbClr val="1F2328"/>
                </a:solidFill>
                <a:latin typeface="Arial"/>
                <a:ea typeface="Arial"/>
                <a:cs typeface="Arial"/>
                <a:sym typeface="Arial"/>
              </a:rPr>
              <a:t>Design with discovery phases with the concept of confirmation of payee and also no pre-defined routing.</a:t>
            </a:r>
            <a:endParaRPr>
              <a:solidFill>
                <a:srgbClr val="1F2328"/>
              </a:solidFill>
              <a:latin typeface="Arial"/>
              <a:ea typeface="Arial"/>
              <a:cs typeface="Arial"/>
              <a:sym typeface="Arial"/>
            </a:endParaRPr>
          </a:p>
          <a:p>
            <a:pPr indent="0" lvl="0" marL="0" rtl="0" algn="l">
              <a:lnSpc>
                <a:spcPct val="115000"/>
              </a:lnSpc>
              <a:spcBef>
                <a:spcPts val="1200"/>
              </a:spcBef>
              <a:spcAft>
                <a:spcPts val="0"/>
              </a:spcAft>
              <a:buNone/>
            </a:pPr>
            <a:r>
              <a:t/>
            </a:r>
            <a:endParaRPr>
              <a:solidFill>
                <a:srgbClr val="1F2328"/>
              </a:solidFill>
              <a:latin typeface="Arial"/>
              <a:ea typeface="Arial"/>
              <a:cs typeface="Arial"/>
              <a:sym typeface="Arial"/>
            </a:endParaRPr>
          </a:p>
          <a:p>
            <a:pPr indent="0" lvl="0" marL="0" rtl="0" algn="l">
              <a:lnSpc>
                <a:spcPct val="115000"/>
              </a:lnSpc>
              <a:spcBef>
                <a:spcPts val="1200"/>
              </a:spcBef>
              <a:spcAft>
                <a:spcPts val="0"/>
              </a:spcAft>
              <a:buNone/>
            </a:pPr>
            <a:r>
              <a:rPr lang="en-GB">
                <a:solidFill>
                  <a:srgbClr val="1F2328"/>
                </a:solidFill>
                <a:latin typeface="Arial"/>
                <a:ea typeface="Arial"/>
                <a:cs typeface="Arial"/>
                <a:sym typeface="Arial"/>
              </a:rPr>
              <a:t>Point 2: </a:t>
            </a:r>
            <a:r>
              <a:rPr lang="en-GB">
                <a:latin typeface="Arial"/>
                <a:ea typeface="Arial"/>
                <a:cs typeface="Arial"/>
                <a:sym typeface="Arial"/>
              </a:rPr>
              <a:t>Exploration of the Interoperable alias resolution service, such as the Proxy Addressing System Service (PASS) with UNCD</a:t>
            </a:r>
            <a:endParaRPr>
              <a:solidFill>
                <a:srgbClr val="1F2328"/>
              </a:solidFill>
              <a:latin typeface="Arial"/>
              <a:ea typeface="Arial"/>
              <a:cs typeface="Arial"/>
              <a:sym typeface="Arial"/>
            </a:endParaRPr>
          </a:p>
          <a:p>
            <a:pPr indent="0" lvl="0" marL="0" rtl="0" algn="l">
              <a:lnSpc>
                <a:spcPct val="115000"/>
              </a:lnSpc>
              <a:spcBef>
                <a:spcPts val="1200"/>
              </a:spcBef>
              <a:spcAft>
                <a:spcPts val="0"/>
              </a:spcAft>
              <a:buNone/>
            </a:pPr>
            <a:r>
              <a:t/>
            </a:r>
            <a:endParaRPr>
              <a:solidFill>
                <a:srgbClr val="1F2328"/>
              </a:solidFill>
              <a:latin typeface="Arial"/>
              <a:ea typeface="Arial"/>
              <a:cs typeface="Arial"/>
              <a:sym typeface="Arial"/>
            </a:endParaRPr>
          </a:p>
          <a:p>
            <a:pPr indent="0" lvl="0" marL="0" rtl="0" algn="l">
              <a:lnSpc>
                <a:spcPct val="115000"/>
              </a:lnSpc>
              <a:spcBef>
                <a:spcPts val="1200"/>
              </a:spcBef>
              <a:spcAft>
                <a:spcPts val="0"/>
              </a:spcAft>
              <a:buNone/>
            </a:pPr>
            <a:r>
              <a:t/>
            </a:r>
            <a:endParaRPr>
              <a:solidFill>
                <a:srgbClr val="1F2328"/>
              </a:solidFill>
              <a:latin typeface="Arial"/>
              <a:ea typeface="Arial"/>
              <a:cs typeface="Arial"/>
              <a:sym typeface="Arial"/>
            </a:endParaRPr>
          </a:p>
          <a:p>
            <a:pPr indent="0" lvl="0" marL="0" rtl="0" algn="l">
              <a:lnSpc>
                <a:spcPct val="115000"/>
              </a:lnSpc>
              <a:spcBef>
                <a:spcPts val="1200"/>
              </a:spcBef>
              <a:spcAft>
                <a:spcPts val="0"/>
              </a:spcAft>
              <a:buNone/>
            </a:pPr>
            <a:r>
              <a:rPr lang="en-GB">
                <a:solidFill>
                  <a:srgbClr val="1F2328"/>
                </a:solidFill>
                <a:latin typeface="Arial"/>
                <a:ea typeface="Arial"/>
                <a:cs typeface="Arial"/>
                <a:sym typeface="Arial"/>
              </a:rPr>
              <a:t>Various types of aliases supported: The design is alias type agnostic and supports any aliases deemed necessary for sending and receiving payment including but not limited to national ID, tax ID, merchant ID, random alias, email address, and/or phone number.</a:t>
            </a:r>
            <a:endParaRPr>
              <a:solidFill>
                <a:srgbClr val="1F2328"/>
              </a:solidFill>
              <a:latin typeface="Arial"/>
              <a:ea typeface="Arial"/>
              <a:cs typeface="Arial"/>
              <a:sym typeface="Arial"/>
            </a:endParaRPr>
          </a:p>
          <a:p>
            <a:pPr indent="0" lvl="0" marL="0" rtl="0" algn="l">
              <a:lnSpc>
                <a:spcPct val="115000"/>
              </a:lnSpc>
              <a:spcBef>
                <a:spcPts val="1200"/>
              </a:spcBef>
              <a:spcAft>
                <a:spcPts val="0"/>
              </a:spcAft>
              <a:buNone/>
            </a:pPr>
            <a:r>
              <a:rPr lang="en-GB">
                <a:solidFill>
                  <a:srgbClr val="212529"/>
                </a:solidFill>
                <a:highlight>
                  <a:srgbClr val="FFFFFF"/>
                </a:highlight>
                <a:latin typeface="Arial"/>
                <a:ea typeface="Arial"/>
                <a:cs typeface="Arial"/>
                <a:sym typeface="Arial"/>
              </a:rPr>
              <a:t>it’s commonplace to have multiple mobile wallets on a mobile phone, so which one should the money be deposited in? And if we want the money to go into a bank account or a microfinance account, how do we route that?</a:t>
            </a:r>
            <a:endParaRPr>
              <a:solidFill>
                <a:srgbClr val="1F2328"/>
              </a:solidFill>
              <a:latin typeface="Arial"/>
              <a:ea typeface="Arial"/>
              <a:cs typeface="Arial"/>
              <a:sym typeface="Arial"/>
            </a:endParaRPr>
          </a:p>
          <a:p>
            <a:pPr indent="-304800" lvl="0" marL="457200" rtl="0" algn="l">
              <a:lnSpc>
                <a:spcPct val="115000"/>
              </a:lnSpc>
              <a:spcBef>
                <a:spcPts val="1200"/>
              </a:spcBef>
              <a:spcAft>
                <a:spcPts val="0"/>
              </a:spcAft>
              <a:buClr>
                <a:srgbClr val="1F2328"/>
              </a:buClr>
              <a:buSzPts val="1200"/>
              <a:buAutoNum type="arabicPeriod"/>
            </a:pPr>
            <a:r>
              <a:t/>
            </a:r>
            <a:endParaRPr/>
          </a:p>
          <a:p>
            <a:pPr indent="0" lvl="0" marL="0" rtl="0" algn="l">
              <a:lnSpc>
                <a:spcPct val="100000"/>
              </a:lnSpc>
              <a:spcBef>
                <a:spcPts val="120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FSB updates: 81% of jurisdictions responding to the GPSS noted that there is a regulation mandating offering of basic accounts by payment service providers.However, not all these accounts may allow for sending and receiving cross-border payments.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Solution 2: Tiers KYC: value and volume limit</a:t>
            </a:r>
            <a:endParaRPr/>
          </a:p>
          <a:p>
            <a:pPr indent="0" lvl="0" marL="0" rtl="0" algn="l">
              <a:lnSpc>
                <a:spcPct val="100000"/>
              </a:lnSpc>
              <a:spcBef>
                <a:spcPts val="0"/>
              </a:spcBef>
              <a:spcAft>
                <a:spcPts val="0"/>
              </a:spcAft>
              <a:buSzPts val="1400"/>
              <a:buNone/>
            </a:pPr>
            <a:r>
              <a:t/>
            </a:r>
            <a:endParaRPr/>
          </a:p>
          <a:p>
            <a:pPr indent="-406400" lvl="0" marL="457200" rtl="0" algn="l">
              <a:spcBef>
                <a:spcPts val="0"/>
              </a:spcBef>
              <a:spcAft>
                <a:spcPts val="0"/>
              </a:spcAft>
              <a:buClr>
                <a:schemeClr val="dk1"/>
              </a:buClr>
              <a:buSzPts val="2800"/>
              <a:buChar char="●"/>
            </a:pPr>
            <a:r>
              <a:rPr lang="en-GB" sz="2800">
                <a:latin typeface="Arial"/>
                <a:ea typeface="Arial"/>
                <a:cs typeface="Arial"/>
                <a:sym typeface="Arial"/>
              </a:rPr>
              <a:t>Exploration on how to create a compliance history and allow sanctions screening to take place before any transaction is proposed</a:t>
            </a:r>
            <a:endParaRPr sz="2800">
              <a:latin typeface="Arial"/>
              <a:ea typeface="Arial"/>
              <a:cs typeface="Arial"/>
              <a:sym typeface="Arial"/>
            </a:endParaRPr>
          </a:p>
          <a:p>
            <a:pPr indent="-406400" lvl="0" marL="457200" rtl="0" algn="l">
              <a:spcBef>
                <a:spcPts val="1000"/>
              </a:spcBef>
              <a:spcAft>
                <a:spcPts val="0"/>
              </a:spcAft>
              <a:buClr>
                <a:schemeClr val="dk1"/>
              </a:buClr>
              <a:buSzPts val="2800"/>
              <a:buChar char="●"/>
            </a:pPr>
            <a:r>
              <a:rPr lang="en-GB" sz="2800">
                <a:latin typeface="Arial"/>
                <a:ea typeface="Arial"/>
                <a:cs typeface="Arial"/>
                <a:sym typeface="Arial"/>
              </a:rPr>
              <a:t>Integration with Bill and Melinda Gates foundation Sanction solution</a:t>
            </a:r>
            <a:endParaRPr sz="2800">
              <a:latin typeface="Arial"/>
              <a:ea typeface="Arial"/>
              <a:cs typeface="Arial"/>
              <a:sym typeface="Arial"/>
            </a:endParaRPr>
          </a:p>
          <a:p>
            <a:pPr indent="-406400" lvl="0" marL="457200" rtl="0" algn="l">
              <a:spcBef>
                <a:spcPts val="1000"/>
              </a:spcBef>
              <a:spcAft>
                <a:spcPts val="1000"/>
              </a:spcAft>
              <a:buClr>
                <a:schemeClr val="dk1"/>
              </a:buClr>
              <a:buSzPts val="2800"/>
              <a:buChar char="●"/>
            </a:pPr>
            <a:r>
              <a:rPr lang="en-GB" sz="2800">
                <a:latin typeface="Arial"/>
                <a:ea typeface="Arial"/>
                <a:cs typeface="Arial"/>
                <a:sym typeface="Arial"/>
              </a:rPr>
              <a:t>Tiers KYC</a:t>
            </a:r>
            <a:endParaRPr/>
          </a:p>
        </p:txBody>
      </p:sp>
      <p:sp>
        <p:nvSpPr>
          <p:cNvPr id="316" name="Google Shape;316;g2c57e31f9ac_0_6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5.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2"/>
          <p:cNvSpPr/>
          <p:nvPr/>
        </p:nvSpPr>
        <p:spPr>
          <a:xfrm>
            <a:off x="861219" y="3595738"/>
            <a:ext cx="23353448" cy="8531688"/>
          </a:xfrm>
          <a:prstGeom prst="roundRect">
            <a:avLst>
              <a:gd fmla="val 6683" name="adj"/>
            </a:avLst>
          </a:prstGeom>
          <a:solidFill>
            <a:srgbClr val="005A83">
              <a:alpha val="8156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17" name="Google Shape;17;p2"/>
          <p:cNvSpPr txBox="1"/>
          <p:nvPr>
            <p:ph type="ctrTitle"/>
          </p:nvPr>
        </p:nvSpPr>
        <p:spPr>
          <a:xfrm>
            <a:off x="1695847" y="4203903"/>
            <a:ext cx="12286059" cy="451960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2000"/>
              <a:buFont typeface="Arial"/>
              <a:buNone/>
              <a:defRPr b="1" sz="12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1695847" y="9308787"/>
            <a:ext cx="14344253" cy="23103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2000"/>
              </a:spcBef>
              <a:spcAft>
                <a:spcPts val="0"/>
              </a:spcAft>
              <a:buClr>
                <a:schemeClr val="lt1"/>
              </a:buClr>
              <a:buSzPts val="4800"/>
              <a:buNone/>
              <a:defRPr sz="4800">
                <a:solidFill>
                  <a:schemeClr val="lt1"/>
                </a:solidFill>
              </a:defRPr>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p:txBody>
      </p:sp>
      <p:sp>
        <p:nvSpPr>
          <p:cNvPr id="19" name="Google Shape;19;p2"/>
          <p:cNvSpPr txBox="1"/>
          <p:nvPr>
            <p:ph idx="11" type="ftr"/>
          </p:nvPr>
        </p:nvSpPr>
        <p:spPr>
          <a:xfrm>
            <a:off x="8078252" y="12712701"/>
            <a:ext cx="8230672"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17223443" y="12712701"/>
            <a:ext cx="5487114" cy="730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21" name="Google Shape;21;p2"/>
          <p:cNvPicPr preferRelativeResize="0"/>
          <p:nvPr/>
        </p:nvPicPr>
        <p:blipFill rotWithShape="1">
          <a:blip r:embed="rId2">
            <a:alphaModFix/>
          </a:blip>
          <a:srcRect b="0" l="0" r="0" t="0"/>
          <a:stretch/>
        </p:blipFill>
        <p:spPr>
          <a:xfrm>
            <a:off x="1695847" y="1224115"/>
            <a:ext cx="6612396" cy="1755673"/>
          </a:xfrm>
          <a:prstGeom prst="rect">
            <a:avLst/>
          </a:prstGeom>
          <a:noFill/>
          <a:ln>
            <a:noFill/>
          </a:ln>
        </p:spPr>
      </p:pic>
      <p:pic>
        <p:nvPicPr>
          <p:cNvPr descr="A picture containing cable, necklace, knot&#10;&#10;Description automatically generated" id="22" name="Google Shape;22;p2"/>
          <p:cNvPicPr preferRelativeResize="0"/>
          <p:nvPr/>
        </p:nvPicPr>
        <p:blipFill rotWithShape="1">
          <a:blip r:embed="rId3">
            <a:alphaModFix amt="28000"/>
          </a:blip>
          <a:srcRect b="0" l="0" r="0" t="0"/>
          <a:stretch/>
        </p:blipFill>
        <p:spPr>
          <a:xfrm rot="-5098989">
            <a:off x="19097665" y="7495832"/>
            <a:ext cx="5031755" cy="5031755"/>
          </a:xfrm>
          <a:prstGeom prst="rect">
            <a:avLst/>
          </a:prstGeom>
          <a:noFill/>
          <a:ln>
            <a:noFill/>
          </a:ln>
        </p:spPr>
      </p:pic>
      <p:pic>
        <p:nvPicPr>
          <p:cNvPr descr="A picture containing cable, necklace, knot&#10;&#10;Description automatically generated" id="23" name="Google Shape;23;p2"/>
          <p:cNvPicPr preferRelativeResize="0"/>
          <p:nvPr/>
        </p:nvPicPr>
        <p:blipFill rotWithShape="1">
          <a:blip r:embed="rId3">
            <a:alphaModFix amt="28000"/>
          </a:blip>
          <a:srcRect b="0" l="0" r="0" t="0"/>
          <a:stretch/>
        </p:blipFill>
        <p:spPr>
          <a:xfrm rot="-5098989">
            <a:off x="12290465" y="2043298"/>
            <a:ext cx="5031755" cy="5031755"/>
          </a:xfrm>
          <a:prstGeom prst="rect">
            <a:avLst/>
          </a:prstGeom>
          <a:noFill/>
          <a:ln>
            <a:noFill/>
          </a:ln>
        </p:spPr>
      </p:pic>
      <p:pic>
        <p:nvPicPr>
          <p:cNvPr descr="A picture containing cable, necklace, knot&#10;&#10;Description automatically generated" id="24" name="Google Shape;24;p2"/>
          <p:cNvPicPr preferRelativeResize="0"/>
          <p:nvPr/>
        </p:nvPicPr>
        <p:blipFill rotWithShape="1">
          <a:blip r:embed="rId3">
            <a:alphaModFix amt="28000"/>
          </a:blip>
          <a:srcRect b="0" l="0" r="0" t="0"/>
          <a:stretch/>
        </p:blipFill>
        <p:spPr>
          <a:xfrm rot="-5098989">
            <a:off x="18421528" y="5444756"/>
            <a:ext cx="3699541" cy="369954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p11"/>
          <p:cNvSpPr txBox="1"/>
          <p:nvPr>
            <p:ph idx="11" type="ftr"/>
          </p:nvPr>
        </p:nvSpPr>
        <p:spPr>
          <a:xfrm>
            <a:off x="8078252" y="12712701"/>
            <a:ext cx="8230672"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2" type="sldNum"/>
          </p:nvPr>
        </p:nvSpPr>
        <p:spPr>
          <a:xfrm>
            <a:off x="17223443" y="12712701"/>
            <a:ext cx="5487114" cy="730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25" name="Shape 25"/>
        <p:cNvGrpSpPr/>
        <p:nvPr/>
      </p:nvGrpSpPr>
      <p:grpSpPr>
        <a:xfrm>
          <a:off x="0" y="0"/>
          <a:ext cx="0" cy="0"/>
          <a:chOff x="0" y="0"/>
          <a:chExt cx="0" cy="0"/>
        </a:xfrm>
      </p:grpSpPr>
      <p:pic>
        <p:nvPicPr>
          <p:cNvPr descr="A close up of a logo&#10;&#10;Description automatically generated" id="26" name="Google Shape;26;p3"/>
          <p:cNvPicPr preferRelativeResize="0"/>
          <p:nvPr/>
        </p:nvPicPr>
        <p:blipFill rotWithShape="1">
          <a:blip r:embed="rId2">
            <a:alphaModFix/>
          </a:blip>
          <a:srcRect b="0" l="0" r="0" t="0"/>
          <a:stretch/>
        </p:blipFill>
        <p:spPr>
          <a:xfrm>
            <a:off x="-340246" y="-299102"/>
            <a:ext cx="24384000" cy="13716000"/>
          </a:xfrm>
          <a:prstGeom prst="rect">
            <a:avLst/>
          </a:prstGeom>
          <a:noFill/>
          <a:ln>
            <a:noFill/>
          </a:ln>
        </p:spPr>
      </p:pic>
      <p:sp>
        <p:nvSpPr>
          <p:cNvPr id="27" name="Google Shape;27;p3"/>
          <p:cNvSpPr txBox="1"/>
          <p:nvPr>
            <p:ph type="title"/>
          </p:nvPr>
        </p:nvSpPr>
        <p:spPr>
          <a:xfrm>
            <a:off x="567033" y="463062"/>
            <a:ext cx="23253107" cy="1491656"/>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005A83"/>
              </a:buClr>
              <a:buSzPts val="8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 type="body"/>
          </p:nvPr>
        </p:nvSpPr>
        <p:spPr>
          <a:xfrm>
            <a:off x="567032" y="2144995"/>
            <a:ext cx="23253107" cy="1020893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29" name="Google Shape;29;p3"/>
          <p:cNvSpPr txBox="1"/>
          <p:nvPr>
            <p:ph idx="11" type="ftr"/>
          </p:nvPr>
        </p:nvSpPr>
        <p:spPr>
          <a:xfrm>
            <a:off x="8078252" y="12712701"/>
            <a:ext cx="8230672"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2" type="sldNum"/>
          </p:nvPr>
        </p:nvSpPr>
        <p:spPr>
          <a:xfrm>
            <a:off x="17223443" y="12712701"/>
            <a:ext cx="5487114" cy="730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type="secHead">
  <p:cSld name="SECTION_HEADER">
    <p:spTree>
      <p:nvGrpSpPr>
        <p:cNvPr id="31" name="Shape 31"/>
        <p:cNvGrpSpPr/>
        <p:nvPr/>
      </p:nvGrpSpPr>
      <p:grpSpPr>
        <a:xfrm>
          <a:off x="0" y="0"/>
          <a:ext cx="0" cy="0"/>
          <a:chOff x="0" y="0"/>
          <a:chExt cx="0" cy="0"/>
        </a:xfrm>
      </p:grpSpPr>
      <p:pic>
        <p:nvPicPr>
          <p:cNvPr descr="A close up of a logo&#10;&#10;Description automatically generated" id="32" name="Google Shape;32;p4"/>
          <p:cNvPicPr preferRelativeResize="0"/>
          <p:nvPr/>
        </p:nvPicPr>
        <p:blipFill rotWithShape="1">
          <a:blip r:embed="rId2">
            <a:alphaModFix/>
          </a:blip>
          <a:srcRect b="0" l="0" r="0" t="0"/>
          <a:stretch/>
        </p:blipFill>
        <p:spPr>
          <a:xfrm>
            <a:off x="1587" y="0"/>
            <a:ext cx="24384000" cy="13716000"/>
          </a:xfrm>
          <a:prstGeom prst="rect">
            <a:avLst/>
          </a:prstGeom>
          <a:noFill/>
          <a:ln>
            <a:noFill/>
          </a:ln>
        </p:spPr>
      </p:pic>
      <p:sp>
        <p:nvSpPr>
          <p:cNvPr id="33" name="Google Shape;33;p4"/>
          <p:cNvSpPr txBox="1"/>
          <p:nvPr>
            <p:ph type="title"/>
          </p:nvPr>
        </p:nvSpPr>
        <p:spPr>
          <a:xfrm>
            <a:off x="1663917" y="3419477"/>
            <a:ext cx="21033938" cy="570547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5A83"/>
              </a:buClr>
              <a:buSzPts val="12000"/>
              <a:buFont typeface="Arial"/>
              <a:buNone/>
              <a:defRPr sz="1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 type="body"/>
          </p:nvPr>
        </p:nvSpPr>
        <p:spPr>
          <a:xfrm>
            <a:off x="1663917" y="9178927"/>
            <a:ext cx="21033938" cy="30003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rgbClr val="888888"/>
              </a:buClr>
              <a:buSzPts val="4800"/>
              <a:buNone/>
              <a:defRPr sz="4800">
                <a:solidFill>
                  <a:srgbClr val="888888"/>
                </a:solidFill>
              </a:defRPr>
            </a:lvl1pPr>
            <a:lvl2pPr indent="-228600" lvl="1" marL="914400" algn="l">
              <a:lnSpc>
                <a:spcPct val="90000"/>
              </a:lnSpc>
              <a:spcBef>
                <a:spcPts val="1000"/>
              </a:spcBef>
              <a:spcAft>
                <a:spcPts val="0"/>
              </a:spcAft>
              <a:buClr>
                <a:srgbClr val="888888"/>
              </a:buClr>
              <a:buSzPts val="4000"/>
              <a:buNone/>
              <a:defRPr sz="4000">
                <a:solidFill>
                  <a:srgbClr val="888888"/>
                </a:solidFill>
              </a:defRPr>
            </a:lvl2pPr>
            <a:lvl3pPr indent="-228600" lvl="2" marL="1371600" algn="l">
              <a:lnSpc>
                <a:spcPct val="90000"/>
              </a:lnSpc>
              <a:spcBef>
                <a:spcPts val="1000"/>
              </a:spcBef>
              <a:spcAft>
                <a:spcPts val="0"/>
              </a:spcAft>
              <a:buClr>
                <a:srgbClr val="888888"/>
              </a:buClr>
              <a:buSzPts val="3600"/>
              <a:buNone/>
              <a:defRPr sz="3600">
                <a:solidFill>
                  <a:srgbClr val="888888"/>
                </a:solidFill>
              </a:defRPr>
            </a:lvl3pPr>
            <a:lvl4pPr indent="-228600" lvl="3" marL="1828800" algn="l">
              <a:lnSpc>
                <a:spcPct val="90000"/>
              </a:lnSpc>
              <a:spcBef>
                <a:spcPts val="1000"/>
              </a:spcBef>
              <a:spcAft>
                <a:spcPts val="0"/>
              </a:spcAft>
              <a:buClr>
                <a:srgbClr val="888888"/>
              </a:buClr>
              <a:buSzPts val="3200"/>
              <a:buNone/>
              <a:defRPr sz="3200">
                <a:solidFill>
                  <a:srgbClr val="888888"/>
                </a:solidFill>
              </a:defRPr>
            </a:lvl4pPr>
            <a:lvl5pPr indent="-228600" lvl="4" marL="2286000" algn="l">
              <a:lnSpc>
                <a:spcPct val="90000"/>
              </a:lnSpc>
              <a:spcBef>
                <a:spcPts val="1000"/>
              </a:spcBef>
              <a:spcAft>
                <a:spcPts val="0"/>
              </a:spcAft>
              <a:buClr>
                <a:srgbClr val="888888"/>
              </a:buClr>
              <a:buSzPts val="3200"/>
              <a:buNone/>
              <a:defRPr sz="3200">
                <a:solidFill>
                  <a:srgbClr val="888888"/>
                </a:solidFill>
              </a:defRPr>
            </a:lvl5pPr>
            <a:lvl6pPr indent="-228600" lvl="5" marL="2743200" algn="l">
              <a:lnSpc>
                <a:spcPct val="90000"/>
              </a:lnSpc>
              <a:spcBef>
                <a:spcPts val="1000"/>
              </a:spcBef>
              <a:spcAft>
                <a:spcPts val="0"/>
              </a:spcAft>
              <a:buClr>
                <a:srgbClr val="888888"/>
              </a:buClr>
              <a:buSzPts val="3200"/>
              <a:buNone/>
              <a:defRPr sz="3200">
                <a:solidFill>
                  <a:srgbClr val="888888"/>
                </a:solidFill>
              </a:defRPr>
            </a:lvl6pPr>
            <a:lvl7pPr indent="-228600" lvl="6" marL="3200400" algn="l">
              <a:lnSpc>
                <a:spcPct val="90000"/>
              </a:lnSpc>
              <a:spcBef>
                <a:spcPts val="1000"/>
              </a:spcBef>
              <a:spcAft>
                <a:spcPts val="0"/>
              </a:spcAft>
              <a:buClr>
                <a:srgbClr val="888888"/>
              </a:buClr>
              <a:buSzPts val="3200"/>
              <a:buNone/>
              <a:defRPr sz="3200">
                <a:solidFill>
                  <a:srgbClr val="888888"/>
                </a:solidFill>
              </a:defRPr>
            </a:lvl7pPr>
            <a:lvl8pPr indent="-228600" lvl="7" marL="3657600" algn="l">
              <a:lnSpc>
                <a:spcPct val="90000"/>
              </a:lnSpc>
              <a:spcBef>
                <a:spcPts val="1000"/>
              </a:spcBef>
              <a:spcAft>
                <a:spcPts val="0"/>
              </a:spcAft>
              <a:buClr>
                <a:srgbClr val="888888"/>
              </a:buClr>
              <a:buSzPts val="3200"/>
              <a:buNone/>
              <a:defRPr sz="3200">
                <a:solidFill>
                  <a:srgbClr val="888888"/>
                </a:solidFill>
              </a:defRPr>
            </a:lvl8pPr>
            <a:lvl9pPr indent="-228600" lvl="8" marL="4114800" algn="l">
              <a:lnSpc>
                <a:spcPct val="90000"/>
              </a:lnSpc>
              <a:spcBef>
                <a:spcPts val="1000"/>
              </a:spcBef>
              <a:spcAft>
                <a:spcPts val="0"/>
              </a:spcAft>
              <a:buClr>
                <a:srgbClr val="888888"/>
              </a:buClr>
              <a:buSzPts val="3200"/>
              <a:buNone/>
              <a:defRPr sz="3200">
                <a:solidFill>
                  <a:srgbClr val="888888"/>
                </a:solidFill>
              </a:defRPr>
            </a:lvl9pPr>
          </a:lstStyle>
          <a:p/>
        </p:txBody>
      </p:sp>
      <p:sp>
        <p:nvSpPr>
          <p:cNvPr id="35" name="Google Shape;35;p4"/>
          <p:cNvSpPr txBox="1"/>
          <p:nvPr>
            <p:ph idx="11" type="ftr"/>
          </p:nvPr>
        </p:nvSpPr>
        <p:spPr>
          <a:xfrm>
            <a:off x="8078252" y="12712701"/>
            <a:ext cx="8230672"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2" type="sldNum"/>
          </p:nvPr>
        </p:nvSpPr>
        <p:spPr>
          <a:xfrm>
            <a:off x="17223443" y="12712701"/>
            <a:ext cx="5487114" cy="730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7" name="Shape 37"/>
        <p:cNvGrpSpPr/>
        <p:nvPr/>
      </p:nvGrpSpPr>
      <p:grpSpPr>
        <a:xfrm>
          <a:off x="0" y="0"/>
          <a:ext cx="0" cy="0"/>
          <a:chOff x="0" y="0"/>
          <a:chExt cx="0" cy="0"/>
        </a:xfrm>
      </p:grpSpPr>
      <p:pic>
        <p:nvPicPr>
          <p:cNvPr descr="A close up of a logo&#10;&#10;Description automatically generated" id="38" name="Google Shape;38;p5"/>
          <p:cNvPicPr preferRelativeResize="0"/>
          <p:nvPr/>
        </p:nvPicPr>
        <p:blipFill rotWithShape="1">
          <a:blip r:embed="rId2">
            <a:alphaModFix/>
          </a:blip>
          <a:srcRect b="0" l="0" r="0" t="0"/>
          <a:stretch/>
        </p:blipFill>
        <p:spPr>
          <a:xfrm>
            <a:off x="1587" y="0"/>
            <a:ext cx="24384000" cy="13716000"/>
          </a:xfrm>
          <a:prstGeom prst="rect">
            <a:avLst/>
          </a:prstGeom>
          <a:noFill/>
          <a:ln>
            <a:noFill/>
          </a:ln>
        </p:spPr>
      </p:pic>
      <p:sp>
        <p:nvSpPr>
          <p:cNvPr id="39" name="Google Shape;39;p5"/>
          <p:cNvSpPr txBox="1"/>
          <p:nvPr>
            <p:ph idx="11" type="ftr"/>
          </p:nvPr>
        </p:nvSpPr>
        <p:spPr>
          <a:xfrm>
            <a:off x="8078252" y="12712701"/>
            <a:ext cx="8230672"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17223443" y="12712701"/>
            <a:ext cx="5487114" cy="730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41" name="Google Shape;41;p5"/>
          <p:cNvSpPr txBox="1"/>
          <p:nvPr>
            <p:ph type="title"/>
          </p:nvPr>
        </p:nvSpPr>
        <p:spPr>
          <a:xfrm>
            <a:off x="567033" y="463062"/>
            <a:ext cx="23253107" cy="1491656"/>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005A83"/>
              </a:buClr>
              <a:buSzPts val="8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42" name="Shape 42"/>
        <p:cNvGrpSpPr/>
        <p:nvPr/>
      </p:nvGrpSpPr>
      <p:grpSpPr>
        <a:xfrm>
          <a:off x="0" y="0"/>
          <a:ext cx="0" cy="0"/>
          <a:chOff x="0" y="0"/>
          <a:chExt cx="0" cy="0"/>
        </a:xfrm>
      </p:grpSpPr>
      <p:pic>
        <p:nvPicPr>
          <p:cNvPr descr="A picture containing light&#10;&#10;Description automatically generated" id="43" name="Google Shape;43;p6"/>
          <p:cNvPicPr preferRelativeResize="0"/>
          <p:nvPr/>
        </p:nvPicPr>
        <p:blipFill rotWithShape="1">
          <a:blip r:embed="rId2">
            <a:alphaModFix/>
          </a:blip>
          <a:srcRect b="0" l="0" r="0" t="0"/>
          <a:stretch/>
        </p:blipFill>
        <p:spPr>
          <a:xfrm>
            <a:off x="1587" y="0"/>
            <a:ext cx="24384000" cy="13716000"/>
          </a:xfrm>
          <a:prstGeom prst="rect">
            <a:avLst/>
          </a:prstGeom>
          <a:noFill/>
          <a:ln>
            <a:noFill/>
          </a:ln>
        </p:spPr>
      </p:pic>
      <p:sp>
        <p:nvSpPr>
          <p:cNvPr id="44" name="Google Shape;44;p6"/>
          <p:cNvSpPr/>
          <p:nvPr/>
        </p:nvSpPr>
        <p:spPr>
          <a:xfrm>
            <a:off x="861219" y="3595738"/>
            <a:ext cx="23319581" cy="8531688"/>
          </a:xfrm>
          <a:prstGeom prst="roundRect">
            <a:avLst>
              <a:gd fmla="val 6683" name="adj"/>
            </a:avLst>
          </a:prstGeom>
          <a:solidFill>
            <a:srgbClr val="005A83">
              <a:alpha val="8156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45" name="Google Shape;45;p6"/>
          <p:cNvSpPr txBox="1"/>
          <p:nvPr>
            <p:ph type="ctrTitle"/>
          </p:nvPr>
        </p:nvSpPr>
        <p:spPr>
          <a:xfrm>
            <a:off x="1695847" y="4203903"/>
            <a:ext cx="12286059" cy="451960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2000"/>
              <a:buFont typeface="Arial"/>
              <a:buNone/>
              <a:defRPr b="1" sz="12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 type="subTitle"/>
          </p:nvPr>
        </p:nvSpPr>
        <p:spPr>
          <a:xfrm>
            <a:off x="1695847" y="9308787"/>
            <a:ext cx="14344253" cy="23103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2000"/>
              </a:spcBef>
              <a:spcAft>
                <a:spcPts val="0"/>
              </a:spcAft>
              <a:buClr>
                <a:schemeClr val="lt1"/>
              </a:buClr>
              <a:buSzPts val="4800"/>
              <a:buNone/>
              <a:defRPr sz="4800">
                <a:solidFill>
                  <a:schemeClr val="lt1"/>
                </a:solidFill>
              </a:defRPr>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p:txBody>
      </p:sp>
      <p:sp>
        <p:nvSpPr>
          <p:cNvPr id="47" name="Google Shape;47;p6"/>
          <p:cNvSpPr txBox="1"/>
          <p:nvPr>
            <p:ph idx="11" type="ftr"/>
          </p:nvPr>
        </p:nvSpPr>
        <p:spPr>
          <a:xfrm>
            <a:off x="8078252" y="12712701"/>
            <a:ext cx="8230672"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17223443" y="12712701"/>
            <a:ext cx="5487114" cy="730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49" name="Google Shape;49;p6"/>
          <p:cNvPicPr preferRelativeResize="0"/>
          <p:nvPr/>
        </p:nvPicPr>
        <p:blipFill rotWithShape="1">
          <a:blip r:embed="rId3">
            <a:alphaModFix/>
          </a:blip>
          <a:srcRect b="0" l="0" r="0" t="0"/>
          <a:stretch/>
        </p:blipFill>
        <p:spPr>
          <a:xfrm>
            <a:off x="1695847" y="1224115"/>
            <a:ext cx="6612396" cy="1755673"/>
          </a:xfrm>
          <a:prstGeom prst="rect">
            <a:avLst/>
          </a:prstGeom>
          <a:noFill/>
          <a:ln>
            <a:noFill/>
          </a:ln>
        </p:spPr>
      </p:pic>
      <p:pic>
        <p:nvPicPr>
          <p:cNvPr descr="A picture containing cable, necklace, knot&#10;&#10;Description automatically generated" id="50" name="Google Shape;50;p6"/>
          <p:cNvPicPr preferRelativeResize="0"/>
          <p:nvPr/>
        </p:nvPicPr>
        <p:blipFill rotWithShape="1">
          <a:blip r:embed="rId4">
            <a:alphaModFix amt="28000"/>
          </a:blip>
          <a:srcRect b="0" l="0" r="0" t="0"/>
          <a:stretch/>
        </p:blipFill>
        <p:spPr>
          <a:xfrm rot="-5098989">
            <a:off x="19097665" y="7495832"/>
            <a:ext cx="5031755" cy="5031755"/>
          </a:xfrm>
          <a:prstGeom prst="rect">
            <a:avLst/>
          </a:prstGeom>
          <a:noFill/>
          <a:ln>
            <a:noFill/>
          </a:ln>
        </p:spPr>
      </p:pic>
      <p:pic>
        <p:nvPicPr>
          <p:cNvPr descr="A picture containing cable, necklace, knot&#10;&#10;Description automatically generated" id="51" name="Google Shape;51;p6"/>
          <p:cNvPicPr preferRelativeResize="0"/>
          <p:nvPr/>
        </p:nvPicPr>
        <p:blipFill rotWithShape="1">
          <a:blip r:embed="rId4">
            <a:alphaModFix amt="28000"/>
          </a:blip>
          <a:srcRect b="0" l="0" r="0" t="0"/>
          <a:stretch/>
        </p:blipFill>
        <p:spPr>
          <a:xfrm rot="-5098989">
            <a:off x="12290465" y="2043298"/>
            <a:ext cx="5031755" cy="5031755"/>
          </a:xfrm>
          <a:prstGeom prst="rect">
            <a:avLst/>
          </a:prstGeom>
          <a:noFill/>
          <a:ln>
            <a:noFill/>
          </a:ln>
        </p:spPr>
      </p:pic>
      <p:pic>
        <p:nvPicPr>
          <p:cNvPr descr="A picture containing cable, necklace, knot&#10;&#10;Description automatically generated" id="52" name="Google Shape;52;p6"/>
          <p:cNvPicPr preferRelativeResize="0"/>
          <p:nvPr/>
        </p:nvPicPr>
        <p:blipFill rotWithShape="1">
          <a:blip r:embed="rId4">
            <a:alphaModFix amt="28000"/>
          </a:blip>
          <a:srcRect b="0" l="0" r="0" t="0"/>
          <a:stretch/>
        </p:blipFill>
        <p:spPr>
          <a:xfrm rot="-5098989">
            <a:off x="18424535" y="5009181"/>
            <a:ext cx="3699541" cy="369954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3" name="Shape 53"/>
        <p:cNvGrpSpPr/>
        <p:nvPr/>
      </p:nvGrpSpPr>
      <p:grpSpPr>
        <a:xfrm>
          <a:off x="0" y="0"/>
          <a:ext cx="0" cy="0"/>
          <a:chOff x="0" y="0"/>
          <a:chExt cx="0" cy="0"/>
        </a:xfrm>
      </p:grpSpPr>
      <p:sp>
        <p:nvSpPr>
          <p:cNvPr id="54" name="Google Shape;54;p7"/>
          <p:cNvSpPr txBox="1"/>
          <p:nvPr>
            <p:ph type="title"/>
          </p:nvPr>
        </p:nvSpPr>
        <p:spPr>
          <a:xfrm>
            <a:off x="1676619" y="730251"/>
            <a:ext cx="21033938"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5A8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 type="body"/>
          </p:nvPr>
        </p:nvSpPr>
        <p:spPr>
          <a:xfrm>
            <a:off x="1676619" y="3651250"/>
            <a:ext cx="21033938" cy="87026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56" name="Google Shape;56;p7"/>
          <p:cNvSpPr txBox="1"/>
          <p:nvPr>
            <p:ph idx="11" type="ftr"/>
          </p:nvPr>
        </p:nvSpPr>
        <p:spPr>
          <a:xfrm>
            <a:off x="8078252" y="12712701"/>
            <a:ext cx="8230672"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17223443" y="12712701"/>
            <a:ext cx="5487114" cy="730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8" name="Shape 58"/>
        <p:cNvGrpSpPr/>
        <p:nvPr/>
      </p:nvGrpSpPr>
      <p:grpSpPr>
        <a:xfrm>
          <a:off x="0" y="0"/>
          <a:ext cx="0" cy="0"/>
          <a:chOff x="0" y="0"/>
          <a:chExt cx="0" cy="0"/>
        </a:xfrm>
      </p:grpSpPr>
      <p:sp>
        <p:nvSpPr>
          <p:cNvPr id="59" name="Google Shape;59;p8"/>
          <p:cNvSpPr txBox="1"/>
          <p:nvPr>
            <p:ph type="title"/>
          </p:nvPr>
        </p:nvSpPr>
        <p:spPr>
          <a:xfrm>
            <a:off x="1663917" y="3419477"/>
            <a:ext cx="21033938" cy="570547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005A83"/>
              </a:buClr>
              <a:buSzPts val="12000"/>
              <a:buFont typeface="Arial"/>
              <a:buNone/>
              <a:defRPr sz="1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 type="body"/>
          </p:nvPr>
        </p:nvSpPr>
        <p:spPr>
          <a:xfrm>
            <a:off x="1663917" y="9178927"/>
            <a:ext cx="21033938" cy="30003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rgbClr val="888888"/>
              </a:buClr>
              <a:buSzPts val="4800"/>
              <a:buNone/>
              <a:defRPr sz="4800">
                <a:solidFill>
                  <a:srgbClr val="888888"/>
                </a:solidFill>
              </a:defRPr>
            </a:lvl1pPr>
            <a:lvl2pPr indent="-228600" lvl="1" marL="914400" algn="l">
              <a:lnSpc>
                <a:spcPct val="90000"/>
              </a:lnSpc>
              <a:spcBef>
                <a:spcPts val="1000"/>
              </a:spcBef>
              <a:spcAft>
                <a:spcPts val="0"/>
              </a:spcAft>
              <a:buClr>
                <a:srgbClr val="888888"/>
              </a:buClr>
              <a:buSzPts val="4000"/>
              <a:buNone/>
              <a:defRPr sz="4000">
                <a:solidFill>
                  <a:srgbClr val="888888"/>
                </a:solidFill>
              </a:defRPr>
            </a:lvl2pPr>
            <a:lvl3pPr indent="-228600" lvl="2" marL="1371600" algn="l">
              <a:lnSpc>
                <a:spcPct val="90000"/>
              </a:lnSpc>
              <a:spcBef>
                <a:spcPts val="1000"/>
              </a:spcBef>
              <a:spcAft>
                <a:spcPts val="0"/>
              </a:spcAft>
              <a:buClr>
                <a:srgbClr val="888888"/>
              </a:buClr>
              <a:buSzPts val="3600"/>
              <a:buNone/>
              <a:defRPr sz="3600">
                <a:solidFill>
                  <a:srgbClr val="888888"/>
                </a:solidFill>
              </a:defRPr>
            </a:lvl3pPr>
            <a:lvl4pPr indent="-228600" lvl="3" marL="1828800" algn="l">
              <a:lnSpc>
                <a:spcPct val="90000"/>
              </a:lnSpc>
              <a:spcBef>
                <a:spcPts val="1000"/>
              </a:spcBef>
              <a:spcAft>
                <a:spcPts val="0"/>
              </a:spcAft>
              <a:buClr>
                <a:srgbClr val="888888"/>
              </a:buClr>
              <a:buSzPts val="3200"/>
              <a:buNone/>
              <a:defRPr sz="3200">
                <a:solidFill>
                  <a:srgbClr val="888888"/>
                </a:solidFill>
              </a:defRPr>
            </a:lvl4pPr>
            <a:lvl5pPr indent="-228600" lvl="4" marL="2286000" algn="l">
              <a:lnSpc>
                <a:spcPct val="90000"/>
              </a:lnSpc>
              <a:spcBef>
                <a:spcPts val="1000"/>
              </a:spcBef>
              <a:spcAft>
                <a:spcPts val="0"/>
              </a:spcAft>
              <a:buClr>
                <a:srgbClr val="888888"/>
              </a:buClr>
              <a:buSzPts val="3200"/>
              <a:buNone/>
              <a:defRPr sz="3200">
                <a:solidFill>
                  <a:srgbClr val="888888"/>
                </a:solidFill>
              </a:defRPr>
            </a:lvl5pPr>
            <a:lvl6pPr indent="-228600" lvl="5" marL="2743200" algn="l">
              <a:lnSpc>
                <a:spcPct val="90000"/>
              </a:lnSpc>
              <a:spcBef>
                <a:spcPts val="1000"/>
              </a:spcBef>
              <a:spcAft>
                <a:spcPts val="0"/>
              </a:spcAft>
              <a:buClr>
                <a:srgbClr val="888888"/>
              </a:buClr>
              <a:buSzPts val="3200"/>
              <a:buNone/>
              <a:defRPr sz="3200">
                <a:solidFill>
                  <a:srgbClr val="888888"/>
                </a:solidFill>
              </a:defRPr>
            </a:lvl6pPr>
            <a:lvl7pPr indent="-228600" lvl="6" marL="3200400" algn="l">
              <a:lnSpc>
                <a:spcPct val="90000"/>
              </a:lnSpc>
              <a:spcBef>
                <a:spcPts val="1000"/>
              </a:spcBef>
              <a:spcAft>
                <a:spcPts val="0"/>
              </a:spcAft>
              <a:buClr>
                <a:srgbClr val="888888"/>
              </a:buClr>
              <a:buSzPts val="3200"/>
              <a:buNone/>
              <a:defRPr sz="3200">
                <a:solidFill>
                  <a:srgbClr val="888888"/>
                </a:solidFill>
              </a:defRPr>
            </a:lvl7pPr>
            <a:lvl8pPr indent="-228600" lvl="7" marL="3657600" algn="l">
              <a:lnSpc>
                <a:spcPct val="90000"/>
              </a:lnSpc>
              <a:spcBef>
                <a:spcPts val="1000"/>
              </a:spcBef>
              <a:spcAft>
                <a:spcPts val="0"/>
              </a:spcAft>
              <a:buClr>
                <a:srgbClr val="888888"/>
              </a:buClr>
              <a:buSzPts val="3200"/>
              <a:buNone/>
              <a:defRPr sz="3200">
                <a:solidFill>
                  <a:srgbClr val="888888"/>
                </a:solidFill>
              </a:defRPr>
            </a:lvl8pPr>
            <a:lvl9pPr indent="-228600" lvl="8" marL="4114800" algn="l">
              <a:lnSpc>
                <a:spcPct val="90000"/>
              </a:lnSpc>
              <a:spcBef>
                <a:spcPts val="1000"/>
              </a:spcBef>
              <a:spcAft>
                <a:spcPts val="0"/>
              </a:spcAft>
              <a:buClr>
                <a:srgbClr val="888888"/>
              </a:buClr>
              <a:buSzPts val="3200"/>
              <a:buNone/>
              <a:defRPr sz="3200">
                <a:solidFill>
                  <a:srgbClr val="888888"/>
                </a:solidFill>
              </a:defRPr>
            </a:lvl9pPr>
          </a:lstStyle>
          <a:p/>
        </p:txBody>
      </p:sp>
      <p:sp>
        <p:nvSpPr>
          <p:cNvPr id="61" name="Google Shape;61;p8"/>
          <p:cNvSpPr txBox="1"/>
          <p:nvPr>
            <p:ph idx="11" type="ftr"/>
          </p:nvPr>
        </p:nvSpPr>
        <p:spPr>
          <a:xfrm>
            <a:off x="8078252" y="12712701"/>
            <a:ext cx="8230672"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2" type="sldNum"/>
          </p:nvPr>
        </p:nvSpPr>
        <p:spPr>
          <a:xfrm>
            <a:off x="17223443" y="12712701"/>
            <a:ext cx="5487114" cy="730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3" name="Shape 63"/>
        <p:cNvGrpSpPr/>
        <p:nvPr/>
      </p:nvGrpSpPr>
      <p:grpSpPr>
        <a:xfrm>
          <a:off x="0" y="0"/>
          <a:ext cx="0" cy="0"/>
          <a:chOff x="0" y="0"/>
          <a:chExt cx="0" cy="0"/>
        </a:xfrm>
      </p:grpSpPr>
      <p:pic>
        <p:nvPicPr>
          <p:cNvPr descr="A close up of a logo&#10;&#10;Description automatically generated" id="64" name="Google Shape;64;p9"/>
          <p:cNvPicPr preferRelativeResize="0"/>
          <p:nvPr/>
        </p:nvPicPr>
        <p:blipFill rotWithShape="1">
          <a:blip r:embed="rId2">
            <a:alphaModFix/>
          </a:blip>
          <a:srcRect b="0" l="0" r="0" t="0"/>
          <a:stretch/>
        </p:blipFill>
        <p:spPr>
          <a:xfrm>
            <a:off x="1587" y="0"/>
            <a:ext cx="24384000" cy="13716000"/>
          </a:xfrm>
          <a:prstGeom prst="rect">
            <a:avLst/>
          </a:prstGeom>
          <a:noFill/>
          <a:ln>
            <a:noFill/>
          </a:ln>
        </p:spPr>
      </p:pic>
      <p:sp>
        <p:nvSpPr>
          <p:cNvPr id="65" name="Google Shape;65;p9"/>
          <p:cNvSpPr txBox="1"/>
          <p:nvPr>
            <p:ph idx="1" type="body"/>
          </p:nvPr>
        </p:nvSpPr>
        <p:spPr>
          <a:xfrm>
            <a:off x="567034" y="2384277"/>
            <a:ext cx="11474134" cy="99696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66" name="Google Shape;66;p9"/>
          <p:cNvSpPr txBox="1"/>
          <p:nvPr>
            <p:ph idx="2" type="body"/>
          </p:nvPr>
        </p:nvSpPr>
        <p:spPr>
          <a:xfrm>
            <a:off x="12346008" y="2384277"/>
            <a:ext cx="11474132" cy="99696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67" name="Google Shape;67;p9"/>
          <p:cNvSpPr txBox="1"/>
          <p:nvPr>
            <p:ph idx="11" type="ftr"/>
          </p:nvPr>
        </p:nvSpPr>
        <p:spPr>
          <a:xfrm>
            <a:off x="8078252" y="12712701"/>
            <a:ext cx="8230672"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17223443" y="12712701"/>
            <a:ext cx="5487114" cy="730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69" name="Google Shape;69;p9"/>
          <p:cNvSpPr txBox="1"/>
          <p:nvPr>
            <p:ph type="title"/>
          </p:nvPr>
        </p:nvSpPr>
        <p:spPr>
          <a:xfrm>
            <a:off x="567033" y="463062"/>
            <a:ext cx="23253107" cy="1491656"/>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005A83"/>
              </a:buClr>
              <a:buSzPts val="8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0" name="Shape 70"/>
        <p:cNvGrpSpPr/>
        <p:nvPr/>
      </p:nvGrpSpPr>
      <p:grpSpPr>
        <a:xfrm>
          <a:off x="0" y="0"/>
          <a:ext cx="0" cy="0"/>
          <a:chOff x="0" y="0"/>
          <a:chExt cx="0" cy="0"/>
        </a:xfrm>
      </p:grpSpPr>
      <p:sp>
        <p:nvSpPr>
          <p:cNvPr id="71" name="Google Shape;71;p10"/>
          <p:cNvSpPr txBox="1"/>
          <p:nvPr>
            <p:ph type="title"/>
          </p:nvPr>
        </p:nvSpPr>
        <p:spPr>
          <a:xfrm>
            <a:off x="1679795" y="730251"/>
            <a:ext cx="21033938"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5A8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 type="body"/>
          </p:nvPr>
        </p:nvSpPr>
        <p:spPr>
          <a:xfrm>
            <a:off x="1679796" y="3362326"/>
            <a:ext cx="10316917" cy="16478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73" name="Google Shape;73;p10"/>
          <p:cNvSpPr txBox="1"/>
          <p:nvPr>
            <p:ph idx="2" type="body"/>
          </p:nvPr>
        </p:nvSpPr>
        <p:spPr>
          <a:xfrm>
            <a:off x="1679796" y="5010150"/>
            <a:ext cx="10316917" cy="73691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74" name="Google Shape;74;p10"/>
          <p:cNvSpPr txBox="1"/>
          <p:nvPr>
            <p:ph idx="3" type="body"/>
          </p:nvPr>
        </p:nvSpPr>
        <p:spPr>
          <a:xfrm>
            <a:off x="12346007" y="3362326"/>
            <a:ext cx="10367726" cy="16478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75" name="Google Shape;75;p10"/>
          <p:cNvSpPr txBox="1"/>
          <p:nvPr>
            <p:ph idx="4" type="body"/>
          </p:nvPr>
        </p:nvSpPr>
        <p:spPr>
          <a:xfrm>
            <a:off x="12346007" y="5010150"/>
            <a:ext cx="10367726" cy="73691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76" name="Google Shape;76;p10"/>
          <p:cNvSpPr txBox="1"/>
          <p:nvPr>
            <p:ph idx="11" type="ftr"/>
          </p:nvPr>
        </p:nvSpPr>
        <p:spPr>
          <a:xfrm>
            <a:off x="8078252" y="12712701"/>
            <a:ext cx="8230672"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txBox="1"/>
          <p:nvPr>
            <p:ph idx="12" type="sldNum"/>
          </p:nvPr>
        </p:nvSpPr>
        <p:spPr>
          <a:xfrm>
            <a:off x="17223443" y="12712701"/>
            <a:ext cx="5487114" cy="730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676619" y="730251"/>
            <a:ext cx="21033938" cy="265112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5A83"/>
              </a:buClr>
              <a:buSzPts val="8800"/>
              <a:buFont typeface="Arial"/>
              <a:buNone/>
              <a:defRPr b="1" i="0" sz="8800" u="none" cap="none" strike="noStrike">
                <a:solidFill>
                  <a:srgbClr val="005A83"/>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1676619" y="3651250"/>
            <a:ext cx="21033938" cy="8702676"/>
          </a:xfrm>
          <a:prstGeom prst="rect">
            <a:avLst/>
          </a:prstGeom>
          <a:noFill/>
          <a:ln>
            <a:noFill/>
          </a:ln>
        </p:spPr>
        <p:txBody>
          <a:bodyPr anchorCtr="0" anchor="t" bIns="45700" lIns="91425" spcFirstLastPara="1" rIns="91425" wrap="square" tIns="45700">
            <a:normAutofit/>
          </a:bodyPr>
          <a:lstStyle>
            <a:lvl1pPr indent="-584200" lvl="0" marL="45720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1pPr>
            <a:lvl2pPr indent="-533400" lvl="1" marL="914400"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
        <p:nvSpPr>
          <p:cNvPr id="12" name="Google Shape;12;p1"/>
          <p:cNvSpPr txBox="1"/>
          <p:nvPr>
            <p:ph idx="11" type="ftr"/>
          </p:nvPr>
        </p:nvSpPr>
        <p:spPr>
          <a:xfrm>
            <a:off x="8078252" y="12712701"/>
            <a:ext cx="8230672" cy="730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400" u="none" cap="none" strike="noStrike">
                <a:solidFill>
                  <a:srgbClr val="005A83"/>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2" type="sldNum"/>
          </p:nvPr>
        </p:nvSpPr>
        <p:spPr>
          <a:xfrm>
            <a:off x="17223443" y="12712701"/>
            <a:ext cx="5487114" cy="73025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14" name="Google Shape;14;p1"/>
          <p:cNvPicPr preferRelativeResize="0"/>
          <p:nvPr/>
        </p:nvPicPr>
        <p:blipFill rotWithShape="1">
          <a:blip r:embed="rId1">
            <a:alphaModFix/>
          </a:blip>
          <a:srcRect b="0" l="0" r="0" t="0"/>
          <a:stretch/>
        </p:blipFill>
        <p:spPr>
          <a:xfrm>
            <a:off x="1676618" y="12727286"/>
            <a:ext cx="2317605" cy="61535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2"/>
          <p:cNvSpPr txBox="1"/>
          <p:nvPr>
            <p:ph type="ctrTitle"/>
          </p:nvPr>
        </p:nvSpPr>
        <p:spPr>
          <a:xfrm>
            <a:off x="1695847" y="4203903"/>
            <a:ext cx="20025466" cy="451960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12000"/>
              <a:buFont typeface="Arial"/>
              <a:buNone/>
            </a:pPr>
            <a:r>
              <a:rPr lang="en-GB"/>
              <a:t>What do inclusive cross border payments look like?</a:t>
            </a:r>
            <a:endParaRPr/>
          </a:p>
        </p:txBody>
      </p:sp>
      <p:sp>
        <p:nvSpPr>
          <p:cNvPr id="86" name="Google Shape;86;p12"/>
          <p:cNvSpPr txBox="1"/>
          <p:nvPr>
            <p:ph idx="12" type="sldNum"/>
          </p:nvPr>
        </p:nvSpPr>
        <p:spPr>
          <a:xfrm>
            <a:off x="17223443" y="12712701"/>
            <a:ext cx="5487114" cy="730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txBox="1"/>
          <p:nvPr>
            <p:ph type="title"/>
          </p:nvPr>
        </p:nvSpPr>
        <p:spPr>
          <a:xfrm>
            <a:off x="567033" y="463062"/>
            <a:ext cx="23253000" cy="149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5A83"/>
              </a:buClr>
              <a:buSzPts val="8800"/>
              <a:buFont typeface="Arial"/>
              <a:buNone/>
            </a:pPr>
            <a:r>
              <a:rPr lang="en-GB" sz="6700"/>
              <a:t> Conclusion</a:t>
            </a:r>
            <a:endParaRPr sz="6700"/>
          </a:p>
        </p:txBody>
      </p:sp>
      <p:sp>
        <p:nvSpPr>
          <p:cNvPr id="336" name="Google Shape;336;p21"/>
          <p:cNvSpPr/>
          <p:nvPr/>
        </p:nvSpPr>
        <p:spPr>
          <a:xfrm>
            <a:off x="8909987" y="4511804"/>
            <a:ext cx="1440300" cy="1440000"/>
          </a:xfrm>
          <a:prstGeom prst="ellipse">
            <a:avLst/>
          </a:prstGeom>
          <a:solidFill>
            <a:schemeClr val="accent2"/>
          </a:solidFill>
          <a:ln cap="flat" cmpd="sng" w="12700">
            <a:solidFill>
              <a:schemeClr val="lt1"/>
            </a:solidFill>
            <a:prstDash val="solid"/>
            <a:miter lim="800000"/>
            <a:headEnd len="sm" w="sm" type="none"/>
            <a:tailEnd len="sm" w="sm" type="none"/>
          </a:ln>
        </p:spPr>
        <p:txBody>
          <a:bodyPr anchorCtr="0" anchor="ctr" bIns="91400" lIns="182875" spcFirstLastPara="1" rIns="182875" wrap="square" tIns="91400">
            <a:noAutofit/>
          </a:bodyPr>
          <a:lstStyle/>
          <a:p>
            <a:pPr indent="0" lvl="0" marL="0" marR="0" rtl="0" algn="ctr">
              <a:spcBef>
                <a:spcPts val="0"/>
              </a:spcBef>
              <a:spcAft>
                <a:spcPts val="0"/>
              </a:spcAft>
              <a:buNone/>
            </a:pPr>
            <a:r>
              <a:rPr b="1" i="0" lang="en-GB" sz="4000" u="none" cap="none" strike="noStrike">
                <a:solidFill>
                  <a:schemeClr val="lt1"/>
                </a:solidFill>
              </a:rPr>
              <a:t>01</a:t>
            </a:r>
            <a:endParaRPr b="1" i="0" sz="4000" u="none" cap="none" strike="noStrike">
              <a:solidFill>
                <a:schemeClr val="lt1"/>
              </a:solidFill>
            </a:endParaRPr>
          </a:p>
        </p:txBody>
      </p:sp>
      <p:sp>
        <p:nvSpPr>
          <p:cNvPr id="337" name="Google Shape;337;p21"/>
          <p:cNvSpPr/>
          <p:nvPr/>
        </p:nvSpPr>
        <p:spPr>
          <a:xfrm>
            <a:off x="11796397" y="4416104"/>
            <a:ext cx="9933300" cy="1631400"/>
          </a:xfrm>
          <a:prstGeom prst="rect">
            <a:avLst/>
          </a:prstGeom>
          <a:noFill/>
          <a:ln>
            <a:noFill/>
          </a:ln>
        </p:spPr>
        <p:txBody>
          <a:bodyPr anchorCtr="0" anchor="t" bIns="91400" lIns="182875" spcFirstLastPara="1" rIns="182875" wrap="square" tIns="91400">
            <a:noAutofit/>
          </a:bodyPr>
          <a:lstStyle/>
          <a:p>
            <a:pPr indent="0" lvl="0" marL="0" marR="0" rtl="0" algn="l">
              <a:spcBef>
                <a:spcPts val="0"/>
              </a:spcBef>
              <a:spcAft>
                <a:spcPts val="0"/>
              </a:spcAft>
              <a:buNone/>
            </a:pPr>
            <a:r>
              <a:rPr b="1" lang="en-GB" sz="2800"/>
              <a:t>Conclusion </a:t>
            </a:r>
            <a:r>
              <a:rPr b="1" i="0" lang="en-GB" sz="2800" u="none" cap="none" strike="noStrike">
                <a:solidFill>
                  <a:srgbClr val="000000"/>
                </a:solidFill>
              </a:rPr>
              <a:t> 01</a:t>
            </a:r>
            <a:endParaRPr sz="2800"/>
          </a:p>
          <a:p>
            <a:pPr indent="0" lvl="0" marL="0" marR="0" rtl="0" algn="l">
              <a:spcBef>
                <a:spcPts val="1200"/>
              </a:spcBef>
              <a:spcAft>
                <a:spcPts val="0"/>
              </a:spcAft>
              <a:buNone/>
            </a:pPr>
            <a:r>
              <a:rPr lang="en-GB" sz="2800"/>
              <a:t>The definition of an inclusive payments must be the same for </a:t>
            </a:r>
            <a:r>
              <a:rPr lang="en-GB" sz="2800"/>
              <a:t>domestic</a:t>
            </a:r>
            <a:r>
              <a:rPr lang="en-GB" sz="2800"/>
              <a:t> and cross-border payments: a low-cost, irrevocable, push, account-to-account payments,safe payments, with a great user experience and the funds available instantly for the beneficiary 24/7.</a:t>
            </a:r>
            <a:endParaRPr i="0" sz="2800" u="none" cap="none" strike="noStrike">
              <a:solidFill>
                <a:srgbClr val="000000"/>
              </a:solidFill>
            </a:endParaRPr>
          </a:p>
        </p:txBody>
      </p:sp>
      <p:sp>
        <p:nvSpPr>
          <p:cNvPr id="338" name="Google Shape;338;p21"/>
          <p:cNvSpPr/>
          <p:nvPr/>
        </p:nvSpPr>
        <p:spPr>
          <a:xfrm>
            <a:off x="8909987" y="7544263"/>
            <a:ext cx="1440300" cy="1440000"/>
          </a:xfrm>
          <a:prstGeom prst="ellipse">
            <a:avLst/>
          </a:prstGeom>
          <a:solidFill>
            <a:schemeClr val="accent1"/>
          </a:solidFill>
          <a:ln cap="flat" cmpd="sng" w="12700">
            <a:solidFill>
              <a:schemeClr val="lt1"/>
            </a:solidFill>
            <a:prstDash val="solid"/>
            <a:miter lim="800000"/>
            <a:headEnd len="sm" w="sm" type="none"/>
            <a:tailEnd len="sm" w="sm" type="none"/>
          </a:ln>
        </p:spPr>
        <p:txBody>
          <a:bodyPr anchorCtr="0" anchor="ctr" bIns="91400" lIns="182875" spcFirstLastPara="1" rIns="182875" wrap="square" tIns="91400">
            <a:noAutofit/>
          </a:bodyPr>
          <a:lstStyle/>
          <a:p>
            <a:pPr indent="0" lvl="0" marL="0" marR="0" rtl="0" algn="ctr">
              <a:spcBef>
                <a:spcPts val="0"/>
              </a:spcBef>
              <a:spcAft>
                <a:spcPts val="0"/>
              </a:spcAft>
              <a:buNone/>
            </a:pPr>
            <a:r>
              <a:rPr b="1" i="0" lang="en-GB" sz="4000" u="none" cap="none" strike="noStrike">
                <a:solidFill>
                  <a:schemeClr val="lt1"/>
                </a:solidFill>
              </a:rPr>
              <a:t>02</a:t>
            </a:r>
            <a:endParaRPr b="1" i="0" sz="4000" u="none" cap="none" strike="noStrike">
              <a:solidFill>
                <a:schemeClr val="lt1"/>
              </a:solidFill>
            </a:endParaRPr>
          </a:p>
        </p:txBody>
      </p:sp>
      <p:sp>
        <p:nvSpPr>
          <p:cNvPr id="339" name="Google Shape;339;p21"/>
          <p:cNvSpPr/>
          <p:nvPr/>
        </p:nvSpPr>
        <p:spPr>
          <a:xfrm>
            <a:off x="11796417" y="7448563"/>
            <a:ext cx="9933300" cy="1631400"/>
          </a:xfrm>
          <a:prstGeom prst="rect">
            <a:avLst/>
          </a:prstGeom>
          <a:noFill/>
          <a:ln>
            <a:noFill/>
          </a:ln>
        </p:spPr>
        <p:txBody>
          <a:bodyPr anchorCtr="0" anchor="t" bIns="91400" lIns="182875" spcFirstLastPara="1" rIns="182875" wrap="square" tIns="91400">
            <a:noAutofit/>
          </a:bodyPr>
          <a:lstStyle/>
          <a:p>
            <a:pPr indent="0" lvl="0" marL="0" marR="0" rtl="0" algn="l">
              <a:spcBef>
                <a:spcPts val="0"/>
              </a:spcBef>
              <a:spcAft>
                <a:spcPts val="0"/>
              </a:spcAft>
              <a:buNone/>
            </a:pPr>
            <a:r>
              <a:rPr b="1" i="0" lang="en-GB" sz="2800" u="none" cap="none" strike="noStrike">
                <a:solidFill>
                  <a:srgbClr val="000000"/>
                </a:solidFill>
              </a:rPr>
              <a:t>Conclusion 02</a:t>
            </a:r>
            <a:endParaRPr sz="2800"/>
          </a:p>
          <a:p>
            <a:pPr indent="0" lvl="0" marL="0" rtl="0" algn="l">
              <a:spcBef>
                <a:spcPts val="1200"/>
              </a:spcBef>
              <a:spcAft>
                <a:spcPts val="0"/>
              </a:spcAft>
              <a:buClr>
                <a:schemeClr val="dk1"/>
              </a:buClr>
              <a:buFont typeface="Arial"/>
              <a:buNone/>
            </a:pPr>
            <a:r>
              <a:rPr lang="en-GB" sz="2800">
                <a:solidFill>
                  <a:schemeClr val="dk1"/>
                </a:solidFill>
              </a:rPr>
              <a:t>Mojaloop design allows to deliver inclusive cross-border payments according to the definition and the KPIs set by the FSB.</a:t>
            </a:r>
            <a:endParaRPr sz="2800">
              <a:solidFill>
                <a:schemeClr val="dk1"/>
              </a:solidFill>
            </a:endParaRPr>
          </a:p>
          <a:p>
            <a:pPr indent="0" lvl="0" marL="0" marR="0" rtl="0" algn="l">
              <a:spcBef>
                <a:spcPts val="1200"/>
              </a:spcBef>
              <a:spcAft>
                <a:spcPts val="0"/>
              </a:spcAft>
              <a:buNone/>
            </a:pPr>
            <a:r>
              <a:t/>
            </a:r>
            <a:endParaRPr sz="2800"/>
          </a:p>
        </p:txBody>
      </p:sp>
      <p:sp>
        <p:nvSpPr>
          <p:cNvPr id="340" name="Google Shape;340;p21"/>
          <p:cNvSpPr/>
          <p:nvPr/>
        </p:nvSpPr>
        <p:spPr>
          <a:xfrm>
            <a:off x="8909987" y="10481052"/>
            <a:ext cx="1440300" cy="1440000"/>
          </a:xfrm>
          <a:prstGeom prst="ellipse">
            <a:avLst/>
          </a:prstGeom>
          <a:solidFill>
            <a:schemeClr val="accent3"/>
          </a:solidFill>
          <a:ln cap="flat" cmpd="sng" w="12700">
            <a:solidFill>
              <a:schemeClr val="lt1"/>
            </a:solidFill>
            <a:prstDash val="solid"/>
            <a:miter lim="800000"/>
            <a:headEnd len="sm" w="sm" type="none"/>
            <a:tailEnd len="sm" w="sm" type="none"/>
          </a:ln>
        </p:spPr>
        <p:txBody>
          <a:bodyPr anchorCtr="0" anchor="ctr" bIns="91400" lIns="182875" spcFirstLastPara="1" rIns="182875" wrap="square" tIns="91400">
            <a:noAutofit/>
          </a:bodyPr>
          <a:lstStyle/>
          <a:p>
            <a:pPr indent="0" lvl="0" marL="0" marR="0" rtl="0" algn="ctr">
              <a:spcBef>
                <a:spcPts val="0"/>
              </a:spcBef>
              <a:spcAft>
                <a:spcPts val="0"/>
              </a:spcAft>
              <a:buNone/>
            </a:pPr>
            <a:r>
              <a:rPr b="1" i="0" lang="en-GB" sz="4000" u="none" cap="none" strike="noStrike">
                <a:solidFill>
                  <a:schemeClr val="lt1"/>
                </a:solidFill>
              </a:rPr>
              <a:t>03</a:t>
            </a:r>
            <a:endParaRPr b="1" i="0" sz="4000" u="none" cap="none" strike="noStrike">
              <a:solidFill>
                <a:schemeClr val="lt1"/>
              </a:solidFill>
            </a:endParaRPr>
          </a:p>
        </p:txBody>
      </p:sp>
      <p:sp>
        <p:nvSpPr>
          <p:cNvPr id="341" name="Google Shape;341;p21"/>
          <p:cNvSpPr/>
          <p:nvPr/>
        </p:nvSpPr>
        <p:spPr>
          <a:xfrm>
            <a:off x="11796417" y="10385352"/>
            <a:ext cx="9933300" cy="1631400"/>
          </a:xfrm>
          <a:prstGeom prst="rect">
            <a:avLst/>
          </a:prstGeom>
          <a:noFill/>
          <a:ln>
            <a:noFill/>
          </a:ln>
        </p:spPr>
        <p:txBody>
          <a:bodyPr anchorCtr="0" anchor="t" bIns="91400" lIns="182875" spcFirstLastPara="1" rIns="182875" wrap="square" tIns="91400">
            <a:noAutofit/>
          </a:bodyPr>
          <a:lstStyle/>
          <a:p>
            <a:pPr indent="0" lvl="0" marL="0" marR="0" rtl="0" algn="l">
              <a:spcBef>
                <a:spcPts val="0"/>
              </a:spcBef>
              <a:spcAft>
                <a:spcPts val="0"/>
              </a:spcAft>
              <a:buNone/>
            </a:pPr>
            <a:r>
              <a:rPr b="1" i="0" lang="en-GB" sz="2800" u="none" cap="none" strike="noStrike">
                <a:solidFill>
                  <a:srgbClr val="000000"/>
                </a:solidFill>
              </a:rPr>
              <a:t>Conclusion 03</a:t>
            </a:r>
            <a:endParaRPr sz="2800"/>
          </a:p>
          <a:p>
            <a:pPr indent="0" lvl="0" marL="0" rtl="0" algn="l">
              <a:spcBef>
                <a:spcPts val="1200"/>
              </a:spcBef>
              <a:spcAft>
                <a:spcPts val="0"/>
              </a:spcAft>
              <a:buClr>
                <a:schemeClr val="dk1"/>
              </a:buClr>
              <a:buFont typeface="Arial"/>
              <a:buNone/>
            </a:pPr>
            <a:r>
              <a:rPr lang="en-GB" sz="2800">
                <a:solidFill>
                  <a:schemeClr val="dk1"/>
                </a:solidFill>
              </a:rPr>
              <a:t>However there are a few considerations for the future: global aliaises, sanction management and futher cost reduction</a:t>
            </a:r>
            <a:endParaRPr i="0" sz="2800" u="none" cap="none" strike="noStrike">
              <a:solidFill>
                <a:srgbClr val="000000"/>
              </a:solidFill>
            </a:endParaRPr>
          </a:p>
        </p:txBody>
      </p:sp>
      <p:sp>
        <p:nvSpPr>
          <p:cNvPr id="342" name="Google Shape;342;p21"/>
          <p:cNvSpPr txBox="1"/>
          <p:nvPr/>
        </p:nvSpPr>
        <p:spPr>
          <a:xfrm>
            <a:off x="847625" y="4511800"/>
            <a:ext cx="6780900" cy="16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5600">
                <a:solidFill>
                  <a:schemeClr val="dk1"/>
                </a:solidFill>
              </a:rPr>
              <a:t>3 key take aways</a:t>
            </a:r>
            <a:endParaRPr b="1" sz="5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2"/>
          <p:cNvSpPr txBox="1"/>
          <p:nvPr>
            <p:ph type="title"/>
          </p:nvPr>
        </p:nvSpPr>
        <p:spPr>
          <a:xfrm>
            <a:off x="1663917" y="3419477"/>
            <a:ext cx="21033900" cy="5705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5A83"/>
              </a:buClr>
              <a:buSzPts val="12000"/>
              <a:buFont typeface="Arial"/>
              <a:buNone/>
            </a:pPr>
            <a:r>
              <a:rPr lang="en-GB"/>
              <a:t>Feedback from Comesa</a:t>
            </a:r>
            <a:endParaRPr/>
          </a:p>
          <a:p>
            <a:pPr indent="0" lvl="0" marL="0" rtl="0" algn="l">
              <a:lnSpc>
                <a:spcPct val="90000"/>
              </a:lnSpc>
              <a:spcBef>
                <a:spcPts val="0"/>
              </a:spcBef>
              <a:spcAft>
                <a:spcPts val="0"/>
              </a:spcAft>
              <a:buClr>
                <a:srgbClr val="005A83"/>
              </a:buClr>
              <a:buSzPts val="12000"/>
              <a:buFont typeface="Arial"/>
              <a:buNone/>
            </a:pPr>
            <a:r>
              <a:rPr lang="en-GB" sz="9100"/>
              <a:t>Discussion with Dr Jonathan Pinifolo</a:t>
            </a:r>
            <a:endParaRPr sz="9100"/>
          </a:p>
        </p:txBody>
      </p:sp>
      <p:sp>
        <p:nvSpPr>
          <p:cNvPr id="348" name="Google Shape;348;p22"/>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3"/>
          <p:cNvSpPr txBox="1"/>
          <p:nvPr>
            <p:ph type="title"/>
          </p:nvPr>
        </p:nvSpPr>
        <p:spPr>
          <a:xfrm>
            <a:off x="1663917" y="3419477"/>
            <a:ext cx="21033900" cy="5705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5A83"/>
              </a:buClr>
              <a:buSzPts val="12000"/>
              <a:buFont typeface="Arial"/>
              <a:buNone/>
            </a:pPr>
            <a:r>
              <a:rPr lang="en-GB"/>
              <a:t>Feedback from the audience</a:t>
            </a:r>
            <a:endParaRPr/>
          </a:p>
        </p:txBody>
      </p:sp>
      <p:sp>
        <p:nvSpPr>
          <p:cNvPr id="354" name="Google Shape;354;p23"/>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4"/>
          <p:cNvSpPr txBox="1"/>
          <p:nvPr>
            <p:ph type="title"/>
          </p:nvPr>
        </p:nvSpPr>
        <p:spPr>
          <a:xfrm>
            <a:off x="1663917" y="3419477"/>
            <a:ext cx="21033900" cy="5705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5A83"/>
              </a:buClr>
              <a:buSzPts val="12000"/>
              <a:buFont typeface="Arial"/>
              <a:buNone/>
            </a:pPr>
            <a:r>
              <a:rPr lang="en-GB"/>
              <a:t>Thank you</a:t>
            </a:r>
            <a:endParaRPr/>
          </a:p>
        </p:txBody>
      </p:sp>
      <p:sp>
        <p:nvSpPr>
          <p:cNvPr id="360" name="Google Shape;360;p24"/>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type="title"/>
          </p:nvPr>
        </p:nvSpPr>
        <p:spPr>
          <a:xfrm>
            <a:off x="567033" y="463062"/>
            <a:ext cx="23253107" cy="149165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5A83"/>
              </a:buClr>
              <a:buSzPts val="8800"/>
              <a:buFont typeface="Arial"/>
              <a:buNone/>
            </a:pPr>
            <a:r>
              <a:rPr lang="en-GB"/>
              <a:t>Agenda</a:t>
            </a:r>
            <a:endParaRPr/>
          </a:p>
        </p:txBody>
      </p:sp>
      <p:sp>
        <p:nvSpPr>
          <p:cNvPr id="92" name="Google Shape;92;p13"/>
          <p:cNvSpPr txBox="1"/>
          <p:nvPr>
            <p:ph idx="1" type="body"/>
          </p:nvPr>
        </p:nvSpPr>
        <p:spPr>
          <a:xfrm>
            <a:off x="567032" y="2144995"/>
            <a:ext cx="23253107" cy="10208932"/>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2000"/>
              </a:spcBef>
              <a:spcAft>
                <a:spcPts val="0"/>
              </a:spcAft>
              <a:buClr>
                <a:schemeClr val="dk1"/>
              </a:buClr>
              <a:buSzPts val="5600"/>
              <a:buChar char="●"/>
            </a:pPr>
            <a:r>
              <a:rPr lang="en-GB"/>
              <a:t> Definition of an inclusive cross-border payment and where we are on delivering inclusive cross-border payments according to FSB</a:t>
            </a:r>
            <a:endParaRPr/>
          </a:p>
          <a:p>
            <a:pPr indent="-457200" lvl="0" marL="457200" rtl="0" algn="l">
              <a:lnSpc>
                <a:spcPct val="90000"/>
              </a:lnSpc>
              <a:spcBef>
                <a:spcPts val="2000"/>
              </a:spcBef>
              <a:spcAft>
                <a:spcPts val="0"/>
              </a:spcAft>
              <a:buClr>
                <a:schemeClr val="dk1"/>
              </a:buClr>
              <a:buSzPts val="5600"/>
              <a:buChar char="●"/>
            </a:pPr>
            <a:r>
              <a:rPr lang="en-GB"/>
              <a:t>Feedback from Dr Jonathan Pinofolo</a:t>
            </a:r>
            <a:endParaRPr/>
          </a:p>
          <a:p>
            <a:pPr indent="-457200" lvl="0" marL="457200" rtl="0" algn="l">
              <a:lnSpc>
                <a:spcPct val="90000"/>
              </a:lnSpc>
              <a:spcBef>
                <a:spcPts val="2000"/>
              </a:spcBef>
              <a:spcAft>
                <a:spcPts val="0"/>
              </a:spcAft>
              <a:buClr>
                <a:schemeClr val="dk1"/>
              </a:buClr>
              <a:buSzPts val="5600"/>
              <a:buChar char="●"/>
            </a:pPr>
            <a:r>
              <a:rPr lang="en-GB"/>
              <a:t>Feedback from the audience</a:t>
            </a:r>
            <a:endParaRPr/>
          </a:p>
        </p:txBody>
      </p:sp>
      <p:sp>
        <p:nvSpPr>
          <p:cNvPr id="93" name="Google Shape;93;p13"/>
          <p:cNvSpPr txBox="1"/>
          <p:nvPr>
            <p:ph idx="12" type="sldNum"/>
          </p:nvPr>
        </p:nvSpPr>
        <p:spPr>
          <a:xfrm>
            <a:off x="17223443" y="12712701"/>
            <a:ext cx="5487114" cy="730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GB"/>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1663917" y="3419477"/>
            <a:ext cx="21033938" cy="570547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005A83"/>
              </a:buClr>
              <a:buSzPts val="12000"/>
              <a:buFont typeface="Arial"/>
              <a:buNone/>
            </a:pPr>
            <a:r>
              <a:rPr lang="en-GB"/>
              <a:t>Definition of an inclusive payment</a:t>
            </a:r>
            <a:endParaRPr/>
          </a:p>
        </p:txBody>
      </p:sp>
      <p:sp>
        <p:nvSpPr>
          <p:cNvPr id="99" name="Google Shape;99;p14"/>
          <p:cNvSpPr txBox="1"/>
          <p:nvPr>
            <p:ph idx="1" type="body"/>
          </p:nvPr>
        </p:nvSpPr>
        <p:spPr>
          <a:xfrm>
            <a:off x="1663917" y="9178927"/>
            <a:ext cx="21033938" cy="300037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4800"/>
              <a:buNone/>
            </a:pPr>
            <a:r>
              <a:t/>
            </a:r>
            <a:endParaRPr/>
          </a:p>
        </p:txBody>
      </p:sp>
      <p:sp>
        <p:nvSpPr>
          <p:cNvPr id="100" name="Google Shape;100;p14"/>
          <p:cNvSpPr txBox="1"/>
          <p:nvPr>
            <p:ph idx="12" type="sldNum"/>
          </p:nvPr>
        </p:nvSpPr>
        <p:spPr>
          <a:xfrm>
            <a:off x="17223443" y="12712701"/>
            <a:ext cx="5487114" cy="730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567033" y="463062"/>
            <a:ext cx="23253000" cy="14916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5A83"/>
              </a:buClr>
              <a:buSzPts val="7920"/>
              <a:buFont typeface="Arial"/>
              <a:buNone/>
            </a:pPr>
            <a:r>
              <a:rPr lang="en-GB" sz="6719"/>
              <a:t>The definition of an inclusive payments should apply to a cross-border payments as well</a:t>
            </a:r>
            <a:endParaRPr sz="6719"/>
          </a:p>
        </p:txBody>
      </p:sp>
      <p:sp>
        <p:nvSpPr>
          <p:cNvPr id="106" name="Google Shape;106;p15"/>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GB"/>
              <a:t>‹#›</a:t>
            </a:fld>
            <a:endParaRPr/>
          </a:p>
        </p:txBody>
      </p:sp>
      <p:sp>
        <p:nvSpPr>
          <p:cNvPr id="107" name="Google Shape;107;p15"/>
          <p:cNvSpPr txBox="1"/>
          <p:nvPr/>
        </p:nvSpPr>
        <p:spPr>
          <a:xfrm>
            <a:off x="5124325" y="12104375"/>
            <a:ext cx="15806100" cy="73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600"/>
              <a:buFont typeface="Arial"/>
              <a:buNone/>
            </a:pPr>
            <a:r>
              <a:rPr b="0" i="0" lang="en-GB" sz="3800" u="none" cap="none" strike="noStrike">
                <a:solidFill>
                  <a:schemeClr val="dk1"/>
                </a:solidFill>
                <a:latin typeface="Arial"/>
                <a:ea typeface="Arial"/>
                <a:cs typeface="Arial"/>
                <a:sym typeface="Arial"/>
              </a:rPr>
              <a:t>S</a:t>
            </a:r>
            <a:r>
              <a:rPr b="0" i="0" lang="en-GB" sz="3500" u="none" cap="none" strike="noStrike">
                <a:solidFill>
                  <a:schemeClr val="dk1"/>
                </a:solidFill>
                <a:latin typeface="Arial"/>
                <a:ea typeface="Arial"/>
                <a:cs typeface="Arial"/>
                <a:sym typeface="Arial"/>
              </a:rPr>
              <a:t>ource: </a:t>
            </a:r>
            <a:r>
              <a:rPr b="0" i="1" lang="en-GB" sz="3500" u="none" cap="none" strike="noStrike">
                <a:solidFill>
                  <a:schemeClr val="dk1"/>
                </a:solidFill>
                <a:latin typeface="Arial"/>
                <a:ea typeface="Arial"/>
                <a:cs typeface="Arial"/>
                <a:sym typeface="Arial"/>
              </a:rPr>
              <a:t>Bill and Melinda Gates Foundation 2023 </a:t>
            </a:r>
            <a:endParaRPr b="0" i="1" sz="3500" u="none" cap="none" strike="noStrike">
              <a:solidFill>
                <a:schemeClr val="dk1"/>
              </a:solidFill>
              <a:latin typeface="Arial"/>
              <a:ea typeface="Arial"/>
              <a:cs typeface="Arial"/>
              <a:sym typeface="Arial"/>
            </a:endParaRPr>
          </a:p>
        </p:txBody>
      </p:sp>
      <p:grpSp>
        <p:nvGrpSpPr>
          <p:cNvPr id="108" name="Google Shape;108;p15"/>
          <p:cNvGrpSpPr/>
          <p:nvPr/>
        </p:nvGrpSpPr>
        <p:grpSpPr>
          <a:xfrm>
            <a:off x="571586" y="3365848"/>
            <a:ext cx="23243654" cy="7975911"/>
            <a:chOff x="285750" y="1682924"/>
            <a:chExt cx="11620084" cy="3987956"/>
          </a:xfrm>
        </p:grpSpPr>
        <p:grpSp>
          <p:nvGrpSpPr>
            <p:cNvPr id="109" name="Google Shape;109;p15"/>
            <p:cNvGrpSpPr/>
            <p:nvPr/>
          </p:nvGrpSpPr>
          <p:grpSpPr>
            <a:xfrm>
              <a:off x="285750" y="1682924"/>
              <a:ext cx="11620084" cy="1682906"/>
              <a:chOff x="285750" y="1682924"/>
              <a:chExt cx="11620084" cy="1682906"/>
            </a:xfrm>
          </p:grpSpPr>
          <p:grpSp>
            <p:nvGrpSpPr>
              <p:cNvPr id="110" name="Google Shape;110;p15"/>
              <p:cNvGrpSpPr/>
              <p:nvPr/>
            </p:nvGrpSpPr>
            <p:grpSpPr>
              <a:xfrm>
                <a:off x="285750" y="1682924"/>
                <a:ext cx="3799436" cy="1682906"/>
                <a:chOff x="285750" y="1682924"/>
                <a:chExt cx="3799436" cy="1682906"/>
              </a:xfrm>
            </p:grpSpPr>
            <p:sp>
              <p:nvSpPr>
                <p:cNvPr id="111" name="Google Shape;111;p15"/>
                <p:cNvSpPr/>
                <p:nvPr/>
              </p:nvSpPr>
              <p:spPr>
                <a:xfrm>
                  <a:off x="285750" y="2193517"/>
                  <a:ext cx="3257491" cy="1172313"/>
                </a:xfrm>
                <a:custGeom>
                  <a:rect b="b" l="l" r="r" t="t"/>
                  <a:pathLst>
                    <a:path extrusionOk="0" h="1339786" w="3722847">
                      <a:moveTo>
                        <a:pt x="3721551" y="57744"/>
                      </a:moveTo>
                      <a:lnTo>
                        <a:pt x="3721551" y="1281802"/>
                      </a:lnTo>
                      <a:cubicBezTo>
                        <a:pt x="3689737" y="1281859"/>
                        <a:pt x="3663924" y="1307662"/>
                        <a:pt x="3663829" y="1339523"/>
                      </a:cubicBezTo>
                      <a:lnTo>
                        <a:pt x="392373" y="1339523"/>
                      </a:lnTo>
                      <a:cubicBezTo>
                        <a:pt x="392373" y="1226738"/>
                        <a:pt x="300933" y="1135307"/>
                        <a:pt x="188156" y="1135307"/>
                      </a:cubicBezTo>
                      <a:lnTo>
                        <a:pt x="188156" y="1135307"/>
                      </a:lnTo>
                      <a:cubicBezTo>
                        <a:pt x="171012" y="1124915"/>
                        <a:pt x="160535" y="1106303"/>
                        <a:pt x="160629" y="1086254"/>
                      </a:cubicBezTo>
                      <a:cubicBezTo>
                        <a:pt x="60045" y="1025208"/>
                        <a:pt x="-1390" y="916013"/>
                        <a:pt x="-1296" y="798313"/>
                      </a:cubicBezTo>
                      <a:lnTo>
                        <a:pt x="-1296" y="541138"/>
                      </a:lnTo>
                      <a:cubicBezTo>
                        <a:pt x="-1390" y="443211"/>
                        <a:pt x="41186" y="350104"/>
                        <a:pt x="115385" y="286153"/>
                      </a:cubicBezTo>
                      <a:cubicBezTo>
                        <a:pt x="129673" y="273742"/>
                        <a:pt x="144914" y="262589"/>
                        <a:pt x="161106" y="252816"/>
                      </a:cubicBezTo>
                      <a:cubicBezTo>
                        <a:pt x="161010" y="232928"/>
                        <a:pt x="171297" y="214421"/>
                        <a:pt x="188156" y="203953"/>
                      </a:cubicBezTo>
                      <a:lnTo>
                        <a:pt x="188156" y="203953"/>
                      </a:lnTo>
                      <a:cubicBezTo>
                        <a:pt x="300933" y="203953"/>
                        <a:pt x="392373" y="112522"/>
                        <a:pt x="392373" y="-263"/>
                      </a:cubicBezTo>
                      <a:lnTo>
                        <a:pt x="3663829" y="-263"/>
                      </a:lnTo>
                      <a:cubicBezTo>
                        <a:pt x="3663734" y="31664"/>
                        <a:pt x="3689547" y="57639"/>
                        <a:pt x="3721456" y="57744"/>
                      </a:cubicBezTo>
                      <a:cubicBezTo>
                        <a:pt x="3721456" y="57744"/>
                        <a:pt x="3721551" y="57744"/>
                        <a:pt x="3721551" y="57744"/>
                      </a:cubicBezTo>
                      <a:close/>
                    </a:path>
                  </a:pathLst>
                </a:custGeom>
                <a:solidFill>
                  <a:srgbClr val="FFFFFF"/>
                </a:solidFill>
                <a:ln>
                  <a:noFill/>
                </a:ln>
                <a:effectLst>
                  <a:outerShdw blurRad="63500" sx="102000" rotWithShape="0" algn="ctr" sy="102000">
                    <a:srgbClr val="000000">
                      <a:alpha val="13730"/>
                    </a:srgbClr>
                  </a:outerShdw>
                </a:effectLst>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2" name="Google Shape;112;p15"/>
                <p:cNvSpPr/>
                <p:nvPr/>
              </p:nvSpPr>
              <p:spPr>
                <a:xfrm>
                  <a:off x="3003551" y="1682924"/>
                  <a:ext cx="1081635" cy="1386758"/>
                </a:xfrm>
                <a:custGeom>
                  <a:rect b="b" l="l" r="r" t="t"/>
                  <a:pathLst>
                    <a:path extrusionOk="0" h="1584866" w="1236154">
                      <a:moveTo>
                        <a:pt x="1234858" y="285773"/>
                      </a:moveTo>
                      <a:lnTo>
                        <a:pt x="1234858" y="1298471"/>
                      </a:lnTo>
                      <a:cubicBezTo>
                        <a:pt x="1234858" y="1308749"/>
                        <a:pt x="1234287" y="1319017"/>
                        <a:pt x="1233239" y="1329237"/>
                      </a:cubicBezTo>
                      <a:cubicBezTo>
                        <a:pt x="1217714" y="1474722"/>
                        <a:pt x="1094745" y="1584945"/>
                        <a:pt x="948442" y="1584602"/>
                      </a:cubicBezTo>
                      <a:lnTo>
                        <a:pt x="281692" y="1584602"/>
                      </a:lnTo>
                      <a:lnTo>
                        <a:pt x="281692" y="1253609"/>
                      </a:lnTo>
                      <a:cubicBezTo>
                        <a:pt x="118338" y="1227005"/>
                        <a:pt x="-1582" y="1085750"/>
                        <a:pt x="-1296" y="920234"/>
                      </a:cubicBezTo>
                      <a:lnTo>
                        <a:pt x="-1296" y="663820"/>
                      </a:lnTo>
                      <a:cubicBezTo>
                        <a:pt x="-1105" y="498571"/>
                        <a:pt x="118624" y="357735"/>
                        <a:pt x="281692" y="331017"/>
                      </a:cubicBezTo>
                      <a:lnTo>
                        <a:pt x="281692" y="-263"/>
                      </a:lnTo>
                      <a:lnTo>
                        <a:pt x="948442" y="-263"/>
                      </a:lnTo>
                      <a:cubicBezTo>
                        <a:pt x="1106270" y="-634"/>
                        <a:pt x="1234478" y="127001"/>
                        <a:pt x="1234858" y="284821"/>
                      </a:cubicBezTo>
                      <a:cubicBezTo>
                        <a:pt x="1234858" y="285135"/>
                        <a:pt x="1234858" y="285459"/>
                        <a:pt x="1234858" y="285773"/>
                      </a:cubicBezTo>
                      <a:close/>
                    </a:path>
                  </a:pathLst>
                </a:custGeom>
                <a:solidFill>
                  <a:schemeClr val="accent1"/>
                </a:solidFill>
                <a:ln>
                  <a:noFill/>
                </a:ln>
                <a:effectLst>
                  <a:outerShdw blurRad="63500" sx="102000" rotWithShape="0" algn="ctr" sy="102000">
                    <a:srgbClr val="000000">
                      <a:alpha val="15690"/>
                    </a:srgbClr>
                  </a:outerShdw>
                </a:effectLst>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3" name="Google Shape;113;p15"/>
                <p:cNvSpPr txBox="1"/>
                <p:nvPr/>
              </p:nvSpPr>
              <p:spPr>
                <a:xfrm>
                  <a:off x="652156" y="2631472"/>
                  <a:ext cx="2406600" cy="307800"/>
                </a:xfrm>
                <a:prstGeom prst="rect">
                  <a:avLst/>
                </a:prstGeom>
                <a:noFill/>
                <a:ln>
                  <a:noFill/>
                </a:ln>
              </p:spPr>
              <p:txBody>
                <a:bodyPr anchorCtr="0" anchor="t" bIns="91400" lIns="182875" spcFirstLastPara="1" rIns="182875" wrap="square" tIns="91400">
                  <a:spAutoFit/>
                </a:bodyPr>
                <a:lstStyle/>
                <a:p>
                  <a:pPr indent="0" lvl="0" marL="0" marR="0" rtl="0" algn="l">
                    <a:spcBef>
                      <a:spcPts val="1200"/>
                    </a:spcBef>
                    <a:spcAft>
                      <a:spcPts val="0"/>
                    </a:spcAft>
                    <a:buNone/>
                  </a:pPr>
                  <a:r>
                    <a:rPr b="1" lang="en-GB" sz="2800">
                      <a:solidFill>
                        <a:srgbClr val="3F3F3F"/>
                      </a:solidFill>
                    </a:rPr>
                    <a:t>Irrevocable push</a:t>
                  </a:r>
                  <a:endParaRPr sz="2800">
                    <a:solidFill>
                      <a:srgbClr val="3F3F3F"/>
                    </a:solidFill>
                  </a:endParaRPr>
                </a:p>
              </p:txBody>
            </p:sp>
          </p:grpSp>
          <p:grpSp>
            <p:nvGrpSpPr>
              <p:cNvPr id="114" name="Google Shape;114;p15"/>
              <p:cNvGrpSpPr/>
              <p:nvPr/>
            </p:nvGrpSpPr>
            <p:grpSpPr>
              <a:xfrm>
                <a:off x="4196074" y="1682924"/>
                <a:ext cx="3799436" cy="1682906"/>
                <a:chOff x="4196074" y="1682924"/>
                <a:chExt cx="3799436" cy="1682906"/>
              </a:xfrm>
            </p:grpSpPr>
            <p:sp>
              <p:nvSpPr>
                <p:cNvPr id="115" name="Google Shape;115;p15"/>
                <p:cNvSpPr/>
                <p:nvPr/>
              </p:nvSpPr>
              <p:spPr>
                <a:xfrm>
                  <a:off x="4196074" y="2193517"/>
                  <a:ext cx="3257491" cy="1172313"/>
                </a:xfrm>
                <a:custGeom>
                  <a:rect b="b" l="l" r="r" t="t"/>
                  <a:pathLst>
                    <a:path extrusionOk="0" h="1339786" w="3722847">
                      <a:moveTo>
                        <a:pt x="3721551" y="57744"/>
                      </a:moveTo>
                      <a:lnTo>
                        <a:pt x="3721551" y="1281802"/>
                      </a:lnTo>
                      <a:cubicBezTo>
                        <a:pt x="3689737" y="1281859"/>
                        <a:pt x="3663924" y="1307662"/>
                        <a:pt x="3663829" y="1339523"/>
                      </a:cubicBezTo>
                      <a:lnTo>
                        <a:pt x="392373" y="1339523"/>
                      </a:lnTo>
                      <a:cubicBezTo>
                        <a:pt x="392373" y="1226738"/>
                        <a:pt x="300933" y="1135307"/>
                        <a:pt x="188156" y="1135307"/>
                      </a:cubicBezTo>
                      <a:lnTo>
                        <a:pt x="188156" y="1135307"/>
                      </a:lnTo>
                      <a:cubicBezTo>
                        <a:pt x="171012" y="1124915"/>
                        <a:pt x="160535" y="1106303"/>
                        <a:pt x="160629" y="1086254"/>
                      </a:cubicBezTo>
                      <a:cubicBezTo>
                        <a:pt x="60045" y="1025208"/>
                        <a:pt x="-1390" y="916013"/>
                        <a:pt x="-1296" y="798313"/>
                      </a:cubicBezTo>
                      <a:lnTo>
                        <a:pt x="-1296" y="541138"/>
                      </a:lnTo>
                      <a:cubicBezTo>
                        <a:pt x="-1390" y="443211"/>
                        <a:pt x="41186" y="350104"/>
                        <a:pt x="115385" y="286153"/>
                      </a:cubicBezTo>
                      <a:cubicBezTo>
                        <a:pt x="129673" y="273742"/>
                        <a:pt x="144914" y="262589"/>
                        <a:pt x="161106" y="252816"/>
                      </a:cubicBezTo>
                      <a:cubicBezTo>
                        <a:pt x="161010" y="232928"/>
                        <a:pt x="171297" y="214421"/>
                        <a:pt x="188156" y="203953"/>
                      </a:cubicBezTo>
                      <a:lnTo>
                        <a:pt x="188156" y="203953"/>
                      </a:lnTo>
                      <a:cubicBezTo>
                        <a:pt x="300933" y="203953"/>
                        <a:pt x="392373" y="112522"/>
                        <a:pt x="392373" y="-263"/>
                      </a:cubicBezTo>
                      <a:lnTo>
                        <a:pt x="3663829" y="-263"/>
                      </a:lnTo>
                      <a:cubicBezTo>
                        <a:pt x="3663734" y="31664"/>
                        <a:pt x="3689547" y="57639"/>
                        <a:pt x="3721456" y="57744"/>
                      </a:cubicBezTo>
                      <a:cubicBezTo>
                        <a:pt x="3721456" y="57744"/>
                        <a:pt x="3721551" y="57744"/>
                        <a:pt x="3721551" y="57744"/>
                      </a:cubicBezTo>
                      <a:close/>
                    </a:path>
                  </a:pathLst>
                </a:custGeom>
                <a:solidFill>
                  <a:srgbClr val="FFFFFF"/>
                </a:solidFill>
                <a:ln>
                  <a:noFill/>
                </a:ln>
                <a:effectLst>
                  <a:outerShdw blurRad="63500" sx="102000" rotWithShape="0" algn="ctr" sy="102000">
                    <a:srgbClr val="000000">
                      <a:alpha val="13730"/>
                    </a:srgbClr>
                  </a:outerShdw>
                </a:effectLst>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 name="Google Shape;116;p15"/>
                <p:cNvSpPr/>
                <p:nvPr/>
              </p:nvSpPr>
              <p:spPr>
                <a:xfrm>
                  <a:off x="6913875" y="1682924"/>
                  <a:ext cx="1081635" cy="1386758"/>
                </a:xfrm>
                <a:custGeom>
                  <a:rect b="b" l="l" r="r" t="t"/>
                  <a:pathLst>
                    <a:path extrusionOk="0" h="1584866" w="1236154">
                      <a:moveTo>
                        <a:pt x="1234858" y="285773"/>
                      </a:moveTo>
                      <a:lnTo>
                        <a:pt x="1234858" y="1298471"/>
                      </a:lnTo>
                      <a:cubicBezTo>
                        <a:pt x="1234858" y="1308749"/>
                        <a:pt x="1234287" y="1319017"/>
                        <a:pt x="1233239" y="1329237"/>
                      </a:cubicBezTo>
                      <a:cubicBezTo>
                        <a:pt x="1217714" y="1474722"/>
                        <a:pt x="1094745" y="1584945"/>
                        <a:pt x="948442" y="1584602"/>
                      </a:cubicBezTo>
                      <a:lnTo>
                        <a:pt x="281692" y="1584602"/>
                      </a:lnTo>
                      <a:lnTo>
                        <a:pt x="281692" y="1253609"/>
                      </a:lnTo>
                      <a:cubicBezTo>
                        <a:pt x="118338" y="1227005"/>
                        <a:pt x="-1582" y="1085750"/>
                        <a:pt x="-1296" y="920234"/>
                      </a:cubicBezTo>
                      <a:lnTo>
                        <a:pt x="-1296" y="663820"/>
                      </a:lnTo>
                      <a:cubicBezTo>
                        <a:pt x="-1105" y="498571"/>
                        <a:pt x="118624" y="357735"/>
                        <a:pt x="281692" y="331017"/>
                      </a:cubicBezTo>
                      <a:lnTo>
                        <a:pt x="281692" y="-263"/>
                      </a:lnTo>
                      <a:lnTo>
                        <a:pt x="948442" y="-263"/>
                      </a:lnTo>
                      <a:cubicBezTo>
                        <a:pt x="1106270" y="-634"/>
                        <a:pt x="1234478" y="127001"/>
                        <a:pt x="1234858" y="284821"/>
                      </a:cubicBezTo>
                      <a:cubicBezTo>
                        <a:pt x="1234858" y="285135"/>
                        <a:pt x="1234858" y="285459"/>
                        <a:pt x="1234858" y="285773"/>
                      </a:cubicBezTo>
                      <a:close/>
                    </a:path>
                  </a:pathLst>
                </a:custGeom>
                <a:solidFill>
                  <a:schemeClr val="accent2"/>
                </a:solidFill>
                <a:ln>
                  <a:noFill/>
                </a:ln>
                <a:effectLst>
                  <a:outerShdw blurRad="63500" sx="102000" rotWithShape="0" algn="ctr" sy="102000">
                    <a:srgbClr val="000000">
                      <a:alpha val="15690"/>
                    </a:srgbClr>
                  </a:outerShdw>
                </a:effectLst>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7" name="Google Shape;117;p15"/>
                <p:cNvSpPr txBox="1"/>
                <p:nvPr/>
              </p:nvSpPr>
              <p:spPr>
                <a:xfrm>
                  <a:off x="4502037" y="2631472"/>
                  <a:ext cx="2552100" cy="307800"/>
                </a:xfrm>
                <a:prstGeom prst="rect">
                  <a:avLst/>
                </a:prstGeom>
                <a:noFill/>
                <a:ln>
                  <a:noFill/>
                </a:ln>
              </p:spPr>
              <p:txBody>
                <a:bodyPr anchorCtr="0" anchor="t" bIns="91400" lIns="182875" spcFirstLastPara="1" rIns="182875" wrap="square" tIns="91400">
                  <a:spAutoFit/>
                </a:bodyPr>
                <a:lstStyle/>
                <a:p>
                  <a:pPr indent="0" lvl="0" marL="0" marR="0" rtl="0" algn="l">
                    <a:spcBef>
                      <a:spcPts val="1200"/>
                    </a:spcBef>
                    <a:spcAft>
                      <a:spcPts val="0"/>
                    </a:spcAft>
                    <a:buNone/>
                  </a:pPr>
                  <a:r>
                    <a:rPr b="1" lang="en-GB" sz="2800">
                      <a:solidFill>
                        <a:srgbClr val="3F3F3F"/>
                      </a:solidFill>
                    </a:rPr>
                    <a:t>Account to account</a:t>
                  </a:r>
                  <a:endParaRPr sz="2800">
                    <a:solidFill>
                      <a:srgbClr val="3F3F3F"/>
                    </a:solidFill>
                  </a:endParaRPr>
                </a:p>
              </p:txBody>
            </p:sp>
          </p:grpSp>
          <p:grpSp>
            <p:nvGrpSpPr>
              <p:cNvPr id="118" name="Google Shape;118;p15"/>
              <p:cNvGrpSpPr/>
              <p:nvPr/>
            </p:nvGrpSpPr>
            <p:grpSpPr>
              <a:xfrm>
                <a:off x="8106398" y="1682924"/>
                <a:ext cx="3799436" cy="1682906"/>
                <a:chOff x="8106398" y="1682924"/>
                <a:chExt cx="3799436" cy="1682906"/>
              </a:xfrm>
            </p:grpSpPr>
            <p:sp>
              <p:nvSpPr>
                <p:cNvPr id="119" name="Google Shape;119;p15"/>
                <p:cNvSpPr/>
                <p:nvPr/>
              </p:nvSpPr>
              <p:spPr>
                <a:xfrm>
                  <a:off x="8106398" y="2193517"/>
                  <a:ext cx="3257491" cy="1172313"/>
                </a:xfrm>
                <a:custGeom>
                  <a:rect b="b" l="l" r="r" t="t"/>
                  <a:pathLst>
                    <a:path extrusionOk="0" h="1339786" w="3722847">
                      <a:moveTo>
                        <a:pt x="3721551" y="57744"/>
                      </a:moveTo>
                      <a:lnTo>
                        <a:pt x="3721551" y="1281802"/>
                      </a:lnTo>
                      <a:cubicBezTo>
                        <a:pt x="3689737" y="1281859"/>
                        <a:pt x="3663924" y="1307662"/>
                        <a:pt x="3663829" y="1339523"/>
                      </a:cubicBezTo>
                      <a:lnTo>
                        <a:pt x="392373" y="1339523"/>
                      </a:lnTo>
                      <a:cubicBezTo>
                        <a:pt x="392373" y="1226738"/>
                        <a:pt x="300933" y="1135307"/>
                        <a:pt x="188156" y="1135307"/>
                      </a:cubicBezTo>
                      <a:lnTo>
                        <a:pt x="188156" y="1135307"/>
                      </a:lnTo>
                      <a:cubicBezTo>
                        <a:pt x="171012" y="1124915"/>
                        <a:pt x="160535" y="1106303"/>
                        <a:pt x="160629" y="1086254"/>
                      </a:cubicBezTo>
                      <a:cubicBezTo>
                        <a:pt x="60045" y="1025208"/>
                        <a:pt x="-1390" y="916013"/>
                        <a:pt x="-1296" y="798313"/>
                      </a:cubicBezTo>
                      <a:lnTo>
                        <a:pt x="-1296" y="541138"/>
                      </a:lnTo>
                      <a:cubicBezTo>
                        <a:pt x="-1390" y="443211"/>
                        <a:pt x="41186" y="350104"/>
                        <a:pt x="115385" y="286153"/>
                      </a:cubicBezTo>
                      <a:cubicBezTo>
                        <a:pt x="129673" y="273742"/>
                        <a:pt x="144914" y="262589"/>
                        <a:pt x="161106" y="252816"/>
                      </a:cubicBezTo>
                      <a:cubicBezTo>
                        <a:pt x="161010" y="232928"/>
                        <a:pt x="171297" y="214421"/>
                        <a:pt x="188156" y="203953"/>
                      </a:cubicBezTo>
                      <a:lnTo>
                        <a:pt x="188156" y="203953"/>
                      </a:lnTo>
                      <a:cubicBezTo>
                        <a:pt x="300933" y="203953"/>
                        <a:pt x="392373" y="112522"/>
                        <a:pt x="392373" y="-263"/>
                      </a:cubicBezTo>
                      <a:lnTo>
                        <a:pt x="3663829" y="-263"/>
                      </a:lnTo>
                      <a:cubicBezTo>
                        <a:pt x="3663734" y="31664"/>
                        <a:pt x="3689547" y="57639"/>
                        <a:pt x="3721456" y="57744"/>
                      </a:cubicBezTo>
                      <a:cubicBezTo>
                        <a:pt x="3721456" y="57744"/>
                        <a:pt x="3721551" y="57744"/>
                        <a:pt x="3721551" y="57744"/>
                      </a:cubicBezTo>
                      <a:close/>
                    </a:path>
                  </a:pathLst>
                </a:custGeom>
                <a:solidFill>
                  <a:srgbClr val="FFFFFF"/>
                </a:solidFill>
                <a:ln>
                  <a:noFill/>
                </a:ln>
                <a:effectLst>
                  <a:outerShdw blurRad="63500" sx="102000" rotWithShape="0" algn="ctr" sy="102000">
                    <a:srgbClr val="000000">
                      <a:alpha val="13730"/>
                    </a:srgbClr>
                  </a:outerShdw>
                </a:effectLst>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 name="Google Shape;120;p15"/>
                <p:cNvSpPr/>
                <p:nvPr/>
              </p:nvSpPr>
              <p:spPr>
                <a:xfrm>
                  <a:off x="10824199" y="1682924"/>
                  <a:ext cx="1081635" cy="1386758"/>
                </a:xfrm>
                <a:custGeom>
                  <a:rect b="b" l="l" r="r" t="t"/>
                  <a:pathLst>
                    <a:path extrusionOk="0" h="1584866" w="1236154">
                      <a:moveTo>
                        <a:pt x="1234858" y="285773"/>
                      </a:moveTo>
                      <a:lnTo>
                        <a:pt x="1234858" y="1298471"/>
                      </a:lnTo>
                      <a:cubicBezTo>
                        <a:pt x="1234858" y="1308749"/>
                        <a:pt x="1234287" y="1319017"/>
                        <a:pt x="1233239" y="1329237"/>
                      </a:cubicBezTo>
                      <a:cubicBezTo>
                        <a:pt x="1217714" y="1474722"/>
                        <a:pt x="1094745" y="1584945"/>
                        <a:pt x="948442" y="1584602"/>
                      </a:cubicBezTo>
                      <a:lnTo>
                        <a:pt x="281692" y="1584602"/>
                      </a:lnTo>
                      <a:lnTo>
                        <a:pt x="281692" y="1253609"/>
                      </a:lnTo>
                      <a:cubicBezTo>
                        <a:pt x="118338" y="1227005"/>
                        <a:pt x="-1582" y="1085750"/>
                        <a:pt x="-1296" y="920234"/>
                      </a:cubicBezTo>
                      <a:lnTo>
                        <a:pt x="-1296" y="663820"/>
                      </a:lnTo>
                      <a:cubicBezTo>
                        <a:pt x="-1105" y="498571"/>
                        <a:pt x="118624" y="357735"/>
                        <a:pt x="281692" y="331017"/>
                      </a:cubicBezTo>
                      <a:lnTo>
                        <a:pt x="281692" y="-263"/>
                      </a:lnTo>
                      <a:lnTo>
                        <a:pt x="948442" y="-263"/>
                      </a:lnTo>
                      <a:cubicBezTo>
                        <a:pt x="1106270" y="-634"/>
                        <a:pt x="1234478" y="127001"/>
                        <a:pt x="1234858" y="284821"/>
                      </a:cubicBezTo>
                      <a:cubicBezTo>
                        <a:pt x="1234858" y="285135"/>
                        <a:pt x="1234858" y="285459"/>
                        <a:pt x="1234858" y="285773"/>
                      </a:cubicBezTo>
                      <a:close/>
                    </a:path>
                  </a:pathLst>
                </a:custGeom>
                <a:solidFill>
                  <a:schemeClr val="accent3"/>
                </a:solidFill>
                <a:ln>
                  <a:noFill/>
                </a:ln>
                <a:effectLst>
                  <a:outerShdw blurRad="63500" sx="102000" rotWithShape="0" algn="ctr" sy="102000">
                    <a:srgbClr val="000000">
                      <a:alpha val="15690"/>
                    </a:srgbClr>
                  </a:outerShdw>
                </a:effectLst>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 name="Google Shape;121;p15"/>
                <p:cNvSpPr txBox="1"/>
                <p:nvPr/>
              </p:nvSpPr>
              <p:spPr>
                <a:xfrm>
                  <a:off x="8440028" y="2631472"/>
                  <a:ext cx="2447100" cy="307800"/>
                </a:xfrm>
                <a:prstGeom prst="rect">
                  <a:avLst/>
                </a:prstGeom>
                <a:noFill/>
                <a:ln>
                  <a:noFill/>
                </a:ln>
              </p:spPr>
              <p:txBody>
                <a:bodyPr anchorCtr="0" anchor="t" bIns="91400" lIns="182875" spcFirstLastPara="1" rIns="182875" wrap="square" tIns="91400">
                  <a:spAutoFit/>
                </a:bodyPr>
                <a:lstStyle/>
                <a:p>
                  <a:pPr indent="0" lvl="0" marL="0" marR="0" rtl="0" algn="l">
                    <a:spcBef>
                      <a:spcPts val="1200"/>
                    </a:spcBef>
                    <a:spcAft>
                      <a:spcPts val="0"/>
                    </a:spcAft>
                    <a:buNone/>
                  </a:pPr>
                  <a:r>
                    <a:rPr b="1" lang="en-GB" sz="2800">
                      <a:solidFill>
                        <a:srgbClr val="3F3F3F"/>
                      </a:solidFill>
                    </a:rPr>
                    <a:t>Instant </a:t>
                  </a:r>
                  <a:r>
                    <a:rPr b="1" lang="en-GB" sz="2800">
                      <a:solidFill>
                        <a:srgbClr val="3F3F3F"/>
                      </a:solidFill>
                    </a:rPr>
                    <a:t>Availability</a:t>
                  </a:r>
                  <a:endParaRPr sz="2800">
                    <a:solidFill>
                      <a:srgbClr val="3F3F3F"/>
                    </a:solidFill>
                  </a:endParaRPr>
                </a:p>
              </p:txBody>
            </p:sp>
          </p:grpSp>
        </p:grpSp>
        <p:grpSp>
          <p:nvGrpSpPr>
            <p:cNvPr id="122" name="Google Shape;122;p15"/>
            <p:cNvGrpSpPr/>
            <p:nvPr/>
          </p:nvGrpSpPr>
          <p:grpSpPr>
            <a:xfrm>
              <a:off x="285750" y="3987974"/>
              <a:ext cx="11620084" cy="1682906"/>
              <a:chOff x="285750" y="3987974"/>
              <a:chExt cx="11620084" cy="1682906"/>
            </a:xfrm>
          </p:grpSpPr>
          <p:grpSp>
            <p:nvGrpSpPr>
              <p:cNvPr id="123" name="Google Shape;123;p15"/>
              <p:cNvGrpSpPr/>
              <p:nvPr/>
            </p:nvGrpSpPr>
            <p:grpSpPr>
              <a:xfrm>
                <a:off x="285750" y="3987974"/>
                <a:ext cx="3799436" cy="1682906"/>
                <a:chOff x="285750" y="3987974"/>
                <a:chExt cx="3799436" cy="1682906"/>
              </a:xfrm>
            </p:grpSpPr>
            <p:sp>
              <p:nvSpPr>
                <p:cNvPr id="124" name="Google Shape;124;p15"/>
                <p:cNvSpPr/>
                <p:nvPr/>
              </p:nvSpPr>
              <p:spPr>
                <a:xfrm>
                  <a:off x="285750" y="4498567"/>
                  <a:ext cx="3257491" cy="1172313"/>
                </a:xfrm>
                <a:custGeom>
                  <a:rect b="b" l="l" r="r" t="t"/>
                  <a:pathLst>
                    <a:path extrusionOk="0" h="1339786" w="3722847">
                      <a:moveTo>
                        <a:pt x="3721551" y="57744"/>
                      </a:moveTo>
                      <a:lnTo>
                        <a:pt x="3721551" y="1281802"/>
                      </a:lnTo>
                      <a:cubicBezTo>
                        <a:pt x="3689737" y="1281859"/>
                        <a:pt x="3663924" y="1307662"/>
                        <a:pt x="3663829" y="1339523"/>
                      </a:cubicBezTo>
                      <a:lnTo>
                        <a:pt x="392373" y="1339523"/>
                      </a:lnTo>
                      <a:cubicBezTo>
                        <a:pt x="392373" y="1226738"/>
                        <a:pt x="300933" y="1135307"/>
                        <a:pt x="188156" y="1135307"/>
                      </a:cubicBezTo>
                      <a:lnTo>
                        <a:pt x="188156" y="1135307"/>
                      </a:lnTo>
                      <a:cubicBezTo>
                        <a:pt x="171012" y="1124915"/>
                        <a:pt x="160535" y="1106303"/>
                        <a:pt x="160629" y="1086254"/>
                      </a:cubicBezTo>
                      <a:cubicBezTo>
                        <a:pt x="60045" y="1025208"/>
                        <a:pt x="-1390" y="916013"/>
                        <a:pt x="-1296" y="798313"/>
                      </a:cubicBezTo>
                      <a:lnTo>
                        <a:pt x="-1296" y="541138"/>
                      </a:lnTo>
                      <a:cubicBezTo>
                        <a:pt x="-1390" y="443211"/>
                        <a:pt x="41186" y="350104"/>
                        <a:pt x="115385" y="286153"/>
                      </a:cubicBezTo>
                      <a:cubicBezTo>
                        <a:pt x="129673" y="273742"/>
                        <a:pt x="144914" y="262589"/>
                        <a:pt x="161106" y="252816"/>
                      </a:cubicBezTo>
                      <a:cubicBezTo>
                        <a:pt x="161010" y="232928"/>
                        <a:pt x="171297" y="214421"/>
                        <a:pt x="188156" y="203953"/>
                      </a:cubicBezTo>
                      <a:lnTo>
                        <a:pt x="188156" y="203953"/>
                      </a:lnTo>
                      <a:cubicBezTo>
                        <a:pt x="300933" y="203953"/>
                        <a:pt x="392373" y="112522"/>
                        <a:pt x="392373" y="-263"/>
                      </a:cubicBezTo>
                      <a:lnTo>
                        <a:pt x="3663829" y="-263"/>
                      </a:lnTo>
                      <a:cubicBezTo>
                        <a:pt x="3663734" y="31664"/>
                        <a:pt x="3689547" y="57639"/>
                        <a:pt x="3721456" y="57744"/>
                      </a:cubicBezTo>
                      <a:cubicBezTo>
                        <a:pt x="3721456" y="57744"/>
                        <a:pt x="3721551" y="57744"/>
                        <a:pt x="3721551" y="57744"/>
                      </a:cubicBezTo>
                      <a:close/>
                    </a:path>
                  </a:pathLst>
                </a:custGeom>
                <a:solidFill>
                  <a:srgbClr val="FFFFFF"/>
                </a:solidFill>
                <a:ln>
                  <a:noFill/>
                </a:ln>
                <a:effectLst>
                  <a:outerShdw blurRad="63500" sx="102000" rotWithShape="0" algn="ctr" sy="102000">
                    <a:srgbClr val="000000">
                      <a:alpha val="13730"/>
                    </a:srgbClr>
                  </a:outerShdw>
                </a:effectLst>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5" name="Google Shape;125;p15"/>
                <p:cNvSpPr/>
                <p:nvPr/>
              </p:nvSpPr>
              <p:spPr>
                <a:xfrm>
                  <a:off x="3003551" y="3987974"/>
                  <a:ext cx="1081635" cy="1386758"/>
                </a:xfrm>
                <a:custGeom>
                  <a:rect b="b" l="l" r="r" t="t"/>
                  <a:pathLst>
                    <a:path extrusionOk="0" h="1584866" w="1236154">
                      <a:moveTo>
                        <a:pt x="1234858" y="285773"/>
                      </a:moveTo>
                      <a:lnTo>
                        <a:pt x="1234858" y="1298471"/>
                      </a:lnTo>
                      <a:cubicBezTo>
                        <a:pt x="1234858" y="1308749"/>
                        <a:pt x="1234287" y="1319017"/>
                        <a:pt x="1233239" y="1329237"/>
                      </a:cubicBezTo>
                      <a:cubicBezTo>
                        <a:pt x="1217714" y="1474722"/>
                        <a:pt x="1094745" y="1584945"/>
                        <a:pt x="948442" y="1584602"/>
                      </a:cubicBezTo>
                      <a:lnTo>
                        <a:pt x="281692" y="1584602"/>
                      </a:lnTo>
                      <a:lnTo>
                        <a:pt x="281692" y="1253609"/>
                      </a:lnTo>
                      <a:cubicBezTo>
                        <a:pt x="118338" y="1227005"/>
                        <a:pt x="-1582" y="1085750"/>
                        <a:pt x="-1296" y="920234"/>
                      </a:cubicBezTo>
                      <a:lnTo>
                        <a:pt x="-1296" y="663820"/>
                      </a:lnTo>
                      <a:cubicBezTo>
                        <a:pt x="-1105" y="498571"/>
                        <a:pt x="118624" y="357735"/>
                        <a:pt x="281692" y="331017"/>
                      </a:cubicBezTo>
                      <a:lnTo>
                        <a:pt x="281692" y="-263"/>
                      </a:lnTo>
                      <a:lnTo>
                        <a:pt x="948442" y="-263"/>
                      </a:lnTo>
                      <a:cubicBezTo>
                        <a:pt x="1106270" y="-634"/>
                        <a:pt x="1234478" y="127001"/>
                        <a:pt x="1234858" y="284821"/>
                      </a:cubicBezTo>
                      <a:cubicBezTo>
                        <a:pt x="1234858" y="285135"/>
                        <a:pt x="1234858" y="285459"/>
                        <a:pt x="1234858" y="285773"/>
                      </a:cubicBezTo>
                      <a:close/>
                    </a:path>
                  </a:pathLst>
                </a:custGeom>
                <a:solidFill>
                  <a:schemeClr val="accent4"/>
                </a:solidFill>
                <a:ln>
                  <a:noFill/>
                </a:ln>
                <a:effectLst>
                  <a:outerShdw blurRad="63500" sx="102000" rotWithShape="0" algn="ctr" sy="102000">
                    <a:srgbClr val="000000">
                      <a:alpha val="15690"/>
                    </a:srgbClr>
                  </a:outerShdw>
                </a:effectLst>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6" name="Google Shape;126;p15"/>
                <p:cNvSpPr txBox="1"/>
                <p:nvPr/>
              </p:nvSpPr>
              <p:spPr>
                <a:xfrm>
                  <a:off x="652156" y="4936522"/>
                  <a:ext cx="2294100" cy="307800"/>
                </a:xfrm>
                <a:prstGeom prst="rect">
                  <a:avLst/>
                </a:prstGeom>
                <a:noFill/>
                <a:ln>
                  <a:noFill/>
                </a:ln>
              </p:spPr>
              <p:txBody>
                <a:bodyPr anchorCtr="0" anchor="t" bIns="91400" lIns="182875" spcFirstLastPara="1" rIns="182875" wrap="square" tIns="91400">
                  <a:spAutoFit/>
                </a:bodyPr>
                <a:lstStyle/>
                <a:p>
                  <a:pPr indent="0" lvl="0" marL="0" marR="0" rtl="0" algn="l">
                    <a:spcBef>
                      <a:spcPts val="1200"/>
                    </a:spcBef>
                    <a:spcAft>
                      <a:spcPts val="0"/>
                    </a:spcAft>
                    <a:buNone/>
                  </a:pPr>
                  <a:r>
                    <a:rPr b="1" lang="en-GB" sz="2800">
                      <a:solidFill>
                        <a:srgbClr val="3F3F3F"/>
                      </a:solidFill>
                    </a:rPr>
                    <a:t>Low cost</a:t>
                  </a:r>
                  <a:endParaRPr sz="2800">
                    <a:solidFill>
                      <a:srgbClr val="3F3F3F"/>
                    </a:solidFill>
                  </a:endParaRPr>
                </a:p>
              </p:txBody>
            </p:sp>
          </p:grpSp>
          <p:grpSp>
            <p:nvGrpSpPr>
              <p:cNvPr id="127" name="Google Shape;127;p15"/>
              <p:cNvGrpSpPr/>
              <p:nvPr/>
            </p:nvGrpSpPr>
            <p:grpSpPr>
              <a:xfrm>
                <a:off x="4196074" y="3987974"/>
                <a:ext cx="3799436" cy="1682906"/>
                <a:chOff x="4196074" y="3987974"/>
                <a:chExt cx="3799436" cy="1682906"/>
              </a:xfrm>
            </p:grpSpPr>
            <p:sp>
              <p:nvSpPr>
                <p:cNvPr id="128" name="Google Shape;128;p15"/>
                <p:cNvSpPr/>
                <p:nvPr/>
              </p:nvSpPr>
              <p:spPr>
                <a:xfrm>
                  <a:off x="4196074" y="4498567"/>
                  <a:ext cx="3257491" cy="1172313"/>
                </a:xfrm>
                <a:custGeom>
                  <a:rect b="b" l="l" r="r" t="t"/>
                  <a:pathLst>
                    <a:path extrusionOk="0" h="1339786" w="3722847">
                      <a:moveTo>
                        <a:pt x="3721551" y="57744"/>
                      </a:moveTo>
                      <a:lnTo>
                        <a:pt x="3721551" y="1281802"/>
                      </a:lnTo>
                      <a:cubicBezTo>
                        <a:pt x="3689737" y="1281859"/>
                        <a:pt x="3663924" y="1307662"/>
                        <a:pt x="3663829" y="1339523"/>
                      </a:cubicBezTo>
                      <a:lnTo>
                        <a:pt x="392373" y="1339523"/>
                      </a:lnTo>
                      <a:cubicBezTo>
                        <a:pt x="392373" y="1226738"/>
                        <a:pt x="300933" y="1135307"/>
                        <a:pt x="188156" y="1135307"/>
                      </a:cubicBezTo>
                      <a:lnTo>
                        <a:pt x="188156" y="1135307"/>
                      </a:lnTo>
                      <a:cubicBezTo>
                        <a:pt x="171012" y="1124915"/>
                        <a:pt x="160535" y="1106303"/>
                        <a:pt x="160629" y="1086254"/>
                      </a:cubicBezTo>
                      <a:cubicBezTo>
                        <a:pt x="60045" y="1025208"/>
                        <a:pt x="-1390" y="916013"/>
                        <a:pt x="-1296" y="798313"/>
                      </a:cubicBezTo>
                      <a:lnTo>
                        <a:pt x="-1296" y="541138"/>
                      </a:lnTo>
                      <a:cubicBezTo>
                        <a:pt x="-1390" y="443211"/>
                        <a:pt x="41186" y="350104"/>
                        <a:pt x="115385" y="286153"/>
                      </a:cubicBezTo>
                      <a:cubicBezTo>
                        <a:pt x="129673" y="273742"/>
                        <a:pt x="144914" y="262589"/>
                        <a:pt x="161106" y="252816"/>
                      </a:cubicBezTo>
                      <a:cubicBezTo>
                        <a:pt x="161010" y="232928"/>
                        <a:pt x="171297" y="214421"/>
                        <a:pt x="188156" y="203953"/>
                      </a:cubicBezTo>
                      <a:lnTo>
                        <a:pt x="188156" y="203953"/>
                      </a:lnTo>
                      <a:cubicBezTo>
                        <a:pt x="300933" y="203953"/>
                        <a:pt x="392373" y="112522"/>
                        <a:pt x="392373" y="-263"/>
                      </a:cubicBezTo>
                      <a:lnTo>
                        <a:pt x="3663829" y="-263"/>
                      </a:lnTo>
                      <a:cubicBezTo>
                        <a:pt x="3663734" y="31664"/>
                        <a:pt x="3689547" y="57639"/>
                        <a:pt x="3721456" y="57744"/>
                      </a:cubicBezTo>
                      <a:cubicBezTo>
                        <a:pt x="3721456" y="57744"/>
                        <a:pt x="3721551" y="57744"/>
                        <a:pt x="3721551" y="57744"/>
                      </a:cubicBezTo>
                      <a:close/>
                    </a:path>
                  </a:pathLst>
                </a:custGeom>
                <a:solidFill>
                  <a:srgbClr val="FFFFFF"/>
                </a:solidFill>
                <a:ln>
                  <a:noFill/>
                </a:ln>
                <a:effectLst>
                  <a:outerShdw blurRad="63500" sx="102000" rotWithShape="0" algn="ctr" sy="102000">
                    <a:srgbClr val="000000">
                      <a:alpha val="13730"/>
                    </a:srgbClr>
                  </a:outerShdw>
                </a:effectLst>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9" name="Google Shape;129;p15"/>
                <p:cNvSpPr/>
                <p:nvPr/>
              </p:nvSpPr>
              <p:spPr>
                <a:xfrm>
                  <a:off x="6913875" y="3987974"/>
                  <a:ext cx="1081635" cy="1386758"/>
                </a:xfrm>
                <a:custGeom>
                  <a:rect b="b" l="l" r="r" t="t"/>
                  <a:pathLst>
                    <a:path extrusionOk="0" h="1584866" w="1236154">
                      <a:moveTo>
                        <a:pt x="1234858" y="285773"/>
                      </a:moveTo>
                      <a:lnTo>
                        <a:pt x="1234858" y="1298471"/>
                      </a:lnTo>
                      <a:cubicBezTo>
                        <a:pt x="1234858" y="1308749"/>
                        <a:pt x="1234287" y="1319017"/>
                        <a:pt x="1233239" y="1329237"/>
                      </a:cubicBezTo>
                      <a:cubicBezTo>
                        <a:pt x="1217714" y="1474722"/>
                        <a:pt x="1094745" y="1584945"/>
                        <a:pt x="948442" y="1584602"/>
                      </a:cubicBezTo>
                      <a:lnTo>
                        <a:pt x="281692" y="1584602"/>
                      </a:lnTo>
                      <a:lnTo>
                        <a:pt x="281692" y="1253609"/>
                      </a:lnTo>
                      <a:cubicBezTo>
                        <a:pt x="118338" y="1227005"/>
                        <a:pt x="-1582" y="1085750"/>
                        <a:pt x="-1296" y="920234"/>
                      </a:cubicBezTo>
                      <a:lnTo>
                        <a:pt x="-1296" y="663820"/>
                      </a:lnTo>
                      <a:cubicBezTo>
                        <a:pt x="-1105" y="498571"/>
                        <a:pt x="118624" y="357735"/>
                        <a:pt x="281692" y="331017"/>
                      </a:cubicBezTo>
                      <a:lnTo>
                        <a:pt x="281692" y="-263"/>
                      </a:lnTo>
                      <a:lnTo>
                        <a:pt x="948442" y="-263"/>
                      </a:lnTo>
                      <a:cubicBezTo>
                        <a:pt x="1106270" y="-634"/>
                        <a:pt x="1234478" y="127001"/>
                        <a:pt x="1234858" y="284821"/>
                      </a:cubicBezTo>
                      <a:cubicBezTo>
                        <a:pt x="1234858" y="285135"/>
                        <a:pt x="1234858" y="285459"/>
                        <a:pt x="1234858" y="285773"/>
                      </a:cubicBezTo>
                      <a:close/>
                    </a:path>
                  </a:pathLst>
                </a:custGeom>
                <a:solidFill>
                  <a:schemeClr val="accent5"/>
                </a:solidFill>
                <a:ln>
                  <a:noFill/>
                </a:ln>
                <a:effectLst>
                  <a:outerShdw blurRad="63500" sx="102000" rotWithShape="0" algn="ctr" sy="102000">
                    <a:srgbClr val="000000">
                      <a:alpha val="15690"/>
                    </a:srgbClr>
                  </a:outerShdw>
                </a:effectLst>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0" name="Google Shape;130;p15"/>
                <p:cNvSpPr txBox="1"/>
                <p:nvPr/>
              </p:nvSpPr>
              <p:spPr>
                <a:xfrm>
                  <a:off x="4502037" y="4936522"/>
                  <a:ext cx="2488500" cy="307800"/>
                </a:xfrm>
                <a:prstGeom prst="rect">
                  <a:avLst/>
                </a:prstGeom>
                <a:noFill/>
                <a:ln>
                  <a:noFill/>
                </a:ln>
              </p:spPr>
              <p:txBody>
                <a:bodyPr anchorCtr="0" anchor="t" bIns="91400" lIns="182875" spcFirstLastPara="1" rIns="182875" wrap="square" tIns="91400">
                  <a:spAutoFit/>
                </a:bodyPr>
                <a:lstStyle/>
                <a:p>
                  <a:pPr indent="0" lvl="0" marL="0" marR="0" rtl="0" algn="l">
                    <a:spcBef>
                      <a:spcPts val="0"/>
                    </a:spcBef>
                    <a:spcAft>
                      <a:spcPts val="0"/>
                    </a:spcAft>
                    <a:buNone/>
                  </a:pPr>
                  <a:r>
                    <a:rPr b="1" lang="en-GB" sz="2800">
                      <a:solidFill>
                        <a:srgbClr val="3F3F3F"/>
                      </a:solidFill>
                    </a:rPr>
                    <a:t>24/7/365</a:t>
                  </a:r>
                  <a:endParaRPr sz="2800">
                    <a:solidFill>
                      <a:srgbClr val="3F3F3F"/>
                    </a:solidFill>
                  </a:endParaRPr>
                </a:p>
              </p:txBody>
            </p:sp>
          </p:grpSp>
          <p:grpSp>
            <p:nvGrpSpPr>
              <p:cNvPr id="131" name="Google Shape;131;p15"/>
              <p:cNvGrpSpPr/>
              <p:nvPr/>
            </p:nvGrpSpPr>
            <p:grpSpPr>
              <a:xfrm>
                <a:off x="8106398" y="3987974"/>
                <a:ext cx="3799436" cy="1682906"/>
                <a:chOff x="8106398" y="3987974"/>
                <a:chExt cx="3799436" cy="1682906"/>
              </a:xfrm>
            </p:grpSpPr>
            <p:sp>
              <p:nvSpPr>
                <p:cNvPr id="132" name="Google Shape;132;p15"/>
                <p:cNvSpPr/>
                <p:nvPr/>
              </p:nvSpPr>
              <p:spPr>
                <a:xfrm>
                  <a:off x="8106398" y="4498567"/>
                  <a:ext cx="3257491" cy="1172313"/>
                </a:xfrm>
                <a:custGeom>
                  <a:rect b="b" l="l" r="r" t="t"/>
                  <a:pathLst>
                    <a:path extrusionOk="0" h="1339786" w="3722847">
                      <a:moveTo>
                        <a:pt x="3721551" y="57744"/>
                      </a:moveTo>
                      <a:lnTo>
                        <a:pt x="3721551" y="1281802"/>
                      </a:lnTo>
                      <a:cubicBezTo>
                        <a:pt x="3689737" y="1281859"/>
                        <a:pt x="3663924" y="1307662"/>
                        <a:pt x="3663829" y="1339523"/>
                      </a:cubicBezTo>
                      <a:lnTo>
                        <a:pt x="392373" y="1339523"/>
                      </a:lnTo>
                      <a:cubicBezTo>
                        <a:pt x="392373" y="1226738"/>
                        <a:pt x="300933" y="1135307"/>
                        <a:pt x="188156" y="1135307"/>
                      </a:cubicBezTo>
                      <a:lnTo>
                        <a:pt x="188156" y="1135307"/>
                      </a:lnTo>
                      <a:cubicBezTo>
                        <a:pt x="171012" y="1124915"/>
                        <a:pt x="160535" y="1106303"/>
                        <a:pt x="160629" y="1086254"/>
                      </a:cubicBezTo>
                      <a:cubicBezTo>
                        <a:pt x="60045" y="1025208"/>
                        <a:pt x="-1390" y="916013"/>
                        <a:pt x="-1296" y="798313"/>
                      </a:cubicBezTo>
                      <a:lnTo>
                        <a:pt x="-1296" y="541138"/>
                      </a:lnTo>
                      <a:cubicBezTo>
                        <a:pt x="-1390" y="443211"/>
                        <a:pt x="41186" y="350104"/>
                        <a:pt x="115385" y="286153"/>
                      </a:cubicBezTo>
                      <a:cubicBezTo>
                        <a:pt x="129673" y="273742"/>
                        <a:pt x="144914" y="262589"/>
                        <a:pt x="161106" y="252816"/>
                      </a:cubicBezTo>
                      <a:cubicBezTo>
                        <a:pt x="161010" y="232928"/>
                        <a:pt x="171297" y="214421"/>
                        <a:pt x="188156" y="203953"/>
                      </a:cubicBezTo>
                      <a:lnTo>
                        <a:pt x="188156" y="203953"/>
                      </a:lnTo>
                      <a:cubicBezTo>
                        <a:pt x="300933" y="203953"/>
                        <a:pt x="392373" y="112522"/>
                        <a:pt x="392373" y="-263"/>
                      </a:cubicBezTo>
                      <a:lnTo>
                        <a:pt x="3663829" y="-263"/>
                      </a:lnTo>
                      <a:cubicBezTo>
                        <a:pt x="3663734" y="31664"/>
                        <a:pt x="3689547" y="57639"/>
                        <a:pt x="3721456" y="57744"/>
                      </a:cubicBezTo>
                      <a:cubicBezTo>
                        <a:pt x="3721456" y="57744"/>
                        <a:pt x="3721551" y="57744"/>
                        <a:pt x="3721551" y="57744"/>
                      </a:cubicBezTo>
                      <a:close/>
                    </a:path>
                  </a:pathLst>
                </a:custGeom>
                <a:solidFill>
                  <a:srgbClr val="FFFFFF"/>
                </a:solidFill>
                <a:ln>
                  <a:noFill/>
                </a:ln>
                <a:effectLst>
                  <a:outerShdw blurRad="63500" sx="102000" rotWithShape="0" algn="ctr" sy="102000">
                    <a:srgbClr val="000000">
                      <a:alpha val="13730"/>
                    </a:srgbClr>
                  </a:outerShdw>
                </a:effectLst>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3" name="Google Shape;133;p15"/>
                <p:cNvSpPr/>
                <p:nvPr/>
              </p:nvSpPr>
              <p:spPr>
                <a:xfrm>
                  <a:off x="10824199" y="3987974"/>
                  <a:ext cx="1081635" cy="1386758"/>
                </a:xfrm>
                <a:custGeom>
                  <a:rect b="b" l="l" r="r" t="t"/>
                  <a:pathLst>
                    <a:path extrusionOk="0" h="1584866" w="1236154">
                      <a:moveTo>
                        <a:pt x="1234858" y="285773"/>
                      </a:moveTo>
                      <a:lnTo>
                        <a:pt x="1234858" y="1298471"/>
                      </a:lnTo>
                      <a:cubicBezTo>
                        <a:pt x="1234858" y="1308749"/>
                        <a:pt x="1234287" y="1319017"/>
                        <a:pt x="1233239" y="1329237"/>
                      </a:cubicBezTo>
                      <a:cubicBezTo>
                        <a:pt x="1217714" y="1474722"/>
                        <a:pt x="1094745" y="1584945"/>
                        <a:pt x="948442" y="1584602"/>
                      </a:cubicBezTo>
                      <a:lnTo>
                        <a:pt x="281692" y="1584602"/>
                      </a:lnTo>
                      <a:lnTo>
                        <a:pt x="281692" y="1253609"/>
                      </a:lnTo>
                      <a:cubicBezTo>
                        <a:pt x="118338" y="1227005"/>
                        <a:pt x="-1582" y="1085750"/>
                        <a:pt x="-1296" y="920234"/>
                      </a:cubicBezTo>
                      <a:lnTo>
                        <a:pt x="-1296" y="663820"/>
                      </a:lnTo>
                      <a:cubicBezTo>
                        <a:pt x="-1105" y="498571"/>
                        <a:pt x="118624" y="357735"/>
                        <a:pt x="281692" y="331017"/>
                      </a:cubicBezTo>
                      <a:lnTo>
                        <a:pt x="281692" y="-263"/>
                      </a:lnTo>
                      <a:lnTo>
                        <a:pt x="948442" y="-263"/>
                      </a:lnTo>
                      <a:cubicBezTo>
                        <a:pt x="1106270" y="-634"/>
                        <a:pt x="1234478" y="127001"/>
                        <a:pt x="1234858" y="284821"/>
                      </a:cubicBezTo>
                      <a:cubicBezTo>
                        <a:pt x="1234858" y="285135"/>
                        <a:pt x="1234858" y="285459"/>
                        <a:pt x="1234858" y="285773"/>
                      </a:cubicBezTo>
                      <a:close/>
                    </a:path>
                  </a:pathLst>
                </a:custGeom>
                <a:solidFill>
                  <a:schemeClr val="accent6"/>
                </a:solidFill>
                <a:ln>
                  <a:noFill/>
                </a:ln>
                <a:effectLst>
                  <a:outerShdw blurRad="63500" sx="102000" rotWithShape="0" algn="ctr" sy="102000">
                    <a:srgbClr val="000000">
                      <a:alpha val="15690"/>
                    </a:srgbClr>
                  </a:outerShdw>
                </a:effectLst>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4" name="Google Shape;134;p15"/>
                <p:cNvSpPr txBox="1"/>
                <p:nvPr/>
              </p:nvSpPr>
              <p:spPr>
                <a:xfrm>
                  <a:off x="8440028" y="4936522"/>
                  <a:ext cx="2634000" cy="307800"/>
                </a:xfrm>
                <a:prstGeom prst="rect">
                  <a:avLst/>
                </a:prstGeom>
                <a:noFill/>
                <a:ln>
                  <a:noFill/>
                </a:ln>
              </p:spPr>
              <p:txBody>
                <a:bodyPr anchorCtr="0" anchor="t" bIns="91400" lIns="182875" spcFirstLastPara="1" rIns="182875" wrap="square" tIns="91400">
                  <a:spAutoFit/>
                </a:bodyPr>
                <a:lstStyle/>
                <a:p>
                  <a:pPr indent="0" lvl="0" marL="0" marR="0" rtl="0" algn="l">
                    <a:spcBef>
                      <a:spcPts val="1200"/>
                    </a:spcBef>
                    <a:spcAft>
                      <a:spcPts val="0"/>
                    </a:spcAft>
                    <a:buNone/>
                  </a:pPr>
                  <a:r>
                    <a:rPr b="1" lang="en-GB" sz="2800">
                      <a:solidFill>
                        <a:srgbClr val="3F3F3F"/>
                      </a:solidFill>
                    </a:rPr>
                    <a:t>Mobile ready</a:t>
                  </a:r>
                  <a:endParaRPr sz="2800">
                    <a:solidFill>
                      <a:srgbClr val="3F3F3F"/>
                    </a:solidFill>
                  </a:endParaRPr>
                </a:p>
              </p:txBody>
            </p:sp>
          </p:grpSp>
        </p:grpSp>
      </p:grpSp>
      <p:grpSp>
        <p:nvGrpSpPr>
          <p:cNvPr id="135" name="Google Shape;135;p15"/>
          <p:cNvGrpSpPr/>
          <p:nvPr/>
        </p:nvGrpSpPr>
        <p:grpSpPr>
          <a:xfrm>
            <a:off x="6645457" y="4289780"/>
            <a:ext cx="1188672" cy="922698"/>
            <a:chOff x="6543825" y="3202075"/>
            <a:chExt cx="296975" cy="275350"/>
          </a:xfrm>
        </p:grpSpPr>
        <p:sp>
          <p:nvSpPr>
            <p:cNvPr id="136" name="Google Shape;136;p15"/>
            <p:cNvSpPr/>
            <p:nvPr/>
          </p:nvSpPr>
          <p:spPr>
            <a:xfrm>
              <a:off x="6683250" y="3202075"/>
              <a:ext cx="17350" cy="43351"/>
            </a:xfrm>
            <a:custGeom>
              <a:rect b="b" l="l" r="r" t="t"/>
              <a:pathLst>
                <a:path extrusionOk="0" h="1733" w="694">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7" name="Google Shape;137;p15"/>
            <p:cNvSpPr/>
            <p:nvPr/>
          </p:nvSpPr>
          <p:spPr>
            <a:xfrm>
              <a:off x="6613925" y="3236125"/>
              <a:ext cx="35475" cy="34700"/>
            </a:xfrm>
            <a:custGeom>
              <a:rect b="b" l="l" r="r" t="t"/>
              <a:pathLst>
                <a:path extrusionOk="0" h="1388" w="1419">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8" name="Google Shape;138;p15"/>
            <p:cNvSpPr/>
            <p:nvPr/>
          </p:nvSpPr>
          <p:spPr>
            <a:xfrm>
              <a:off x="6734425" y="3236425"/>
              <a:ext cx="35475" cy="34400"/>
            </a:xfrm>
            <a:custGeom>
              <a:rect b="b" l="l" r="r" t="t"/>
              <a:pathLst>
                <a:path extrusionOk="0" h="1376" w="1419">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39" name="Google Shape;139;p15"/>
            <p:cNvSpPr/>
            <p:nvPr/>
          </p:nvSpPr>
          <p:spPr>
            <a:xfrm>
              <a:off x="6805325" y="3322575"/>
              <a:ext cx="35475" cy="121325"/>
            </a:xfrm>
            <a:custGeom>
              <a:rect b="b" l="l" r="r" t="t"/>
              <a:pathLst>
                <a:path extrusionOk="0" h="4853" w="1419">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0" name="Google Shape;140;p15"/>
            <p:cNvSpPr/>
            <p:nvPr/>
          </p:nvSpPr>
          <p:spPr>
            <a:xfrm>
              <a:off x="6543825" y="3323275"/>
              <a:ext cx="35475" cy="121400"/>
            </a:xfrm>
            <a:custGeom>
              <a:rect b="b" l="l" r="r" t="t"/>
              <a:pathLst>
                <a:path extrusionOk="0" h="4856" w="1419">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1" name="Google Shape;141;p15"/>
            <p:cNvSpPr/>
            <p:nvPr/>
          </p:nvSpPr>
          <p:spPr>
            <a:xfrm>
              <a:off x="6643075" y="3332025"/>
              <a:ext cx="143375" cy="104000"/>
            </a:xfrm>
            <a:custGeom>
              <a:rect b="b" l="l" r="r" t="t"/>
              <a:pathLst>
                <a:path extrusionOk="0" h="4160" w="5735">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2" name="Google Shape;142;p15"/>
            <p:cNvSpPr/>
            <p:nvPr/>
          </p:nvSpPr>
          <p:spPr>
            <a:xfrm>
              <a:off x="6595025" y="3288700"/>
              <a:ext cx="175675" cy="188725"/>
            </a:xfrm>
            <a:custGeom>
              <a:rect b="b" l="l" r="r" t="t"/>
              <a:pathLst>
                <a:path extrusionOk="0" h="7549" w="7027">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143" name="Google Shape;143;p15"/>
          <p:cNvGrpSpPr/>
          <p:nvPr/>
        </p:nvGrpSpPr>
        <p:grpSpPr>
          <a:xfrm>
            <a:off x="14598978" y="4289777"/>
            <a:ext cx="1024943" cy="922704"/>
            <a:chOff x="2037825" y="3254050"/>
            <a:chExt cx="296175" cy="296175"/>
          </a:xfrm>
        </p:grpSpPr>
        <p:sp>
          <p:nvSpPr>
            <p:cNvPr id="144" name="Google Shape;144;p15"/>
            <p:cNvSpPr/>
            <p:nvPr/>
          </p:nvSpPr>
          <p:spPr>
            <a:xfrm>
              <a:off x="2063825" y="3254050"/>
              <a:ext cx="86675" cy="86675"/>
            </a:xfrm>
            <a:custGeom>
              <a:rect b="b" l="l" r="r" t="t"/>
              <a:pathLst>
                <a:path extrusionOk="0" h="3467" w="3467">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5" name="Google Shape;145;p15"/>
            <p:cNvSpPr/>
            <p:nvPr/>
          </p:nvSpPr>
          <p:spPr>
            <a:xfrm>
              <a:off x="2178025" y="3289500"/>
              <a:ext cx="104000" cy="67950"/>
            </a:xfrm>
            <a:custGeom>
              <a:rect b="b" l="l" r="r" t="t"/>
              <a:pathLst>
                <a:path extrusionOk="0" h="2718" w="416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6" name="Google Shape;146;p15"/>
            <p:cNvSpPr/>
            <p:nvPr/>
          </p:nvSpPr>
          <p:spPr>
            <a:xfrm>
              <a:off x="2070125" y="3444225"/>
              <a:ext cx="106350" cy="69075"/>
            </a:xfrm>
            <a:custGeom>
              <a:rect b="b" l="l" r="r" t="t"/>
              <a:pathLst>
                <a:path extrusionOk="0" h="2763" w="4254">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7" name="Google Shape;147;p15"/>
            <p:cNvSpPr/>
            <p:nvPr/>
          </p:nvSpPr>
          <p:spPr>
            <a:xfrm>
              <a:off x="2219775" y="3375350"/>
              <a:ext cx="89027" cy="85875"/>
            </a:xfrm>
            <a:custGeom>
              <a:rect b="b" l="l" r="r" t="t"/>
              <a:pathLst>
                <a:path extrusionOk="0" h="3435" w="356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8" name="Google Shape;148;p15"/>
            <p:cNvSpPr/>
            <p:nvPr/>
          </p:nvSpPr>
          <p:spPr>
            <a:xfrm>
              <a:off x="2037825" y="3339125"/>
              <a:ext cx="138650" cy="88225"/>
            </a:xfrm>
            <a:custGeom>
              <a:rect b="b" l="l" r="r" t="t"/>
              <a:pathLst>
                <a:path extrusionOk="0" h="3529" w="5546">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49" name="Google Shape;149;p15"/>
            <p:cNvSpPr/>
            <p:nvPr/>
          </p:nvSpPr>
          <p:spPr>
            <a:xfrm>
              <a:off x="2193775" y="3460400"/>
              <a:ext cx="140225" cy="89825"/>
            </a:xfrm>
            <a:custGeom>
              <a:rect b="b" l="l" r="r" t="t"/>
              <a:pathLst>
                <a:path extrusionOk="0" h="3593" w="5609">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150" name="Google Shape;150;p15"/>
          <p:cNvGrpSpPr/>
          <p:nvPr/>
        </p:nvGrpSpPr>
        <p:grpSpPr>
          <a:xfrm>
            <a:off x="22214731" y="4132953"/>
            <a:ext cx="1331008" cy="1236351"/>
            <a:chOff x="1674750" y="3254050"/>
            <a:chExt cx="294575" cy="295375"/>
          </a:xfrm>
        </p:grpSpPr>
        <p:sp>
          <p:nvSpPr>
            <p:cNvPr id="151" name="Google Shape;151;p15"/>
            <p:cNvSpPr/>
            <p:nvPr/>
          </p:nvSpPr>
          <p:spPr>
            <a:xfrm>
              <a:off x="1691275" y="3351700"/>
              <a:ext cx="278050" cy="197725"/>
            </a:xfrm>
            <a:custGeom>
              <a:rect b="b" l="l" r="r" t="t"/>
              <a:pathLst>
                <a:path extrusionOk="0" h="7909" w="11122">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2" name="Google Shape;152;p15"/>
            <p:cNvSpPr/>
            <p:nvPr/>
          </p:nvSpPr>
          <p:spPr>
            <a:xfrm>
              <a:off x="1674750" y="3254050"/>
              <a:ext cx="277250" cy="197900"/>
            </a:xfrm>
            <a:custGeom>
              <a:rect b="b" l="l" r="r" t="t"/>
              <a:pathLst>
                <a:path extrusionOk="0" h="7916" w="1109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3" name="Google Shape;153;p15"/>
            <p:cNvSpPr/>
            <p:nvPr/>
          </p:nvSpPr>
          <p:spPr>
            <a:xfrm>
              <a:off x="1727500" y="3306825"/>
              <a:ext cx="189075" cy="189050"/>
            </a:xfrm>
            <a:custGeom>
              <a:rect b="b" l="l" r="r" t="t"/>
              <a:pathLst>
                <a:path extrusionOk="0" h="7562" w="7563">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154" name="Google Shape;154;p15"/>
          <p:cNvGrpSpPr/>
          <p:nvPr/>
        </p:nvGrpSpPr>
        <p:grpSpPr>
          <a:xfrm>
            <a:off x="14563838" y="8789771"/>
            <a:ext cx="1188672" cy="1120193"/>
            <a:chOff x="3859600" y="3591950"/>
            <a:chExt cx="296975" cy="296175"/>
          </a:xfrm>
        </p:grpSpPr>
        <p:sp>
          <p:nvSpPr>
            <p:cNvPr id="155" name="Google Shape;155;p15"/>
            <p:cNvSpPr/>
            <p:nvPr/>
          </p:nvSpPr>
          <p:spPr>
            <a:xfrm>
              <a:off x="4034450" y="3766000"/>
              <a:ext cx="122125" cy="122125"/>
            </a:xfrm>
            <a:custGeom>
              <a:rect b="b" l="l" r="r" t="t"/>
              <a:pathLst>
                <a:path extrusionOk="0" h="4885" w="4885">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6" name="Google Shape;156;p15"/>
            <p:cNvSpPr/>
            <p:nvPr/>
          </p:nvSpPr>
          <p:spPr>
            <a:xfrm>
              <a:off x="3860400" y="3679375"/>
              <a:ext cx="260725" cy="173300"/>
            </a:xfrm>
            <a:custGeom>
              <a:rect b="b" l="l" r="r" t="t"/>
              <a:pathLst>
                <a:path extrusionOk="0" h="6932" w="10429">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57" name="Google Shape;157;p15"/>
            <p:cNvSpPr/>
            <p:nvPr/>
          </p:nvSpPr>
          <p:spPr>
            <a:xfrm>
              <a:off x="3859600" y="3591950"/>
              <a:ext cx="261525" cy="70900"/>
            </a:xfrm>
            <a:custGeom>
              <a:rect b="b" l="l" r="r" t="t"/>
              <a:pathLst>
                <a:path extrusionOk="0" h="2836" w="10461">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158" name="Google Shape;158;p15"/>
          <p:cNvGrpSpPr/>
          <p:nvPr/>
        </p:nvGrpSpPr>
        <p:grpSpPr>
          <a:xfrm>
            <a:off x="6645372" y="8731689"/>
            <a:ext cx="1188667" cy="1236357"/>
            <a:chOff x="2404875" y="3592725"/>
            <a:chExt cx="298525" cy="293825"/>
          </a:xfrm>
        </p:grpSpPr>
        <p:sp>
          <p:nvSpPr>
            <p:cNvPr id="159" name="Google Shape;159;p15"/>
            <p:cNvSpPr/>
            <p:nvPr/>
          </p:nvSpPr>
          <p:spPr>
            <a:xfrm>
              <a:off x="2404875" y="3747900"/>
              <a:ext cx="52775" cy="138650"/>
            </a:xfrm>
            <a:custGeom>
              <a:rect b="b" l="l" r="r" t="t"/>
              <a:pathLst>
                <a:path extrusionOk="0" h="5546" w="2111">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0" name="Google Shape;160;p15"/>
            <p:cNvSpPr/>
            <p:nvPr/>
          </p:nvSpPr>
          <p:spPr>
            <a:xfrm>
              <a:off x="2458425" y="3592725"/>
              <a:ext cx="190625" cy="160700"/>
            </a:xfrm>
            <a:custGeom>
              <a:rect b="b" l="l" r="r" t="t"/>
              <a:pathLst>
                <a:path extrusionOk="0" h="6428" w="7625">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61" name="Google Shape;161;p15"/>
            <p:cNvSpPr/>
            <p:nvPr/>
          </p:nvSpPr>
          <p:spPr>
            <a:xfrm>
              <a:off x="2474975" y="3742775"/>
              <a:ext cx="228425" cy="125650"/>
            </a:xfrm>
            <a:custGeom>
              <a:rect b="b" l="l" r="r" t="t"/>
              <a:pathLst>
                <a:path extrusionOk="0" h="5026" w="9137">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162" name="Google Shape;162;p15"/>
          <p:cNvSpPr/>
          <p:nvPr/>
        </p:nvSpPr>
        <p:spPr>
          <a:xfrm>
            <a:off x="22482300" y="8667875"/>
            <a:ext cx="1188684" cy="1363986"/>
          </a:xfrm>
          <a:custGeom>
            <a:rect b="b" l="l" r="r" t="t"/>
            <a:pathLst>
              <a:path extrusionOk="0" h="11657" w="11689">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Calibri"/>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6"/>
          <p:cNvSpPr txBox="1"/>
          <p:nvPr>
            <p:ph type="title"/>
          </p:nvPr>
        </p:nvSpPr>
        <p:spPr>
          <a:xfrm>
            <a:off x="567033" y="463062"/>
            <a:ext cx="23253000" cy="14916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5A83"/>
              </a:buClr>
              <a:buSzPts val="7920"/>
              <a:buFont typeface="Arial"/>
              <a:buNone/>
            </a:pPr>
            <a:r>
              <a:rPr lang="en-GB" sz="6719"/>
              <a:t>The FSB and UN SGD have set some targets to qualify what inclusive cross-border payments look like.</a:t>
            </a:r>
            <a:endParaRPr sz="6719"/>
          </a:p>
        </p:txBody>
      </p:sp>
      <p:grpSp>
        <p:nvGrpSpPr>
          <p:cNvPr id="168" name="Google Shape;168;p16"/>
          <p:cNvGrpSpPr/>
          <p:nvPr/>
        </p:nvGrpSpPr>
        <p:grpSpPr>
          <a:xfrm>
            <a:off x="843158" y="3626843"/>
            <a:ext cx="22701223" cy="10088834"/>
            <a:chOff x="421516" y="1540055"/>
            <a:chExt cx="11348909" cy="5044417"/>
          </a:xfrm>
        </p:grpSpPr>
        <p:grpSp>
          <p:nvGrpSpPr>
            <p:cNvPr id="169" name="Google Shape;169;p16"/>
            <p:cNvGrpSpPr/>
            <p:nvPr/>
          </p:nvGrpSpPr>
          <p:grpSpPr>
            <a:xfrm>
              <a:off x="421516" y="1540055"/>
              <a:ext cx="11348909" cy="5044417"/>
              <a:chOff x="516918" y="1540055"/>
              <a:chExt cx="11348909" cy="5044417"/>
            </a:xfrm>
          </p:grpSpPr>
          <p:grpSp>
            <p:nvGrpSpPr>
              <p:cNvPr id="170" name="Google Shape;170;p16"/>
              <p:cNvGrpSpPr/>
              <p:nvPr/>
            </p:nvGrpSpPr>
            <p:grpSpPr>
              <a:xfrm>
                <a:off x="3407074" y="1540055"/>
                <a:ext cx="5377536" cy="5044417"/>
                <a:chOff x="2746187" y="1307825"/>
                <a:chExt cx="3651481" cy="3425285"/>
              </a:xfrm>
            </p:grpSpPr>
            <p:sp>
              <p:nvSpPr>
                <p:cNvPr id="171" name="Google Shape;171;p16"/>
                <p:cNvSpPr/>
                <p:nvPr/>
              </p:nvSpPr>
              <p:spPr>
                <a:xfrm>
                  <a:off x="3799129" y="1307825"/>
                  <a:ext cx="1568557" cy="599434"/>
                </a:xfrm>
                <a:custGeom>
                  <a:rect b="b" l="l" r="r" t="t"/>
                  <a:pathLst>
                    <a:path extrusionOk="0" h="37861" w="99072">
                      <a:moveTo>
                        <a:pt x="47068" y="0"/>
                      </a:moveTo>
                      <a:lnTo>
                        <a:pt x="1" y="17312"/>
                      </a:lnTo>
                      <a:lnTo>
                        <a:pt x="8907" y="17312"/>
                      </a:lnTo>
                      <a:lnTo>
                        <a:pt x="8907" y="37861"/>
                      </a:lnTo>
                      <a:lnTo>
                        <a:pt x="89498" y="37861"/>
                      </a:lnTo>
                      <a:lnTo>
                        <a:pt x="89498" y="17312"/>
                      </a:lnTo>
                      <a:lnTo>
                        <a:pt x="99071" y="17312"/>
                      </a:lnTo>
                      <a:lnTo>
                        <a:pt x="47068" y="0"/>
                      </a:lnTo>
                      <a:close/>
                    </a:path>
                  </a:pathLst>
                </a:custGeom>
                <a:solidFill>
                  <a:schemeClr val="accent4"/>
                </a:solidFill>
                <a:ln>
                  <a:noFill/>
                </a:ln>
              </p:spPr>
              <p:txBody>
                <a:bodyPr anchorCtr="0" anchor="ctr" bIns="182875" lIns="182875" spcFirstLastPara="1" rIns="182875" wrap="square" tIns="182875">
                  <a:noAutofit/>
                </a:bodyPr>
                <a:lstStyle/>
                <a:p>
                  <a:pPr indent="0" lvl="0" marL="0" marR="0" rtl="0" algn="l">
                    <a:spcBef>
                      <a:spcPts val="0"/>
                    </a:spcBef>
                    <a:spcAft>
                      <a:spcPts val="0"/>
                    </a:spcAft>
                    <a:buClr>
                      <a:schemeClr val="dk1"/>
                    </a:buClr>
                    <a:buSzPts val="3600"/>
                    <a:buFont typeface="Calibri"/>
                    <a:buNone/>
                  </a:pPr>
                  <a:r>
                    <a:t/>
                  </a:r>
                  <a:endParaRPr b="0" i="0" sz="3600" u="none" cap="none" strike="noStrike">
                    <a:solidFill>
                      <a:schemeClr val="dk1"/>
                    </a:solidFill>
                    <a:latin typeface="Calibri"/>
                    <a:ea typeface="Calibri"/>
                    <a:cs typeface="Calibri"/>
                    <a:sym typeface="Calibri"/>
                  </a:endParaRPr>
                </a:p>
              </p:txBody>
            </p:sp>
            <p:sp>
              <p:nvSpPr>
                <p:cNvPr id="172" name="Google Shape;172;p16"/>
                <p:cNvSpPr/>
                <p:nvPr/>
              </p:nvSpPr>
              <p:spPr>
                <a:xfrm>
                  <a:off x="2746187" y="4181189"/>
                  <a:ext cx="3651481" cy="551921"/>
                </a:xfrm>
                <a:custGeom>
                  <a:rect b="b" l="l" r="r" t="t"/>
                  <a:pathLst>
                    <a:path extrusionOk="0" h="34860" w="230632">
                      <a:moveTo>
                        <a:pt x="1" y="1"/>
                      </a:moveTo>
                      <a:lnTo>
                        <a:pt x="230632" y="1"/>
                      </a:lnTo>
                      <a:lnTo>
                        <a:pt x="230632" y="34859"/>
                      </a:lnTo>
                      <a:lnTo>
                        <a:pt x="1" y="34859"/>
                      </a:lnTo>
                      <a:close/>
                    </a:path>
                  </a:pathLst>
                </a:custGeom>
                <a:solidFill>
                  <a:srgbClr val="D9D9D9"/>
                </a:solidFill>
                <a:ln>
                  <a:noFill/>
                </a:ln>
              </p:spPr>
              <p:txBody>
                <a:bodyPr anchorCtr="0" anchor="ctr" bIns="182875" lIns="182875" spcFirstLastPara="1" rIns="182875" wrap="square" tIns="182875">
                  <a:noAutofit/>
                </a:bodyPr>
                <a:lstStyle/>
                <a:p>
                  <a:pPr indent="0" lvl="0" marL="0" marR="0" rtl="0" algn="l">
                    <a:spcBef>
                      <a:spcPts val="0"/>
                    </a:spcBef>
                    <a:spcAft>
                      <a:spcPts val="0"/>
                    </a:spcAft>
                    <a:buClr>
                      <a:schemeClr val="dk1"/>
                    </a:buClr>
                    <a:buSzPts val="3600"/>
                    <a:buFont typeface="Calibri"/>
                    <a:buNone/>
                  </a:pPr>
                  <a:r>
                    <a:t/>
                  </a:r>
                  <a:endParaRPr b="0" i="0" sz="3600" u="none" cap="none" strike="noStrike">
                    <a:solidFill>
                      <a:schemeClr val="dk1"/>
                    </a:solidFill>
                    <a:latin typeface="Calibri"/>
                    <a:ea typeface="Calibri"/>
                    <a:cs typeface="Calibri"/>
                    <a:sym typeface="Calibri"/>
                  </a:endParaRPr>
                </a:p>
              </p:txBody>
            </p:sp>
            <p:sp>
              <p:nvSpPr>
                <p:cNvPr id="173" name="Google Shape;173;p16"/>
                <p:cNvSpPr/>
                <p:nvPr/>
              </p:nvSpPr>
              <p:spPr>
                <a:xfrm>
                  <a:off x="2746187" y="4023290"/>
                  <a:ext cx="3651481" cy="157913"/>
                </a:xfrm>
                <a:custGeom>
                  <a:rect b="b" l="l" r="r" t="t"/>
                  <a:pathLst>
                    <a:path extrusionOk="0" h="9974" w="230632">
                      <a:moveTo>
                        <a:pt x="230632" y="9974"/>
                      </a:moveTo>
                      <a:lnTo>
                        <a:pt x="1" y="9974"/>
                      </a:lnTo>
                      <a:lnTo>
                        <a:pt x="19782" y="0"/>
                      </a:lnTo>
                      <a:lnTo>
                        <a:pt x="210851" y="0"/>
                      </a:lnTo>
                      <a:close/>
                    </a:path>
                  </a:pathLst>
                </a:custGeom>
                <a:solidFill>
                  <a:srgbClr val="F2F2F2"/>
                </a:solidFill>
                <a:ln>
                  <a:noFill/>
                </a:ln>
              </p:spPr>
              <p:txBody>
                <a:bodyPr anchorCtr="0" anchor="ctr" bIns="182875" lIns="182875" spcFirstLastPara="1" rIns="182875" wrap="square" tIns="182875">
                  <a:noAutofit/>
                </a:bodyPr>
                <a:lstStyle/>
                <a:p>
                  <a:pPr indent="0" lvl="0" marL="0" marR="0" rtl="0" algn="l">
                    <a:spcBef>
                      <a:spcPts val="0"/>
                    </a:spcBef>
                    <a:spcAft>
                      <a:spcPts val="0"/>
                    </a:spcAft>
                    <a:buClr>
                      <a:schemeClr val="dk1"/>
                    </a:buClr>
                    <a:buSzPts val="3600"/>
                    <a:buFont typeface="Calibri"/>
                    <a:buNone/>
                  </a:pPr>
                  <a:r>
                    <a:t/>
                  </a:r>
                  <a:endParaRPr b="0" i="0" sz="3600" u="none" cap="none" strike="noStrike">
                    <a:solidFill>
                      <a:schemeClr val="dk1"/>
                    </a:solidFill>
                    <a:latin typeface="Calibri"/>
                    <a:ea typeface="Calibri"/>
                    <a:cs typeface="Calibri"/>
                    <a:sym typeface="Calibri"/>
                  </a:endParaRPr>
                </a:p>
              </p:txBody>
            </p:sp>
            <p:sp>
              <p:nvSpPr>
                <p:cNvPr id="174" name="Google Shape;174;p16"/>
                <p:cNvSpPr/>
                <p:nvPr/>
              </p:nvSpPr>
              <p:spPr>
                <a:xfrm>
                  <a:off x="3068874" y="4181189"/>
                  <a:ext cx="3006117" cy="551921"/>
                </a:xfrm>
                <a:custGeom>
                  <a:rect b="b" l="l" r="r" t="t"/>
                  <a:pathLst>
                    <a:path extrusionOk="0" h="34860" w="189870">
                      <a:moveTo>
                        <a:pt x="1" y="1"/>
                      </a:moveTo>
                      <a:lnTo>
                        <a:pt x="1" y="34859"/>
                      </a:lnTo>
                      <a:lnTo>
                        <a:pt x="189870" y="34859"/>
                      </a:lnTo>
                      <a:lnTo>
                        <a:pt x="189870" y="1"/>
                      </a:lnTo>
                      <a:close/>
                    </a:path>
                  </a:pathLst>
                </a:custGeom>
                <a:solidFill>
                  <a:schemeClr val="accent1"/>
                </a:solidFill>
                <a:ln>
                  <a:noFill/>
                </a:ln>
              </p:spPr>
              <p:txBody>
                <a:bodyPr anchorCtr="0" anchor="ctr" bIns="182875" lIns="182875" spcFirstLastPara="1" rIns="182875" wrap="square" tIns="182875">
                  <a:noAutofit/>
                </a:bodyPr>
                <a:lstStyle/>
                <a:p>
                  <a:pPr indent="0" lvl="0" marL="0" marR="0" rtl="0" algn="l">
                    <a:spcBef>
                      <a:spcPts val="0"/>
                    </a:spcBef>
                    <a:spcAft>
                      <a:spcPts val="0"/>
                    </a:spcAft>
                    <a:buClr>
                      <a:schemeClr val="dk1"/>
                    </a:buClr>
                    <a:buSzPts val="3600"/>
                    <a:buFont typeface="Calibri"/>
                    <a:buNone/>
                  </a:pPr>
                  <a:r>
                    <a:t/>
                  </a:r>
                  <a:endParaRPr b="0" i="0" sz="3600" u="none" cap="none" strike="noStrike">
                    <a:solidFill>
                      <a:schemeClr val="dk1"/>
                    </a:solidFill>
                    <a:latin typeface="Calibri"/>
                    <a:ea typeface="Calibri"/>
                    <a:cs typeface="Calibri"/>
                    <a:sym typeface="Calibri"/>
                  </a:endParaRPr>
                </a:p>
              </p:txBody>
            </p:sp>
            <p:sp>
              <p:nvSpPr>
                <p:cNvPr id="175" name="Google Shape;175;p16"/>
                <p:cNvSpPr/>
                <p:nvPr/>
              </p:nvSpPr>
              <p:spPr>
                <a:xfrm>
                  <a:off x="3068874" y="4023290"/>
                  <a:ext cx="3006117" cy="157913"/>
                </a:xfrm>
                <a:custGeom>
                  <a:rect b="b" l="l" r="r" t="t"/>
                  <a:pathLst>
                    <a:path extrusionOk="0" h="9974" w="189870">
                      <a:moveTo>
                        <a:pt x="15912" y="0"/>
                      </a:moveTo>
                      <a:lnTo>
                        <a:pt x="1" y="9974"/>
                      </a:lnTo>
                      <a:lnTo>
                        <a:pt x="189870" y="9974"/>
                      </a:lnTo>
                      <a:lnTo>
                        <a:pt x="173992" y="0"/>
                      </a:lnTo>
                      <a:close/>
                    </a:path>
                  </a:pathLst>
                </a:custGeom>
                <a:solidFill>
                  <a:srgbClr val="A11218"/>
                </a:solidFill>
                <a:ln>
                  <a:noFill/>
                </a:ln>
              </p:spPr>
              <p:txBody>
                <a:bodyPr anchorCtr="0" anchor="ctr" bIns="182875" lIns="182875" spcFirstLastPara="1" rIns="182875" wrap="square" tIns="182875">
                  <a:noAutofit/>
                </a:bodyPr>
                <a:lstStyle/>
                <a:p>
                  <a:pPr indent="0" lvl="0" marL="0" marR="0" rtl="0" algn="l">
                    <a:spcBef>
                      <a:spcPts val="0"/>
                    </a:spcBef>
                    <a:spcAft>
                      <a:spcPts val="0"/>
                    </a:spcAft>
                    <a:buClr>
                      <a:schemeClr val="dk1"/>
                    </a:buClr>
                    <a:buSzPts val="3600"/>
                    <a:buFont typeface="Calibri"/>
                    <a:buNone/>
                  </a:pPr>
                  <a:r>
                    <a:t/>
                  </a:r>
                  <a:endParaRPr b="0" i="0" sz="3600" u="none" cap="none" strike="noStrike">
                    <a:solidFill>
                      <a:schemeClr val="dk1"/>
                    </a:solidFill>
                    <a:latin typeface="Calibri"/>
                    <a:ea typeface="Calibri"/>
                    <a:cs typeface="Calibri"/>
                    <a:sym typeface="Calibri"/>
                  </a:endParaRPr>
                </a:p>
              </p:txBody>
            </p:sp>
            <p:sp>
              <p:nvSpPr>
                <p:cNvPr id="176" name="Google Shape;176;p16"/>
                <p:cNvSpPr/>
                <p:nvPr/>
              </p:nvSpPr>
              <p:spPr>
                <a:xfrm>
                  <a:off x="3059375" y="3471378"/>
                  <a:ext cx="3025132" cy="551921"/>
                </a:xfrm>
                <a:custGeom>
                  <a:rect b="b" l="l" r="r" t="t"/>
                  <a:pathLst>
                    <a:path extrusionOk="0" h="34860" w="191071">
                      <a:moveTo>
                        <a:pt x="1" y="1"/>
                      </a:moveTo>
                      <a:lnTo>
                        <a:pt x="191070" y="1"/>
                      </a:lnTo>
                      <a:lnTo>
                        <a:pt x="191070" y="34859"/>
                      </a:lnTo>
                      <a:lnTo>
                        <a:pt x="1" y="34859"/>
                      </a:lnTo>
                      <a:close/>
                    </a:path>
                  </a:pathLst>
                </a:custGeom>
                <a:solidFill>
                  <a:srgbClr val="D9D9D9"/>
                </a:solidFill>
                <a:ln>
                  <a:noFill/>
                </a:ln>
              </p:spPr>
              <p:txBody>
                <a:bodyPr anchorCtr="0" anchor="ctr" bIns="182875" lIns="182875" spcFirstLastPara="1" rIns="182875" wrap="square" tIns="182875">
                  <a:noAutofit/>
                </a:bodyPr>
                <a:lstStyle/>
                <a:p>
                  <a:pPr indent="0" lvl="0" marL="0" marR="0" rtl="0" algn="l">
                    <a:spcBef>
                      <a:spcPts val="0"/>
                    </a:spcBef>
                    <a:spcAft>
                      <a:spcPts val="0"/>
                    </a:spcAft>
                    <a:buClr>
                      <a:schemeClr val="dk1"/>
                    </a:buClr>
                    <a:buSzPts val="3600"/>
                    <a:buFont typeface="Calibri"/>
                    <a:buNone/>
                  </a:pPr>
                  <a:r>
                    <a:t/>
                  </a:r>
                  <a:endParaRPr b="0" i="0" sz="3600" u="none" cap="none" strike="noStrike">
                    <a:solidFill>
                      <a:schemeClr val="dk1"/>
                    </a:solidFill>
                    <a:latin typeface="Calibri"/>
                    <a:ea typeface="Calibri"/>
                    <a:cs typeface="Calibri"/>
                    <a:sym typeface="Calibri"/>
                  </a:endParaRPr>
                </a:p>
              </p:txBody>
            </p:sp>
            <p:sp>
              <p:nvSpPr>
                <p:cNvPr id="177" name="Google Shape;177;p16"/>
                <p:cNvSpPr/>
                <p:nvPr/>
              </p:nvSpPr>
              <p:spPr>
                <a:xfrm>
                  <a:off x="3059375" y="3314001"/>
                  <a:ext cx="3025132" cy="157391"/>
                </a:xfrm>
                <a:custGeom>
                  <a:rect b="b" l="l" r="r" t="t"/>
                  <a:pathLst>
                    <a:path extrusionOk="0" h="9941" w="191071">
                      <a:moveTo>
                        <a:pt x="191070" y="9941"/>
                      </a:moveTo>
                      <a:lnTo>
                        <a:pt x="1" y="9941"/>
                      </a:lnTo>
                      <a:lnTo>
                        <a:pt x="16012" y="0"/>
                      </a:lnTo>
                      <a:lnTo>
                        <a:pt x="175059" y="0"/>
                      </a:lnTo>
                      <a:close/>
                    </a:path>
                  </a:pathLst>
                </a:custGeom>
                <a:solidFill>
                  <a:srgbClr val="F2F2F2"/>
                </a:solidFill>
                <a:ln>
                  <a:noFill/>
                </a:ln>
              </p:spPr>
              <p:txBody>
                <a:bodyPr anchorCtr="0" anchor="ctr" bIns="182875" lIns="182875" spcFirstLastPara="1" rIns="182875" wrap="square" tIns="182875">
                  <a:noAutofit/>
                </a:bodyPr>
                <a:lstStyle/>
                <a:p>
                  <a:pPr indent="0" lvl="0" marL="0" marR="0" rtl="0" algn="l">
                    <a:spcBef>
                      <a:spcPts val="0"/>
                    </a:spcBef>
                    <a:spcAft>
                      <a:spcPts val="0"/>
                    </a:spcAft>
                    <a:buClr>
                      <a:schemeClr val="dk1"/>
                    </a:buClr>
                    <a:buSzPts val="3600"/>
                    <a:buFont typeface="Calibri"/>
                    <a:buNone/>
                  </a:pPr>
                  <a:r>
                    <a:t/>
                  </a:r>
                  <a:endParaRPr b="0" i="0" sz="3600" u="none" cap="none" strike="noStrike">
                    <a:solidFill>
                      <a:schemeClr val="dk1"/>
                    </a:solidFill>
                    <a:latin typeface="Calibri"/>
                    <a:ea typeface="Calibri"/>
                    <a:cs typeface="Calibri"/>
                    <a:sym typeface="Calibri"/>
                  </a:endParaRPr>
                </a:p>
              </p:txBody>
            </p:sp>
            <p:sp>
              <p:nvSpPr>
                <p:cNvPr id="178" name="Google Shape;178;p16"/>
                <p:cNvSpPr/>
                <p:nvPr/>
              </p:nvSpPr>
              <p:spPr>
                <a:xfrm>
                  <a:off x="3320805" y="3471378"/>
                  <a:ext cx="2502802" cy="551921"/>
                </a:xfrm>
                <a:custGeom>
                  <a:rect b="b" l="l" r="r" t="t"/>
                  <a:pathLst>
                    <a:path extrusionOk="0" h="34860" w="158080">
                      <a:moveTo>
                        <a:pt x="0" y="1"/>
                      </a:moveTo>
                      <a:lnTo>
                        <a:pt x="0" y="34859"/>
                      </a:lnTo>
                      <a:lnTo>
                        <a:pt x="158080" y="34859"/>
                      </a:lnTo>
                      <a:lnTo>
                        <a:pt x="158080" y="1"/>
                      </a:lnTo>
                      <a:close/>
                    </a:path>
                  </a:pathLst>
                </a:custGeom>
                <a:solidFill>
                  <a:schemeClr val="accent2"/>
                </a:solidFill>
                <a:ln>
                  <a:noFill/>
                </a:ln>
              </p:spPr>
              <p:txBody>
                <a:bodyPr anchorCtr="0" anchor="ctr" bIns="182875" lIns="182875" spcFirstLastPara="1" rIns="182875" wrap="square" tIns="182875">
                  <a:noAutofit/>
                </a:bodyPr>
                <a:lstStyle/>
                <a:p>
                  <a:pPr indent="0" lvl="0" marL="0" marR="0" rtl="0" algn="l">
                    <a:spcBef>
                      <a:spcPts val="0"/>
                    </a:spcBef>
                    <a:spcAft>
                      <a:spcPts val="0"/>
                    </a:spcAft>
                    <a:buClr>
                      <a:schemeClr val="dk1"/>
                    </a:buClr>
                    <a:buSzPts val="3600"/>
                    <a:buFont typeface="Calibri"/>
                    <a:buNone/>
                  </a:pPr>
                  <a:r>
                    <a:t/>
                  </a:r>
                  <a:endParaRPr b="0" i="0" sz="3600" u="none" cap="none" strike="noStrike">
                    <a:solidFill>
                      <a:schemeClr val="dk1"/>
                    </a:solidFill>
                    <a:latin typeface="Calibri"/>
                    <a:ea typeface="Calibri"/>
                    <a:cs typeface="Calibri"/>
                    <a:sym typeface="Calibri"/>
                  </a:endParaRPr>
                </a:p>
              </p:txBody>
            </p:sp>
            <p:sp>
              <p:nvSpPr>
                <p:cNvPr id="179" name="Google Shape;179;p16"/>
                <p:cNvSpPr/>
                <p:nvPr/>
              </p:nvSpPr>
              <p:spPr>
                <a:xfrm>
                  <a:off x="3320805" y="3314001"/>
                  <a:ext cx="2502802" cy="157391"/>
                </a:xfrm>
                <a:custGeom>
                  <a:rect b="b" l="l" r="r" t="t"/>
                  <a:pathLst>
                    <a:path extrusionOk="0" h="9941" w="158080">
                      <a:moveTo>
                        <a:pt x="12876" y="0"/>
                      </a:moveTo>
                      <a:lnTo>
                        <a:pt x="0" y="9941"/>
                      </a:lnTo>
                      <a:lnTo>
                        <a:pt x="158080" y="9941"/>
                      </a:lnTo>
                      <a:lnTo>
                        <a:pt x="145204" y="0"/>
                      </a:lnTo>
                      <a:close/>
                    </a:path>
                  </a:pathLst>
                </a:custGeom>
                <a:solidFill>
                  <a:srgbClr val="C1320D"/>
                </a:solidFill>
                <a:ln>
                  <a:noFill/>
                </a:ln>
              </p:spPr>
              <p:txBody>
                <a:bodyPr anchorCtr="0" anchor="ctr" bIns="182875" lIns="182875" spcFirstLastPara="1" rIns="182875" wrap="square" tIns="182875">
                  <a:noAutofit/>
                </a:bodyPr>
                <a:lstStyle/>
                <a:p>
                  <a:pPr indent="0" lvl="0" marL="0" marR="0" rtl="0" algn="l">
                    <a:spcBef>
                      <a:spcPts val="0"/>
                    </a:spcBef>
                    <a:spcAft>
                      <a:spcPts val="0"/>
                    </a:spcAft>
                    <a:buClr>
                      <a:schemeClr val="dk1"/>
                    </a:buClr>
                    <a:buSzPts val="3600"/>
                    <a:buFont typeface="Calibri"/>
                    <a:buNone/>
                  </a:pPr>
                  <a:r>
                    <a:t/>
                  </a:r>
                  <a:endParaRPr b="0" i="0" sz="3600" u="none" cap="none" strike="noStrike">
                    <a:solidFill>
                      <a:schemeClr val="dk1"/>
                    </a:solidFill>
                    <a:latin typeface="Calibri"/>
                    <a:ea typeface="Calibri"/>
                    <a:cs typeface="Calibri"/>
                    <a:sym typeface="Calibri"/>
                  </a:endParaRPr>
                </a:p>
              </p:txBody>
            </p:sp>
            <p:sp>
              <p:nvSpPr>
                <p:cNvPr id="180" name="Google Shape;180;p16"/>
                <p:cNvSpPr/>
                <p:nvPr/>
              </p:nvSpPr>
              <p:spPr>
                <a:xfrm>
                  <a:off x="3312873" y="2762105"/>
                  <a:ext cx="2518127" cy="551905"/>
                </a:xfrm>
                <a:custGeom>
                  <a:rect b="b" l="l" r="r" t="t"/>
                  <a:pathLst>
                    <a:path extrusionOk="0" h="34859" w="159048">
                      <a:moveTo>
                        <a:pt x="1" y="0"/>
                      </a:moveTo>
                      <a:lnTo>
                        <a:pt x="159048" y="0"/>
                      </a:lnTo>
                      <a:lnTo>
                        <a:pt x="159048" y="34858"/>
                      </a:lnTo>
                      <a:lnTo>
                        <a:pt x="1" y="34858"/>
                      </a:lnTo>
                      <a:close/>
                    </a:path>
                  </a:pathLst>
                </a:custGeom>
                <a:solidFill>
                  <a:srgbClr val="D9D9D9"/>
                </a:solidFill>
                <a:ln>
                  <a:noFill/>
                </a:ln>
              </p:spPr>
              <p:txBody>
                <a:bodyPr anchorCtr="0" anchor="ctr" bIns="182875" lIns="182875" spcFirstLastPara="1" rIns="182875" wrap="square" tIns="182875">
                  <a:noAutofit/>
                </a:bodyPr>
                <a:lstStyle/>
                <a:p>
                  <a:pPr indent="0" lvl="0" marL="0" marR="0" rtl="0" algn="l">
                    <a:spcBef>
                      <a:spcPts val="0"/>
                    </a:spcBef>
                    <a:spcAft>
                      <a:spcPts val="0"/>
                    </a:spcAft>
                    <a:buClr>
                      <a:schemeClr val="dk1"/>
                    </a:buClr>
                    <a:buSzPts val="3600"/>
                    <a:buFont typeface="Calibri"/>
                    <a:buNone/>
                  </a:pPr>
                  <a:r>
                    <a:t/>
                  </a:r>
                  <a:endParaRPr b="0" i="0" sz="3600" u="none" cap="none" strike="noStrike">
                    <a:solidFill>
                      <a:schemeClr val="dk1"/>
                    </a:solidFill>
                    <a:latin typeface="Calibri"/>
                    <a:ea typeface="Calibri"/>
                    <a:cs typeface="Calibri"/>
                    <a:sym typeface="Calibri"/>
                  </a:endParaRPr>
                </a:p>
              </p:txBody>
            </p:sp>
            <p:sp>
              <p:nvSpPr>
                <p:cNvPr id="181" name="Google Shape;181;p16"/>
                <p:cNvSpPr/>
                <p:nvPr/>
              </p:nvSpPr>
              <p:spPr>
                <a:xfrm>
                  <a:off x="3312873" y="2604189"/>
                  <a:ext cx="2518127" cy="157929"/>
                </a:xfrm>
                <a:custGeom>
                  <a:rect b="b" l="l" r="r" t="t"/>
                  <a:pathLst>
                    <a:path extrusionOk="0" h="9975" w="159048">
                      <a:moveTo>
                        <a:pt x="159048" y="9974"/>
                      </a:moveTo>
                      <a:lnTo>
                        <a:pt x="1" y="9974"/>
                      </a:lnTo>
                      <a:lnTo>
                        <a:pt x="12977" y="0"/>
                      </a:lnTo>
                      <a:lnTo>
                        <a:pt x="146072" y="0"/>
                      </a:lnTo>
                      <a:close/>
                    </a:path>
                  </a:pathLst>
                </a:custGeom>
                <a:solidFill>
                  <a:srgbClr val="F2F2F2"/>
                </a:solidFill>
                <a:ln>
                  <a:noFill/>
                </a:ln>
              </p:spPr>
              <p:txBody>
                <a:bodyPr anchorCtr="0" anchor="ctr" bIns="182875" lIns="182875" spcFirstLastPara="1" rIns="182875" wrap="square" tIns="182875">
                  <a:noAutofit/>
                </a:bodyPr>
                <a:lstStyle/>
                <a:p>
                  <a:pPr indent="0" lvl="0" marL="0" marR="0" rtl="0" algn="l">
                    <a:spcBef>
                      <a:spcPts val="0"/>
                    </a:spcBef>
                    <a:spcAft>
                      <a:spcPts val="0"/>
                    </a:spcAft>
                    <a:buClr>
                      <a:schemeClr val="dk1"/>
                    </a:buClr>
                    <a:buSzPts val="3600"/>
                    <a:buFont typeface="Calibri"/>
                    <a:buNone/>
                  </a:pPr>
                  <a:r>
                    <a:t/>
                  </a:r>
                  <a:endParaRPr b="0" i="0" sz="3600" u="none" cap="none" strike="noStrike">
                    <a:solidFill>
                      <a:schemeClr val="dk1"/>
                    </a:solidFill>
                    <a:latin typeface="Calibri"/>
                    <a:ea typeface="Calibri"/>
                    <a:cs typeface="Calibri"/>
                    <a:sym typeface="Calibri"/>
                  </a:endParaRPr>
                </a:p>
              </p:txBody>
            </p:sp>
            <p:sp>
              <p:nvSpPr>
                <p:cNvPr id="182" name="Google Shape;182;p16"/>
                <p:cNvSpPr/>
                <p:nvPr/>
              </p:nvSpPr>
              <p:spPr>
                <a:xfrm>
                  <a:off x="3524668" y="2762105"/>
                  <a:ext cx="2095083" cy="551905"/>
                </a:xfrm>
                <a:custGeom>
                  <a:rect b="b" l="l" r="r" t="t"/>
                  <a:pathLst>
                    <a:path extrusionOk="0" h="34859" w="132328">
                      <a:moveTo>
                        <a:pt x="0" y="0"/>
                      </a:moveTo>
                      <a:lnTo>
                        <a:pt x="0" y="34858"/>
                      </a:lnTo>
                      <a:lnTo>
                        <a:pt x="132328" y="34858"/>
                      </a:lnTo>
                      <a:lnTo>
                        <a:pt x="132328" y="0"/>
                      </a:lnTo>
                      <a:close/>
                    </a:path>
                  </a:pathLst>
                </a:custGeom>
                <a:solidFill>
                  <a:schemeClr val="accent3"/>
                </a:solidFill>
                <a:ln>
                  <a:noFill/>
                </a:ln>
              </p:spPr>
              <p:txBody>
                <a:bodyPr anchorCtr="0" anchor="ctr" bIns="182875" lIns="182875" spcFirstLastPara="1" rIns="182875" wrap="square" tIns="182875">
                  <a:noAutofit/>
                </a:bodyPr>
                <a:lstStyle/>
                <a:p>
                  <a:pPr indent="0" lvl="0" marL="0" marR="0" rtl="0" algn="l">
                    <a:spcBef>
                      <a:spcPts val="0"/>
                    </a:spcBef>
                    <a:spcAft>
                      <a:spcPts val="0"/>
                    </a:spcAft>
                    <a:buClr>
                      <a:schemeClr val="dk1"/>
                    </a:buClr>
                    <a:buSzPts val="3600"/>
                    <a:buFont typeface="Calibri"/>
                    <a:buNone/>
                  </a:pPr>
                  <a:r>
                    <a:t/>
                  </a:r>
                  <a:endParaRPr b="0" i="0" sz="3600" u="none" cap="none" strike="noStrike">
                    <a:solidFill>
                      <a:schemeClr val="dk1"/>
                    </a:solidFill>
                    <a:latin typeface="Calibri"/>
                    <a:ea typeface="Calibri"/>
                    <a:cs typeface="Calibri"/>
                    <a:sym typeface="Calibri"/>
                  </a:endParaRPr>
                </a:p>
              </p:txBody>
            </p:sp>
            <p:sp>
              <p:nvSpPr>
                <p:cNvPr id="183" name="Google Shape;183;p16"/>
                <p:cNvSpPr/>
                <p:nvPr/>
              </p:nvSpPr>
              <p:spPr>
                <a:xfrm>
                  <a:off x="3524668" y="2604189"/>
                  <a:ext cx="2095083" cy="157929"/>
                </a:xfrm>
                <a:custGeom>
                  <a:rect b="b" l="l" r="r" t="t"/>
                  <a:pathLst>
                    <a:path extrusionOk="0" h="9975" w="132328">
                      <a:moveTo>
                        <a:pt x="10408" y="0"/>
                      </a:moveTo>
                      <a:lnTo>
                        <a:pt x="0" y="9974"/>
                      </a:lnTo>
                      <a:lnTo>
                        <a:pt x="132328" y="9974"/>
                      </a:lnTo>
                      <a:lnTo>
                        <a:pt x="121887" y="0"/>
                      </a:lnTo>
                      <a:close/>
                    </a:path>
                  </a:pathLst>
                </a:custGeom>
                <a:solidFill>
                  <a:srgbClr val="C4500A"/>
                </a:solidFill>
                <a:ln>
                  <a:noFill/>
                </a:ln>
              </p:spPr>
              <p:txBody>
                <a:bodyPr anchorCtr="0" anchor="ctr" bIns="182875" lIns="182875" spcFirstLastPara="1" rIns="182875" wrap="square" tIns="182875">
                  <a:noAutofit/>
                </a:bodyPr>
                <a:lstStyle/>
                <a:p>
                  <a:pPr indent="0" lvl="0" marL="0" marR="0" rtl="0" algn="l">
                    <a:spcBef>
                      <a:spcPts val="0"/>
                    </a:spcBef>
                    <a:spcAft>
                      <a:spcPts val="0"/>
                    </a:spcAft>
                    <a:buClr>
                      <a:schemeClr val="dk1"/>
                    </a:buClr>
                    <a:buSzPts val="3600"/>
                    <a:buFont typeface="Calibri"/>
                    <a:buNone/>
                  </a:pPr>
                  <a:r>
                    <a:t/>
                  </a:r>
                  <a:endParaRPr b="0" i="0" sz="3600" u="none" cap="none" strike="noStrike">
                    <a:solidFill>
                      <a:schemeClr val="dk1"/>
                    </a:solidFill>
                    <a:latin typeface="Calibri"/>
                    <a:ea typeface="Calibri"/>
                    <a:cs typeface="Calibri"/>
                    <a:sym typeface="Calibri"/>
                  </a:endParaRPr>
                </a:p>
              </p:txBody>
            </p:sp>
            <p:sp>
              <p:nvSpPr>
                <p:cNvPr id="184" name="Google Shape;184;p16"/>
                <p:cNvSpPr/>
                <p:nvPr/>
              </p:nvSpPr>
              <p:spPr>
                <a:xfrm>
                  <a:off x="3518319" y="2052277"/>
                  <a:ext cx="2107242" cy="551921"/>
                </a:xfrm>
                <a:custGeom>
                  <a:rect b="b" l="l" r="r" t="t"/>
                  <a:pathLst>
                    <a:path extrusionOk="0" h="34860" w="133096">
                      <a:moveTo>
                        <a:pt x="1" y="1"/>
                      </a:moveTo>
                      <a:lnTo>
                        <a:pt x="133096" y="1"/>
                      </a:lnTo>
                      <a:lnTo>
                        <a:pt x="133096" y="34859"/>
                      </a:lnTo>
                      <a:lnTo>
                        <a:pt x="1" y="34859"/>
                      </a:lnTo>
                      <a:close/>
                    </a:path>
                  </a:pathLst>
                </a:custGeom>
                <a:solidFill>
                  <a:srgbClr val="D9D9D9"/>
                </a:solidFill>
                <a:ln>
                  <a:noFill/>
                </a:ln>
              </p:spPr>
              <p:txBody>
                <a:bodyPr anchorCtr="0" anchor="ctr" bIns="182875" lIns="182875" spcFirstLastPara="1" rIns="182875" wrap="square" tIns="182875">
                  <a:noAutofit/>
                </a:bodyPr>
                <a:lstStyle/>
                <a:p>
                  <a:pPr indent="0" lvl="0" marL="0" marR="0" rtl="0" algn="l">
                    <a:spcBef>
                      <a:spcPts val="0"/>
                    </a:spcBef>
                    <a:spcAft>
                      <a:spcPts val="0"/>
                    </a:spcAft>
                    <a:buClr>
                      <a:schemeClr val="dk1"/>
                    </a:buClr>
                    <a:buSzPts val="3600"/>
                    <a:buFont typeface="Calibri"/>
                    <a:buNone/>
                  </a:pPr>
                  <a:r>
                    <a:t/>
                  </a:r>
                  <a:endParaRPr b="0" i="0" sz="3600" u="none" cap="none" strike="noStrike">
                    <a:solidFill>
                      <a:schemeClr val="dk1"/>
                    </a:solidFill>
                    <a:latin typeface="Calibri"/>
                    <a:ea typeface="Calibri"/>
                    <a:cs typeface="Calibri"/>
                    <a:sym typeface="Calibri"/>
                  </a:endParaRPr>
                </a:p>
              </p:txBody>
            </p:sp>
            <p:sp>
              <p:nvSpPr>
                <p:cNvPr id="185" name="Google Shape;185;p16"/>
                <p:cNvSpPr/>
                <p:nvPr/>
              </p:nvSpPr>
              <p:spPr>
                <a:xfrm>
                  <a:off x="3518319" y="1894900"/>
                  <a:ext cx="2107242" cy="157929"/>
                </a:xfrm>
                <a:custGeom>
                  <a:rect b="b" l="l" r="r" t="t"/>
                  <a:pathLst>
                    <a:path extrusionOk="0" h="9975" w="133096">
                      <a:moveTo>
                        <a:pt x="133096" y="9974"/>
                      </a:moveTo>
                      <a:lnTo>
                        <a:pt x="1" y="9974"/>
                      </a:lnTo>
                      <a:lnTo>
                        <a:pt x="11042" y="1"/>
                      </a:lnTo>
                      <a:lnTo>
                        <a:pt x="122055" y="1"/>
                      </a:lnTo>
                      <a:close/>
                    </a:path>
                  </a:pathLst>
                </a:custGeom>
                <a:solidFill>
                  <a:srgbClr val="F2F2F2"/>
                </a:solidFill>
                <a:ln>
                  <a:noFill/>
                </a:ln>
              </p:spPr>
              <p:txBody>
                <a:bodyPr anchorCtr="0" anchor="ctr" bIns="182875" lIns="182875" spcFirstLastPara="1" rIns="182875" wrap="square" tIns="182875">
                  <a:noAutofit/>
                </a:bodyPr>
                <a:lstStyle/>
                <a:p>
                  <a:pPr indent="0" lvl="0" marL="0" marR="0" rtl="0" algn="l">
                    <a:spcBef>
                      <a:spcPts val="0"/>
                    </a:spcBef>
                    <a:spcAft>
                      <a:spcPts val="0"/>
                    </a:spcAft>
                    <a:buClr>
                      <a:schemeClr val="dk1"/>
                    </a:buClr>
                    <a:buSzPts val="3600"/>
                    <a:buFont typeface="Calibri"/>
                    <a:buNone/>
                  </a:pPr>
                  <a:r>
                    <a:t/>
                  </a:r>
                  <a:endParaRPr b="0" i="0" sz="3600" u="none" cap="none" strike="noStrike">
                    <a:solidFill>
                      <a:schemeClr val="dk1"/>
                    </a:solidFill>
                    <a:latin typeface="Calibri"/>
                    <a:ea typeface="Calibri"/>
                    <a:cs typeface="Calibri"/>
                    <a:sym typeface="Calibri"/>
                  </a:endParaRPr>
                </a:p>
              </p:txBody>
            </p:sp>
            <p:sp>
              <p:nvSpPr>
                <p:cNvPr id="186" name="Google Shape;186;p16"/>
                <p:cNvSpPr/>
                <p:nvPr/>
              </p:nvSpPr>
              <p:spPr>
                <a:xfrm>
                  <a:off x="3689440" y="2052277"/>
                  <a:ext cx="1765007" cy="551921"/>
                </a:xfrm>
                <a:custGeom>
                  <a:rect b="b" l="l" r="r" t="t"/>
                  <a:pathLst>
                    <a:path extrusionOk="0" h="34860" w="111480">
                      <a:moveTo>
                        <a:pt x="1" y="1"/>
                      </a:moveTo>
                      <a:lnTo>
                        <a:pt x="1" y="34859"/>
                      </a:lnTo>
                      <a:lnTo>
                        <a:pt x="111480" y="34859"/>
                      </a:lnTo>
                      <a:lnTo>
                        <a:pt x="111480" y="1"/>
                      </a:lnTo>
                      <a:close/>
                    </a:path>
                  </a:pathLst>
                </a:custGeom>
                <a:solidFill>
                  <a:schemeClr val="accent4"/>
                </a:solidFill>
                <a:ln>
                  <a:noFill/>
                </a:ln>
              </p:spPr>
              <p:txBody>
                <a:bodyPr anchorCtr="0" anchor="ctr" bIns="182875" lIns="182875" spcFirstLastPara="1" rIns="182875" wrap="square" tIns="182875">
                  <a:noAutofit/>
                </a:bodyPr>
                <a:lstStyle/>
                <a:p>
                  <a:pPr indent="0" lvl="0" marL="0" marR="0" rtl="0" algn="l">
                    <a:spcBef>
                      <a:spcPts val="0"/>
                    </a:spcBef>
                    <a:spcAft>
                      <a:spcPts val="0"/>
                    </a:spcAft>
                    <a:buClr>
                      <a:schemeClr val="dk1"/>
                    </a:buClr>
                    <a:buSzPts val="3600"/>
                    <a:buFont typeface="Calibri"/>
                    <a:buNone/>
                  </a:pPr>
                  <a:r>
                    <a:t/>
                  </a:r>
                  <a:endParaRPr b="0" i="0" sz="3600" u="none" cap="none" strike="noStrike">
                    <a:solidFill>
                      <a:schemeClr val="dk1"/>
                    </a:solidFill>
                    <a:latin typeface="Calibri"/>
                    <a:ea typeface="Calibri"/>
                    <a:cs typeface="Calibri"/>
                    <a:sym typeface="Calibri"/>
                  </a:endParaRPr>
                </a:p>
              </p:txBody>
            </p:sp>
            <p:sp>
              <p:nvSpPr>
                <p:cNvPr id="187" name="Google Shape;187;p16"/>
                <p:cNvSpPr/>
                <p:nvPr/>
              </p:nvSpPr>
              <p:spPr>
                <a:xfrm>
                  <a:off x="3689440" y="1894900"/>
                  <a:ext cx="1765007" cy="157929"/>
                </a:xfrm>
                <a:custGeom>
                  <a:rect b="b" l="l" r="r" t="t"/>
                  <a:pathLst>
                    <a:path extrusionOk="0" h="9975" w="111480">
                      <a:moveTo>
                        <a:pt x="8907" y="1"/>
                      </a:moveTo>
                      <a:lnTo>
                        <a:pt x="1" y="9974"/>
                      </a:lnTo>
                      <a:lnTo>
                        <a:pt x="111480" y="9974"/>
                      </a:lnTo>
                      <a:lnTo>
                        <a:pt x="102574" y="1"/>
                      </a:lnTo>
                      <a:close/>
                    </a:path>
                  </a:pathLst>
                </a:custGeom>
                <a:solidFill>
                  <a:srgbClr val="C99300"/>
                </a:solidFill>
                <a:ln>
                  <a:noFill/>
                </a:ln>
              </p:spPr>
              <p:txBody>
                <a:bodyPr anchorCtr="0" anchor="ctr" bIns="182875" lIns="182875" spcFirstLastPara="1" rIns="182875" wrap="square" tIns="182875">
                  <a:noAutofit/>
                </a:bodyPr>
                <a:lstStyle/>
                <a:p>
                  <a:pPr indent="0" lvl="0" marL="0" marR="0" rtl="0" algn="l">
                    <a:spcBef>
                      <a:spcPts val="0"/>
                    </a:spcBef>
                    <a:spcAft>
                      <a:spcPts val="0"/>
                    </a:spcAft>
                    <a:buClr>
                      <a:schemeClr val="dk1"/>
                    </a:buClr>
                    <a:buSzPts val="3600"/>
                    <a:buFont typeface="Calibri"/>
                    <a:buNone/>
                  </a:pPr>
                  <a:r>
                    <a:t/>
                  </a:r>
                  <a:endParaRPr b="0" i="0" sz="3600" u="none" cap="none" strike="noStrike">
                    <a:solidFill>
                      <a:schemeClr val="dk1"/>
                    </a:solidFill>
                    <a:latin typeface="Calibri"/>
                    <a:ea typeface="Calibri"/>
                    <a:cs typeface="Calibri"/>
                    <a:sym typeface="Calibri"/>
                  </a:endParaRPr>
                </a:p>
              </p:txBody>
            </p:sp>
          </p:grpSp>
          <p:sp>
            <p:nvSpPr>
              <p:cNvPr id="188" name="Google Shape;188;p16"/>
              <p:cNvSpPr txBox="1"/>
              <p:nvPr/>
            </p:nvSpPr>
            <p:spPr>
              <a:xfrm>
                <a:off x="9284927" y="2159360"/>
                <a:ext cx="2580900" cy="2016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GB" sz="2800">
                    <a:solidFill>
                      <a:schemeClr val="dk1"/>
                    </a:solidFill>
                  </a:rPr>
                  <a:t>Speed: 53% vs 75%</a:t>
                </a:r>
                <a:endParaRPr sz="2800"/>
              </a:p>
              <a:p>
                <a:pPr indent="0" lvl="0" marL="0" marR="0" rtl="0" algn="l">
                  <a:spcBef>
                    <a:spcPts val="1200"/>
                  </a:spcBef>
                  <a:spcAft>
                    <a:spcPts val="0"/>
                  </a:spcAft>
                  <a:buNone/>
                </a:pPr>
                <a:r>
                  <a:rPr lang="en-GB" sz="2800">
                    <a:solidFill>
                      <a:schemeClr val="dk1"/>
                    </a:solidFill>
                  </a:rPr>
                  <a:t>75% of cross-border remittance payments in every corridor to provide availability of funds for the recipient within one hour of payment initiation and for the remainder of the market to be within one business day, by end-2027</a:t>
                </a:r>
                <a:endParaRPr sz="2800">
                  <a:solidFill>
                    <a:schemeClr val="dk1"/>
                  </a:solidFill>
                </a:endParaRPr>
              </a:p>
            </p:txBody>
          </p:sp>
          <p:sp>
            <p:nvSpPr>
              <p:cNvPr id="189" name="Google Shape;189;p16"/>
              <p:cNvSpPr txBox="1"/>
              <p:nvPr/>
            </p:nvSpPr>
            <p:spPr>
              <a:xfrm>
                <a:off x="9284927" y="4726438"/>
                <a:ext cx="2580900" cy="15855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GB" sz="2800">
                    <a:solidFill>
                      <a:schemeClr val="dk1"/>
                    </a:solidFill>
                  </a:rPr>
                  <a:t>Transparency</a:t>
                </a:r>
                <a:endParaRPr sz="2800"/>
              </a:p>
              <a:p>
                <a:pPr indent="0" lvl="0" marL="0" marR="0" rtl="0" algn="l">
                  <a:spcBef>
                    <a:spcPts val="1200"/>
                  </a:spcBef>
                  <a:spcAft>
                    <a:spcPts val="0"/>
                  </a:spcAft>
                  <a:buNone/>
                </a:pPr>
                <a:r>
                  <a:rPr lang="en-GB" sz="2800">
                    <a:solidFill>
                      <a:schemeClr val="dk1"/>
                    </a:solidFill>
                  </a:rPr>
                  <a:t>measure the regulatory requirements in place on different aspects, such as provision of receipts containing transaction details, disclosure of fees and disclosure of FX rates</a:t>
                </a:r>
                <a:endParaRPr sz="2800">
                  <a:solidFill>
                    <a:schemeClr val="dk1"/>
                  </a:solidFill>
                </a:endParaRPr>
              </a:p>
            </p:txBody>
          </p:sp>
          <p:sp>
            <p:nvSpPr>
              <p:cNvPr id="190" name="Google Shape;190;p16"/>
              <p:cNvSpPr txBox="1"/>
              <p:nvPr/>
            </p:nvSpPr>
            <p:spPr>
              <a:xfrm>
                <a:off x="516918" y="2159360"/>
                <a:ext cx="2580900" cy="18009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GB" sz="2800">
                    <a:solidFill>
                      <a:schemeClr val="dk1"/>
                    </a:solidFill>
                  </a:rPr>
                  <a:t>Access: 70% vs 90%</a:t>
                </a:r>
                <a:endParaRPr sz="2800"/>
              </a:p>
              <a:p>
                <a:pPr indent="0" lvl="0" marL="0" marR="0" rtl="0" algn="l">
                  <a:spcBef>
                    <a:spcPts val="1200"/>
                  </a:spcBef>
                  <a:spcAft>
                    <a:spcPts val="0"/>
                  </a:spcAft>
                  <a:buNone/>
                </a:pPr>
                <a:r>
                  <a:rPr lang="en-GB" sz="2800">
                    <a:solidFill>
                      <a:schemeClr val="dk1"/>
                    </a:solidFill>
                  </a:rPr>
                  <a:t>More than 90% of individuals (including those without bank accounts) who wish to send or receive a remittance payment to have access to a means of cross-border remittance payment by end-2027</a:t>
                </a:r>
                <a:endParaRPr sz="2800">
                  <a:solidFill>
                    <a:schemeClr val="dk1"/>
                  </a:solidFill>
                </a:endParaRPr>
              </a:p>
            </p:txBody>
          </p:sp>
          <p:sp>
            <p:nvSpPr>
              <p:cNvPr id="191" name="Google Shape;191;p16"/>
              <p:cNvSpPr txBox="1"/>
              <p:nvPr/>
            </p:nvSpPr>
            <p:spPr>
              <a:xfrm>
                <a:off x="516918" y="4726438"/>
                <a:ext cx="2580900" cy="13698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GB" sz="2800">
                    <a:solidFill>
                      <a:schemeClr val="dk1"/>
                    </a:solidFill>
                  </a:rPr>
                  <a:t>Cost: 6.3% vs 3% / 5%</a:t>
                </a:r>
                <a:endParaRPr sz="2800"/>
              </a:p>
              <a:p>
                <a:pPr indent="0" lvl="0" marL="0" marR="0" rtl="0" algn="l">
                  <a:spcBef>
                    <a:spcPts val="1200"/>
                  </a:spcBef>
                  <a:spcAft>
                    <a:spcPts val="0"/>
                  </a:spcAft>
                  <a:buNone/>
                </a:pPr>
                <a:r>
                  <a:rPr lang="en-GB" sz="2800">
                    <a:solidFill>
                      <a:schemeClr val="dk1"/>
                    </a:solidFill>
                  </a:rPr>
                  <a:t>Global average cost of sending $200 remittance to be no more than 3% by 2030, with no corridors with costs higher than 5%</a:t>
                </a:r>
                <a:r>
                  <a:rPr i="0" lang="en-GB" sz="2800" u="none" cap="none" strike="noStrike">
                    <a:solidFill>
                      <a:schemeClr val="dk1"/>
                    </a:solidFill>
                  </a:rPr>
                  <a:t>.</a:t>
                </a:r>
                <a:endParaRPr i="0" sz="2800" u="none" cap="none" strike="noStrike">
                  <a:solidFill>
                    <a:schemeClr val="dk1"/>
                  </a:solidFill>
                </a:endParaRPr>
              </a:p>
            </p:txBody>
          </p:sp>
          <p:grpSp>
            <p:nvGrpSpPr>
              <p:cNvPr id="192" name="Google Shape;192;p16"/>
              <p:cNvGrpSpPr/>
              <p:nvPr/>
            </p:nvGrpSpPr>
            <p:grpSpPr>
              <a:xfrm>
                <a:off x="8945168" y="2172014"/>
                <a:ext cx="225430" cy="225430"/>
                <a:chOff x="5857448" y="5537910"/>
                <a:chExt cx="477000" cy="477000"/>
              </a:xfrm>
            </p:grpSpPr>
            <p:sp>
              <p:nvSpPr>
                <p:cNvPr id="193" name="Google Shape;193;p16"/>
                <p:cNvSpPr/>
                <p:nvPr/>
              </p:nvSpPr>
              <p:spPr>
                <a:xfrm rot="-5400000">
                  <a:off x="5857448" y="5537910"/>
                  <a:ext cx="477000" cy="477000"/>
                </a:xfrm>
                <a:prstGeom prst="ellipse">
                  <a:avLst/>
                </a:prstGeom>
                <a:solidFill>
                  <a:schemeClr val="accent3"/>
                </a:solidFill>
                <a:ln>
                  <a:noFill/>
                </a:ln>
                <a:effectLst>
                  <a:outerShdw blurRad="177800" rotWithShape="0" algn="ctr" dir="5400000" dist="63500">
                    <a:srgbClr val="000000">
                      <a:alpha val="2471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b="0" i="0" sz="2700" u="none" cap="none" strike="noStrike">
                    <a:solidFill>
                      <a:schemeClr val="lt1"/>
                    </a:solidFill>
                    <a:latin typeface="Calibri"/>
                    <a:ea typeface="Calibri"/>
                    <a:cs typeface="Calibri"/>
                    <a:sym typeface="Calibri"/>
                  </a:endParaRPr>
                </a:p>
              </p:txBody>
            </p:sp>
            <p:sp>
              <p:nvSpPr>
                <p:cNvPr id="194" name="Google Shape;194;p16"/>
                <p:cNvSpPr/>
                <p:nvPr/>
              </p:nvSpPr>
              <p:spPr>
                <a:xfrm rot="5400000">
                  <a:off x="5965249" y="5700323"/>
                  <a:ext cx="261501" cy="163155"/>
                </a:xfrm>
                <a:custGeom>
                  <a:rect b="b" l="l" r="r" t="t"/>
                  <a:pathLst>
                    <a:path extrusionOk="0" h="207" w="333">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lt1"/>
                </a:solidFill>
                <a:ln>
                  <a:noFill/>
                </a:ln>
              </p:spPr>
              <p:txBody>
                <a:bodyPr anchorCtr="0" anchor="t" bIns="68550" lIns="137150" spcFirstLastPara="1" rIns="137150" wrap="square" tIns="68550">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grpSp>
          <p:grpSp>
            <p:nvGrpSpPr>
              <p:cNvPr id="195" name="Google Shape;195;p16"/>
              <p:cNvGrpSpPr/>
              <p:nvPr/>
            </p:nvGrpSpPr>
            <p:grpSpPr>
              <a:xfrm>
                <a:off x="8945168" y="4705156"/>
                <a:ext cx="225430" cy="225430"/>
                <a:chOff x="5857448" y="5537910"/>
                <a:chExt cx="477000" cy="477000"/>
              </a:xfrm>
            </p:grpSpPr>
            <p:sp>
              <p:nvSpPr>
                <p:cNvPr id="196" name="Google Shape;196;p16"/>
                <p:cNvSpPr/>
                <p:nvPr/>
              </p:nvSpPr>
              <p:spPr>
                <a:xfrm rot="-5400000">
                  <a:off x="5857448" y="5537910"/>
                  <a:ext cx="477000" cy="477000"/>
                </a:xfrm>
                <a:prstGeom prst="ellipse">
                  <a:avLst/>
                </a:prstGeom>
                <a:solidFill>
                  <a:srgbClr val="E54747"/>
                </a:solidFill>
                <a:ln>
                  <a:noFill/>
                </a:ln>
                <a:effectLst>
                  <a:outerShdw blurRad="177800" rotWithShape="0" algn="ctr" dir="5400000" dist="63500">
                    <a:srgbClr val="000000">
                      <a:alpha val="2471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197" name="Google Shape;197;p16"/>
                <p:cNvSpPr/>
                <p:nvPr/>
              </p:nvSpPr>
              <p:spPr>
                <a:xfrm rot="5400000">
                  <a:off x="5965249" y="5700323"/>
                  <a:ext cx="261501" cy="163155"/>
                </a:xfrm>
                <a:custGeom>
                  <a:rect b="b" l="l" r="r" t="t"/>
                  <a:pathLst>
                    <a:path extrusionOk="0" h="207" w="333">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lt1"/>
                </a:solidFill>
                <a:ln>
                  <a:noFill/>
                </a:ln>
              </p:spPr>
              <p:txBody>
                <a:bodyPr anchorCtr="0" anchor="t" bIns="68550" lIns="137150" spcFirstLastPara="1" rIns="137150" wrap="square" tIns="68550">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grpSp>
          <p:grpSp>
            <p:nvGrpSpPr>
              <p:cNvPr id="198" name="Google Shape;198;p16"/>
              <p:cNvGrpSpPr/>
              <p:nvPr/>
            </p:nvGrpSpPr>
            <p:grpSpPr>
              <a:xfrm flipH="1">
                <a:off x="3209578" y="2172014"/>
                <a:ext cx="225430" cy="225430"/>
                <a:chOff x="5857448" y="5537910"/>
                <a:chExt cx="477000" cy="477000"/>
              </a:xfrm>
            </p:grpSpPr>
            <p:sp>
              <p:nvSpPr>
                <p:cNvPr id="199" name="Google Shape;199;p16"/>
                <p:cNvSpPr/>
                <p:nvPr/>
              </p:nvSpPr>
              <p:spPr>
                <a:xfrm rot="-5400000">
                  <a:off x="5857448" y="5537910"/>
                  <a:ext cx="477000" cy="477000"/>
                </a:xfrm>
                <a:prstGeom prst="ellipse">
                  <a:avLst/>
                </a:prstGeom>
                <a:solidFill>
                  <a:schemeClr val="accent4"/>
                </a:solidFill>
                <a:ln>
                  <a:noFill/>
                </a:ln>
                <a:effectLst>
                  <a:outerShdw blurRad="177800" rotWithShape="0" algn="ctr" dir="5400000" dist="63500">
                    <a:srgbClr val="000000">
                      <a:alpha val="2471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200" name="Google Shape;200;p16"/>
                <p:cNvSpPr/>
                <p:nvPr/>
              </p:nvSpPr>
              <p:spPr>
                <a:xfrm rot="5400000">
                  <a:off x="5965249" y="5700323"/>
                  <a:ext cx="261501" cy="163155"/>
                </a:xfrm>
                <a:custGeom>
                  <a:rect b="b" l="l" r="r" t="t"/>
                  <a:pathLst>
                    <a:path extrusionOk="0" h="207" w="333">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lt1"/>
                </a:solidFill>
                <a:ln>
                  <a:noFill/>
                </a:ln>
              </p:spPr>
              <p:txBody>
                <a:bodyPr anchorCtr="0" anchor="t" bIns="68550" lIns="137150" spcFirstLastPara="1" rIns="137150" wrap="square" tIns="68550">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grpSp>
          <p:grpSp>
            <p:nvGrpSpPr>
              <p:cNvPr id="201" name="Google Shape;201;p16"/>
              <p:cNvGrpSpPr/>
              <p:nvPr/>
            </p:nvGrpSpPr>
            <p:grpSpPr>
              <a:xfrm flipH="1">
                <a:off x="3209578" y="4705156"/>
                <a:ext cx="225430" cy="225430"/>
                <a:chOff x="5857448" y="5537910"/>
                <a:chExt cx="477000" cy="477000"/>
              </a:xfrm>
            </p:grpSpPr>
            <p:sp>
              <p:nvSpPr>
                <p:cNvPr id="202" name="Google Shape;202;p16"/>
                <p:cNvSpPr/>
                <p:nvPr/>
              </p:nvSpPr>
              <p:spPr>
                <a:xfrm rot="-5400000">
                  <a:off x="5857448" y="5537910"/>
                  <a:ext cx="477000" cy="477000"/>
                </a:xfrm>
                <a:prstGeom prst="ellipse">
                  <a:avLst/>
                </a:prstGeom>
                <a:solidFill>
                  <a:schemeClr val="accent2"/>
                </a:solidFill>
                <a:ln>
                  <a:noFill/>
                </a:ln>
                <a:effectLst>
                  <a:outerShdw blurRad="177800" rotWithShape="0" algn="ctr" dir="5400000" dist="63500">
                    <a:srgbClr val="000000">
                      <a:alpha val="2471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2700">
                    <a:solidFill>
                      <a:schemeClr val="lt1"/>
                    </a:solidFill>
                    <a:latin typeface="Calibri"/>
                    <a:ea typeface="Calibri"/>
                    <a:cs typeface="Calibri"/>
                    <a:sym typeface="Calibri"/>
                  </a:endParaRPr>
                </a:p>
              </p:txBody>
            </p:sp>
            <p:sp>
              <p:nvSpPr>
                <p:cNvPr id="203" name="Google Shape;203;p16"/>
                <p:cNvSpPr/>
                <p:nvPr/>
              </p:nvSpPr>
              <p:spPr>
                <a:xfrm rot="5400000">
                  <a:off x="5965249" y="5700323"/>
                  <a:ext cx="261501" cy="163155"/>
                </a:xfrm>
                <a:custGeom>
                  <a:rect b="b" l="l" r="r" t="t"/>
                  <a:pathLst>
                    <a:path extrusionOk="0" h="207" w="333">
                      <a:moveTo>
                        <a:pt x="167" y="0"/>
                      </a:moveTo>
                      <a:cubicBezTo>
                        <a:pt x="177" y="0"/>
                        <a:pt x="187" y="4"/>
                        <a:pt x="195" y="12"/>
                      </a:cubicBezTo>
                      <a:cubicBezTo>
                        <a:pt x="318" y="135"/>
                        <a:pt x="318" y="135"/>
                        <a:pt x="318" y="135"/>
                      </a:cubicBezTo>
                      <a:cubicBezTo>
                        <a:pt x="333" y="150"/>
                        <a:pt x="333" y="176"/>
                        <a:pt x="318" y="191"/>
                      </a:cubicBezTo>
                      <a:cubicBezTo>
                        <a:pt x="302" y="207"/>
                        <a:pt x="277" y="207"/>
                        <a:pt x="261" y="191"/>
                      </a:cubicBezTo>
                      <a:cubicBezTo>
                        <a:pt x="167" y="97"/>
                        <a:pt x="167" y="97"/>
                        <a:pt x="167" y="97"/>
                      </a:cubicBezTo>
                      <a:cubicBezTo>
                        <a:pt x="72" y="191"/>
                        <a:pt x="72" y="191"/>
                        <a:pt x="72" y="191"/>
                      </a:cubicBezTo>
                      <a:cubicBezTo>
                        <a:pt x="57" y="207"/>
                        <a:pt x="32" y="207"/>
                        <a:pt x="16" y="191"/>
                      </a:cubicBezTo>
                      <a:cubicBezTo>
                        <a:pt x="0" y="176"/>
                        <a:pt x="0" y="150"/>
                        <a:pt x="16" y="135"/>
                      </a:cubicBezTo>
                      <a:cubicBezTo>
                        <a:pt x="139" y="12"/>
                        <a:pt x="139" y="12"/>
                        <a:pt x="139" y="12"/>
                      </a:cubicBezTo>
                      <a:cubicBezTo>
                        <a:pt x="146" y="4"/>
                        <a:pt x="157" y="0"/>
                        <a:pt x="167" y="0"/>
                      </a:cubicBezTo>
                      <a:close/>
                    </a:path>
                  </a:pathLst>
                </a:custGeom>
                <a:solidFill>
                  <a:schemeClr val="lt1"/>
                </a:solidFill>
                <a:ln>
                  <a:noFill/>
                </a:ln>
              </p:spPr>
              <p:txBody>
                <a:bodyPr anchorCtr="0" anchor="t" bIns="68550" lIns="137150" spcFirstLastPara="1" rIns="137150" wrap="square" tIns="68550">
                  <a:noAutofit/>
                </a:bodyPr>
                <a:lstStyle/>
                <a:p>
                  <a:pPr indent="0" lvl="0" marL="0" marR="0" rtl="0" algn="l">
                    <a:spcBef>
                      <a:spcPts val="0"/>
                    </a:spcBef>
                    <a:spcAft>
                      <a:spcPts val="0"/>
                    </a:spcAft>
                    <a:buNone/>
                  </a:pPr>
                  <a:r>
                    <a:t/>
                  </a:r>
                  <a:endParaRPr sz="2700">
                    <a:solidFill>
                      <a:schemeClr val="dk1"/>
                    </a:solidFill>
                    <a:latin typeface="Calibri"/>
                    <a:ea typeface="Calibri"/>
                    <a:cs typeface="Calibri"/>
                    <a:sym typeface="Calibri"/>
                  </a:endParaRPr>
                </a:p>
              </p:txBody>
            </p:sp>
          </p:grpSp>
        </p:grpSp>
        <p:sp>
          <p:nvSpPr>
            <p:cNvPr id="204" name="Google Shape;204;p16"/>
            <p:cNvSpPr txBox="1"/>
            <p:nvPr/>
          </p:nvSpPr>
          <p:spPr>
            <a:xfrm>
              <a:off x="5591215" y="5916618"/>
              <a:ext cx="818700" cy="523200"/>
            </a:xfrm>
            <a:prstGeom prst="rect">
              <a:avLst/>
            </a:prstGeom>
            <a:noFill/>
            <a:ln>
              <a:noFill/>
            </a:ln>
          </p:spPr>
          <p:txBody>
            <a:bodyPr anchorCtr="0" anchor="t" bIns="91400" lIns="182875" spcFirstLastPara="1" rIns="182875" wrap="square" tIns="91400">
              <a:spAutoFit/>
            </a:bodyPr>
            <a:lstStyle/>
            <a:p>
              <a:pPr indent="0" lvl="0" marL="0" marR="0" rtl="0" algn="ctr">
                <a:spcBef>
                  <a:spcPts val="0"/>
                </a:spcBef>
                <a:spcAft>
                  <a:spcPts val="0"/>
                </a:spcAft>
                <a:buNone/>
              </a:pPr>
              <a:r>
                <a:rPr b="1" lang="en-GB" sz="5600">
                  <a:solidFill>
                    <a:schemeClr val="lt1"/>
                  </a:solidFill>
                </a:rPr>
                <a:t>01</a:t>
              </a:r>
              <a:endParaRPr sz="2800"/>
            </a:p>
          </p:txBody>
        </p:sp>
        <p:sp>
          <p:nvSpPr>
            <p:cNvPr id="205" name="Google Shape;205;p16"/>
            <p:cNvSpPr txBox="1"/>
            <p:nvPr/>
          </p:nvSpPr>
          <p:spPr>
            <a:xfrm>
              <a:off x="5591215" y="4891586"/>
              <a:ext cx="818700" cy="523200"/>
            </a:xfrm>
            <a:prstGeom prst="rect">
              <a:avLst/>
            </a:prstGeom>
            <a:noFill/>
            <a:ln>
              <a:noFill/>
            </a:ln>
          </p:spPr>
          <p:txBody>
            <a:bodyPr anchorCtr="0" anchor="t" bIns="91400" lIns="182875" spcFirstLastPara="1" rIns="182875" wrap="square" tIns="91400">
              <a:spAutoFit/>
            </a:bodyPr>
            <a:lstStyle/>
            <a:p>
              <a:pPr indent="0" lvl="0" marL="0" marR="0" rtl="0" algn="ctr">
                <a:spcBef>
                  <a:spcPts val="0"/>
                </a:spcBef>
                <a:spcAft>
                  <a:spcPts val="0"/>
                </a:spcAft>
                <a:buNone/>
              </a:pPr>
              <a:r>
                <a:rPr b="1" lang="en-GB" sz="5600">
                  <a:solidFill>
                    <a:schemeClr val="lt1"/>
                  </a:solidFill>
                </a:rPr>
                <a:t>02</a:t>
              </a:r>
              <a:endParaRPr sz="2800"/>
            </a:p>
          </p:txBody>
        </p:sp>
        <p:sp>
          <p:nvSpPr>
            <p:cNvPr id="206" name="Google Shape;206;p16"/>
            <p:cNvSpPr txBox="1"/>
            <p:nvPr/>
          </p:nvSpPr>
          <p:spPr>
            <a:xfrm>
              <a:off x="5591215" y="3866555"/>
              <a:ext cx="818700" cy="523200"/>
            </a:xfrm>
            <a:prstGeom prst="rect">
              <a:avLst/>
            </a:prstGeom>
            <a:noFill/>
            <a:ln>
              <a:noFill/>
            </a:ln>
          </p:spPr>
          <p:txBody>
            <a:bodyPr anchorCtr="0" anchor="t" bIns="91400" lIns="182875" spcFirstLastPara="1" rIns="182875" wrap="square" tIns="91400">
              <a:spAutoFit/>
            </a:bodyPr>
            <a:lstStyle/>
            <a:p>
              <a:pPr indent="0" lvl="0" marL="0" marR="0" rtl="0" algn="ctr">
                <a:spcBef>
                  <a:spcPts val="0"/>
                </a:spcBef>
                <a:spcAft>
                  <a:spcPts val="0"/>
                </a:spcAft>
                <a:buNone/>
              </a:pPr>
              <a:r>
                <a:rPr b="1" lang="en-GB" sz="5600">
                  <a:solidFill>
                    <a:schemeClr val="lt1"/>
                  </a:solidFill>
                </a:rPr>
                <a:t>03</a:t>
              </a:r>
              <a:endParaRPr sz="2800"/>
            </a:p>
          </p:txBody>
        </p:sp>
        <p:sp>
          <p:nvSpPr>
            <p:cNvPr id="207" name="Google Shape;207;p16"/>
            <p:cNvSpPr txBox="1"/>
            <p:nvPr/>
          </p:nvSpPr>
          <p:spPr>
            <a:xfrm>
              <a:off x="5591215" y="2841524"/>
              <a:ext cx="818700" cy="523200"/>
            </a:xfrm>
            <a:prstGeom prst="rect">
              <a:avLst/>
            </a:prstGeom>
            <a:noFill/>
            <a:ln>
              <a:noFill/>
            </a:ln>
          </p:spPr>
          <p:txBody>
            <a:bodyPr anchorCtr="0" anchor="t" bIns="91400" lIns="182875" spcFirstLastPara="1" rIns="182875" wrap="square" tIns="91400">
              <a:spAutoFit/>
            </a:bodyPr>
            <a:lstStyle/>
            <a:p>
              <a:pPr indent="0" lvl="0" marL="0" marR="0" rtl="0" algn="ctr">
                <a:spcBef>
                  <a:spcPts val="0"/>
                </a:spcBef>
                <a:spcAft>
                  <a:spcPts val="0"/>
                </a:spcAft>
                <a:buNone/>
              </a:pPr>
              <a:r>
                <a:rPr b="1" lang="en-GB" sz="5600">
                  <a:solidFill>
                    <a:schemeClr val="lt1"/>
                  </a:solidFill>
                </a:rPr>
                <a:t>04</a:t>
              </a:r>
              <a:endParaRPr sz="2800"/>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567033" y="463062"/>
            <a:ext cx="23253000" cy="14916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5A83"/>
              </a:buClr>
              <a:buSzPts val="8800"/>
              <a:buFont typeface="Arial"/>
              <a:buNone/>
            </a:pPr>
            <a:r>
              <a:rPr lang="en-GB" sz="6700"/>
              <a:t>In terms of speed, Mojaloop flow allows to meet the KPIs set by the FSB by design. </a:t>
            </a:r>
            <a:endParaRPr sz="6700"/>
          </a:p>
        </p:txBody>
      </p:sp>
      <p:sp>
        <p:nvSpPr>
          <p:cNvPr id="213" name="Google Shape;213;p17"/>
          <p:cNvSpPr/>
          <p:nvPr/>
        </p:nvSpPr>
        <p:spPr>
          <a:xfrm>
            <a:off x="5930223" y="4340608"/>
            <a:ext cx="1631424" cy="1761892"/>
          </a:xfrm>
          <a:custGeom>
            <a:rect b="b" l="l" r="r" t="t"/>
            <a:pathLst>
              <a:path extrusionOk="0" h="880946" w="858644">
                <a:moveTo>
                  <a:pt x="146827" y="0"/>
                </a:moveTo>
                <a:lnTo>
                  <a:pt x="858644" y="0"/>
                </a:lnTo>
                <a:lnTo>
                  <a:pt x="858644" y="880946"/>
                </a:lnTo>
                <a:lnTo>
                  <a:pt x="146827" y="880946"/>
                </a:lnTo>
                <a:cubicBezTo>
                  <a:pt x="65737" y="880946"/>
                  <a:pt x="0" y="815209"/>
                  <a:pt x="0" y="734119"/>
                </a:cubicBezTo>
                <a:lnTo>
                  <a:pt x="0" y="146827"/>
                </a:lnTo>
                <a:cubicBezTo>
                  <a:pt x="0" y="65737"/>
                  <a:pt x="65737" y="0"/>
                  <a:pt x="146827" y="0"/>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b="0" i="0" sz="3600" u="none" cap="none" strike="noStrike">
              <a:solidFill>
                <a:schemeClr val="lt1"/>
              </a:solidFill>
              <a:latin typeface="Roboto"/>
              <a:ea typeface="Roboto"/>
              <a:cs typeface="Roboto"/>
              <a:sym typeface="Roboto"/>
            </a:endParaRPr>
          </a:p>
        </p:txBody>
      </p:sp>
      <p:sp>
        <p:nvSpPr>
          <p:cNvPr id="214" name="Google Shape;214;p17"/>
          <p:cNvSpPr/>
          <p:nvPr/>
        </p:nvSpPr>
        <p:spPr>
          <a:xfrm>
            <a:off x="7541982" y="4340608"/>
            <a:ext cx="4152714" cy="1761892"/>
          </a:xfrm>
          <a:custGeom>
            <a:rect b="b" l="l" r="r" t="t"/>
            <a:pathLst>
              <a:path extrusionOk="0" h="880946" w="2185639">
                <a:moveTo>
                  <a:pt x="0" y="0"/>
                </a:moveTo>
                <a:lnTo>
                  <a:pt x="2038812" y="0"/>
                </a:lnTo>
                <a:cubicBezTo>
                  <a:pt x="2119902" y="0"/>
                  <a:pt x="2185639" y="65737"/>
                  <a:pt x="2185639" y="146827"/>
                </a:cubicBezTo>
                <a:lnTo>
                  <a:pt x="2185639" y="734119"/>
                </a:lnTo>
                <a:cubicBezTo>
                  <a:pt x="2185639" y="815209"/>
                  <a:pt x="2119902" y="880946"/>
                  <a:pt x="2038812" y="880946"/>
                </a:cubicBezTo>
                <a:lnTo>
                  <a:pt x="0" y="880946"/>
                </a:lnTo>
                <a:lnTo>
                  <a:pt x="0" y="0"/>
                </a:lnTo>
                <a:close/>
              </a:path>
            </a:pathLst>
          </a:custGeom>
          <a:solidFill>
            <a:srgbClr val="F2F2F2"/>
          </a:solidFill>
          <a:ln>
            <a:noFill/>
          </a:ln>
        </p:spPr>
        <p:txBody>
          <a:bodyPr anchorCtr="0" anchor="ctr" bIns="91400" lIns="504050" spcFirstLastPara="1" rIns="182875" wrap="square" tIns="91400">
            <a:noAutofit/>
          </a:bodyPr>
          <a:lstStyle/>
          <a:p>
            <a:pPr indent="0" lvl="0" marL="0" rtl="0" algn="ctr">
              <a:spcBef>
                <a:spcPts val="0"/>
              </a:spcBef>
              <a:spcAft>
                <a:spcPts val="0"/>
              </a:spcAft>
              <a:buClr>
                <a:schemeClr val="dk1"/>
              </a:buClr>
              <a:buFont typeface="Arial"/>
              <a:buNone/>
            </a:pPr>
            <a:r>
              <a:rPr lang="en-GB" sz="3000">
                <a:solidFill>
                  <a:schemeClr val="accent1"/>
                </a:solidFill>
              </a:rPr>
              <a:t>Pre-agreement of terms and </a:t>
            </a:r>
            <a:r>
              <a:rPr lang="en-GB" sz="3000">
                <a:solidFill>
                  <a:schemeClr val="accent1"/>
                </a:solidFill>
              </a:rPr>
              <a:t>Irrevocable push</a:t>
            </a:r>
            <a:endParaRPr b="1" sz="3000">
              <a:solidFill>
                <a:schemeClr val="accent1"/>
              </a:solidFill>
            </a:endParaRPr>
          </a:p>
        </p:txBody>
      </p:sp>
      <p:sp>
        <p:nvSpPr>
          <p:cNvPr id="215" name="Google Shape;215;p17"/>
          <p:cNvSpPr/>
          <p:nvPr/>
        </p:nvSpPr>
        <p:spPr>
          <a:xfrm>
            <a:off x="13047078" y="4340608"/>
            <a:ext cx="10911600" cy="1761600"/>
          </a:xfrm>
          <a:prstGeom prst="round2DiagRect">
            <a:avLst>
              <a:gd fmla="val 16667" name="adj1"/>
              <a:gd fmla="val 0" name="adj2"/>
            </a:avLst>
          </a:prstGeom>
          <a:solidFill>
            <a:srgbClr val="F2F2F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600">
              <a:solidFill>
                <a:schemeClr val="lt1"/>
              </a:solidFill>
              <a:latin typeface="Roboto"/>
              <a:ea typeface="Roboto"/>
              <a:cs typeface="Roboto"/>
              <a:sym typeface="Roboto"/>
            </a:endParaRPr>
          </a:p>
        </p:txBody>
      </p:sp>
      <p:cxnSp>
        <p:nvCxnSpPr>
          <p:cNvPr id="216" name="Google Shape;216;p17"/>
          <p:cNvCxnSpPr/>
          <p:nvPr/>
        </p:nvCxnSpPr>
        <p:spPr>
          <a:xfrm>
            <a:off x="11749298" y="5221554"/>
            <a:ext cx="1196400" cy="0"/>
          </a:xfrm>
          <a:prstGeom prst="straightConnector1">
            <a:avLst/>
          </a:prstGeom>
          <a:noFill/>
          <a:ln cap="flat" cmpd="sng" w="12700">
            <a:solidFill>
              <a:schemeClr val="accent3"/>
            </a:solidFill>
            <a:prstDash val="dot"/>
            <a:miter lim="800000"/>
            <a:headEnd len="sm" w="sm" type="none"/>
            <a:tailEnd len="med" w="med" type="triangle"/>
          </a:ln>
        </p:spPr>
      </p:cxnSp>
      <p:sp>
        <p:nvSpPr>
          <p:cNvPr id="217" name="Google Shape;217;p17"/>
          <p:cNvSpPr txBox="1"/>
          <p:nvPr/>
        </p:nvSpPr>
        <p:spPr>
          <a:xfrm>
            <a:off x="14262159" y="4648038"/>
            <a:ext cx="9668100" cy="861900"/>
          </a:xfrm>
          <a:prstGeom prst="rect">
            <a:avLst/>
          </a:prstGeom>
          <a:noFill/>
          <a:ln>
            <a:noFill/>
          </a:ln>
        </p:spPr>
        <p:txBody>
          <a:bodyPr anchorCtr="0" anchor="t" bIns="0" lIns="0" spcFirstLastPara="1" rIns="0" wrap="square" tIns="0">
            <a:spAutoFit/>
          </a:bodyPr>
          <a:lstStyle/>
          <a:p>
            <a:pPr indent="-406400" lvl="0" marL="457200" rtl="0" algn="l">
              <a:spcBef>
                <a:spcPts val="0"/>
              </a:spcBef>
              <a:spcAft>
                <a:spcPts val="0"/>
              </a:spcAft>
              <a:buClr>
                <a:srgbClr val="3F3F3F"/>
              </a:buClr>
              <a:buSzPts val="2800"/>
              <a:buChar char="●"/>
            </a:pPr>
            <a:r>
              <a:rPr lang="en-GB" sz="2800">
                <a:solidFill>
                  <a:srgbClr val="3F3F3F"/>
                </a:solidFill>
              </a:rPr>
              <a:t>A</a:t>
            </a:r>
            <a:r>
              <a:rPr lang="en-GB" sz="2800">
                <a:solidFill>
                  <a:srgbClr val="3F3F3F"/>
                </a:solidFill>
              </a:rPr>
              <a:t>greement of terms prior to the execution of a payment</a:t>
            </a:r>
            <a:endParaRPr sz="2800">
              <a:solidFill>
                <a:srgbClr val="3F3F3F"/>
              </a:solidFill>
            </a:endParaRPr>
          </a:p>
          <a:p>
            <a:pPr indent="-406400" lvl="0" marL="457200" rtl="0" algn="l">
              <a:spcBef>
                <a:spcPts val="0"/>
              </a:spcBef>
              <a:spcAft>
                <a:spcPts val="0"/>
              </a:spcAft>
              <a:buClr>
                <a:srgbClr val="3F3F3F"/>
              </a:buClr>
              <a:buSzPts val="2800"/>
              <a:buChar char="●"/>
            </a:pPr>
            <a:r>
              <a:rPr lang="en-GB" sz="2800">
                <a:solidFill>
                  <a:srgbClr val="3F3F3F"/>
                </a:solidFill>
              </a:rPr>
              <a:t>Returns are considered as a new transaction</a:t>
            </a:r>
            <a:endParaRPr sz="2800">
              <a:solidFill>
                <a:srgbClr val="263238"/>
              </a:solidFill>
              <a:latin typeface="Roboto"/>
              <a:ea typeface="Roboto"/>
              <a:cs typeface="Roboto"/>
              <a:sym typeface="Roboto"/>
            </a:endParaRPr>
          </a:p>
        </p:txBody>
      </p:sp>
      <p:sp>
        <p:nvSpPr>
          <p:cNvPr id="218" name="Google Shape;218;p17"/>
          <p:cNvSpPr/>
          <p:nvPr/>
        </p:nvSpPr>
        <p:spPr>
          <a:xfrm>
            <a:off x="5930223" y="6662849"/>
            <a:ext cx="1631424" cy="1761892"/>
          </a:xfrm>
          <a:custGeom>
            <a:rect b="b" l="l" r="r" t="t"/>
            <a:pathLst>
              <a:path extrusionOk="0" h="880946" w="858644">
                <a:moveTo>
                  <a:pt x="146827" y="0"/>
                </a:moveTo>
                <a:lnTo>
                  <a:pt x="858644" y="0"/>
                </a:lnTo>
                <a:lnTo>
                  <a:pt x="858644" y="880946"/>
                </a:lnTo>
                <a:lnTo>
                  <a:pt x="146827" y="880946"/>
                </a:lnTo>
                <a:cubicBezTo>
                  <a:pt x="65737" y="880946"/>
                  <a:pt x="0" y="815209"/>
                  <a:pt x="0" y="734119"/>
                </a:cubicBezTo>
                <a:lnTo>
                  <a:pt x="0" y="146827"/>
                </a:lnTo>
                <a:cubicBezTo>
                  <a:pt x="0" y="65737"/>
                  <a:pt x="65737" y="0"/>
                  <a:pt x="146827" y="0"/>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600">
              <a:solidFill>
                <a:schemeClr val="lt1"/>
              </a:solidFill>
              <a:latin typeface="Roboto"/>
              <a:ea typeface="Roboto"/>
              <a:cs typeface="Roboto"/>
              <a:sym typeface="Roboto"/>
            </a:endParaRPr>
          </a:p>
        </p:txBody>
      </p:sp>
      <p:sp>
        <p:nvSpPr>
          <p:cNvPr id="219" name="Google Shape;219;p17"/>
          <p:cNvSpPr/>
          <p:nvPr/>
        </p:nvSpPr>
        <p:spPr>
          <a:xfrm>
            <a:off x="7541982" y="6662849"/>
            <a:ext cx="4152714" cy="1761892"/>
          </a:xfrm>
          <a:custGeom>
            <a:rect b="b" l="l" r="r" t="t"/>
            <a:pathLst>
              <a:path extrusionOk="0" h="880946" w="2185639">
                <a:moveTo>
                  <a:pt x="0" y="0"/>
                </a:moveTo>
                <a:lnTo>
                  <a:pt x="2038812" y="0"/>
                </a:lnTo>
                <a:cubicBezTo>
                  <a:pt x="2119902" y="0"/>
                  <a:pt x="2185639" y="65737"/>
                  <a:pt x="2185639" y="146827"/>
                </a:cubicBezTo>
                <a:lnTo>
                  <a:pt x="2185639" y="734119"/>
                </a:lnTo>
                <a:cubicBezTo>
                  <a:pt x="2185639" y="815209"/>
                  <a:pt x="2119902" y="880946"/>
                  <a:pt x="2038812" y="880946"/>
                </a:cubicBezTo>
                <a:lnTo>
                  <a:pt x="0" y="880946"/>
                </a:lnTo>
                <a:lnTo>
                  <a:pt x="0" y="0"/>
                </a:lnTo>
                <a:close/>
              </a:path>
            </a:pathLst>
          </a:custGeom>
          <a:solidFill>
            <a:srgbClr val="F2F2F2"/>
          </a:solidFill>
          <a:ln>
            <a:noFill/>
          </a:ln>
        </p:spPr>
        <p:txBody>
          <a:bodyPr anchorCtr="0" anchor="ctr" bIns="91400" lIns="504050" spcFirstLastPara="1" rIns="182875" wrap="square" tIns="91400">
            <a:noAutofit/>
          </a:bodyPr>
          <a:lstStyle/>
          <a:p>
            <a:pPr indent="0" lvl="0" marL="0" rtl="0" algn="ctr">
              <a:spcBef>
                <a:spcPts val="0"/>
              </a:spcBef>
              <a:spcAft>
                <a:spcPts val="0"/>
              </a:spcAft>
              <a:buClr>
                <a:schemeClr val="dk1"/>
              </a:buClr>
              <a:buFont typeface="Arial"/>
              <a:buNone/>
            </a:pPr>
            <a:r>
              <a:rPr lang="en-GB" sz="3000">
                <a:solidFill>
                  <a:schemeClr val="accent2"/>
                </a:solidFill>
              </a:rPr>
              <a:t>Instant availability</a:t>
            </a:r>
            <a:endParaRPr b="1" sz="3000">
              <a:solidFill>
                <a:schemeClr val="accent2"/>
              </a:solidFill>
            </a:endParaRPr>
          </a:p>
        </p:txBody>
      </p:sp>
      <p:sp>
        <p:nvSpPr>
          <p:cNvPr id="220" name="Google Shape;220;p17"/>
          <p:cNvSpPr/>
          <p:nvPr/>
        </p:nvSpPr>
        <p:spPr>
          <a:xfrm>
            <a:off x="13047078" y="6662849"/>
            <a:ext cx="10911600" cy="1761600"/>
          </a:xfrm>
          <a:prstGeom prst="round2DiagRect">
            <a:avLst>
              <a:gd fmla="val 16667" name="adj1"/>
              <a:gd fmla="val 0" name="adj2"/>
            </a:avLst>
          </a:prstGeom>
          <a:solidFill>
            <a:srgbClr val="F2F2F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600">
              <a:solidFill>
                <a:schemeClr val="lt1"/>
              </a:solidFill>
              <a:latin typeface="Roboto"/>
              <a:ea typeface="Roboto"/>
              <a:cs typeface="Roboto"/>
              <a:sym typeface="Roboto"/>
            </a:endParaRPr>
          </a:p>
        </p:txBody>
      </p:sp>
      <p:cxnSp>
        <p:nvCxnSpPr>
          <p:cNvPr id="221" name="Google Shape;221;p17"/>
          <p:cNvCxnSpPr/>
          <p:nvPr/>
        </p:nvCxnSpPr>
        <p:spPr>
          <a:xfrm>
            <a:off x="11749298" y="7543796"/>
            <a:ext cx="1196400" cy="0"/>
          </a:xfrm>
          <a:prstGeom prst="straightConnector1">
            <a:avLst/>
          </a:prstGeom>
          <a:noFill/>
          <a:ln cap="flat" cmpd="sng" w="12700">
            <a:solidFill>
              <a:schemeClr val="accent3"/>
            </a:solidFill>
            <a:prstDash val="dot"/>
            <a:miter lim="800000"/>
            <a:headEnd len="sm" w="sm" type="none"/>
            <a:tailEnd len="med" w="med" type="triangle"/>
          </a:ln>
        </p:spPr>
      </p:cxnSp>
      <p:sp>
        <p:nvSpPr>
          <p:cNvPr id="222" name="Google Shape;222;p17"/>
          <p:cNvSpPr txBox="1"/>
          <p:nvPr/>
        </p:nvSpPr>
        <p:spPr>
          <a:xfrm>
            <a:off x="14262159" y="6817880"/>
            <a:ext cx="9668100" cy="948300"/>
          </a:xfrm>
          <a:prstGeom prst="rect">
            <a:avLst/>
          </a:prstGeom>
          <a:noFill/>
          <a:ln>
            <a:noFill/>
          </a:ln>
        </p:spPr>
        <p:txBody>
          <a:bodyPr anchorCtr="0" anchor="t" bIns="0" lIns="0" spcFirstLastPara="1" rIns="0" wrap="square" tIns="0">
            <a:spAutoFit/>
          </a:bodyPr>
          <a:lstStyle/>
          <a:p>
            <a:pPr indent="-406400" lvl="0" marL="457200" marR="0" rtl="0" algn="l">
              <a:lnSpc>
                <a:spcPct val="120000"/>
              </a:lnSpc>
              <a:spcBef>
                <a:spcPts val="0"/>
              </a:spcBef>
              <a:spcAft>
                <a:spcPts val="0"/>
              </a:spcAft>
              <a:buClr>
                <a:srgbClr val="263238"/>
              </a:buClr>
              <a:buSzPts val="2800"/>
              <a:buFont typeface="Roboto"/>
              <a:buChar char="●"/>
            </a:pPr>
            <a:r>
              <a:rPr lang="en-GB" sz="2800">
                <a:solidFill>
                  <a:srgbClr val="263238"/>
                </a:solidFill>
                <a:latin typeface="Roboto"/>
                <a:ea typeface="Roboto"/>
                <a:cs typeface="Roboto"/>
                <a:sym typeface="Roboto"/>
              </a:rPr>
              <a:t>Instant clearing with confirmation of credit</a:t>
            </a:r>
            <a:endParaRPr sz="2800">
              <a:solidFill>
                <a:srgbClr val="263238"/>
              </a:solidFill>
              <a:latin typeface="Roboto"/>
              <a:ea typeface="Roboto"/>
              <a:cs typeface="Roboto"/>
              <a:sym typeface="Roboto"/>
            </a:endParaRPr>
          </a:p>
          <a:p>
            <a:pPr indent="-406400" lvl="0" marL="457200" marR="0" rtl="0" algn="l">
              <a:lnSpc>
                <a:spcPct val="120000"/>
              </a:lnSpc>
              <a:spcBef>
                <a:spcPts val="0"/>
              </a:spcBef>
              <a:spcAft>
                <a:spcPts val="0"/>
              </a:spcAft>
              <a:buClr>
                <a:srgbClr val="263238"/>
              </a:buClr>
              <a:buSzPts val="2800"/>
              <a:buFont typeface="Roboto"/>
              <a:buChar char="●"/>
            </a:pPr>
            <a:r>
              <a:rPr lang="en-GB" sz="2800">
                <a:solidFill>
                  <a:srgbClr val="263238"/>
                </a:solidFill>
                <a:latin typeface="Roboto"/>
                <a:ea typeface="Roboto"/>
                <a:cs typeface="Roboto"/>
                <a:sym typeface="Roboto"/>
              </a:rPr>
              <a:t>Separate Foreign Exchange provider role</a:t>
            </a:r>
            <a:endParaRPr sz="2800">
              <a:solidFill>
                <a:srgbClr val="263238"/>
              </a:solidFill>
              <a:latin typeface="Roboto"/>
              <a:ea typeface="Roboto"/>
              <a:cs typeface="Roboto"/>
              <a:sym typeface="Roboto"/>
            </a:endParaRPr>
          </a:p>
        </p:txBody>
      </p:sp>
      <p:sp>
        <p:nvSpPr>
          <p:cNvPr id="223" name="Google Shape;223;p17"/>
          <p:cNvSpPr/>
          <p:nvPr/>
        </p:nvSpPr>
        <p:spPr>
          <a:xfrm>
            <a:off x="5930223" y="8985092"/>
            <a:ext cx="1631424" cy="1761892"/>
          </a:xfrm>
          <a:custGeom>
            <a:rect b="b" l="l" r="r" t="t"/>
            <a:pathLst>
              <a:path extrusionOk="0" h="880946" w="858644">
                <a:moveTo>
                  <a:pt x="146827" y="0"/>
                </a:moveTo>
                <a:lnTo>
                  <a:pt x="858644" y="0"/>
                </a:lnTo>
                <a:lnTo>
                  <a:pt x="858644" y="880946"/>
                </a:lnTo>
                <a:lnTo>
                  <a:pt x="146827" y="880946"/>
                </a:lnTo>
                <a:cubicBezTo>
                  <a:pt x="65737" y="880946"/>
                  <a:pt x="0" y="815209"/>
                  <a:pt x="0" y="734119"/>
                </a:cubicBezTo>
                <a:lnTo>
                  <a:pt x="0" y="146827"/>
                </a:lnTo>
                <a:cubicBezTo>
                  <a:pt x="0" y="65737"/>
                  <a:pt x="65737" y="0"/>
                  <a:pt x="146827" y="0"/>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600">
              <a:solidFill>
                <a:schemeClr val="lt1"/>
              </a:solidFill>
              <a:latin typeface="Roboto"/>
              <a:ea typeface="Roboto"/>
              <a:cs typeface="Roboto"/>
              <a:sym typeface="Roboto"/>
            </a:endParaRPr>
          </a:p>
        </p:txBody>
      </p:sp>
      <p:sp>
        <p:nvSpPr>
          <p:cNvPr id="224" name="Google Shape;224;p17"/>
          <p:cNvSpPr/>
          <p:nvPr/>
        </p:nvSpPr>
        <p:spPr>
          <a:xfrm>
            <a:off x="7541982" y="8985092"/>
            <a:ext cx="4152714" cy="1761892"/>
          </a:xfrm>
          <a:custGeom>
            <a:rect b="b" l="l" r="r" t="t"/>
            <a:pathLst>
              <a:path extrusionOk="0" h="880946" w="2185639">
                <a:moveTo>
                  <a:pt x="0" y="0"/>
                </a:moveTo>
                <a:lnTo>
                  <a:pt x="2038812" y="0"/>
                </a:lnTo>
                <a:cubicBezTo>
                  <a:pt x="2119902" y="0"/>
                  <a:pt x="2185639" y="65737"/>
                  <a:pt x="2185639" y="146827"/>
                </a:cubicBezTo>
                <a:lnTo>
                  <a:pt x="2185639" y="734119"/>
                </a:lnTo>
                <a:cubicBezTo>
                  <a:pt x="2185639" y="815209"/>
                  <a:pt x="2119902" y="880946"/>
                  <a:pt x="2038812" y="880946"/>
                </a:cubicBezTo>
                <a:lnTo>
                  <a:pt x="0" y="880946"/>
                </a:lnTo>
                <a:lnTo>
                  <a:pt x="0" y="0"/>
                </a:lnTo>
                <a:close/>
              </a:path>
            </a:pathLst>
          </a:custGeom>
          <a:solidFill>
            <a:srgbClr val="F2F2F2"/>
          </a:solidFill>
          <a:ln>
            <a:noFill/>
          </a:ln>
        </p:spPr>
        <p:txBody>
          <a:bodyPr anchorCtr="0" anchor="ctr" bIns="91400" lIns="504050" spcFirstLastPara="1" rIns="182875" wrap="square" tIns="91400">
            <a:noAutofit/>
          </a:bodyPr>
          <a:lstStyle/>
          <a:p>
            <a:pPr indent="0" lvl="0" marL="0" marR="0" rtl="0" algn="ctr">
              <a:spcBef>
                <a:spcPts val="0"/>
              </a:spcBef>
              <a:spcAft>
                <a:spcPts val="0"/>
              </a:spcAft>
              <a:buNone/>
            </a:pPr>
            <a:r>
              <a:rPr b="1" lang="en-GB" sz="3000">
                <a:solidFill>
                  <a:schemeClr val="accent3"/>
                </a:solidFill>
              </a:rPr>
              <a:t>24/7/365</a:t>
            </a:r>
            <a:endParaRPr b="1" sz="3000">
              <a:solidFill>
                <a:schemeClr val="accent3"/>
              </a:solidFill>
            </a:endParaRPr>
          </a:p>
        </p:txBody>
      </p:sp>
      <p:sp>
        <p:nvSpPr>
          <p:cNvPr id="225" name="Google Shape;225;p17"/>
          <p:cNvSpPr/>
          <p:nvPr/>
        </p:nvSpPr>
        <p:spPr>
          <a:xfrm>
            <a:off x="13047078" y="8985092"/>
            <a:ext cx="10911600" cy="1761600"/>
          </a:xfrm>
          <a:prstGeom prst="round2DiagRect">
            <a:avLst>
              <a:gd fmla="val 16667" name="adj1"/>
              <a:gd fmla="val 0" name="adj2"/>
            </a:avLst>
          </a:prstGeom>
          <a:solidFill>
            <a:srgbClr val="F2F2F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600">
              <a:solidFill>
                <a:schemeClr val="lt1"/>
              </a:solidFill>
              <a:latin typeface="Roboto"/>
              <a:ea typeface="Roboto"/>
              <a:cs typeface="Roboto"/>
              <a:sym typeface="Roboto"/>
            </a:endParaRPr>
          </a:p>
        </p:txBody>
      </p:sp>
      <p:cxnSp>
        <p:nvCxnSpPr>
          <p:cNvPr id="226" name="Google Shape;226;p17"/>
          <p:cNvCxnSpPr/>
          <p:nvPr/>
        </p:nvCxnSpPr>
        <p:spPr>
          <a:xfrm>
            <a:off x="11749298" y="9866038"/>
            <a:ext cx="1196400" cy="0"/>
          </a:xfrm>
          <a:prstGeom prst="straightConnector1">
            <a:avLst/>
          </a:prstGeom>
          <a:noFill/>
          <a:ln cap="flat" cmpd="sng" w="12700">
            <a:solidFill>
              <a:schemeClr val="accent3"/>
            </a:solidFill>
            <a:prstDash val="dot"/>
            <a:miter lim="800000"/>
            <a:headEnd len="sm" w="sm" type="none"/>
            <a:tailEnd len="med" w="med" type="triangle"/>
          </a:ln>
        </p:spPr>
      </p:cxnSp>
      <p:sp>
        <p:nvSpPr>
          <p:cNvPr id="227" name="Google Shape;227;p17"/>
          <p:cNvSpPr txBox="1"/>
          <p:nvPr/>
        </p:nvSpPr>
        <p:spPr>
          <a:xfrm>
            <a:off x="14262159" y="9368722"/>
            <a:ext cx="9668100" cy="861900"/>
          </a:xfrm>
          <a:prstGeom prst="rect">
            <a:avLst/>
          </a:prstGeom>
          <a:noFill/>
          <a:ln>
            <a:noFill/>
          </a:ln>
        </p:spPr>
        <p:txBody>
          <a:bodyPr anchorCtr="0" anchor="t" bIns="0" lIns="0" spcFirstLastPara="1" rIns="0" wrap="square" tIns="0">
            <a:spAutoFit/>
          </a:bodyPr>
          <a:lstStyle/>
          <a:p>
            <a:pPr indent="-406400" lvl="0" marL="457200" rtl="0" algn="l">
              <a:spcBef>
                <a:spcPts val="0"/>
              </a:spcBef>
              <a:spcAft>
                <a:spcPts val="0"/>
              </a:spcAft>
              <a:buClr>
                <a:srgbClr val="3F3F3F"/>
              </a:buClr>
              <a:buSzPts val="2800"/>
              <a:buChar char="●"/>
            </a:pPr>
            <a:r>
              <a:rPr lang="en-GB" sz="2800">
                <a:solidFill>
                  <a:srgbClr val="3F3F3F"/>
                </a:solidFill>
              </a:rPr>
              <a:t>Interlinking of instant payments systems only, either in a centralized, partially centralized or decentralized model</a:t>
            </a:r>
            <a:endParaRPr b="0" i="0" sz="2800" u="none" cap="none" strike="noStrike">
              <a:solidFill>
                <a:schemeClr val="dk1"/>
              </a:solidFill>
              <a:latin typeface="Roboto"/>
              <a:ea typeface="Roboto"/>
              <a:cs typeface="Roboto"/>
              <a:sym typeface="Roboto"/>
            </a:endParaRPr>
          </a:p>
        </p:txBody>
      </p:sp>
      <p:sp>
        <p:nvSpPr>
          <p:cNvPr id="228" name="Google Shape;228;p17"/>
          <p:cNvSpPr txBox="1"/>
          <p:nvPr/>
        </p:nvSpPr>
        <p:spPr>
          <a:xfrm>
            <a:off x="568400" y="4275450"/>
            <a:ext cx="4596600" cy="26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4000">
                <a:solidFill>
                  <a:schemeClr val="dk1"/>
                </a:solidFill>
              </a:rPr>
              <a:t>To achieve speed, a payment must have certain characteristics.</a:t>
            </a:r>
            <a:endParaRPr sz="4000">
              <a:solidFill>
                <a:schemeClr val="dk1"/>
              </a:solidFill>
            </a:endParaRPr>
          </a:p>
        </p:txBody>
      </p:sp>
      <p:sp>
        <p:nvSpPr>
          <p:cNvPr id="229" name="Google Shape;229;p17"/>
          <p:cNvSpPr txBox="1"/>
          <p:nvPr/>
        </p:nvSpPr>
        <p:spPr>
          <a:xfrm>
            <a:off x="8761778" y="11535925"/>
            <a:ext cx="14729400" cy="14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800">
                <a:solidFill>
                  <a:schemeClr val="accent2"/>
                </a:solidFill>
              </a:rPr>
              <a:t>Consideration for the future: Different type of sanction screening.</a:t>
            </a:r>
            <a:endParaRPr i="1" sz="2800">
              <a:solidFill>
                <a:schemeClr val="accent2"/>
              </a:solidFill>
            </a:endParaRPr>
          </a:p>
        </p:txBody>
      </p:sp>
      <p:sp>
        <p:nvSpPr>
          <p:cNvPr id="230" name="Google Shape;230;p17"/>
          <p:cNvSpPr/>
          <p:nvPr/>
        </p:nvSpPr>
        <p:spPr>
          <a:xfrm>
            <a:off x="7735350" y="11640075"/>
            <a:ext cx="840300" cy="444900"/>
          </a:xfrm>
          <a:prstGeom prst="rightArrow">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31" name="Google Shape;231;p17"/>
          <p:cNvGrpSpPr/>
          <p:nvPr/>
        </p:nvGrpSpPr>
        <p:grpSpPr>
          <a:xfrm>
            <a:off x="6151600" y="9305796"/>
            <a:ext cx="1188672" cy="1120193"/>
            <a:chOff x="3859600" y="3591950"/>
            <a:chExt cx="296975" cy="296175"/>
          </a:xfrm>
        </p:grpSpPr>
        <p:sp>
          <p:nvSpPr>
            <p:cNvPr id="232" name="Google Shape;232;p17"/>
            <p:cNvSpPr/>
            <p:nvPr/>
          </p:nvSpPr>
          <p:spPr>
            <a:xfrm>
              <a:off x="4034450" y="3766000"/>
              <a:ext cx="122125" cy="122125"/>
            </a:xfrm>
            <a:custGeom>
              <a:rect b="b" l="l" r="r" t="t"/>
              <a:pathLst>
                <a:path extrusionOk="0" h="4885" w="4885">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33" name="Google Shape;233;p17"/>
            <p:cNvSpPr/>
            <p:nvPr/>
          </p:nvSpPr>
          <p:spPr>
            <a:xfrm>
              <a:off x="3860400" y="3679375"/>
              <a:ext cx="260725" cy="173300"/>
            </a:xfrm>
            <a:custGeom>
              <a:rect b="b" l="l" r="r" t="t"/>
              <a:pathLst>
                <a:path extrusionOk="0" h="6932" w="10429">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34" name="Google Shape;234;p17"/>
            <p:cNvSpPr/>
            <p:nvPr/>
          </p:nvSpPr>
          <p:spPr>
            <a:xfrm>
              <a:off x="3859600" y="3591950"/>
              <a:ext cx="261525" cy="70900"/>
            </a:xfrm>
            <a:custGeom>
              <a:rect b="b" l="l" r="r" t="t"/>
              <a:pathLst>
                <a:path extrusionOk="0" h="2836" w="10461">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235" name="Google Shape;235;p17"/>
          <p:cNvGrpSpPr/>
          <p:nvPr/>
        </p:nvGrpSpPr>
        <p:grpSpPr>
          <a:xfrm>
            <a:off x="6070606" y="6925628"/>
            <a:ext cx="1331008" cy="1236351"/>
            <a:chOff x="1674750" y="3254050"/>
            <a:chExt cx="294575" cy="295375"/>
          </a:xfrm>
        </p:grpSpPr>
        <p:sp>
          <p:nvSpPr>
            <p:cNvPr id="236" name="Google Shape;236;p17"/>
            <p:cNvSpPr/>
            <p:nvPr/>
          </p:nvSpPr>
          <p:spPr>
            <a:xfrm>
              <a:off x="1691275" y="3351700"/>
              <a:ext cx="278050" cy="197725"/>
            </a:xfrm>
            <a:custGeom>
              <a:rect b="b" l="l" r="r" t="t"/>
              <a:pathLst>
                <a:path extrusionOk="0" h="7909" w="11122">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37" name="Google Shape;237;p17"/>
            <p:cNvSpPr/>
            <p:nvPr/>
          </p:nvSpPr>
          <p:spPr>
            <a:xfrm>
              <a:off x="1674750" y="3254050"/>
              <a:ext cx="277250" cy="197900"/>
            </a:xfrm>
            <a:custGeom>
              <a:rect b="b" l="l" r="r" t="t"/>
              <a:pathLst>
                <a:path extrusionOk="0" h="7916" w="1109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38" name="Google Shape;238;p17"/>
            <p:cNvSpPr/>
            <p:nvPr/>
          </p:nvSpPr>
          <p:spPr>
            <a:xfrm>
              <a:off x="1727500" y="3306825"/>
              <a:ext cx="189075" cy="189050"/>
            </a:xfrm>
            <a:custGeom>
              <a:rect b="b" l="l" r="r" t="t"/>
              <a:pathLst>
                <a:path extrusionOk="0" h="7562" w="7563">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239" name="Google Shape;239;p17"/>
          <p:cNvGrpSpPr/>
          <p:nvPr/>
        </p:nvGrpSpPr>
        <p:grpSpPr>
          <a:xfrm>
            <a:off x="6151607" y="4617655"/>
            <a:ext cx="1188672" cy="922698"/>
            <a:chOff x="6543825" y="3202075"/>
            <a:chExt cx="296975" cy="275350"/>
          </a:xfrm>
        </p:grpSpPr>
        <p:sp>
          <p:nvSpPr>
            <p:cNvPr id="240" name="Google Shape;240;p17"/>
            <p:cNvSpPr/>
            <p:nvPr/>
          </p:nvSpPr>
          <p:spPr>
            <a:xfrm>
              <a:off x="6683250" y="3202075"/>
              <a:ext cx="17350" cy="43351"/>
            </a:xfrm>
            <a:custGeom>
              <a:rect b="b" l="l" r="r" t="t"/>
              <a:pathLst>
                <a:path extrusionOk="0" h="1733" w="694">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41" name="Google Shape;241;p17"/>
            <p:cNvSpPr/>
            <p:nvPr/>
          </p:nvSpPr>
          <p:spPr>
            <a:xfrm>
              <a:off x="6613925" y="3236125"/>
              <a:ext cx="35475" cy="34700"/>
            </a:xfrm>
            <a:custGeom>
              <a:rect b="b" l="l" r="r" t="t"/>
              <a:pathLst>
                <a:path extrusionOk="0" h="1388" w="1419">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42" name="Google Shape;242;p17"/>
            <p:cNvSpPr/>
            <p:nvPr/>
          </p:nvSpPr>
          <p:spPr>
            <a:xfrm>
              <a:off x="6734425" y="3236425"/>
              <a:ext cx="35475" cy="34400"/>
            </a:xfrm>
            <a:custGeom>
              <a:rect b="b" l="l" r="r" t="t"/>
              <a:pathLst>
                <a:path extrusionOk="0" h="1376" w="1419">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43" name="Google Shape;243;p17"/>
            <p:cNvSpPr/>
            <p:nvPr/>
          </p:nvSpPr>
          <p:spPr>
            <a:xfrm>
              <a:off x="6805325" y="3322575"/>
              <a:ext cx="35475" cy="121325"/>
            </a:xfrm>
            <a:custGeom>
              <a:rect b="b" l="l" r="r" t="t"/>
              <a:pathLst>
                <a:path extrusionOk="0" h="4853" w="1419">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44" name="Google Shape;244;p17"/>
            <p:cNvSpPr/>
            <p:nvPr/>
          </p:nvSpPr>
          <p:spPr>
            <a:xfrm>
              <a:off x="6543825" y="3323275"/>
              <a:ext cx="35475" cy="121400"/>
            </a:xfrm>
            <a:custGeom>
              <a:rect b="b" l="l" r="r" t="t"/>
              <a:pathLst>
                <a:path extrusionOk="0" h="4856" w="1419">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45" name="Google Shape;245;p17"/>
            <p:cNvSpPr/>
            <p:nvPr/>
          </p:nvSpPr>
          <p:spPr>
            <a:xfrm>
              <a:off x="6643075" y="3332025"/>
              <a:ext cx="143375" cy="104000"/>
            </a:xfrm>
            <a:custGeom>
              <a:rect b="b" l="l" r="r" t="t"/>
              <a:pathLst>
                <a:path extrusionOk="0" h="4160" w="5735">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46" name="Google Shape;246;p17"/>
            <p:cNvSpPr/>
            <p:nvPr/>
          </p:nvSpPr>
          <p:spPr>
            <a:xfrm>
              <a:off x="6595025" y="3288700"/>
              <a:ext cx="175675" cy="188725"/>
            </a:xfrm>
            <a:custGeom>
              <a:rect b="b" l="l" r="r" t="t"/>
              <a:pathLst>
                <a:path extrusionOk="0" h="7549" w="7027">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8"/>
          <p:cNvSpPr txBox="1"/>
          <p:nvPr>
            <p:ph type="title"/>
          </p:nvPr>
        </p:nvSpPr>
        <p:spPr>
          <a:xfrm>
            <a:off x="567033" y="463062"/>
            <a:ext cx="23253000" cy="14916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5A83"/>
              </a:buClr>
              <a:buSzPts val="8800"/>
              <a:buFont typeface="Arial"/>
              <a:buNone/>
            </a:pPr>
            <a:r>
              <a:rPr lang="en-GB" sz="6700"/>
              <a:t>Mojaloop design support low cost cross-border payments.</a:t>
            </a:r>
            <a:endParaRPr sz="6700"/>
          </a:p>
        </p:txBody>
      </p:sp>
      <p:grpSp>
        <p:nvGrpSpPr>
          <p:cNvPr id="252" name="Google Shape;252;p18"/>
          <p:cNvGrpSpPr/>
          <p:nvPr/>
        </p:nvGrpSpPr>
        <p:grpSpPr>
          <a:xfrm>
            <a:off x="381000" y="1209770"/>
            <a:ext cx="22626010" cy="10899632"/>
            <a:chOff x="132414" y="209289"/>
            <a:chExt cx="11982846" cy="6134417"/>
          </a:xfrm>
        </p:grpSpPr>
        <p:sp>
          <p:nvSpPr>
            <p:cNvPr id="253" name="Google Shape;253;p18"/>
            <p:cNvSpPr/>
            <p:nvPr/>
          </p:nvSpPr>
          <p:spPr>
            <a:xfrm rot="-8215562">
              <a:off x="4765301" y="785240"/>
              <a:ext cx="2732265" cy="2649365"/>
            </a:xfrm>
            <a:custGeom>
              <a:rect b="b" l="l" r="r" t="t"/>
              <a:pathLst>
                <a:path extrusionOk="0" h="2651080" w="2734034">
                  <a:moveTo>
                    <a:pt x="2219588" y="2215092"/>
                  </a:moveTo>
                  <a:cubicBezTo>
                    <a:pt x="1606450" y="2787607"/>
                    <a:pt x="667039" y="2792517"/>
                    <a:pt x="48821" y="2252002"/>
                  </a:cubicBezTo>
                  <a:lnTo>
                    <a:pt x="0" y="2204739"/>
                  </a:lnTo>
                  <a:lnTo>
                    <a:pt x="185351" y="2031668"/>
                  </a:lnTo>
                  <a:lnTo>
                    <a:pt x="215520" y="2060875"/>
                  </a:lnTo>
                  <a:cubicBezTo>
                    <a:pt x="736975" y="2516788"/>
                    <a:pt x="1529349" y="2512647"/>
                    <a:pt x="2046520" y="2029742"/>
                  </a:cubicBezTo>
                  <a:cubicBezTo>
                    <a:pt x="2563690" y="1546836"/>
                    <a:pt x="2622054" y="756603"/>
                    <a:pt x="2202900" y="205167"/>
                  </a:cubicBezTo>
                  <a:lnTo>
                    <a:pt x="2175827" y="173069"/>
                  </a:lnTo>
                  <a:lnTo>
                    <a:pt x="2361177" y="0"/>
                  </a:lnTo>
                  <a:lnTo>
                    <a:pt x="2404987" y="51941"/>
                  </a:lnTo>
                  <a:cubicBezTo>
                    <a:pt x="2901921" y="705705"/>
                    <a:pt x="2832727" y="1642576"/>
                    <a:pt x="2219588" y="2215092"/>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254" name="Google Shape;254;p18"/>
            <p:cNvSpPr/>
            <p:nvPr/>
          </p:nvSpPr>
          <p:spPr>
            <a:xfrm>
              <a:off x="7903832" y="2517221"/>
              <a:ext cx="1773600" cy="1773600"/>
            </a:xfrm>
            <a:prstGeom prst="ellipse">
              <a:avLst/>
            </a:prstGeom>
            <a:solidFill>
              <a:schemeClr val="accent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255" name="Google Shape;255;p18"/>
            <p:cNvSpPr/>
            <p:nvPr/>
          </p:nvSpPr>
          <p:spPr>
            <a:xfrm rot="-4059997">
              <a:off x="7635501" y="2894377"/>
              <a:ext cx="348024" cy="457206"/>
            </a:xfrm>
            <a:custGeom>
              <a:rect b="b" l="l" r="r" t="t"/>
              <a:pathLst>
                <a:path extrusionOk="0" h="914400" w="696040">
                  <a:moveTo>
                    <a:pt x="0" y="0"/>
                  </a:moveTo>
                  <a:lnTo>
                    <a:pt x="696040" y="0"/>
                  </a:lnTo>
                  <a:lnTo>
                    <a:pt x="664826" y="25754"/>
                  </a:lnTo>
                  <a:cubicBezTo>
                    <a:pt x="554273" y="136307"/>
                    <a:pt x="485894" y="289035"/>
                    <a:pt x="485894" y="457733"/>
                  </a:cubicBezTo>
                  <a:cubicBezTo>
                    <a:pt x="485894" y="626432"/>
                    <a:pt x="554273" y="779159"/>
                    <a:pt x="664826" y="889712"/>
                  </a:cubicBezTo>
                  <a:lnTo>
                    <a:pt x="694748" y="914400"/>
                  </a:lnTo>
                  <a:lnTo>
                    <a:pt x="1292" y="914400"/>
                  </a:lnTo>
                  <a:lnTo>
                    <a:pt x="31214" y="889712"/>
                  </a:lnTo>
                  <a:cubicBezTo>
                    <a:pt x="141767" y="779159"/>
                    <a:pt x="210146" y="626432"/>
                    <a:pt x="210146" y="457733"/>
                  </a:cubicBezTo>
                  <a:cubicBezTo>
                    <a:pt x="210146" y="289035"/>
                    <a:pt x="141767" y="136307"/>
                    <a:pt x="31214" y="25754"/>
                  </a:cubicBezTo>
                  <a:lnTo>
                    <a:pt x="0" y="0"/>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256" name="Google Shape;256;p18"/>
            <p:cNvSpPr/>
            <p:nvPr/>
          </p:nvSpPr>
          <p:spPr>
            <a:xfrm>
              <a:off x="8079092" y="2692481"/>
              <a:ext cx="1422900" cy="1422900"/>
            </a:xfrm>
            <a:prstGeom prst="ellipse">
              <a:avLst/>
            </a:prstGeom>
            <a:solidFill>
              <a:schemeClr val="lt1"/>
            </a:solidFill>
            <a:ln>
              <a:noFill/>
            </a:ln>
            <a:effectLst>
              <a:outerShdw blurRad="241300" sx="109000" rotWithShape="0" algn="ctr" sy="109000">
                <a:srgbClr val="000000">
                  <a:alpha val="4000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257" name="Google Shape;257;p18"/>
            <p:cNvSpPr/>
            <p:nvPr/>
          </p:nvSpPr>
          <p:spPr>
            <a:xfrm rot="-8215562">
              <a:off x="7156002" y="2435995"/>
              <a:ext cx="623024" cy="1051712"/>
            </a:xfrm>
            <a:custGeom>
              <a:rect b="b" l="l" r="r" t="t"/>
              <a:pathLst>
                <a:path extrusionOk="0" h="1052393" w="623427">
                  <a:moveTo>
                    <a:pt x="623427" y="879323"/>
                  </a:moveTo>
                  <a:lnTo>
                    <a:pt x="438076" y="1052393"/>
                  </a:lnTo>
                  <a:lnTo>
                    <a:pt x="433508" y="1047971"/>
                  </a:lnTo>
                  <a:cubicBezTo>
                    <a:pt x="166334" y="761840"/>
                    <a:pt x="22773" y="404654"/>
                    <a:pt x="568" y="42214"/>
                  </a:cubicBezTo>
                  <a:lnTo>
                    <a:pt x="0" y="0"/>
                  </a:lnTo>
                  <a:lnTo>
                    <a:pt x="253326" y="0"/>
                  </a:lnTo>
                  <a:lnTo>
                    <a:pt x="253684" y="26565"/>
                  </a:lnTo>
                  <a:cubicBezTo>
                    <a:pt x="272412" y="332275"/>
                    <a:pt x="393504" y="633555"/>
                    <a:pt x="618860" y="874901"/>
                  </a:cubicBezTo>
                  <a:lnTo>
                    <a:pt x="623427" y="879323"/>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258" name="Google Shape;258;p18"/>
            <p:cNvSpPr/>
            <p:nvPr/>
          </p:nvSpPr>
          <p:spPr>
            <a:xfrm rot="-8215562">
              <a:off x="4226579" y="2655508"/>
              <a:ext cx="1123835" cy="689308"/>
            </a:xfrm>
            <a:custGeom>
              <a:rect b="b" l="l" r="r" t="t"/>
              <a:pathLst>
                <a:path extrusionOk="0" h="689754" w="1124563">
                  <a:moveTo>
                    <a:pt x="1124563" y="516685"/>
                  </a:moveTo>
                  <a:lnTo>
                    <a:pt x="939213" y="689754"/>
                  </a:lnTo>
                  <a:lnTo>
                    <a:pt x="935114" y="684895"/>
                  </a:lnTo>
                  <a:cubicBezTo>
                    <a:pt x="709758" y="443549"/>
                    <a:pt x="417473" y="302120"/>
                    <a:pt x="113762" y="262512"/>
                  </a:cubicBezTo>
                  <a:lnTo>
                    <a:pt x="0" y="253167"/>
                  </a:lnTo>
                  <a:lnTo>
                    <a:pt x="12020" y="0"/>
                  </a:lnTo>
                  <a:lnTo>
                    <a:pt x="146697" y="11062"/>
                  </a:lnTo>
                  <a:cubicBezTo>
                    <a:pt x="506767" y="58021"/>
                    <a:pt x="853289" y="225693"/>
                    <a:pt x="1120463" y="511825"/>
                  </a:cubicBezTo>
                  <a:lnTo>
                    <a:pt x="1124563" y="516685"/>
                  </a:lnTo>
                  <a:close/>
                </a:path>
              </a:pathLst>
            </a:custGeom>
            <a:solidFill>
              <a:schemeClr val="accent5"/>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259" name="Google Shape;259;p18"/>
            <p:cNvSpPr/>
            <p:nvPr/>
          </p:nvSpPr>
          <p:spPr>
            <a:xfrm rot="8329610">
              <a:off x="2566866" y="2623622"/>
              <a:ext cx="1773560" cy="1773560"/>
            </a:xfrm>
            <a:prstGeom prst="ellipse">
              <a:avLst/>
            </a:prstGeom>
            <a:solidFill>
              <a:schemeClr val="accent5"/>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260" name="Google Shape;260;p18"/>
            <p:cNvSpPr/>
            <p:nvPr/>
          </p:nvSpPr>
          <p:spPr>
            <a:xfrm rot="4261267">
              <a:off x="4203969" y="2847813"/>
              <a:ext cx="347785" cy="456891"/>
            </a:xfrm>
            <a:custGeom>
              <a:rect b="b" l="l" r="r" t="t"/>
              <a:pathLst>
                <a:path extrusionOk="0" h="914400" w="696040">
                  <a:moveTo>
                    <a:pt x="0" y="0"/>
                  </a:moveTo>
                  <a:lnTo>
                    <a:pt x="696040" y="0"/>
                  </a:lnTo>
                  <a:lnTo>
                    <a:pt x="664826" y="25754"/>
                  </a:lnTo>
                  <a:cubicBezTo>
                    <a:pt x="554273" y="136307"/>
                    <a:pt x="485894" y="289035"/>
                    <a:pt x="485894" y="457733"/>
                  </a:cubicBezTo>
                  <a:cubicBezTo>
                    <a:pt x="485894" y="626432"/>
                    <a:pt x="554273" y="779159"/>
                    <a:pt x="664826" y="889712"/>
                  </a:cubicBezTo>
                  <a:lnTo>
                    <a:pt x="694748" y="914400"/>
                  </a:lnTo>
                  <a:lnTo>
                    <a:pt x="1292" y="914400"/>
                  </a:lnTo>
                  <a:lnTo>
                    <a:pt x="31214" y="889712"/>
                  </a:lnTo>
                  <a:cubicBezTo>
                    <a:pt x="141767" y="779159"/>
                    <a:pt x="210146" y="626432"/>
                    <a:pt x="210146" y="457733"/>
                  </a:cubicBezTo>
                  <a:cubicBezTo>
                    <a:pt x="210146" y="289035"/>
                    <a:pt x="141767" y="136307"/>
                    <a:pt x="31214" y="25754"/>
                  </a:cubicBezTo>
                  <a:lnTo>
                    <a:pt x="0" y="0"/>
                  </a:lnTo>
                  <a:close/>
                </a:path>
              </a:pathLst>
            </a:custGeom>
            <a:solidFill>
              <a:schemeClr val="accent5"/>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261" name="Google Shape;261;p18"/>
            <p:cNvSpPr/>
            <p:nvPr/>
          </p:nvSpPr>
          <p:spPr>
            <a:xfrm rot="8329731">
              <a:off x="2741950" y="2798758"/>
              <a:ext cx="1423188" cy="1423188"/>
            </a:xfrm>
            <a:prstGeom prst="ellipse">
              <a:avLst/>
            </a:prstGeom>
            <a:solidFill>
              <a:schemeClr val="lt1"/>
            </a:solidFill>
            <a:ln>
              <a:noFill/>
            </a:ln>
            <a:effectLst>
              <a:outerShdw blurRad="241300" sx="109000" rotWithShape="0" algn="ctr" sy="109000">
                <a:srgbClr val="000000">
                  <a:alpha val="4000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262" name="Google Shape;262;p18"/>
            <p:cNvSpPr/>
            <p:nvPr/>
          </p:nvSpPr>
          <p:spPr>
            <a:xfrm rot="-8215562">
              <a:off x="5080238" y="3543192"/>
              <a:ext cx="1030487" cy="576853"/>
            </a:xfrm>
            <a:custGeom>
              <a:rect b="b" l="l" r="r" t="t"/>
              <a:pathLst>
                <a:path extrusionOk="0" h="577227" w="1031154">
                  <a:moveTo>
                    <a:pt x="1019118" y="253487"/>
                  </a:moveTo>
                  <a:lnTo>
                    <a:pt x="962577" y="254248"/>
                  </a:lnTo>
                  <a:cubicBezTo>
                    <a:pt x="700539" y="270301"/>
                    <a:pt x="441757" y="361560"/>
                    <a:pt x="221183" y="529221"/>
                  </a:cubicBezTo>
                  <a:lnTo>
                    <a:pt x="164268" y="577227"/>
                  </a:lnTo>
                  <a:lnTo>
                    <a:pt x="0" y="384452"/>
                  </a:lnTo>
                  <a:lnTo>
                    <a:pt x="67955" y="327133"/>
                  </a:lnTo>
                  <a:cubicBezTo>
                    <a:pt x="329461" y="128359"/>
                    <a:pt x="636264" y="20166"/>
                    <a:pt x="946926" y="1134"/>
                  </a:cubicBezTo>
                  <a:lnTo>
                    <a:pt x="1031154" y="0"/>
                  </a:lnTo>
                  <a:lnTo>
                    <a:pt x="1019118" y="253487"/>
                  </a:ln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263" name="Google Shape;263;p18"/>
            <p:cNvSpPr/>
            <p:nvPr/>
          </p:nvSpPr>
          <p:spPr>
            <a:xfrm rot="5640952">
              <a:off x="4090015" y="4224320"/>
              <a:ext cx="1773454" cy="1773454"/>
            </a:xfrm>
            <a:prstGeom prst="ellipse">
              <a:avLst/>
            </a:prstGeom>
            <a:solidFill>
              <a:schemeClr val="accent4"/>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264" name="Google Shape;264;p18"/>
            <p:cNvSpPr/>
            <p:nvPr/>
          </p:nvSpPr>
          <p:spPr>
            <a:xfrm rot="1570780">
              <a:off x="5152845" y="3923217"/>
              <a:ext cx="347083" cy="455970"/>
            </a:xfrm>
            <a:custGeom>
              <a:rect b="b" l="l" r="r" t="t"/>
              <a:pathLst>
                <a:path extrusionOk="0" h="914400" w="696040">
                  <a:moveTo>
                    <a:pt x="0" y="0"/>
                  </a:moveTo>
                  <a:lnTo>
                    <a:pt x="696040" y="0"/>
                  </a:lnTo>
                  <a:lnTo>
                    <a:pt x="664826" y="25754"/>
                  </a:lnTo>
                  <a:cubicBezTo>
                    <a:pt x="554273" y="136307"/>
                    <a:pt x="485894" y="289035"/>
                    <a:pt x="485894" y="457733"/>
                  </a:cubicBezTo>
                  <a:cubicBezTo>
                    <a:pt x="485894" y="626432"/>
                    <a:pt x="554273" y="779159"/>
                    <a:pt x="664826" y="889712"/>
                  </a:cubicBezTo>
                  <a:lnTo>
                    <a:pt x="694748" y="914400"/>
                  </a:lnTo>
                  <a:lnTo>
                    <a:pt x="1292" y="914400"/>
                  </a:lnTo>
                  <a:lnTo>
                    <a:pt x="31214" y="889712"/>
                  </a:lnTo>
                  <a:cubicBezTo>
                    <a:pt x="141767" y="779159"/>
                    <a:pt x="210146" y="626432"/>
                    <a:pt x="210146" y="457733"/>
                  </a:cubicBezTo>
                  <a:cubicBezTo>
                    <a:pt x="210146" y="289035"/>
                    <a:pt x="141767" y="136307"/>
                    <a:pt x="31214" y="25754"/>
                  </a:cubicBezTo>
                  <a:lnTo>
                    <a:pt x="0" y="0"/>
                  </a:ln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265" name="Google Shape;265;p18"/>
            <p:cNvSpPr/>
            <p:nvPr/>
          </p:nvSpPr>
          <p:spPr>
            <a:xfrm rot="5640800">
              <a:off x="4265154" y="4399620"/>
              <a:ext cx="1423090" cy="1423090"/>
            </a:xfrm>
            <a:prstGeom prst="ellipse">
              <a:avLst/>
            </a:prstGeom>
            <a:solidFill>
              <a:schemeClr val="lt1"/>
            </a:solidFill>
            <a:ln>
              <a:noFill/>
            </a:ln>
            <a:effectLst>
              <a:outerShdw blurRad="241300" sx="109000" rotWithShape="0" algn="ctr" sy="109000">
                <a:srgbClr val="000000">
                  <a:alpha val="4000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266" name="Google Shape;266;p18"/>
            <p:cNvSpPr/>
            <p:nvPr/>
          </p:nvSpPr>
          <p:spPr>
            <a:xfrm rot="-8215562">
              <a:off x="6307666" y="3245992"/>
              <a:ext cx="667966" cy="1139339"/>
            </a:xfrm>
            <a:custGeom>
              <a:rect b="b" l="l" r="r" t="t"/>
              <a:pathLst>
                <a:path extrusionOk="0" h="1140077" w="668399">
                  <a:moveTo>
                    <a:pt x="253619" y="1140077"/>
                  </a:moveTo>
                  <a:lnTo>
                    <a:pt x="294" y="1140077"/>
                  </a:lnTo>
                  <a:lnTo>
                    <a:pt x="0" y="1118270"/>
                  </a:lnTo>
                  <a:cubicBezTo>
                    <a:pt x="12423" y="755673"/>
                    <a:pt x="145882" y="397222"/>
                    <a:pt x="398122" y="108720"/>
                  </a:cubicBezTo>
                  <a:lnTo>
                    <a:pt x="503374" y="0"/>
                  </a:lnTo>
                  <a:lnTo>
                    <a:pt x="668399" y="193663"/>
                  </a:lnTo>
                  <a:lnTo>
                    <a:pt x="589251" y="275419"/>
                  </a:lnTo>
                  <a:cubicBezTo>
                    <a:pt x="376491" y="518764"/>
                    <a:pt x="263921" y="821110"/>
                    <a:pt x="253443" y="1126954"/>
                  </a:cubicBezTo>
                  <a:lnTo>
                    <a:pt x="253619" y="1140077"/>
                  </a:ln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267" name="Google Shape;267;p18"/>
            <p:cNvSpPr/>
            <p:nvPr/>
          </p:nvSpPr>
          <p:spPr>
            <a:xfrm rot="2821727">
              <a:off x="6378924" y="4203463"/>
              <a:ext cx="1773687" cy="1773687"/>
            </a:xfrm>
            <a:prstGeom prst="ellipse">
              <a:avLst/>
            </a:prstGeom>
            <a:solidFill>
              <a:schemeClr val="accent3"/>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268" name="Google Shape;268;p18"/>
            <p:cNvSpPr/>
            <p:nvPr/>
          </p:nvSpPr>
          <p:spPr>
            <a:xfrm rot="-1247444">
              <a:off x="6629048" y="3951536"/>
              <a:ext cx="348063" cy="457257"/>
            </a:xfrm>
            <a:custGeom>
              <a:rect b="b" l="l" r="r" t="t"/>
              <a:pathLst>
                <a:path extrusionOk="0" h="914400" w="696040">
                  <a:moveTo>
                    <a:pt x="0" y="0"/>
                  </a:moveTo>
                  <a:lnTo>
                    <a:pt x="696040" y="0"/>
                  </a:lnTo>
                  <a:lnTo>
                    <a:pt x="664826" y="25754"/>
                  </a:lnTo>
                  <a:cubicBezTo>
                    <a:pt x="554273" y="136307"/>
                    <a:pt x="485894" y="289035"/>
                    <a:pt x="485894" y="457733"/>
                  </a:cubicBezTo>
                  <a:cubicBezTo>
                    <a:pt x="485894" y="626432"/>
                    <a:pt x="554273" y="779159"/>
                    <a:pt x="664826" y="889712"/>
                  </a:cubicBezTo>
                  <a:lnTo>
                    <a:pt x="694748" y="914400"/>
                  </a:lnTo>
                  <a:lnTo>
                    <a:pt x="1292" y="914400"/>
                  </a:lnTo>
                  <a:lnTo>
                    <a:pt x="31214" y="889712"/>
                  </a:lnTo>
                  <a:cubicBezTo>
                    <a:pt x="141767" y="779159"/>
                    <a:pt x="210146" y="626432"/>
                    <a:pt x="210146" y="457733"/>
                  </a:cubicBezTo>
                  <a:cubicBezTo>
                    <a:pt x="210146" y="289035"/>
                    <a:pt x="141767" y="136307"/>
                    <a:pt x="31214" y="25754"/>
                  </a:cubicBezTo>
                  <a:lnTo>
                    <a:pt x="0" y="0"/>
                  </a:ln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269" name="Google Shape;269;p18"/>
            <p:cNvSpPr/>
            <p:nvPr/>
          </p:nvSpPr>
          <p:spPr>
            <a:xfrm rot="2821993">
              <a:off x="6554179" y="4378691"/>
              <a:ext cx="1423029" cy="1423029"/>
            </a:xfrm>
            <a:prstGeom prst="ellipse">
              <a:avLst/>
            </a:prstGeom>
            <a:solidFill>
              <a:schemeClr val="lt1"/>
            </a:solidFill>
            <a:ln>
              <a:noFill/>
            </a:ln>
            <a:effectLst>
              <a:outerShdw blurRad="241300" sx="109000" rotWithShape="0" algn="ctr" sy="109000">
                <a:srgbClr val="000000">
                  <a:alpha val="4000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270" name="Google Shape;270;p18"/>
            <p:cNvSpPr/>
            <p:nvPr/>
          </p:nvSpPr>
          <p:spPr>
            <a:xfrm>
              <a:off x="4833402" y="1218681"/>
              <a:ext cx="2547000" cy="2547000"/>
            </a:xfrm>
            <a:prstGeom prst="ellipse">
              <a:avLst/>
            </a:prstGeom>
            <a:solidFill>
              <a:srgbClr val="F2F2F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b="1" i="0" sz="3600" u="none" cap="none" strike="noStrike">
                <a:solidFill>
                  <a:schemeClr val="lt1"/>
                </a:solidFill>
                <a:latin typeface="Calibri"/>
                <a:ea typeface="Calibri"/>
                <a:cs typeface="Calibri"/>
                <a:sym typeface="Calibri"/>
              </a:endParaRPr>
            </a:p>
          </p:txBody>
        </p:sp>
        <p:sp>
          <p:nvSpPr>
            <p:cNvPr id="271" name="Google Shape;271;p18"/>
            <p:cNvSpPr/>
            <p:nvPr/>
          </p:nvSpPr>
          <p:spPr>
            <a:xfrm>
              <a:off x="4712976" y="4852188"/>
              <a:ext cx="527510" cy="527510"/>
            </a:xfrm>
            <a:custGeom>
              <a:rect b="b" l="l" r="r" t="t"/>
              <a:pathLst>
                <a:path extrusionOk="0" h="426" w="426">
                  <a:moveTo>
                    <a:pt x="212" y="0"/>
                  </a:moveTo>
                  <a:lnTo>
                    <a:pt x="212" y="0"/>
                  </a:lnTo>
                  <a:cubicBezTo>
                    <a:pt x="97" y="0"/>
                    <a:pt x="0" y="97"/>
                    <a:pt x="0" y="213"/>
                  </a:cubicBezTo>
                  <a:cubicBezTo>
                    <a:pt x="0" y="336"/>
                    <a:pt x="97" y="425"/>
                    <a:pt x="212" y="425"/>
                  </a:cubicBezTo>
                  <a:cubicBezTo>
                    <a:pt x="327" y="425"/>
                    <a:pt x="425" y="336"/>
                    <a:pt x="425" y="213"/>
                  </a:cubicBezTo>
                  <a:cubicBezTo>
                    <a:pt x="425" y="97"/>
                    <a:pt x="327" y="0"/>
                    <a:pt x="212" y="0"/>
                  </a:cubicBezTo>
                  <a:close/>
                  <a:moveTo>
                    <a:pt x="229" y="390"/>
                  </a:moveTo>
                  <a:lnTo>
                    <a:pt x="229" y="390"/>
                  </a:lnTo>
                  <a:cubicBezTo>
                    <a:pt x="229" y="292"/>
                    <a:pt x="229" y="292"/>
                    <a:pt x="229" y="292"/>
                  </a:cubicBezTo>
                  <a:cubicBezTo>
                    <a:pt x="194" y="292"/>
                    <a:pt x="194" y="292"/>
                    <a:pt x="194" y="292"/>
                  </a:cubicBezTo>
                  <a:cubicBezTo>
                    <a:pt x="194" y="390"/>
                    <a:pt x="194" y="390"/>
                    <a:pt x="194" y="390"/>
                  </a:cubicBezTo>
                  <a:cubicBezTo>
                    <a:pt x="114" y="380"/>
                    <a:pt x="44" y="310"/>
                    <a:pt x="35" y="230"/>
                  </a:cubicBezTo>
                  <a:cubicBezTo>
                    <a:pt x="132" y="230"/>
                    <a:pt x="132" y="230"/>
                    <a:pt x="132" y="230"/>
                  </a:cubicBezTo>
                  <a:cubicBezTo>
                    <a:pt x="132" y="195"/>
                    <a:pt x="132" y="195"/>
                    <a:pt x="132" y="195"/>
                  </a:cubicBezTo>
                  <a:cubicBezTo>
                    <a:pt x="35" y="195"/>
                    <a:pt x="35" y="195"/>
                    <a:pt x="35" y="195"/>
                  </a:cubicBezTo>
                  <a:cubicBezTo>
                    <a:pt x="44" y="115"/>
                    <a:pt x="114" y="53"/>
                    <a:pt x="194" y="44"/>
                  </a:cubicBezTo>
                  <a:cubicBezTo>
                    <a:pt x="194" y="142"/>
                    <a:pt x="194" y="142"/>
                    <a:pt x="194" y="142"/>
                  </a:cubicBezTo>
                  <a:cubicBezTo>
                    <a:pt x="229" y="142"/>
                    <a:pt x="229" y="142"/>
                    <a:pt x="229" y="142"/>
                  </a:cubicBezTo>
                  <a:cubicBezTo>
                    <a:pt x="229" y="44"/>
                    <a:pt x="229" y="44"/>
                    <a:pt x="229" y="44"/>
                  </a:cubicBezTo>
                  <a:cubicBezTo>
                    <a:pt x="310" y="53"/>
                    <a:pt x="380" y="115"/>
                    <a:pt x="380" y="195"/>
                  </a:cubicBezTo>
                  <a:cubicBezTo>
                    <a:pt x="292" y="195"/>
                    <a:pt x="292" y="195"/>
                    <a:pt x="292" y="195"/>
                  </a:cubicBezTo>
                  <a:cubicBezTo>
                    <a:pt x="292" y="230"/>
                    <a:pt x="292" y="230"/>
                    <a:pt x="292" y="230"/>
                  </a:cubicBezTo>
                  <a:cubicBezTo>
                    <a:pt x="380" y="230"/>
                    <a:pt x="380" y="230"/>
                    <a:pt x="380" y="230"/>
                  </a:cubicBezTo>
                  <a:cubicBezTo>
                    <a:pt x="380" y="310"/>
                    <a:pt x="310" y="380"/>
                    <a:pt x="229" y="39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34250" lIns="68550" spcFirstLastPara="1" rIns="68550" wrap="square" tIns="3425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2" name="Google Shape;272;p18"/>
            <p:cNvSpPr txBox="1"/>
            <p:nvPr/>
          </p:nvSpPr>
          <p:spPr>
            <a:xfrm>
              <a:off x="5170289" y="1599617"/>
              <a:ext cx="1896300" cy="1663200"/>
            </a:xfrm>
            <a:prstGeom prst="rect">
              <a:avLst/>
            </a:prstGeom>
            <a:noFill/>
            <a:ln>
              <a:noFill/>
            </a:ln>
          </p:spPr>
          <p:txBody>
            <a:bodyPr anchorCtr="0" anchor="t" bIns="91400" lIns="182875" spcFirstLastPara="1" rIns="182875" wrap="square" tIns="91400">
              <a:spAutoFit/>
            </a:bodyPr>
            <a:lstStyle/>
            <a:p>
              <a:pPr indent="0" lvl="0" marL="0" marR="0" rtl="0" algn="ctr">
                <a:spcBef>
                  <a:spcPts val="0"/>
                </a:spcBef>
                <a:spcAft>
                  <a:spcPts val="0"/>
                </a:spcAft>
                <a:buNone/>
              </a:pPr>
              <a:r>
                <a:rPr b="1" lang="en-GB" sz="3000"/>
                <a:t>Several categories of costs that Mojaloop is trying to lower down</a:t>
              </a:r>
              <a:endParaRPr b="1" sz="3000"/>
            </a:p>
          </p:txBody>
        </p:sp>
        <p:sp>
          <p:nvSpPr>
            <p:cNvPr id="273" name="Google Shape;273;p18"/>
            <p:cNvSpPr txBox="1"/>
            <p:nvPr/>
          </p:nvSpPr>
          <p:spPr>
            <a:xfrm>
              <a:off x="9852660" y="2997420"/>
              <a:ext cx="2262600" cy="1140000"/>
            </a:xfrm>
            <a:prstGeom prst="rect">
              <a:avLst/>
            </a:prstGeom>
            <a:noFill/>
            <a:ln>
              <a:noFill/>
            </a:ln>
          </p:spPr>
          <p:txBody>
            <a:bodyPr anchorCtr="0" anchor="t" bIns="91400" lIns="182875" spcFirstLastPara="1" rIns="182875" wrap="square" tIns="91400">
              <a:spAutoFit/>
            </a:bodyPr>
            <a:lstStyle/>
            <a:p>
              <a:pPr indent="0" lvl="0" marL="0" marR="0" rtl="0" algn="l">
                <a:lnSpc>
                  <a:spcPct val="100000"/>
                </a:lnSpc>
                <a:spcBef>
                  <a:spcPts val="0"/>
                </a:spcBef>
                <a:spcAft>
                  <a:spcPts val="0"/>
                </a:spcAft>
                <a:buClr>
                  <a:schemeClr val="accent2"/>
                </a:buClr>
                <a:buSzPts val="2800"/>
                <a:buFont typeface="Roboto"/>
                <a:buNone/>
              </a:pPr>
              <a:r>
                <a:rPr b="1" lang="en-GB" sz="2800">
                  <a:solidFill>
                    <a:schemeClr val="accent2"/>
                  </a:solidFill>
                  <a:latin typeface="Roboto"/>
                  <a:ea typeface="Roboto"/>
                  <a:cs typeface="Roboto"/>
                  <a:sym typeface="Roboto"/>
                </a:rPr>
                <a:t>Exception Management</a:t>
              </a:r>
              <a:endParaRPr sz="2800"/>
            </a:p>
            <a:p>
              <a:pPr indent="-381000" lvl="0" marL="457200" marR="0" rtl="0" algn="l">
                <a:lnSpc>
                  <a:spcPct val="120000"/>
                </a:lnSpc>
                <a:spcBef>
                  <a:spcPts val="1200"/>
                </a:spcBef>
                <a:spcAft>
                  <a:spcPts val="0"/>
                </a:spcAft>
                <a:buClr>
                  <a:srgbClr val="000000"/>
                </a:buClr>
                <a:buSzPts val="2400"/>
                <a:buFont typeface="Roboto"/>
                <a:buChar char="●"/>
              </a:pPr>
              <a:r>
                <a:rPr lang="en-GB" sz="2400">
                  <a:solidFill>
                    <a:srgbClr val="263238"/>
                  </a:solidFill>
                  <a:latin typeface="Roboto"/>
                  <a:ea typeface="Roboto"/>
                  <a:cs typeface="Roboto"/>
                  <a:sym typeface="Roboto"/>
                </a:rPr>
                <a:t>Irrevocable push ie no return flow</a:t>
              </a:r>
              <a:endParaRPr sz="2400">
                <a:solidFill>
                  <a:srgbClr val="263238"/>
                </a:solidFill>
                <a:latin typeface="Roboto"/>
                <a:ea typeface="Roboto"/>
                <a:cs typeface="Roboto"/>
                <a:sym typeface="Roboto"/>
              </a:endParaRPr>
            </a:p>
            <a:p>
              <a:pPr indent="-381000" lvl="0" marL="457200" marR="0" rtl="0" algn="l">
                <a:lnSpc>
                  <a:spcPct val="120000"/>
                </a:lnSpc>
                <a:spcBef>
                  <a:spcPts val="0"/>
                </a:spcBef>
                <a:spcAft>
                  <a:spcPts val="0"/>
                </a:spcAft>
                <a:buClr>
                  <a:srgbClr val="263238"/>
                </a:buClr>
                <a:buSzPts val="2400"/>
                <a:buFont typeface="Roboto"/>
                <a:buChar char="●"/>
              </a:pPr>
              <a:r>
                <a:rPr lang="en-GB" sz="2400">
                  <a:solidFill>
                    <a:srgbClr val="263238"/>
                  </a:solidFill>
                  <a:latin typeface="Roboto"/>
                  <a:ea typeface="Roboto"/>
                  <a:cs typeface="Roboto"/>
                  <a:sym typeface="Roboto"/>
                </a:rPr>
                <a:t>Agreement of terms</a:t>
              </a:r>
              <a:endParaRPr sz="2400">
                <a:solidFill>
                  <a:srgbClr val="263238"/>
                </a:solidFill>
                <a:latin typeface="Roboto"/>
                <a:ea typeface="Roboto"/>
                <a:cs typeface="Roboto"/>
                <a:sym typeface="Roboto"/>
              </a:endParaRPr>
            </a:p>
          </p:txBody>
        </p:sp>
        <p:sp>
          <p:nvSpPr>
            <p:cNvPr id="274" name="Google Shape;274;p18"/>
            <p:cNvSpPr txBox="1"/>
            <p:nvPr/>
          </p:nvSpPr>
          <p:spPr>
            <a:xfrm>
              <a:off x="132414" y="2997420"/>
              <a:ext cx="2262600" cy="1389600"/>
            </a:xfrm>
            <a:prstGeom prst="rect">
              <a:avLst/>
            </a:prstGeom>
            <a:noFill/>
            <a:ln>
              <a:noFill/>
            </a:ln>
          </p:spPr>
          <p:txBody>
            <a:bodyPr anchorCtr="0" anchor="t" bIns="91400" lIns="182875" spcFirstLastPara="1" rIns="182875" wrap="square" tIns="91400">
              <a:spAutoFit/>
            </a:bodyPr>
            <a:lstStyle/>
            <a:p>
              <a:pPr indent="0" lvl="0" marL="0" marR="0" rtl="0" algn="l">
                <a:lnSpc>
                  <a:spcPct val="100000"/>
                </a:lnSpc>
                <a:spcBef>
                  <a:spcPts val="0"/>
                </a:spcBef>
                <a:spcAft>
                  <a:spcPts val="0"/>
                </a:spcAft>
                <a:buClr>
                  <a:schemeClr val="accent5"/>
                </a:buClr>
                <a:buSzPts val="2800"/>
                <a:buFont typeface="Roboto"/>
                <a:buNone/>
              </a:pPr>
              <a:r>
                <a:rPr b="1" lang="en-GB" sz="2800">
                  <a:solidFill>
                    <a:schemeClr val="accent5"/>
                  </a:solidFill>
                  <a:latin typeface="Roboto"/>
                  <a:ea typeface="Roboto"/>
                  <a:cs typeface="Roboto"/>
                  <a:sym typeface="Roboto"/>
                </a:rPr>
                <a:t>Fees</a:t>
              </a:r>
              <a:endParaRPr sz="2800"/>
            </a:p>
            <a:p>
              <a:pPr indent="-381000" lvl="0" marL="457200" marR="0" rtl="0" algn="l">
                <a:lnSpc>
                  <a:spcPct val="120000"/>
                </a:lnSpc>
                <a:spcBef>
                  <a:spcPts val="1200"/>
                </a:spcBef>
                <a:spcAft>
                  <a:spcPts val="0"/>
                </a:spcAft>
                <a:buClr>
                  <a:srgbClr val="000000"/>
                </a:buClr>
                <a:buSzPts val="2400"/>
                <a:buFont typeface="Roboto"/>
                <a:buChar char="●"/>
              </a:pPr>
              <a:r>
                <a:rPr lang="en-GB" sz="2400">
                  <a:solidFill>
                    <a:srgbClr val="263238"/>
                  </a:solidFill>
                  <a:latin typeface="Roboto"/>
                  <a:ea typeface="Roboto"/>
                  <a:cs typeface="Roboto"/>
                  <a:sym typeface="Roboto"/>
                </a:rPr>
                <a:t>Agreement of terms</a:t>
              </a:r>
              <a:endParaRPr sz="2400">
                <a:solidFill>
                  <a:srgbClr val="263238"/>
                </a:solidFill>
                <a:latin typeface="Roboto"/>
                <a:ea typeface="Roboto"/>
                <a:cs typeface="Roboto"/>
                <a:sym typeface="Roboto"/>
              </a:endParaRPr>
            </a:p>
            <a:p>
              <a:pPr indent="-381000" lvl="0" marL="457200" marR="0" rtl="0" algn="l">
                <a:lnSpc>
                  <a:spcPct val="120000"/>
                </a:lnSpc>
                <a:spcBef>
                  <a:spcPts val="0"/>
                </a:spcBef>
                <a:spcAft>
                  <a:spcPts val="0"/>
                </a:spcAft>
                <a:buClr>
                  <a:srgbClr val="263238"/>
                </a:buClr>
                <a:buSzPts val="2400"/>
                <a:buFont typeface="Roboto"/>
                <a:buChar char="●"/>
              </a:pPr>
              <a:r>
                <a:rPr lang="en-GB" sz="2400">
                  <a:solidFill>
                    <a:srgbClr val="263238"/>
                  </a:solidFill>
                  <a:latin typeface="Roboto"/>
                  <a:ea typeface="Roboto"/>
                  <a:cs typeface="Roboto"/>
                  <a:sym typeface="Roboto"/>
                </a:rPr>
                <a:t>No pre-established routing/ support of various routing options</a:t>
              </a:r>
              <a:endParaRPr sz="2400">
                <a:solidFill>
                  <a:srgbClr val="263238"/>
                </a:solidFill>
                <a:latin typeface="Roboto"/>
                <a:ea typeface="Roboto"/>
                <a:cs typeface="Roboto"/>
                <a:sym typeface="Roboto"/>
              </a:endParaRPr>
            </a:p>
          </p:txBody>
        </p:sp>
        <p:sp>
          <p:nvSpPr>
            <p:cNvPr id="275" name="Google Shape;275;p18"/>
            <p:cNvSpPr txBox="1"/>
            <p:nvPr/>
          </p:nvSpPr>
          <p:spPr>
            <a:xfrm>
              <a:off x="1414023" y="4683637"/>
              <a:ext cx="2262600" cy="890400"/>
            </a:xfrm>
            <a:prstGeom prst="rect">
              <a:avLst/>
            </a:prstGeom>
            <a:noFill/>
            <a:ln>
              <a:noFill/>
            </a:ln>
          </p:spPr>
          <p:txBody>
            <a:bodyPr anchorCtr="0" anchor="t" bIns="91400" lIns="182875" spcFirstLastPara="1" rIns="182875" wrap="square" tIns="91400">
              <a:spAutoFit/>
            </a:bodyPr>
            <a:lstStyle/>
            <a:p>
              <a:pPr indent="0" lvl="0" marL="0" marR="0" rtl="0" algn="l">
                <a:lnSpc>
                  <a:spcPct val="100000"/>
                </a:lnSpc>
                <a:spcBef>
                  <a:spcPts val="0"/>
                </a:spcBef>
                <a:spcAft>
                  <a:spcPts val="0"/>
                </a:spcAft>
                <a:buClr>
                  <a:schemeClr val="accent4"/>
                </a:buClr>
                <a:buSzPts val="2800"/>
                <a:buFont typeface="Roboto"/>
                <a:buNone/>
              </a:pPr>
              <a:r>
                <a:rPr b="1" lang="en-GB" sz="2800">
                  <a:solidFill>
                    <a:schemeClr val="accent4"/>
                  </a:solidFill>
                  <a:latin typeface="Roboto"/>
                  <a:ea typeface="Roboto"/>
                  <a:cs typeface="Roboto"/>
                  <a:sym typeface="Roboto"/>
                </a:rPr>
                <a:t>FX cost</a:t>
              </a:r>
              <a:endParaRPr sz="2800"/>
            </a:p>
            <a:p>
              <a:pPr indent="-381000" lvl="0" marL="457200" marR="0" rtl="0" algn="l">
                <a:lnSpc>
                  <a:spcPct val="120000"/>
                </a:lnSpc>
                <a:spcBef>
                  <a:spcPts val="1200"/>
                </a:spcBef>
                <a:spcAft>
                  <a:spcPts val="0"/>
                </a:spcAft>
                <a:buClr>
                  <a:srgbClr val="263238"/>
                </a:buClr>
                <a:buSzPts val="2400"/>
                <a:buFont typeface="Roboto"/>
                <a:buChar char="●"/>
              </a:pPr>
              <a:r>
                <a:rPr lang="en-GB" sz="2400">
                  <a:solidFill>
                    <a:srgbClr val="263238"/>
                  </a:solidFill>
                  <a:latin typeface="Roboto"/>
                  <a:ea typeface="Roboto"/>
                  <a:cs typeface="Roboto"/>
                  <a:sym typeface="Roboto"/>
                </a:rPr>
                <a:t>Competitive FX market place</a:t>
              </a:r>
              <a:endParaRPr b="0" i="0" sz="2400" u="none" cap="none" strike="noStrike">
                <a:solidFill>
                  <a:srgbClr val="000000"/>
                </a:solidFill>
                <a:latin typeface="Roboto"/>
                <a:ea typeface="Roboto"/>
                <a:cs typeface="Roboto"/>
                <a:sym typeface="Roboto"/>
              </a:endParaRPr>
            </a:p>
          </p:txBody>
        </p:sp>
        <p:sp>
          <p:nvSpPr>
            <p:cNvPr id="276" name="Google Shape;276;p18"/>
            <p:cNvSpPr txBox="1"/>
            <p:nvPr/>
          </p:nvSpPr>
          <p:spPr>
            <a:xfrm>
              <a:off x="8370862" y="4683634"/>
              <a:ext cx="3279300" cy="1638900"/>
            </a:xfrm>
            <a:prstGeom prst="rect">
              <a:avLst/>
            </a:prstGeom>
            <a:noFill/>
            <a:ln>
              <a:noFill/>
            </a:ln>
          </p:spPr>
          <p:txBody>
            <a:bodyPr anchorCtr="0" anchor="t" bIns="91400" lIns="182875" spcFirstLastPara="1" rIns="182875" wrap="square" tIns="91400">
              <a:spAutoFit/>
            </a:bodyPr>
            <a:lstStyle/>
            <a:p>
              <a:pPr indent="0" lvl="0" marL="0" marR="0" rtl="0" algn="l">
                <a:lnSpc>
                  <a:spcPct val="100000"/>
                </a:lnSpc>
                <a:spcBef>
                  <a:spcPts val="0"/>
                </a:spcBef>
                <a:spcAft>
                  <a:spcPts val="0"/>
                </a:spcAft>
                <a:buClr>
                  <a:schemeClr val="accent3"/>
                </a:buClr>
                <a:buSzPts val="2800"/>
                <a:buFont typeface="Roboto"/>
                <a:buNone/>
              </a:pPr>
              <a:r>
                <a:rPr b="1" lang="en-GB" sz="2800">
                  <a:solidFill>
                    <a:schemeClr val="accent3"/>
                  </a:solidFill>
                  <a:latin typeface="Roboto"/>
                  <a:ea typeface="Roboto"/>
                  <a:cs typeface="Roboto"/>
                  <a:sym typeface="Roboto"/>
                </a:rPr>
                <a:t>Settlement risk</a:t>
              </a:r>
              <a:endParaRPr sz="2800"/>
            </a:p>
            <a:p>
              <a:pPr indent="-381000" lvl="0" marL="457200" marR="0" rtl="0" algn="l">
                <a:lnSpc>
                  <a:spcPct val="120000"/>
                </a:lnSpc>
                <a:spcBef>
                  <a:spcPts val="1200"/>
                </a:spcBef>
                <a:spcAft>
                  <a:spcPts val="0"/>
                </a:spcAft>
                <a:buClr>
                  <a:srgbClr val="263238"/>
                </a:buClr>
                <a:buSzPts val="2400"/>
                <a:buFont typeface="Roboto"/>
                <a:buChar char="●"/>
              </a:pPr>
              <a:r>
                <a:rPr lang="en-GB" sz="2400">
                  <a:solidFill>
                    <a:srgbClr val="263238"/>
                  </a:solidFill>
                  <a:latin typeface="Roboto"/>
                  <a:ea typeface="Roboto"/>
                  <a:cs typeface="Roboto"/>
                  <a:sym typeface="Roboto"/>
                </a:rPr>
                <a:t>Check of fund availability before execution of the transaction</a:t>
              </a:r>
              <a:endParaRPr sz="2400">
                <a:solidFill>
                  <a:srgbClr val="263238"/>
                </a:solidFill>
                <a:latin typeface="Roboto"/>
                <a:ea typeface="Roboto"/>
                <a:cs typeface="Roboto"/>
                <a:sym typeface="Roboto"/>
              </a:endParaRPr>
            </a:p>
            <a:p>
              <a:pPr indent="-381000" lvl="0" marL="457200" marR="0" rtl="0" algn="l">
                <a:lnSpc>
                  <a:spcPct val="120000"/>
                </a:lnSpc>
                <a:spcBef>
                  <a:spcPts val="0"/>
                </a:spcBef>
                <a:spcAft>
                  <a:spcPts val="0"/>
                </a:spcAft>
                <a:buClr>
                  <a:srgbClr val="263238"/>
                </a:buClr>
                <a:buSzPts val="2400"/>
                <a:buFont typeface="Roboto"/>
                <a:buChar char="●"/>
              </a:pPr>
              <a:r>
                <a:rPr lang="en-GB" sz="2400">
                  <a:solidFill>
                    <a:srgbClr val="263238"/>
                  </a:solidFill>
                  <a:latin typeface="Roboto"/>
                  <a:ea typeface="Roboto"/>
                  <a:cs typeface="Roboto"/>
                  <a:sym typeface="Roboto"/>
                </a:rPr>
                <a:t>Support for real-time gross settlement or multilateral or bilateral net settlement </a:t>
              </a:r>
              <a:endParaRPr sz="2400">
                <a:solidFill>
                  <a:srgbClr val="263238"/>
                </a:solidFill>
                <a:latin typeface="Roboto"/>
                <a:ea typeface="Roboto"/>
                <a:cs typeface="Roboto"/>
                <a:sym typeface="Roboto"/>
              </a:endParaRPr>
            </a:p>
          </p:txBody>
        </p:sp>
      </p:grpSp>
      <p:grpSp>
        <p:nvGrpSpPr>
          <p:cNvPr id="277" name="Google Shape;277;p18"/>
          <p:cNvGrpSpPr/>
          <p:nvPr/>
        </p:nvGrpSpPr>
        <p:grpSpPr>
          <a:xfrm>
            <a:off x="6058422" y="6435414"/>
            <a:ext cx="1188667" cy="1236357"/>
            <a:chOff x="2404875" y="3592725"/>
            <a:chExt cx="298525" cy="293825"/>
          </a:xfrm>
        </p:grpSpPr>
        <p:sp>
          <p:nvSpPr>
            <p:cNvPr id="278" name="Google Shape;278;p18"/>
            <p:cNvSpPr/>
            <p:nvPr/>
          </p:nvSpPr>
          <p:spPr>
            <a:xfrm>
              <a:off x="2404875" y="3747900"/>
              <a:ext cx="52775" cy="138650"/>
            </a:xfrm>
            <a:custGeom>
              <a:rect b="b" l="l" r="r" t="t"/>
              <a:pathLst>
                <a:path extrusionOk="0" h="5546" w="2111">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79" name="Google Shape;279;p18"/>
            <p:cNvSpPr/>
            <p:nvPr/>
          </p:nvSpPr>
          <p:spPr>
            <a:xfrm>
              <a:off x="2458425" y="3592725"/>
              <a:ext cx="190625" cy="160700"/>
            </a:xfrm>
            <a:custGeom>
              <a:rect b="b" l="l" r="r" t="t"/>
              <a:pathLst>
                <a:path extrusionOk="0" h="6428" w="7625">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0" name="Google Shape;280;p18"/>
            <p:cNvSpPr/>
            <p:nvPr/>
          </p:nvSpPr>
          <p:spPr>
            <a:xfrm>
              <a:off x="2474975" y="3742775"/>
              <a:ext cx="228425" cy="125650"/>
            </a:xfrm>
            <a:custGeom>
              <a:rect b="b" l="l" r="r" t="t"/>
              <a:pathLst>
                <a:path extrusionOk="0" h="5026" w="9137">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281" name="Google Shape;281;p18"/>
          <p:cNvGrpSpPr/>
          <p:nvPr/>
        </p:nvGrpSpPr>
        <p:grpSpPr>
          <a:xfrm>
            <a:off x="13377279" y="9315579"/>
            <a:ext cx="1038962" cy="1113442"/>
            <a:chOff x="946175" y="3253275"/>
            <a:chExt cx="298552" cy="296152"/>
          </a:xfrm>
        </p:grpSpPr>
        <p:sp>
          <p:nvSpPr>
            <p:cNvPr id="282" name="Google Shape;282;p18"/>
            <p:cNvSpPr/>
            <p:nvPr/>
          </p:nvSpPr>
          <p:spPr>
            <a:xfrm>
              <a:off x="946175" y="3253275"/>
              <a:ext cx="209550" cy="261500"/>
            </a:xfrm>
            <a:custGeom>
              <a:rect b="b" l="l" r="r" t="t"/>
              <a:pathLst>
                <a:path extrusionOk="0" h="10460" w="8382">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rgbClr val="888888"/>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3" name="Google Shape;283;p18"/>
            <p:cNvSpPr/>
            <p:nvPr/>
          </p:nvSpPr>
          <p:spPr>
            <a:xfrm>
              <a:off x="986350" y="3293425"/>
              <a:ext cx="47299" cy="48075"/>
            </a:xfrm>
            <a:custGeom>
              <a:rect b="b" l="l" r="r" t="t"/>
              <a:pathLst>
                <a:path extrusionOk="0" h="1923" w="1891">
                  <a:moveTo>
                    <a:pt x="1891" y="1"/>
                  </a:moveTo>
                  <a:lnTo>
                    <a:pt x="1" y="1923"/>
                  </a:lnTo>
                  <a:lnTo>
                    <a:pt x="1891" y="1923"/>
                  </a:lnTo>
                  <a:lnTo>
                    <a:pt x="1891" y="1"/>
                  </a:lnTo>
                  <a:close/>
                </a:path>
              </a:pathLst>
            </a:custGeom>
            <a:solidFill>
              <a:srgbClr val="888888"/>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4" name="Google Shape;284;p18"/>
            <p:cNvSpPr/>
            <p:nvPr/>
          </p:nvSpPr>
          <p:spPr>
            <a:xfrm>
              <a:off x="1051725" y="3359600"/>
              <a:ext cx="122100" cy="121325"/>
            </a:xfrm>
            <a:custGeom>
              <a:rect b="b" l="l" r="r" t="t"/>
              <a:pathLst>
                <a:path extrusionOk="0" h="4853" w="4884">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rgbClr val="888888"/>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5" name="Google Shape;285;p18"/>
            <p:cNvSpPr/>
            <p:nvPr/>
          </p:nvSpPr>
          <p:spPr>
            <a:xfrm>
              <a:off x="980050" y="3289500"/>
              <a:ext cx="192200" cy="242600"/>
            </a:xfrm>
            <a:custGeom>
              <a:rect b="b" l="l" r="r" t="t"/>
              <a:pathLst>
                <a:path extrusionOk="0" h="9704" w="7688">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rgbClr val="888888"/>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6" name="Google Shape;286;p18"/>
            <p:cNvSpPr/>
            <p:nvPr/>
          </p:nvSpPr>
          <p:spPr>
            <a:xfrm>
              <a:off x="1154125" y="3460400"/>
              <a:ext cx="90602" cy="89027"/>
            </a:xfrm>
            <a:custGeom>
              <a:rect b="b" l="l" r="r" t="t"/>
              <a:pathLst>
                <a:path extrusionOk="0" h="3560" w="3623">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rgbClr val="888888"/>
            </a:solid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287" name="Google Shape;287;p18"/>
          <p:cNvGrpSpPr/>
          <p:nvPr/>
        </p:nvGrpSpPr>
        <p:grpSpPr>
          <a:xfrm>
            <a:off x="16165834" y="6310959"/>
            <a:ext cx="1188661" cy="1113465"/>
            <a:chOff x="1310075" y="3253275"/>
            <a:chExt cx="296950" cy="296150"/>
          </a:xfrm>
        </p:grpSpPr>
        <p:sp>
          <p:nvSpPr>
            <p:cNvPr id="288" name="Google Shape;288;p18"/>
            <p:cNvSpPr/>
            <p:nvPr/>
          </p:nvSpPr>
          <p:spPr>
            <a:xfrm>
              <a:off x="1423475" y="3359600"/>
              <a:ext cx="69350" cy="68550"/>
            </a:xfrm>
            <a:custGeom>
              <a:rect b="b" l="l" r="r" t="t"/>
              <a:pathLst>
                <a:path extrusionOk="0" h="2742" w="2774">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89" name="Google Shape;289;p18"/>
            <p:cNvSpPr/>
            <p:nvPr/>
          </p:nvSpPr>
          <p:spPr>
            <a:xfrm>
              <a:off x="1310075" y="3253275"/>
              <a:ext cx="296950" cy="296150"/>
            </a:xfrm>
            <a:custGeom>
              <a:rect b="b" l="l" r="r" t="t"/>
              <a:pathLst>
                <a:path extrusionOk="0" h="11846" w="11878">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290" name="Google Shape;290;p18"/>
            <p:cNvSpPr/>
            <p:nvPr/>
          </p:nvSpPr>
          <p:spPr>
            <a:xfrm>
              <a:off x="1399850" y="3426550"/>
              <a:ext cx="116600" cy="52800"/>
            </a:xfrm>
            <a:custGeom>
              <a:rect b="b" l="l" r="r" t="t"/>
              <a:pathLst>
                <a:path extrusionOk="0" h="2112" w="4664">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291" name="Google Shape;291;p18"/>
          <p:cNvSpPr txBox="1"/>
          <p:nvPr/>
        </p:nvSpPr>
        <p:spPr>
          <a:xfrm>
            <a:off x="5758225" y="12449125"/>
            <a:ext cx="15099900" cy="6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2800">
                <a:solidFill>
                  <a:schemeClr val="accent2"/>
                </a:solidFill>
              </a:rPr>
              <a:t>Consideration for the future: take into account the implementation cost.</a:t>
            </a:r>
            <a:endParaRPr i="1" sz="2800">
              <a:solidFill>
                <a:schemeClr val="accent2"/>
              </a:solidFill>
            </a:endParaRPr>
          </a:p>
        </p:txBody>
      </p:sp>
      <p:sp>
        <p:nvSpPr>
          <p:cNvPr id="292" name="Google Shape;292;p18"/>
          <p:cNvSpPr/>
          <p:nvPr/>
        </p:nvSpPr>
        <p:spPr>
          <a:xfrm>
            <a:off x="4794425" y="12563575"/>
            <a:ext cx="840300" cy="444900"/>
          </a:xfrm>
          <a:prstGeom prst="rightArrow">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9"/>
          <p:cNvSpPr txBox="1"/>
          <p:nvPr>
            <p:ph type="title"/>
          </p:nvPr>
        </p:nvSpPr>
        <p:spPr>
          <a:xfrm>
            <a:off x="567033" y="463062"/>
            <a:ext cx="23253000" cy="1491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5A83"/>
              </a:buClr>
              <a:buSzPct val="118918"/>
              <a:buFont typeface="Arial"/>
              <a:buNone/>
            </a:pPr>
            <a:r>
              <a:rPr lang="en-GB"/>
              <a:t> </a:t>
            </a:r>
            <a:r>
              <a:rPr lang="en-GB" sz="7400"/>
              <a:t>In terms of transparency, Mojaloop allows to meet the criteria mentioned by the FSB. </a:t>
            </a:r>
            <a:endParaRPr sz="7400"/>
          </a:p>
        </p:txBody>
      </p:sp>
      <p:sp>
        <p:nvSpPr>
          <p:cNvPr id="298" name="Google Shape;298;p19"/>
          <p:cNvSpPr txBox="1"/>
          <p:nvPr/>
        </p:nvSpPr>
        <p:spPr>
          <a:xfrm>
            <a:off x="2014825" y="6465150"/>
            <a:ext cx="3401400" cy="28470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3700">
                <a:solidFill>
                  <a:schemeClr val="lt1"/>
                </a:solidFill>
              </a:rPr>
              <a:t>4 criteria to measure transparency</a:t>
            </a:r>
            <a:endParaRPr sz="3700">
              <a:solidFill>
                <a:schemeClr val="lt1"/>
              </a:solidFill>
            </a:endParaRPr>
          </a:p>
        </p:txBody>
      </p:sp>
      <p:sp>
        <p:nvSpPr>
          <p:cNvPr id="299" name="Google Shape;299;p19"/>
          <p:cNvSpPr/>
          <p:nvPr/>
        </p:nvSpPr>
        <p:spPr>
          <a:xfrm>
            <a:off x="6807500" y="3429000"/>
            <a:ext cx="1579800" cy="1491600"/>
          </a:xfrm>
          <a:prstGeom prst="rect">
            <a:avLst/>
          </a:prstGeom>
          <a:solidFill>
            <a:schemeClr val="accen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500">
                <a:solidFill>
                  <a:schemeClr val="lt1"/>
                </a:solidFill>
              </a:rPr>
              <a:t>1</a:t>
            </a:r>
            <a:endParaRPr b="1" sz="3500">
              <a:solidFill>
                <a:schemeClr val="lt1"/>
              </a:solidFill>
            </a:endParaRPr>
          </a:p>
        </p:txBody>
      </p:sp>
      <p:sp>
        <p:nvSpPr>
          <p:cNvPr id="300" name="Google Shape;300;p19"/>
          <p:cNvSpPr/>
          <p:nvPr/>
        </p:nvSpPr>
        <p:spPr>
          <a:xfrm>
            <a:off x="6807500" y="6041350"/>
            <a:ext cx="1579800" cy="1491600"/>
          </a:xfrm>
          <a:prstGeom prst="rect">
            <a:avLst/>
          </a:prstGeom>
          <a:solidFill>
            <a:schemeClr val="accen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500">
                <a:solidFill>
                  <a:schemeClr val="lt1"/>
                </a:solidFill>
              </a:rPr>
              <a:t>2</a:t>
            </a:r>
            <a:endParaRPr b="1" sz="3500">
              <a:solidFill>
                <a:schemeClr val="lt1"/>
              </a:solidFill>
            </a:endParaRPr>
          </a:p>
        </p:txBody>
      </p:sp>
      <p:sp>
        <p:nvSpPr>
          <p:cNvPr id="301" name="Google Shape;301;p19"/>
          <p:cNvSpPr/>
          <p:nvPr/>
        </p:nvSpPr>
        <p:spPr>
          <a:xfrm>
            <a:off x="6807500" y="8653700"/>
            <a:ext cx="1579800" cy="1491600"/>
          </a:xfrm>
          <a:prstGeom prst="rect">
            <a:avLst/>
          </a:prstGeom>
          <a:solidFill>
            <a:schemeClr val="accen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500">
                <a:solidFill>
                  <a:schemeClr val="lt1"/>
                </a:solidFill>
              </a:rPr>
              <a:t>3</a:t>
            </a:r>
            <a:endParaRPr b="1" sz="3500">
              <a:solidFill>
                <a:schemeClr val="lt1"/>
              </a:solidFill>
            </a:endParaRPr>
          </a:p>
        </p:txBody>
      </p:sp>
      <p:sp>
        <p:nvSpPr>
          <p:cNvPr id="302" name="Google Shape;302;p19"/>
          <p:cNvSpPr/>
          <p:nvPr/>
        </p:nvSpPr>
        <p:spPr>
          <a:xfrm>
            <a:off x="6807500" y="11266050"/>
            <a:ext cx="1579800" cy="1491600"/>
          </a:xfrm>
          <a:prstGeom prst="rect">
            <a:avLst/>
          </a:prstGeom>
          <a:solidFill>
            <a:schemeClr val="accent1"/>
          </a:solid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500">
                <a:solidFill>
                  <a:schemeClr val="lt1"/>
                </a:solidFill>
              </a:rPr>
              <a:t>4</a:t>
            </a:r>
            <a:endParaRPr b="1" sz="3500">
              <a:solidFill>
                <a:schemeClr val="lt1"/>
              </a:solidFill>
            </a:endParaRPr>
          </a:p>
        </p:txBody>
      </p:sp>
      <p:sp>
        <p:nvSpPr>
          <p:cNvPr id="303" name="Google Shape;303;p19"/>
          <p:cNvSpPr txBox="1"/>
          <p:nvPr/>
        </p:nvSpPr>
        <p:spPr>
          <a:xfrm>
            <a:off x="8737300" y="3429000"/>
            <a:ext cx="6665400" cy="149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800">
                <a:solidFill>
                  <a:schemeClr val="dk1"/>
                </a:solidFill>
              </a:rPr>
              <a:t>Provision of receipts containing transaction details</a:t>
            </a:r>
            <a:endParaRPr sz="2800">
              <a:solidFill>
                <a:schemeClr val="dk1"/>
              </a:solidFill>
            </a:endParaRPr>
          </a:p>
        </p:txBody>
      </p:sp>
      <p:sp>
        <p:nvSpPr>
          <p:cNvPr id="304" name="Google Shape;304;p19"/>
          <p:cNvSpPr txBox="1"/>
          <p:nvPr/>
        </p:nvSpPr>
        <p:spPr>
          <a:xfrm>
            <a:off x="8737300" y="6041350"/>
            <a:ext cx="6665400" cy="149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800">
                <a:solidFill>
                  <a:schemeClr val="dk1"/>
                </a:solidFill>
              </a:rPr>
              <a:t>Disclosure of fees</a:t>
            </a:r>
            <a:endParaRPr sz="2800">
              <a:solidFill>
                <a:schemeClr val="dk1"/>
              </a:solidFill>
            </a:endParaRPr>
          </a:p>
        </p:txBody>
      </p:sp>
      <p:sp>
        <p:nvSpPr>
          <p:cNvPr id="305" name="Google Shape;305;p19"/>
          <p:cNvSpPr txBox="1"/>
          <p:nvPr/>
        </p:nvSpPr>
        <p:spPr>
          <a:xfrm>
            <a:off x="8737300" y="8653700"/>
            <a:ext cx="6665400" cy="149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800">
                <a:solidFill>
                  <a:schemeClr val="dk1"/>
                </a:solidFill>
              </a:rPr>
              <a:t>Disclosure of FX Rate</a:t>
            </a:r>
            <a:endParaRPr sz="2800">
              <a:solidFill>
                <a:schemeClr val="dk1"/>
              </a:solidFill>
            </a:endParaRPr>
          </a:p>
        </p:txBody>
      </p:sp>
      <p:sp>
        <p:nvSpPr>
          <p:cNvPr id="306" name="Google Shape;306;p19"/>
          <p:cNvSpPr txBox="1"/>
          <p:nvPr/>
        </p:nvSpPr>
        <p:spPr>
          <a:xfrm>
            <a:off x="8737300" y="11266050"/>
            <a:ext cx="6665400" cy="1491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800">
                <a:solidFill>
                  <a:schemeClr val="dk1"/>
                </a:solidFill>
              </a:rPr>
              <a:t>Breakdown of total fees and FX Rate</a:t>
            </a:r>
            <a:endParaRPr sz="2800">
              <a:solidFill>
                <a:schemeClr val="dk1"/>
              </a:solidFill>
            </a:endParaRPr>
          </a:p>
        </p:txBody>
      </p:sp>
      <p:sp>
        <p:nvSpPr>
          <p:cNvPr id="307" name="Google Shape;307;p19"/>
          <p:cNvSpPr/>
          <p:nvPr/>
        </p:nvSpPr>
        <p:spPr>
          <a:xfrm>
            <a:off x="15758000" y="4045450"/>
            <a:ext cx="1200300" cy="8052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8" name="Google Shape;308;p19"/>
          <p:cNvSpPr txBox="1"/>
          <p:nvPr/>
        </p:nvSpPr>
        <p:spPr>
          <a:xfrm>
            <a:off x="17313600" y="6059500"/>
            <a:ext cx="6362400" cy="4959600"/>
          </a:xfrm>
          <a:prstGeom prst="rect">
            <a:avLst/>
          </a:prstGeom>
          <a:noFill/>
          <a:ln>
            <a:noFill/>
          </a:ln>
        </p:spPr>
        <p:txBody>
          <a:bodyPr anchorCtr="0" anchor="ctr" bIns="91425" lIns="91425" spcFirstLastPara="1" rIns="91425" wrap="square" tIns="91425">
            <a:noAutofit/>
          </a:bodyPr>
          <a:lstStyle/>
          <a:p>
            <a:pPr indent="0" lvl="0" marL="0" rtl="0" algn="l">
              <a:spcBef>
                <a:spcPts val="1000"/>
              </a:spcBef>
              <a:spcAft>
                <a:spcPts val="0"/>
              </a:spcAft>
              <a:buNone/>
            </a:pPr>
            <a:r>
              <a:rPr b="1" lang="en-GB" sz="3700">
                <a:solidFill>
                  <a:schemeClr val="dk1"/>
                </a:solidFill>
              </a:rPr>
              <a:t>Mojaloop design already complies with this level of transparency</a:t>
            </a:r>
            <a:endParaRPr sz="2800">
              <a:solidFill>
                <a:schemeClr val="dk1"/>
              </a:solidFill>
            </a:endParaRPr>
          </a:p>
          <a:p>
            <a:pPr indent="-406400" lvl="0" marL="457200" rtl="0" algn="l">
              <a:spcBef>
                <a:spcPts val="1000"/>
              </a:spcBef>
              <a:spcAft>
                <a:spcPts val="0"/>
              </a:spcAft>
              <a:buClr>
                <a:schemeClr val="dk1"/>
              </a:buClr>
              <a:buSzPts val="2800"/>
              <a:buChar char="●"/>
            </a:pPr>
            <a:r>
              <a:rPr lang="en-GB" sz="2800">
                <a:solidFill>
                  <a:schemeClr val="dk1"/>
                </a:solidFill>
              </a:rPr>
              <a:t>Implementation of ISO 20022 standards</a:t>
            </a:r>
            <a:endParaRPr sz="2800">
              <a:solidFill>
                <a:schemeClr val="dk1"/>
              </a:solidFill>
            </a:endParaRPr>
          </a:p>
          <a:p>
            <a:pPr indent="-406400" lvl="0" marL="457200" rtl="0" algn="l">
              <a:spcBef>
                <a:spcPts val="1000"/>
              </a:spcBef>
              <a:spcAft>
                <a:spcPts val="0"/>
              </a:spcAft>
              <a:buClr>
                <a:schemeClr val="dk1"/>
              </a:buClr>
              <a:buSzPts val="2800"/>
              <a:buChar char="●"/>
            </a:pPr>
            <a:r>
              <a:rPr lang="en-GB" sz="2800">
                <a:solidFill>
                  <a:schemeClr val="dk1"/>
                </a:solidFill>
              </a:rPr>
              <a:t>Agreement of terms</a:t>
            </a:r>
            <a:endParaRPr sz="2800">
              <a:solidFill>
                <a:schemeClr val="dk1"/>
              </a:solidFill>
            </a:endParaRPr>
          </a:p>
        </p:txBody>
      </p:sp>
      <p:sp>
        <p:nvSpPr>
          <p:cNvPr id="309" name="Google Shape;309;p19"/>
          <p:cNvSpPr/>
          <p:nvPr/>
        </p:nvSpPr>
        <p:spPr>
          <a:xfrm flipH="1" rot="5400000">
            <a:off x="16237550" y="7840450"/>
            <a:ext cx="979500" cy="4623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10" name="Google Shape;310;p19"/>
          <p:cNvCxnSpPr>
            <a:stCxn id="298" idx="0"/>
            <a:endCxn id="299" idx="1"/>
          </p:cNvCxnSpPr>
          <p:nvPr/>
        </p:nvCxnSpPr>
        <p:spPr>
          <a:xfrm rot="-5400000">
            <a:off x="4116325" y="3773850"/>
            <a:ext cx="2290500" cy="3092100"/>
          </a:xfrm>
          <a:prstGeom prst="curvedConnector2">
            <a:avLst/>
          </a:prstGeom>
          <a:noFill/>
          <a:ln cap="flat" cmpd="sng" w="9525">
            <a:solidFill>
              <a:schemeClr val="dk2"/>
            </a:solidFill>
            <a:prstDash val="solid"/>
            <a:round/>
            <a:headEnd len="med" w="med" type="none"/>
            <a:tailEnd len="med" w="med" type="none"/>
          </a:ln>
        </p:spPr>
      </p:cxnSp>
      <p:cxnSp>
        <p:nvCxnSpPr>
          <p:cNvPr id="311" name="Google Shape;311;p19"/>
          <p:cNvCxnSpPr>
            <a:stCxn id="298" idx="2"/>
            <a:endCxn id="302" idx="1"/>
          </p:cNvCxnSpPr>
          <p:nvPr/>
        </p:nvCxnSpPr>
        <p:spPr>
          <a:xfrm flipH="1" rot="-5400000">
            <a:off x="3911725" y="9115950"/>
            <a:ext cx="2699700" cy="3092100"/>
          </a:xfrm>
          <a:prstGeom prst="curvedConnector2">
            <a:avLst/>
          </a:prstGeom>
          <a:noFill/>
          <a:ln cap="flat" cmpd="sng" w="9525">
            <a:solidFill>
              <a:schemeClr val="dk2"/>
            </a:solidFill>
            <a:prstDash val="solid"/>
            <a:round/>
            <a:headEnd len="med" w="med" type="none"/>
            <a:tailEnd len="med" w="med" type="none"/>
          </a:ln>
        </p:spPr>
      </p:cxnSp>
      <p:cxnSp>
        <p:nvCxnSpPr>
          <p:cNvPr id="312" name="Google Shape;312;p19"/>
          <p:cNvCxnSpPr>
            <a:stCxn id="298" idx="3"/>
            <a:endCxn id="300" idx="1"/>
          </p:cNvCxnSpPr>
          <p:nvPr/>
        </p:nvCxnSpPr>
        <p:spPr>
          <a:xfrm flipH="1" rot="10800000">
            <a:off x="5416225" y="6787050"/>
            <a:ext cx="1391400" cy="110160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19"/>
          <p:cNvCxnSpPr>
            <a:stCxn id="298" idx="3"/>
            <a:endCxn id="301" idx="1"/>
          </p:cNvCxnSpPr>
          <p:nvPr/>
        </p:nvCxnSpPr>
        <p:spPr>
          <a:xfrm>
            <a:off x="5416225" y="7888650"/>
            <a:ext cx="1391400" cy="1510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0" y="463050"/>
            <a:ext cx="23848500" cy="149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5A83"/>
              </a:buClr>
              <a:buSzPts val="8800"/>
              <a:buFont typeface="Arial"/>
              <a:buNone/>
            </a:pPr>
            <a:r>
              <a:rPr lang="en-GB" sz="6700"/>
              <a:t>For access, we think the KPIs should be qualified further to really implement inclusive cross-border payments.</a:t>
            </a:r>
            <a:endParaRPr sz="6700"/>
          </a:p>
        </p:txBody>
      </p:sp>
      <p:sp>
        <p:nvSpPr>
          <p:cNvPr id="319" name="Google Shape;319;p20"/>
          <p:cNvSpPr/>
          <p:nvPr/>
        </p:nvSpPr>
        <p:spPr>
          <a:xfrm>
            <a:off x="897611" y="4872630"/>
            <a:ext cx="5039820" cy="6125551"/>
          </a:xfrm>
          <a:custGeom>
            <a:rect b="b" l="l" r="r" t="t"/>
            <a:pathLst>
              <a:path extrusionOk="0" h="542925" w="438150">
                <a:moveTo>
                  <a:pt x="422910" y="0"/>
                </a:moveTo>
                <a:lnTo>
                  <a:pt x="325659" y="0"/>
                </a:lnTo>
                <a:cubicBezTo>
                  <a:pt x="325659" y="4000"/>
                  <a:pt x="326326" y="8001"/>
                  <a:pt x="326326" y="12097"/>
                </a:cubicBezTo>
                <a:cubicBezTo>
                  <a:pt x="326326" y="71171"/>
                  <a:pt x="278435" y="119063"/>
                  <a:pt x="219361" y="119063"/>
                </a:cubicBezTo>
                <a:cubicBezTo>
                  <a:pt x="160287" y="119063"/>
                  <a:pt x="112395" y="71171"/>
                  <a:pt x="112395" y="12097"/>
                </a:cubicBezTo>
                <a:cubicBezTo>
                  <a:pt x="112376" y="8058"/>
                  <a:pt x="112595" y="4020"/>
                  <a:pt x="113062" y="0"/>
                </a:cubicBezTo>
                <a:lnTo>
                  <a:pt x="15812" y="0"/>
                </a:lnTo>
                <a:cubicBezTo>
                  <a:pt x="7077" y="0"/>
                  <a:pt x="0" y="7077"/>
                  <a:pt x="0" y="15811"/>
                </a:cubicBezTo>
                <a:lnTo>
                  <a:pt x="0" y="534162"/>
                </a:lnTo>
                <a:cubicBezTo>
                  <a:pt x="0" y="542839"/>
                  <a:pt x="7039" y="549878"/>
                  <a:pt x="15716" y="549878"/>
                </a:cubicBezTo>
                <a:cubicBezTo>
                  <a:pt x="15745" y="549878"/>
                  <a:pt x="15783" y="549878"/>
                  <a:pt x="15812" y="549878"/>
                </a:cubicBezTo>
                <a:lnTo>
                  <a:pt x="422910" y="549878"/>
                </a:lnTo>
                <a:cubicBezTo>
                  <a:pt x="431607" y="549878"/>
                  <a:pt x="438664" y="542858"/>
                  <a:pt x="438721" y="534162"/>
                </a:cubicBezTo>
                <a:lnTo>
                  <a:pt x="438721" y="15811"/>
                </a:lnTo>
                <a:cubicBezTo>
                  <a:pt x="438721" y="7077"/>
                  <a:pt x="431644" y="0"/>
                  <a:pt x="422910" y="0"/>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0" name="Google Shape;320;p20"/>
          <p:cNvSpPr/>
          <p:nvPr/>
        </p:nvSpPr>
        <p:spPr>
          <a:xfrm>
            <a:off x="2431921" y="4284932"/>
            <a:ext cx="1971199" cy="1652588"/>
          </a:xfrm>
          <a:custGeom>
            <a:rect b="b" l="l" r="r" t="t"/>
            <a:pathLst>
              <a:path extrusionOk="0" h="190500" w="190500">
                <a:moveTo>
                  <a:pt x="191262" y="95631"/>
                </a:moveTo>
                <a:cubicBezTo>
                  <a:pt x="191262" y="148446"/>
                  <a:pt x="148446" y="191262"/>
                  <a:pt x="95631" y="191262"/>
                </a:cubicBezTo>
                <a:cubicBezTo>
                  <a:pt x="42815" y="191262"/>
                  <a:pt x="0" y="148446"/>
                  <a:pt x="0" y="95631"/>
                </a:cubicBezTo>
                <a:cubicBezTo>
                  <a:pt x="0" y="42815"/>
                  <a:pt x="42815" y="0"/>
                  <a:pt x="95631" y="0"/>
                </a:cubicBezTo>
                <a:cubicBezTo>
                  <a:pt x="148446" y="0"/>
                  <a:pt x="191262" y="42815"/>
                  <a:pt x="191262" y="95631"/>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rPr b="1" lang="en-GB" sz="3600">
                <a:solidFill>
                  <a:schemeClr val="lt1"/>
                </a:solidFill>
                <a:latin typeface="Calibri"/>
                <a:ea typeface="Calibri"/>
                <a:cs typeface="Calibri"/>
                <a:sym typeface="Calibri"/>
              </a:rPr>
              <a:t>1</a:t>
            </a:r>
            <a:endParaRPr b="1" sz="3600">
              <a:solidFill>
                <a:schemeClr val="lt1"/>
              </a:solidFill>
              <a:latin typeface="Calibri"/>
              <a:ea typeface="Calibri"/>
              <a:cs typeface="Calibri"/>
              <a:sym typeface="Calibri"/>
            </a:endParaRPr>
          </a:p>
        </p:txBody>
      </p:sp>
      <p:sp>
        <p:nvSpPr>
          <p:cNvPr id="321" name="Google Shape;321;p20"/>
          <p:cNvSpPr/>
          <p:nvPr/>
        </p:nvSpPr>
        <p:spPr>
          <a:xfrm>
            <a:off x="17962743" y="4872630"/>
            <a:ext cx="5039820" cy="6125551"/>
          </a:xfrm>
          <a:custGeom>
            <a:rect b="b" l="l" r="r" t="t"/>
            <a:pathLst>
              <a:path extrusionOk="0" h="542925" w="438150">
                <a:moveTo>
                  <a:pt x="422910" y="0"/>
                </a:moveTo>
                <a:lnTo>
                  <a:pt x="325564" y="0"/>
                </a:lnTo>
                <a:cubicBezTo>
                  <a:pt x="326060" y="4010"/>
                  <a:pt x="326317" y="8048"/>
                  <a:pt x="326327" y="12097"/>
                </a:cubicBezTo>
                <a:cubicBezTo>
                  <a:pt x="324565" y="71199"/>
                  <a:pt x="275224" y="117681"/>
                  <a:pt x="216122" y="115919"/>
                </a:cubicBezTo>
                <a:cubicBezTo>
                  <a:pt x="159496" y="114224"/>
                  <a:pt x="113985" y="68723"/>
                  <a:pt x="112300" y="12097"/>
                </a:cubicBezTo>
                <a:cubicBezTo>
                  <a:pt x="112309" y="8048"/>
                  <a:pt x="112566" y="4010"/>
                  <a:pt x="113062" y="0"/>
                </a:cubicBezTo>
                <a:lnTo>
                  <a:pt x="15716" y="0"/>
                </a:lnTo>
                <a:cubicBezTo>
                  <a:pt x="7039" y="0"/>
                  <a:pt x="0" y="7039"/>
                  <a:pt x="0" y="15716"/>
                </a:cubicBezTo>
                <a:cubicBezTo>
                  <a:pt x="0" y="15745"/>
                  <a:pt x="0" y="15783"/>
                  <a:pt x="0" y="15811"/>
                </a:cubicBezTo>
                <a:lnTo>
                  <a:pt x="0" y="534162"/>
                </a:lnTo>
                <a:cubicBezTo>
                  <a:pt x="0" y="542839"/>
                  <a:pt x="7039" y="549878"/>
                  <a:pt x="15716" y="549878"/>
                </a:cubicBezTo>
                <a:lnTo>
                  <a:pt x="422910" y="549878"/>
                </a:lnTo>
                <a:cubicBezTo>
                  <a:pt x="431587" y="549878"/>
                  <a:pt x="438626" y="542839"/>
                  <a:pt x="438626" y="534162"/>
                </a:cubicBezTo>
                <a:lnTo>
                  <a:pt x="438626" y="15811"/>
                </a:lnTo>
                <a:cubicBezTo>
                  <a:pt x="438674" y="7134"/>
                  <a:pt x="431682" y="57"/>
                  <a:pt x="423005" y="0"/>
                </a:cubicBezTo>
                <a:cubicBezTo>
                  <a:pt x="422977" y="0"/>
                  <a:pt x="422939" y="0"/>
                  <a:pt x="422910" y="0"/>
                </a:cubicBezTo>
                <a:close/>
              </a:path>
            </a:pathLst>
          </a:custGeom>
          <a:solidFill>
            <a:schemeClr val="accent6"/>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2" name="Google Shape;322;p20"/>
          <p:cNvSpPr/>
          <p:nvPr/>
        </p:nvSpPr>
        <p:spPr>
          <a:xfrm>
            <a:off x="19497053" y="4332407"/>
            <a:ext cx="1971199" cy="1652588"/>
          </a:xfrm>
          <a:custGeom>
            <a:rect b="b" l="l" r="r" t="t"/>
            <a:pathLst>
              <a:path extrusionOk="0" h="190500" w="190500">
                <a:moveTo>
                  <a:pt x="191262" y="95631"/>
                </a:moveTo>
                <a:cubicBezTo>
                  <a:pt x="191262" y="148446"/>
                  <a:pt x="148447" y="191262"/>
                  <a:pt x="95631" y="191262"/>
                </a:cubicBezTo>
                <a:cubicBezTo>
                  <a:pt x="42816" y="191262"/>
                  <a:pt x="1" y="148446"/>
                  <a:pt x="1" y="95631"/>
                </a:cubicBezTo>
                <a:cubicBezTo>
                  <a:pt x="1" y="42815"/>
                  <a:pt x="42816" y="0"/>
                  <a:pt x="95631" y="0"/>
                </a:cubicBezTo>
                <a:cubicBezTo>
                  <a:pt x="148447" y="0"/>
                  <a:pt x="191262" y="42815"/>
                  <a:pt x="191262" y="95631"/>
                </a:cubicBezTo>
                <a:close/>
              </a:path>
            </a:pathLst>
          </a:custGeom>
          <a:solidFill>
            <a:schemeClr val="accent6"/>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rPr b="1" lang="en-GB" sz="3600">
                <a:solidFill>
                  <a:schemeClr val="lt1"/>
                </a:solidFill>
                <a:latin typeface="Calibri"/>
                <a:ea typeface="Calibri"/>
                <a:cs typeface="Calibri"/>
                <a:sym typeface="Calibri"/>
              </a:rPr>
              <a:t>3</a:t>
            </a:r>
            <a:endParaRPr b="1" sz="3600">
              <a:solidFill>
                <a:schemeClr val="lt1"/>
              </a:solidFill>
              <a:latin typeface="Calibri"/>
              <a:ea typeface="Calibri"/>
              <a:cs typeface="Calibri"/>
              <a:sym typeface="Calibri"/>
            </a:endParaRPr>
          </a:p>
        </p:txBody>
      </p:sp>
      <p:sp>
        <p:nvSpPr>
          <p:cNvPr id="323" name="Google Shape;323;p20"/>
          <p:cNvSpPr/>
          <p:nvPr/>
        </p:nvSpPr>
        <p:spPr>
          <a:xfrm>
            <a:off x="9430177" y="5013780"/>
            <a:ext cx="5039820" cy="6125551"/>
          </a:xfrm>
          <a:custGeom>
            <a:rect b="b" l="l" r="r" t="t"/>
            <a:pathLst>
              <a:path extrusionOk="0" h="542925" w="438150">
                <a:moveTo>
                  <a:pt x="422910" y="0"/>
                </a:moveTo>
                <a:lnTo>
                  <a:pt x="15811" y="0"/>
                </a:lnTo>
                <a:cubicBezTo>
                  <a:pt x="7077" y="0"/>
                  <a:pt x="0" y="7077"/>
                  <a:pt x="0" y="15812"/>
                </a:cubicBezTo>
                <a:lnTo>
                  <a:pt x="0" y="534162"/>
                </a:lnTo>
                <a:cubicBezTo>
                  <a:pt x="57" y="542858"/>
                  <a:pt x="7115" y="549878"/>
                  <a:pt x="15811" y="549878"/>
                </a:cubicBezTo>
                <a:lnTo>
                  <a:pt x="113062" y="549878"/>
                </a:lnTo>
                <a:cubicBezTo>
                  <a:pt x="119643" y="491176"/>
                  <a:pt x="172574" y="448923"/>
                  <a:pt x="231286" y="455505"/>
                </a:cubicBezTo>
                <a:cubicBezTo>
                  <a:pt x="280921" y="461067"/>
                  <a:pt x="320087" y="500244"/>
                  <a:pt x="325660" y="549878"/>
                </a:cubicBezTo>
                <a:lnTo>
                  <a:pt x="422910" y="549878"/>
                </a:lnTo>
                <a:cubicBezTo>
                  <a:pt x="431587" y="549935"/>
                  <a:pt x="438664" y="542935"/>
                  <a:pt x="438721" y="534257"/>
                </a:cubicBezTo>
                <a:cubicBezTo>
                  <a:pt x="438721" y="534229"/>
                  <a:pt x="438721" y="534191"/>
                  <a:pt x="438721" y="534162"/>
                </a:cubicBezTo>
                <a:lnTo>
                  <a:pt x="438721" y="15812"/>
                </a:lnTo>
                <a:cubicBezTo>
                  <a:pt x="438721" y="7077"/>
                  <a:pt x="431644" y="0"/>
                  <a:pt x="422910" y="0"/>
                </a:cubicBez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4" name="Google Shape;324;p20"/>
          <p:cNvSpPr/>
          <p:nvPr/>
        </p:nvSpPr>
        <p:spPr>
          <a:xfrm>
            <a:off x="10767366" y="10203169"/>
            <a:ext cx="2365438" cy="1983105"/>
          </a:xfrm>
          <a:custGeom>
            <a:rect b="b" l="l" r="r" t="t"/>
            <a:pathLst>
              <a:path extrusionOk="0" h="228600" w="228600">
                <a:moveTo>
                  <a:pt x="136837" y="21870"/>
                </a:moveTo>
                <a:cubicBezTo>
                  <a:pt x="188253" y="33948"/>
                  <a:pt x="220142" y="85420"/>
                  <a:pt x="208063" y="136836"/>
                </a:cubicBezTo>
                <a:cubicBezTo>
                  <a:pt x="195985" y="188252"/>
                  <a:pt x="144513" y="220141"/>
                  <a:pt x="93097" y="208063"/>
                </a:cubicBezTo>
                <a:cubicBezTo>
                  <a:pt x="41681" y="195984"/>
                  <a:pt x="9792" y="144512"/>
                  <a:pt x="21870" y="93096"/>
                </a:cubicBezTo>
                <a:cubicBezTo>
                  <a:pt x="33949" y="41681"/>
                  <a:pt x="85421" y="9791"/>
                  <a:pt x="136837" y="21870"/>
                </a:cubicBez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rPr b="1" lang="en-GB" sz="3600">
                <a:solidFill>
                  <a:schemeClr val="lt1"/>
                </a:solidFill>
                <a:latin typeface="Calibri"/>
                <a:ea typeface="Calibri"/>
                <a:cs typeface="Calibri"/>
                <a:sym typeface="Calibri"/>
              </a:rPr>
              <a:t>2</a:t>
            </a:r>
            <a:endParaRPr b="1" sz="3600">
              <a:solidFill>
                <a:schemeClr val="lt1"/>
              </a:solidFill>
              <a:latin typeface="Calibri"/>
              <a:ea typeface="Calibri"/>
              <a:cs typeface="Calibri"/>
              <a:sym typeface="Calibri"/>
            </a:endParaRPr>
          </a:p>
        </p:txBody>
      </p:sp>
      <p:sp>
        <p:nvSpPr>
          <p:cNvPr id="325" name="Google Shape;325;p20"/>
          <p:cNvSpPr txBox="1"/>
          <p:nvPr/>
        </p:nvSpPr>
        <p:spPr>
          <a:xfrm>
            <a:off x="1209233" y="6303475"/>
            <a:ext cx="4416600" cy="46947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GB" sz="2800">
                <a:solidFill>
                  <a:schemeClr val="lt1"/>
                </a:solidFill>
                <a:latin typeface="Georgia"/>
                <a:ea typeface="Georgia"/>
                <a:cs typeface="Georgia"/>
                <a:sym typeface="Georgia"/>
              </a:rPr>
              <a:t>How Mojaloop helps</a:t>
            </a:r>
            <a:endParaRPr b="1" sz="2800">
              <a:solidFill>
                <a:schemeClr val="lt1"/>
              </a:solidFill>
              <a:latin typeface="Georgia"/>
              <a:ea typeface="Georgia"/>
              <a:cs typeface="Georgia"/>
              <a:sym typeface="Georgia"/>
            </a:endParaRPr>
          </a:p>
          <a:p>
            <a:pPr indent="0" lvl="0" marL="0" marR="0" rtl="0" algn="ctr">
              <a:spcBef>
                <a:spcPts val="0"/>
              </a:spcBef>
              <a:spcAft>
                <a:spcPts val="0"/>
              </a:spcAft>
              <a:buNone/>
            </a:pPr>
            <a:r>
              <a:t/>
            </a:r>
            <a:endParaRPr b="1" sz="2800">
              <a:solidFill>
                <a:schemeClr val="lt1"/>
              </a:solidFill>
              <a:latin typeface="Georgia"/>
              <a:ea typeface="Georgia"/>
              <a:cs typeface="Georgia"/>
              <a:sym typeface="Georgia"/>
            </a:endParaRPr>
          </a:p>
          <a:p>
            <a:pPr indent="-406400" lvl="0" marL="457200" rtl="0" algn="l">
              <a:spcBef>
                <a:spcPts val="0"/>
              </a:spcBef>
              <a:spcAft>
                <a:spcPts val="0"/>
              </a:spcAft>
              <a:buClr>
                <a:schemeClr val="lt1"/>
              </a:buClr>
              <a:buSzPts val="2800"/>
              <a:buChar char="●"/>
            </a:pPr>
            <a:r>
              <a:rPr lang="en-GB" sz="2800">
                <a:solidFill>
                  <a:schemeClr val="lt1"/>
                </a:solidFill>
              </a:rPr>
              <a:t>Mobile ready solution</a:t>
            </a:r>
            <a:endParaRPr sz="2800">
              <a:solidFill>
                <a:schemeClr val="lt1"/>
              </a:solidFill>
            </a:endParaRPr>
          </a:p>
          <a:p>
            <a:pPr indent="-406400" lvl="0" marL="457200" rtl="0" algn="l">
              <a:spcBef>
                <a:spcPts val="1000"/>
              </a:spcBef>
              <a:spcAft>
                <a:spcPts val="0"/>
              </a:spcAft>
              <a:buClr>
                <a:schemeClr val="lt1"/>
              </a:buClr>
              <a:buSzPts val="2800"/>
              <a:buChar char="●"/>
            </a:pPr>
            <a:r>
              <a:rPr lang="en-GB" sz="2800">
                <a:solidFill>
                  <a:schemeClr val="lt1"/>
                </a:solidFill>
              </a:rPr>
              <a:t>Design with discovery phase </a:t>
            </a:r>
            <a:endParaRPr sz="2800">
              <a:solidFill>
                <a:schemeClr val="lt1"/>
              </a:solidFill>
            </a:endParaRPr>
          </a:p>
          <a:p>
            <a:pPr indent="-406400" lvl="0" marL="457200" rtl="0" algn="l">
              <a:spcBef>
                <a:spcPts val="1000"/>
              </a:spcBef>
              <a:spcAft>
                <a:spcPts val="0"/>
              </a:spcAft>
              <a:buClr>
                <a:schemeClr val="lt1"/>
              </a:buClr>
              <a:buSzPts val="2800"/>
              <a:buChar char="●"/>
            </a:pPr>
            <a:r>
              <a:rPr lang="en-GB" sz="2800">
                <a:solidFill>
                  <a:schemeClr val="lt1"/>
                </a:solidFill>
              </a:rPr>
              <a:t>Support various types of aliases </a:t>
            </a:r>
            <a:endParaRPr sz="2800">
              <a:solidFill>
                <a:schemeClr val="lt1"/>
              </a:solidFill>
            </a:endParaRPr>
          </a:p>
          <a:p>
            <a:pPr indent="-406400" lvl="0" marL="457200" rtl="0" algn="l">
              <a:spcBef>
                <a:spcPts val="1000"/>
              </a:spcBef>
              <a:spcAft>
                <a:spcPts val="1000"/>
              </a:spcAft>
              <a:buClr>
                <a:schemeClr val="lt1"/>
              </a:buClr>
              <a:buSzPts val="2800"/>
              <a:buChar char="●"/>
            </a:pPr>
            <a:r>
              <a:rPr lang="en-GB" sz="2800">
                <a:solidFill>
                  <a:schemeClr val="lt1"/>
                </a:solidFill>
              </a:rPr>
              <a:t>Exploration of the Interoperable alias resolution service</a:t>
            </a:r>
            <a:endParaRPr sz="2800">
              <a:solidFill>
                <a:schemeClr val="lt1"/>
              </a:solidFill>
              <a:latin typeface="Geo"/>
              <a:ea typeface="Geo"/>
              <a:cs typeface="Geo"/>
              <a:sym typeface="Geo"/>
            </a:endParaRPr>
          </a:p>
        </p:txBody>
      </p:sp>
      <p:pic>
        <p:nvPicPr>
          <p:cNvPr descr="Users" id="326" name="Google Shape;326;p20"/>
          <p:cNvPicPr preferRelativeResize="0"/>
          <p:nvPr/>
        </p:nvPicPr>
        <p:blipFill rotWithShape="1">
          <a:blip r:embed="rId3">
            <a:alphaModFix/>
          </a:blip>
          <a:srcRect b="0" l="0" r="0" t="0"/>
          <a:stretch/>
        </p:blipFill>
        <p:spPr>
          <a:xfrm>
            <a:off x="29537118" y="5937532"/>
            <a:ext cx="1293741" cy="1084769"/>
          </a:xfrm>
          <a:prstGeom prst="rect">
            <a:avLst/>
          </a:prstGeom>
          <a:noFill/>
          <a:ln>
            <a:noFill/>
          </a:ln>
        </p:spPr>
      </p:pic>
      <p:sp>
        <p:nvSpPr>
          <p:cNvPr id="327" name="Google Shape;327;p20"/>
          <p:cNvSpPr txBox="1"/>
          <p:nvPr/>
        </p:nvSpPr>
        <p:spPr>
          <a:xfrm>
            <a:off x="9585998" y="6303475"/>
            <a:ext cx="4416600" cy="17238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GB" sz="2800">
                <a:solidFill>
                  <a:schemeClr val="lt1"/>
                </a:solidFill>
                <a:latin typeface="Georgia"/>
                <a:ea typeface="Georgia"/>
                <a:cs typeface="Georgia"/>
                <a:sym typeface="Georgia"/>
              </a:rPr>
              <a:t>Criteria Missing</a:t>
            </a:r>
            <a:endParaRPr b="1" sz="2800">
              <a:solidFill>
                <a:schemeClr val="lt1"/>
              </a:solidFill>
              <a:latin typeface="Georgia"/>
              <a:ea typeface="Georgia"/>
              <a:cs typeface="Georgia"/>
              <a:sym typeface="Georgia"/>
            </a:endParaRPr>
          </a:p>
          <a:p>
            <a:pPr indent="0" lvl="0" marL="0" marR="0" rtl="0" algn="ctr">
              <a:spcBef>
                <a:spcPts val="0"/>
              </a:spcBef>
              <a:spcAft>
                <a:spcPts val="0"/>
              </a:spcAft>
              <a:buNone/>
            </a:pPr>
            <a:r>
              <a:t/>
            </a:r>
            <a:endParaRPr b="1" sz="2800">
              <a:solidFill>
                <a:schemeClr val="lt1"/>
              </a:solidFill>
              <a:latin typeface="Georgia"/>
              <a:ea typeface="Georgia"/>
              <a:cs typeface="Georgia"/>
              <a:sym typeface="Georgia"/>
            </a:endParaRPr>
          </a:p>
          <a:p>
            <a:pPr indent="-406400" lvl="0" marL="457200" rtl="0" algn="l">
              <a:spcBef>
                <a:spcPts val="0"/>
              </a:spcBef>
              <a:spcAft>
                <a:spcPts val="0"/>
              </a:spcAft>
              <a:buClr>
                <a:schemeClr val="lt1"/>
              </a:buClr>
              <a:buSzPts val="2800"/>
              <a:buChar char="●"/>
            </a:pPr>
            <a:r>
              <a:rPr b="1" lang="en-GB" sz="2800">
                <a:solidFill>
                  <a:schemeClr val="lt1"/>
                </a:solidFill>
              </a:rPr>
              <a:t>Usability</a:t>
            </a:r>
            <a:endParaRPr b="1" sz="2800">
              <a:solidFill>
                <a:schemeClr val="lt1"/>
              </a:solidFill>
            </a:endParaRPr>
          </a:p>
          <a:p>
            <a:pPr indent="-406400" lvl="0" marL="457200" rtl="0" algn="l">
              <a:spcBef>
                <a:spcPts val="0"/>
              </a:spcBef>
              <a:spcAft>
                <a:spcPts val="0"/>
              </a:spcAft>
              <a:buClr>
                <a:schemeClr val="lt1"/>
              </a:buClr>
              <a:buSzPts val="2800"/>
              <a:buChar char="●"/>
            </a:pPr>
            <a:r>
              <a:rPr b="1" lang="en-GB" sz="2800">
                <a:solidFill>
                  <a:schemeClr val="lt1"/>
                </a:solidFill>
              </a:rPr>
              <a:t>Safety</a:t>
            </a:r>
            <a:endParaRPr b="1" sz="2800">
              <a:solidFill>
                <a:schemeClr val="lt1"/>
              </a:solidFill>
            </a:endParaRPr>
          </a:p>
        </p:txBody>
      </p:sp>
      <p:sp>
        <p:nvSpPr>
          <p:cNvPr id="328" name="Google Shape;328;p20"/>
          <p:cNvSpPr txBox="1"/>
          <p:nvPr/>
        </p:nvSpPr>
        <p:spPr>
          <a:xfrm>
            <a:off x="18274353" y="6303475"/>
            <a:ext cx="4416600" cy="41355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GB" sz="2800">
                <a:solidFill>
                  <a:schemeClr val="lt1"/>
                </a:solidFill>
                <a:latin typeface="Georgia"/>
                <a:ea typeface="Georgia"/>
                <a:cs typeface="Georgia"/>
                <a:sym typeface="Georgia"/>
              </a:rPr>
              <a:t>How Mojaloop helps</a:t>
            </a:r>
            <a:endParaRPr b="1" sz="2800">
              <a:solidFill>
                <a:schemeClr val="lt1"/>
              </a:solidFill>
              <a:latin typeface="Georgia"/>
              <a:ea typeface="Georgia"/>
              <a:cs typeface="Georgia"/>
              <a:sym typeface="Georgia"/>
            </a:endParaRPr>
          </a:p>
          <a:p>
            <a:pPr indent="0" lvl="0" marL="0" rtl="0" algn="l">
              <a:spcBef>
                <a:spcPts val="0"/>
              </a:spcBef>
              <a:spcAft>
                <a:spcPts val="0"/>
              </a:spcAft>
              <a:buNone/>
            </a:pPr>
            <a:r>
              <a:t/>
            </a:r>
            <a:endParaRPr sz="2800">
              <a:solidFill>
                <a:schemeClr val="lt1"/>
              </a:solidFill>
            </a:endParaRPr>
          </a:p>
          <a:p>
            <a:pPr indent="-406400" lvl="0" marL="457200" rtl="0" algn="l">
              <a:spcBef>
                <a:spcPts val="1000"/>
              </a:spcBef>
              <a:spcAft>
                <a:spcPts val="0"/>
              </a:spcAft>
              <a:buClr>
                <a:schemeClr val="lt1"/>
              </a:buClr>
              <a:buSzPts val="2800"/>
              <a:buChar char="●"/>
            </a:pPr>
            <a:r>
              <a:rPr lang="en-GB" sz="2800">
                <a:solidFill>
                  <a:schemeClr val="lt1"/>
                </a:solidFill>
              </a:rPr>
              <a:t>Analysis on to reach the last mile</a:t>
            </a:r>
            <a:endParaRPr sz="2800">
              <a:solidFill>
                <a:schemeClr val="lt1"/>
              </a:solidFill>
            </a:endParaRPr>
          </a:p>
          <a:p>
            <a:pPr indent="-406400" lvl="0" marL="457200" rtl="0" algn="l">
              <a:spcBef>
                <a:spcPts val="1000"/>
              </a:spcBef>
              <a:spcAft>
                <a:spcPts val="1000"/>
              </a:spcAft>
              <a:buClr>
                <a:schemeClr val="lt1"/>
              </a:buClr>
              <a:buSzPts val="2800"/>
              <a:buChar char="●"/>
            </a:pPr>
            <a:r>
              <a:rPr lang="en-GB" sz="2800">
                <a:solidFill>
                  <a:schemeClr val="lt1"/>
                </a:solidFill>
              </a:rPr>
              <a:t>Exploration on how to create a compliance history and allow sanctions screening earlier</a:t>
            </a:r>
            <a:endParaRPr sz="2800">
              <a:solidFill>
                <a:schemeClr val="lt1"/>
              </a:solidFill>
            </a:endParaRPr>
          </a:p>
        </p:txBody>
      </p:sp>
      <p:cxnSp>
        <p:nvCxnSpPr>
          <p:cNvPr id="329" name="Google Shape;329;p20"/>
          <p:cNvCxnSpPr/>
          <p:nvPr/>
        </p:nvCxnSpPr>
        <p:spPr>
          <a:xfrm>
            <a:off x="6351375" y="7685900"/>
            <a:ext cx="2421900" cy="0"/>
          </a:xfrm>
          <a:prstGeom prst="straightConnector1">
            <a:avLst/>
          </a:prstGeom>
          <a:noFill/>
          <a:ln cap="flat" cmpd="sng" w="76200">
            <a:solidFill>
              <a:srgbClr val="3F3F3F"/>
            </a:solidFill>
            <a:prstDash val="solid"/>
            <a:round/>
            <a:headEnd len="med" w="med" type="none"/>
            <a:tailEnd len="med" w="med" type="triangle"/>
          </a:ln>
        </p:spPr>
      </p:cxnSp>
      <p:cxnSp>
        <p:nvCxnSpPr>
          <p:cNvPr id="330" name="Google Shape;330;p20"/>
          <p:cNvCxnSpPr/>
          <p:nvPr/>
        </p:nvCxnSpPr>
        <p:spPr>
          <a:xfrm>
            <a:off x="15005425" y="7685900"/>
            <a:ext cx="2421900" cy="0"/>
          </a:xfrm>
          <a:prstGeom prst="straightConnector1">
            <a:avLst/>
          </a:prstGeom>
          <a:noFill/>
          <a:ln cap="flat" cmpd="sng" w="76200">
            <a:solidFill>
              <a:srgbClr val="3F3F3F"/>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