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3716000" cx="24387175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XDCVzBClMfd1PNeP21LDqHYG3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861219" y="3595738"/>
            <a:ext cx="25129908" cy="8531688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89" name="Google Shape;89;p1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4"/>
            <a:ext cx="6148471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861219" y="3595738"/>
            <a:ext cx="25129908" cy="8531688"/>
          </a:xfrm>
          <a:prstGeom prst="roundRect">
            <a:avLst>
              <a:gd fmla="val 6683" name="adj"/>
            </a:avLst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835854"/>
            <a:ext cx="6148471" cy="195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 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4"/>
            <a:ext cx="6148471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67661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1234600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679795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3" type="body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45" name="Google Shape;145;p23"/>
          <p:cNvSpPr txBox="1"/>
          <p:nvPr>
            <p:ph idx="4" type="body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 txBox="1"/>
          <p:nvPr>
            <p:ph type="title"/>
          </p:nvPr>
        </p:nvSpPr>
        <p:spPr>
          <a:xfrm>
            <a:off x="1676619" y="730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/>
          <p:nvPr>
            <p:ph type="title"/>
          </p:nvPr>
        </p:nvSpPr>
        <p:spPr>
          <a:xfrm>
            <a:off x="1663917" y="3419477"/>
            <a:ext cx="14645007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861219" y="3595738"/>
            <a:ext cx="25129908" cy="8531688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9"/>
          <p:cNvSpPr/>
          <p:nvPr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663917" y="3419477"/>
            <a:ext cx="13936867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1676619" y="730251"/>
            <a:ext cx="19261275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167661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1234600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1679795" y="730251"/>
            <a:ext cx="19052825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body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72" name="Google Shape;72;p13"/>
          <p:cNvSpPr txBox="1"/>
          <p:nvPr>
            <p:ph idx="4" type="body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676619" y="730251"/>
            <a:ext cx="19093324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/>
              <a:t>Kenya Accelerator Presentation</a:t>
            </a:r>
            <a:endParaRPr sz="7200"/>
          </a:p>
        </p:txBody>
      </p:sp>
      <p:sp>
        <p:nvSpPr>
          <p:cNvPr id="163" name="Google Shape;163;p1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/>
              <a:t>Tullo Ndunda + KPMG Kenya</a:t>
            </a:r>
            <a:endParaRPr/>
          </a:p>
        </p:txBody>
      </p:sp>
      <p:sp>
        <p:nvSpPr>
          <p:cNvPr id="164" name="Google Shape;164;p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1676619" y="730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Mojaloop Accelerator</a:t>
            </a: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None/>
            </a:pPr>
            <a:r>
              <a:rPr lang="en-US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Mojaloop Accelerator Program is a hands-on training and mentoring program that fosters a strong network of local system integrators (SIs) to help a country achieve sovereignty and independence in their payment infrastructure.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</a:pPr>
            <a:r>
              <a:t/>
            </a:r>
            <a:endParaRPr sz="5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500"/>
              <a:buNone/>
            </a:pPr>
            <a:r>
              <a:rPr lang="en-US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Mojaloop Foundation is committed to ensuring that every country that develops a Mojaloop system can independently operate and maintain its payment infrastructure. We believe this is a cornerstone of digital sovereignty.</a:t>
            </a:r>
            <a:endParaRPr sz="5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1676619" y="730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Cohorts since Mar 24</a:t>
            </a:r>
            <a:endParaRPr/>
          </a:p>
        </p:txBody>
      </p:sp>
      <p:sp>
        <p:nvSpPr>
          <p:cNvPr id="178" name="Google Shape;178;p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1676619" y="3655499"/>
            <a:ext cx="21033938" cy="8694177"/>
            <a:chOff x="0" y="4249"/>
            <a:chExt cx="21033938" cy="8694177"/>
          </a:xfrm>
        </p:grpSpPr>
        <p:cxnSp>
          <p:nvCxnSpPr>
            <p:cNvPr id="180" name="Google Shape;180;p3"/>
            <p:cNvCxnSpPr/>
            <p:nvPr/>
          </p:nvCxnSpPr>
          <p:spPr>
            <a:xfrm>
              <a:off x="0" y="4249"/>
              <a:ext cx="21033938" cy="0"/>
            </a:xfrm>
            <a:prstGeom prst="straightConnector1">
              <a:avLst/>
            </a:prstGeom>
            <a:solidFill>
              <a:srgbClr val="FA430E"/>
            </a:solidFill>
            <a:ln cap="flat" cmpd="sng" w="12700">
              <a:solidFill>
                <a:srgbClr val="FA430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1" name="Google Shape;181;p3"/>
            <p:cNvSpPr/>
            <p:nvPr/>
          </p:nvSpPr>
          <p:spPr>
            <a:xfrm>
              <a:off x="0" y="4249"/>
              <a:ext cx="4206787" cy="2898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0" y="4249"/>
              <a:ext cx="4206787" cy="2898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Arial"/>
                <a:buNone/>
              </a:pPr>
              <a:r>
                <a:rPr b="1" i="0" lang="en-US" sz="5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196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Arial"/>
                <a:buNone/>
              </a:pPr>
              <a:r>
                <a:rPr b="1" i="0" lang="en-US" sz="5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Countries  </a:t>
              </a:r>
              <a:endPara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22296" y="135850"/>
              <a:ext cx="16511641" cy="2632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4522296" y="135850"/>
              <a:ext cx="16511641" cy="2632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500"/>
                <a:buFont typeface="Arial"/>
                <a:buNone/>
              </a:pPr>
              <a:r>
                <a:rPr b="0" i="0" lang="en-US" sz="5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Kenya, South Sudan, Togo, The Gambia</a:t>
              </a:r>
              <a:endParaRPr/>
            </a:p>
          </p:txBody>
        </p:sp>
        <p:cxnSp>
          <p:nvCxnSpPr>
            <p:cNvPr id="185" name="Google Shape;185;p3"/>
            <p:cNvCxnSpPr/>
            <p:nvPr/>
          </p:nvCxnSpPr>
          <p:spPr>
            <a:xfrm>
              <a:off x="4206787" y="2767876"/>
              <a:ext cx="16827150" cy="0"/>
            </a:xfrm>
            <a:prstGeom prst="straightConnector1">
              <a:avLst/>
            </a:prstGeom>
            <a:solidFill>
              <a:srgbClr val="FA430E"/>
            </a:solidFill>
            <a:ln cap="flat" cmpd="sng" w="12700">
              <a:solidFill>
                <a:srgbClr val="FEBCB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3"/>
            <p:cNvCxnSpPr/>
            <p:nvPr/>
          </p:nvCxnSpPr>
          <p:spPr>
            <a:xfrm>
              <a:off x="0" y="2902308"/>
              <a:ext cx="21033938" cy="0"/>
            </a:xfrm>
            <a:prstGeom prst="straightConnector1">
              <a:avLst/>
            </a:prstGeom>
            <a:solidFill>
              <a:srgbClr val="FA430E"/>
            </a:solidFill>
            <a:ln cap="flat" cmpd="sng" w="12700">
              <a:solidFill>
                <a:srgbClr val="FA430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7" name="Google Shape;187;p3"/>
            <p:cNvSpPr/>
            <p:nvPr/>
          </p:nvSpPr>
          <p:spPr>
            <a:xfrm>
              <a:off x="0" y="2902308"/>
              <a:ext cx="4206787" cy="2898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 txBox="1"/>
            <p:nvPr/>
          </p:nvSpPr>
          <p:spPr>
            <a:xfrm>
              <a:off x="0" y="2902308"/>
              <a:ext cx="4206787" cy="2898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Arial"/>
                <a:buNone/>
              </a:pPr>
              <a:r>
                <a:rPr b="1" i="0" lang="en-US" sz="5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 12 Systems Integrators</a:t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22296" y="3033909"/>
              <a:ext cx="16511641" cy="2632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4522296" y="3033909"/>
              <a:ext cx="16511641" cy="2632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9550" lIns="209550" spcFirstLastPara="1" rIns="209550" wrap="square" tIns="20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500"/>
                <a:buFont typeface="Arial"/>
                <a:buNone/>
              </a:pPr>
              <a:r>
                <a:rPr b="0" i="0" lang="en-US" sz="5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SIs moving towards application of product features, focusing on real world problems and opportunities.</a:t>
              </a:r>
              <a:endParaRPr/>
            </a:p>
          </p:txBody>
        </p:sp>
        <p:cxnSp>
          <p:nvCxnSpPr>
            <p:cNvPr id="191" name="Google Shape;191;p3"/>
            <p:cNvCxnSpPr/>
            <p:nvPr/>
          </p:nvCxnSpPr>
          <p:spPr>
            <a:xfrm>
              <a:off x="4206787" y="5665936"/>
              <a:ext cx="16827150" cy="0"/>
            </a:xfrm>
            <a:prstGeom prst="straightConnector1">
              <a:avLst/>
            </a:prstGeom>
            <a:solidFill>
              <a:srgbClr val="FA430E"/>
            </a:solidFill>
            <a:ln cap="flat" cmpd="sng" w="12700">
              <a:solidFill>
                <a:srgbClr val="FEBCB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3"/>
            <p:cNvCxnSpPr/>
            <p:nvPr/>
          </p:nvCxnSpPr>
          <p:spPr>
            <a:xfrm>
              <a:off x="0" y="5800367"/>
              <a:ext cx="21033938" cy="0"/>
            </a:xfrm>
            <a:prstGeom prst="straightConnector1">
              <a:avLst/>
            </a:prstGeom>
            <a:solidFill>
              <a:srgbClr val="FA430E"/>
            </a:solidFill>
            <a:ln cap="flat" cmpd="sng" w="12700">
              <a:solidFill>
                <a:srgbClr val="FA430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3" name="Google Shape;193;p3"/>
            <p:cNvSpPr/>
            <p:nvPr/>
          </p:nvSpPr>
          <p:spPr>
            <a:xfrm>
              <a:off x="0" y="5800367"/>
              <a:ext cx="4206787" cy="2898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0" y="5800367"/>
              <a:ext cx="4206787" cy="2898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13350" lIns="213350" spcFirstLastPara="1" rIns="213350" wrap="square" tIns="21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Arial"/>
                <a:buNone/>
              </a:pPr>
              <a:r>
                <a:rPr b="1" i="0" lang="en-US" sz="5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1960"/>
                </a:spcBef>
                <a:spcAft>
                  <a:spcPts val="0"/>
                </a:spcAft>
                <a:buClr>
                  <a:schemeClr val="dk1"/>
                </a:buClr>
                <a:buSzPts val="5600"/>
                <a:buFont typeface="Arial"/>
                <a:buNone/>
              </a:pPr>
              <a:r>
                <a:rPr b="1" i="0" lang="en-US" sz="5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DFSPs</a:t>
              </a:r>
              <a:endPara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522296" y="5931968"/>
              <a:ext cx="16511641" cy="2632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4522296" y="5931968"/>
              <a:ext cx="16511641" cy="2632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9550" lIns="209550" spcFirstLastPara="1" rIns="209550" wrap="square" tIns="20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500"/>
                <a:buFont typeface="Arial"/>
                <a:buNone/>
              </a:pPr>
              <a:r>
                <a:rPr b="0" i="0" lang="en-US" sz="5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Increasingly, we are seeing DFSPs undertaking our </a:t>
              </a:r>
              <a:r>
                <a:rPr lang="en-US" sz="5500">
                  <a:solidFill>
                    <a:schemeClr val="dk1"/>
                  </a:solidFill>
                </a:rPr>
                <a:t>training</a:t>
              </a:r>
              <a:r>
                <a:rPr b="0" i="0" lang="en-US" sz="5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program alongside hub operators and systems integrators.</a:t>
              </a:r>
              <a:endParaRPr/>
            </a:p>
          </p:txBody>
        </p:sp>
        <p:cxnSp>
          <p:nvCxnSpPr>
            <p:cNvPr id="197" name="Google Shape;197;p3"/>
            <p:cNvCxnSpPr/>
            <p:nvPr/>
          </p:nvCxnSpPr>
          <p:spPr>
            <a:xfrm>
              <a:off x="4206787" y="8563995"/>
              <a:ext cx="16827150" cy="0"/>
            </a:xfrm>
            <a:prstGeom prst="straightConnector1">
              <a:avLst/>
            </a:prstGeom>
            <a:solidFill>
              <a:srgbClr val="FA430E"/>
            </a:solidFill>
            <a:ln cap="flat" cmpd="sng" w="12700">
              <a:solidFill>
                <a:srgbClr val="FEBCB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/>
          <p:nvPr>
            <p:ph type="title"/>
          </p:nvPr>
        </p:nvSpPr>
        <p:spPr>
          <a:xfrm>
            <a:off x="1663917" y="3419477"/>
            <a:ext cx="14645007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Arial"/>
              <a:buNone/>
            </a:pPr>
            <a:r>
              <a:rPr lang="en-US" sz="9600"/>
              <a:t>KPMG Kenya Demo</a:t>
            </a:r>
            <a:endParaRPr/>
          </a:p>
        </p:txBody>
      </p: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>
                <a:solidFill>
                  <a:schemeClr val="dk1"/>
                </a:solidFill>
              </a:rPr>
              <a:t>Brian Njoroge &amp; Denis Mariru</a:t>
            </a:r>
            <a:endParaRPr/>
          </a:p>
        </p:txBody>
      </p:sp>
      <p:sp>
        <p:nvSpPr>
          <p:cNvPr id="204" name="Google Shape;204;p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2020-01-08T21:13:28Z</dcterms:created>
  <dc:creator>Sam Kummary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0x0101009F9681F2C6070D4D9D7CF96744C21FDA</vt:lpwstr>
  </property>
</Properties>
</file>