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7175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7eLCjVw8HTy4hb4vVQVAX+hZy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253041" y="655339"/>
            <a:ext cx="32272689" cy="161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/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15123517" y="3117984"/>
            <a:ext cx="7132072" cy="713207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dk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>
  <p:cSld name="1_Section Header 2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5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6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7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8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167661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5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9" name="Google Shape;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7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admin@ishimweadolphe.com" TargetMode="Externa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type="ctrTitle"/>
          </p:nvPr>
        </p:nvSpPr>
        <p:spPr>
          <a:xfrm>
            <a:off x="341601" y="5445100"/>
            <a:ext cx="166386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Roboto"/>
                <a:ea typeface="Roboto"/>
                <a:cs typeface="Roboto"/>
                <a:sym typeface="Roboto"/>
              </a:rPr>
              <a:t>Innovating Real Estate with Technology: A Vision for Africa and Beyond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t/>
            </a:r>
            <a:endParaRPr sz="6000"/>
          </a:p>
        </p:txBody>
      </p:sp>
      <p:sp>
        <p:nvSpPr>
          <p:cNvPr id="187" name="Google Shape;187;p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"/>
          <p:cNvSpPr txBox="1"/>
          <p:nvPr>
            <p:ph type="title"/>
          </p:nvPr>
        </p:nvSpPr>
        <p:spPr>
          <a:xfrm>
            <a:off x="1676619" y="730251"/>
            <a:ext cx="182958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Title Slide</a:t>
            </a:r>
            <a:endParaRPr sz="80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 sz="8000"/>
          </a:p>
        </p:txBody>
      </p:sp>
      <p:sp>
        <p:nvSpPr>
          <p:cNvPr id="193" name="Google Shape;193;p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"/>
          <p:cNvSpPr txBox="1"/>
          <p:nvPr>
            <p:ph idx="1" type="body"/>
          </p:nvPr>
        </p:nvSpPr>
        <p:spPr>
          <a:xfrm>
            <a:off x="307550" y="3408175"/>
            <a:ext cx="13582200" cy="83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Title:</a:t>
            </a:r>
            <a:r>
              <a:rPr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Innovating Real Estate with Technology</a:t>
            </a:r>
            <a:br>
              <a:rPr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9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Subtitle:</a:t>
            </a:r>
            <a:r>
              <a:rPr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Driving Inclusivity, Sustainability, and Fintech Integration in Africa and Beyond</a:t>
            </a:r>
            <a:br>
              <a:rPr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9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Presenter:</a:t>
            </a:r>
            <a:r>
              <a:rPr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Adolphe Ishimwe</a:t>
            </a:r>
            <a:br>
              <a:rPr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9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</a:pPr>
            <a:r>
              <a:rPr b="1"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Date:</a:t>
            </a:r>
            <a:r>
              <a:rPr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April 16, 2025</a:t>
            </a:r>
            <a:br>
              <a:rPr lang="en-US" sz="49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49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" title="054A0607-ENHANCED-NR_Po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6550" y="3264050"/>
            <a:ext cx="10779249" cy="929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type="title"/>
          </p:nvPr>
        </p:nvSpPr>
        <p:spPr>
          <a:xfrm>
            <a:off x="1676619" y="730251"/>
            <a:ext cx="182946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80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 sz="8000"/>
          </a:p>
        </p:txBody>
      </p:sp>
      <p:sp>
        <p:nvSpPr>
          <p:cNvPr id="201" name="Google Shape;201;p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"/>
          <p:cNvSpPr txBox="1"/>
          <p:nvPr>
            <p:ph idx="1" type="body"/>
          </p:nvPr>
        </p:nvSpPr>
        <p:spPr>
          <a:xfrm>
            <a:off x="1676619" y="3651250"/>
            <a:ext cx="21033900" cy="86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The Real Estate Challenge in Africa and Beyond: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Housing Deficit: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Africa faces a housing shortage of over </a:t>
            </a: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56 million units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, with affordability being a key barrier.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Inefficiency: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Traditional real estate processes are slow, opaque, and costly.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Financial Exclusion: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Over </a:t>
            </a: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57% of Sub-Saharan Africa’s population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lacks access to formal financial services, limiting access to mortgages and property financing.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727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The Opportunity: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Leveraging </a:t>
            </a: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technology and fintech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to create </a:t>
            </a: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inclusive, efficient, and sustainable real estate ecosystems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4"/>
          <p:cNvSpPr txBox="1"/>
          <p:nvPr>
            <p:ph type="title"/>
          </p:nvPr>
        </p:nvSpPr>
        <p:spPr>
          <a:xfrm>
            <a:off x="1676619" y="730251"/>
            <a:ext cx="182958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The Role of Technology in Real Estate</a:t>
            </a:r>
            <a:endParaRPr sz="80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 sz="8000"/>
          </a:p>
        </p:txBody>
      </p:sp>
      <p:sp>
        <p:nvSpPr>
          <p:cNvPr id="209" name="Google Shape;209;p4"/>
          <p:cNvSpPr txBox="1"/>
          <p:nvPr>
            <p:ph idx="1" type="body"/>
          </p:nvPr>
        </p:nvSpPr>
        <p:spPr>
          <a:xfrm>
            <a:off x="1676619" y="3651250"/>
            <a:ext cx="21033900" cy="8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Fintech Integration: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Provides </a:t>
            </a: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alternative financing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options, blockchain for secure transactions, and digital lending for underserved populations.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727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2. AI and Data Analytics: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AI offers </a:t>
            </a: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personalized property recommendations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, predictive market trends, and automated valuations.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727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3. Sustainability and Smart Housing: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Green building technologies and IoT-enabled smart homes reduce carbon footprints and optimize energy use.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5600"/>
              <a:buNone/>
            </a:pPr>
            <a:r>
              <a:t/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1038892" y="-12"/>
            <a:ext cx="21033900" cy="49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Fintech and Inclusivity in Real Estate</a:t>
            </a:r>
            <a:endParaRPr sz="80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</a:pPr>
            <a:r>
              <a:t/>
            </a:r>
            <a:endParaRPr sz="8000"/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281975" y="4560622"/>
            <a:ext cx="21033900" cy="6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Why Fintech Matters: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Expands </a:t>
            </a: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financial inclusion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through mobile money, micro-mortgages, and crowdfunding platforms.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Democratizes real estate investment by enabling communities to pool resources.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727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Case Study: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StackSource: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A global fintech platform connecting real estate investors with tailored financing options.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t/>
            </a:r>
            <a:endParaRPr sz="3400"/>
          </a:p>
        </p:txBody>
      </p:sp>
      <p:sp>
        <p:nvSpPr>
          <p:cNvPr id="216" name="Google Shape;216;p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 txBox="1"/>
          <p:nvPr>
            <p:ph type="title"/>
          </p:nvPr>
        </p:nvSpPr>
        <p:spPr>
          <a:xfrm>
            <a:off x="582875" y="695500"/>
            <a:ext cx="11900400" cy="44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Security and Transparency in Real Estate</a:t>
            </a:r>
            <a:endParaRPr sz="70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 sz="7000"/>
          </a:p>
        </p:txBody>
      </p:sp>
      <p:sp>
        <p:nvSpPr>
          <p:cNvPr id="222" name="Google Shape;222;p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5" title="0__2lrgGA-xfmUkWFg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2971" r="-7905" t="15590"/>
          <a:stretch/>
        </p:blipFill>
        <p:spPr>
          <a:xfrm>
            <a:off x="12799075" y="4953575"/>
            <a:ext cx="11588100" cy="64110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pic>
      <p:sp>
        <p:nvSpPr>
          <p:cNvPr id="224" name="Google Shape;224;p5"/>
          <p:cNvSpPr txBox="1"/>
          <p:nvPr>
            <p:ph idx="1" type="body"/>
          </p:nvPr>
        </p:nvSpPr>
        <p:spPr>
          <a:xfrm>
            <a:off x="426575" y="4327325"/>
            <a:ext cx="12213000" cy="7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Challenges: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Fraudulent property transactions and lack of transparency in ownership records.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727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Technology Solutions: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Blockchain: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Ensures secure, tamper-proof property records.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AI Fraud Detection: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Identifies and mitigates fraudulent activities.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Smart Security Systems: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IoT-enabled devices enhance safety and provide real-time monitoring.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252943" y="834401"/>
            <a:ext cx="14506800" cy="31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The Future of Real Estate in Africa</a:t>
            </a:r>
            <a:endParaRPr sz="70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t/>
            </a:r>
            <a:endParaRPr sz="7000"/>
          </a:p>
        </p:txBody>
      </p:sp>
      <p:sp>
        <p:nvSpPr>
          <p:cNvPr id="230" name="Google Shape;230;p6"/>
          <p:cNvSpPr txBox="1"/>
          <p:nvPr>
            <p:ph idx="1" type="body"/>
          </p:nvPr>
        </p:nvSpPr>
        <p:spPr>
          <a:xfrm>
            <a:off x="252900" y="2500125"/>
            <a:ext cx="13879800" cy="9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Key Trends:</a:t>
            </a:r>
            <a:endParaRPr b="1" sz="33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300"/>
              <a:buFont typeface="Roboto"/>
              <a:buChar char="●"/>
            </a:pPr>
            <a:r>
              <a:rPr b="1"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Digital Transformation:</a:t>
            </a:r>
            <a:r>
              <a:rPr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AI and fintech will drive efficiency and inclusivity.</a:t>
            </a:r>
            <a:endParaRPr sz="33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300"/>
              <a:buFont typeface="Roboto"/>
              <a:buChar char="●"/>
            </a:pPr>
            <a:r>
              <a:rPr b="1"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Sustainability:</a:t>
            </a:r>
            <a:r>
              <a:rPr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Green building technologies will reduce environmental impact.</a:t>
            </a:r>
            <a:endParaRPr sz="33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300"/>
              <a:buFont typeface="Roboto"/>
              <a:buChar char="●"/>
            </a:pPr>
            <a:r>
              <a:rPr b="1"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Smart Housing:</a:t>
            </a:r>
            <a:r>
              <a:rPr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IoT and smart technologies will enhance security and energy efficiency.</a:t>
            </a:r>
            <a:endParaRPr sz="33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727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Projected Impact:</a:t>
            </a:r>
            <a:endParaRPr b="1" sz="33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300"/>
              <a:buFont typeface="Roboto"/>
              <a:buChar char="●"/>
            </a:pPr>
            <a:r>
              <a:rPr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Millions of underserved families will gain access to affordable housing.</a:t>
            </a:r>
            <a:endParaRPr sz="33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300"/>
              <a:buFont typeface="Roboto"/>
              <a:buChar char="●"/>
            </a:pPr>
            <a:r>
              <a:rPr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Real estate will significantly contribute to Africa’s GDP growth.</a:t>
            </a:r>
            <a:endParaRPr sz="33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300"/>
              <a:buFont typeface="Roboto"/>
              <a:buChar char="●"/>
            </a:pPr>
            <a:r>
              <a:rPr lang="en-US" sz="33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Reduced carbon emissions and sustainable urban development.</a:t>
            </a:r>
            <a:endParaRPr sz="33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</a:pPr>
            <a:r>
              <a:t/>
            </a:r>
            <a:endParaRPr sz="3300"/>
          </a:p>
        </p:txBody>
      </p:sp>
      <p:sp>
        <p:nvSpPr>
          <p:cNvPr id="231" name="Google Shape;231;p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6" title="Fintech-In-Real-Estate-Market-Size-And-Forecast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9354" l="-2887" r="-2887" t="-9354"/>
          <a:stretch/>
        </p:blipFill>
        <p:spPr>
          <a:xfrm>
            <a:off x="14394175" y="4318325"/>
            <a:ext cx="9993000" cy="80055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1386117" y="2212138"/>
            <a:ext cx="21033900" cy="49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Call to Action</a:t>
            </a:r>
            <a:endParaRPr sz="80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</a:pPr>
            <a:r>
              <a:t/>
            </a:r>
            <a:endParaRPr sz="8000"/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1525025" y="6262100"/>
            <a:ext cx="21033900" cy="5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What Needs to Be Done:</a:t>
            </a:r>
            <a:endParaRPr b="1"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Collaborate: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Governments, private sector, and fintech companies must work together.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Invest: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Prioritize funding for sustainable and tech-driven real estate projects.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4450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2E2F30"/>
              </a:buClr>
              <a:buSzPts val="3400"/>
              <a:buFont typeface="Roboto"/>
              <a:buChar char="●"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Innovate: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Leverage AI, fintech, and blockchain to address Africa’s housing challenges.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727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Message:</a:t>
            </a:r>
            <a:r>
              <a:rPr lang="en-US" sz="3400">
                <a:solidFill>
                  <a:srgbClr val="2E2F30"/>
                </a:solidFill>
                <a:latin typeface="Roboto"/>
                <a:ea typeface="Roboto"/>
                <a:cs typeface="Roboto"/>
                <a:sym typeface="Roboto"/>
              </a:rPr>
              <a:t> Together, we can create a future that is inclusive, sustainable, and secure.</a:t>
            </a:r>
            <a:endParaRPr sz="3400">
              <a:solidFill>
                <a:srgbClr val="2E2F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r>
              <a:t/>
            </a:r>
            <a:endParaRPr sz="3400"/>
          </a:p>
        </p:txBody>
      </p:sp>
      <p:sp>
        <p:nvSpPr>
          <p:cNvPr id="239" name="Google Shape;239;p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Contact Information</a:t>
            </a:r>
            <a:endParaRPr sz="8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</a:pPr>
            <a:r>
              <a:t/>
            </a:r>
            <a:endParaRPr sz="8000">
              <a:solidFill>
                <a:schemeClr val="lt1"/>
              </a:solidFill>
            </a:endParaRPr>
          </a:p>
        </p:txBody>
      </p:sp>
      <p:sp>
        <p:nvSpPr>
          <p:cNvPr id="245" name="Google Shape;245;p1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0"/>
          <p:cNvSpPr txBox="1"/>
          <p:nvPr/>
        </p:nvSpPr>
        <p:spPr>
          <a:xfrm>
            <a:off x="1819350" y="2999400"/>
            <a:ext cx="154041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65150" lvl="0" marL="457200" rtl="0" algn="l">
              <a:lnSpc>
                <a:spcPct val="185714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Char char="●"/>
            </a:pPr>
            <a:r>
              <a:rPr b="1"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Ishimwe Adolphe</a:t>
            </a:r>
            <a:endParaRPr b="1" sz="5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6515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Char char="●"/>
            </a:pPr>
            <a:r>
              <a:rPr b="1"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Email:</a:t>
            </a:r>
            <a:r>
              <a:rPr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admin@ishimweadolphe.com</a:t>
            </a:r>
            <a:br>
              <a:rPr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r>
              <a:rPr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https://www.ishimweadolphe.com</a:t>
            </a:r>
            <a:endParaRPr sz="5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6515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Char char="●"/>
            </a:pPr>
            <a:r>
              <a:rPr b="1"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Phone:</a:t>
            </a:r>
            <a:r>
              <a:rPr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+250792491551</a:t>
            </a:r>
            <a:endParaRPr sz="5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65150" lvl="0" marL="457200" rtl="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Char char="●"/>
            </a:pPr>
            <a:r>
              <a:rPr b="1"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LinkedIn:</a:t>
            </a:r>
            <a:r>
              <a:rPr lang="en-US"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5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5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10" title="Screenshot_15-4-2025_224221_online-qr-generator.com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800" y="8433850"/>
            <a:ext cx="4882275" cy="50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2020-01-08T21:13:28Z</dcterms:created>
  <dc:creator>Tudor Vedeanu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