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13716000" cx="24387175"/>
  <p:notesSz cx="6858000" cy="9144000"/>
  <p:embeddedFontLs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LsjCP53ErUAjEbElm4Wgbctgk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regular.fntdata"/><Relationship Id="rId14" Type="http://schemas.openxmlformats.org/officeDocument/2006/relationships/slide" Target="slides/slide10.xml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bg>
      <p:bgPr>
        <a:solidFill>
          <a:schemeClr val="dk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253041" y="655339"/>
            <a:ext cx="32272689" cy="161363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 txBox="1"/>
          <p:nvPr>
            <p:ph type="ctrTitle"/>
          </p:nvPr>
        </p:nvSpPr>
        <p:spPr>
          <a:xfrm>
            <a:off x="1695846" y="2389384"/>
            <a:ext cx="12286059" cy="56692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695846" y="8435371"/>
            <a:ext cx="12286059" cy="2310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12"/>
          <p:cNvSpPr/>
          <p:nvPr/>
        </p:nvSpPr>
        <p:spPr>
          <a:xfrm>
            <a:off x="17603756" y="1202239"/>
            <a:ext cx="5122167" cy="5122167"/>
          </a:xfrm>
          <a:prstGeom prst="ellipse">
            <a:avLst/>
          </a:prstGeom>
          <a:noFill/>
          <a:ln cap="flat" cmpd="sng" w="1016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2"/>
          <p:cNvSpPr/>
          <p:nvPr/>
        </p:nvSpPr>
        <p:spPr>
          <a:xfrm>
            <a:off x="20014718" y="8787051"/>
            <a:ext cx="2711205" cy="2711205"/>
          </a:xfrm>
          <a:prstGeom prst="ellipse">
            <a:avLst/>
          </a:prstGeom>
          <a:noFill/>
          <a:ln cap="flat" cmpd="sng" w="1016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2"/>
          <p:cNvSpPr/>
          <p:nvPr/>
        </p:nvSpPr>
        <p:spPr>
          <a:xfrm>
            <a:off x="15123517" y="3117984"/>
            <a:ext cx="7132072" cy="7132072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21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1" name="Google Shape;1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2">
  <p:cSld name="1_Title and Content 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2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2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2">
  <p:cSld name="2_Title and Content 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" name="Google Shape;119;p23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 2">
  <p:cSld name="3_Title and Content 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4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9" name="Google Shape;129;p24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 2">
  <p:cSld name="4_Title and Content 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9" name="Google Shape;139;p25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 1"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1663917" y="9178927"/>
            <a:ext cx="21033938" cy="2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25600" y="-5334572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8989" y="761993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1">
  <p:cSld name="1_Section Header 1"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1663917" y="9178927"/>
            <a:ext cx="21033938" cy="2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152" name="Google Shape;152;p27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7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25600" y="-5334572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8989" y="761993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 3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solidFill>
          <a:schemeClr val="dk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800"/>
              <a:buFont typeface="Arial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00200" y="3381377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00200" y="3381377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 1">
  <p:cSld name="4_Title and Content 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13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1" name="Google Shape;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bg>
      <p:bgPr>
        <a:solidFill>
          <a:schemeClr val="dk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2" type="secHead">
  <p:cSld name="SECTION_HEADER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" name="Google Shape;3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21521" y="3078499"/>
            <a:ext cx="32272689" cy="1613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799" y="735098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 Header 2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4" name="Google Shape;4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21521" y="3078499"/>
            <a:ext cx="32272689" cy="161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799" y="735098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6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6"/>
          <p:cNvSpPr txBox="1"/>
          <p:nvPr>
            <p:ph type="title"/>
          </p:nvPr>
        </p:nvSpPr>
        <p:spPr>
          <a:xfrm>
            <a:off x="1676619" y="730251"/>
            <a:ext cx="1829470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4" name="Google Shape;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 1">
  <p:cSld name="3_Title and Content 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/>
          <p:nvPr/>
        </p:nvSpPr>
        <p:spPr>
          <a:xfrm>
            <a:off x="-1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7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7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3" name="Google Shape;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1">
  <p:cSld name="2_Title and Content 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8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8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2" name="Google Shape;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1">
  <p:cSld name="1_Title and Content 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9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9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19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1" name="Google Shape;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 2">
  <p:cSld name="5_Title and Content 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0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20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pic>
        <p:nvPicPr>
          <p:cNvPr id="91" name="Google Shape;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b="1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Relationship Id="rId8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"/>
          <p:cNvSpPr txBox="1"/>
          <p:nvPr>
            <p:ph type="ctrTitle"/>
          </p:nvPr>
        </p:nvSpPr>
        <p:spPr>
          <a:xfrm>
            <a:off x="1695846" y="2389384"/>
            <a:ext cx="12286059" cy="56692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GB"/>
              <a:t>Projet Keystone</a:t>
            </a:r>
            <a:endParaRPr/>
          </a:p>
        </p:txBody>
      </p:sp>
      <p:sp>
        <p:nvSpPr>
          <p:cNvPr id="187" name="Google Shape;187;p1"/>
          <p:cNvSpPr txBox="1"/>
          <p:nvPr>
            <p:ph idx="1" type="subTitle"/>
          </p:nvPr>
        </p:nvSpPr>
        <p:spPr>
          <a:xfrm>
            <a:off x="1695846" y="8435371"/>
            <a:ext cx="12286059" cy="2310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</a:pPr>
            <a:r>
              <a:rPr lang="en-GB"/>
              <a:t>ISO 20022 Analytics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</a:pPr>
            <a:r>
              <a:rPr lang="en-GB"/>
              <a:t>BIS Innovation Hub</a:t>
            </a:r>
            <a:endParaRPr/>
          </a:p>
        </p:txBody>
      </p:sp>
      <p:sp>
        <p:nvSpPr>
          <p:cNvPr id="188" name="Google Shape;188;p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7" name="Google Shape;297;p10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b="1" lang="en-GB"/>
              <a:t>Upcoming Tech Sprint</a:t>
            </a:r>
            <a:endParaRPr/>
          </a:p>
        </p:txBody>
      </p:sp>
      <p:sp>
        <p:nvSpPr>
          <p:cNvPr id="298" name="Google Shape;298;p10"/>
          <p:cNvSpPr txBox="1"/>
          <p:nvPr/>
        </p:nvSpPr>
        <p:spPr>
          <a:xfrm>
            <a:off x="1676619" y="4650827"/>
            <a:ext cx="19205724" cy="809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b="1" lang="en-GB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June 2025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GB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Launching a tech sprint to enable Central Banks to use the outputs of the project. </a:t>
            </a:r>
            <a:endParaRPr/>
          </a:p>
          <a:p>
            <a:pPr indent="-101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t/>
            </a:r>
            <a:endParaRPr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rPr b="1" lang="en-GB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Areas of Focus: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A60000"/>
              </a:buClr>
              <a:buSzPts val="4320"/>
              <a:buFont typeface="Arial"/>
              <a:buNone/>
            </a:pPr>
            <a:r>
              <a:rPr lang="en-GB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New Analytics Modules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A60000"/>
              </a:buClr>
              <a:buSzPts val="4320"/>
              <a:buFont typeface="Arial"/>
              <a:buNone/>
            </a:pPr>
            <a:r>
              <a:rPr lang="en-GB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The use of standardized data for collaboration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A60000"/>
              </a:buClr>
              <a:buSzPts val="4320"/>
              <a:buFont typeface="Arial"/>
              <a:buNone/>
            </a:pPr>
            <a:r>
              <a:rPr lang="en-GB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What policy insights may be unlocked by near real time monitoring</a:t>
            </a:r>
            <a:endParaRPr/>
          </a:p>
          <a:p>
            <a:pPr indent="-101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</a:pPr>
            <a:r>
              <a:t/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4" name="Google Shape;194;p2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GB" sz="4400"/>
              <a:t>Fondée en 2019, la BISIH a pour mandat d'encourager la collaboration internationale sur les technologies financières innovantes au sein de la communauté des banques centrales.</a:t>
            </a:r>
            <a:endParaRPr sz="4400"/>
          </a:p>
        </p:txBody>
      </p:sp>
      <p:pic>
        <p:nvPicPr>
          <p:cNvPr descr="Graphical user interface&#10;&#10;Description automatically generated with medium confidence" id="195" name="Google Shape;1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5686" y="2831383"/>
            <a:ext cx="18295802" cy="10611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1" name="Google Shape;201;p3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Quattrocento Sans"/>
              <a:buNone/>
            </a:pPr>
            <a:r>
              <a:rPr lang="en-GB">
                <a:latin typeface="Quattrocento Sans"/>
                <a:ea typeface="Quattrocento Sans"/>
                <a:cs typeface="Quattrocento Sans"/>
                <a:sym typeface="Quattrocento Sans"/>
              </a:rPr>
              <a:t>BISIH - Domaines d'action</a:t>
            </a:r>
            <a:endParaRPr/>
          </a:p>
        </p:txBody>
      </p:sp>
      <p:pic>
        <p:nvPicPr>
          <p:cNvPr descr="A collage of images of different types of information&#10;&#10;Description automatically generated" id="202" name="Google Shape;2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8161" y="3566413"/>
            <a:ext cx="16950851" cy="9699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" name="Google Shape;208;p4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Quattrocento Sans"/>
              <a:buNone/>
            </a:pPr>
            <a:r>
              <a:rPr b="1" lang="en-GB">
                <a:latin typeface="Quattrocento Sans"/>
                <a:ea typeface="Quattrocento Sans"/>
                <a:cs typeface="Quattrocento Sans"/>
                <a:sym typeface="Quattrocento Sans"/>
              </a:rPr>
              <a:t>The Current Environment </a:t>
            </a:r>
            <a:endParaRPr/>
          </a:p>
        </p:txBody>
      </p:sp>
      <p:sp>
        <p:nvSpPr>
          <p:cNvPr id="209" name="Google Shape;209;p4"/>
          <p:cNvSpPr txBox="1"/>
          <p:nvPr/>
        </p:nvSpPr>
        <p:spPr>
          <a:xfrm>
            <a:off x="3516825" y="4567085"/>
            <a:ext cx="19193732" cy="8854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0000"/>
              </a:buClr>
              <a:buSzPts val="4860"/>
              <a:buFont typeface="Noto Sans Symbols"/>
              <a:buNone/>
            </a:pPr>
            <a:r>
              <a:rPr b="0" i="0" lang="en-GB" sz="5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ISO 20022 is a new global payments messaging standard. 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Clr>
                <a:srgbClr val="A60000"/>
              </a:buClr>
              <a:buSzPts val="486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Clr>
                <a:srgbClr val="A60000"/>
              </a:buClr>
              <a:buSzPts val="4860"/>
              <a:buFont typeface="Noto Sans Symbols"/>
              <a:buNone/>
            </a:pPr>
            <a:r>
              <a:rPr b="0" i="0" lang="en-GB" sz="5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 is gradually being implemented by Real Time Gross Settlement (RTGS) system operators around the world.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A60000"/>
              </a:buClr>
              <a:buSzPts val="3600"/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Clr>
                <a:srgbClr val="A60000"/>
              </a:buClr>
              <a:buSzPts val="4860"/>
              <a:buFont typeface="Noto Sans Symbols"/>
              <a:buNone/>
            </a:pPr>
            <a:r>
              <a:rPr b="0" i="0" lang="en-GB" sz="54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These standards prescribe precise financial messaging requirements and enable granular descriptions of the data elements contained within payment messages. </a:t>
            </a:r>
            <a:endParaRPr b="0" i="0" sz="48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Clr>
                <a:srgbClr val="A60000"/>
              </a:buClr>
              <a:buSzPts val="4860"/>
              <a:buFont typeface="Noto Sans Symbols"/>
              <a:buNone/>
            </a:pPr>
            <a:r>
              <a:t/>
            </a:r>
            <a:endParaRPr b="0" i="0" sz="5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lescope with solid fill" id="210" name="Google Shape;2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2640" y="9901164"/>
            <a:ext cx="2067335" cy="20673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etwork diagram with solid fill" id="211" name="Google Shape;2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2639" y="6564240"/>
            <a:ext cx="2067335" cy="20673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velope with solid fill" id="212" name="Google Shape;21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1319" y="3965576"/>
            <a:ext cx="2067335" cy="2067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8" name="Google Shape;218;p5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Quattrocento Sans"/>
              <a:buNone/>
            </a:pPr>
            <a:r>
              <a:rPr b="1" lang="en-GB">
                <a:latin typeface="Quattrocento Sans"/>
                <a:ea typeface="Quattrocento Sans"/>
                <a:cs typeface="Quattrocento Sans"/>
                <a:sym typeface="Quattrocento Sans"/>
              </a:rPr>
              <a:t>Problem Statement</a:t>
            </a:r>
            <a:endParaRPr/>
          </a:p>
        </p:txBody>
      </p:sp>
      <p:sp>
        <p:nvSpPr>
          <p:cNvPr id="219" name="Google Shape;219;p5"/>
          <p:cNvSpPr/>
          <p:nvPr/>
        </p:nvSpPr>
        <p:spPr>
          <a:xfrm>
            <a:off x="15780941" y="3992901"/>
            <a:ext cx="6341843" cy="8859856"/>
          </a:xfrm>
          <a:prstGeom prst="roundRect">
            <a:avLst>
              <a:gd fmla="val 16667" name="adj"/>
            </a:avLst>
          </a:prstGeom>
          <a:solidFill>
            <a:srgbClr val="D5D6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8991879" y="4075965"/>
            <a:ext cx="6297324" cy="8859855"/>
          </a:xfrm>
          <a:prstGeom prst="roundRect">
            <a:avLst>
              <a:gd fmla="val 16667" name="adj"/>
            </a:avLst>
          </a:prstGeom>
          <a:solidFill>
            <a:srgbClr val="D5D6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2070025" y="4075964"/>
            <a:ext cx="6430116" cy="8859855"/>
          </a:xfrm>
          <a:prstGeom prst="roundRect">
            <a:avLst>
              <a:gd fmla="val 16667" name="adj"/>
            </a:avLst>
          </a:prstGeom>
          <a:solidFill>
            <a:srgbClr val="D5D6D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 txBox="1"/>
          <p:nvPr/>
        </p:nvSpPr>
        <p:spPr>
          <a:xfrm>
            <a:off x="9021985" y="4865840"/>
            <a:ext cx="6253117" cy="8280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0000"/>
              </a:buClr>
              <a:buSzPts val="3960"/>
              <a:buFont typeface="Noto Sans Symbols"/>
              <a:buNone/>
            </a:pPr>
            <a:r>
              <a:rPr b="1" i="0" lang="en-GB" sz="44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Analytics</a:t>
            </a:r>
            <a:endParaRPr b="0" i="0" sz="2800" u="none" cap="none" strike="noStrike">
              <a:solidFill>
                <a:schemeClr val="accen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0000"/>
              </a:buClr>
              <a:buSzPts val="3600"/>
              <a:buFont typeface="Noto Sans Symbols"/>
              <a:buNone/>
            </a:pPr>
            <a:r>
              <a:rPr b="0" i="0" lang="en-GB" sz="4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Existing data analysis tools will need to be modified to process ISO 20022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0000"/>
              </a:buClr>
              <a:buSzPts val="3600"/>
              <a:buFont typeface="Noto Sans Symbols"/>
              <a:buNone/>
            </a:pPr>
            <a:r>
              <a:rPr b="0" i="0" lang="en-GB" sz="4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ISO 20022’s enhanced data fields provide new opportunities for expanded data analysis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0000"/>
              </a:buClr>
              <a:buSzPts val="3600"/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3" name="Google Shape;223;p5"/>
          <p:cNvSpPr txBox="1"/>
          <p:nvPr/>
        </p:nvSpPr>
        <p:spPr>
          <a:xfrm>
            <a:off x="15818407" y="4872849"/>
            <a:ext cx="6297324" cy="81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0000"/>
              </a:buClr>
              <a:buSzPts val="3600"/>
              <a:buFont typeface="Noto Sans Symbols"/>
              <a:buNone/>
            </a:pPr>
            <a:r>
              <a:rPr b="1" i="0" lang="en-GB" sz="40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Community Issue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120"/>
              </a:spcBef>
              <a:spcAft>
                <a:spcPts val="0"/>
              </a:spcAft>
              <a:buClr>
                <a:srgbClr val="A60000"/>
              </a:buClr>
              <a:buSzPts val="3240"/>
              <a:buFont typeface="Noto Sans Symbols"/>
              <a:buNone/>
            </a:pPr>
            <a:r>
              <a:rPr b="0" i="0" lang="en-GB" sz="36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Given ISO 20022’s global adoption, there will be mass duplication of efforts to parse and analyse ISO data</a:t>
            </a:r>
            <a:endParaRPr/>
          </a:p>
        </p:txBody>
      </p:sp>
      <p:sp>
        <p:nvSpPr>
          <p:cNvPr id="224" name="Google Shape;224;p5"/>
          <p:cNvSpPr txBox="1"/>
          <p:nvPr/>
        </p:nvSpPr>
        <p:spPr>
          <a:xfrm>
            <a:off x="2112866" y="4915770"/>
            <a:ext cx="6297323" cy="7321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0000"/>
              </a:buClr>
              <a:buSzPts val="3960"/>
              <a:buFont typeface="Noto Sans Symbols"/>
              <a:buNone/>
            </a:pPr>
            <a:r>
              <a:rPr b="1" i="0" lang="en-GB" sz="4400" u="none" cap="none" strike="noStrik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ISO 20022 Format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A60000"/>
              </a:buClr>
              <a:buSzPts val="3600"/>
              <a:buFont typeface="Noto Sans Symbols"/>
              <a:buNone/>
            </a:pPr>
            <a:r>
              <a:rPr b="0" i="0" lang="en-GB" sz="4000" u="none" cap="none" strike="noStrik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ISO 20022 data is formatted in an XML “tree structure”. While XML provides strong formatting capabilities, it can be difficult to parse and use in traditional analytic engines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0" name="Google Shape;230;p6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Quattrocento Sans"/>
              <a:buNone/>
            </a:pPr>
            <a:r>
              <a:rPr b="1" lang="en-GB">
                <a:latin typeface="Quattrocento Sans"/>
                <a:ea typeface="Quattrocento Sans"/>
                <a:cs typeface="Quattrocento Sans"/>
                <a:sym typeface="Quattrocento Sans"/>
              </a:rPr>
              <a:t>Project Keystone - Goals</a:t>
            </a:r>
            <a:endParaRPr/>
          </a:p>
        </p:txBody>
      </p:sp>
      <p:sp>
        <p:nvSpPr>
          <p:cNvPr id="231" name="Google Shape;231;p6"/>
          <p:cNvSpPr txBox="1"/>
          <p:nvPr/>
        </p:nvSpPr>
        <p:spPr>
          <a:xfrm>
            <a:off x="4243720" y="4158485"/>
            <a:ext cx="16596980" cy="2921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 a modular code base that extracts the complex data contained in ISO 20022 messages, storing it in a structured way for wide-ranging analysis by central banks. </a:t>
            </a:r>
            <a:endParaRPr/>
          </a:p>
        </p:txBody>
      </p:sp>
      <p:pic>
        <p:nvPicPr>
          <p:cNvPr descr="Morse Code with solid fill" id="232" name="Google Shape;2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6488" y="3848630"/>
            <a:ext cx="2824812" cy="282481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6"/>
          <p:cNvSpPr txBox="1"/>
          <p:nvPr/>
        </p:nvSpPr>
        <p:spPr>
          <a:xfrm>
            <a:off x="4243720" y="7656277"/>
            <a:ext cx="17270080" cy="2029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0000"/>
              </a:buClr>
              <a:buSzPts val="3960"/>
              <a:buFont typeface="Noto Sans Symbols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Develop several analysis modules to provide key insights into ISO messaging data flowing through RTGS systems</a:t>
            </a:r>
            <a:endParaRPr/>
          </a:p>
        </p:txBody>
      </p:sp>
      <p:pic>
        <p:nvPicPr>
          <p:cNvPr descr="Bar chart with solid fill" id="234" name="Google Shape;23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6488" y="6998784"/>
            <a:ext cx="2824812" cy="2824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arch Inventory with solid fill" id="235" name="Google Shape;23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7604" y="10220854"/>
            <a:ext cx="2824812" cy="2824812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6"/>
          <p:cNvSpPr txBox="1"/>
          <p:nvPr/>
        </p:nvSpPr>
        <p:spPr>
          <a:xfrm>
            <a:off x="4243720" y="10616256"/>
            <a:ext cx="18313400" cy="3099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60000"/>
              </a:buClr>
              <a:buSzPts val="3960"/>
              <a:buFont typeface="Noto Sans Symbols"/>
              <a:buNone/>
            </a:pPr>
            <a:r>
              <a:rPr b="0" i="0" lang="en-GB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Open source the extraction and analysis modules, and foster a community to continue to develop analysis for general or specific use cases identified in the central banking community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2" name="Google Shape;242;p7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Quattrocento Sans"/>
              <a:buNone/>
            </a:pPr>
            <a:r>
              <a:rPr b="1" lang="en-GB" sz="8000">
                <a:latin typeface="Quattrocento Sans"/>
                <a:ea typeface="Quattrocento Sans"/>
                <a:cs typeface="Quattrocento Sans"/>
                <a:sym typeface="Quattrocento Sans"/>
              </a:rPr>
              <a:t>Project Keystone – How does it work?</a:t>
            </a:r>
            <a:endParaRPr sz="8000"/>
          </a:p>
        </p:txBody>
      </p:sp>
      <p:sp>
        <p:nvSpPr>
          <p:cNvPr id="243" name="Google Shape;243;p7"/>
          <p:cNvSpPr/>
          <p:nvPr/>
        </p:nvSpPr>
        <p:spPr>
          <a:xfrm>
            <a:off x="15197958" y="5492467"/>
            <a:ext cx="6647351" cy="6781555"/>
          </a:xfrm>
          <a:prstGeom prst="roundRect">
            <a:avLst>
              <a:gd fmla="val 6720" name="adj"/>
            </a:avLst>
          </a:prstGeom>
          <a:gradFill>
            <a:gsLst>
              <a:gs pos="0">
                <a:srgbClr val="FFFFFF"/>
              </a:gs>
              <a:gs pos="52000">
                <a:srgbClr val="D5D6D2"/>
              </a:gs>
              <a:gs pos="100000">
                <a:srgbClr val="D5D6D2"/>
              </a:gs>
            </a:gsLst>
            <a:lin ang="2700000" scaled="0"/>
          </a:gradFill>
          <a:ln cap="sq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tatistics outline" id="244" name="Google Shape;2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87613" y="9859172"/>
            <a:ext cx="1576719" cy="1576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earch outline" id="245" name="Google Shape;24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87613" y="7838028"/>
            <a:ext cx="1576719" cy="1576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ze outline" id="246" name="Google Shape;24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87613" y="5766677"/>
            <a:ext cx="1576719" cy="15767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base outline" id="247" name="Google Shape;24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82967" y="7329338"/>
            <a:ext cx="1682660" cy="16826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cessor outline" id="248" name="Google Shape;24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88680" y="7342720"/>
            <a:ext cx="1682660" cy="16826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nsfer outline" id="249" name="Google Shape;249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28916" y="7407674"/>
            <a:ext cx="1682660" cy="16826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velope outline" id="250" name="Google Shape;250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70456" y="7329338"/>
            <a:ext cx="1682660" cy="168266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7"/>
          <p:cNvSpPr txBox="1"/>
          <p:nvPr/>
        </p:nvSpPr>
        <p:spPr>
          <a:xfrm>
            <a:off x="17739103" y="10194996"/>
            <a:ext cx="3770208" cy="905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0000"/>
              </a:buClr>
              <a:buSzPts val="3240"/>
              <a:buFont typeface="Noto Sans Symbols"/>
              <a:buNone/>
            </a:pPr>
            <a:r>
              <a:rPr b="1" i="0" lang="en-GB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Liquidity monitoring</a:t>
            </a:r>
            <a:endParaRPr/>
          </a:p>
        </p:txBody>
      </p:sp>
      <p:sp>
        <p:nvSpPr>
          <p:cNvPr id="252" name="Google Shape;252;p7"/>
          <p:cNvSpPr txBox="1"/>
          <p:nvPr/>
        </p:nvSpPr>
        <p:spPr>
          <a:xfrm>
            <a:off x="17869379" y="8173852"/>
            <a:ext cx="3770208" cy="905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0000"/>
              </a:buClr>
              <a:buSzPts val="3240"/>
              <a:buFont typeface="Noto Sans Symbols"/>
              <a:buNone/>
            </a:pPr>
            <a:r>
              <a:rPr b="1" i="0" lang="en-GB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Macroeconomic Conditions</a:t>
            </a:r>
            <a:endParaRPr/>
          </a:p>
        </p:txBody>
      </p:sp>
      <p:sp>
        <p:nvSpPr>
          <p:cNvPr id="253" name="Google Shape;253;p7"/>
          <p:cNvSpPr txBox="1"/>
          <p:nvPr/>
        </p:nvSpPr>
        <p:spPr>
          <a:xfrm>
            <a:off x="17739103" y="6091655"/>
            <a:ext cx="3451770" cy="875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0000"/>
              </a:buClr>
              <a:buSzPts val="3240"/>
              <a:buFont typeface="Noto Sans Symbols"/>
              <a:buNone/>
            </a:pPr>
            <a:r>
              <a:rPr b="1" i="0" lang="en-GB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Messaging</a:t>
            </a:r>
            <a:r>
              <a:rPr b="0" i="0" lang="en-GB" sz="3200" u="none" cap="none" strike="noStrike">
                <a:solidFill>
                  <a:srgbClr val="C281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i="0" lang="en-GB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Standards</a:t>
            </a:r>
            <a:endParaRPr/>
          </a:p>
        </p:txBody>
      </p:sp>
      <p:sp>
        <p:nvSpPr>
          <p:cNvPr id="254" name="Google Shape;254;p7"/>
          <p:cNvSpPr txBox="1"/>
          <p:nvPr/>
        </p:nvSpPr>
        <p:spPr>
          <a:xfrm>
            <a:off x="4808815" y="9011998"/>
            <a:ext cx="3224166" cy="221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0000"/>
              </a:buClr>
              <a:buSzPts val="2520"/>
              <a:buFont typeface="Noto Sans Symbols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Transformation</a:t>
            </a:r>
            <a:endParaRPr b="1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8117927" y="9025380"/>
            <a:ext cx="3224166" cy="221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0000"/>
              </a:buClr>
              <a:buSzPts val="2520"/>
              <a:buFont typeface="Noto Sans Symbols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Normalization</a:t>
            </a:r>
            <a:endParaRPr b="1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11427039" y="9025380"/>
            <a:ext cx="3224166" cy="221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0000"/>
              </a:buClr>
              <a:buSzPts val="2520"/>
              <a:buFont typeface="Noto Sans Symbols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Storage</a:t>
            </a:r>
            <a:endParaRPr b="1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7" name="Google Shape;257;p7"/>
          <p:cNvSpPr txBox="1"/>
          <p:nvPr/>
        </p:nvSpPr>
        <p:spPr>
          <a:xfrm>
            <a:off x="3050533" y="5526633"/>
            <a:ext cx="10995065" cy="81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5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Extract, Transform, Load (ETL)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"/>
          <p:cNvSpPr txBox="1"/>
          <p:nvPr/>
        </p:nvSpPr>
        <p:spPr>
          <a:xfrm>
            <a:off x="15618385" y="4727326"/>
            <a:ext cx="5470500" cy="578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 Modules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"/>
          <p:cNvSpPr txBox="1"/>
          <p:nvPr/>
        </p:nvSpPr>
        <p:spPr>
          <a:xfrm>
            <a:off x="1499703" y="9011998"/>
            <a:ext cx="3224166" cy="2147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0000"/>
              </a:buClr>
              <a:buSzPts val="2520"/>
              <a:buFont typeface="Noto Sans Symbols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Extraction</a:t>
            </a:r>
            <a:endParaRPr b="1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0" name="Google Shape;260;p7"/>
          <p:cNvSpPr/>
          <p:nvPr/>
        </p:nvSpPr>
        <p:spPr>
          <a:xfrm>
            <a:off x="2301956" y="6548237"/>
            <a:ext cx="11313503" cy="49908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D07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6" name="Google Shape;266;p8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Quattrocento Sans"/>
              <a:buNone/>
            </a:pPr>
            <a:r>
              <a:rPr b="1" lang="en-GB" sz="8000">
                <a:latin typeface="Quattrocento Sans"/>
                <a:ea typeface="Quattrocento Sans"/>
                <a:cs typeface="Quattrocento Sans"/>
                <a:sym typeface="Quattrocento Sans"/>
              </a:rPr>
              <a:t>Project Keystone – How does it work?</a:t>
            </a:r>
            <a:endParaRPr sz="8000"/>
          </a:p>
        </p:txBody>
      </p:sp>
      <p:pic>
        <p:nvPicPr>
          <p:cNvPr descr="Database outline" id="267" name="Google Shape;2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21305" y="6815370"/>
            <a:ext cx="1682660" cy="16826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cessor outline" id="268" name="Google Shape;26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95357" y="6840579"/>
            <a:ext cx="1682660" cy="16826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nsfer outline" id="269" name="Google Shape;26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69409" y="6905533"/>
            <a:ext cx="1682660" cy="16826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velope outline" id="270" name="Google Shape;27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3461" y="6827197"/>
            <a:ext cx="1682660" cy="16826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8"/>
          <p:cNvSpPr txBox="1"/>
          <p:nvPr/>
        </p:nvSpPr>
        <p:spPr>
          <a:xfrm>
            <a:off x="8214422" y="8529670"/>
            <a:ext cx="3224166" cy="221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0000"/>
              </a:buClr>
              <a:buSzPts val="2520"/>
              <a:buFont typeface="Noto Sans Symbols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Transformation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A60000"/>
              </a:buClr>
              <a:buSzPts val="252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C281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Keystone flattens ISO 20022’s XML data structure to allow for easier ingestion into data platforms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A60000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2" name="Google Shape;272;p8"/>
          <p:cNvSpPr txBox="1"/>
          <p:nvPr/>
        </p:nvSpPr>
        <p:spPr>
          <a:xfrm>
            <a:off x="12040370" y="8543052"/>
            <a:ext cx="3224166" cy="221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0000"/>
              </a:buClr>
              <a:buSzPts val="2520"/>
              <a:buFont typeface="Noto Sans Symbols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Normalization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A60000"/>
              </a:buClr>
              <a:buSzPts val="252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C281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Once flattened, this data is normalized into a relational database format for storage and rapid querying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A60000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3" name="Google Shape;273;p8"/>
          <p:cNvSpPr txBox="1"/>
          <p:nvPr/>
        </p:nvSpPr>
        <p:spPr>
          <a:xfrm>
            <a:off x="15866315" y="8509857"/>
            <a:ext cx="3224166" cy="221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0000"/>
              </a:buClr>
              <a:buSzPts val="2520"/>
              <a:buFont typeface="Noto Sans Symbols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Storage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A60000"/>
              </a:buClr>
              <a:buSzPts val="252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C281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Keystone provides an industry standard interface into database systems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A60000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4" name="Google Shape;274;p8"/>
          <p:cNvSpPr txBox="1"/>
          <p:nvPr/>
        </p:nvSpPr>
        <p:spPr>
          <a:xfrm>
            <a:off x="6696057" y="5009449"/>
            <a:ext cx="10995065" cy="81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5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Extract, Transform, Load (ETL)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8"/>
          <p:cNvSpPr txBox="1"/>
          <p:nvPr/>
        </p:nvSpPr>
        <p:spPr>
          <a:xfrm>
            <a:off x="4388474" y="8529670"/>
            <a:ext cx="3224166" cy="21479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0000"/>
              </a:buClr>
              <a:buSzPts val="2520"/>
              <a:buFont typeface="Noto Sans Symbols"/>
              <a:buNone/>
            </a:pPr>
            <a:r>
              <a:rPr b="1" i="0" lang="en-GB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Extraction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A60000"/>
              </a:buClr>
              <a:buSzPts val="2520"/>
              <a:buFont typeface="Noto Sans Symbols"/>
              <a:buNone/>
            </a:pPr>
            <a:r>
              <a:rPr b="0" i="0" lang="en-GB" sz="2800" u="none" cap="none" strike="noStrike">
                <a:solidFill>
                  <a:srgbClr val="C2819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Keystone leverages industry standard data import features to ingest data from RTGS systems</a:t>
            </a:r>
            <a:endParaRPr/>
          </a:p>
          <a:p>
            <a:pPr indent="0" lvl="0" marL="0" marR="0" rtl="0" algn="ctr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A60000"/>
              </a:buClr>
              <a:buSzPts val="216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6" name="Google Shape;276;p8"/>
          <p:cNvSpPr/>
          <p:nvPr/>
        </p:nvSpPr>
        <p:spPr>
          <a:xfrm>
            <a:off x="5143461" y="6046096"/>
            <a:ext cx="12890033" cy="49908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0D07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2" name="Google Shape;282;p9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Quattrocento Sans"/>
              <a:buNone/>
            </a:pPr>
            <a:r>
              <a:rPr b="1" lang="en-GB" sz="8000">
                <a:latin typeface="Quattrocento Sans"/>
                <a:ea typeface="Quattrocento Sans"/>
                <a:cs typeface="Quattrocento Sans"/>
                <a:sym typeface="Quattrocento Sans"/>
              </a:rPr>
              <a:t>Project Keystone – How does it work?</a:t>
            </a:r>
            <a:endParaRPr sz="8000"/>
          </a:p>
        </p:txBody>
      </p:sp>
      <p:pic>
        <p:nvPicPr>
          <p:cNvPr descr="Statistics outline" id="283" name="Google Shape;2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7788" y="5011573"/>
            <a:ext cx="1623113" cy="16231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earch outline" id="284" name="Google Shape;28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2655" y="5175926"/>
            <a:ext cx="1623113" cy="1458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ze outline" id="285" name="Google Shape;28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70591" y="5047254"/>
            <a:ext cx="1623113" cy="1623113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9"/>
          <p:cNvSpPr txBox="1"/>
          <p:nvPr/>
        </p:nvSpPr>
        <p:spPr>
          <a:xfrm>
            <a:off x="4256667" y="5132537"/>
            <a:ext cx="4951304" cy="156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0000"/>
              </a:buClr>
              <a:buSzPts val="3600"/>
              <a:buFont typeface="Noto Sans Symbols"/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Liquidity monitoring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880"/>
              </a:spcBef>
              <a:spcAft>
                <a:spcPts val="0"/>
              </a:spcAft>
              <a:buClr>
                <a:srgbClr val="A60000"/>
              </a:buClr>
              <a:buSzPts val="3960"/>
              <a:buFont typeface="Noto Sans Symbols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7" name="Google Shape;287;p9"/>
          <p:cNvSpPr txBox="1"/>
          <p:nvPr/>
        </p:nvSpPr>
        <p:spPr>
          <a:xfrm>
            <a:off x="10514392" y="5179530"/>
            <a:ext cx="4317037" cy="156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0000"/>
              </a:buClr>
              <a:buSzPts val="3600"/>
              <a:buFont typeface="Noto Sans Symbols"/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Macroeconomic Conditions</a:t>
            </a:r>
            <a:endParaRPr/>
          </a:p>
        </p:txBody>
      </p:sp>
      <p:sp>
        <p:nvSpPr>
          <p:cNvPr id="288" name="Google Shape;288;p9"/>
          <p:cNvSpPr txBox="1"/>
          <p:nvPr/>
        </p:nvSpPr>
        <p:spPr>
          <a:xfrm>
            <a:off x="2853564" y="6729740"/>
            <a:ext cx="4951304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3200" u="none" cap="none" strike="noStrike">
                <a:solidFill>
                  <a:srgbClr val="C28191"/>
                </a:solidFill>
                <a:latin typeface="Arial"/>
                <a:ea typeface="Arial"/>
                <a:cs typeface="Arial"/>
                <a:sym typeface="Arial"/>
              </a:rPr>
              <a:t>Near real time monitoring of bank positions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C2819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C28191"/>
                </a:solidFill>
                <a:latin typeface="Arial"/>
                <a:ea typeface="Arial"/>
                <a:cs typeface="Arial"/>
                <a:sym typeface="Arial"/>
              </a:rPr>
              <a:t>Similar reporting for cross jurisdiction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C2819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C28191"/>
                </a:solidFill>
                <a:latin typeface="Arial"/>
                <a:ea typeface="Arial"/>
                <a:cs typeface="Arial"/>
                <a:sym typeface="Arial"/>
              </a:rPr>
              <a:t>Understanding of network typologies and risks</a:t>
            </a:r>
            <a:endParaRPr/>
          </a:p>
        </p:txBody>
      </p:sp>
      <p:sp>
        <p:nvSpPr>
          <p:cNvPr id="289" name="Google Shape;289;p9"/>
          <p:cNvSpPr txBox="1"/>
          <p:nvPr/>
        </p:nvSpPr>
        <p:spPr>
          <a:xfrm>
            <a:off x="8892656" y="6729740"/>
            <a:ext cx="5814022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C28191"/>
                </a:solidFill>
                <a:latin typeface="Arial"/>
                <a:ea typeface="Arial"/>
                <a:cs typeface="Arial"/>
                <a:sym typeface="Arial"/>
              </a:rPr>
              <a:t>Analysis of purpose codes for leading economic indicators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C2819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C28191"/>
                </a:solidFill>
                <a:latin typeface="Arial"/>
                <a:ea typeface="Arial"/>
                <a:cs typeface="Arial"/>
                <a:sym typeface="Arial"/>
              </a:rPr>
              <a:t>Focus on housing and card spending use cases</a:t>
            </a:r>
            <a:endParaRPr/>
          </a:p>
        </p:txBody>
      </p:sp>
      <p:sp>
        <p:nvSpPr>
          <p:cNvPr id="290" name="Google Shape;290;p9"/>
          <p:cNvSpPr txBox="1"/>
          <p:nvPr/>
        </p:nvSpPr>
        <p:spPr>
          <a:xfrm>
            <a:off x="16137850" y="6729740"/>
            <a:ext cx="5249918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C28191"/>
                </a:solidFill>
                <a:latin typeface="Arial"/>
                <a:ea typeface="Arial"/>
                <a:cs typeface="Arial"/>
                <a:sym typeface="Arial"/>
              </a:rPr>
              <a:t>Scoring of community use of ISO enriched data fields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C2819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C28191"/>
                </a:solidFill>
                <a:latin typeface="Arial"/>
                <a:ea typeface="Arial"/>
                <a:cs typeface="Arial"/>
                <a:sym typeface="Arial"/>
              </a:rPr>
              <a:t>Scoring of community compliance with CPMI harmonization requirements</a:t>
            </a:r>
            <a:endParaRPr/>
          </a:p>
        </p:txBody>
      </p:sp>
      <p:sp>
        <p:nvSpPr>
          <p:cNvPr id="291" name="Google Shape;291;p9"/>
          <p:cNvSpPr txBox="1"/>
          <p:nvPr/>
        </p:nvSpPr>
        <p:spPr>
          <a:xfrm>
            <a:off x="17493704" y="5074531"/>
            <a:ext cx="4317037" cy="1568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A60000"/>
              </a:buClr>
              <a:buSzPts val="3600"/>
              <a:buFont typeface="Noto Sans Symbols"/>
              <a:buNone/>
            </a:pPr>
            <a:r>
              <a:rPr b="1" lang="en-GB" sz="40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Messaging Standards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600130"/>
      </a:dk1>
      <a:lt1>
        <a:srgbClr val="FFFFFF"/>
      </a:lt1>
      <a:dk2>
        <a:srgbClr val="211336"/>
      </a:dk2>
      <a:lt2>
        <a:srgbClr val="FEFFFF"/>
      </a:lt2>
      <a:accent1>
        <a:srgbClr val="201236"/>
      </a:accent1>
      <a:accent2>
        <a:srgbClr val="D00B67"/>
      </a:accent2>
      <a:accent3>
        <a:srgbClr val="A8B700"/>
      </a:accent3>
      <a:accent4>
        <a:srgbClr val="19CAE0"/>
      </a:accent4>
      <a:accent5>
        <a:srgbClr val="FFAA00"/>
      </a:accent5>
      <a:accent6>
        <a:srgbClr val="600130"/>
      </a:accent6>
      <a:hlink>
        <a:srgbClr val="19CAE0"/>
      </a:hlink>
      <a:folHlink>
        <a:srgbClr val="A8B7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2020-01-08T21:13:28Z</dcterms:created>
  <dc:creator>Tudor Vedeanu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0x01010073121ACAE640544D8D46440AEA70ACB400835F2B577C101047835DE46EC21121C4</vt:lpwstr>
  </property>
  <property fmtid="{D5CDD505-2E9C-101B-9397-08002B2CF9AE}" pid="3" name="MSIP_Label_c6e71183-9300-4796-9b9c-8a88a4f728c5_Enabled">
    <vt:lpwstr>true</vt:lpwstr>
  </property>
  <property fmtid="{D5CDD505-2E9C-101B-9397-08002B2CF9AE}" pid="4" name="MSIP_Label_c6e71183-9300-4796-9b9c-8a88a4f728c5_SetDate">
    <vt:lpwstr>2025-04-10T13:27:18Z</vt:lpwstr>
  </property>
  <property fmtid="{D5CDD505-2E9C-101B-9397-08002B2CF9AE}" pid="5" name="MSIP_Label_c6e71183-9300-4796-9b9c-8a88a4f728c5_Method">
    <vt:lpwstr>Privileged</vt:lpwstr>
  </property>
  <property fmtid="{D5CDD505-2E9C-101B-9397-08002B2CF9AE}" pid="6" name="MSIP_Label_c6e71183-9300-4796-9b9c-8a88a4f728c5_Name">
    <vt:lpwstr>Public - No Marking</vt:lpwstr>
  </property>
  <property fmtid="{D5CDD505-2E9C-101B-9397-08002B2CF9AE}" pid="7" name="MSIP_Label_c6e71183-9300-4796-9b9c-8a88a4f728c5_SiteId">
    <vt:lpwstr>52cc1b80-47ba-490f-b898-f29518c226e5</vt:lpwstr>
  </property>
  <property fmtid="{D5CDD505-2E9C-101B-9397-08002B2CF9AE}" pid="8" name="MSIP_Label_c6e71183-9300-4796-9b9c-8a88a4f728c5_ActionId">
    <vt:lpwstr>0b6eef07-c82f-46c9-aed2-074fc64fb0de</vt:lpwstr>
  </property>
  <property fmtid="{D5CDD505-2E9C-101B-9397-08002B2CF9AE}" pid="9" name="MSIP_Label_c6e71183-9300-4796-9b9c-8a88a4f728c5_ContentBits">
    <vt:lpwstr>0</vt:lpwstr>
  </property>
  <property fmtid="{D5CDD505-2E9C-101B-9397-08002B2CF9AE}" pid="10" name="MSIP_Label_c6e71183-9300-4796-9b9c-8a88a4f728c5_Tag">
    <vt:lpwstr>10, 0, 1, 1</vt:lpwstr>
  </property>
  <property fmtid="{D5CDD505-2E9C-101B-9397-08002B2CF9AE}" pid="11" name="Business Unit">
    <vt:lpwstr>2;#London|02b48337-884b-4b6e-ab26-60c9da786a49</vt:lpwstr>
  </property>
  <property fmtid="{D5CDD505-2E9C-101B-9397-08002B2CF9AE}" pid="12" name="Project">
    <vt:lpwstr>4;#Keystone|360ae3cb-9147-4086-85fd-4cefb72de08e</vt:lpwstr>
  </property>
  <property fmtid="{D5CDD505-2E9C-101B-9397-08002B2CF9AE}" pid="13" name="TaxKeyword">
    <vt:lpwstr/>
  </property>
  <property fmtid="{D5CDD505-2E9C-101B-9397-08002B2CF9AE}" pid="14" name="Document_x0020_Type">
    <vt:lpwstr/>
  </property>
  <property fmtid="{D5CDD505-2E9C-101B-9397-08002B2CF9AE}" pid="15" name="MediaServiceImageTags">
    <vt:lpwstr/>
  </property>
  <property fmtid="{D5CDD505-2E9C-101B-9397-08002B2CF9AE}" pid="16" name="Business_x0020_Unit">
    <vt:lpwstr>2;#London|02b48337-884b-4b6e-ab26-60c9da786a49</vt:lpwstr>
  </property>
  <property fmtid="{D5CDD505-2E9C-101B-9397-08002B2CF9AE}" pid="17" name="Strategic_x0020_Theme">
    <vt:lpwstr>3;#SUPtech ＆ REGtech|354f75ad-588e-4571-8f7e-27728eeb3e86</vt:lpwstr>
  </property>
  <property fmtid="{D5CDD505-2E9C-101B-9397-08002B2CF9AE}" pid="18" name="Retention">
    <vt:lpwstr/>
  </property>
  <property fmtid="{D5CDD505-2E9C-101B-9397-08002B2CF9AE}" pid="19" name="Document Type">
    <vt:lpwstr/>
  </property>
  <property fmtid="{D5CDD505-2E9C-101B-9397-08002B2CF9AE}" pid="20" name="Strategic Theme">
    <vt:lpwstr>3;#SUPtech ＆ REGtech|354f75ad-588e-4571-8f7e-27728eeb3e86</vt:lpwstr>
  </property>
  <property fmtid="{D5CDD505-2E9C-101B-9397-08002B2CF9AE}" pid="21" name="lcf76f155ced4ddcb4097134ff3c332f">
    <vt:lpwstr/>
  </property>
</Properties>
</file>