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</p:sldMasterIdLst>
  <p:notesMasterIdLst>
    <p:notesMasterId r:id="rId15"/>
  </p:notesMasterIdLst>
  <p:sldIdLst>
    <p:sldId id="256" r:id="rId2"/>
    <p:sldId id="263" r:id="rId3"/>
    <p:sldId id="264" r:id="rId4"/>
    <p:sldId id="265" r:id="rId5"/>
    <p:sldId id="266" r:id="rId6"/>
    <p:sldId id="273" r:id="rId7"/>
    <p:sldId id="267" r:id="rId8"/>
    <p:sldId id="268" r:id="rId9"/>
    <p:sldId id="269" r:id="rId10"/>
    <p:sldId id="270" r:id="rId11"/>
    <p:sldId id="271" r:id="rId12"/>
    <p:sldId id="272" r:id="rId13"/>
    <p:sldId id="262" r:id="rId14"/>
  </p:sldIdLst>
  <p:sldSz cx="9144000" cy="5143500" type="screen16x9"/>
  <p:notesSz cx="6858000" cy="9144000"/>
  <p:embeddedFontLst>
    <p:embeddedFont>
      <p:font typeface="Segoe UI" panose="020B0502040204020203" pitchFamily="3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00"/>
    <p:restoredTop sz="94737"/>
  </p:normalViewPr>
  <p:slideViewPr>
    <p:cSldViewPr snapToGrid="0">
      <p:cViewPr varScale="1">
        <p:scale>
          <a:sx n="194" d="100"/>
          <a:sy n="194" d="100"/>
        </p:scale>
        <p:origin x="1040" y="1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492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95" y="0"/>
            <a:ext cx="9142813" cy="5142832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/>
          <p:nvPr/>
        </p:nvSpPr>
        <p:spPr>
          <a:xfrm>
            <a:off x="322915" y="1348402"/>
            <a:ext cx="9423716" cy="3199383"/>
          </a:xfrm>
          <a:custGeom>
            <a:avLst/>
            <a:gdLst/>
            <a:ahLst/>
            <a:cxnLst/>
            <a:rect l="l" t="t" r="r" b="b"/>
            <a:pathLst>
              <a:path w="25129909" h="8531688" extrusionOk="0">
                <a:moveTo>
                  <a:pt x="570174" y="0"/>
                </a:moveTo>
                <a:lnTo>
                  <a:pt x="15632987" y="0"/>
                </a:lnTo>
                <a:lnTo>
                  <a:pt x="15628709" y="84726"/>
                </a:lnTo>
                <a:cubicBezTo>
                  <a:pt x="15628709" y="1923455"/>
                  <a:pt x="17119293" y="3414040"/>
                  <a:pt x="18958023" y="3414040"/>
                </a:cubicBezTo>
                <a:cubicBezTo>
                  <a:pt x="20796753" y="3414040"/>
                  <a:pt x="22287337" y="1923455"/>
                  <a:pt x="22287337" y="84726"/>
                </a:cubicBezTo>
                <a:lnTo>
                  <a:pt x="22283059" y="0"/>
                </a:lnTo>
                <a:lnTo>
                  <a:pt x="24559737" y="0"/>
                </a:lnTo>
                <a:cubicBezTo>
                  <a:pt x="24874633" y="0"/>
                  <a:pt x="25129909" y="255275"/>
                  <a:pt x="25129909" y="570173"/>
                </a:cubicBezTo>
                <a:lnTo>
                  <a:pt x="25129909" y="7961515"/>
                </a:lnTo>
                <a:cubicBezTo>
                  <a:pt x="25129909" y="8276413"/>
                  <a:pt x="24874633" y="8531688"/>
                  <a:pt x="24559737" y="8531688"/>
                </a:cubicBezTo>
                <a:lnTo>
                  <a:pt x="570174" y="8531688"/>
                </a:lnTo>
                <a:cubicBezTo>
                  <a:pt x="255275" y="8531688"/>
                  <a:pt x="0" y="8276413"/>
                  <a:pt x="0" y="7961515"/>
                </a:cubicBezTo>
                <a:lnTo>
                  <a:pt x="0" y="570173"/>
                </a:lnTo>
                <a:cubicBezTo>
                  <a:pt x="0" y="255275"/>
                  <a:pt x="255275" y="0"/>
                  <a:pt x="570174" y="0"/>
                </a:cubicBezTo>
                <a:close/>
              </a:path>
            </a:pathLst>
          </a:custGeom>
          <a:solidFill>
            <a:schemeClr val="accent1">
              <a:alpha val="87058"/>
            </a:schemeClr>
          </a:solidFill>
          <a:ln>
            <a:noFill/>
          </a:ln>
        </p:spPr>
        <p:txBody>
          <a:bodyPr spcFirstLastPara="1" wrap="square" lIns="34275" tIns="17125" rIns="34275" bIns="171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635860" y="1576464"/>
            <a:ext cx="4606800" cy="16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25" rIns="34275" bIns="1712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  <a:defRPr sz="4500" b="1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635860" y="3490795"/>
            <a:ext cx="5378400" cy="8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25" rIns="34275" bIns="17125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25" rIns="34275" bIns="171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25" rIns="34275" bIns="171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" name="Google Shape;17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51327" y="342520"/>
            <a:ext cx="1959841" cy="20312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Picture">
  <p:cSld name="2_Title and Picture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title"/>
          </p:nvPr>
        </p:nvSpPr>
        <p:spPr>
          <a:xfrm>
            <a:off x="642504" y="0"/>
            <a:ext cx="78435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1E7F0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61E7F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9pPr>
          </a:lstStyle>
          <a:p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sldNum" idx="12"/>
          </p:nvPr>
        </p:nvSpPr>
        <p:spPr>
          <a:xfrm>
            <a:off x="8555832" y="4834666"/>
            <a:ext cx="3693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p15"/>
          <p:cNvSpPr>
            <a:spLocks noGrp="1"/>
          </p:cNvSpPr>
          <p:nvPr>
            <p:ph type="pic" idx="2"/>
          </p:nvPr>
        </p:nvSpPr>
        <p:spPr>
          <a:xfrm>
            <a:off x="642504" y="429491"/>
            <a:ext cx="7843500" cy="4260300"/>
          </a:xfrm>
          <a:prstGeom prst="rect">
            <a:avLst/>
          </a:prstGeom>
          <a:noFill/>
          <a:ln>
            <a:noFill/>
          </a:ln>
        </p:spPr>
      </p:sp>
      <p:sp>
        <p:nvSpPr>
          <p:cNvPr id="102" name="Google Shape;102;p15"/>
          <p:cNvSpPr txBox="1">
            <a:spLocks noGrp="1"/>
          </p:cNvSpPr>
          <p:nvPr>
            <p:ph type="body" idx="1"/>
          </p:nvPr>
        </p:nvSpPr>
        <p:spPr>
          <a:xfrm>
            <a:off x="3856164" y="4716674"/>
            <a:ext cx="18288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22860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5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11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11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11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11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34275" tIns="17125" rIns="34275" bIns="171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34275" tIns="17125" rIns="34275" bIns="171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34275" tIns="17125" rIns="34275" bIns="171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ection Header" type="secHead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95" y="0"/>
            <a:ext cx="9142813" cy="5142832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54912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25" rIns="34275" bIns="1712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Font typeface="Arial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25" rIns="34275" bIns="1712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300"/>
              <a:buNone/>
              <a:defRPr sz="13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25" rIns="34275" bIns="171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25" rIns="34275" bIns="171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2" name="Google Shape;32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51327" y="298071"/>
            <a:ext cx="1959841" cy="20312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Picture">
  <p:cSld name="Title and Picture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642504" y="0"/>
            <a:ext cx="78435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1E7F0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61E7F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00"/>
            </a:lvl9pPr>
          </a:lstStyle>
          <a:p>
            <a:endParaRPr/>
          </a:p>
        </p:txBody>
      </p:sp>
      <p:sp>
        <p:nvSpPr>
          <p:cNvPr id="43" name="Google Shape;43;p6"/>
          <p:cNvSpPr>
            <a:spLocks noGrp="1"/>
          </p:cNvSpPr>
          <p:nvPr>
            <p:ph type="pic" idx="2"/>
          </p:nvPr>
        </p:nvSpPr>
        <p:spPr>
          <a:xfrm>
            <a:off x="642504" y="429491"/>
            <a:ext cx="7843500" cy="4260300"/>
          </a:xfrm>
          <a:prstGeom prst="rect">
            <a:avLst/>
          </a:prstGeom>
          <a:noFill/>
          <a:ln>
            <a:noFill/>
          </a:ln>
        </p:spPr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555832" y="4834666"/>
            <a:ext cx="3693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25" rIns="34275" bIns="1712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25" rIns="34275" bIns="171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25" rIns="34275" bIns="171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9" name="Google Shape;49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28650" y="4733410"/>
            <a:ext cx="1073301" cy="341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1439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25" rIns="34275" bIns="1712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25" rIns="34275" bIns="1712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500" cy="2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25" rIns="34275" bIns="17125" anchor="t" anchorCtr="0">
            <a:normAutofit/>
          </a:bodyPr>
          <a:lstStyle>
            <a:lvl1pPr marL="457200" lvl="0" indent="-27305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marL="914400" lvl="1" indent="-2730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marL="1371600" lvl="2" indent="-2730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marL="1828800" lvl="3" indent="-2730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marL="2286000" lvl="4" indent="-2730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marL="2743200" lvl="5" indent="-2730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marL="3200400" lvl="6" indent="-2730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marL="3657600" lvl="7" indent="-2730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marL="4114800" lvl="8" indent="-2730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25" rIns="34275" bIns="1712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25" rIns="34275" bIns="17125" anchor="t" anchorCtr="0">
            <a:normAutofit/>
          </a:bodyPr>
          <a:lstStyle>
            <a:lvl1pPr marL="457200" lvl="0" indent="-27305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marL="914400" lvl="1" indent="-2730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marL="1371600" lvl="2" indent="-2730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marL="1828800" lvl="3" indent="-2730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marL="2286000" lvl="4" indent="-2730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marL="2743200" lvl="5" indent="-2730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marL="3200400" lvl="6" indent="-2730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marL="3657600" lvl="7" indent="-2730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marL="4114800" lvl="8" indent="-2730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25" rIns="34275" bIns="171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25" rIns="34275" bIns="171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9" name="Google Shape;69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58209" y="273844"/>
            <a:ext cx="914281" cy="9476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/>
          <p:nvPr/>
        </p:nvSpPr>
        <p:spPr>
          <a:xfrm>
            <a:off x="322915" y="1348402"/>
            <a:ext cx="9422400" cy="3199500"/>
          </a:xfrm>
          <a:prstGeom prst="roundRect">
            <a:avLst>
              <a:gd name="adj" fmla="val 6683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34275" tIns="17125" rIns="34275" bIns="171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1"/>
          <p:cNvSpPr txBox="1">
            <a:spLocks noGrp="1"/>
          </p:cNvSpPr>
          <p:nvPr>
            <p:ph type="ctrTitle"/>
          </p:nvPr>
        </p:nvSpPr>
        <p:spPr>
          <a:xfrm>
            <a:off x="635860" y="1576464"/>
            <a:ext cx="4606800" cy="16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25" rIns="34275" bIns="1712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  <a:defRPr sz="4500" b="1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ubTitle" idx="1"/>
          </p:nvPr>
        </p:nvSpPr>
        <p:spPr>
          <a:xfrm>
            <a:off x="635860" y="3490795"/>
            <a:ext cx="5378400" cy="8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25" rIns="34275" bIns="17125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25" rIns="34275" bIns="171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25" rIns="34275" bIns="171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6" name="Google Shape;76;p11"/>
          <p:cNvSpPr/>
          <p:nvPr/>
        </p:nvSpPr>
        <p:spPr>
          <a:xfrm>
            <a:off x="6068074" y="3379961"/>
            <a:ext cx="1221600" cy="1221600"/>
          </a:xfrm>
          <a:prstGeom prst="ellipse">
            <a:avLst/>
          </a:prstGeom>
          <a:noFill/>
          <a:ln w="14605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4275" tIns="17125" rIns="34275" bIns="171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1"/>
          <p:cNvSpPr/>
          <p:nvPr/>
        </p:nvSpPr>
        <p:spPr>
          <a:xfrm>
            <a:off x="7993997" y="1659428"/>
            <a:ext cx="1353000" cy="1353300"/>
          </a:xfrm>
          <a:prstGeom prst="ellipse">
            <a:avLst/>
          </a:prstGeom>
          <a:noFill/>
          <a:ln w="1524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4275" tIns="17125" rIns="34275" bIns="171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1"/>
          <p:cNvSpPr/>
          <p:nvPr/>
        </p:nvSpPr>
        <p:spPr>
          <a:xfrm>
            <a:off x="6659975" y="1971391"/>
            <a:ext cx="2218800" cy="2219100"/>
          </a:xfrm>
          <a:prstGeom prst="ellipse">
            <a:avLst/>
          </a:prstGeom>
          <a:noFill/>
          <a:ln w="1524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4275" tIns="17125" rIns="34275" bIns="171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1"/>
          <p:cNvSpPr/>
          <p:nvPr/>
        </p:nvSpPr>
        <p:spPr>
          <a:xfrm>
            <a:off x="6182918" y="131681"/>
            <a:ext cx="2496600" cy="2496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34275" tIns="17125" rIns="34275" bIns="171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" name="Google Shape;80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451327" y="340058"/>
            <a:ext cx="1959841" cy="20312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0920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25" rIns="34275" bIns="1712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25" rIns="34275" bIns="17125" anchor="t" anchorCtr="0">
            <a:normAutofit/>
          </a:bodyPr>
          <a:lstStyle>
            <a:lvl1pPr marL="457200" lvl="0" indent="-27305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marL="914400" lvl="1" indent="-2730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marL="1371600" lvl="2" indent="-2730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marL="1828800" lvl="3" indent="-2730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marL="2286000" lvl="4" indent="-2730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marL="2743200" lvl="5" indent="-2730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marL="3200400" lvl="6" indent="-2730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marL="3657600" lvl="7" indent="-2730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marL="4114800" lvl="8" indent="-2730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25" rIns="34275" bIns="171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25" rIns="34275" bIns="171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6" name="Google Shape;86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58209" y="273844"/>
            <a:ext cx="914281" cy="9476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2219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25" rIns="34275" bIns="1712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25" rIns="34275" bIns="17125" anchor="t" anchorCtr="0">
            <a:normAutofit/>
          </a:bodyPr>
          <a:lstStyle>
            <a:lvl1pPr marL="457200" lvl="0" indent="-27305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marL="914400" lvl="1" indent="-2730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marL="1371600" lvl="2" indent="-2730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marL="1828800" lvl="3" indent="-2730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marL="2286000" lvl="4" indent="-2730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marL="2743200" lvl="5" indent="-2730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marL="3200400" lvl="6" indent="-2730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marL="3657600" lvl="7" indent="-2730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marL="4114800" lvl="8" indent="-2730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25" rIns="34275" bIns="17125" anchor="t" anchorCtr="0">
            <a:normAutofit/>
          </a:bodyPr>
          <a:lstStyle>
            <a:lvl1pPr marL="457200" lvl="0" indent="-27305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marL="914400" lvl="1" indent="-2730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marL="1371600" lvl="2" indent="-2730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marL="1828800" lvl="3" indent="-2730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marL="2286000" lvl="4" indent="-2730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marL="2743200" lvl="5" indent="-2730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marL="3200400" lvl="6" indent="-2730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marL="3657600" lvl="7" indent="-2730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marL="4114800" lvl="8" indent="-2730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25" rIns="34275" bIns="171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25" rIns="34275" bIns="171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3" name="Google Shape;93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58209" y="273844"/>
            <a:ext cx="914281" cy="9476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25" rIns="34275" bIns="171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25" rIns="34275" bIns="171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7" name="Google Shape;97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58209" y="273844"/>
            <a:ext cx="914281" cy="9476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25" rIns="34275" bIns="1712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Arial"/>
              <a:buNone/>
              <a:defRPr sz="33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25" rIns="34275" bIns="1712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11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11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11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11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25" rIns="34275" bIns="171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9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25" rIns="34275" bIns="171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title"/>
          </p:nvPr>
        </p:nvSpPr>
        <p:spPr>
          <a:xfrm>
            <a:off x="623900" y="1282300"/>
            <a:ext cx="6151200" cy="1760700"/>
          </a:xfrm>
          <a:prstGeom prst="rect">
            <a:avLst/>
          </a:prstGeom>
        </p:spPr>
        <p:txBody>
          <a:bodyPr spcFirstLastPara="1" wrap="square" lIns="34275" tIns="17125" rIns="34275" bIns="17125" anchor="b" anchorCtr="0">
            <a:normAutofit/>
          </a:bodyPr>
          <a:lstStyle/>
          <a:p>
            <a:pPr lvl="0"/>
            <a:r>
              <a:rPr lang="en-GB" dirty="0"/>
              <a:t>Product Council:</a:t>
            </a:r>
            <a:br>
              <a:rPr lang="en-GB" dirty="0"/>
            </a:br>
            <a:r>
              <a:rPr lang="en-GB" sz="2800" dirty="0"/>
              <a:t>Addressing Challenges and Proposing Changes</a:t>
            </a:r>
            <a:endParaRPr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body" idx="1"/>
          </p:nvPr>
        </p:nvSpPr>
        <p:spPr>
          <a:xfrm>
            <a:off x="531001" y="3421900"/>
            <a:ext cx="5817045" cy="1125000"/>
          </a:xfrm>
          <a:prstGeom prst="rect">
            <a:avLst/>
          </a:prstGeom>
        </p:spPr>
        <p:txBody>
          <a:bodyPr spcFirstLastPara="1" wrap="square" lIns="34275" tIns="17125" rIns="34275" bIns="17125" anchor="t" anchorCtr="0">
            <a:normAutofit/>
          </a:bodyPr>
          <a:lstStyle/>
          <a:p>
            <a:pPr marL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-GB" dirty="0"/>
              <a:t>Paul Makin</a:t>
            </a:r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-GB" dirty="0"/>
              <a:t>10</a:t>
            </a:r>
            <a:r>
              <a:rPr lang="en-GB" baseline="30000" dirty="0"/>
              <a:t>th</a:t>
            </a:r>
            <a:r>
              <a:rPr lang="en-GB" dirty="0"/>
              <a:t> April 2025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626F0-29D1-4E03-FC45-E20FE2485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 Support &amp; Product Ideation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1AFAF7-5E35-ACD3-EAEB-4ECBB3CB4C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buSzPct val="100000"/>
            </a:pPr>
            <a:r>
              <a:rPr lang="en-US" b="1" dirty="0"/>
              <a:t>Create a Product Ideation Group to help shape Long Term Roadmap</a:t>
            </a:r>
            <a:r>
              <a:rPr lang="en-US" dirty="0"/>
              <a:t>:</a:t>
            </a:r>
          </a:p>
          <a:p>
            <a:pPr lvl="1">
              <a:buSzPct val="100000"/>
            </a:pPr>
            <a:r>
              <a:rPr lang="en-US" dirty="0"/>
              <a:t>Elected members led by Product Director.</a:t>
            </a:r>
          </a:p>
          <a:p>
            <a:pPr lvl="1">
              <a:buSzPct val="100000"/>
            </a:pPr>
            <a:r>
              <a:rPr lang="en-US" dirty="0"/>
              <a:t>Identifies industry trends &amp; translates them into product requirements.</a:t>
            </a:r>
          </a:p>
          <a:p>
            <a:pPr lvl="1">
              <a:buSzPct val="100000"/>
            </a:pPr>
            <a:r>
              <a:rPr lang="en-US" dirty="0"/>
              <a:t>Invite recognized thought leaders to speak.</a:t>
            </a:r>
          </a:p>
          <a:p>
            <a:pPr>
              <a:buSzPct val="100000"/>
            </a:pPr>
            <a:r>
              <a:rPr lang="en-US" b="1" dirty="0"/>
              <a:t>Prioritization Strategy</a:t>
            </a:r>
            <a:r>
              <a:rPr lang="en-US" dirty="0"/>
              <a:t>:</a:t>
            </a:r>
          </a:p>
          <a:p>
            <a:pPr lvl="1">
              <a:buSzPct val="100000"/>
            </a:pPr>
            <a:r>
              <a:rPr lang="en-US" dirty="0"/>
              <a:t>Short-term (next PI)</a:t>
            </a:r>
          </a:p>
          <a:p>
            <a:pPr lvl="1">
              <a:buSzPct val="100000"/>
            </a:pPr>
            <a:r>
              <a:rPr lang="en-US" dirty="0"/>
              <a:t>Medium-term (PI+2, PI+3)</a:t>
            </a:r>
          </a:p>
          <a:p>
            <a:pPr lvl="1">
              <a:buSzPct val="100000"/>
            </a:pPr>
            <a:r>
              <a:rPr lang="en-US" dirty="0"/>
              <a:t>Long-term (PI+4 +)</a:t>
            </a:r>
          </a:p>
          <a:p>
            <a:pPr>
              <a:buSzPct val="100000"/>
            </a:pPr>
            <a:r>
              <a:rPr lang="en-US" b="1" dirty="0"/>
              <a:t>Submits requirements for community voting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02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51ADF-BE84-BC6C-3AA5-214044BE3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Expected Benefits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551394-9CD9-23DE-7890-3040D22472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>
            <a:normAutofit/>
          </a:bodyPr>
          <a:lstStyle/>
          <a:p>
            <a:pPr>
              <a:spcBef>
                <a:spcPts val="1900"/>
              </a:spcBef>
              <a:buSzPct val="100000"/>
            </a:pPr>
            <a:r>
              <a:rPr lang="en-US" dirty="0"/>
              <a:t>Increased engagement &amp; attendance.</a:t>
            </a:r>
          </a:p>
          <a:p>
            <a:pPr>
              <a:spcBef>
                <a:spcPts val="1900"/>
              </a:spcBef>
              <a:buSzPct val="100000"/>
            </a:pPr>
            <a:r>
              <a:rPr lang="en-US" dirty="0"/>
              <a:t>Better alignment with community needs.</a:t>
            </a:r>
          </a:p>
          <a:p>
            <a:pPr>
              <a:spcBef>
                <a:spcPts val="1900"/>
              </a:spcBef>
              <a:buSzPct val="100000"/>
            </a:pPr>
            <a:r>
              <a:rPr lang="en-US" dirty="0"/>
              <a:t>More relevant long term </a:t>
            </a:r>
            <a:r>
              <a:rPr lang="en-US" dirty="0" err="1"/>
              <a:t>roadmapping</a:t>
            </a:r>
            <a:endParaRPr lang="en-US" dirty="0"/>
          </a:p>
          <a:p>
            <a:pPr>
              <a:spcBef>
                <a:spcPts val="1900"/>
              </a:spcBef>
              <a:buSzPct val="100000"/>
            </a:pPr>
            <a:r>
              <a:rPr lang="en-US" dirty="0"/>
              <a:t>Improved decision-making &amp; prioritization.</a:t>
            </a:r>
          </a:p>
          <a:p>
            <a:pPr>
              <a:spcBef>
                <a:spcPts val="1900"/>
              </a:spcBef>
              <a:buSzPct val="100000"/>
            </a:pPr>
            <a:r>
              <a:rPr lang="en-US" dirty="0"/>
              <a:t>More strategic and focused Product Council.</a:t>
            </a:r>
          </a:p>
        </p:txBody>
      </p:sp>
    </p:spTree>
    <p:extLst>
      <p:ext uri="{BB962C8B-B14F-4D97-AF65-F5344CB8AC3E}">
        <p14:creationId xmlns:p14="http://schemas.microsoft.com/office/powerpoint/2010/main" val="403461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592DE-124F-173E-A422-C288891B1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 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699CC4-0E43-29F8-6BE1-FDA2598C2D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184150" indent="0">
              <a:buSzPct val="100000"/>
              <a:buNone/>
            </a:pPr>
            <a:r>
              <a:rPr lang="en-US" dirty="0"/>
              <a:t>Product Council needs a </a:t>
            </a:r>
            <a:r>
              <a:rPr lang="en-US" b="1" dirty="0"/>
              <a:t>refresh</a:t>
            </a:r>
            <a:r>
              <a:rPr lang="en-US" dirty="0"/>
              <a:t> to stay relevant.</a:t>
            </a:r>
          </a:p>
          <a:p>
            <a:pPr>
              <a:buSzPct val="100000"/>
            </a:pPr>
            <a:r>
              <a:rPr lang="en-US" b="1" dirty="0"/>
              <a:t>Replace weekly meetings </a:t>
            </a:r>
            <a:r>
              <a:rPr lang="en-US" dirty="0"/>
              <a:t>with:</a:t>
            </a:r>
          </a:p>
          <a:p>
            <a:pPr lvl="1">
              <a:buSzPct val="100000"/>
            </a:pPr>
            <a:r>
              <a:rPr lang="en-US" b="1" dirty="0"/>
              <a:t>Knowledge-sharing initiatives</a:t>
            </a:r>
          </a:p>
          <a:p>
            <a:pPr lvl="1">
              <a:buSzPct val="100000"/>
            </a:pPr>
            <a:r>
              <a:rPr lang="en-US" b="1" dirty="0"/>
              <a:t>Structured workstream monitoring</a:t>
            </a:r>
          </a:p>
          <a:p>
            <a:pPr lvl="1">
              <a:buSzPct val="100000"/>
            </a:pPr>
            <a:r>
              <a:rPr lang="en-US" b="1" dirty="0"/>
              <a:t>An elected ideation group for long term </a:t>
            </a:r>
            <a:r>
              <a:rPr lang="en-US" b="1" dirty="0" err="1"/>
              <a:t>roadmapping</a:t>
            </a:r>
            <a:endParaRPr lang="en-US" b="1" dirty="0"/>
          </a:p>
          <a:p>
            <a:pPr>
              <a:buSzPct val="100000"/>
            </a:pPr>
            <a:r>
              <a:rPr lang="en-US" b="1" dirty="0"/>
              <a:t>Continue WS Leads meetings</a:t>
            </a:r>
            <a:r>
              <a:rPr lang="en-US" dirty="0"/>
              <a:t>; make one per PI open to the Community</a:t>
            </a:r>
          </a:p>
          <a:p>
            <a:pPr>
              <a:buSzPct val="100000"/>
            </a:pPr>
            <a:r>
              <a:rPr lang="en-US" dirty="0"/>
              <a:t>Goal: A more </a:t>
            </a:r>
            <a:r>
              <a:rPr lang="en-US" b="1" dirty="0"/>
              <a:t>engaged, dynamic, and strategic </a:t>
            </a:r>
            <a:r>
              <a:rPr lang="en-US" dirty="0"/>
              <a:t>Product Council.</a:t>
            </a:r>
          </a:p>
          <a:p>
            <a:pPr>
              <a:buSzPct val="100000"/>
            </a:pPr>
            <a:endParaRPr lang="en-US" dirty="0"/>
          </a:p>
          <a:p>
            <a:pPr marL="184150" indent="0">
              <a:buSzPct val="100000"/>
              <a:buNone/>
            </a:pPr>
            <a:r>
              <a:rPr lang="en-US" dirty="0"/>
              <a:t>Supporting Discussion Paper:</a:t>
            </a:r>
          </a:p>
          <a:p>
            <a:pPr marL="184150" indent="0">
              <a:buSzPct val="100000"/>
              <a:buNone/>
            </a:pPr>
            <a:r>
              <a:rPr lang="en-US" dirty="0"/>
              <a:t>https://</a:t>
            </a:r>
            <a:r>
              <a:rPr lang="en-US" dirty="0" err="1"/>
              <a:t>mojaloop-my.sharepoint.com</a:t>
            </a:r>
            <a:r>
              <a:rPr lang="en-US" dirty="0"/>
              <a:t>/:w:/g/personal/</a:t>
            </a:r>
            <a:r>
              <a:rPr lang="en-US" dirty="0" err="1"/>
              <a:t>pmakin_mojaloop_io</a:t>
            </a:r>
            <a:r>
              <a:rPr lang="en-US" dirty="0"/>
              <a:t>/EUM_bnN8WxRIs3CBzwA_tmgB3bGgIfsxkpJfsuBvMWs6rQ?e=</a:t>
            </a:r>
            <a:r>
              <a:rPr lang="en-US" dirty="0" err="1"/>
              <a:t>ByOIak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2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289A0-54A7-2093-1FC6-C4FEF8A6B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FF250-FB80-C56C-404E-0D1B67808C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977977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9AD878C-2CFE-FE92-79A9-5636A7CE7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96A24C-18B3-75E4-0423-86C1A232CA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SzPct val="100000"/>
            </a:pPr>
            <a:r>
              <a:rPr lang="en-US" dirty="0"/>
              <a:t>In recent months, Product Council meetings have become stale, with declining attendance.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SzPct val="100000"/>
            </a:pPr>
            <a:r>
              <a:rPr lang="en-US" dirty="0"/>
              <a:t>Unfortunately, much of the Mojaloop Community no longer sees attendance at these meetings as a priority.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SzPct val="100000"/>
            </a:pPr>
            <a:r>
              <a:rPr lang="en-US" dirty="0"/>
              <a:t>This presentation explores the issues and current operations, and proposes some improvements to all aspects of Product Council.</a:t>
            </a:r>
          </a:p>
        </p:txBody>
      </p:sp>
    </p:spTree>
    <p:extLst>
      <p:ext uri="{BB962C8B-B14F-4D97-AF65-F5344CB8AC3E}">
        <p14:creationId xmlns:p14="http://schemas.microsoft.com/office/powerpoint/2010/main" val="2659500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517346-1412-9B3A-09E0-6E07FDE0FC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15A7764-212D-D859-FC7E-330E68BF1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</a:t>
            </a:r>
            <a:br>
              <a:rPr lang="en-US" dirty="0"/>
            </a:br>
            <a:r>
              <a:rPr lang="en-US" dirty="0"/>
              <a:t>The Purpose of Product Council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13CB8B-877F-B876-CD7D-CAE41FE449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18415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  <a:buNone/>
            </a:pPr>
            <a:r>
              <a:rPr lang="en-US" dirty="0"/>
              <a:t>PC supports Mojaloop Foundation’s Vision and Mission:</a:t>
            </a:r>
          </a:p>
          <a:p>
            <a:pPr marL="184150" indent="0" algn="ctr" fontAlgn="base">
              <a:lnSpc>
                <a:spcPts val="1657"/>
              </a:lnSpc>
              <a:spcBef>
                <a:spcPts val="800"/>
              </a:spcBef>
              <a:spcAft>
                <a:spcPts val="800"/>
              </a:spcAft>
              <a:buSzPct val="100000"/>
              <a:buNone/>
            </a:pPr>
            <a:r>
              <a:rPr lang="en-GB" sz="1800" b="0" i="1" dirty="0">
                <a:solidFill>
                  <a:srgbClr val="404040"/>
                </a:solidFill>
                <a:effectLst/>
                <a:latin typeface="Aptos" panose="020B0004020202020204" pitchFamily="34" charset="0"/>
              </a:rPr>
              <a:t>Our vision is for universal financial inclusion, where everyone, everywhere, can access the digital financial services needed to connect to the global economy. </a:t>
            </a:r>
            <a:endParaRPr lang="en-GB" b="0" i="1" dirty="0">
              <a:solidFill>
                <a:srgbClr val="404040"/>
              </a:solidFill>
              <a:effectLst/>
              <a:latin typeface="Segoe UI" panose="020B0502040204020203" pitchFamily="34" charset="0"/>
            </a:endParaRPr>
          </a:p>
          <a:p>
            <a:pPr marL="184150" indent="0" algn="ctr" rtl="0" fontAlgn="base">
              <a:lnSpc>
                <a:spcPts val="1657"/>
              </a:lnSpc>
              <a:spcBef>
                <a:spcPts val="800"/>
              </a:spcBef>
              <a:spcAft>
                <a:spcPts val="800"/>
              </a:spcAft>
              <a:buSzPct val="100000"/>
              <a:buNone/>
            </a:pPr>
            <a:r>
              <a:rPr lang="en-GB" sz="1800" b="0" i="1" dirty="0">
                <a:solidFill>
                  <a:srgbClr val="404040"/>
                </a:solidFill>
                <a:effectLst/>
                <a:latin typeface="Aptos" panose="020B0004020202020204" pitchFamily="34" charset="0"/>
              </a:rPr>
              <a:t>Our mission is to increase financial inclusion by empowering organizations creating interoperable payments systems to enable digital financial services for all. </a:t>
            </a:r>
            <a:endParaRPr lang="en-US" dirty="0"/>
          </a:p>
          <a:p>
            <a:pPr marL="184150" indent="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SzPct val="100000"/>
              <a:buNone/>
            </a:pPr>
            <a:r>
              <a:rPr lang="en-US" dirty="0"/>
              <a:t>The primary purpose of Product Council is therefore, given the mission, </a:t>
            </a:r>
            <a:r>
              <a:rPr lang="en-US" b="1" dirty="0"/>
              <a:t>to define a product that will meet the needs of the community, and the strategy to deliver that product, through the mechanism of workstreams that are defined to support that strategy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5702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0330A-9995-FB3E-1CD9-035012E83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Operations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D0DA9D-AF38-652D-057C-01FE653732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SzPct val="100000"/>
            </a:pPr>
            <a:r>
              <a:rPr lang="en-US" b="1" dirty="0"/>
              <a:t>Open Product Council Meetings</a:t>
            </a:r>
            <a:r>
              <a:rPr lang="en-US" dirty="0"/>
              <a:t>: Reviews and discusses product requirements.</a:t>
            </a:r>
          </a:p>
          <a:p>
            <a:pPr>
              <a:buSzPct val="100000"/>
            </a:pPr>
            <a:r>
              <a:rPr lang="en-US" b="1" dirty="0"/>
              <a:t>Product Director</a:t>
            </a:r>
            <a:r>
              <a:rPr lang="en-US" dirty="0"/>
              <a:t>: Maintains product roadmap, liaises with community.</a:t>
            </a:r>
          </a:p>
          <a:p>
            <a:pPr>
              <a:buSzPct val="100000"/>
            </a:pPr>
            <a:r>
              <a:rPr lang="en-US" b="1" dirty="0"/>
              <a:t>Activities Include</a:t>
            </a:r>
            <a:r>
              <a:rPr lang="en-US" dirty="0"/>
              <a:t>:</a:t>
            </a:r>
          </a:p>
          <a:p>
            <a:pPr lvl="1">
              <a:buSzPct val="100000"/>
            </a:pPr>
            <a:r>
              <a:rPr lang="en-US" dirty="0"/>
              <a:t>Product Requirement Submission</a:t>
            </a:r>
          </a:p>
          <a:p>
            <a:pPr lvl="1">
              <a:buSzPct val="100000"/>
            </a:pPr>
            <a:r>
              <a:rPr lang="en-US" dirty="0"/>
              <a:t>Regular Review Meetings</a:t>
            </a:r>
          </a:p>
          <a:p>
            <a:pPr lvl="1">
              <a:buSzPct val="100000"/>
            </a:pPr>
            <a:r>
              <a:rPr lang="en-US" dirty="0"/>
              <a:t>Monthly Workstream Leads Meetings</a:t>
            </a:r>
          </a:p>
          <a:p>
            <a:pPr lvl="1">
              <a:buSzPct val="100000"/>
            </a:pPr>
            <a:r>
              <a:rPr lang="en-US" dirty="0"/>
              <a:t>Candidate Workstream Proposals &amp; Approvals</a:t>
            </a:r>
          </a:p>
          <a:p>
            <a:pPr lvl="1">
              <a:buSzPct val="100000"/>
            </a:pPr>
            <a:r>
              <a:rPr lang="en-US" dirty="0"/>
              <a:t>Community Convenings &amp; Roadmap Updates</a:t>
            </a:r>
          </a:p>
        </p:txBody>
      </p:sp>
    </p:spTree>
    <p:extLst>
      <p:ext uri="{BB962C8B-B14F-4D97-AF65-F5344CB8AC3E}">
        <p14:creationId xmlns:p14="http://schemas.microsoft.com/office/powerpoint/2010/main" val="3643829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447147-8147-2495-0867-B5E8347CF3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SzPct val="100000"/>
            </a:pPr>
            <a:r>
              <a:rPr lang="en-US" b="1" dirty="0"/>
              <a:t>Limited diversity in product requirements</a:t>
            </a:r>
            <a:r>
              <a:rPr lang="en-US" dirty="0"/>
              <a:t>, mainly focused on short term demands.</a:t>
            </a:r>
          </a:p>
          <a:p>
            <a:pPr>
              <a:buSzPct val="100000"/>
            </a:pPr>
            <a:r>
              <a:rPr lang="en-US" dirty="0"/>
              <a:t>Weekly meetings </a:t>
            </a:r>
            <a:r>
              <a:rPr lang="en-US" b="1" dirty="0"/>
              <a:t>focus too much on workstreams </a:t>
            </a:r>
            <a:r>
              <a:rPr lang="en-US" dirty="0"/>
              <a:t>rather than </a:t>
            </a:r>
            <a:r>
              <a:rPr lang="en-US" b="1" dirty="0"/>
              <a:t>strategy</a:t>
            </a:r>
            <a:r>
              <a:rPr lang="en-US" dirty="0"/>
              <a:t>.</a:t>
            </a:r>
          </a:p>
          <a:p>
            <a:pPr>
              <a:buSzPct val="100000"/>
            </a:pPr>
            <a:r>
              <a:rPr lang="en-US" b="1" dirty="0"/>
              <a:t>Community voting and engagement have declined, </a:t>
            </a:r>
            <a:r>
              <a:rPr lang="en-US" dirty="0"/>
              <a:t>possibly related to the first two items.</a:t>
            </a:r>
          </a:p>
          <a:p>
            <a:pPr>
              <a:buSzPct val="100000"/>
            </a:pPr>
            <a:r>
              <a:rPr lang="en-US" dirty="0"/>
              <a:t>Need for a </a:t>
            </a:r>
            <a:r>
              <a:rPr lang="en-US" b="1" dirty="0"/>
              <a:t>more dynamic and relevant structure</a:t>
            </a:r>
            <a:r>
              <a:rPr lang="en-US" dirty="0"/>
              <a:t>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2664A8-E001-8A60-9E22-8713B3968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Identified</a:t>
            </a:r>
          </a:p>
        </p:txBody>
      </p:sp>
    </p:spTree>
    <p:extLst>
      <p:ext uri="{BB962C8B-B14F-4D97-AF65-F5344CB8AC3E}">
        <p14:creationId xmlns:p14="http://schemas.microsoft.com/office/powerpoint/2010/main" val="3081971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DB972E-49B9-0C47-D565-58D48EA8E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Changes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9550E6-6C35-F801-ADFD-52C2ED712B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500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A3923-82EF-4091-C0B2-620BE32A1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Changes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494BB-8A43-DBAB-BB8F-C8F7E4C0A0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SzPct val="100000"/>
            </a:pPr>
            <a:r>
              <a:rPr lang="en-US" dirty="0"/>
              <a:t>End Product Council weekly meetings in their current form.</a:t>
            </a:r>
          </a:p>
          <a:p>
            <a:pPr>
              <a:buSzPct val="100000"/>
            </a:pPr>
            <a:r>
              <a:rPr lang="en-US" dirty="0"/>
              <a:t>Introduce three focus areas:</a:t>
            </a:r>
          </a:p>
          <a:p>
            <a:pPr marL="1098550" lvl="1" indent="-457200">
              <a:buSzPct val="100000"/>
              <a:buFont typeface="+mj-lt"/>
              <a:buAutoNum type="arabicPeriod"/>
            </a:pPr>
            <a:r>
              <a:rPr lang="en-US" b="1" dirty="0"/>
              <a:t>Knowledge Building;</a:t>
            </a:r>
          </a:p>
          <a:p>
            <a:pPr marL="1098550" lvl="1" indent="-457200">
              <a:buSzPct val="100000"/>
              <a:buFont typeface="+mj-lt"/>
              <a:buAutoNum type="arabicPeriod"/>
            </a:pPr>
            <a:r>
              <a:rPr lang="en-US" b="1" dirty="0"/>
              <a:t>Streamlined Workstream Monitoring;</a:t>
            </a:r>
            <a:endParaRPr lang="en-US" dirty="0"/>
          </a:p>
          <a:p>
            <a:pPr marL="1098550" lvl="1" indent="-457200">
              <a:buSzPct val="100000"/>
              <a:buFont typeface="+mj-lt"/>
              <a:buAutoNum type="arabicPeriod"/>
            </a:pPr>
            <a:r>
              <a:rPr lang="en-US" b="1" dirty="0"/>
              <a:t>Roadmap Support &amp; Product Ideation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816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08D45-6DE8-66A1-FA60-357640E2E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Knowledge Building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6A114-BC88-C770-B63B-9C9518BCB2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buSzPct val="100000"/>
            </a:pPr>
            <a:r>
              <a:rPr lang="en-US" b="1" dirty="0"/>
              <a:t>General Information Sharing</a:t>
            </a:r>
            <a:r>
              <a:rPr lang="en-US" dirty="0"/>
              <a:t>:</a:t>
            </a:r>
          </a:p>
          <a:p>
            <a:pPr lvl="1">
              <a:buSzPct val="100000"/>
            </a:pPr>
            <a:r>
              <a:rPr lang="en-US" dirty="0"/>
              <a:t>Regular sessions to educate adopters on Mojaloop’s capabilities.</a:t>
            </a:r>
          </a:p>
          <a:p>
            <a:pPr lvl="1">
              <a:buSzPct val="100000"/>
            </a:pPr>
            <a:r>
              <a:rPr lang="en-US" dirty="0"/>
              <a:t>Invitation-only sessions for open discussions.</a:t>
            </a:r>
          </a:p>
          <a:p>
            <a:pPr lvl="1">
              <a:buSzPct val="100000"/>
            </a:pPr>
            <a:r>
              <a:rPr lang="en-US" dirty="0"/>
              <a:t>Special interest groups of adopters to share experiences.</a:t>
            </a:r>
          </a:p>
          <a:p>
            <a:pPr>
              <a:buSzPct val="100000"/>
            </a:pPr>
            <a:r>
              <a:rPr lang="en-US" b="1" dirty="0"/>
              <a:t>Focused Webinars</a:t>
            </a:r>
            <a:r>
              <a:rPr lang="en-US" dirty="0"/>
              <a:t>:</a:t>
            </a:r>
          </a:p>
          <a:p>
            <a:pPr lvl="1">
              <a:buSzPct val="100000"/>
            </a:pPr>
            <a:r>
              <a:rPr lang="en-US" dirty="0"/>
              <a:t>Workstream leads present product features (not engineering). Examples:</a:t>
            </a:r>
          </a:p>
          <a:p>
            <a:pPr lvl="2">
              <a:buSzPct val="100000"/>
            </a:pPr>
            <a:r>
              <a:rPr lang="en-US" dirty="0"/>
              <a:t>Dispute management</a:t>
            </a:r>
          </a:p>
          <a:p>
            <a:pPr lvl="2">
              <a:buSzPct val="100000"/>
            </a:pPr>
            <a:r>
              <a:rPr lang="en-US" dirty="0"/>
              <a:t>Accounting challenges</a:t>
            </a:r>
          </a:p>
          <a:p>
            <a:pPr lvl="2">
              <a:buSzPct val="100000"/>
            </a:pPr>
            <a:r>
              <a:rPr lang="en-US" dirty="0"/>
              <a:t>Auditing</a:t>
            </a:r>
          </a:p>
          <a:p>
            <a:pPr lvl="2">
              <a:buSzPct val="100000"/>
            </a:pPr>
            <a:r>
              <a:rPr lang="en-US" dirty="0"/>
              <a:t>Settlement implications faced by complex deployments</a:t>
            </a:r>
          </a:p>
          <a:p>
            <a:pPr lvl="1">
              <a:buSzPct val="100000"/>
            </a:pPr>
            <a:r>
              <a:rPr lang="en-US" dirty="0"/>
              <a:t>Targeted audience participation.</a:t>
            </a:r>
          </a:p>
        </p:txBody>
      </p:sp>
    </p:spTree>
    <p:extLst>
      <p:ext uri="{BB962C8B-B14F-4D97-AF65-F5344CB8AC3E}">
        <p14:creationId xmlns:p14="http://schemas.microsoft.com/office/powerpoint/2010/main" val="1909147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FCC2E-8C86-937E-981E-447FE65CA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Workstream Monitoring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FE0C46-B269-62B1-C6AC-5E14834A5B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SzPct val="100000"/>
            </a:pPr>
            <a:r>
              <a:rPr lang="en-US" b="1" dirty="0"/>
              <a:t>Continue monthly Workstream Leads Meetings:</a:t>
            </a:r>
            <a:endParaRPr lang="en-US" dirty="0"/>
          </a:p>
          <a:p>
            <a:pPr lvl="1">
              <a:buSzPct val="100000"/>
            </a:pPr>
            <a:r>
              <a:rPr lang="en-US" dirty="0"/>
              <a:t>An effective way of communicating WS progress of all of the workstreams both amongst all of the WS leads (including DA members), and across the Community as a whole (through Community Central)</a:t>
            </a:r>
          </a:p>
          <a:p>
            <a:pPr>
              <a:buSzPct val="100000"/>
            </a:pPr>
            <a:r>
              <a:rPr lang="en-US" b="1" dirty="0"/>
              <a:t>Introduce a single Mid-to-Late-PI Workstream Review</a:t>
            </a:r>
            <a:r>
              <a:rPr lang="en-US" dirty="0"/>
              <a:t>:</a:t>
            </a:r>
          </a:p>
          <a:p>
            <a:pPr lvl="1">
              <a:buSzPct val="100000"/>
            </a:pPr>
            <a:r>
              <a:rPr lang="en-US" dirty="0"/>
              <a:t>All leads present updates.</a:t>
            </a:r>
          </a:p>
          <a:p>
            <a:pPr lvl="1">
              <a:buSzPct val="100000"/>
            </a:pPr>
            <a:r>
              <a:rPr lang="en-US" dirty="0"/>
              <a:t>Open to the entire Community.</a:t>
            </a:r>
          </a:p>
        </p:txBody>
      </p:sp>
    </p:spTree>
    <p:extLst>
      <p:ext uri="{BB962C8B-B14F-4D97-AF65-F5344CB8AC3E}">
        <p14:creationId xmlns:p14="http://schemas.microsoft.com/office/powerpoint/2010/main" val="3683331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ojaloop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A3FF"/>
      </a:accent1>
      <a:accent2>
        <a:srgbClr val="FC440F"/>
      </a:accent2>
      <a:accent3>
        <a:srgbClr val="0010BE"/>
      </a:accent3>
      <a:accent4>
        <a:srgbClr val="FDE74C"/>
      </a:accent4>
      <a:accent5>
        <a:srgbClr val="00DFB1"/>
      </a:accent5>
      <a:accent6>
        <a:srgbClr val="BE0098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2226</TotalTime>
  <Words>623</Words>
  <Application>Microsoft Macintosh PowerPoint</Application>
  <PresentationFormat>On-screen Show (16:9)</PresentationFormat>
  <Paragraphs>80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Segoe UI</vt:lpstr>
      <vt:lpstr>Aptos</vt:lpstr>
      <vt:lpstr>Arial</vt:lpstr>
      <vt:lpstr>Office Theme</vt:lpstr>
      <vt:lpstr>Product Council: Addressing Challenges and Proposing Changes</vt:lpstr>
      <vt:lpstr>Introduction</vt:lpstr>
      <vt:lpstr>Background:  The Purpose of Product Council</vt:lpstr>
      <vt:lpstr>Current Operations</vt:lpstr>
      <vt:lpstr>Challenges Identified</vt:lpstr>
      <vt:lpstr>Proposed Changes</vt:lpstr>
      <vt:lpstr>Proposed Changes Overview</vt:lpstr>
      <vt:lpstr>Knowledge Building</vt:lpstr>
      <vt:lpstr>Workstream Monitoring</vt:lpstr>
      <vt:lpstr>Roadmap Support &amp; Product Ideation</vt:lpstr>
      <vt:lpstr>Expected Benefits</vt:lpstr>
      <vt:lpstr>Recommendations Summary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Paul Makin</cp:lastModifiedBy>
  <cp:revision>20</cp:revision>
  <dcterms:modified xsi:type="dcterms:W3CDTF">2025-04-11T17:10:32Z</dcterms:modified>
</cp:coreProperties>
</file>