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edium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2LcdEHb7i0Y0KqDL8OFa9H0tyjSBplqw/view?usp=sharing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2LcdEHb7i0Y0KqDL8OFa9H0tyjSBplqw/view?usp=sharing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2LcdEHb7i0Y0KqDL8OFa9H0tyjSBplqw/view?usp=shari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1fd2056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1fd2056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1fd20569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1fd20569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https://drive.google.com/file/d/12LcdEHb7i0Y0KqDL8OFa9H0tyjSBplqw/view?usp=sharing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1fd20569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1fd20569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Diagram: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https://drive.google.com/file/d/12LcdEHb7i0Y0KqDL8OFa9H0tyjSBplqw/view?usp=sharing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1fd20569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c1fd2056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Diagram: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https://drive.google.com/file/d/12LcdEHb7i0Y0KqDL8OFa9H0tyjSBplqw/view?usp=sharing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2001211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2001211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1fd20569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c1fd20569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5817474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581747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5817474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5817474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ITX" type="title">
  <p:cSld name="TITLE">
    <p:bg>
      <p:bgPr>
        <a:solidFill>
          <a:srgbClr val="08162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3350" y="2044325"/>
            <a:ext cx="80052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3350" y="3339325"/>
            <a:ext cx="60690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0AD"/>
              </a:buClr>
              <a:buSzPts val="2600"/>
              <a:buFont typeface="Roboto Medium"/>
              <a:buNone/>
              <a:defRPr sz="2600">
                <a:solidFill>
                  <a:srgbClr val="1780AD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4125" y="522150"/>
            <a:ext cx="3895752" cy="131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80AD"/>
                </a:solidFill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solidFill>
                <a:srgbClr val="1780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3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-16275" y="-16275"/>
            <a:ext cx="9189300" cy="818400"/>
          </a:xfrm>
          <a:prstGeom prst="rect">
            <a:avLst/>
          </a:prstGeom>
          <a:solidFill>
            <a:srgbClr val="0816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type="title"/>
          </p:nvPr>
        </p:nvSpPr>
        <p:spPr>
          <a:xfrm>
            <a:off x="311700" y="129107"/>
            <a:ext cx="62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311700" y="110312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83" name="Google Shape;83;p11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" name="Google Shape;8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77075" y="67675"/>
            <a:ext cx="1688924" cy="56819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 1">
  <p:cSld name="TITLE_AND_BODY_3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16275" y="-16275"/>
            <a:ext cx="9189300" cy="818400"/>
          </a:xfrm>
          <a:prstGeom prst="rect">
            <a:avLst/>
          </a:prstGeom>
          <a:solidFill>
            <a:srgbClr val="0816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2"/>
          <p:cNvSpPr txBox="1"/>
          <p:nvPr>
            <p:ph type="title"/>
          </p:nvPr>
        </p:nvSpPr>
        <p:spPr>
          <a:xfrm>
            <a:off x="311700" y="129107"/>
            <a:ext cx="62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311700" y="110312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3" name="Google Shape;93;p12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94" name="Google Shape;94;p12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7" name="Google Shape;9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77075" y="67675"/>
            <a:ext cx="1688924" cy="568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-16275" y="-16275"/>
            <a:ext cx="9189600" cy="5212200"/>
          </a:xfrm>
          <a:prstGeom prst="rect">
            <a:avLst/>
          </a:prstGeom>
          <a:solidFill>
            <a:srgbClr val="0816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311700" y="129107"/>
            <a:ext cx="62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body"/>
          </p:nvPr>
        </p:nvSpPr>
        <p:spPr>
          <a:xfrm>
            <a:off x="311700" y="100877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3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105" name="Google Shape;105;p13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77075" y="67675"/>
            <a:ext cx="1688924" cy="56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-16275" y="-16275"/>
            <a:ext cx="9189600" cy="5212200"/>
          </a:xfrm>
          <a:prstGeom prst="rect">
            <a:avLst/>
          </a:prstGeom>
          <a:solidFill>
            <a:srgbClr val="0816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 txBox="1"/>
          <p:nvPr>
            <p:ph type="title"/>
          </p:nvPr>
        </p:nvSpPr>
        <p:spPr>
          <a:xfrm>
            <a:off x="311700" y="129107"/>
            <a:ext cx="62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311700" y="100877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116" name="Google Shape;116;p14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77075" y="67675"/>
            <a:ext cx="1688924" cy="56819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2">
            <a:alphaModFix/>
          </a:blip>
          <a:srcRect b="5908" l="0" r="0" t="5908"/>
          <a:stretch/>
        </p:blipFill>
        <p:spPr>
          <a:xfrm>
            <a:off x="7408450" y="67675"/>
            <a:ext cx="165705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>
            <p:ph type="title"/>
          </p:nvPr>
        </p:nvSpPr>
        <p:spPr>
          <a:xfrm>
            <a:off x="311700" y="221425"/>
            <a:ext cx="62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 1">
  <p:cSld name="TITLE_AND_TWO_COLUMNS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2">
            <a:alphaModFix/>
          </a:blip>
          <a:srcRect b="6739" l="0" r="0" t="6739"/>
          <a:stretch/>
        </p:blipFill>
        <p:spPr>
          <a:xfrm>
            <a:off x="7377075" y="67675"/>
            <a:ext cx="168892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6"/>
          <p:cNvSpPr txBox="1"/>
          <p:nvPr>
            <p:ph type="title"/>
          </p:nvPr>
        </p:nvSpPr>
        <p:spPr>
          <a:xfrm>
            <a:off x="311700" y="221425"/>
            <a:ext cx="62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112225"/>
            <a:ext cx="6299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8" name="Google Shape;138;p17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139" name="Google Shape;139;p17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2" name="Google Shape;142;p17"/>
          <p:cNvPicPr preferRelativeResize="0"/>
          <p:nvPr/>
        </p:nvPicPr>
        <p:blipFill rotWithShape="1">
          <a:blip r:embed="rId2">
            <a:alphaModFix/>
          </a:blip>
          <a:srcRect b="6739" l="0" r="0" t="6739"/>
          <a:stretch/>
        </p:blipFill>
        <p:spPr>
          <a:xfrm>
            <a:off x="7377075" y="67675"/>
            <a:ext cx="1688925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112225"/>
            <a:ext cx="6299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149" name="Google Shape;149;p18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2" name="Google Shape;152;p18"/>
          <p:cNvPicPr preferRelativeResize="0"/>
          <p:nvPr/>
        </p:nvPicPr>
        <p:blipFill rotWithShape="1">
          <a:blip r:embed="rId2">
            <a:alphaModFix/>
          </a:blip>
          <a:srcRect b="6739" l="0" r="0" t="6739"/>
          <a:stretch/>
        </p:blipFill>
        <p:spPr>
          <a:xfrm>
            <a:off x="7377075" y="67675"/>
            <a:ext cx="1688925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2">
            <a:alphaModFix/>
          </a:blip>
          <a:srcRect b="5908" l="0" r="0" t="5908"/>
          <a:stretch/>
        </p:blipFill>
        <p:spPr>
          <a:xfrm>
            <a:off x="7408450" y="67675"/>
            <a:ext cx="1657055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221425"/>
            <a:ext cx="62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311700" y="112225"/>
            <a:ext cx="6299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311700" y="1044675"/>
            <a:ext cx="85446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1" name="Google Shape;161;p20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162" name="Google Shape;162;p20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5" name="Google Shape;165;p20"/>
          <p:cNvPicPr preferRelativeResize="0"/>
          <p:nvPr/>
        </p:nvPicPr>
        <p:blipFill rotWithShape="1">
          <a:blip r:embed="rId2">
            <a:alphaModFix/>
          </a:blip>
          <a:srcRect b="6739" l="0" r="0" t="6739"/>
          <a:stretch/>
        </p:blipFill>
        <p:spPr>
          <a:xfrm>
            <a:off x="7377075" y="67675"/>
            <a:ext cx="1688925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3468975" y="1129675"/>
            <a:ext cx="5227500" cy="372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7900" y="1180825"/>
            <a:ext cx="1463552" cy="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01" y="1859699"/>
            <a:ext cx="1491686" cy="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025" y="3131025"/>
            <a:ext cx="3895752" cy="131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5298" y="1180825"/>
            <a:ext cx="516465" cy="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5300" y="1859700"/>
            <a:ext cx="492375" cy="4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946" y="1673200"/>
            <a:ext cx="2352077" cy="2352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7075" y="67675"/>
            <a:ext cx="1688924" cy="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7538" y="1319900"/>
            <a:ext cx="1688924" cy="56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1050" y="67675"/>
            <a:ext cx="1657057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/>
        </p:nvSpPr>
        <p:spPr>
          <a:xfrm>
            <a:off x="101225" y="95925"/>
            <a:ext cx="425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INFITX Icon and Logo Page &lt;DO NOT USE&gt;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311700" y="112225"/>
            <a:ext cx="6299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11700" y="1044675"/>
            <a:ext cx="8544600" cy="3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  <a:defRPr sz="1600"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  <a:defRPr sz="1600"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  <a:defRPr sz="1600"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  <a:defRPr sz="1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0" name="Google Shape;170;p21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171" name="Google Shape;171;p21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4" name="Google Shape;174;p21"/>
          <p:cNvPicPr preferRelativeResize="0"/>
          <p:nvPr/>
        </p:nvPicPr>
        <p:blipFill rotWithShape="1">
          <a:blip r:embed="rId2">
            <a:alphaModFix/>
          </a:blip>
          <a:srcRect b="6739" l="0" r="0" t="6739"/>
          <a:stretch/>
        </p:blipFill>
        <p:spPr>
          <a:xfrm>
            <a:off x="7377075" y="67675"/>
            <a:ext cx="1688925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2652075" y="1252825"/>
            <a:ext cx="6369000" cy="161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300"/>
              <a:buFont typeface="Roboto Medium"/>
              <a:buNone/>
              <a:defRPr sz="43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rtl="0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2652075" y="2863825"/>
            <a:ext cx="63690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0AD"/>
              </a:buClr>
              <a:buSzPts val="2600"/>
              <a:buFont typeface="Roboto Medium"/>
              <a:buNone/>
              <a:defRPr sz="2600">
                <a:solidFill>
                  <a:srgbClr val="1780AD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2">
            <a:alphaModFix/>
          </a:blip>
          <a:srcRect b="4244" l="19017" r="23613" t="4079"/>
          <a:stretch/>
        </p:blipFill>
        <p:spPr>
          <a:xfrm>
            <a:off x="1" y="0"/>
            <a:ext cx="32185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type="title"/>
          </p:nvPr>
        </p:nvSpPr>
        <p:spPr>
          <a:xfrm>
            <a:off x="265500" y="1385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Montserrat"/>
              <a:buNone/>
              <a:defRPr sz="42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Roboto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265500" y="2955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4" name="Google Shape;184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75" y="165150"/>
            <a:ext cx="1342874" cy="13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 rotWithShape="1">
          <a:blip r:embed="rId2">
            <a:alphaModFix/>
          </a:blip>
          <a:srcRect b="5908" l="0" r="0" t="5908"/>
          <a:stretch/>
        </p:blipFill>
        <p:spPr>
          <a:xfrm>
            <a:off x="7408450" y="67675"/>
            <a:ext cx="1657055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3" name="Google Shape;193;p25"/>
          <p:cNvPicPr preferRelativeResize="0"/>
          <p:nvPr/>
        </p:nvPicPr>
        <p:blipFill rotWithShape="1">
          <a:blip r:embed="rId2">
            <a:alphaModFix/>
          </a:blip>
          <a:srcRect b="5908" l="0" r="0" t="5908"/>
          <a:stretch/>
        </p:blipFill>
        <p:spPr>
          <a:xfrm>
            <a:off x="7408450" y="67675"/>
            <a:ext cx="1657055" cy="557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p25"/>
          <p:cNvGrpSpPr/>
          <p:nvPr/>
        </p:nvGrpSpPr>
        <p:grpSpPr>
          <a:xfrm>
            <a:off x="811087" y="4859199"/>
            <a:ext cx="7557841" cy="19657"/>
            <a:chOff x="305375" y="794131"/>
            <a:chExt cx="8867583" cy="73842"/>
          </a:xfrm>
        </p:grpSpPr>
        <p:sp>
          <p:nvSpPr>
            <p:cNvPr id="195" name="Google Shape;195;p25"/>
            <p:cNvSpPr/>
            <p:nvPr/>
          </p:nvSpPr>
          <p:spPr>
            <a:xfrm>
              <a:off x="305375" y="794173"/>
              <a:ext cx="58242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6011995" y="794131"/>
              <a:ext cx="199800" cy="73800"/>
            </a:xfrm>
            <a:prstGeom prst="triangle">
              <a:avLst>
                <a:gd fmla="val 50255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6115958" y="794157"/>
              <a:ext cx="30570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25"/>
          <p:cNvSpPr txBox="1"/>
          <p:nvPr>
            <p:ph type="title"/>
          </p:nvPr>
        </p:nvSpPr>
        <p:spPr>
          <a:xfrm>
            <a:off x="1106981" y="265369"/>
            <a:ext cx="48372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25"/>
          <p:cNvSpPr txBox="1"/>
          <p:nvPr>
            <p:ph idx="1" type="subTitle"/>
          </p:nvPr>
        </p:nvSpPr>
        <p:spPr>
          <a:xfrm>
            <a:off x="2972175" y="849188"/>
            <a:ext cx="2972400" cy="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ITX 2">
  <p:cSld name="TITLE_2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683350" y="2044325"/>
            <a:ext cx="8005200" cy="125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683350" y="3339325"/>
            <a:ext cx="6069000" cy="1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0AD"/>
              </a:buClr>
              <a:buSzPts val="2600"/>
              <a:buFont typeface="Roboto Medium"/>
              <a:buNone/>
              <a:defRPr sz="2600">
                <a:solidFill>
                  <a:srgbClr val="1780AD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4125" y="522150"/>
            <a:ext cx="3895752" cy="131062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ITX 1">
  <p:cSld name="TITLE_1">
    <p:bg>
      <p:bgPr>
        <a:solidFill>
          <a:srgbClr val="08162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4244" l="19017" r="23613" t="4079"/>
          <a:stretch/>
        </p:blipFill>
        <p:spPr>
          <a:xfrm>
            <a:off x="1" y="0"/>
            <a:ext cx="321852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type="ctrTitle"/>
          </p:nvPr>
        </p:nvSpPr>
        <p:spPr>
          <a:xfrm>
            <a:off x="2765975" y="1366725"/>
            <a:ext cx="6023100" cy="16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2765975" y="3016925"/>
            <a:ext cx="61338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0AD"/>
              </a:buClr>
              <a:buSzPts val="2600"/>
              <a:buFont typeface="Roboto Medium"/>
              <a:buNone/>
              <a:defRPr sz="2600">
                <a:solidFill>
                  <a:srgbClr val="1780AD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780AD"/>
                </a:solidFill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solidFill>
                <a:srgbClr val="1780A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ITX 1 1">
  <p:cSld name="TITLE_1_1">
    <p:bg>
      <p:bgPr>
        <a:solidFill>
          <a:srgbClr val="08162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2765975" y="1366725"/>
            <a:ext cx="6023100" cy="16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2765975" y="3016925"/>
            <a:ext cx="61338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80AD"/>
              </a:buClr>
              <a:buSzPts val="2600"/>
              <a:buFont typeface="Roboto Medium"/>
              <a:buNone/>
              <a:defRPr sz="2600">
                <a:solidFill>
                  <a:srgbClr val="1780AD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3557325" y="4891800"/>
            <a:ext cx="208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1780AD"/>
                </a:solidFill>
                <a:latin typeface="Roboto"/>
                <a:ea typeface="Roboto"/>
                <a:cs typeface="Roboto"/>
                <a:sym typeface="Roboto"/>
              </a:rPr>
              <a:t>Inclusive </a:t>
            </a:r>
            <a:r>
              <a:rPr lang="en" sz="800">
                <a:solidFill>
                  <a:srgbClr val="1780AD"/>
                </a:solidFill>
                <a:latin typeface="Roboto"/>
                <a:ea typeface="Roboto"/>
                <a:cs typeface="Roboto"/>
                <a:sym typeface="Roboto"/>
              </a:rPr>
              <a:t>Financial Technology Experts</a:t>
            </a:r>
            <a:endParaRPr sz="800">
              <a:solidFill>
                <a:srgbClr val="1780A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5175" y="165150"/>
            <a:ext cx="1342874" cy="13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2">
            <a:alphaModFix/>
          </a:blip>
          <a:srcRect b="5908" l="0" r="0" t="5908"/>
          <a:stretch/>
        </p:blipFill>
        <p:spPr>
          <a:xfrm>
            <a:off x="7408450" y="67675"/>
            <a:ext cx="1657055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77075" y="67675"/>
            <a:ext cx="1688924" cy="5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-16275" y="-16275"/>
            <a:ext cx="9189300" cy="818400"/>
          </a:xfrm>
          <a:prstGeom prst="rect">
            <a:avLst/>
          </a:prstGeom>
          <a:solidFill>
            <a:srgbClr val="0816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311700" y="129107"/>
            <a:ext cx="62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11700" y="108497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0" name="Google Shape;60;p9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61" name="Google Shape;61;p9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77075" y="67675"/>
            <a:ext cx="1688924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-16275" y="-16275"/>
            <a:ext cx="9189300" cy="818400"/>
          </a:xfrm>
          <a:prstGeom prst="rect">
            <a:avLst/>
          </a:prstGeom>
          <a:solidFill>
            <a:srgbClr val="0816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311700" y="129107"/>
            <a:ext cx="624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Medium"/>
              <a:buNone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11700" y="1084975"/>
            <a:ext cx="8520600" cy="3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1" name="Google Shape;71;p10"/>
          <p:cNvGrpSpPr/>
          <p:nvPr/>
        </p:nvGrpSpPr>
        <p:grpSpPr>
          <a:xfrm>
            <a:off x="-16275" y="794096"/>
            <a:ext cx="9189375" cy="45719"/>
            <a:chOff x="-16275" y="794131"/>
            <a:chExt cx="9189375" cy="73800"/>
          </a:xfrm>
        </p:grpSpPr>
        <p:sp>
          <p:nvSpPr>
            <p:cNvPr id="72" name="Google Shape;72;p10"/>
            <p:cNvSpPr/>
            <p:nvPr/>
          </p:nvSpPr>
          <p:spPr>
            <a:xfrm>
              <a:off x="-16275" y="794131"/>
              <a:ext cx="6387000" cy="73800"/>
            </a:xfrm>
            <a:prstGeom prst="rect">
              <a:avLst/>
            </a:prstGeom>
            <a:solidFill>
              <a:srgbClr val="1780AD"/>
            </a:solidFill>
            <a:ln cap="flat" cmpd="sng" w="9525">
              <a:solidFill>
                <a:srgbClr val="178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6271355" y="794131"/>
              <a:ext cx="199800" cy="73800"/>
            </a:xfrm>
            <a:prstGeom prst="triangle">
              <a:avLst>
                <a:gd fmla="val 50000" name="adj"/>
              </a:avLst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6370500" y="794131"/>
              <a:ext cx="2802600" cy="73800"/>
            </a:xfrm>
            <a:prstGeom prst="rect">
              <a:avLst/>
            </a:prstGeom>
            <a:solidFill>
              <a:srgbClr val="04436E"/>
            </a:solidFill>
            <a:ln cap="flat" cmpd="sng" w="9525">
              <a:solidFill>
                <a:srgbClr val="04436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5" name="Google Shape;7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77075" y="67675"/>
            <a:ext cx="1688924" cy="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/>
        </p:nvSpPr>
        <p:spPr>
          <a:xfrm>
            <a:off x="3886050" y="4895275"/>
            <a:ext cx="1395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Montserrat"/>
                <a:ea typeface="Montserrat"/>
                <a:cs typeface="Montserrat"/>
                <a:sym typeface="Montserrat"/>
              </a:rPr>
              <a:t>Company  Confidential</a:t>
            </a:r>
            <a:endParaRPr sz="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edium"/>
              <a:buNone/>
              <a:defRPr sz="2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265500" y="13855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FX Marketplace</a:t>
            </a:r>
            <a:endParaRPr/>
          </a:p>
        </p:txBody>
      </p:sp>
      <p:sp>
        <p:nvSpPr>
          <p:cNvPr id="205" name="Google Shape;205;p26"/>
          <p:cNvSpPr txBox="1"/>
          <p:nvPr>
            <p:ph idx="1" type="subTitle"/>
          </p:nvPr>
        </p:nvSpPr>
        <p:spPr>
          <a:xfrm>
            <a:off x="265500" y="29554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206" name="Google Shape;206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➤ </a:t>
            </a:r>
            <a:r>
              <a:rPr lang="en"/>
              <a:t>Show how existing participants integrations can now send cross currency payments.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➤ Show how Foreign Exchange Providers can sell their services as Mojaloop participants.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 in Discovery?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750" y="540050"/>
            <a:ext cx="8064057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 in Agreement?</a:t>
            </a:r>
            <a:endParaRPr/>
          </a:p>
        </p:txBody>
      </p:sp>
      <p:pic>
        <p:nvPicPr>
          <p:cNvPr id="218" name="Google Shape;2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50" y="608863"/>
            <a:ext cx="7616675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changed in Transfers?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00" y="608850"/>
            <a:ext cx="8064057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4294967295" type="title"/>
          </p:nvPr>
        </p:nvSpPr>
        <p:spPr>
          <a:xfrm>
            <a:off x="311700" y="112225"/>
            <a:ext cx="62997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Mojaloop Connector &amp; Payment Manager</a:t>
            </a:r>
            <a:endParaRPr/>
          </a:p>
        </p:txBody>
      </p:sp>
      <p:sp>
        <p:nvSpPr>
          <p:cNvPr id="230" name="Google Shape;230;p30"/>
          <p:cNvSpPr txBox="1"/>
          <p:nvPr>
            <p:ph idx="4294967295" type="body"/>
          </p:nvPr>
        </p:nvSpPr>
        <p:spPr>
          <a:xfrm>
            <a:off x="557625" y="945275"/>
            <a:ext cx="5390100" cy="27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Mojaloop Connector has been </a:t>
            </a:r>
            <a:r>
              <a:rPr lang="en" sz="1700"/>
              <a:t>enhanced</a:t>
            </a:r>
            <a:r>
              <a:rPr lang="en" sz="1700"/>
              <a:t> to support FX for DFSP integrations and FXP integrations.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New FXP participants can use Payment Manager to build integrations and connect to Mojaloop as Foreign Exchange Providers.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Existing DFSP integrations through configuration can support cross currency payments.</a:t>
            </a:r>
            <a:endParaRPr sz="1700"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200" y="2100151"/>
            <a:ext cx="5138749" cy="286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311700" y="221425"/>
            <a:ext cx="62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next?</a:t>
            </a:r>
            <a:endParaRPr/>
          </a:p>
        </p:txBody>
      </p:sp>
      <p:sp>
        <p:nvSpPr>
          <p:cNvPr id="242" name="Google Shape;242;p32"/>
          <p:cNvSpPr txBox="1"/>
          <p:nvPr/>
        </p:nvSpPr>
        <p:spPr>
          <a:xfrm>
            <a:off x="1059225" y="1344725"/>
            <a:ext cx="6810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Hardening of the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functionality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is already underway with the first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component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completed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interface need improvements for FX transfers and the role of the Financial Service Provider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Finance Portal - tracing a transfer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Payment Manager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11700" y="221425"/>
            <a:ext cx="629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</a:t>
            </a:r>
            <a:r>
              <a:rPr lang="en"/>
              <a:t>Contributors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1200900" y="1192150"/>
            <a:ext cx="3835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Eugen Klymniuk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Kevin Leyow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Paul Baker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Steven Oderayi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Vijay Kumar G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