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8" r:id="rId5"/>
    <p:sldId id="259" r:id="rId6"/>
    <p:sldId id="260" r:id="rId7"/>
    <p:sldId id="261" r:id="rId8"/>
    <p:sldId id="263" r:id="rId9"/>
    <p:sldId id="3744" r:id="rId10"/>
    <p:sldId id="3745" r:id="rId11"/>
    <p:sldId id="3746" r:id="rId12"/>
    <p:sldId id="264" r:id="rId13"/>
    <p:sldId id="3747" r:id="rId14"/>
    <p:sldId id="3734" r:id="rId15"/>
    <p:sldId id="3737" r:id="rId16"/>
    <p:sldId id="3748" r:id="rId17"/>
    <p:sldId id="3738" r:id="rId18"/>
    <p:sldId id="3739" r:id="rId19"/>
    <p:sldId id="3740" r:id="rId20"/>
    <p:sldId id="3741" r:id="rId21"/>
    <p:sldId id="266" r:id="rId22"/>
    <p:sldId id="267" r:id="rId23"/>
    <p:sldId id="268" r:id="rId24"/>
    <p:sldId id="262" r:id="rId25"/>
    <p:sldId id="3749" r:id="rId26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CF0DC-E44D-4401-BBCA-6B04C167F67C}" v="40" dt="2023-10-30T15:48:16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6327"/>
  </p:normalViewPr>
  <p:slideViewPr>
    <p:cSldViewPr snapToGrid="0" snapToObjects="1">
      <p:cViewPr varScale="1">
        <p:scale>
          <a:sx n="45" d="100"/>
          <a:sy n="45" d="100"/>
        </p:scale>
        <p:origin x="116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B25CF0DC-E44D-4401-BBCA-6B04C167F67C}"/>
    <pc:docChg chg="addSld modSld">
      <pc:chgData name="Michael Richards" userId="6afda9a54147f31e" providerId="LiveId" clId="{B25CF0DC-E44D-4401-BBCA-6B04C167F67C}" dt="2023-10-30T15:48:16.426" v="54"/>
      <pc:docMkLst>
        <pc:docMk/>
      </pc:docMkLst>
      <pc:sldChg chg="modSp modAnim">
        <pc:chgData name="Michael Richards" userId="6afda9a54147f31e" providerId="LiveId" clId="{B25CF0DC-E44D-4401-BBCA-6B04C167F67C}" dt="2023-10-30T15:44:54.434" v="34" actId="20577"/>
        <pc:sldMkLst>
          <pc:docMk/>
          <pc:sldMk cId="561229006" sldId="259"/>
        </pc:sldMkLst>
        <pc:spChg chg="mod">
          <ac:chgData name="Michael Richards" userId="6afda9a54147f31e" providerId="LiveId" clId="{B25CF0DC-E44D-4401-BBCA-6B04C167F67C}" dt="2023-10-30T15:44:54.434" v="34" actId="20577"/>
          <ac:spMkLst>
            <pc:docMk/>
            <pc:sldMk cId="561229006" sldId="259"/>
            <ac:spMk id="3" creationId="{91A9C230-3792-48EC-A9D5-48CC4D925B12}"/>
          </ac:spMkLst>
        </pc:spChg>
      </pc:sldChg>
      <pc:sldChg chg="modAnim">
        <pc:chgData name="Michael Richards" userId="6afda9a54147f31e" providerId="LiveId" clId="{B25CF0DC-E44D-4401-BBCA-6B04C167F67C}" dt="2023-10-30T15:45:10.194" v="36"/>
        <pc:sldMkLst>
          <pc:docMk/>
          <pc:sldMk cId="2183860606" sldId="260"/>
        </pc:sldMkLst>
      </pc:sldChg>
      <pc:sldChg chg="modAnim">
        <pc:chgData name="Michael Richards" userId="6afda9a54147f31e" providerId="LiveId" clId="{B25CF0DC-E44D-4401-BBCA-6B04C167F67C}" dt="2023-10-30T15:45:24.679" v="38"/>
        <pc:sldMkLst>
          <pc:docMk/>
          <pc:sldMk cId="1956428810" sldId="261"/>
        </pc:sldMkLst>
      </pc:sldChg>
      <pc:sldChg chg="modAnim">
        <pc:chgData name="Michael Richards" userId="6afda9a54147f31e" providerId="LiveId" clId="{B25CF0DC-E44D-4401-BBCA-6B04C167F67C}" dt="2023-10-30T15:48:16.426" v="54"/>
        <pc:sldMkLst>
          <pc:docMk/>
          <pc:sldMk cId="3937547941" sldId="262"/>
        </pc:sldMkLst>
      </pc:sldChg>
      <pc:sldChg chg="modAnim">
        <pc:chgData name="Michael Richards" userId="6afda9a54147f31e" providerId="LiveId" clId="{B25CF0DC-E44D-4401-BBCA-6B04C167F67C}" dt="2023-10-30T15:46:46.740" v="46"/>
        <pc:sldMkLst>
          <pc:docMk/>
          <pc:sldMk cId="2540304900" sldId="264"/>
        </pc:sldMkLst>
      </pc:sldChg>
      <pc:sldChg chg="modAnim">
        <pc:chgData name="Michael Richards" userId="6afda9a54147f31e" providerId="LiveId" clId="{B25CF0DC-E44D-4401-BBCA-6B04C167F67C}" dt="2023-10-30T15:47:08.035" v="48"/>
        <pc:sldMkLst>
          <pc:docMk/>
          <pc:sldMk cId="1623203409" sldId="3737"/>
        </pc:sldMkLst>
      </pc:sldChg>
      <pc:sldChg chg="modAnim">
        <pc:chgData name="Michael Richards" userId="6afda9a54147f31e" providerId="LiveId" clId="{B25CF0DC-E44D-4401-BBCA-6B04C167F67C}" dt="2023-10-30T15:47:22.391" v="50"/>
        <pc:sldMkLst>
          <pc:docMk/>
          <pc:sldMk cId="2920313385" sldId="3738"/>
        </pc:sldMkLst>
      </pc:sldChg>
      <pc:sldChg chg="modAnim">
        <pc:chgData name="Michael Richards" userId="6afda9a54147f31e" providerId="LiveId" clId="{B25CF0DC-E44D-4401-BBCA-6B04C167F67C}" dt="2023-10-30T15:47:39.723" v="52"/>
        <pc:sldMkLst>
          <pc:docMk/>
          <pc:sldMk cId="375293409" sldId="3739"/>
        </pc:sldMkLst>
      </pc:sldChg>
      <pc:sldChg chg="modAnim">
        <pc:chgData name="Michael Richards" userId="6afda9a54147f31e" providerId="LiveId" clId="{B25CF0DC-E44D-4401-BBCA-6B04C167F67C}" dt="2023-10-30T15:45:42.868" v="40"/>
        <pc:sldMkLst>
          <pc:docMk/>
          <pc:sldMk cId="1681641634" sldId="3744"/>
        </pc:sldMkLst>
      </pc:sldChg>
      <pc:sldChg chg="modAnim">
        <pc:chgData name="Michael Richards" userId="6afda9a54147f31e" providerId="LiveId" clId="{B25CF0DC-E44D-4401-BBCA-6B04C167F67C}" dt="2023-10-30T15:46:06.981" v="42"/>
        <pc:sldMkLst>
          <pc:docMk/>
          <pc:sldMk cId="4016388818" sldId="3745"/>
        </pc:sldMkLst>
      </pc:sldChg>
      <pc:sldChg chg="modAnim">
        <pc:chgData name="Michael Richards" userId="6afda9a54147f31e" providerId="LiveId" clId="{B25CF0DC-E44D-4401-BBCA-6B04C167F67C}" dt="2023-10-30T15:46:26.192" v="44"/>
        <pc:sldMkLst>
          <pc:docMk/>
          <pc:sldMk cId="3752659664" sldId="3746"/>
        </pc:sldMkLst>
      </pc:sldChg>
      <pc:sldChg chg="modSp new mod">
        <pc:chgData name="Michael Richards" userId="6afda9a54147f31e" providerId="LiveId" clId="{B25CF0DC-E44D-4401-BBCA-6B04C167F67C}" dt="2023-10-30T15:44:04.906" v="14" actId="20577"/>
        <pc:sldMkLst>
          <pc:docMk/>
          <pc:sldMk cId="1332733928" sldId="3749"/>
        </pc:sldMkLst>
        <pc:spChg chg="mod">
          <ac:chgData name="Michael Richards" userId="6afda9a54147f31e" providerId="LiveId" clId="{B25CF0DC-E44D-4401-BBCA-6B04C167F67C}" dt="2023-10-30T15:44:04.906" v="14" actId="20577"/>
          <ac:spMkLst>
            <pc:docMk/>
            <pc:sldMk cId="1332733928" sldId="3749"/>
            <ac:spMk id="2" creationId="{04EEB0F0-CA63-A007-B0D6-6151BF4A19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34" y="2384277"/>
            <a:ext cx="11474134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1474132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ISO 20022 and </a:t>
            </a:r>
            <a:r>
              <a:rPr lang="en-US" dirty="0" err="1"/>
              <a:t>Mojaloop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3FEB-33CB-0347-6900-87D4E356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with ISO 20022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C9A2C-7D52-2841-1188-F11C0309C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0AD5-0DE4-18E6-881A-969D747D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0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195B-9173-0114-20D4-2BDF92D2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with ISO 20022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9054-2C19-F37F-5ABF-4CD5FAE5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4"/>
            <a:ext cx="23253107" cy="1071202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There isn’t one ISO 20022</a:t>
            </a:r>
          </a:p>
          <a:p>
            <a:pPr lvl="1"/>
            <a:r>
              <a:rPr lang="en-GB" dirty="0"/>
              <a:t>ISO 20022 messages are designed to be flexible bases which are specialised by individual payment schemes…</a:t>
            </a:r>
          </a:p>
          <a:p>
            <a:pPr lvl="1"/>
            <a:r>
              <a:rPr lang="en-GB" dirty="0"/>
              <a:t>… so messages which are accepted in one payment scheme may not be accepted in another payment scheme.</a:t>
            </a:r>
          </a:p>
          <a:p>
            <a:r>
              <a:rPr lang="en-GB" dirty="0"/>
              <a:t>There are accepted methods of further specialising ISO 20022 messages:</a:t>
            </a:r>
          </a:p>
          <a:p>
            <a:pPr lvl="1"/>
            <a:r>
              <a:rPr lang="en-GB" dirty="0"/>
              <a:t>Market Practice Document</a:t>
            </a:r>
          </a:p>
          <a:p>
            <a:pPr lvl="1"/>
            <a:r>
              <a:rPr lang="en-GB" dirty="0"/>
              <a:t>Supplementary data</a:t>
            </a:r>
          </a:p>
          <a:p>
            <a:pPr lvl="1"/>
            <a:r>
              <a:rPr lang="en-GB" dirty="0"/>
              <a:t>Slash and burn</a:t>
            </a:r>
          </a:p>
          <a:p>
            <a:r>
              <a:rPr lang="en-GB" dirty="0"/>
              <a:t>But, where adopted, these may not be known to the ISO authority.</a:t>
            </a:r>
          </a:p>
          <a:p>
            <a:r>
              <a:rPr lang="en-GB" dirty="0"/>
              <a:t>The point of standardisation is to remove the need for detailed point-to-point definitions of transformations between systems…</a:t>
            </a:r>
          </a:p>
          <a:p>
            <a:r>
              <a:rPr lang="en-GB" dirty="0"/>
              <a:t>… but the current situation reintroduces these point-to-point mappings through the back door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877F3-4A31-E044-3979-62FD1A12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9A00-26C5-0799-953B-E981A086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20022 in the COMESA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3B80-5EE6-1AB3-C556-F4017CD1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COMESA will need to agree on a series of message formats which will satisfy all parties.</a:t>
            </a:r>
          </a:p>
          <a:p>
            <a:r>
              <a:rPr lang="en-GB" dirty="0"/>
              <a:t>These will be specialisations of the existing ISO 20022 messages.</a:t>
            </a:r>
          </a:p>
          <a:p>
            <a:r>
              <a:rPr lang="en-GB" dirty="0"/>
              <a:t>Mojaloop has a detailed plan for:</a:t>
            </a:r>
          </a:p>
          <a:p>
            <a:pPr lvl="1"/>
            <a:r>
              <a:rPr lang="en-GB" dirty="0"/>
              <a:t>Which ISO messages to use in which Mojaloop contexts;</a:t>
            </a:r>
          </a:p>
          <a:p>
            <a:pPr lvl="1"/>
            <a:r>
              <a:rPr lang="en-GB" dirty="0"/>
              <a:t>How to map the existing Mojaloop API messages onto ISO fields.</a:t>
            </a:r>
          </a:p>
          <a:p>
            <a:r>
              <a:rPr lang="en-GB" dirty="0"/>
              <a:t>Mojaloop is proposing extensions to the ISO 20022 standard where these are necessary</a:t>
            </a:r>
          </a:p>
          <a:p>
            <a:pPr lvl="1"/>
            <a:r>
              <a:rPr lang="en-GB" dirty="0"/>
              <a:t>Changes to existing messages</a:t>
            </a:r>
          </a:p>
          <a:p>
            <a:pPr lvl="1"/>
            <a:r>
              <a:rPr lang="en-GB" dirty="0"/>
              <a:t>New messages to cover the agreement of terms</a:t>
            </a:r>
          </a:p>
          <a:p>
            <a:r>
              <a:rPr lang="en-GB" dirty="0"/>
              <a:t>But the ISO 20022 process is, er, painstaking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0FC23-DBD3-29E2-C760-943B2140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0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132E-F153-D8E3-4F87-38BF71A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propose?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0B4E4-57A6-6AAA-D283-313D73514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31BEC-A914-D9FB-177A-C5824957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E08F-4E8B-3A84-C3B7-44022440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42ED-B036-333F-19D2-E669D438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have agreed a structure with the ISO 20022 organisation to cover the requirements of the PoC and initial implementation.</a:t>
            </a:r>
          </a:p>
          <a:p>
            <a:r>
              <a:rPr lang="en-GB" dirty="0"/>
              <a:t>We will work towards agreeing this with all the COMESA participants as part of the PoC.</a:t>
            </a:r>
          </a:p>
          <a:p>
            <a:r>
              <a:rPr lang="en-GB" dirty="0"/>
              <a:t>We will work with CBC to produce a report proposing how to implement ISO 20022 in COMESA as one of the outputs from the PoC.</a:t>
            </a:r>
          </a:p>
          <a:p>
            <a:r>
              <a:rPr lang="en-GB" dirty="0"/>
              <a:t>The initial PoC will use the existing FSPIOP endpoints</a:t>
            </a:r>
          </a:p>
          <a:p>
            <a:r>
              <a:rPr lang="en-GB" dirty="0"/>
              <a:t>Participants will use their internal Core Banking System functionality, and will implement an adapter to convert these inputs to Mojaloop format.</a:t>
            </a:r>
          </a:p>
          <a:p>
            <a:r>
              <a:rPr lang="en-GB" dirty="0"/>
              <a:t>When ISO 20022 is implemented, we can simply swap the adapters.</a:t>
            </a:r>
          </a:p>
          <a:p>
            <a:pPr lvl="1"/>
            <a:r>
              <a:rPr lang="en-GB" dirty="0"/>
              <a:t>Participants will not need to change their side of the adapter at all.</a:t>
            </a:r>
          </a:p>
          <a:p>
            <a:r>
              <a:rPr lang="en-GB" dirty="0"/>
              <a:t>Any final changes to the ISO 20022 format can be implemented at a later date.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0B57B-EA55-26E2-8F0B-10A8B755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420E-0B8D-1A41-ADA5-10BB47A0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B02C-565E-12D4-6683-566CE482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Address resolution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Agreement of terms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 dirty="0"/>
              <a:t>For payments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 dirty="0"/>
              <a:t>For currency conversion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Payment execution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 dirty="0"/>
              <a:t>For payments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 dirty="0"/>
              <a:t>For currency conversion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Settlement </a:t>
            </a:r>
          </a:p>
          <a:p>
            <a:pPr marL="914400" indent="-9144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Each endpoint will require two messages: a request and a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DC2E1-65F5-D1DA-89F1-796E5741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919C-8496-7276-F931-FB385B4C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Payments and currency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2267-19D6-76D8-CA96-9B5465FE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IIPS systems need to make a PvP currency conversion per transfer.</a:t>
            </a:r>
          </a:p>
          <a:p>
            <a:r>
              <a:rPr lang="en-GB" dirty="0"/>
              <a:t>These need to go through the same agreement of terms as would a payment.</a:t>
            </a:r>
          </a:p>
          <a:p>
            <a:r>
              <a:rPr lang="en-GB" dirty="0"/>
              <a:t>And we will treat them as if they were liquidity transfers.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0D08-E8DA-062A-F20D-2A338E2E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3770-3239-C2C6-7698-B374D958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FBBD-5D7C-0D1F-422D-C177EC75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Request: </a:t>
            </a:r>
          </a:p>
          <a:p>
            <a:pPr lvl="1"/>
            <a:r>
              <a:rPr lang="en-GB" dirty="0"/>
              <a:t>The request is a GET without a body. No message is required.</a:t>
            </a:r>
          </a:p>
          <a:p>
            <a:r>
              <a:rPr lang="en-GB" dirty="0"/>
              <a:t>Response:</a:t>
            </a:r>
          </a:p>
          <a:p>
            <a:pPr lvl="1"/>
            <a:r>
              <a:rPr lang="en-GB" dirty="0"/>
              <a:t>acmt.024. No changes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88446-8D3B-69D1-3C72-13FD672C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049A-7C79-8464-55D1-5DB73A84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Agreement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F8D1-5C44-DA75-2B1D-873D0DB0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 discussion in the Evaluation team suggests that we should create new messages for the Agreement of Terms.</a:t>
            </a:r>
          </a:p>
          <a:p>
            <a:r>
              <a:rPr lang="en-GB" dirty="0"/>
              <a:t>We will assume:</a:t>
            </a:r>
          </a:p>
          <a:p>
            <a:pPr lvl="1"/>
            <a:r>
              <a:rPr lang="en-GB" dirty="0"/>
              <a:t>The new messages will form part of the </a:t>
            </a:r>
            <a:r>
              <a:rPr lang="en-GB" dirty="0" err="1"/>
              <a:t>pacs</a:t>
            </a:r>
            <a:r>
              <a:rPr lang="en-GB" dirty="0"/>
              <a:t> (Payments Clearing and Settlement) message set</a:t>
            </a:r>
          </a:p>
          <a:p>
            <a:pPr lvl="1"/>
            <a:r>
              <a:rPr lang="en-GB" dirty="0"/>
              <a:t>Their content will be analogous to (and initially the same as) that of a payment instruction (</a:t>
            </a:r>
            <a:r>
              <a:rPr lang="en-GB" i="1" dirty="0" err="1"/>
              <a:t>FIToFICustomerCreditTransfer</a:t>
            </a:r>
            <a:r>
              <a:rPr lang="en-GB" dirty="0"/>
              <a:t>) as modified for IIPS</a:t>
            </a:r>
          </a:p>
          <a:p>
            <a:pPr lvl="1"/>
            <a:r>
              <a:rPr lang="en-GB" dirty="0"/>
              <a:t>We will assign arbitrary message numbers to them: for instance, pacs.030 for the request and pacs.031 for the response.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6A2DF-7DB2-588A-7134-8DDF782F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1A97-17FB-34A7-A887-BD8D665E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execution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C92F-F6A4-E95F-DC39-282E36AA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request for a payment will be a pacs.008</a:t>
            </a:r>
          </a:p>
          <a:p>
            <a:r>
              <a:rPr lang="en-GB" dirty="0"/>
              <a:t>The request for a currency conversion is a request for liquidity: it will be a pacs.009</a:t>
            </a:r>
          </a:p>
          <a:p>
            <a:r>
              <a:rPr lang="en-GB" dirty="0"/>
              <a:t>We will assume that the modifications currently under discussion in the Payments SEG Evaluation team are accepted in their proposed form and applied to pacs.009 as well as pacs.008:</a:t>
            </a:r>
          </a:p>
          <a:p>
            <a:pPr lvl="1"/>
            <a:r>
              <a:rPr lang="en-GB" dirty="0"/>
              <a:t>Add cryptographic lock to credit transfer definition</a:t>
            </a:r>
          </a:p>
          <a:p>
            <a:pPr lvl="1"/>
            <a:r>
              <a:rPr lang="en-GB" dirty="0"/>
              <a:t>Add expiry time to payment execution request</a:t>
            </a:r>
          </a:p>
          <a:p>
            <a:pPr lvl="1"/>
            <a:r>
              <a:rPr lang="en-GB" dirty="0"/>
              <a:t>Add further definition of transaction type</a:t>
            </a:r>
          </a:p>
          <a:p>
            <a:pPr lvl="1"/>
            <a:r>
              <a:rPr lang="en-GB" dirty="0"/>
              <a:t>(Some additional external codes)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87F06-39C6-E3C8-D846-C82FCD75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Mojaloop</a:t>
            </a:r>
            <a:r>
              <a:rPr lang="en-US" dirty="0"/>
              <a:t> Foundation is committed to modifying the existing ISO 20022 data models so that they support the requirements of IIPSs.</a:t>
            </a:r>
          </a:p>
          <a:p>
            <a:r>
              <a:rPr lang="en-US" dirty="0"/>
              <a:t>We have joined the ISO 20022 organization and are active </a:t>
            </a:r>
            <a:r>
              <a:rPr lang="en-US" dirty="0" err="1"/>
              <a:t>particcipants</a:t>
            </a:r>
            <a:r>
              <a:rPr lang="en-US" dirty="0"/>
              <a:t> in its discussions.</a:t>
            </a:r>
          </a:p>
          <a:p>
            <a:r>
              <a:rPr lang="en-US" dirty="0"/>
              <a:t>We are currently engaged with ISO to decide on the best way of extending the specification to meet our needs.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B437-205A-053B-FF3F-544188D3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execution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3D43-DD46-1FEF-BA1B-3C81D440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response to a pacs.008 or a pacs.009 will be a modified pacs.002</a:t>
            </a:r>
          </a:p>
          <a:p>
            <a:r>
              <a:rPr lang="en-GB" dirty="0"/>
              <a:t>It will have the following modification:</a:t>
            </a:r>
          </a:p>
          <a:p>
            <a:pPr lvl="1"/>
            <a:r>
              <a:rPr lang="en-GB" dirty="0"/>
              <a:t>A cryptographic key (corresponding to the cryptographic lock attached to the payment execution request) will be attached to each payment instruction in the message.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C0A6-E1FC-0B0E-EBAC-90F70238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6102-731A-49B9-FF1D-CEF14B2B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proposals for payment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6266-922C-2A06-72C5-9D5E0401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Changes to the payment execution message (pacs.008)</a:t>
            </a:r>
          </a:p>
          <a:p>
            <a:pPr lvl="1"/>
            <a:r>
              <a:rPr lang="en-GB" dirty="0"/>
              <a:t>Addition of the cryptographic lock</a:t>
            </a:r>
          </a:p>
          <a:p>
            <a:pPr lvl="1"/>
            <a:r>
              <a:rPr lang="en-GB" dirty="0"/>
              <a:t>Addition of an expiry time</a:t>
            </a:r>
          </a:p>
          <a:p>
            <a:r>
              <a:rPr lang="en-GB" dirty="0"/>
              <a:t>Agreement of terms</a:t>
            </a:r>
          </a:p>
          <a:p>
            <a:pPr lvl="1"/>
            <a:r>
              <a:rPr lang="en-GB" dirty="0"/>
              <a:t>This requirement will be met by a new pair of messages.</a:t>
            </a:r>
          </a:p>
          <a:p>
            <a:pPr lvl="1"/>
            <a:r>
              <a:rPr lang="en-GB" dirty="0"/>
              <a:t>Structure and content to be decided</a:t>
            </a:r>
          </a:p>
          <a:p>
            <a:r>
              <a:rPr lang="en-GB" dirty="0"/>
              <a:t>Currency conversion</a:t>
            </a:r>
          </a:p>
          <a:p>
            <a:pPr lvl="1"/>
            <a:r>
              <a:rPr lang="en-GB" dirty="0"/>
              <a:t>We propose to use pacs.009</a:t>
            </a:r>
          </a:p>
          <a:p>
            <a:pPr lvl="1"/>
            <a:r>
              <a:rPr lang="en-GB" dirty="0"/>
              <a:t>Response will be the existing payment status message (pacs.002)</a:t>
            </a:r>
          </a:p>
          <a:p>
            <a:pPr lvl="1"/>
            <a:r>
              <a:rPr lang="en-GB" dirty="0"/>
              <a:t>The relationship between pacs.008 and pacs.009 will encode the reliance of currency conversion messages on the success of payment messages…</a:t>
            </a:r>
          </a:p>
          <a:p>
            <a:pPr lvl="1"/>
            <a:r>
              <a:rPr lang="en-GB" dirty="0"/>
              <a:t>… and the end-to-end ID fields in the message can be used to relate currency conversion and payment messages to each other.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6CAB1-F409-9B25-F3C2-9B1032B9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B0F0-CA63-A007-B0D6-6151BF4A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1D37-FE73-FB60-5109-FDD07F190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CD1FB-22A2-2934-8CA4-2BA1C9D0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3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the ISO 20022 specification are not speedy…</a:t>
            </a:r>
          </a:p>
          <a:p>
            <a:r>
              <a:rPr lang="en-US" dirty="0"/>
              <a:t>… especially when they involve conceptual realignments.</a:t>
            </a:r>
          </a:p>
          <a:p>
            <a:r>
              <a:rPr lang="en-US" dirty="0"/>
              <a:t>The earliest we can expect these changes to be published as part of the ISO 20022 specification is spring 2025.</a:t>
            </a:r>
          </a:p>
          <a:p>
            <a:r>
              <a:rPr lang="en-US" dirty="0"/>
              <a:t>So we need to work round this.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908A-A296-37AE-78D4-52CDF2C1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4B5B-AB78-CA67-F3D6-6E7026D4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proceed as if the revisions we propose to the specification had been accepted.</a:t>
            </a:r>
          </a:p>
          <a:p>
            <a:r>
              <a:rPr lang="en-GB" dirty="0"/>
              <a:t>Subject to revision of our implementations if they are not wholly aligned with the eventually accepted standard.</a:t>
            </a:r>
          </a:p>
          <a:p>
            <a:r>
              <a:rPr lang="en-GB" dirty="0"/>
              <a:t>This approach has been agreed with the ISO payments SEG.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5248C-0085-C75A-9AB3-D0021A4A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B3AB-E0DB-988C-6359-6360F6D3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20022 and COMESA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7FA8-D360-1901-C3D1-F41C0002B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FD7CF-4F67-C7FA-5ACA-A52CD44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2A70-9184-985B-A918-DC4C51F9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ISO 20022 messages in a payments </a:t>
            </a:r>
            <a:r>
              <a:rPr lang="en-GB" dirty="0" err="1"/>
              <a:t>ecosytem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1D30-05AD-8B11-7CB2-7A8A153E8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message itself is only part of the ecosystem</a:t>
            </a:r>
          </a:p>
          <a:p>
            <a:r>
              <a:rPr lang="en-GB" dirty="0"/>
              <a:t>Each message will appear as an API definition, so institutions can send the message through a Mojaloop system.</a:t>
            </a:r>
          </a:p>
          <a:p>
            <a:r>
              <a:rPr lang="en-GB" dirty="0"/>
              <a:t>The API structure allows us to:</a:t>
            </a:r>
          </a:p>
          <a:p>
            <a:pPr lvl="1"/>
            <a:r>
              <a:rPr lang="en-GB" dirty="0"/>
              <a:t>Verify that each message is correctly structured before we need to process it.</a:t>
            </a:r>
          </a:p>
          <a:p>
            <a:pPr lvl="1"/>
            <a:r>
              <a:rPr lang="en-GB" dirty="0"/>
              <a:t>Verify that messages come from approved locations.</a:t>
            </a:r>
          </a:p>
          <a:p>
            <a:r>
              <a:rPr lang="en-GB" dirty="0"/>
              <a:t>The message also has a header, which contains security information.</a:t>
            </a:r>
          </a:p>
          <a:p>
            <a:pPr lvl="1"/>
            <a:r>
              <a:rPr lang="en-GB" dirty="0"/>
              <a:t>ISO 20022 does not define what the header of a message should contain…</a:t>
            </a:r>
          </a:p>
          <a:p>
            <a:pPr lvl="1"/>
            <a:r>
              <a:rPr lang="en-GB" dirty="0"/>
              <a:t>… so we can continue to use the security and routing techniques already developed for Mojaloop.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4D060-939E-CDFF-E599-883AEA70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45A0-1314-0E03-CCC1-116D02E8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background to ISO 20022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A890-3B19-8B07-FF30-B3D37A92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At its root, ISO 20022 is a standardisation approach, not a set of standards.</a:t>
            </a:r>
          </a:p>
          <a:p>
            <a:r>
              <a:rPr lang="en-GB" dirty="0"/>
              <a:t>ISO messages are developed to meet particular needs in the financial community.</a:t>
            </a:r>
          </a:p>
          <a:p>
            <a:r>
              <a:rPr lang="en-GB" dirty="0"/>
              <a:t>Each message is extended to take account of all the additional uses that are required…</a:t>
            </a:r>
          </a:p>
          <a:p>
            <a:r>
              <a:rPr lang="en-GB" dirty="0"/>
              <a:t>… so they take the form of small numbers of required fields and very large numbers of optional fields.</a:t>
            </a:r>
          </a:p>
          <a:p>
            <a:r>
              <a:rPr lang="en-GB" dirty="0"/>
              <a:t>Any given implementer will typically require a subset of the available fields in any ISO 20022 message.</a:t>
            </a:r>
          </a:p>
          <a:p>
            <a:r>
              <a:rPr lang="en-GB" dirty="0"/>
              <a:t>They will also typically make some elements which are optional in the specification mandatory for their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E508C-C611-D2D1-D6E7-8EF068B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8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590F-D0C9-B24C-5A63-7A63E14F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Mojaloop’s modest ISO 20022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BA65-6DE6-B5FF-FB5A-97A44F09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Mojaloop messages require a small subset of the available fields in any message, because:</a:t>
            </a:r>
          </a:p>
          <a:p>
            <a:pPr lvl="1"/>
            <a:r>
              <a:rPr lang="en-GB" dirty="0"/>
              <a:t>Mojaloop does not use or need the rich array of agents and proxies supported in ISO 20022 payments messages.</a:t>
            </a:r>
          </a:p>
          <a:p>
            <a:pPr lvl="1"/>
            <a:r>
              <a:rPr lang="en-GB" dirty="0"/>
              <a:t>Mojaloop participants are typically simpler entities than the large and complex commercial entities which ISO 20022 messages need to support.</a:t>
            </a:r>
          </a:p>
          <a:p>
            <a:pPr lvl="1"/>
            <a:r>
              <a:rPr lang="en-GB" dirty="0"/>
              <a:t>Mojaloop payments are direct transfers which are cleared immediately.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6E029-B1DA-912B-69FB-54749FCD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5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EC31-E596-C0E8-48FF-A87699B8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Mojaloop: clarity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8C5D-9122-98E6-F67B-C86BF2C9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Mojaloop API is specifically designed for implementation in jurisdictions where:</a:t>
            </a:r>
          </a:p>
          <a:p>
            <a:pPr lvl="1"/>
            <a:r>
              <a:rPr lang="en-GB" dirty="0"/>
              <a:t>Customers are poor and cannot:</a:t>
            </a:r>
          </a:p>
          <a:p>
            <a:pPr lvl="2"/>
            <a:r>
              <a:rPr lang="en-GB" dirty="0"/>
              <a:t>Tolerate failed payments</a:t>
            </a:r>
          </a:p>
          <a:p>
            <a:pPr lvl="2"/>
            <a:r>
              <a:rPr lang="en-GB" dirty="0"/>
              <a:t>Subsidise inefficiencies in their payments system.</a:t>
            </a:r>
          </a:p>
          <a:p>
            <a:pPr lvl="1"/>
            <a:r>
              <a:rPr lang="en-GB" dirty="0"/>
              <a:t>The average size of a payment is around 1 USD, so running costs must be at an absolute minimum.</a:t>
            </a:r>
          </a:p>
          <a:p>
            <a:pPr lvl="1"/>
            <a:r>
              <a:rPr lang="en-GB" dirty="0"/>
              <a:t>The system must be capable of supporting high throughput at low cost, so all payments must be automated.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16E04-1E0B-4D01-3DFF-B987A4D8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ified Mojaloop Template" id="{33F1393A-48C3-431A-A52E-1BDBDBAF3F8D}" vid="{F85BFE05-8774-47FE-8C9A-0992B48BA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Modified Mojaloop Template</Template>
  <TotalTime>1523</TotalTime>
  <Words>1375</Words>
  <Application>Microsoft Office PowerPoint</Application>
  <PresentationFormat>Custom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ISO 20022 and Mojaloop</vt:lpstr>
      <vt:lpstr>A brief recap</vt:lpstr>
      <vt:lpstr>Timetabling </vt:lpstr>
      <vt:lpstr>A proposal</vt:lpstr>
      <vt:lpstr>ISO 20022 and COMESA</vt:lpstr>
      <vt:lpstr>ISO 20022 messages in a payments ecosytem</vt:lpstr>
      <vt:lpstr>The background to ISO 20022 messages</vt:lpstr>
      <vt:lpstr>Mojaloop’s modest ISO 20022 requirements</vt:lpstr>
      <vt:lpstr>Mojaloop: clarity of purpose</vt:lpstr>
      <vt:lpstr>Difficulties with ISO 20022</vt:lpstr>
      <vt:lpstr>Difficulties with ISO 20022</vt:lpstr>
      <vt:lpstr>ISO 20022 in the COMESA context</vt:lpstr>
      <vt:lpstr>What do we propose?</vt:lpstr>
      <vt:lpstr>A way forward</vt:lpstr>
      <vt:lpstr>Required endpoints</vt:lpstr>
      <vt:lpstr>Payments and currency conversions</vt:lpstr>
      <vt:lpstr>Address resolution</vt:lpstr>
      <vt:lpstr>Agreement of terms</vt:lpstr>
      <vt:lpstr>Payment execution (1)</vt:lpstr>
      <vt:lpstr>Payment execution (2)</vt:lpstr>
      <vt:lpstr>Current proposals for payment messages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20022 and Mojaloop</dc:title>
  <dc:creator>Michael Richards</dc:creator>
  <cp:lastModifiedBy>Michael Richards</cp:lastModifiedBy>
  <cp:revision>1</cp:revision>
  <dcterms:created xsi:type="dcterms:W3CDTF">2023-10-29T14:25:05Z</dcterms:created>
  <dcterms:modified xsi:type="dcterms:W3CDTF">2023-10-30T15:48:19Z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