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2"/>
  </p:notesMasterIdLst>
  <p:sldIdLst>
    <p:sldId id="352" r:id="rId2"/>
    <p:sldId id="363" r:id="rId3"/>
    <p:sldId id="257" r:id="rId4"/>
    <p:sldId id="258" r:id="rId5"/>
    <p:sldId id="259" r:id="rId6"/>
    <p:sldId id="261" r:id="rId7"/>
    <p:sldId id="262" r:id="rId8"/>
    <p:sldId id="269" r:id="rId9"/>
    <p:sldId id="270" r:id="rId10"/>
    <p:sldId id="271" r:id="rId11"/>
    <p:sldId id="272" r:id="rId12"/>
    <p:sldId id="273" r:id="rId13"/>
    <p:sldId id="264" r:id="rId14"/>
    <p:sldId id="265" r:id="rId15"/>
    <p:sldId id="266" r:id="rId16"/>
    <p:sldId id="267" r:id="rId17"/>
    <p:sldId id="268" r:id="rId18"/>
    <p:sldId id="263" r:id="rId19"/>
    <p:sldId id="260" r:id="rId20"/>
    <p:sldId id="334" r:id="rId21"/>
  </p:sldIdLst>
  <p:sldSz cx="24387175" cy="13716000"/>
  <p:notesSz cx="6858000" cy="9144000"/>
  <p:embeddedFontLst>
    <p:embeddedFont>
      <p:font typeface="Calibri" panose="020F0502020204030204" pitchFamily="3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3291C-BB5E-4DBE-A6F9-7CD3B2D11935}">
  <a:tblStyle styleId="{69D3291C-BB5E-4DBE-A6F9-7CD3B2D119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9"/>
    <p:restoredTop sz="96327"/>
  </p:normalViewPr>
  <p:slideViewPr>
    <p:cSldViewPr snapToGrid="0">
      <p:cViewPr varScale="1">
        <p:scale>
          <a:sx n="61" d="100"/>
          <a:sy n="61" d="100"/>
        </p:scale>
        <p:origin x="69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7215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1587" y="0"/>
            <a:ext cx="24384001" cy="13716000"/>
          </a:xfrm>
          <a:prstGeom prst="rect">
            <a:avLst/>
          </a:prstGeom>
          <a:noFill/>
          <a:ln>
            <a:noFill/>
          </a:ln>
        </p:spPr>
      </p:pic>
      <p:sp>
        <p:nvSpPr>
          <p:cNvPr id="16" name="Google Shape;16;p2"/>
          <p:cNvSpPr/>
          <p:nvPr/>
        </p:nvSpPr>
        <p:spPr>
          <a:xfrm>
            <a:off x="861219" y="3595738"/>
            <a:ext cx="25129908" cy="8531688"/>
          </a:xfrm>
          <a:custGeom>
            <a:avLst/>
            <a:gdLst/>
            <a:ahLst/>
            <a:cxnLst/>
            <a:rect l="l" t="t" r="r" b="b"/>
            <a:pathLst>
              <a:path w="25129909" h="8531688" extrusionOk="0">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Arial"/>
              <a:ea typeface="Arial"/>
              <a:cs typeface="Arial"/>
              <a:sym typeface="Arial"/>
            </a:endParaRPr>
          </a:p>
        </p:txBody>
      </p:sp>
      <p:sp>
        <p:nvSpPr>
          <p:cNvPr id="17" name="Google Shape;17;p2"/>
          <p:cNvSpPr txBox="1">
            <a:spLocks noGrp="1"/>
          </p:cNvSpPr>
          <p:nvPr>
            <p:ph type="ctrTitle"/>
          </p:nvPr>
        </p:nvSpPr>
        <p:spPr>
          <a:xfrm>
            <a:off x="1695847" y="4203903"/>
            <a:ext cx="12286059" cy="451960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695847" y="9308787"/>
            <a:ext cx="14344254" cy="23103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19" name="Google Shape;19;p2"/>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chemeClr val="lt1"/>
                </a:solidFill>
                <a:latin typeface="Arial"/>
                <a:ea typeface="Arial"/>
                <a:cs typeface="Arial"/>
                <a:sym typeface="Arial"/>
              </a:defRPr>
            </a:lvl1pPr>
            <a:lvl2pPr marL="0" lvl="1" indent="0" algn="r">
              <a:spcBef>
                <a:spcPts val="0"/>
              </a:spcBef>
              <a:buNone/>
              <a:defRPr sz="2400" b="0" i="0" u="none" strike="noStrike" cap="none">
                <a:solidFill>
                  <a:schemeClr val="lt1"/>
                </a:solidFill>
                <a:latin typeface="Arial"/>
                <a:ea typeface="Arial"/>
                <a:cs typeface="Arial"/>
                <a:sym typeface="Arial"/>
              </a:defRPr>
            </a:lvl2pPr>
            <a:lvl3pPr marL="0" lvl="2" indent="0" algn="r">
              <a:spcBef>
                <a:spcPts val="0"/>
              </a:spcBef>
              <a:buNone/>
              <a:defRPr sz="2400" b="0" i="0" u="none" strike="noStrike" cap="none">
                <a:solidFill>
                  <a:schemeClr val="lt1"/>
                </a:solidFill>
                <a:latin typeface="Arial"/>
                <a:ea typeface="Arial"/>
                <a:cs typeface="Arial"/>
                <a:sym typeface="Arial"/>
              </a:defRPr>
            </a:lvl3pPr>
            <a:lvl4pPr marL="0" lvl="3" indent="0" algn="r">
              <a:spcBef>
                <a:spcPts val="0"/>
              </a:spcBef>
              <a:buNone/>
              <a:defRPr sz="2400" b="0" i="0" u="none" strike="noStrike" cap="none">
                <a:solidFill>
                  <a:schemeClr val="lt1"/>
                </a:solidFill>
                <a:latin typeface="Arial"/>
                <a:ea typeface="Arial"/>
                <a:cs typeface="Arial"/>
                <a:sym typeface="Arial"/>
              </a:defRPr>
            </a:lvl4pPr>
            <a:lvl5pPr marL="0" lvl="4" indent="0" algn="r">
              <a:spcBef>
                <a:spcPts val="0"/>
              </a:spcBef>
              <a:buNone/>
              <a:defRPr sz="2400" b="0" i="0" u="none" strike="noStrike" cap="none">
                <a:solidFill>
                  <a:schemeClr val="lt1"/>
                </a:solidFill>
                <a:latin typeface="Arial"/>
                <a:ea typeface="Arial"/>
                <a:cs typeface="Arial"/>
                <a:sym typeface="Arial"/>
              </a:defRPr>
            </a:lvl5pPr>
            <a:lvl6pPr marL="0" lvl="5" indent="0" algn="r">
              <a:spcBef>
                <a:spcPts val="0"/>
              </a:spcBef>
              <a:buNone/>
              <a:defRPr sz="2400" b="0" i="0" u="none" strike="noStrike" cap="none">
                <a:solidFill>
                  <a:schemeClr val="lt1"/>
                </a:solidFill>
                <a:latin typeface="Arial"/>
                <a:ea typeface="Arial"/>
                <a:cs typeface="Arial"/>
                <a:sym typeface="Arial"/>
              </a:defRPr>
            </a:lvl6pPr>
            <a:lvl7pPr marL="0" lvl="6" indent="0" algn="r">
              <a:spcBef>
                <a:spcPts val="0"/>
              </a:spcBef>
              <a:buNone/>
              <a:defRPr sz="2400" b="0" i="0" u="none" strike="noStrike" cap="none">
                <a:solidFill>
                  <a:schemeClr val="lt1"/>
                </a:solidFill>
                <a:latin typeface="Arial"/>
                <a:ea typeface="Arial"/>
                <a:cs typeface="Arial"/>
                <a:sym typeface="Arial"/>
              </a:defRPr>
            </a:lvl7pPr>
            <a:lvl8pPr marL="0" lvl="7" indent="0" algn="r">
              <a:spcBef>
                <a:spcPts val="0"/>
              </a:spcBef>
              <a:buNone/>
              <a:defRPr sz="2400" b="0" i="0" u="none" strike="noStrike" cap="none">
                <a:solidFill>
                  <a:schemeClr val="lt1"/>
                </a:solidFill>
                <a:latin typeface="Arial"/>
                <a:ea typeface="Arial"/>
                <a:cs typeface="Arial"/>
                <a:sym typeface="Arial"/>
              </a:defRPr>
            </a:lvl8pPr>
            <a:lvl9pPr marL="0" lvl="8" indent="0" algn="r">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61;p7">
            <a:extLst>
              <a:ext uri="{FF2B5EF4-FFF2-40B4-BE49-F238E27FC236}">
                <a16:creationId xmlns:a16="http://schemas.microsoft.com/office/drawing/2014/main" id="{3F023508-4804-8BD0-B268-DCBD1BB44286}"/>
              </a:ext>
            </a:extLst>
          </p:cNvPr>
          <p:cNvPicPr preferRelativeResize="0"/>
          <p:nvPr userDrawn="1"/>
        </p:nvPicPr>
        <p:blipFill rotWithShape="1">
          <a:blip r:embed="rId3">
            <a:alphaModFix/>
          </a:blip>
          <a:srcRect/>
          <a:stretch/>
        </p:blipFill>
        <p:spPr>
          <a:xfrm>
            <a:off x="17205780" y="906822"/>
            <a:ext cx="5226926" cy="5417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1"/>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4" name="Google Shape;84;p11"/>
          <p:cNvPicPr preferRelativeResize="0"/>
          <p:nvPr/>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a:stretch/>
        </p:blipFill>
        <p:spPr>
          <a:xfrm>
            <a:off x="1587" y="0"/>
            <a:ext cx="24384001" cy="13716000"/>
          </a:xfrm>
          <a:prstGeom prst="rect">
            <a:avLst/>
          </a:prstGeom>
          <a:noFill/>
          <a:ln>
            <a:noFill/>
          </a:ln>
        </p:spPr>
      </p:pic>
      <p:sp>
        <p:nvSpPr>
          <p:cNvPr id="24" name="Google Shape;24;p3"/>
          <p:cNvSpPr/>
          <p:nvPr/>
        </p:nvSpPr>
        <p:spPr>
          <a:xfrm>
            <a:off x="50103" y="564204"/>
            <a:ext cx="24387175" cy="5466945"/>
          </a:xfrm>
          <a:custGeom>
            <a:avLst/>
            <a:gdLst/>
            <a:ahLst/>
            <a:cxnLst/>
            <a:rect l="l" t="t" r="r" b="b"/>
            <a:pathLst>
              <a:path w="24387176" h="5466945" extrusionOk="0">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3"/>
          <p:cNvSpPr txBox="1">
            <a:spLocks noGrp="1"/>
          </p:cNvSpPr>
          <p:nvPr>
            <p:ph type="title"/>
          </p:nvPr>
        </p:nvSpPr>
        <p:spPr>
          <a:xfrm>
            <a:off x="1676619" y="730251"/>
            <a:ext cx="18869389"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676619" y="3651250"/>
            <a:ext cx="21033937"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ct val="1000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dirty="0"/>
          </a:p>
        </p:txBody>
      </p:sp>
      <p:sp>
        <p:nvSpPr>
          <p:cNvPr id="27" name="Google Shape;27;p3"/>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3"/>
          <p:cNvPicPr preferRelativeResize="0"/>
          <p:nvPr userDrawn="1"/>
        </p:nvPicPr>
        <p:blipFill rotWithShape="1">
          <a:blip r:embed="rId3">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type="secHead">
  <p:cSld name="SECTION_HEADER">
    <p:spTree>
      <p:nvGrpSpPr>
        <p:cNvPr id="1" name="Shape 30"/>
        <p:cNvGrpSpPr/>
        <p:nvPr/>
      </p:nvGrpSpPr>
      <p:grpSpPr>
        <a:xfrm>
          <a:off x="0" y="0"/>
          <a:ext cx="0" cy="0"/>
          <a:chOff x="0" y="0"/>
          <a:chExt cx="0" cy="0"/>
        </a:xfrm>
      </p:grpSpPr>
      <p:pic>
        <p:nvPicPr>
          <p:cNvPr id="31" name="Google Shape;31;p4"/>
          <p:cNvPicPr preferRelativeResize="0"/>
          <p:nvPr/>
        </p:nvPicPr>
        <p:blipFill rotWithShape="1">
          <a:blip r:embed="rId2">
            <a:alphaModFix/>
          </a:blip>
          <a:srcRect/>
          <a:stretch/>
        </p:blipFill>
        <p:spPr>
          <a:xfrm>
            <a:off x="1587" y="0"/>
            <a:ext cx="24384001" cy="13716000"/>
          </a:xfrm>
          <a:prstGeom prst="rect">
            <a:avLst/>
          </a:prstGeom>
          <a:noFill/>
          <a:ln>
            <a:noFill/>
          </a:ln>
        </p:spPr>
      </p:pic>
      <p:sp>
        <p:nvSpPr>
          <p:cNvPr id="32" name="Google Shape;32;p4"/>
          <p:cNvSpPr txBox="1">
            <a:spLocks noGrp="1"/>
          </p:cNvSpPr>
          <p:nvPr>
            <p:ph type="title"/>
          </p:nvPr>
        </p:nvSpPr>
        <p:spPr>
          <a:xfrm>
            <a:off x="1663917" y="3419477"/>
            <a:ext cx="14645007"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1663917" y="9178927"/>
            <a:ext cx="21033937" cy="30003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34" name="Google Shape;34;p4"/>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4"/>
          <p:cNvPicPr preferRelativeResize="0"/>
          <p:nvPr userDrawn="1"/>
        </p:nvPicPr>
        <p:blipFill rotWithShape="1">
          <a:blip r:embed="rId3">
            <a:alphaModFix/>
          </a:blip>
          <a:srcRect/>
          <a:stretch/>
        </p:blipFill>
        <p:spPr>
          <a:xfrm>
            <a:off x="17205780" y="794856"/>
            <a:ext cx="5226926" cy="541749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1676619" y="730251"/>
            <a:ext cx="19093324"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5"/>
          <p:cNvPicPr preferRelativeResize="0"/>
          <p:nvPr userDrawn="1"/>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679795" y="730251"/>
            <a:ext cx="19052825"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679796" y="3362326"/>
            <a:ext cx="10316917"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45" name="Google Shape;45;p6"/>
          <p:cNvSpPr txBox="1">
            <a:spLocks noGrp="1"/>
          </p:cNvSpPr>
          <p:nvPr>
            <p:ph type="body" idx="2"/>
          </p:nvPr>
        </p:nvSpPr>
        <p:spPr>
          <a:xfrm>
            <a:off x="1679796" y="5010150"/>
            <a:ext cx="10316917"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12346007" y="3362326"/>
            <a:ext cx="10367726"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47" name="Google Shape;47;p6"/>
          <p:cNvSpPr txBox="1">
            <a:spLocks noGrp="1"/>
          </p:cNvSpPr>
          <p:nvPr>
            <p:ph type="body" idx="4"/>
          </p:nvPr>
        </p:nvSpPr>
        <p:spPr>
          <a:xfrm>
            <a:off x="12346007" y="5010150"/>
            <a:ext cx="10367726"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8" name="Google Shape;48;p6"/>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6"/>
          <p:cNvPicPr preferRelativeResize="0"/>
          <p:nvPr userDrawn="1"/>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sp>
        <p:nvSpPr>
          <p:cNvPr id="52" name="Google Shape;52;p7"/>
          <p:cNvSpPr/>
          <p:nvPr/>
        </p:nvSpPr>
        <p:spPr>
          <a:xfrm>
            <a:off x="861219" y="3595738"/>
            <a:ext cx="25129907" cy="8531688"/>
          </a:xfrm>
          <a:prstGeom prst="roundRect">
            <a:avLst>
              <a:gd name="adj" fmla="val 668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Arial"/>
              <a:ea typeface="Arial"/>
              <a:cs typeface="Arial"/>
              <a:sym typeface="Arial"/>
            </a:endParaRPr>
          </a:p>
        </p:txBody>
      </p:sp>
      <p:sp>
        <p:nvSpPr>
          <p:cNvPr id="53" name="Google Shape;53;p7"/>
          <p:cNvSpPr txBox="1">
            <a:spLocks noGrp="1"/>
          </p:cNvSpPr>
          <p:nvPr>
            <p:ph type="ctrTitle"/>
          </p:nvPr>
        </p:nvSpPr>
        <p:spPr>
          <a:xfrm>
            <a:off x="1695847" y="4203903"/>
            <a:ext cx="12286059" cy="451960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subTitle" idx="1"/>
          </p:nvPr>
        </p:nvSpPr>
        <p:spPr>
          <a:xfrm>
            <a:off x="1695847" y="9308787"/>
            <a:ext cx="14344254" cy="23103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55" name="Google Shape;55;p7"/>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chemeClr val="lt1"/>
                </a:solidFill>
                <a:latin typeface="Arial"/>
                <a:ea typeface="Arial"/>
                <a:cs typeface="Arial"/>
                <a:sym typeface="Arial"/>
              </a:defRPr>
            </a:lvl1pPr>
            <a:lvl2pPr marL="0" lvl="1" indent="0" algn="r">
              <a:spcBef>
                <a:spcPts val="0"/>
              </a:spcBef>
              <a:buNone/>
              <a:defRPr sz="2400" b="0" i="0" u="none" strike="noStrike" cap="none">
                <a:solidFill>
                  <a:schemeClr val="lt1"/>
                </a:solidFill>
                <a:latin typeface="Arial"/>
                <a:ea typeface="Arial"/>
                <a:cs typeface="Arial"/>
                <a:sym typeface="Arial"/>
              </a:defRPr>
            </a:lvl2pPr>
            <a:lvl3pPr marL="0" lvl="2" indent="0" algn="r">
              <a:spcBef>
                <a:spcPts val="0"/>
              </a:spcBef>
              <a:buNone/>
              <a:defRPr sz="2400" b="0" i="0" u="none" strike="noStrike" cap="none">
                <a:solidFill>
                  <a:schemeClr val="lt1"/>
                </a:solidFill>
                <a:latin typeface="Arial"/>
                <a:ea typeface="Arial"/>
                <a:cs typeface="Arial"/>
                <a:sym typeface="Arial"/>
              </a:defRPr>
            </a:lvl3pPr>
            <a:lvl4pPr marL="0" lvl="3" indent="0" algn="r">
              <a:spcBef>
                <a:spcPts val="0"/>
              </a:spcBef>
              <a:buNone/>
              <a:defRPr sz="2400" b="0" i="0" u="none" strike="noStrike" cap="none">
                <a:solidFill>
                  <a:schemeClr val="lt1"/>
                </a:solidFill>
                <a:latin typeface="Arial"/>
                <a:ea typeface="Arial"/>
                <a:cs typeface="Arial"/>
                <a:sym typeface="Arial"/>
              </a:defRPr>
            </a:lvl4pPr>
            <a:lvl5pPr marL="0" lvl="4" indent="0" algn="r">
              <a:spcBef>
                <a:spcPts val="0"/>
              </a:spcBef>
              <a:buNone/>
              <a:defRPr sz="2400" b="0" i="0" u="none" strike="noStrike" cap="none">
                <a:solidFill>
                  <a:schemeClr val="lt1"/>
                </a:solidFill>
                <a:latin typeface="Arial"/>
                <a:ea typeface="Arial"/>
                <a:cs typeface="Arial"/>
                <a:sym typeface="Arial"/>
              </a:defRPr>
            </a:lvl5pPr>
            <a:lvl6pPr marL="0" lvl="5" indent="0" algn="r">
              <a:spcBef>
                <a:spcPts val="0"/>
              </a:spcBef>
              <a:buNone/>
              <a:defRPr sz="2400" b="0" i="0" u="none" strike="noStrike" cap="none">
                <a:solidFill>
                  <a:schemeClr val="lt1"/>
                </a:solidFill>
                <a:latin typeface="Arial"/>
                <a:ea typeface="Arial"/>
                <a:cs typeface="Arial"/>
                <a:sym typeface="Arial"/>
              </a:defRPr>
            </a:lvl6pPr>
            <a:lvl7pPr marL="0" lvl="6" indent="0" algn="r">
              <a:spcBef>
                <a:spcPts val="0"/>
              </a:spcBef>
              <a:buNone/>
              <a:defRPr sz="2400" b="0" i="0" u="none" strike="noStrike" cap="none">
                <a:solidFill>
                  <a:schemeClr val="lt1"/>
                </a:solidFill>
                <a:latin typeface="Arial"/>
                <a:ea typeface="Arial"/>
                <a:cs typeface="Arial"/>
                <a:sym typeface="Arial"/>
              </a:defRPr>
            </a:lvl7pPr>
            <a:lvl8pPr marL="0" lvl="7" indent="0" algn="r">
              <a:spcBef>
                <a:spcPts val="0"/>
              </a:spcBef>
              <a:buNone/>
              <a:defRPr sz="2400" b="0" i="0" u="none" strike="noStrike" cap="none">
                <a:solidFill>
                  <a:schemeClr val="lt1"/>
                </a:solidFill>
                <a:latin typeface="Arial"/>
                <a:ea typeface="Arial"/>
                <a:cs typeface="Arial"/>
                <a:sym typeface="Arial"/>
              </a:defRPr>
            </a:lvl8pPr>
            <a:lvl9pPr marL="0" lvl="8" indent="0" algn="r">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7"/>
          <p:cNvSpPr/>
          <p:nvPr/>
        </p:nvSpPr>
        <p:spPr>
          <a:xfrm>
            <a:off x="16183638" y="9013230"/>
            <a:ext cx="3257669" cy="3257669"/>
          </a:xfrm>
          <a:prstGeom prst="ellipse">
            <a:avLst/>
          </a:prstGeom>
          <a:noFill/>
          <a:ln w="146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7"/>
          <p:cNvSpPr/>
          <p:nvPr/>
        </p:nvSpPr>
        <p:spPr>
          <a:xfrm>
            <a:off x="21320100" y="4425142"/>
            <a:ext cx="3608615" cy="3608615"/>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 name="Google Shape;59;p7"/>
          <p:cNvSpPr/>
          <p:nvPr/>
        </p:nvSpPr>
        <p:spPr>
          <a:xfrm>
            <a:off x="17762247" y="5257042"/>
            <a:ext cx="5917515" cy="5917515"/>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7"/>
          <p:cNvSpPr/>
          <p:nvPr/>
        </p:nvSpPr>
        <p:spPr>
          <a:xfrm>
            <a:off x="16489928" y="351150"/>
            <a:ext cx="6658628" cy="66586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61" name="Google Shape;61;p7"/>
          <p:cNvPicPr preferRelativeResize="0"/>
          <p:nvPr userDrawn="1"/>
        </p:nvPicPr>
        <p:blipFill rotWithShape="1">
          <a:blip r:embed="rId2">
            <a:alphaModFix/>
          </a:blip>
          <a:srcRect/>
          <a:stretch/>
        </p:blipFill>
        <p:spPr>
          <a:xfrm>
            <a:off x="17205780" y="906822"/>
            <a:ext cx="5226926" cy="541749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1676619" y="730251"/>
            <a:ext cx="18914314"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1676619" y="3651250"/>
            <a:ext cx="21033937"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5" name="Google Shape;65;p8"/>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7" name="Google Shape;67;p8"/>
          <p:cNvPicPr preferRelativeResize="0"/>
          <p:nvPr/>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1663917" y="3419477"/>
            <a:ext cx="13936867"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1663917" y="9178927"/>
            <a:ext cx="21033937" cy="30003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71" name="Google Shape;71;p9"/>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9"/>
          <p:cNvPicPr preferRelativeResize="0"/>
          <p:nvPr userDrawn="1"/>
        </p:nvPicPr>
        <p:blipFill rotWithShape="1">
          <a:blip r:embed="rId2">
            <a:alphaModFix/>
          </a:blip>
          <a:srcRect/>
          <a:stretch/>
        </p:blipFill>
        <p:spPr>
          <a:xfrm>
            <a:off x="17205780" y="794856"/>
            <a:ext cx="5226926" cy="5417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1676619" y="730251"/>
            <a:ext cx="19261275"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1676618" y="3651250"/>
            <a:ext cx="10364549"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7" name="Google Shape;77;p10"/>
          <p:cNvSpPr txBox="1">
            <a:spLocks noGrp="1"/>
          </p:cNvSpPr>
          <p:nvPr>
            <p:ph type="body" idx="2"/>
          </p:nvPr>
        </p:nvSpPr>
        <p:spPr>
          <a:xfrm>
            <a:off x="12346008" y="3651250"/>
            <a:ext cx="10364549"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8" name="Google Shape;78;p10"/>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p10"/>
          <p:cNvPicPr preferRelativeResize="0"/>
          <p:nvPr/>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8800"/>
              <a:buFont typeface="Open Sans"/>
              <a:buNone/>
              <a:defRPr sz="8800" b="1" i="0" u="none" strike="noStrike" cap="none">
                <a:solidFill>
                  <a:schemeClr val="accent1"/>
                </a:solidFill>
                <a:latin typeface="Open Sans"/>
                <a:ea typeface="Open Sans"/>
                <a:cs typeface="Open Sans"/>
                <a:sym typeface="Open Sans"/>
              </a:defRPr>
            </a:lvl1pPr>
            <a:lvl2pPr lvl="1">
              <a:spcBef>
                <a:spcPts val="0"/>
              </a:spcBef>
              <a:spcAft>
                <a:spcPts val="0"/>
              </a:spcAft>
              <a:buSzPts val="1400"/>
              <a:buFont typeface="Open Sans"/>
              <a:buNone/>
              <a:defRPr sz="1800">
                <a:latin typeface="Open Sans"/>
                <a:ea typeface="Open Sans"/>
                <a:cs typeface="Open Sans"/>
                <a:sym typeface="Open Sans"/>
              </a:defRPr>
            </a:lvl2pPr>
            <a:lvl3pPr lvl="2">
              <a:spcBef>
                <a:spcPts val="0"/>
              </a:spcBef>
              <a:spcAft>
                <a:spcPts val="0"/>
              </a:spcAft>
              <a:buSzPts val="1400"/>
              <a:buFont typeface="Open Sans"/>
              <a:buNone/>
              <a:defRPr sz="1800">
                <a:latin typeface="Open Sans"/>
                <a:ea typeface="Open Sans"/>
                <a:cs typeface="Open Sans"/>
                <a:sym typeface="Open Sans"/>
              </a:defRPr>
            </a:lvl3pPr>
            <a:lvl4pPr lvl="3">
              <a:spcBef>
                <a:spcPts val="0"/>
              </a:spcBef>
              <a:spcAft>
                <a:spcPts val="0"/>
              </a:spcAft>
              <a:buSzPts val="1400"/>
              <a:buFont typeface="Open Sans"/>
              <a:buNone/>
              <a:defRPr sz="1800">
                <a:latin typeface="Open Sans"/>
                <a:ea typeface="Open Sans"/>
                <a:cs typeface="Open Sans"/>
                <a:sym typeface="Open Sans"/>
              </a:defRPr>
            </a:lvl4pPr>
            <a:lvl5pPr lvl="4">
              <a:spcBef>
                <a:spcPts val="0"/>
              </a:spcBef>
              <a:spcAft>
                <a:spcPts val="0"/>
              </a:spcAft>
              <a:buSzPts val="1400"/>
              <a:buFont typeface="Open Sans"/>
              <a:buNone/>
              <a:defRPr sz="1800">
                <a:latin typeface="Open Sans"/>
                <a:ea typeface="Open Sans"/>
                <a:cs typeface="Open Sans"/>
                <a:sym typeface="Open Sans"/>
              </a:defRPr>
            </a:lvl5pPr>
            <a:lvl6pPr lvl="5">
              <a:spcBef>
                <a:spcPts val="0"/>
              </a:spcBef>
              <a:spcAft>
                <a:spcPts val="0"/>
              </a:spcAft>
              <a:buSzPts val="1400"/>
              <a:buFont typeface="Open Sans"/>
              <a:buNone/>
              <a:defRPr sz="1800">
                <a:latin typeface="Open Sans"/>
                <a:ea typeface="Open Sans"/>
                <a:cs typeface="Open Sans"/>
                <a:sym typeface="Open Sans"/>
              </a:defRPr>
            </a:lvl6pPr>
            <a:lvl7pPr lvl="6">
              <a:spcBef>
                <a:spcPts val="0"/>
              </a:spcBef>
              <a:spcAft>
                <a:spcPts val="0"/>
              </a:spcAft>
              <a:buSzPts val="1400"/>
              <a:buFont typeface="Open Sans"/>
              <a:buNone/>
              <a:defRPr sz="1800">
                <a:latin typeface="Open Sans"/>
                <a:ea typeface="Open Sans"/>
                <a:cs typeface="Open Sans"/>
                <a:sym typeface="Open Sans"/>
              </a:defRPr>
            </a:lvl7pPr>
            <a:lvl8pPr lvl="7">
              <a:spcBef>
                <a:spcPts val="0"/>
              </a:spcBef>
              <a:spcAft>
                <a:spcPts val="0"/>
              </a:spcAft>
              <a:buSzPts val="1400"/>
              <a:buFont typeface="Open Sans"/>
              <a:buNone/>
              <a:defRPr sz="1800">
                <a:latin typeface="Open Sans"/>
                <a:ea typeface="Open Sans"/>
                <a:cs typeface="Open Sans"/>
                <a:sym typeface="Open Sans"/>
              </a:defRPr>
            </a:lvl8pPr>
            <a:lvl9pPr lvl="8">
              <a:spcBef>
                <a:spcPts val="0"/>
              </a:spcBef>
              <a:spcAft>
                <a:spcPts val="0"/>
              </a:spcAft>
              <a:buSzPts val="1400"/>
              <a:buFont typeface="Open Sans"/>
              <a:buNone/>
              <a:defRPr sz="1800">
                <a:latin typeface="Open Sans"/>
                <a:ea typeface="Open Sans"/>
                <a:cs typeface="Open Sans"/>
                <a:sym typeface="Open Sans"/>
              </a:defRPr>
            </a:lvl9pPr>
          </a:lstStyle>
          <a:p>
            <a:endParaRPr/>
          </a:p>
        </p:txBody>
      </p:sp>
      <p:sp>
        <p:nvSpPr>
          <p:cNvPr id="11" name="Google Shape;11;p1"/>
          <p:cNvSpPr txBox="1">
            <a:spLocks noGrp="1"/>
          </p:cNvSpPr>
          <p:nvPr>
            <p:ph type="body" idx="1"/>
          </p:nvPr>
        </p:nvSpPr>
        <p:spPr>
          <a:xfrm>
            <a:off x="1676619" y="3651250"/>
            <a:ext cx="21033937" cy="8702676"/>
          </a:xfrm>
          <a:prstGeom prst="rect">
            <a:avLst/>
          </a:prstGeom>
          <a:noFill/>
          <a:ln>
            <a:noFill/>
          </a:ln>
        </p:spPr>
        <p:txBody>
          <a:bodyPr spcFirstLastPara="1" wrap="square" lIns="91425" tIns="45700" rIns="91425" bIns="45700" anchor="t" anchorCtr="0">
            <a:normAutofit/>
          </a:bodyPr>
          <a:lstStyle>
            <a:lvl1pPr marL="457200" marR="0" lvl="0" indent="-584200" algn="l" rtl="0">
              <a:lnSpc>
                <a:spcPct val="90000"/>
              </a:lnSpc>
              <a:spcBef>
                <a:spcPts val="2000"/>
              </a:spcBef>
              <a:spcAft>
                <a:spcPts val="0"/>
              </a:spcAft>
              <a:buClr>
                <a:schemeClr val="dk1"/>
              </a:buClr>
              <a:buSzPts val="5600"/>
              <a:buFont typeface="Open Sans"/>
              <a:buChar char="•"/>
              <a:defRPr sz="5600" i="0" u="none" strike="noStrike" cap="none">
                <a:solidFill>
                  <a:schemeClr val="dk1"/>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Open Sans"/>
              <a:buChar char="•"/>
              <a:defRPr sz="4800" i="0" u="none" strike="noStrike" cap="none">
                <a:solidFill>
                  <a:schemeClr val="dk1"/>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Open Sans"/>
              <a:buChar char="•"/>
              <a:defRPr sz="4000" i="0" u="none" strike="noStrike" cap="none">
                <a:solidFill>
                  <a:schemeClr val="dk1"/>
                </a:solidFill>
                <a:latin typeface="Open Sans"/>
                <a:ea typeface="Open Sans"/>
                <a:cs typeface="Open Sans"/>
                <a:sym typeface="Open Sans"/>
              </a:defRPr>
            </a:lvl3pPr>
            <a:lvl4pPr marL="1828800" marR="0" lvl="3"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4pPr>
            <a:lvl5pPr marL="2286000" marR="0" lvl="4"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5pPr>
            <a:lvl6pPr marL="2743200" marR="0" lvl="5"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6pPr>
            <a:lvl7pPr marL="3200400" marR="0" lvl="6"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7pPr>
            <a:lvl8pPr marL="3657600" marR="0" lvl="7"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8pPr>
            <a:lvl9pPr marL="4114800" marR="0" lvl="8"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9pPr>
          </a:lstStyle>
          <a:p>
            <a:endParaRPr/>
          </a:p>
        </p:txBody>
      </p:sp>
      <p:sp>
        <p:nvSpPr>
          <p:cNvPr id="12" name="Google Shape;12;p1"/>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Font typeface="Open Sans"/>
              <a:buNone/>
              <a:defRPr sz="2400" i="0" u="none" strike="noStrike" cap="none">
                <a:solidFill>
                  <a:srgbClr val="005A83"/>
                </a:solidFill>
                <a:latin typeface="Open Sans"/>
                <a:ea typeface="Open Sans"/>
                <a:cs typeface="Open Sans"/>
                <a:sym typeface="Open Sans"/>
              </a:defRPr>
            </a:lvl1pPr>
            <a:lvl2pPr marR="0" lvl="1"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9pPr>
          </a:lstStyle>
          <a:p>
            <a:endParaRPr/>
          </a:p>
        </p:txBody>
      </p:sp>
      <p:sp>
        <p:nvSpPr>
          <p:cNvPr id="13" name="Google Shape;13;p1"/>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i="0" u="none" strike="noStrike" cap="none">
                <a:solidFill>
                  <a:srgbClr val="005A83"/>
                </a:solidFill>
                <a:latin typeface="Open Sans"/>
                <a:ea typeface="Open Sans"/>
                <a:cs typeface="Open Sans"/>
                <a:sym typeface="Open Sans"/>
              </a:defRPr>
            </a:lvl1pPr>
            <a:lvl2pPr marL="0" marR="0" lvl="1" indent="0" algn="r" rtl="0">
              <a:spcBef>
                <a:spcPts val="0"/>
              </a:spcBef>
              <a:buNone/>
              <a:defRPr sz="2400" i="0" u="none" strike="noStrike" cap="none">
                <a:solidFill>
                  <a:srgbClr val="005A83"/>
                </a:solidFill>
                <a:latin typeface="Open Sans"/>
                <a:ea typeface="Open Sans"/>
                <a:cs typeface="Open Sans"/>
                <a:sym typeface="Open Sans"/>
              </a:defRPr>
            </a:lvl2pPr>
            <a:lvl3pPr marL="0" marR="0" lvl="2" indent="0" algn="r" rtl="0">
              <a:spcBef>
                <a:spcPts val="0"/>
              </a:spcBef>
              <a:buNone/>
              <a:defRPr sz="2400" i="0" u="none" strike="noStrike" cap="none">
                <a:solidFill>
                  <a:srgbClr val="005A83"/>
                </a:solidFill>
                <a:latin typeface="Open Sans"/>
                <a:ea typeface="Open Sans"/>
                <a:cs typeface="Open Sans"/>
                <a:sym typeface="Open Sans"/>
              </a:defRPr>
            </a:lvl3pPr>
            <a:lvl4pPr marL="0" marR="0" lvl="3" indent="0" algn="r" rtl="0">
              <a:spcBef>
                <a:spcPts val="0"/>
              </a:spcBef>
              <a:buNone/>
              <a:defRPr sz="2400" i="0" u="none" strike="noStrike" cap="none">
                <a:solidFill>
                  <a:srgbClr val="005A83"/>
                </a:solidFill>
                <a:latin typeface="Open Sans"/>
                <a:ea typeface="Open Sans"/>
                <a:cs typeface="Open Sans"/>
                <a:sym typeface="Open Sans"/>
              </a:defRPr>
            </a:lvl4pPr>
            <a:lvl5pPr marL="0" marR="0" lvl="4" indent="0" algn="r" rtl="0">
              <a:spcBef>
                <a:spcPts val="0"/>
              </a:spcBef>
              <a:buNone/>
              <a:defRPr sz="2400" i="0" u="none" strike="noStrike" cap="none">
                <a:solidFill>
                  <a:srgbClr val="005A83"/>
                </a:solidFill>
                <a:latin typeface="Open Sans"/>
                <a:ea typeface="Open Sans"/>
                <a:cs typeface="Open Sans"/>
                <a:sym typeface="Open Sans"/>
              </a:defRPr>
            </a:lvl5pPr>
            <a:lvl6pPr marL="0" marR="0" lvl="5" indent="0" algn="r" rtl="0">
              <a:spcBef>
                <a:spcPts val="0"/>
              </a:spcBef>
              <a:buNone/>
              <a:defRPr sz="2400" i="0" u="none" strike="noStrike" cap="none">
                <a:solidFill>
                  <a:srgbClr val="005A83"/>
                </a:solidFill>
                <a:latin typeface="Open Sans"/>
                <a:ea typeface="Open Sans"/>
                <a:cs typeface="Open Sans"/>
                <a:sym typeface="Open Sans"/>
              </a:defRPr>
            </a:lvl6pPr>
            <a:lvl7pPr marL="0" marR="0" lvl="6" indent="0" algn="r" rtl="0">
              <a:spcBef>
                <a:spcPts val="0"/>
              </a:spcBef>
              <a:buNone/>
              <a:defRPr sz="2400" i="0" u="none" strike="noStrike" cap="none">
                <a:solidFill>
                  <a:srgbClr val="005A83"/>
                </a:solidFill>
                <a:latin typeface="Open Sans"/>
                <a:ea typeface="Open Sans"/>
                <a:cs typeface="Open Sans"/>
                <a:sym typeface="Open Sans"/>
              </a:defRPr>
            </a:lvl7pPr>
            <a:lvl8pPr marL="0" marR="0" lvl="7" indent="0" algn="r" rtl="0">
              <a:spcBef>
                <a:spcPts val="0"/>
              </a:spcBef>
              <a:buNone/>
              <a:defRPr sz="2400" i="0" u="none" strike="noStrike" cap="none">
                <a:solidFill>
                  <a:srgbClr val="005A83"/>
                </a:solidFill>
                <a:latin typeface="Open Sans"/>
                <a:ea typeface="Open Sans"/>
                <a:cs typeface="Open Sans"/>
                <a:sym typeface="Open Sans"/>
              </a:defRPr>
            </a:lvl8pPr>
            <a:lvl9pPr marL="0" marR="0" lvl="8" indent="0" algn="r" rtl="0">
              <a:spcBef>
                <a:spcPts val="0"/>
              </a:spcBef>
              <a:buNone/>
              <a:defRPr sz="2400" i="0" u="none" strike="noStrike" cap="none">
                <a:solidFill>
                  <a:srgbClr val="005A8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0839-EE5B-CD8C-3534-FC931366A3D6}"/>
              </a:ext>
            </a:extLst>
          </p:cNvPr>
          <p:cNvSpPr>
            <a:spLocks noGrp="1"/>
          </p:cNvSpPr>
          <p:nvPr>
            <p:ph type="ctrTitle"/>
          </p:nvPr>
        </p:nvSpPr>
        <p:spPr/>
        <p:txBody>
          <a:bodyPr/>
          <a:lstStyle/>
          <a:p>
            <a:r>
              <a:rPr lang="en-US" dirty="0"/>
              <a:t>XB SIG:</a:t>
            </a:r>
            <a:br>
              <a:rPr lang="en-US" dirty="0"/>
            </a:br>
            <a:r>
              <a:rPr lang="en-US" dirty="0"/>
              <a:t>Compliance</a:t>
            </a:r>
          </a:p>
        </p:txBody>
      </p:sp>
      <p:sp>
        <p:nvSpPr>
          <p:cNvPr id="3" name="Subtitle 2">
            <a:extLst>
              <a:ext uri="{FF2B5EF4-FFF2-40B4-BE49-F238E27FC236}">
                <a16:creationId xmlns:a16="http://schemas.microsoft.com/office/drawing/2014/main" id="{7383AEFE-1EE6-30D6-9244-8D42CB8A0CC2}"/>
              </a:ext>
            </a:extLst>
          </p:cNvPr>
          <p:cNvSpPr>
            <a:spLocks noGrp="1"/>
          </p:cNvSpPr>
          <p:nvPr>
            <p:ph type="subTitle" idx="1"/>
          </p:nvPr>
        </p:nvSpPr>
        <p:spPr/>
        <p:txBody>
          <a:bodyPr/>
          <a:lstStyle/>
          <a:p>
            <a:r>
              <a:rPr lang="en-US" dirty="0"/>
              <a:t>Paul Makin</a:t>
            </a:r>
          </a:p>
        </p:txBody>
      </p:sp>
      <p:sp>
        <p:nvSpPr>
          <p:cNvPr id="4" name="Slide Number Placeholder 3">
            <a:extLst>
              <a:ext uri="{FF2B5EF4-FFF2-40B4-BE49-F238E27FC236}">
                <a16:creationId xmlns:a16="http://schemas.microsoft.com/office/drawing/2014/main" id="{AAD4B1B7-FD1E-98D7-9996-374593AAEC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374260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a:bodyPr>
          <a:lstStyle/>
          <a:p>
            <a:r>
              <a:rPr lang="en-US" dirty="0"/>
              <a:t>FATF Recommendation 16:</a:t>
            </a:r>
            <a:br>
              <a:rPr lang="en-US" dirty="0"/>
            </a:br>
            <a:r>
              <a:rPr lang="en-US" dirty="0"/>
              <a:t>Ordering Financial Institution</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92500" lnSpcReduction="20000"/>
          </a:bodyPr>
          <a:lstStyle/>
          <a:p>
            <a:pPr marL="0" indent="0">
              <a:buNone/>
            </a:pPr>
            <a:r>
              <a:rPr lang="en-US" dirty="0"/>
              <a:t>The ordering financial institution should ensure that qualifying wire transfers contain required and accurate originator information, and required beneficiary information.</a:t>
            </a:r>
          </a:p>
          <a:p>
            <a:pPr marL="0" indent="0">
              <a:buNone/>
            </a:pPr>
            <a:r>
              <a:rPr lang="en-US" dirty="0"/>
              <a:t>The ordering financial institution should ensure that cross-border wire transfers below any applicable threshold contain the name of the originator and the name of the beneficiary and an account number for each, or a unique transaction reference number.</a:t>
            </a:r>
          </a:p>
          <a:p>
            <a:pPr marL="0" indent="0">
              <a:buNone/>
            </a:pPr>
            <a:r>
              <a:rPr lang="en-US" dirty="0"/>
              <a:t>The ordering financial institution should maintain all originator and beneficiary information collected, in accordance with Recommendation 11.</a:t>
            </a:r>
          </a:p>
          <a:p>
            <a:pPr marL="0" indent="0">
              <a:buNone/>
            </a:pPr>
            <a:r>
              <a:rPr lang="en-US" dirty="0"/>
              <a:t>The ordering financial institution should not be allowed to execute the wire transfer if it does not comply with the requirements specified above.</a:t>
            </a:r>
          </a:p>
          <a:p>
            <a:pPr marL="0" indent="0">
              <a:buNone/>
            </a:pPr>
            <a:endParaRPr lang="en-US" dirty="0"/>
          </a:p>
        </p:txBody>
      </p:sp>
    </p:spTree>
    <p:extLst>
      <p:ext uri="{BB962C8B-B14F-4D97-AF65-F5344CB8AC3E}">
        <p14:creationId xmlns:p14="http://schemas.microsoft.com/office/powerpoint/2010/main" val="571307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fontScale="90000"/>
          </a:bodyPr>
          <a:lstStyle/>
          <a:p>
            <a:r>
              <a:rPr lang="en-US" dirty="0"/>
              <a:t>FATF Recommendation 16:</a:t>
            </a:r>
            <a:br>
              <a:rPr lang="en-US" dirty="0"/>
            </a:br>
            <a:r>
              <a:rPr lang="en-US" dirty="0"/>
              <a:t>Intermediary Financial Institution</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70000" lnSpcReduction="20000"/>
          </a:bodyPr>
          <a:lstStyle/>
          <a:p>
            <a:pPr marL="0" indent="0">
              <a:buNone/>
            </a:pPr>
            <a:r>
              <a:rPr lang="en-US" dirty="0"/>
              <a:t>For cross-border wire transfers, financial institutions processing an intermediary element of such chains of wire transfers should ensure that all originator and beneficiary information that accompanies a wire transfer is retained with it</a:t>
            </a:r>
          </a:p>
          <a:p>
            <a:pPr marL="0" indent="0">
              <a:buNone/>
            </a:pPr>
            <a:r>
              <a:rPr lang="en-US" dirty="0"/>
              <a:t>Where technical limitations prevent the required originator or beneficiary information accompanying a cross-border wire transfer from remaining with a related domestic wire transfer, a record should be kept, for at least five years, by the receiving intermediary financial institution of all the information received from the ordering financial institution or another intermediary financial institution.</a:t>
            </a:r>
          </a:p>
          <a:p>
            <a:pPr marL="0" indent="0">
              <a:buNone/>
            </a:pPr>
            <a:r>
              <a:rPr lang="en-US" dirty="0"/>
              <a:t>An intermediary financial institution should take reasonable measures to identify cross-border wire transfers that lack required originator information or required beneficiary information. Such measures should be consistent with straight-through processing.</a:t>
            </a:r>
          </a:p>
          <a:p>
            <a:pPr marL="0" indent="0">
              <a:buNone/>
            </a:pPr>
            <a:r>
              <a:rPr lang="en-US" dirty="0"/>
              <a:t>An intermediary financial institution should have effective risk-based policies and procedures for determining: (</a:t>
            </a:r>
            <a:r>
              <a:rPr lang="en-US" dirty="0" err="1"/>
              <a:t>i</a:t>
            </a:r>
            <a:r>
              <a:rPr lang="en-US" dirty="0"/>
              <a:t>) when to execute, reject, or suspend a wire transfer lacking required originator or required beneficiary information; and (ii) the appropriate follow-up action.</a:t>
            </a:r>
          </a:p>
        </p:txBody>
      </p:sp>
    </p:spTree>
    <p:extLst>
      <p:ext uri="{BB962C8B-B14F-4D97-AF65-F5344CB8AC3E}">
        <p14:creationId xmlns:p14="http://schemas.microsoft.com/office/powerpoint/2010/main" val="62047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a:bodyPr>
          <a:lstStyle/>
          <a:p>
            <a:r>
              <a:rPr lang="en-US" dirty="0"/>
              <a:t>FATF Recommendation 16:</a:t>
            </a:r>
            <a:br>
              <a:rPr lang="en-US" dirty="0"/>
            </a:br>
            <a:r>
              <a:rPr lang="en-US" dirty="0"/>
              <a:t>Beneficiary Financial Institution</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92500" lnSpcReduction="10000"/>
          </a:bodyPr>
          <a:lstStyle/>
          <a:p>
            <a:pPr marL="0" indent="0">
              <a:buNone/>
            </a:pPr>
            <a:r>
              <a:rPr lang="en-US" dirty="0"/>
              <a:t>A beneficiary financial institution should take reasonable measures to identify cross-border wire transfers that lack required originator or required beneficiary information. Such measures may include post-event monitoring or real-time monitoring where feasible.</a:t>
            </a:r>
          </a:p>
          <a:p>
            <a:pPr marL="0" indent="0">
              <a:buNone/>
            </a:pPr>
            <a:r>
              <a:rPr lang="en-US" dirty="0"/>
              <a:t>For qualifying wire transfers, a beneficiary financial institution should verify the identity of the beneficiary, if the identity has not been previously verified, and maintain this information in accordance with Recommendation 11.</a:t>
            </a:r>
          </a:p>
          <a:p>
            <a:pPr marL="0" indent="0">
              <a:buNone/>
            </a:pPr>
            <a:r>
              <a:rPr lang="en-US" dirty="0"/>
              <a:t>A beneficiary financial institution should have effective risk-based policies and procedures for determining: (</a:t>
            </a:r>
            <a:r>
              <a:rPr lang="en-US" dirty="0" err="1"/>
              <a:t>i</a:t>
            </a:r>
            <a:r>
              <a:rPr lang="en-US" dirty="0"/>
              <a:t>) when to execute, reject, or suspend a wire transfer lacking required originator or required beneficiary information; and (ii) the appropriate follow-up action.</a:t>
            </a:r>
          </a:p>
        </p:txBody>
      </p:sp>
    </p:spTree>
    <p:extLst>
      <p:ext uri="{BB962C8B-B14F-4D97-AF65-F5344CB8AC3E}">
        <p14:creationId xmlns:p14="http://schemas.microsoft.com/office/powerpoint/2010/main" val="91878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fontScale="90000"/>
          </a:bodyPr>
          <a:lstStyle/>
          <a:p>
            <a:r>
              <a:rPr lang="en-US" dirty="0"/>
              <a:t>FATF Recommendation 18:</a:t>
            </a:r>
            <a:br>
              <a:rPr lang="en-US" dirty="0"/>
            </a:br>
            <a:r>
              <a:rPr lang="en-US" dirty="0"/>
              <a:t>Internal controls and foreign branches and subsidiaries</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92500" lnSpcReduction="10000"/>
          </a:bodyPr>
          <a:lstStyle/>
          <a:p>
            <a:pPr marL="0" indent="0">
              <a:buNone/>
            </a:pPr>
            <a:r>
              <a:rPr lang="en-US" dirty="0"/>
              <a:t>Financial institutions should be required to implement </a:t>
            </a:r>
            <a:r>
              <a:rPr lang="en-US" dirty="0" err="1"/>
              <a:t>programmes</a:t>
            </a:r>
            <a:r>
              <a:rPr lang="en-US" dirty="0"/>
              <a:t> against money laundering and terrorist financing. Financial groups should be required to implement group-wide </a:t>
            </a:r>
            <a:r>
              <a:rPr lang="en-US" dirty="0" err="1"/>
              <a:t>programmes</a:t>
            </a:r>
            <a:r>
              <a:rPr lang="en-US" dirty="0"/>
              <a:t> against money laundering and terrorist financing, including policies and procedures for sharing information within the group for AML/CFT purposes.</a:t>
            </a:r>
          </a:p>
          <a:p>
            <a:pPr marL="0" indent="0">
              <a:buNone/>
            </a:pPr>
            <a:r>
              <a:rPr lang="en-US" dirty="0"/>
              <a:t>Financial institutions should be required to ensure that their foreign branches and majority- owned subsidiaries apply AML/CFT measures consistent with the home country requirements implementing the FATF Recommendations through the financial groups’ </a:t>
            </a:r>
            <a:r>
              <a:rPr lang="en-US" dirty="0" err="1"/>
              <a:t>programmes</a:t>
            </a:r>
            <a:r>
              <a:rPr lang="en-US" dirty="0"/>
              <a:t> against money laundering and terrorist financing.</a:t>
            </a:r>
          </a:p>
        </p:txBody>
      </p:sp>
    </p:spTree>
    <p:extLst>
      <p:ext uri="{BB962C8B-B14F-4D97-AF65-F5344CB8AC3E}">
        <p14:creationId xmlns:p14="http://schemas.microsoft.com/office/powerpoint/2010/main" val="395210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a:bodyPr>
          <a:lstStyle/>
          <a:p>
            <a:r>
              <a:rPr lang="en-US" dirty="0"/>
              <a:t>FATF Recommendation 19:</a:t>
            </a:r>
            <a:br>
              <a:rPr lang="en-US" dirty="0"/>
            </a:br>
            <a:r>
              <a:rPr lang="en-US" dirty="0"/>
              <a:t>Higher-risk countries</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a:bodyPr>
          <a:lstStyle/>
          <a:p>
            <a:pPr marL="0" indent="0">
              <a:buNone/>
            </a:pPr>
            <a:r>
              <a:rPr lang="en-US" dirty="0"/>
              <a:t>Financial institutions should be required to apply enhanced due diligence measures to business relationships and transactions with natural and legal persons, and financial institutions, from countries for which this is called for by the FATF. The type of enhanced due diligence measures applied should be effective and proportionate to the risks.</a:t>
            </a:r>
          </a:p>
        </p:txBody>
      </p:sp>
    </p:spTree>
    <p:extLst>
      <p:ext uri="{BB962C8B-B14F-4D97-AF65-F5344CB8AC3E}">
        <p14:creationId xmlns:p14="http://schemas.microsoft.com/office/powerpoint/2010/main" val="125762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fontScale="90000"/>
          </a:bodyPr>
          <a:lstStyle/>
          <a:p>
            <a:r>
              <a:rPr lang="en-US" dirty="0"/>
              <a:t>FATF Recommendation 20:</a:t>
            </a:r>
            <a:br>
              <a:rPr lang="en-US" dirty="0"/>
            </a:br>
            <a:r>
              <a:rPr lang="en-US" dirty="0"/>
              <a:t>Reporting of suspicious transactions</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a:bodyPr>
          <a:lstStyle/>
          <a:p>
            <a:pPr marL="0" indent="0">
              <a:buNone/>
            </a:pPr>
            <a:r>
              <a:rPr lang="en-US" dirty="0"/>
              <a:t>If a financial institution suspects or has reasonable grounds to suspect that funds are the proceeds of a criminal activity, or are related to terrorist financing, it should be required, by law, to report promptly its suspicions to the financial intelligence unit (FIU).</a:t>
            </a:r>
          </a:p>
        </p:txBody>
      </p:sp>
    </p:spTree>
    <p:extLst>
      <p:ext uri="{BB962C8B-B14F-4D97-AF65-F5344CB8AC3E}">
        <p14:creationId xmlns:p14="http://schemas.microsoft.com/office/powerpoint/2010/main" val="522814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a:bodyPr>
          <a:lstStyle/>
          <a:p>
            <a:r>
              <a:rPr lang="en-US" dirty="0"/>
              <a:t>FATF Recommendation 21:</a:t>
            </a:r>
            <a:br>
              <a:rPr lang="en-US" dirty="0"/>
            </a:br>
            <a:r>
              <a:rPr lang="en-US" dirty="0"/>
              <a:t>Tipping-off and confidentiality</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92500" lnSpcReduction="10000"/>
          </a:bodyPr>
          <a:lstStyle/>
          <a:p>
            <a:pPr marL="0" indent="0">
              <a:buNone/>
            </a:pPr>
            <a:r>
              <a:rPr lang="en-US" dirty="0"/>
              <a:t>Financial institutions, their directors, officers and employees should be:</a:t>
            </a:r>
          </a:p>
          <a:p>
            <a:pPr marL="1028700" indent="-1028700">
              <a:buFont typeface="+mj-lt"/>
              <a:buAutoNum type="alphaLcParenR"/>
            </a:pPr>
            <a:r>
              <a:rPr lang="en-US" dirty="0"/>
              <a:t>protected by law from criminal and civil liability for breach of any restriction on disclosure of information imposed by contract or by any legislative, regulatory or administrative provision, if they report their suspicions in good faith to the FIU, even if they did not know precisely what the underlying criminal activity was, and regardless of whether illegal activity actually occurred; and</a:t>
            </a:r>
          </a:p>
          <a:p>
            <a:pPr marL="1028700" indent="-1028700">
              <a:buFont typeface="+mj-lt"/>
              <a:buAutoNum type="alphaLcParenR"/>
            </a:pPr>
            <a:r>
              <a:rPr lang="en-US" dirty="0"/>
              <a:t>prohibited by law from disclosing (“tipping-off”) the fact that a suspicious transaction report (STR) or related information is being filed with the FIU. These provisions are not intended to inhibit information sharing under Recommendation 18.</a:t>
            </a:r>
          </a:p>
        </p:txBody>
      </p:sp>
    </p:spTree>
    <p:extLst>
      <p:ext uri="{BB962C8B-B14F-4D97-AF65-F5344CB8AC3E}">
        <p14:creationId xmlns:p14="http://schemas.microsoft.com/office/powerpoint/2010/main" val="6028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fontScale="90000"/>
          </a:bodyPr>
          <a:lstStyle/>
          <a:p>
            <a:r>
              <a:rPr lang="en-US" dirty="0"/>
              <a:t>FATF Recommendation 1:</a:t>
            </a:r>
            <a:br>
              <a:rPr lang="en-US" dirty="0"/>
            </a:br>
            <a:r>
              <a:rPr lang="en-US" dirty="0"/>
              <a:t>Assessing risks and applying a risk-based approach</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a:bodyPr>
          <a:lstStyle/>
          <a:p>
            <a:pPr marL="0" indent="0">
              <a:buNone/>
            </a:pPr>
            <a:r>
              <a:rPr lang="en-US" dirty="0"/>
              <a:t>…. Countries should require financial institutions and designated non-financial businesses and professions (DNFBPs) to identify, assess and take effective action to mitigate their money laundering, terrorist financing and proliferation financing risks </a:t>
            </a:r>
            <a:r>
              <a:rPr lang="en-US" i="1" dirty="0"/>
              <a:t>(in line with the level of money laundering and terrorist financing risk identified by the regulatory authority, with an eye to the level of proliferation financing risk)</a:t>
            </a:r>
          </a:p>
        </p:txBody>
      </p:sp>
    </p:spTree>
    <p:extLst>
      <p:ext uri="{BB962C8B-B14F-4D97-AF65-F5344CB8AC3E}">
        <p14:creationId xmlns:p14="http://schemas.microsoft.com/office/powerpoint/2010/main" val="1840541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3FD11E-2BCF-8321-297C-9ED068FD4FE6}"/>
              </a:ext>
            </a:extLst>
          </p:cNvPr>
          <p:cNvSpPr>
            <a:spLocks noGrp="1"/>
          </p:cNvSpPr>
          <p:nvPr>
            <p:ph type="title"/>
          </p:nvPr>
        </p:nvSpPr>
        <p:spPr/>
        <p:txBody>
          <a:bodyPr/>
          <a:lstStyle/>
          <a:p>
            <a:r>
              <a:rPr lang="en-US" dirty="0"/>
              <a:t>Constraints on a Mojaloop Deployment</a:t>
            </a:r>
          </a:p>
        </p:txBody>
      </p:sp>
      <p:sp>
        <p:nvSpPr>
          <p:cNvPr id="5" name="Text Placeholder 4">
            <a:extLst>
              <a:ext uri="{FF2B5EF4-FFF2-40B4-BE49-F238E27FC236}">
                <a16:creationId xmlns:a16="http://schemas.microsoft.com/office/drawing/2014/main" id="{718CC0F1-65B8-2E48-CF59-6784C1DA3F1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3595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22D7-A250-95A3-3603-B2126D6EEE38}"/>
              </a:ext>
            </a:extLst>
          </p:cNvPr>
          <p:cNvSpPr>
            <a:spLocks noGrp="1"/>
          </p:cNvSpPr>
          <p:nvPr>
            <p:ph type="title"/>
          </p:nvPr>
        </p:nvSpPr>
        <p:spPr/>
        <p:txBody>
          <a:bodyPr/>
          <a:lstStyle/>
          <a:p>
            <a:r>
              <a:rPr lang="en-US" dirty="0"/>
              <a:t>We’re not an FSP. So what do we need to do?</a:t>
            </a:r>
          </a:p>
        </p:txBody>
      </p:sp>
      <p:sp>
        <p:nvSpPr>
          <p:cNvPr id="3" name="Content Placeholder 2">
            <a:extLst>
              <a:ext uri="{FF2B5EF4-FFF2-40B4-BE49-F238E27FC236}">
                <a16:creationId xmlns:a16="http://schemas.microsoft.com/office/drawing/2014/main" id="{ABA6AD62-997D-0400-32D0-EAD57AABF1A3}"/>
              </a:ext>
            </a:extLst>
          </p:cNvPr>
          <p:cNvSpPr>
            <a:spLocks noGrp="1"/>
          </p:cNvSpPr>
          <p:nvPr>
            <p:ph idx="1"/>
          </p:nvPr>
        </p:nvSpPr>
        <p:spPr/>
        <p:txBody>
          <a:bodyPr>
            <a:normAutofit fontScale="92500" lnSpcReduction="10000"/>
          </a:bodyPr>
          <a:lstStyle/>
          <a:p>
            <a:r>
              <a:rPr lang="en-US" dirty="0"/>
              <a:t>Ensure integrations with FSPs include provision for the transaction meta data, as per Recommendation 16</a:t>
            </a:r>
          </a:p>
          <a:p>
            <a:r>
              <a:rPr lang="en-US" dirty="0"/>
              <a:t>Ensure transaction meta data is propagated end to end</a:t>
            </a:r>
          </a:p>
          <a:p>
            <a:r>
              <a:rPr lang="en-US" dirty="0"/>
              <a:t>(where a transaction is international and transaction meta data is missing) Use a risk-based policy to decide whether to accept or reject</a:t>
            </a:r>
          </a:p>
          <a:p>
            <a:r>
              <a:rPr lang="en-US" dirty="0"/>
              <a:t>Consider Recommendation 13 when seeking international partners</a:t>
            </a:r>
          </a:p>
          <a:p>
            <a:r>
              <a:rPr lang="en-US" dirty="0"/>
              <a:t>Transactions must be monitored, and notifications generated to DFSPs that STRs need to be raised if required</a:t>
            </a:r>
          </a:p>
          <a:p>
            <a:r>
              <a:rPr lang="en-US" dirty="0"/>
              <a:t>Store all transaction data for at least 5 years</a:t>
            </a:r>
          </a:p>
        </p:txBody>
      </p:sp>
    </p:spTree>
    <p:extLst>
      <p:ext uri="{BB962C8B-B14F-4D97-AF65-F5344CB8AC3E}">
        <p14:creationId xmlns:p14="http://schemas.microsoft.com/office/powerpoint/2010/main" val="147158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FE39B-1EDD-071B-40F5-1BF00FB07F1C}"/>
              </a:ext>
            </a:extLst>
          </p:cNvPr>
          <p:cNvSpPr>
            <a:spLocks noGrp="1"/>
          </p:cNvSpPr>
          <p:nvPr>
            <p:ph type="title"/>
          </p:nvPr>
        </p:nvSpPr>
        <p:spPr/>
        <p:txBody>
          <a:bodyPr/>
          <a:lstStyle/>
          <a:p>
            <a:r>
              <a:rPr lang="en-US" dirty="0"/>
              <a:t>Compliance Context</a:t>
            </a:r>
          </a:p>
        </p:txBody>
      </p:sp>
      <p:sp>
        <p:nvSpPr>
          <p:cNvPr id="3" name="Text Placeholder 2">
            <a:extLst>
              <a:ext uri="{FF2B5EF4-FFF2-40B4-BE49-F238E27FC236}">
                <a16:creationId xmlns:a16="http://schemas.microsoft.com/office/drawing/2014/main" id="{8D92AE0B-C7D8-F794-18D5-FE452A004F22}"/>
              </a:ext>
            </a:extLst>
          </p:cNvPr>
          <p:cNvSpPr>
            <a:spLocks noGrp="1"/>
          </p:cNvSpPr>
          <p:nvPr>
            <p:ph type="body" idx="1"/>
          </p:nvPr>
        </p:nvSpPr>
        <p:spPr/>
        <p:txBody>
          <a:bodyPr/>
          <a:lstStyle/>
          <a:p>
            <a:pPr marL="114300" indent="0">
              <a:buNone/>
            </a:pPr>
            <a:r>
              <a:rPr lang="en-US" dirty="0"/>
              <a:t>Compliance for cross border is shaped by the FATF Recommendations</a:t>
            </a:r>
          </a:p>
          <a:p>
            <a:pPr>
              <a:buSzPct val="100000"/>
            </a:pPr>
            <a:r>
              <a:rPr lang="en-US" dirty="0"/>
              <a:t>…which “bleed through” to domestic compliance</a:t>
            </a:r>
          </a:p>
          <a:p>
            <a:pPr marL="114300" indent="0">
              <a:buNone/>
            </a:pPr>
            <a:r>
              <a:rPr lang="en-US" dirty="0"/>
              <a:t>Most Recommendations are aimed at governments/financial regulatory and supervisory authorities</a:t>
            </a:r>
          </a:p>
          <a:p>
            <a:pPr>
              <a:buSzPct val="100000"/>
            </a:pPr>
            <a:r>
              <a:rPr lang="en-US" dirty="0"/>
              <a:t>Some define the interactions between FSPs and those authorities</a:t>
            </a:r>
          </a:p>
          <a:p>
            <a:pPr marL="114300" indent="0">
              <a:buSzPct val="100000"/>
              <a:buNone/>
            </a:pPr>
            <a:r>
              <a:rPr lang="en-US" dirty="0"/>
              <a:t>Short summary of the most relevant Recommendations follows</a:t>
            </a:r>
          </a:p>
        </p:txBody>
      </p:sp>
      <p:sp>
        <p:nvSpPr>
          <p:cNvPr id="4" name="Slide Number Placeholder 3">
            <a:extLst>
              <a:ext uri="{FF2B5EF4-FFF2-40B4-BE49-F238E27FC236}">
                <a16:creationId xmlns:a16="http://schemas.microsoft.com/office/drawing/2014/main" id="{192644B1-9595-D3FF-6891-471CCC716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613108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075575-1BF7-AF6E-26E8-3B6B2A153667}"/>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34022977-B7ED-2A39-E6CC-B92C3741463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846DA1-B9A1-C14C-A9BF-9EC473CD6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77546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lstStyle/>
          <a:p>
            <a:r>
              <a:rPr lang="en-US" dirty="0"/>
              <a:t>FATF Recommendation 10:</a:t>
            </a:r>
            <a:br>
              <a:rPr lang="en-US" dirty="0"/>
            </a:br>
            <a:r>
              <a:rPr lang="en-US" dirty="0"/>
              <a:t>Customer Due Diligence</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92500" lnSpcReduction="20000"/>
          </a:bodyPr>
          <a:lstStyle/>
          <a:p>
            <a:pPr marL="0" indent="0">
              <a:buNone/>
            </a:pPr>
            <a:r>
              <a:rPr lang="en-US" b="1" dirty="0"/>
              <a:t>When</a:t>
            </a:r>
          </a:p>
          <a:p>
            <a:pPr marL="0" indent="0">
              <a:buNone/>
            </a:pPr>
            <a:r>
              <a:rPr lang="en-US" dirty="0"/>
              <a:t>Financial institutions should be required to undertake customer due diligence (CDD) measures when:</a:t>
            </a:r>
          </a:p>
          <a:p>
            <a:pPr marL="1143000" indent="-1028700">
              <a:buFont typeface="+mj-lt"/>
              <a:buAutoNum type="romanLcPeriod"/>
            </a:pPr>
            <a:r>
              <a:rPr lang="en-US" dirty="0"/>
              <a:t>establishing business relations;</a:t>
            </a:r>
          </a:p>
          <a:p>
            <a:pPr marL="1143000" indent="-1028700">
              <a:buFont typeface="+mj-lt"/>
              <a:buAutoNum type="romanLcPeriod"/>
            </a:pPr>
            <a:r>
              <a:rPr lang="en-US" dirty="0"/>
              <a:t>carrying out occasional transactions: (</a:t>
            </a:r>
            <a:r>
              <a:rPr lang="en-US" dirty="0" err="1"/>
              <a:t>i</a:t>
            </a:r>
            <a:r>
              <a:rPr lang="en-US" dirty="0"/>
              <a:t>) above the applicable designated threshold (USD/EUR 15,000); or (ii) that are wire transfers in the circumstances covered by the Interpretive Note to Recommendation 16;</a:t>
            </a:r>
          </a:p>
          <a:p>
            <a:pPr marL="1143000" indent="-1028700">
              <a:buFont typeface="+mj-lt"/>
              <a:buAutoNum type="romanLcPeriod"/>
            </a:pPr>
            <a:r>
              <a:rPr lang="en-US" dirty="0"/>
              <a:t>there is a suspicion of money laundering or terrorist financing; or</a:t>
            </a:r>
          </a:p>
          <a:p>
            <a:pPr marL="1143000" indent="-1028700">
              <a:buFont typeface="+mj-lt"/>
              <a:buAutoNum type="romanLcPeriod"/>
            </a:pPr>
            <a:r>
              <a:rPr lang="en-US" dirty="0"/>
              <a:t>the financial institution has doubts about the veracity or adequacy of previously obtained customer identification data</a:t>
            </a:r>
          </a:p>
        </p:txBody>
      </p:sp>
    </p:spTree>
    <p:extLst>
      <p:ext uri="{BB962C8B-B14F-4D97-AF65-F5344CB8AC3E}">
        <p14:creationId xmlns:p14="http://schemas.microsoft.com/office/powerpoint/2010/main" val="125031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lstStyle/>
          <a:p>
            <a:r>
              <a:rPr lang="en-US" dirty="0"/>
              <a:t>FATF Recommendation 10:</a:t>
            </a:r>
            <a:br>
              <a:rPr lang="en-US" dirty="0"/>
            </a:br>
            <a:r>
              <a:rPr lang="en-US" dirty="0"/>
              <a:t>Customer Due Diligence</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a:xfrm>
            <a:off x="1677987" y="3651249"/>
            <a:ext cx="21031200" cy="9706942"/>
          </a:xfrm>
        </p:spPr>
        <p:txBody>
          <a:bodyPr>
            <a:normAutofit fontScale="70000" lnSpcReduction="20000"/>
          </a:bodyPr>
          <a:lstStyle/>
          <a:p>
            <a:pPr marL="0" indent="0">
              <a:buNone/>
            </a:pPr>
            <a:r>
              <a:rPr lang="en-US" b="1" dirty="0"/>
              <a:t>What</a:t>
            </a:r>
          </a:p>
          <a:p>
            <a:pPr marL="0" indent="0">
              <a:buNone/>
            </a:pPr>
            <a:r>
              <a:rPr lang="en-US" dirty="0"/>
              <a:t>The CDD measures to be taken are as follows:</a:t>
            </a:r>
          </a:p>
          <a:p>
            <a:pPr marL="1028700" indent="-1028700">
              <a:buFont typeface="+mj-lt"/>
              <a:buAutoNum type="alphaLcParenR"/>
            </a:pPr>
            <a:r>
              <a:rPr lang="en-US" dirty="0"/>
              <a:t>Identifying the customer and verifying that customer’s identity using reliable, independent source documents, data or information.</a:t>
            </a:r>
          </a:p>
          <a:p>
            <a:pPr marL="1028700" indent="-1028700">
              <a:buFont typeface="+mj-lt"/>
              <a:buAutoNum type="alphaLcParenR"/>
            </a:pPr>
            <a:r>
              <a:rPr lang="en-US" dirty="0"/>
              <a:t>Identifying the beneficial owner, and taking reasonable measures to verify the identity of the beneficial owner, such that the financial institution is satisfied that it knows who the beneficial owner is. For legal persons and arrangements this should include financial institutions understanding the ownership and control structure of the customer.</a:t>
            </a:r>
          </a:p>
          <a:p>
            <a:pPr marL="1028700" indent="-1028700">
              <a:buFont typeface="+mj-lt"/>
              <a:buAutoNum type="alphaLcParenR"/>
            </a:pPr>
            <a:r>
              <a:rPr lang="en-US" dirty="0"/>
              <a:t>Understanding and, as appropriate, obtaining information on the purpose and intended nature of the business relationship.</a:t>
            </a:r>
          </a:p>
          <a:p>
            <a:pPr marL="1028700" indent="-1028700">
              <a:buFont typeface="+mj-lt"/>
              <a:buAutoNum type="alphaLcParenR"/>
            </a:pPr>
            <a:r>
              <a:rPr lang="en-US" dirty="0"/>
              <a:t>Conducting ongoing due diligence on the business relationship and </a:t>
            </a:r>
            <a:r>
              <a:rPr lang="en-US" b="1" dirty="0"/>
              <a:t>scrutiny of transactions </a:t>
            </a:r>
            <a:r>
              <a:rPr lang="en-US" dirty="0"/>
              <a:t>undertaken throughout the course of that relationship to ensure that the transactions being conducted are consistent with the institution’s knowledge of the customer, their business and risk profile, including, where necessary, the source of funds.</a:t>
            </a:r>
          </a:p>
          <a:p>
            <a:pPr marL="0" indent="0">
              <a:buNone/>
            </a:pPr>
            <a:r>
              <a:rPr lang="en-US" dirty="0"/>
              <a:t>Simplified due </a:t>
            </a:r>
            <a:r>
              <a:rPr lang="en-US" dirty="0" err="1"/>
              <a:t>digligence</a:t>
            </a:r>
            <a:r>
              <a:rPr lang="en-US" dirty="0"/>
              <a:t> may be applied in line with the RBA/risk determined by the regulatory authority</a:t>
            </a:r>
          </a:p>
        </p:txBody>
      </p:sp>
    </p:spTree>
    <p:extLst>
      <p:ext uri="{BB962C8B-B14F-4D97-AF65-F5344CB8AC3E}">
        <p14:creationId xmlns:p14="http://schemas.microsoft.com/office/powerpoint/2010/main" val="2938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lstStyle/>
          <a:p>
            <a:r>
              <a:rPr lang="en-US" dirty="0"/>
              <a:t>FATF Recommendation 11:</a:t>
            </a:r>
            <a:br>
              <a:rPr lang="en-US" dirty="0"/>
            </a:br>
            <a:r>
              <a:rPr lang="en-US" dirty="0"/>
              <a:t>Record Keeping</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70000" lnSpcReduction="20000"/>
          </a:bodyPr>
          <a:lstStyle/>
          <a:p>
            <a:pPr marL="0" indent="0">
              <a:buNone/>
            </a:pPr>
            <a:r>
              <a:rPr lang="en-US" b="1" dirty="0"/>
              <a:t>Transactions</a:t>
            </a:r>
          </a:p>
          <a:p>
            <a:pPr marL="0" indent="0">
              <a:buNone/>
            </a:pPr>
            <a:r>
              <a:rPr lang="en-US" dirty="0"/>
              <a:t>Financial institutions should be required to maintain, for at least five years, all necessary records on transactions, both domestic and international….. Such records must be sufficient to permit reconstruction of individual transactions (including the amounts and types of currency involved, if any) so as to provide, if necessary, evidence for prosecution of criminal activity.</a:t>
            </a:r>
          </a:p>
          <a:p>
            <a:pPr marL="0" indent="0">
              <a:buNone/>
            </a:pPr>
            <a:r>
              <a:rPr lang="en-US" b="1" dirty="0"/>
              <a:t>CDD</a:t>
            </a:r>
          </a:p>
          <a:p>
            <a:pPr marL="0" indent="0">
              <a:buNone/>
            </a:pPr>
            <a:r>
              <a:rPr lang="en-US" dirty="0"/>
              <a:t>Financial institutions should be required to keep all records obtained through CDD measures (e.g. copies or records of official identification documents like passports, identity cards, driving </a:t>
            </a:r>
            <a:r>
              <a:rPr lang="en-US" dirty="0" err="1"/>
              <a:t>licences</a:t>
            </a:r>
            <a:r>
              <a:rPr lang="en-US" dirty="0"/>
              <a:t> or similar documents), account files and business correspondence, including the results of any analysis undertaken (e.g. inquiries to establish the background and purpose of complex, unusual large transactions), for at least five years after the business relationship is ended, or after the date of the occasional transaction.</a:t>
            </a:r>
          </a:p>
          <a:p>
            <a:pPr marL="0" indent="0">
              <a:buNone/>
            </a:pPr>
            <a:endParaRPr lang="en-US" dirty="0"/>
          </a:p>
          <a:p>
            <a:pPr marL="0" indent="0">
              <a:buNone/>
            </a:pPr>
            <a:r>
              <a:rPr lang="en-US" dirty="0"/>
              <a:t>The CDD information and the transaction records should be available to domestic competent authorities upon appropriate authority.</a:t>
            </a:r>
          </a:p>
        </p:txBody>
      </p:sp>
    </p:spTree>
    <p:extLst>
      <p:ext uri="{BB962C8B-B14F-4D97-AF65-F5344CB8AC3E}">
        <p14:creationId xmlns:p14="http://schemas.microsoft.com/office/powerpoint/2010/main" val="5670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lstStyle/>
          <a:p>
            <a:r>
              <a:rPr lang="en-US" dirty="0"/>
              <a:t>FATF Recommendation 12:</a:t>
            </a:r>
            <a:br>
              <a:rPr lang="en-US" dirty="0"/>
            </a:br>
            <a:r>
              <a:rPr lang="en-US" dirty="0"/>
              <a:t>Politically Exposed Persons</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70000" lnSpcReduction="20000"/>
          </a:bodyPr>
          <a:lstStyle/>
          <a:p>
            <a:pPr marL="0" indent="0">
              <a:buNone/>
            </a:pPr>
            <a:r>
              <a:rPr lang="en-US" dirty="0"/>
              <a:t>Financial institutions should be required, in relation to foreign politically exposed persons (PEPs) (whether as customer </a:t>
            </a:r>
            <a:r>
              <a:rPr lang="en-US" u="sng" dirty="0"/>
              <a:t>or</a:t>
            </a:r>
            <a:r>
              <a:rPr lang="en-US" dirty="0"/>
              <a:t> beneficial owner), in addition to performing normal customer due diligence measures, to:</a:t>
            </a:r>
          </a:p>
          <a:p>
            <a:pPr marL="1028700" indent="-1028700">
              <a:buSzPct val="100000"/>
              <a:buFont typeface="+mj-lt"/>
              <a:buAutoNum type="alphaLcParenR"/>
            </a:pPr>
            <a:r>
              <a:rPr lang="en-US" dirty="0"/>
              <a:t>have appropriate risk-management systems to determine whether the customer or the beneficial owner is a politically exposed person;</a:t>
            </a:r>
          </a:p>
          <a:p>
            <a:pPr marL="1028700" indent="-1028700">
              <a:buSzPct val="100000"/>
              <a:buFont typeface="+mj-lt"/>
              <a:buAutoNum type="alphaLcParenR"/>
            </a:pPr>
            <a:r>
              <a:rPr lang="en-US" dirty="0"/>
              <a:t>obtain senior management approval for establishing (or continuing, for existing customers) such business relationships;</a:t>
            </a:r>
          </a:p>
          <a:p>
            <a:pPr marL="1028700" indent="-1028700">
              <a:buSzPct val="100000"/>
              <a:buFont typeface="+mj-lt"/>
              <a:buAutoNum type="alphaLcParenR"/>
            </a:pPr>
            <a:r>
              <a:rPr lang="en-US" dirty="0"/>
              <a:t>take reasonable measures to establish the source of wealth and source of funds; and</a:t>
            </a:r>
          </a:p>
          <a:p>
            <a:pPr marL="1028700" indent="-1028700">
              <a:buSzPct val="100000"/>
              <a:buFont typeface="+mj-lt"/>
              <a:buAutoNum type="alphaLcParenR"/>
            </a:pPr>
            <a:r>
              <a:rPr lang="en-US" dirty="0"/>
              <a:t>conduct enhanced ongoing monitoring of the business relationship.</a:t>
            </a:r>
          </a:p>
          <a:p>
            <a:pPr marL="0" indent="0">
              <a:buNone/>
            </a:pPr>
            <a:r>
              <a:rPr lang="en-US" dirty="0"/>
              <a:t>Financial institutions should be required to take reasonable measures to determine whether a customer or beneficial owner is a domestic PEP or a person who is or has been entrusted with a prominent function by an international </a:t>
            </a:r>
            <a:r>
              <a:rPr lang="en-US" dirty="0" err="1"/>
              <a:t>organisation</a:t>
            </a:r>
            <a:r>
              <a:rPr lang="en-US" dirty="0"/>
              <a:t>. In cases of a higher risk business relationship with such persons, financial institutions should be required to apply the measures referred to in paragraphs (b), (c) and (d).</a:t>
            </a:r>
          </a:p>
          <a:p>
            <a:pPr marL="0" indent="0">
              <a:buNone/>
            </a:pPr>
            <a:r>
              <a:rPr lang="en-US" dirty="0"/>
              <a:t>The requirements for all types of PEP should also apply to family members or close associates of such PEPs.</a:t>
            </a:r>
          </a:p>
        </p:txBody>
      </p:sp>
    </p:spTree>
    <p:extLst>
      <p:ext uri="{BB962C8B-B14F-4D97-AF65-F5344CB8AC3E}">
        <p14:creationId xmlns:p14="http://schemas.microsoft.com/office/powerpoint/2010/main" val="210525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lstStyle/>
          <a:p>
            <a:r>
              <a:rPr lang="en-US" dirty="0"/>
              <a:t>FATF Recommendation 13:</a:t>
            </a:r>
            <a:br>
              <a:rPr lang="en-US" dirty="0"/>
            </a:br>
            <a:r>
              <a:rPr lang="en-US" dirty="0"/>
              <a:t>Correspondent Banking</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62500" lnSpcReduction="20000"/>
          </a:bodyPr>
          <a:lstStyle/>
          <a:p>
            <a:pPr marL="0" indent="0">
              <a:buNone/>
            </a:pPr>
            <a:r>
              <a:rPr lang="en-US" dirty="0"/>
              <a:t>Financial institutions should be required, in relation to cross-border correspondent banking and other similar relationships, in addition to performing normal customer due diligence measures, to:</a:t>
            </a:r>
          </a:p>
          <a:p>
            <a:pPr marL="1028700" indent="-1028700">
              <a:buFont typeface="+mj-lt"/>
              <a:buAutoNum type="alphaLcParenR"/>
            </a:pPr>
            <a:r>
              <a:rPr lang="en-US" dirty="0"/>
              <a:t>gather sufficient information about a respondent institution to understand fully the nature of the respondent’s business and to determine from publicly available information the </a:t>
            </a:r>
            <a:r>
              <a:rPr lang="en-US" b="1" dirty="0"/>
              <a:t>reputation of the institution </a:t>
            </a:r>
            <a:r>
              <a:rPr lang="en-US" dirty="0"/>
              <a:t>and the </a:t>
            </a:r>
            <a:r>
              <a:rPr lang="en-US" b="1" dirty="0"/>
              <a:t>quality of supervision</a:t>
            </a:r>
            <a:r>
              <a:rPr lang="en-US" dirty="0"/>
              <a:t>, including whether it has been subject to a money laundering or terrorist financing investigation or regulatory action;</a:t>
            </a:r>
          </a:p>
          <a:p>
            <a:pPr marL="1028700" indent="-1028700">
              <a:buFont typeface="+mj-lt"/>
              <a:buAutoNum type="alphaLcParenR"/>
            </a:pPr>
            <a:r>
              <a:rPr lang="en-US" dirty="0"/>
              <a:t>assess the respondent institution’s AML/CFT controls;</a:t>
            </a:r>
          </a:p>
          <a:p>
            <a:pPr marL="1028700" indent="-1028700">
              <a:buFont typeface="+mj-lt"/>
              <a:buAutoNum type="alphaLcParenR"/>
            </a:pPr>
            <a:r>
              <a:rPr lang="en-US" dirty="0"/>
              <a:t>obtain approval from senior management before establishing new correspondent relationships;</a:t>
            </a:r>
          </a:p>
          <a:p>
            <a:pPr marL="1028700" indent="-1028700">
              <a:buFont typeface="+mj-lt"/>
              <a:buAutoNum type="alphaLcParenR"/>
            </a:pPr>
            <a:r>
              <a:rPr lang="en-US" dirty="0"/>
              <a:t>clearly understand the respective responsibilities of each institution; and</a:t>
            </a:r>
          </a:p>
          <a:p>
            <a:pPr marL="1028700" indent="-1028700">
              <a:buFont typeface="+mj-lt"/>
              <a:buAutoNum type="alphaLcParenR"/>
            </a:pPr>
            <a:r>
              <a:rPr lang="en-US" dirty="0"/>
              <a:t>with respect to “payable-through accounts”, be satisfied that the respondent bank has conducted CDD on the customers having direct access to accounts of the correspondent bank, and that it is able to provide relevant CDD information upon request to the correspondent bank.</a:t>
            </a:r>
          </a:p>
          <a:p>
            <a:pPr marL="0" indent="0">
              <a:buNone/>
            </a:pPr>
            <a:r>
              <a:rPr lang="en-US" dirty="0"/>
              <a:t>Financial institutions should be prohibited from entering into, or continuing, a correspondent banking relationship with shell banks. Financial institutions should be required to satisfy themselves that respondent institutions do not permit their accounts to be used by shell banks.</a:t>
            </a:r>
          </a:p>
        </p:txBody>
      </p:sp>
    </p:spTree>
    <p:extLst>
      <p:ext uri="{BB962C8B-B14F-4D97-AF65-F5344CB8AC3E}">
        <p14:creationId xmlns:p14="http://schemas.microsoft.com/office/powerpoint/2010/main" val="3528042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lstStyle/>
          <a:p>
            <a:r>
              <a:rPr lang="en-US" dirty="0"/>
              <a:t>FATF Recommendation 16:</a:t>
            </a:r>
            <a:br>
              <a:rPr lang="en-US" dirty="0"/>
            </a:br>
            <a:r>
              <a:rPr lang="en-US" dirty="0"/>
              <a:t>Wire Transfers</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85000" lnSpcReduction="20000"/>
          </a:bodyPr>
          <a:lstStyle/>
          <a:p>
            <a:pPr marL="0" indent="0">
              <a:buNone/>
            </a:pPr>
            <a:r>
              <a:rPr lang="en-US" dirty="0"/>
              <a:t>Countries should ensure that financial institutions include required and accurate originator information, and required beneficiary information, on wire transfers and related messages, and that the information remains with the wire transfer or related message throughout the payment chain.</a:t>
            </a:r>
          </a:p>
          <a:p>
            <a:pPr marL="0" indent="0">
              <a:buNone/>
            </a:pPr>
            <a:r>
              <a:rPr lang="en-US" dirty="0"/>
              <a:t>Countries should ensure that financial institutions monitor wire transfers for the purpose of detecting those which lack required originator and/or beneficiary information, and take appropriate measures.</a:t>
            </a:r>
          </a:p>
          <a:p>
            <a:pPr marL="0" indent="0">
              <a:buNone/>
            </a:pPr>
            <a:r>
              <a:rPr lang="en-US" dirty="0"/>
              <a:t>Countries should ensure that, in the context of processing wire transfers, financial institutions take freezing action and should prohibit conducting transactions with designated persons and entities, as per the obligations set out in the relevant United Nations Security Council </a:t>
            </a:r>
          </a:p>
          <a:p>
            <a:pPr marL="0" indent="0">
              <a:buNone/>
            </a:pPr>
            <a:r>
              <a:rPr lang="en-US"/>
              <a:t>resolutions, such as resolution 1267 (1999) and its successor resolutions, and resolution 1373(2001), relating to the prevention and suppression of terrorism and terrorist financing.</a:t>
            </a:r>
            <a:endParaRPr lang="en-US" dirty="0"/>
          </a:p>
        </p:txBody>
      </p:sp>
    </p:spTree>
    <p:extLst>
      <p:ext uri="{BB962C8B-B14F-4D97-AF65-F5344CB8AC3E}">
        <p14:creationId xmlns:p14="http://schemas.microsoft.com/office/powerpoint/2010/main" val="3128823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9029-FE4D-6599-CB73-714A7343C7BB}"/>
              </a:ext>
            </a:extLst>
          </p:cNvPr>
          <p:cNvSpPr>
            <a:spLocks noGrp="1"/>
          </p:cNvSpPr>
          <p:nvPr>
            <p:ph type="title"/>
          </p:nvPr>
        </p:nvSpPr>
        <p:spPr/>
        <p:txBody>
          <a:bodyPr>
            <a:normAutofit fontScale="90000"/>
          </a:bodyPr>
          <a:lstStyle/>
          <a:p>
            <a:r>
              <a:rPr lang="en-US" dirty="0"/>
              <a:t>FATF Recommendation 16:</a:t>
            </a:r>
            <a:br>
              <a:rPr lang="en-US" dirty="0"/>
            </a:br>
            <a:r>
              <a:rPr lang="en-US" dirty="0"/>
              <a:t>CROSS-BORDER QUALIFYING WIRE TRANSFERS</a:t>
            </a:r>
          </a:p>
        </p:txBody>
      </p:sp>
      <p:sp>
        <p:nvSpPr>
          <p:cNvPr id="3" name="Content Placeholder 2">
            <a:extLst>
              <a:ext uri="{FF2B5EF4-FFF2-40B4-BE49-F238E27FC236}">
                <a16:creationId xmlns:a16="http://schemas.microsoft.com/office/drawing/2014/main" id="{18AFC4D9-C146-4490-261B-335F4800212A}"/>
              </a:ext>
            </a:extLst>
          </p:cNvPr>
          <p:cNvSpPr>
            <a:spLocks noGrp="1"/>
          </p:cNvSpPr>
          <p:nvPr>
            <p:ph idx="1"/>
          </p:nvPr>
        </p:nvSpPr>
        <p:spPr/>
        <p:txBody>
          <a:bodyPr>
            <a:normAutofit fontScale="85000" lnSpcReduction="20000"/>
          </a:bodyPr>
          <a:lstStyle/>
          <a:p>
            <a:pPr marL="0" indent="0">
              <a:buNone/>
            </a:pPr>
            <a:r>
              <a:rPr lang="en-US" dirty="0"/>
              <a:t>Information accompanying all qualifying wire transfers should always contain:</a:t>
            </a:r>
          </a:p>
          <a:p>
            <a:pPr marL="1028700" indent="-1028700">
              <a:buFont typeface="+mj-lt"/>
              <a:buAutoNum type="alphaLcParenR"/>
            </a:pPr>
            <a:r>
              <a:rPr lang="en-US" dirty="0"/>
              <a:t>the name of the originator;</a:t>
            </a:r>
          </a:p>
          <a:p>
            <a:pPr marL="1028700" indent="-1028700">
              <a:buFont typeface="+mj-lt"/>
              <a:buAutoNum type="alphaLcParenR"/>
            </a:pPr>
            <a:r>
              <a:rPr lang="en-US" dirty="0"/>
              <a:t>the originator account number where such an account is used to process the transaction;</a:t>
            </a:r>
          </a:p>
          <a:p>
            <a:pPr marL="1028700" indent="-1028700">
              <a:buFont typeface="+mj-lt"/>
              <a:buAutoNum type="alphaLcParenR"/>
            </a:pPr>
            <a:r>
              <a:rPr lang="en-US" dirty="0"/>
              <a:t>the originator’s address, or national identity number, or customer identification number, or date and place of birth;</a:t>
            </a:r>
          </a:p>
          <a:p>
            <a:pPr marL="1028700" indent="-1028700">
              <a:buFont typeface="+mj-lt"/>
              <a:buAutoNum type="alphaLcParenR"/>
            </a:pPr>
            <a:r>
              <a:rPr lang="en-US" dirty="0"/>
              <a:t>the name of the beneficiary; and</a:t>
            </a:r>
          </a:p>
          <a:p>
            <a:pPr marL="1028700" indent="-1028700">
              <a:buFont typeface="+mj-lt"/>
              <a:buAutoNum type="alphaLcParenR"/>
            </a:pPr>
            <a:r>
              <a:rPr lang="en-US" dirty="0"/>
              <a:t>the beneficiary account number where such an account is used to process the transaction.</a:t>
            </a:r>
          </a:p>
          <a:p>
            <a:pPr marL="0" indent="0">
              <a:buNone/>
            </a:pPr>
            <a:r>
              <a:rPr lang="en-US" dirty="0"/>
              <a:t>In the absence of an account, a unique transaction reference number should be included which permits traceability of the transaction.</a:t>
            </a:r>
          </a:p>
        </p:txBody>
      </p:sp>
    </p:spTree>
    <p:extLst>
      <p:ext uri="{BB962C8B-B14F-4D97-AF65-F5344CB8AC3E}">
        <p14:creationId xmlns:p14="http://schemas.microsoft.com/office/powerpoint/2010/main" val="2820329773"/>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11766</TotalTime>
  <Words>2123</Words>
  <Application>Microsoft Macintosh PowerPoint</Application>
  <PresentationFormat>Custom</PresentationFormat>
  <Paragraphs>99</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Open Sans</vt:lpstr>
      <vt:lpstr>Office Theme</vt:lpstr>
      <vt:lpstr>XB SIG: Compliance</vt:lpstr>
      <vt:lpstr>Compliance Context</vt:lpstr>
      <vt:lpstr>FATF Recommendation 10: Customer Due Diligence</vt:lpstr>
      <vt:lpstr>FATF Recommendation 10: Customer Due Diligence</vt:lpstr>
      <vt:lpstr>FATF Recommendation 11: Record Keeping</vt:lpstr>
      <vt:lpstr>FATF Recommendation 12: Politically Exposed Persons</vt:lpstr>
      <vt:lpstr>FATF Recommendation 13: Correspondent Banking</vt:lpstr>
      <vt:lpstr>FATF Recommendation 16: Wire Transfers</vt:lpstr>
      <vt:lpstr>FATF Recommendation 16: CROSS-BORDER QUALIFYING WIRE TRANSFERS</vt:lpstr>
      <vt:lpstr>FATF Recommendation 16: Ordering Financial Institution</vt:lpstr>
      <vt:lpstr>FATF Recommendation 16: Intermediary Financial Institution</vt:lpstr>
      <vt:lpstr>FATF Recommendation 16: Beneficiary Financial Institution</vt:lpstr>
      <vt:lpstr>FATF Recommendation 18: Internal controls and foreign branches and subsidiaries</vt:lpstr>
      <vt:lpstr>FATF Recommendation 19: Higher-risk countries</vt:lpstr>
      <vt:lpstr>FATF Recommendation 20: Reporting of suspicious transactions</vt:lpstr>
      <vt:lpstr>FATF Recommendation 21: Tipping-off and confidentiality</vt:lpstr>
      <vt:lpstr>FATF Recommendation 1: Assessing risks and applying a risk-based approach</vt:lpstr>
      <vt:lpstr>Constraints on a Mojaloop Deployment</vt:lpstr>
      <vt:lpstr>We’re not an FSP. So what do we need to do?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Mojaloop  Payment Initiation – PISP / 3PPI</dc:title>
  <cp:lastModifiedBy>Paul Makin</cp:lastModifiedBy>
  <cp:revision>29</cp:revision>
  <dcterms:modified xsi:type="dcterms:W3CDTF">2023-06-27T14:13:58Z</dcterms:modified>
</cp:coreProperties>
</file>