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8" r:id="rId5"/>
    <p:sldId id="259" r:id="rId6"/>
    <p:sldId id="264" r:id="rId7"/>
    <p:sldId id="260" r:id="rId8"/>
    <p:sldId id="262" r:id="rId9"/>
    <p:sldId id="263" r:id="rId10"/>
    <p:sldId id="274" r:id="rId11"/>
    <p:sldId id="268" r:id="rId12"/>
    <p:sldId id="261" r:id="rId13"/>
    <p:sldId id="265" r:id="rId14"/>
    <p:sldId id="266" r:id="rId15"/>
    <p:sldId id="267" r:id="rId16"/>
    <p:sldId id="270" r:id="rId17"/>
    <p:sldId id="271" r:id="rId18"/>
    <p:sldId id="269" r:id="rId19"/>
    <p:sldId id="272" r:id="rId20"/>
    <p:sldId id="273" r:id="rId21"/>
    <p:sldId id="275" r:id="rId22"/>
    <p:sldId id="276" r:id="rId23"/>
    <p:sldId id="277" r:id="rId24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6327"/>
  </p:normalViewPr>
  <p:slideViewPr>
    <p:cSldViewPr snapToGrid="0" snapToObjects="1">
      <p:cViewPr varScale="1">
        <p:scale>
          <a:sx n="56" d="100"/>
          <a:sy n="56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34" y="2384277"/>
            <a:ext cx="11474134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1474132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jaloop.slack.com/files/U0399FL2ECT/F05RJGYDS3T/lnrs_true_impact_of_failed_payments_nxr15820-00-0223-en-us.pdf?origin_team=T88MFD99D&amp;origin_channel=D04GJTNL89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IIPS systems and ISO 20022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DB8C-89DF-C510-DF46-77BD5079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9AFD-7B2E-8410-4DCF-97C603A8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beneficiary’s FI can check that an account which corresponds to that identifier:</a:t>
            </a:r>
          </a:p>
          <a:p>
            <a:pPr lvl="1"/>
            <a:r>
              <a:rPr lang="en-GB" dirty="0"/>
              <a:t>Exists</a:t>
            </a:r>
          </a:p>
          <a:p>
            <a:pPr lvl="1"/>
            <a:r>
              <a:rPr lang="en-GB" dirty="0"/>
              <a:t>Is in a state to receive funds (not closed or suspended)</a:t>
            </a:r>
          </a:p>
          <a:p>
            <a:r>
              <a:rPr lang="en-GB" dirty="0"/>
              <a:t>If so, it returns information about the account:</a:t>
            </a:r>
          </a:p>
          <a:p>
            <a:pPr lvl="1"/>
            <a:r>
              <a:rPr lang="en-GB" dirty="0"/>
              <a:t>The “name” of the account holder.</a:t>
            </a:r>
          </a:p>
          <a:p>
            <a:pPr lvl="1"/>
            <a:r>
              <a:rPr lang="en-GB" dirty="0"/>
              <a:t>The currency in which the account is denominated.</a:t>
            </a:r>
          </a:p>
          <a:p>
            <a:pPr lvl="1"/>
            <a:r>
              <a:rPr lang="en-GB" dirty="0"/>
              <a:t>Optionally, KYC information about the beneficiary.</a:t>
            </a:r>
          </a:p>
          <a:p>
            <a:r>
              <a:rPr lang="en-GB" dirty="0"/>
              <a:t>When the debtor’s FI receives this confirmation, it can check with the debtor that the identifier corresponds with the expected name.</a:t>
            </a:r>
          </a:p>
          <a:p>
            <a:r>
              <a:rPr lang="en-GB" dirty="0"/>
              <a:t>This corresponds with SWIFT’s pre-validation service.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D6ED6-5BD3-280D-69B5-263F47B6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5686-4DA3-C1E6-1665-B230194E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Agreement of terms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D873-8E80-5B89-E7EF-C80CEA2FD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debtor FI now proposes an actual payment. It includes:</a:t>
            </a:r>
          </a:p>
          <a:p>
            <a:pPr lvl="1"/>
            <a:r>
              <a:rPr lang="en-GB" dirty="0"/>
              <a:t>The amount to be sent</a:t>
            </a:r>
          </a:p>
          <a:p>
            <a:pPr lvl="1"/>
            <a:r>
              <a:rPr lang="en-GB" dirty="0"/>
              <a:t>Optionally, a request to perform currency conversion.</a:t>
            </a:r>
          </a:p>
          <a:p>
            <a:pPr lvl="1"/>
            <a:r>
              <a:rPr lang="en-GB" dirty="0"/>
              <a:t>Optionally, KYC information about the sender.</a:t>
            </a:r>
          </a:p>
          <a:p>
            <a:pPr lvl="1"/>
            <a:r>
              <a:rPr lang="en-GB" dirty="0"/>
              <a:t>Any subventions being offered by the debtor FI</a:t>
            </a:r>
          </a:p>
          <a:p>
            <a:pPr lvl="1"/>
            <a:r>
              <a:rPr lang="en-GB" dirty="0"/>
              <a:t>A statement about whether the debtor or the creditor FI should bear the fees for the transfer.</a:t>
            </a:r>
          </a:p>
          <a:p>
            <a:r>
              <a:rPr lang="en-GB" dirty="0"/>
              <a:t>This proposal is sent to the creditor FI.</a:t>
            </a:r>
          </a:p>
          <a:p>
            <a:r>
              <a:rPr lang="en-GB" dirty="0"/>
              <a:t>The creditor FI can:</a:t>
            </a:r>
          </a:p>
          <a:p>
            <a:pPr lvl="1"/>
            <a:r>
              <a:rPr lang="en-GB" dirty="0"/>
              <a:t>Reject the proposal.</a:t>
            </a:r>
          </a:p>
          <a:p>
            <a:pPr lvl="1"/>
            <a:r>
              <a:rPr lang="en-GB" dirty="0"/>
              <a:t>Change the terms of the proposal and accept it.</a:t>
            </a:r>
          </a:p>
          <a:p>
            <a:pPr lvl="1"/>
            <a:r>
              <a:rPr lang="en-GB" dirty="0"/>
              <a:t>Accept the proposal.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877B0-59DE-C63F-4F2D-B620C596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5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B040-F829-01B1-53C1-FF2D4746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Agreement of Terms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23DA1-000E-7101-9312-5F996E5C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Acceptance of the proposed payment by the creditor FI means:</a:t>
            </a:r>
          </a:p>
          <a:p>
            <a:pPr lvl="1"/>
            <a:r>
              <a:rPr lang="en-GB" dirty="0"/>
              <a:t>Subject to </a:t>
            </a:r>
            <a:r>
              <a:rPr lang="en-GB" i="1" dirty="0"/>
              <a:t>force majeure</a:t>
            </a:r>
            <a:r>
              <a:rPr lang="en-GB" dirty="0"/>
              <a:t>, it warrants that it will credit the funds to the beneficiary immediately on receipt of the payment execution request, provided that:</a:t>
            </a:r>
          </a:p>
          <a:p>
            <a:pPr lvl="2"/>
            <a:r>
              <a:rPr lang="en-GB" dirty="0"/>
              <a:t>The request is to execute the payment on the terms agreed.</a:t>
            </a:r>
          </a:p>
          <a:p>
            <a:pPr lvl="2"/>
            <a:r>
              <a:rPr lang="en-GB" dirty="0"/>
              <a:t>The request is received before the expiry time.</a:t>
            </a:r>
          </a:p>
          <a:p>
            <a:r>
              <a:rPr lang="en-GB" i="1" dirty="0"/>
              <a:t>Force majeure </a:t>
            </a:r>
            <a:r>
              <a:rPr lang="en-GB" dirty="0"/>
              <a:t>means (for instance):</a:t>
            </a:r>
          </a:p>
          <a:p>
            <a:pPr lvl="1"/>
            <a:r>
              <a:rPr lang="en-GB" dirty="0"/>
              <a:t>The beneficiary’s account has been suspended or closed between acceptance of the terms and the payment execution request.</a:t>
            </a:r>
          </a:p>
          <a:p>
            <a:pPr lvl="1"/>
            <a:r>
              <a:rPr lang="en-GB" dirty="0"/>
              <a:t>The creditor FI has become unreachable.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EF835-C100-4295-F3D2-0B46A35A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3B2A-A29F-D358-1397-BE4102B2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Agreement of terms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649E8-4F44-EACC-FEB4-CFEEC5BB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creditor FI now implements a mechanism which will ensure:</a:t>
            </a:r>
          </a:p>
          <a:p>
            <a:pPr lvl="1"/>
            <a:r>
              <a:rPr lang="en-GB" dirty="0"/>
              <a:t>That it can verify that the payment it is being asked to execute is the same as the payment it agreed to.</a:t>
            </a:r>
          </a:p>
          <a:p>
            <a:pPr lvl="1"/>
            <a:r>
              <a:rPr lang="en-GB" dirty="0"/>
              <a:t>That other parties to the payment (specifically, the debtor FI and the liquidity manager) can verify that the creditor FI has warranted that it has executed the payment as agreed.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7D099-256B-89DC-76D5-F754CE47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C191-6E33-0C0E-A39D-98395F77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mechanism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182D-09DF-A2D5-D82F-90BA67DC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creditor FI signs the terms of the payment using its private key.</a:t>
            </a:r>
          </a:p>
          <a:p>
            <a:pPr lvl="1"/>
            <a:r>
              <a:rPr lang="en-GB" dirty="0"/>
              <a:t>We call this the </a:t>
            </a:r>
            <a:r>
              <a:rPr lang="en-GB" i="1" dirty="0"/>
              <a:t>fulfilment</a:t>
            </a:r>
            <a:r>
              <a:rPr lang="en-GB" dirty="0"/>
              <a:t>.</a:t>
            </a:r>
          </a:p>
          <a:p>
            <a:r>
              <a:rPr lang="en-GB" dirty="0"/>
              <a:t>It then passes the signature through a public one-way hash.</a:t>
            </a:r>
          </a:p>
          <a:p>
            <a:pPr lvl="1"/>
            <a:r>
              <a:rPr lang="en-GB" dirty="0"/>
              <a:t>We call this the </a:t>
            </a:r>
            <a:r>
              <a:rPr lang="en-GB" i="1" dirty="0"/>
              <a:t>condition</a:t>
            </a:r>
            <a:endParaRPr lang="en-GB" dirty="0"/>
          </a:p>
          <a:p>
            <a:r>
              <a:rPr lang="en-GB" dirty="0"/>
              <a:t>The result:</a:t>
            </a:r>
          </a:p>
          <a:p>
            <a:pPr lvl="1"/>
            <a:r>
              <a:rPr lang="en-GB" dirty="0"/>
              <a:t>Anyone who has the fulfilment can derive the condition.</a:t>
            </a:r>
          </a:p>
          <a:p>
            <a:pPr lvl="1"/>
            <a:r>
              <a:rPr lang="en-GB" dirty="0"/>
              <a:t>No-one who has the condition can derive the fulfilment.</a:t>
            </a:r>
          </a:p>
          <a:p>
            <a:r>
              <a:rPr lang="en-GB" dirty="0"/>
              <a:t>The creditor FI returns the condition to the debtor FI and the liquidity manager with the approved terms.</a:t>
            </a:r>
          </a:p>
          <a:p>
            <a:r>
              <a:rPr lang="en-GB" dirty="0"/>
              <a:t>Messages have a non-repudiation signature which enables the recipients to verify that the message really was sent from the creditor FI and was not modified </a:t>
            </a:r>
            <a:r>
              <a:rPr lang="en-GB" i="1" dirty="0"/>
              <a:t>en route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F4676-8693-0A1F-F443-5549991F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94B6EE3-A966-1321-6BCF-38DAA4F0AEE8}"/>
              </a:ext>
            </a:extLst>
          </p:cNvPr>
          <p:cNvSpPr/>
          <p:nvPr/>
        </p:nvSpPr>
        <p:spPr>
          <a:xfrm>
            <a:off x="12806891" y="11279198"/>
            <a:ext cx="8833104" cy="1973740"/>
          </a:xfrm>
          <a:prstGeom prst="wedgeRoundRectCallout">
            <a:avLst>
              <a:gd name="adj1" fmla="val -58929"/>
              <a:gd name="adj2" fmla="val -1963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These are CR 1357 and 1358</a:t>
            </a:r>
          </a:p>
        </p:txBody>
      </p:sp>
    </p:spTree>
    <p:extLst>
      <p:ext uri="{BB962C8B-B14F-4D97-AF65-F5344CB8AC3E}">
        <p14:creationId xmlns:p14="http://schemas.microsoft.com/office/powerpoint/2010/main" val="10282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81C6-D7CB-EA91-43B9-6BFCCA02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14CB-35AF-4B17-DD32-A2711687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the creditor FI has committed to completing the payment.</a:t>
            </a:r>
          </a:p>
          <a:p>
            <a:r>
              <a:rPr lang="en-GB" dirty="0"/>
              <a:t>The debtor FI can commit its funds to the payment with confidence.</a:t>
            </a:r>
          </a:p>
          <a:p>
            <a:r>
              <a:rPr lang="en-GB" dirty="0"/>
              <a:t>Both the debtor FI and the liquidity manager possess a cryptographic lock which they can later use to verify completion of the payment.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D769C-E308-574A-4A9C-B607574E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346A-3D9C-9867-9188-C8B4CA96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FD9C-E462-A764-E285-0EDF0070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debtor FI requests execution of the payment and attaches the cryptographic lock.</a:t>
            </a:r>
          </a:p>
          <a:p>
            <a:r>
              <a:rPr lang="en-GB" dirty="0"/>
              <a:t>The liquidity manager reserves the debtor FI’s funds to cover the payment and forwards the request to the creditor FI.</a:t>
            </a:r>
          </a:p>
          <a:p>
            <a:r>
              <a:rPr lang="en-GB" dirty="0"/>
              <a:t>The creditor FI uses the cryptographic lock to confirm that it is being asked to execute the payment on the terms agreed.</a:t>
            </a:r>
          </a:p>
          <a:p>
            <a:r>
              <a:rPr lang="en-GB" dirty="0"/>
              <a:t>If it is, it irrevocably credits the beneficiary’s account with the payment.</a:t>
            </a:r>
          </a:p>
          <a:p>
            <a:r>
              <a:rPr lang="en-GB" dirty="0"/>
              <a:t>The creditor FI returns the cryptographic key to the debtor and FI with its acknowledgement that the payment has completed.</a:t>
            </a:r>
          </a:p>
          <a:p>
            <a:r>
              <a:rPr lang="en-GB" dirty="0"/>
              <a:t>The recipients of the cryptographic key now have a two-factor authentication that the creditor FI warrants that the beneficiary’s account has been credited:</a:t>
            </a:r>
          </a:p>
          <a:p>
            <a:pPr lvl="1"/>
            <a:r>
              <a:rPr lang="en-GB" dirty="0"/>
              <a:t>The non-repudiation signature proves that the acknowledgment did come from the creditor FI and has not been modified in transit.</a:t>
            </a:r>
          </a:p>
          <a:p>
            <a:pPr lvl="1"/>
            <a:r>
              <a:rPr lang="en-GB" dirty="0"/>
              <a:t>Comparing the cryptographic lock and key proves that the acknowledgment is an acknowledgment of the agreed terms.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AFDA-8F72-DC5C-4266-ED2098E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4E7AE1B-F03B-0D7A-A571-593399C401D1}"/>
              </a:ext>
            </a:extLst>
          </p:cNvPr>
          <p:cNvSpPr/>
          <p:nvPr/>
        </p:nvSpPr>
        <p:spPr>
          <a:xfrm>
            <a:off x="12362688" y="11546444"/>
            <a:ext cx="8833104" cy="1973740"/>
          </a:xfrm>
          <a:prstGeom prst="wedgeRoundRectCallout">
            <a:avLst>
              <a:gd name="adj1" fmla="val -33670"/>
              <a:gd name="adj2" fmla="val -24822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This is CR 1355</a:t>
            </a:r>
          </a:p>
        </p:txBody>
      </p:sp>
    </p:spTree>
    <p:extLst>
      <p:ext uri="{BB962C8B-B14F-4D97-AF65-F5344CB8AC3E}">
        <p14:creationId xmlns:p14="http://schemas.microsoft.com/office/powerpoint/2010/main" val="28561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AA4A-1499-E5B5-43AC-F9E3AAD4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D7D9-1CEC-C477-DBAE-13613C29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receipt of confirmation of completion of the payment from the creditor FI, the liquidity manager creates an obligation from the debtor FI to the creditor FI.</a:t>
            </a:r>
          </a:p>
          <a:p>
            <a:r>
              <a:rPr lang="en-GB" dirty="0"/>
              <a:t>The obligations will typically be netted and settled at a later point, using the funds deposited by the participant Fis as liquidity cover.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11D2-7011-D6BB-1F21-01400B83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C316-4968-5532-C3E1-7ACF8721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Ensuring a deterministic outcome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07C7-6916-84E2-3408-E0333638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operate in environments where:</a:t>
            </a:r>
          </a:p>
          <a:p>
            <a:pPr lvl="1"/>
            <a:r>
              <a:rPr lang="en-GB" dirty="0"/>
              <a:t>The public internet isn’t always available</a:t>
            </a:r>
          </a:p>
          <a:p>
            <a:pPr lvl="1"/>
            <a:r>
              <a:rPr lang="en-GB" dirty="0"/>
              <a:t>Small, relatively informal FIs may not be as resilient as their larger siblings.</a:t>
            </a:r>
          </a:p>
          <a:p>
            <a:r>
              <a:rPr lang="en-GB" dirty="0"/>
              <a:t>We’re asking debtors and debtor FIs to commit funds or working capital in the expectation of completion of the payment.</a:t>
            </a:r>
          </a:p>
          <a:p>
            <a:r>
              <a:rPr lang="en-GB" dirty="0"/>
              <a:t>We want to ensure that those commitments are not extended unreasonably because of communications issues.</a:t>
            </a:r>
          </a:p>
          <a:p>
            <a:r>
              <a:rPr lang="en-GB" dirty="0"/>
              <a:t>We allow the debtor FI to specify, when they request execution of a payment, a time by which the payment should complete.</a:t>
            </a:r>
          </a:p>
          <a:p>
            <a:pPr lvl="1"/>
            <a:r>
              <a:rPr lang="en-GB" dirty="0"/>
              <a:t>Since the debtor FI assumes the risk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B5D61-93E3-5F4E-B94D-52320919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CE4D68B-E944-2BE4-7ECA-1110141A7CBC}"/>
              </a:ext>
            </a:extLst>
          </p:cNvPr>
          <p:cNvSpPr/>
          <p:nvPr/>
        </p:nvSpPr>
        <p:spPr>
          <a:xfrm>
            <a:off x="14100048" y="10570464"/>
            <a:ext cx="8833104" cy="1973740"/>
          </a:xfrm>
          <a:prstGeom prst="wedgeRoundRectCallout">
            <a:avLst>
              <a:gd name="adj1" fmla="val -71558"/>
              <a:gd name="adj2" fmla="val -8886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This is CR 1356</a:t>
            </a:r>
          </a:p>
        </p:txBody>
      </p:sp>
    </p:spTree>
    <p:extLst>
      <p:ext uri="{BB962C8B-B14F-4D97-AF65-F5344CB8AC3E}">
        <p14:creationId xmlns:p14="http://schemas.microsoft.com/office/powerpoint/2010/main" val="40545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8C79-6AB3-FCF4-B32E-1A1B210A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Ensuring a deterministic outcome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FDB0-05BF-498F-6E67-A9AF4A6E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liquidity manager provides a trusted third party to measure the expiry of the time-out period.</a:t>
            </a:r>
          </a:p>
          <a:p>
            <a:r>
              <a:rPr lang="en-GB" dirty="0"/>
              <a:t>Our scheme rules forbid any participant to take unilateral action on the status of a payment.</a:t>
            </a:r>
          </a:p>
          <a:p>
            <a:r>
              <a:rPr lang="en-GB" dirty="0"/>
              <a:t>If a participant enquires after the status of a payment:</a:t>
            </a:r>
          </a:p>
          <a:p>
            <a:pPr lvl="1"/>
            <a:r>
              <a:rPr lang="en-GB" dirty="0"/>
              <a:t>If the payment is awaiting finalisation, its status will be INDETERMINATE.</a:t>
            </a:r>
          </a:p>
          <a:p>
            <a:pPr lvl="1"/>
            <a:r>
              <a:rPr lang="en-GB" dirty="0"/>
              <a:t>If the liquidity manager has timed a payment out, its status will be CANCELLED.</a:t>
            </a:r>
          </a:p>
          <a:p>
            <a:pPr lvl="1"/>
            <a:r>
              <a:rPr lang="en-GB" dirty="0"/>
              <a:t>Otherwise, its status will be as determined by the creditor FI.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EA175-7129-DB3A-95B1-E076925F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Inclusive Instant Payments System.</a:t>
            </a:r>
          </a:p>
          <a:p>
            <a:r>
              <a:rPr lang="en-US" dirty="0"/>
              <a:t>Who is included?</a:t>
            </a:r>
          </a:p>
          <a:p>
            <a:r>
              <a:rPr lang="en-US" dirty="0"/>
              <a:t>Focused on including account-holding institutions which serve the poor in national and international payments systems.</a:t>
            </a:r>
          </a:p>
          <a:p>
            <a:r>
              <a:rPr lang="en-US" dirty="0"/>
              <a:t>For instance: mobile money systems, credit unions, SACCOs, MFIs, VSLAs.</a:t>
            </a:r>
          </a:p>
          <a:p>
            <a:r>
              <a:rPr lang="en-US" dirty="0"/>
              <a:t>For most poor account-holders, the choice of account-holding institution is very restricted.</a:t>
            </a:r>
          </a:p>
          <a:p>
            <a:pPr lvl="1"/>
            <a:r>
              <a:rPr lang="en-US" dirty="0"/>
              <a:t>We must take our customers where we find them.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55A9-FB77-AE29-FF9C-520FDC8E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B11C5-7FB2-EF35-4487-2E14C8A26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C10C9-D11F-639F-8A6F-6C937429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C071-F79C-506F-9D85-47C3D98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9BEC-D68D-4A90-C754-FF8ADF4A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poor people’s capacity to weather financial shocks and capture income-generating opportunities.</a:t>
            </a:r>
          </a:p>
          <a:p>
            <a:r>
              <a:rPr lang="en-GB" dirty="0"/>
              <a:t>Generating economy-wide efficiencies by digitally connecting large numbers of low-income consumers and those that they transact with.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2A452-BFFE-2FDD-F4CC-B511561D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thought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6000" dirty="0"/>
              <a:t>A </a:t>
            </a:r>
            <a:r>
              <a:rPr lang="en-GB" sz="6000" dirty="0">
                <a:hlinkClick r:id="rId2"/>
              </a:rPr>
              <a:t>recent report </a:t>
            </a:r>
            <a:r>
              <a:rPr lang="en-GB" sz="6000" dirty="0"/>
              <a:t>on failed payments suggests:</a:t>
            </a:r>
          </a:p>
          <a:p>
            <a:pPr lvl="1"/>
            <a:r>
              <a:rPr lang="en-GB" sz="5400" dirty="0"/>
              <a:t>14% of cross-border payments incur a remediation charge</a:t>
            </a:r>
          </a:p>
          <a:p>
            <a:pPr lvl="1"/>
            <a:r>
              <a:rPr lang="en-GB" sz="5400" dirty="0"/>
              <a:t>The average remediation charge is 12 USD</a:t>
            </a:r>
          </a:p>
          <a:p>
            <a:pPr lvl="1"/>
            <a:r>
              <a:rPr lang="en-GB" sz="5400" dirty="0"/>
              <a:t>This means that:</a:t>
            </a:r>
          </a:p>
          <a:p>
            <a:pPr lvl="2"/>
            <a:r>
              <a:rPr lang="en-GB" sz="4400" dirty="0"/>
              <a:t>Averaged over all payments, the remediation charge per payment is 1.68 USD</a:t>
            </a:r>
          </a:p>
          <a:p>
            <a:pPr lvl="2"/>
            <a:r>
              <a:rPr lang="en-GB" sz="4400" dirty="0"/>
              <a:t>This doesn’t sound like much. But…</a:t>
            </a:r>
          </a:p>
          <a:p>
            <a:pPr lvl="2"/>
            <a:r>
              <a:rPr lang="en-GB" sz="4400" dirty="0"/>
              <a:t>At the G20 target cross-border cost of 3% of transaction value, payments of under 56 USD would be unprofitable…</a:t>
            </a:r>
          </a:p>
          <a:p>
            <a:pPr lvl="2"/>
            <a:r>
              <a:rPr lang="en-GB" sz="4400" dirty="0"/>
              <a:t>And at their stretch goal of 1% of transaction value, payments of under 168 USD would be unprofitable…</a:t>
            </a:r>
          </a:p>
          <a:p>
            <a:pPr lvl="2"/>
            <a:r>
              <a:rPr lang="en-GB" sz="4400" dirty="0"/>
              <a:t>… even if there were no other charges than remediation.</a:t>
            </a:r>
          </a:p>
          <a:p>
            <a:pPr lvl="1"/>
            <a:r>
              <a:rPr lang="en-GB" sz="5400" dirty="0"/>
              <a:t>Over 90% of failures are attributable to mistakes in payment details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5E95-29FD-5E49-A6D1-CCE30593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Uncertainty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9819-DFD8-F941-D56C-9AFACFE5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most payment systems across the world, the payment execution flow is initiated without the debtor DFSP knowing:</a:t>
            </a:r>
          </a:p>
          <a:p>
            <a:pPr lvl="1"/>
            <a:r>
              <a:rPr lang="en-GB" dirty="0"/>
              <a:t>Whether the nominated creditor DFSP can identify the account to be credited or not.</a:t>
            </a:r>
          </a:p>
          <a:p>
            <a:pPr lvl="1"/>
            <a:r>
              <a:rPr lang="en-GB" dirty="0"/>
              <a:t>If the account can be identified, whether it is able to receive the funds to be paid.</a:t>
            </a:r>
          </a:p>
          <a:p>
            <a:pPr lvl="1"/>
            <a:r>
              <a:rPr lang="en-GB" dirty="0"/>
              <a:t>Whether the nominated beneficiary is the one intended by the sender or not.</a:t>
            </a:r>
          </a:p>
          <a:p>
            <a:pPr lvl="1"/>
            <a:r>
              <a:rPr lang="en-GB" dirty="0"/>
              <a:t>What fees will be charged to execute the payment.</a:t>
            </a:r>
          </a:p>
          <a:p>
            <a:r>
              <a:rPr lang="en-GB" dirty="0"/>
              <a:t>The payment execution flow will include the reservation of funds in, or the movement of funds from, at least the debtor’s account.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1275B-483D-4A31-D9E6-FB07DC3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DEF2-D081-609C-883E-8C2CD9AD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solve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63F9-271D-0980-DCA2-BA3AB58F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divide the payment into four phases:</a:t>
            </a:r>
          </a:p>
          <a:p>
            <a:pPr lvl="1"/>
            <a:r>
              <a:rPr lang="en-GB" dirty="0"/>
              <a:t>Discovery</a:t>
            </a:r>
          </a:p>
          <a:p>
            <a:pPr lvl="1"/>
            <a:r>
              <a:rPr lang="en-GB" dirty="0"/>
              <a:t>Agreement</a:t>
            </a:r>
          </a:p>
          <a:p>
            <a:pPr lvl="1"/>
            <a:r>
              <a:rPr lang="en-GB" dirty="0"/>
              <a:t>Execution</a:t>
            </a:r>
          </a:p>
          <a:p>
            <a:pPr lvl="1"/>
            <a:r>
              <a:rPr lang="en-GB" dirty="0"/>
              <a:t>Settlement</a:t>
            </a:r>
          </a:p>
          <a:p>
            <a:r>
              <a:rPr lang="en-GB" dirty="0"/>
              <a:t>The beneficiary’s account is credited with the funds at the end of the execution phase.</a:t>
            </a:r>
          </a:p>
          <a:p>
            <a:r>
              <a:rPr lang="en-GB" dirty="0"/>
              <a:t>We ensure that each payment can reach a deterministic state in the shortest time possible.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E82D-45EF-3EA4-A24C-CA21E07F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3D19-BFC5-E711-B4B9-C217DD7F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settlement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3900-A4F1-F80E-AADF-62A335F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do we settle only after irrevocably crediting the beneficiary’s account?</a:t>
            </a:r>
          </a:p>
          <a:p>
            <a:r>
              <a:rPr lang="en-GB" dirty="0"/>
              <a:t>In the jurisdictions where our system is designed to operate, RTGS and clearing houses are:</a:t>
            </a:r>
          </a:p>
          <a:p>
            <a:pPr lvl="1"/>
            <a:r>
              <a:rPr lang="en-GB" dirty="0"/>
              <a:t>Typically not available 24/7.</a:t>
            </a:r>
          </a:p>
          <a:p>
            <a:pPr lvl="1"/>
            <a:r>
              <a:rPr lang="en-GB" dirty="0"/>
              <a:t>Not designed to process large numbers of payments.</a:t>
            </a:r>
          </a:p>
          <a:p>
            <a:pPr lvl="1"/>
            <a:r>
              <a:rPr lang="en-GB" dirty="0"/>
              <a:t>Too expensive to process low-value payments individually.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C8DCE-001A-2B24-E0A4-A11514F9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48CD-82CD-6E8F-2AF8-27F85F99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634B-82E2-73C2-C778-5EFA4ACC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creditor FI assumes a risk because it credits the beneficiary with the funds before it receives them from the debtor FI…</a:t>
            </a:r>
          </a:p>
          <a:p>
            <a:r>
              <a:rPr lang="en-GB" dirty="0"/>
              <a:t>… so we require the debtor FI to provide liquidity cover for the payment in advance…</a:t>
            </a:r>
          </a:p>
          <a:p>
            <a:r>
              <a:rPr lang="en-GB" dirty="0"/>
              <a:t>… liquidity cover is managed by a trusted third party which is the authoritative source for the status of a payment.</a:t>
            </a:r>
          </a:p>
          <a:p>
            <a:r>
              <a:rPr lang="en-GB" dirty="0"/>
              <a:t>But now the risk is on the debtor’s side: it has to commit its funds before the payment has completed.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A5246-24DE-1712-9FDA-7B3397E6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381D-EFCA-0211-EE72-E24BAE08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795D-3AB0-5AFB-1036-CFE8387B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do not insist that someone who wants to send funds should know which institution holds the beneficiary’s account.</a:t>
            </a:r>
          </a:p>
          <a:p>
            <a:pPr lvl="1"/>
            <a:r>
              <a:rPr lang="en-GB" dirty="0"/>
              <a:t>Many of the identifiers which our customers use do not contain the institutional information encoded in an IBAN or and account identification</a:t>
            </a:r>
          </a:p>
          <a:p>
            <a:r>
              <a:rPr lang="en-GB" dirty="0"/>
              <a:t>We do not insist that the identifier used should be a ”real” identifier.</a:t>
            </a:r>
          </a:p>
          <a:p>
            <a:r>
              <a:rPr lang="en-GB" dirty="0"/>
              <a:t>An FI registers with a directory service the identifiers which it intends to service.</a:t>
            </a:r>
          </a:p>
          <a:p>
            <a:r>
              <a:rPr lang="en-GB" dirty="0"/>
              <a:t>The debtor’s FI asks the directory service where to direct an enquiry about the identifier given by the debtor</a:t>
            </a:r>
          </a:p>
          <a:p>
            <a:r>
              <a:rPr lang="en-GB" dirty="0"/>
              <a:t>If the directory service can resolve the enquiry, it forwards the request to the relevant FI.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810EB-F4F3-09FB-06C8-ED8401D3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ified Mojaloop Template" id="{33F1393A-48C3-431A-A52E-1BDBDBAF3F8D}" vid="{F85BFE05-8774-47FE-8C9A-0992B48BA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Modified Mojaloop Template</Template>
  <TotalTime>4693</TotalTime>
  <Words>1608</Words>
  <Application>Microsoft Office PowerPoint</Application>
  <PresentationFormat>Custom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IIPS systems and ISO 20022</vt:lpstr>
      <vt:lpstr>What is an IIPS?</vt:lpstr>
      <vt:lpstr>Objectives</vt:lpstr>
      <vt:lpstr>A thought experiment</vt:lpstr>
      <vt:lpstr>Uncertainty </vt:lpstr>
      <vt:lpstr>How we solve this problem</vt:lpstr>
      <vt:lpstr>Timing settlement</vt:lpstr>
      <vt:lpstr>Risks </vt:lpstr>
      <vt:lpstr>Discovery (1) </vt:lpstr>
      <vt:lpstr>Discovery (2)</vt:lpstr>
      <vt:lpstr>Agreement of terms (1)</vt:lpstr>
      <vt:lpstr>Agreement of Terms (2)</vt:lpstr>
      <vt:lpstr>Agreement of terms (3)</vt:lpstr>
      <vt:lpstr>How does this mechanism work?</vt:lpstr>
      <vt:lpstr>Taking stock</vt:lpstr>
      <vt:lpstr>Payment</vt:lpstr>
      <vt:lpstr>Settlement </vt:lpstr>
      <vt:lpstr>Ensuring a deterministic outcome (1)</vt:lpstr>
      <vt:lpstr>Ensuring a deterministic outcome (2)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IIPS systems and ISO 20022</dc:title>
  <dc:creator>Michael Richards</dc:creator>
  <cp:lastModifiedBy>Michael Richards</cp:lastModifiedBy>
  <cp:revision>1</cp:revision>
  <dcterms:created xsi:type="dcterms:W3CDTF">2024-02-16T09:17:04Z</dcterms:created>
  <dcterms:modified xsi:type="dcterms:W3CDTF">2024-02-19T15:30:29Z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