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5"/>
  </p:notesMasterIdLst>
  <p:sldIdLst>
    <p:sldId id="352" r:id="rId2"/>
    <p:sldId id="397" r:id="rId3"/>
    <p:sldId id="399" r:id="rId4"/>
  </p:sldIdLst>
  <p:sldSz cx="24387175" cy="13716000"/>
  <p:notesSz cx="6858000" cy="9144000"/>
  <p:embeddedFontLst>
    <p:embeddedFont>
      <p:font typeface="Open Sans" panose="020B0606030504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3291C-BB5E-4DBE-A6F9-7CD3B2D11935}">
  <a:tblStyle styleId="{69D3291C-BB5E-4DBE-A6F9-7CD3B2D119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6"/>
    <p:restoredTop sz="95739"/>
  </p:normalViewPr>
  <p:slideViewPr>
    <p:cSldViewPr snapToGrid="0">
      <p:cViewPr varScale="1">
        <p:scale>
          <a:sx n="58" d="100"/>
          <a:sy n="58" d="100"/>
        </p:scale>
        <p:origin x="3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1587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861219" y="3595738"/>
            <a:ext cx="25129908" cy="8531688"/>
          </a:xfrm>
          <a:custGeom>
            <a:avLst/>
            <a:gdLst/>
            <a:ahLst/>
            <a:cxnLst/>
            <a:rect l="l" t="t" r="r" b="b"/>
            <a:pathLst>
              <a:path w="25129909" h="8531688" extrusionOk="0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695847" y="9308787"/>
            <a:ext cx="14344254" cy="231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Google Shape;61;p7">
            <a:extLst>
              <a:ext uri="{FF2B5EF4-FFF2-40B4-BE49-F238E27FC236}">
                <a16:creationId xmlns:a16="http://schemas.microsoft.com/office/drawing/2014/main" id="{3F023508-4804-8BD0-B268-DCBD1BB44286}"/>
              </a:ext>
            </a:extLst>
          </p:cNvPr>
          <p:cNvPicPr preferRelativeResize="0"/>
          <p:nvPr userDrawn="1"/>
        </p:nvPicPr>
        <p:blipFill rotWithShape="1">
          <a:blip>
            <a:alphaModFix/>
          </a:blip>
          <a:srcRect/>
          <a:stretch/>
        </p:blipFill>
        <p:spPr>
          <a:xfrm>
            <a:off x="17205780" y="906822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1679796" y="5010150"/>
            <a:ext cx="10316917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12346007" y="3362326"/>
            <a:ext cx="10367726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12346007" y="5010150"/>
            <a:ext cx="10367726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p6"/>
          <p:cNvPicPr preferRelativeResize="0"/>
          <p:nvPr userDrawn="1"/>
        </p:nvPicPr>
        <p:blipFill rotWithShape="1">
          <a:blip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861219" y="3595738"/>
            <a:ext cx="25129907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ubTitle" idx="1"/>
          </p:nvPr>
        </p:nvSpPr>
        <p:spPr>
          <a:xfrm>
            <a:off x="1695847" y="9308787"/>
            <a:ext cx="14344254" cy="231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16183638" y="9013230"/>
            <a:ext cx="3257669" cy="3257669"/>
          </a:xfrm>
          <a:prstGeom prst="ellipse">
            <a:avLst/>
          </a:prstGeom>
          <a:noFill/>
          <a:ln w="146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7"/>
          <p:cNvPicPr preferRelativeResize="0"/>
          <p:nvPr userDrawn="1"/>
        </p:nvPicPr>
        <p:blipFill rotWithShape="1">
          <a:blip>
            <a:alphaModFix/>
          </a:blip>
          <a:srcRect/>
          <a:stretch/>
        </p:blipFill>
        <p:spPr>
          <a:xfrm>
            <a:off x="17205780" y="906822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7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1676618" y="3651250"/>
            <a:ext cx="1036454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"/>
          </p:nvPr>
        </p:nvSpPr>
        <p:spPr>
          <a:xfrm>
            <a:off x="12346008" y="3651250"/>
            <a:ext cx="1036454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37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Open Sans"/>
              <a:buNone/>
              <a:defRPr sz="88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7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Char char="•"/>
              <a:defRPr sz="56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"/>
              <a:buChar char="•"/>
              <a:defRPr sz="4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Char char="•"/>
              <a:defRPr sz="4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•"/>
              <a:defRPr sz="36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•"/>
              <a:defRPr sz="36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•"/>
              <a:defRPr sz="36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•"/>
              <a:defRPr sz="36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•"/>
              <a:defRPr sz="36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•"/>
              <a:defRPr sz="36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8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7223444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i="0" u="none" strike="noStrike" cap="none">
                <a:solidFill>
                  <a:srgbClr val="005A8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0839-EE5B-CD8C-3534-FC931366A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6" y="4203903"/>
            <a:ext cx="15527597" cy="7215937"/>
          </a:xfrm>
        </p:spPr>
        <p:txBody>
          <a:bodyPr anchor="ctr">
            <a:normAutofit/>
          </a:bodyPr>
          <a:lstStyle/>
          <a:p>
            <a:r>
              <a:rPr lang="en-US" dirty="0"/>
              <a:t>Product Council:</a:t>
            </a:r>
            <a:br>
              <a:rPr lang="en-US" dirty="0"/>
            </a:br>
            <a:r>
              <a:rPr lang="en-US" dirty="0"/>
              <a:t>PI 23 Mid PI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4B1B7-FD1E-98D7-9996-374593AAE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0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52D-AB96-D035-62B1-17D7C29D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FEA78-D0A9-C8D9-75F8-9E031696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7107" y="3695701"/>
            <a:ext cx="12629864" cy="8702676"/>
          </a:xfrm>
        </p:spPr>
        <p:txBody>
          <a:bodyPr anchor="ctr">
            <a:normAutofit/>
          </a:bodyPr>
          <a:lstStyle/>
          <a:p>
            <a:pPr marL="114300" indent="0" algn="ctr">
              <a:buSzPct val="100000"/>
              <a:buNone/>
            </a:pPr>
            <a:r>
              <a:rPr lang="en-US" dirty="0"/>
              <a:t>Update: vNext</a:t>
            </a:r>
          </a:p>
          <a:p>
            <a:pPr marL="114300" indent="0" algn="ctr">
              <a:buSzPct val="100000"/>
              <a:buNone/>
            </a:pPr>
            <a:r>
              <a:rPr lang="en-US" dirty="0"/>
              <a:t>Update: Workstream Reporting</a:t>
            </a:r>
          </a:p>
          <a:p>
            <a:pPr marL="114300" indent="0" algn="ctr">
              <a:buSzPct val="100000"/>
              <a:buNone/>
            </a:pPr>
            <a:r>
              <a:rPr lang="en-US" dirty="0"/>
              <a:t>Workstream Presentations</a:t>
            </a:r>
          </a:p>
          <a:p>
            <a:pPr lvl="2">
              <a:buSzPct val="100000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D9DC1B-1115-F71D-1340-FEBAC06F0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8971F-7B4D-6CA4-4E62-2C165304B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B1F8-50BA-52B7-736C-F6338B79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Workstream Presentations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1EE8E-7C63-9118-AC56-EB8CAB90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7107" y="3695701"/>
            <a:ext cx="12629864" cy="8702676"/>
          </a:xfrm>
        </p:spPr>
        <p:txBody>
          <a:bodyPr anchor="ctr">
            <a:normAutofit lnSpcReduction="10000"/>
          </a:bodyPr>
          <a:lstStyle/>
          <a:p>
            <a:pPr marL="114300" indent="0" algn="ctr">
              <a:buSzPct val="100000"/>
              <a:buNone/>
            </a:pPr>
            <a:r>
              <a:rPr lang="en-US" dirty="0"/>
              <a:t>FX: </a:t>
            </a:r>
            <a:r>
              <a:rPr lang="en-US" dirty="0" err="1"/>
              <a:t>vNow</a:t>
            </a:r>
            <a:r>
              <a:rPr lang="en-US" dirty="0"/>
              <a:t> and vNext Codebases</a:t>
            </a:r>
          </a:p>
          <a:p>
            <a:pPr marL="114300" indent="0" algn="ctr">
              <a:buSzPct val="100000"/>
              <a:buNone/>
            </a:pPr>
            <a:r>
              <a:rPr lang="en-US" dirty="0"/>
              <a:t>On Premise</a:t>
            </a:r>
          </a:p>
          <a:p>
            <a:pPr marL="114300" indent="0" algn="ctr">
              <a:buSzPct val="100000"/>
              <a:buNone/>
            </a:pPr>
            <a:r>
              <a:rPr lang="en-US" dirty="0"/>
              <a:t>G2P Connect/MOSIP Integration</a:t>
            </a:r>
          </a:p>
          <a:p>
            <a:pPr marL="114300" indent="0" algn="ctr">
              <a:buSzPct val="100000"/>
              <a:buNone/>
            </a:pPr>
            <a:r>
              <a:rPr lang="en-US" dirty="0"/>
              <a:t>Merchant Payments</a:t>
            </a:r>
          </a:p>
          <a:p>
            <a:pPr marL="114300" indent="0" algn="ctr">
              <a:buSzPct val="100000"/>
              <a:buNone/>
            </a:pPr>
            <a:r>
              <a:rPr lang="en-US" dirty="0"/>
              <a:t>Participation Tools</a:t>
            </a:r>
          </a:p>
          <a:p>
            <a:pPr marL="114300" indent="0" algn="ctr">
              <a:buSzPct val="100000"/>
              <a:buNone/>
            </a:pPr>
            <a:r>
              <a:rPr lang="en-US" dirty="0"/>
              <a:t>Next Gen Settlement/</a:t>
            </a:r>
            <a:r>
              <a:rPr lang="en-US" dirty="0" err="1"/>
              <a:t>Tigerbeetle</a:t>
            </a:r>
            <a:endParaRPr lang="en-US" dirty="0"/>
          </a:p>
          <a:p>
            <a:pPr marL="114300" indent="0" algn="ctr">
              <a:buSzPct val="100000"/>
              <a:buNone/>
            </a:pPr>
            <a:r>
              <a:rPr lang="en-US" dirty="0"/>
              <a:t>Core Team</a:t>
            </a:r>
          </a:p>
          <a:p>
            <a:pPr marL="114300" indent="0" algn="ctr">
              <a:buSzPct val="100000"/>
              <a:buNone/>
            </a:pPr>
            <a:r>
              <a:rPr lang="en-US" dirty="0"/>
              <a:t>Performance </a:t>
            </a:r>
            <a:r>
              <a:rPr lang="en-US" dirty="0" err="1"/>
              <a:t>Characterisation</a:t>
            </a:r>
            <a:endParaRPr lang="en-US" dirty="0"/>
          </a:p>
          <a:p>
            <a:pPr marL="114300" indent="0" algn="ctr">
              <a:buSzPct val="100000"/>
              <a:buNone/>
            </a:pPr>
            <a:r>
              <a:rPr lang="en-US" dirty="0"/>
              <a:t>Platform Quality and Security</a:t>
            </a:r>
          </a:p>
          <a:p>
            <a:pPr lvl="2">
              <a:buSzPct val="100000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27EFA2-76B0-662D-B189-0C4ECE5F03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0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20050</TotalTime>
  <Words>54</Words>
  <Application>Microsoft Macintosh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Open Sans</vt:lpstr>
      <vt:lpstr>Calibri</vt:lpstr>
      <vt:lpstr>Office Theme</vt:lpstr>
      <vt:lpstr>Product Council: PI 23 Mid PI Review</vt:lpstr>
      <vt:lpstr>Agenda</vt:lpstr>
      <vt:lpstr>Workstream 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Mojaloop  Payment Initiation – PISP / 3PPI</dc:title>
  <cp:lastModifiedBy>Paul Makin</cp:lastModifiedBy>
  <cp:revision>44</cp:revision>
  <dcterms:modified xsi:type="dcterms:W3CDTF">2024-01-31T15:05:10Z</dcterms:modified>
</cp:coreProperties>
</file>