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9" r:id="rId5"/>
    <p:sldMasterId id="214748368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FFEC28-0527-465A-9F88-A3B7A69B0942}">
  <a:tblStyle styleId="{46FFEC28-0527-465A-9F88-A3B7A69B094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0FF"/>
          </a:solidFill>
        </a:fill>
      </a:tcStyle>
    </a:wholeTbl>
    <a:band1H>
      <a:tcTxStyle b="off" i="off"/>
      <a:tcStyle>
        <a:fill>
          <a:solidFill>
            <a:srgbClr val="CAE0F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E0FF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49b287f039_2_1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1" name="Google Shape;201;g249b287f039_2_149:notes"/>
          <p:cNvSpPr/>
          <p:nvPr>
            <p:ph idx="2" type="sldImg"/>
          </p:nvPr>
        </p:nvSpPr>
        <p:spPr>
          <a:xfrm>
            <a:off x="729609" y="1143000"/>
            <a:ext cx="5398781" cy="30857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49e35531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2b49e355316_0_0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a55395e7f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1ea55395e7f_0_6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ea55395e7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g1ea55395e7f_0_0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49b287f039_2_1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249b287f039_2_162:notes"/>
          <p:cNvSpPr/>
          <p:nvPr>
            <p:ph idx="2" type="sldImg"/>
          </p:nvPr>
        </p:nvSpPr>
        <p:spPr>
          <a:xfrm>
            <a:off x="729609" y="1143000"/>
            <a:ext cx="5398781" cy="308579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49b287f039_2_1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249b287f039_2_168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83d1c4f18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g283d1c4f180_0_1:notes"/>
          <p:cNvSpPr/>
          <p:nvPr>
            <p:ph idx="2" type="sldImg"/>
          </p:nvPr>
        </p:nvSpPr>
        <p:spPr>
          <a:xfrm>
            <a:off x="729609" y="1143000"/>
            <a:ext cx="53988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322915" y="1348402"/>
            <a:ext cx="9422489" cy="3199383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635860" y="1576464"/>
            <a:ext cx="4606672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330397" y="595715"/>
            <a:ext cx="1788350" cy="1788583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144558" y="2045153"/>
            <a:ext cx="1353054" cy="1353231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7118747" y="2807456"/>
            <a:ext cx="1833702" cy="183394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313445"/>
            <a:ext cx="2305376" cy="733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/>
          <p:nvPr/>
        </p:nvSpPr>
        <p:spPr>
          <a:xfrm>
            <a:off x="18786" y="211576"/>
            <a:ext cx="9144000" cy="2050104"/>
          </a:xfrm>
          <a:custGeom>
            <a:rect b="b" l="l" r="r" t="t"/>
            <a:pathLst>
              <a:path extrusionOk="0" h="5466945" w="24387176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lt1">
              <a:alpha val="72549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5"/>
          <p:cNvSpPr txBox="1"/>
          <p:nvPr>
            <p:ph type="title"/>
          </p:nvPr>
        </p:nvSpPr>
        <p:spPr>
          <a:xfrm>
            <a:off x="628650" y="273844"/>
            <a:ext cx="70751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 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322915" y="1348402"/>
            <a:ext cx="9422489" cy="3199383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>
            <p:ph type="ctrTitle"/>
          </p:nvPr>
        </p:nvSpPr>
        <p:spPr>
          <a:xfrm>
            <a:off x="635860" y="1576464"/>
            <a:ext cx="4606672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6068074" y="3379961"/>
            <a:ext cx="1221467" cy="1221626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>
            <a:off x="7993997" y="1659428"/>
            <a:ext cx="1353054" cy="1353231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>
            <a:off x="6659975" y="1971391"/>
            <a:ext cx="2218779" cy="2219068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6182918" y="131681"/>
            <a:ext cx="2496660" cy="2496985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51327" y="340058"/>
            <a:ext cx="1959842" cy="203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/>
          <p:nvPr/>
        </p:nvSpPr>
        <p:spPr>
          <a:xfrm>
            <a:off x="322915" y="1348402"/>
            <a:ext cx="9422489" cy="3199383"/>
          </a:xfrm>
          <a:custGeom>
            <a:rect b="b" l="l" r="r" t="t"/>
            <a:pathLst>
              <a:path extrusionOk="0" h="8531688" w="25129909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8941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>
            <p:ph type="ctrTitle"/>
          </p:nvPr>
        </p:nvSpPr>
        <p:spPr>
          <a:xfrm>
            <a:off x="635860" y="1576464"/>
            <a:ext cx="4606672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327" y="342520"/>
            <a:ext cx="1959842" cy="203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628650" y="273844"/>
            <a:ext cx="7091944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623888" y="1282304"/>
            <a:ext cx="5225645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51327" y="298071"/>
            <a:ext cx="1959842" cy="203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>
            <p:ph type="title"/>
          </p:nvPr>
        </p:nvSpPr>
        <p:spPr>
          <a:xfrm>
            <a:off x="623888" y="1282304"/>
            <a:ext cx="5491163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1327" y="298071"/>
            <a:ext cx="1959842" cy="2031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628650" y="273844"/>
            <a:ext cx="7222038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629841" y="273844"/>
            <a:ext cx="7143879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1" name="Google Shape;121;p22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3" name="Google Shape;123;p22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28650" y="273844"/>
            <a:ext cx="7159064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 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/>
          <p:nvPr/>
        </p:nvSpPr>
        <p:spPr>
          <a:xfrm>
            <a:off x="322915" y="1348402"/>
            <a:ext cx="9422489" cy="3199383"/>
          </a:xfrm>
          <a:prstGeom prst="roundRect">
            <a:avLst>
              <a:gd fmla="val 6683" name="adj"/>
            </a:avLst>
          </a:prstGeom>
          <a:solidFill>
            <a:schemeClr val="accent1">
              <a:alpha val="8941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5"/>
          <p:cNvSpPr txBox="1"/>
          <p:nvPr>
            <p:ph type="ctrTitle"/>
          </p:nvPr>
        </p:nvSpPr>
        <p:spPr>
          <a:xfrm>
            <a:off x="635860" y="1576464"/>
            <a:ext cx="4606672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1" name="Google Shape;141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313445"/>
            <a:ext cx="2305376" cy="73352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5"/>
          <p:cNvSpPr/>
          <p:nvPr/>
        </p:nvSpPr>
        <p:spPr>
          <a:xfrm>
            <a:off x="5330397" y="595715"/>
            <a:ext cx="1788350" cy="1788583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5"/>
          <p:cNvSpPr/>
          <p:nvPr/>
        </p:nvSpPr>
        <p:spPr>
          <a:xfrm>
            <a:off x="8144558" y="2045153"/>
            <a:ext cx="1353054" cy="1353231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5"/>
          <p:cNvSpPr/>
          <p:nvPr/>
        </p:nvSpPr>
        <p:spPr>
          <a:xfrm>
            <a:off x="7118747" y="2807456"/>
            <a:ext cx="1833702" cy="183394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 2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9" name="Google Shape;149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50" name="Google Shape;150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/>
          <p:nvPr/>
        </p:nvSpPr>
        <p:spPr>
          <a:xfrm>
            <a:off x="0" y="211576"/>
            <a:ext cx="9144000" cy="2050104"/>
          </a:xfrm>
          <a:prstGeom prst="rect">
            <a:avLst/>
          </a:prstGeom>
          <a:solidFill>
            <a:schemeClr val="lt1">
              <a:alpha val="72549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58" name="Google Shape;158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4" name="Google Shape;164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313445"/>
            <a:ext cx="2305376" cy="733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 2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0" cy="514283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 sz="13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1" name="Google Shape;171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9" name="Google Shape;179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4" name="Google Shape;184;p31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85" name="Google Shape;185;p31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b="1" sz="13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6" name="Google Shape;186;p31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730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187" name="Google Shape;187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92" name="Google Shape;192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93" name="Google Shape;193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4" name="Google Shape;19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97" name="Google Shape;197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8650" y="4733410"/>
            <a:ext cx="1073301" cy="341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james.bush@mojaloop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ctrTitle"/>
          </p:nvPr>
        </p:nvSpPr>
        <p:spPr>
          <a:xfrm>
            <a:off x="635860" y="1582275"/>
            <a:ext cx="5470847" cy="1694853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lang="en"/>
              <a:t>PI-23 Review</a:t>
            </a:r>
            <a:endParaRPr/>
          </a:p>
        </p:txBody>
      </p:sp>
      <p:sp>
        <p:nvSpPr>
          <p:cNvPr id="204" name="Google Shape;204;p34"/>
          <p:cNvSpPr txBox="1"/>
          <p:nvPr>
            <p:ph idx="1" type="subTitle"/>
          </p:nvPr>
        </p:nvSpPr>
        <p:spPr>
          <a:xfrm>
            <a:off x="635860" y="3490795"/>
            <a:ext cx="5378395" cy="866372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/>
              <a:t>Support for On-Premises: Progress Assessment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/>
              <a:t>Jan 2024</a:t>
            </a:r>
            <a:endParaRPr/>
          </a:p>
        </p:txBody>
      </p:sp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Workstream Update</a:t>
            </a:r>
            <a:endParaRPr/>
          </a:p>
        </p:txBody>
      </p:sp>
      <p:graphicFrame>
        <p:nvGraphicFramePr>
          <p:cNvPr id="211" name="Google Shape;211;p35"/>
          <p:cNvGraphicFramePr/>
          <p:nvPr/>
        </p:nvGraphicFramePr>
        <p:xfrm>
          <a:off x="628581" y="1177019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{46FFEC28-0527-465A-9F88-A3B7A69B0942}</a:tableStyleId>
              </a:tblPr>
              <a:tblGrid>
                <a:gridCol w="2020500"/>
                <a:gridCol w="5866325"/>
              </a:tblGrid>
              <a:tr h="284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Workstream Name: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Support for On-Prem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245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Roadmap Pillar: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Pillar 1: Make adoption easier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297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Lead: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James Bush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Workstream Objectives: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Design and Build Infrastructure as Code (IaC) in order to provide an reproducible and automated manner to provision the infrastructure and application layers of a Mojaloop switch running on Kubernetes</a:t>
                      </a:r>
                      <a:r>
                        <a:rPr lang="en" sz="1200"/>
                        <a:t>, on </a:t>
                      </a:r>
                      <a:r>
                        <a:rPr lang="en" sz="1200" u="none" cap="none" strike="noStrike"/>
                        <a:t>bare</a:t>
                      </a:r>
                      <a:r>
                        <a:rPr lang="en" sz="1200"/>
                        <a:t> metal,</a:t>
                      </a:r>
                      <a:r>
                        <a:rPr lang="en" sz="1200" u="none" cap="none" strike="noStrike"/>
                        <a:t> that includes security elements supporting </a:t>
                      </a:r>
                      <a:r>
                        <a:rPr lang="en" sz="1200"/>
                        <a:t>m</a:t>
                      </a:r>
                      <a:r>
                        <a:rPr lang="en" sz="1200" u="none" cap="none" strike="noStrike"/>
                        <a:t>TLS, JWS, and OAuth.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Progress Against Objectives: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1200" u="none" cap="none" strike="noStrike"/>
                        <a:t>Bare </a:t>
                      </a:r>
                      <a:r>
                        <a:rPr lang="en" sz="1200"/>
                        <a:t>m</a:t>
                      </a:r>
                      <a:r>
                        <a:rPr lang="en" sz="1200" u="none" cap="none" strike="noStrike"/>
                        <a:t>etal Moja</a:t>
                      </a:r>
                      <a:r>
                        <a:rPr lang="en" sz="1200"/>
                        <a:t>loop installation supported (with some caveats)</a:t>
                      </a:r>
                      <a:endParaRPr sz="1200"/>
                    </a:p>
                    <a:p>
                      <a:pPr indent="-30480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1200"/>
                        <a:t>Documentation created and being iterated</a:t>
                      </a:r>
                      <a:endParaRPr sz="1200"/>
                    </a:p>
                  </a:txBody>
                  <a:tcPr marT="17150" marB="17150" marR="34300" marL="34300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Anticipated Progress by PI End: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A full, production quality Mojaloop deployed via IaC on a bare metal cluster with no external dependencies. Stretch goal: Performance characterisation against various node spec levels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Roadblocks: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Resource limitations: Committed resources from community and adopters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  <a:tr h="432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 u="none" cap="none" strike="noStrike"/>
                        <a:t>Support Needed:</a:t>
                      </a:r>
                      <a:endParaRPr sz="300" u="none" cap="none" strike="noStrike"/>
                    </a:p>
                  </a:txBody>
                  <a:tcPr marT="17150" marB="17150" marR="34300" marL="343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Short term: Terraform, Ansible, Kubernetes expertise, “willing to learn” engineers</a:t>
                      </a:r>
                      <a:endParaRPr sz="12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200"/>
                        <a:t>Longer term: Critical thought from adopter teams, architecture assistance from data center domain experts</a:t>
                      </a:r>
                      <a:endParaRPr sz="1200" u="none" cap="none" strike="noStrike"/>
                    </a:p>
                  </a:txBody>
                  <a:tcPr marT="17150" marB="17150" marR="34300" marL="34300"/>
                </a:tc>
              </a:tr>
            </a:tbl>
          </a:graphicData>
        </a:graphic>
      </p:graphicFrame>
      <p:sp>
        <p:nvSpPr>
          <p:cNvPr id="212" name="Google Shape;212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Workstream History</a:t>
            </a:r>
            <a:endParaRPr/>
          </a:p>
        </p:txBody>
      </p: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reasons of efficiency, cost minimisation and convenience, much of the Mojaloop software development and testing process has been performed in public cloud infrastructure </a:t>
            </a:r>
            <a:r>
              <a:rPr lang="en"/>
              <a:t>targeting</a:t>
            </a:r>
            <a:r>
              <a:rPr lang="en"/>
              <a:t> cloud-native architecture.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and upcoming Mojaloop operating environments require private data centre infrastructure.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Efforts continue to optimise the Mojaloop deployment and maintenance processes for private data centre scenarios.</a:t>
            </a:r>
            <a:endParaRPr/>
          </a:p>
        </p:txBody>
      </p:sp>
      <p:sp>
        <p:nvSpPr>
          <p:cNvPr id="219" name="Google Shape;219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Workstream Objectives</a:t>
            </a:r>
            <a:endParaRPr/>
          </a:p>
        </p:txBody>
      </p:sp>
      <p:sp>
        <p:nvSpPr>
          <p:cNvPr id="225" name="Google Shape;225;p3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To make the process of deploying and maintaining Mojaloop switch software in private data centres reliable, quick, easy and cheap.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Enable starting small to minimise initial capex but with cheap unit cost to add capacity as traffic grows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No license fee technology in the tool set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Facilitate “carrier grade” security, reliability and resilience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" sz="2200"/>
              <a:t>Support well known, tried and tested infrastructure patterns</a:t>
            </a:r>
            <a:endParaRPr sz="2200"/>
          </a:p>
        </p:txBody>
      </p:sp>
      <p:sp>
        <p:nvSpPr>
          <p:cNvPr id="226" name="Google Shape;226;p3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605375" y="169148"/>
            <a:ext cx="70752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 sz="2700"/>
              <a:t>On Premises Workstream PI-23 Highlights</a:t>
            </a:r>
            <a:endParaRPr sz="2700"/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634450" y="1038575"/>
            <a:ext cx="7369200" cy="37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Autofit/>
          </a:bodyPr>
          <a:lstStyle/>
          <a:p>
            <a:pPr indent="-133350" lvl="0" marL="1651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/>
              <a:t>Secure OS layer (Kairos immutable Linux) tests ongoing:</a:t>
            </a:r>
            <a:endParaRPr sz="1600"/>
          </a:p>
          <a:p>
            <a:pPr indent="-31115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300"/>
              <a:buChar char="•"/>
            </a:pPr>
            <a:r>
              <a:rPr lang="en" sz="1300"/>
              <a:t>Adopter testing in progress (kairos + HELM install)</a:t>
            </a:r>
            <a:endParaRPr sz="1600"/>
          </a:p>
          <a:p>
            <a:pPr indent="-133350" lvl="0" marL="1651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/>
              <a:t>Self-serve IaC install documentation produced and being iterated</a:t>
            </a:r>
            <a:endParaRPr sz="1600"/>
          </a:p>
          <a:p>
            <a:pPr indent="-31115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300"/>
              <a:buChar char="•"/>
            </a:pPr>
            <a:r>
              <a:rPr lang="en" sz="1300"/>
              <a:t>Passed to adopter for testing</a:t>
            </a:r>
            <a:endParaRPr sz="1300"/>
          </a:p>
          <a:p>
            <a:pPr indent="-133350" lvl="0" marL="1651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/>
              <a:t>On-Premises monitoring stack added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Cluster and application metrics and health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Default dashboards</a:t>
            </a:r>
            <a:endParaRPr sz="1600"/>
          </a:p>
          <a:p>
            <a:pPr indent="-133350" lvl="0" marL="1651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/>
              <a:t>Istio gateway replacing WSO2 done (Keycloak and Ory stack IAM)</a:t>
            </a:r>
            <a:endParaRPr sz="1600"/>
          </a:p>
          <a:p>
            <a:pPr indent="-133350" lvl="0" marL="1651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/>
              <a:t>Outstanding work item to eliminate last few remaining control centre AWS dependencies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Enables air-gapped on-premise deployment</a:t>
            </a:r>
            <a:endParaRPr sz="1600"/>
          </a:p>
          <a:p>
            <a:pPr indent="-33020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SzPts val="1600"/>
              <a:buChar char="•"/>
            </a:pPr>
            <a:r>
              <a:rPr lang="en" sz="1600"/>
              <a:t>Contributions needed to complete</a:t>
            </a:r>
            <a:endParaRPr sz="1600"/>
          </a:p>
        </p:txBody>
      </p:sp>
      <p:sp>
        <p:nvSpPr>
          <p:cNvPr id="233" name="Google Shape;233;p3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On Prem Workstream Update</a:t>
            </a:r>
            <a:endParaRPr/>
          </a:p>
        </p:txBody>
      </p:sp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382625" y="1296775"/>
            <a:ext cx="7886700" cy="35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3050" lvl="0" marL="457200" rtl="0" algn="l">
              <a:spcBef>
                <a:spcPts val="700"/>
              </a:spcBef>
              <a:spcAft>
                <a:spcPts val="0"/>
              </a:spcAft>
              <a:buSzPts val="700"/>
              <a:buChar char="●"/>
            </a:pPr>
            <a:r>
              <a:rPr lang="en"/>
              <a:t>Remove last remaining AWS dependencies from IaC control centre</a:t>
            </a:r>
            <a:endParaRPr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/>
              <a:t>Continue to iterate installation and maintenance documentation</a:t>
            </a:r>
            <a:endParaRPr/>
          </a:p>
          <a:p>
            <a:pPr indent="-273050" lvl="0" marL="457200" rtl="0" algn="l"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lang="en"/>
              <a:t>Continue to support in-progress deployment in Rwanda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240" name="Google Shape;240;p3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0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</a:pPr>
            <a:r>
              <a:rPr lang="en"/>
              <a:t>Reach out to participate</a:t>
            </a:r>
            <a:endParaRPr/>
          </a:p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628650" y="1483750"/>
            <a:ext cx="7886700" cy="3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Email: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james.bush@mojaloop.io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Mojaloop Slack: </a:t>
            </a:r>
            <a:r>
              <a:rPr lang="en" sz="1800">
                <a:solidFill>
                  <a:srgbClr val="3C78D8"/>
                </a:solidFill>
              </a:rPr>
              <a:t>@James Bush</a:t>
            </a:r>
            <a:endParaRPr sz="1800">
              <a:solidFill>
                <a:srgbClr val="3C78D8"/>
              </a:solidFill>
            </a:endParaRPr>
          </a:p>
        </p:txBody>
      </p:sp>
      <p:sp>
        <p:nvSpPr>
          <p:cNvPr id="247" name="Google Shape;247;p4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