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8" r:id="rId16"/>
    <p:sldId id="269" r:id="rId17"/>
    <p:sldId id="271" r:id="rId18"/>
    <p:sldId id="273" r:id="rId19"/>
    <p:sldId id="272" r:id="rId20"/>
    <p:sldId id="276" r:id="rId21"/>
    <p:sldId id="275" r:id="rId22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9CC0D-559E-494C-AF5F-105A90DE5F2E}" v="517" dt="2025-01-28T14:56:18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6327"/>
  </p:normalViewPr>
  <p:slideViewPr>
    <p:cSldViewPr snapToGrid="0" snapToObjects="1">
      <p:cViewPr varScale="1">
        <p:scale>
          <a:sx n="45" d="100"/>
          <a:sy n="45" d="100"/>
        </p:scale>
        <p:origin x="116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AD29CC0D-559E-494C-AF5F-105A90DE5F2E}"/>
    <pc:docChg chg="custSel addSld delSld modSld">
      <pc:chgData name="Michael Richards" userId="6afda9a54147f31e" providerId="LiveId" clId="{AD29CC0D-559E-494C-AF5F-105A90DE5F2E}" dt="2025-01-28T14:56:18.768" v="1252" actId="207"/>
      <pc:docMkLst>
        <pc:docMk/>
      </pc:docMkLst>
      <pc:sldChg chg="modSp mod">
        <pc:chgData name="Michael Richards" userId="6afda9a54147f31e" providerId="LiveId" clId="{AD29CC0D-559E-494C-AF5F-105A90DE5F2E}" dt="2025-01-28T11:02:59.826" v="1250" actId="20577"/>
        <pc:sldMkLst>
          <pc:docMk/>
          <pc:sldMk cId="1490150337" sldId="258"/>
        </pc:sldMkLst>
        <pc:spChg chg="mod">
          <ac:chgData name="Michael Richards" userId="6afda9a54147f31e" providerId="LiveId" clId="{AD29CC0D-559E-494C-AF5F-105A90DE5F2E}" dt="2025-01-28T11:02:59.826" v="1250" actId="20577"/>
          <ac:spMkLst>
            <pc:docMk/>
            <pc:sldMk cId="1490150337" sldId="258"/>
            <ac:spMk id="2" creationId="{E7B640E0-9BA0-4725-A6B7-BB7C66F80F01}"/>
          </ac:spMkLst>
        </pc:spChg>
      </pc:sldChg>
      <pc:sldChg chg="modSp modAnim">
        <pc:chgData name="Michael Richards" userId="6afda9a54147f31e" providerId="LiveId" clId="{AD29CC0D-559E-494C-AF5F-105A90DE5F2E}" dt="2025-01-27T16:00:51.074" v="1"/>
        <pc:sldMkLst>
          <pc:docMk/>
          <pc:sldMk cId="2183860606" sldId="260"/>
        </pc:sldMkLst>
        <pc:spChg chg="mod">
          <ac:chgData name="Michael Richards" userId="6afda9a54147f31e" providerId="LiveId" clId="{AD29CC0D-559E-494C-AF5F-105A90DE5F2E}" dt="2025-01-27T16:00:51.074" v="1"/>
          <ac:spMkLst>
            <pc:docMk/>
            <pc:sldMk cId="2183860606" sldId="260"/>
            <ac:spMk id="3" creationId="{91A9C230-3792-48EC-A9D5-48CC4D925B12}"/>
          </ac:spMkLst>
        </pc:spChg>
      </pc:sldChg>
      <pc:sldChg chg="modSp mod">
        <pc:chgData name="Michael Richards" userId="6afda9a54147f31e" providerId="LiveId" clId="{AD29CC0D-559E-494C-AF5F-105A90DE5F2E}" dt="2025-01-27T16:00:43.976" v="0" actId="21"/>
        <pc:sldMkLst>
          <pc:docMk/>
          <pc:sldMk cId="4259649747" sldId="261"/>
        </pc:sldMkLst>
        <pc:spChg chg="mod">
          <ac:chgData name="Michael Richards" userId="6afda9a54147f31e" providerId="LiveId" clId="{AD29CC0D-559E-494C-AF5F-105A90DE5F2E}" dt="2025-01-27T16:00:43.976" v="0" actId="21"/>
          <ac:spMkLst>
            <pc:docMk/>
            <pc:sldMk cId="4259649747" sldId="261"/>
            <ac:spMk id="3" creationId="{F8BEFF9F-ED71-89D6-611C-65A816867AD7}"/>
          </ac:spMkLst>
        </pc:spChg>
      </pc:sldChg>
      <pc:sldChg chg="modSp modAnim">
        <pc:chgData name="Michael Richards" userId="6afda9a54147f31e" providerId="LiveId" clId="{AD29CC0D-559E-494C-AF5F-105A90DE5F2E}" dt="2025-01-27T16:01:16.233" v="29" actId="20577"/>
        <pc:sldMkLst>
          <pc:docMk/>
          <pc:sldMk cId="2007622166" sldId="263"/>
        </pc:sldMkLst>
        <pc:spChg chg="mod">
          <ac:chgData name="Michael Richards" userId="6afda9a54147f31e" providerId="LiveId" clId="{AD29CC0D-559E-494C-AF5F-105A90DE5F2E}" dt="2025-01-27T16:01:16.233" v="29" actId="20577"/>
          <ac:spMkLst>
            <pc:docMk/>
            <pc:sldMk cId="2007622166" sldId="263"/>
            <ac:spMk id="3" creationId="{DCAC31DD-1722-5574-0EA4-129AC0CDA847}"/>
          </ac:spMkLst>
        </pc:spChg>
      </pc:sldChg>
      <pc:sldChg chg="modSp modAnim">
        <pc:chgData name="Michael Richards" userId="6afda9a54147f31e" providerId="LiveId" clId="{AD29CC0D-559E-494C-AF5F-105A90DE5F2E}" dt="2025-01-27T16:17:24.943" v="576" actId="20577"/>
        <pc:sldMkLst>
          <pc:docMk/>
          <pc:sldMk cId="245909958" sldId="267"/>
        </pc:sldMkLst>
        <pc:spChg chg="mod">
          <ac:chgData name="Michael Richards" userId="6afda9a54147f31e" providerId="LiveId" clId="{AD29CC0D-559E-494C-AF5F-105A90DE5F2E}" dt="2025-01-27T16:17:24.943" v="576" actId="20577"/>
          <ac:spMkLst>
            <pc:docMk/>
            <pc:sldMk cId="245909958" sldId="267"/>
            <ac:spMk id="3" creationId="{AE2D8A40-872B-5EE3-A188-E00992E58440}"/>
          </ac:spMkLst>
        </pc:spChg>
      </pc:sldChg>
      <pc:sldChg chg="del">
        <pc:chgData name="Michael Richards" userId="6afda9a54147f31e" providerId="LiveId" clId="{AD29CC0D-559E-494C-AF5F-105A90DE5F2E}" dt="2025-01-27T16:18:33.417" v="578" actId="47"/>
        <pc:sldMkLst>
          <pc:docMk/>
          <pc:sldMk cId="2269227165" sldId="270"/>
        </pc:sldMkLst>
      </pc:sldChg>
      <pc:sldChg chg="del">
        <pc:chgData name="Michael Richards" userId="6afda9a54147f31e" providerId="LiveId" clId="{AD29CC0D-559E-494C-AF5F-105A90DE5F2E}" dt="2025-01-27T16:17:55.783" v="577" actId="2696"/>
        <pc:sldMkLst>
          <pc:docMk/>
          <pc:sldMk cId="2881563413" sldId="271"/>
        </pc:sldMkLst>
      </pc:sldChg>
      <pc:sldChg chg="modSp mod">
        <pc:chgData name="Michael Richards" userId="6afda9a54147f31e" providerId="LiveId" clId="{AD29CC0D-559E-494C-AF5F-105A90DE5F2E}" dt="2025-01-28T08:57:57.406" v="598" actId="20577"/>
        <pc:sldMkLst>
          <pc:docMk/>
          <pc:sldMk cId="4137466333" sldId="272"/>
        </pc:sldMkLst>
        <pc:spChg chg="mod">
          <ac:chgData name="Michael Richards" userId="6afda9a54147f31e" providerId="LiveId" clId="{AD29CC0D-559E-494C-AF5F-105A90DE5F2E}" dt="2025-01-28T08:57:57.406" v="598" actId="20577"/>
          <ac:spMkLst>
            <pc:docMk/>
            <pc:sldMk cId="4137466333" sldId="272"/>
            <ac:spMk id="2" creationId="{B7A7F54B-188A-BEBC-B3DC-AD34B483365E}"/>
          </ac:spMkLst>
        </pc:spChg>
      </pc:sldChg>
      <pc:sldChg chg="modSp mod">
        <pc:chgData name="Michael Richards" userId="6afda9a54147f31e" providerId="LiveId" clId="{AD29CC0D-559E-494C-AF5F-105A90DE5F2E}" dt="2025-01-28T08:58:36.274" v="629" actId="20577"/>
        <pc:sldMkLst>
          <pc:docMk/>
          <pc:sldMk cId="2519554174" sldId="273"/>
        </pc:sldMkLst>
        <pc:spChg chg="mod">
          <ac:chgData name="Michael Richards" userId="6afda9a54147f31e" providerId="LiveId" clId="{AD29CC0D-559E-494C-AF5F-105A90DE5F2E}" dt="2025-01-28T08:58:36.274" v="629" actId="20577"/>
          <ac:spMkLst>
            <pc:docMk/>
            <pc:sldMk cId="2519554174" sldId="273"/>
            <ac:spMk id="3" creationId="{D7CD5081-CD10-56E7-35DA-374693652F8A}"/>
          </ac:spMkLst>
        </pc:spChg>
      </pc:sldChg>
      <pc:sldChg chg="del">
        <pc:chgData name="Michael Richards" userId="6afda9a54147f31e" providerId="LiveId" clId="{AD29CC0D-559E-494C-AF5F-105A90DE5F2E}" dt="2025-01-27T16:17:55.783" v="577" actId="2696"/>
        <pc:sldMkLst>
          <pc:docMk/>
          <pc:sldMk cId="3098599188" sldId="273"/>
        </pc:sldMkLst>
      </pc:sldChg>
      <pc:sldChg chg="modSp new mod modAnim">
        <pc:chgData name="Michael Richards" userId="6afda9a54147f31e" providerId="LiveId" clId="{AD29CC0D-559E-494C-AF5F-105A90DE5F2E}" dt="2025-01-28T14:56:18.768" v="1252" actId="207"/>
        <pc:sldMkLst>
          <pc:docMk/>
          <pc:sldMk cId="976957586" sldId="274"/>
        </pc:sldMkLst>
        <pc:spChg chg="mod">
          <ac:chgData name="Michael Richards" userId="6afda9a54147f31e" providerId="LiveId" clId="{AD29CC0D-559E-494C-AF5F-105A90DE5F2E}" dt="2025-01-27T16:01:51.073" v="50" actId="20577"/>
          <ac:spMkLst>
            <pc:docMk/>
            <pc:sldMk cId="976957586" sldId="274"/>
            <ac:spMk id="2" creationId="{B37A25A9-785D-EC65-B4BA-FA14B3BD4737}"/>
          </ac:spMkLst>
        </pc:spChg>
        <pc:spChg chg="mod">
          <ac:chgData name="Michael Richards" userId="6afda9a54147f31e" providerId="LiveId" clId="{AD29CC0D-559E-494C-AF5F-105A90DE5F2E}" dt="2025-01-28T14:56:18.768" v="1252" actId="207"/>
          <ac:spMkLst>
            <pc:docMk/>
            <pc:sldMk cId="976957586" sldId="274"/>
            <ac:spMk id="3" creationId="{3BE92531-7BF7-512A-8972-495FB8B6B7DE}"/>
          </ac:spMkLst>
        </pc:spChg>
      </pc:sldChg>
      <pc:sldChg chg="add">
        <pc:chgData name="Michael Richards" userId="6afda9a54147f31e" providerId="LiveId" clId="{AD29CC0D-559E-494C-AF5F-105A90DE5F2E}" dt="2025-01-28T08:57:46.750" v="579" actId="2890"/>
        <pc:sldMkLst>
          <pc:docMk/>
          <pc:sldMk cId="627673257" sldId="275"/>
        </pc:sldMkLst>
      </pc:sldChg>
      <pc:sldChg chg="modSp new mod modAnim">
        <pc:chgData name="Michael Richards" userId="6afda9a54147f31e" providerId="LiveId" clId="{AD29CC0D-559E-494C-AF5F-105A90DE5F2E}" dt="2025-01-28T14:56:05.409" v="1251" actId="207"/>
        <pc:sldMkLst>
          <pc:docMk/>
          <pc:sldMk cId="2741853043" sldId="276"/>
        </pc:sldMkLst>
        <pc:spChg chg="mod">
          <ac:chgData name="Michael Richards" userId="6afda9a54147f31e" providerId="LiveId" clId="{AD29CC0D-559E-494C-AF5F-105A90DE5F2E}" dt="2025-01-28T08:59:01.798" v="633" actId="20577"/>
          <ac:spMkLst>
            <pc:docMk/>
            <pc:sldMk cId="2741853043" sldId="276"/>
            <ac:spMk id="2" creationId="{5F70A13F-317C-6A81-B2F4-F4309BC77CA3}"/>
          </ac:spMkLst>
        </pc:spChg>
        <pc:spChg chg="mod">
          <ac:chgData name="Michael Richards" userId="6afda9a54147f31e" providerId="LiveId" clId="{AD29CC0D-559E-494C-AF5F-105A90DE5F2E}" dt="2025-01-28T14:56:05.409" v="1251" actId="207"/>
          <ac:spMkLst>
            <pc:docMk/>
            <pc:sldMk cId="2741853043" sldId="276"/>
            <ac:spMk id="3" creationId="{4FEED145-1EBD-2DFF-AD08-9B47AC2F23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34" y="2384277"/>
            <a:ext cx="11474134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1474132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 dirty="0"/>
              <a:t>TigerBeetle and Mojaloop</a:t>
            </a:r>
            <a:br>
              <a:rPr lang="en-US" dirty="0"/>
            </a:br>
            <a:br>
              <a:rPr lang="en-US" dirty="0"/>
            </a:br>
            <a:r>
              <a:rPr lang="en-US" sz="8000" dirty="0"/>
              <a:t>Product Council January 28</a:t>
            </a:r>
            <a:r>
              <a:rPr lang="en-US" sz="8000" baseline="30000" dirty="0"/>
              <a:t>th</a:t>
            </a:r>
            <a:r>
              <a:rPr lang="en-US" sz="8000" dirty="0"/>
              <a:t>, 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A3865-7B17-E1BC-C734-F4280E09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Preparing a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9D61-94B8-293E-FA2A-57BE0E774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When a transfer request is received, the Prepare handler will perform the liquidity check by attempting to make a </a:t>
            </a:r>
            <a:r>
              <a:rPr lang="en-GB" i="1" dirty="0">
                <a:solidFill>
                  <a:srgbClr val="005A83"/>
                </a:solidFill>
              </a:rPr>
              <a:t>pending</a:t>
            </a:r>
            <a:r>
              <a:rPr lang="en-GB" dirty="0">
                <a:solidFill>
                  <a:srgbClr val="005A83"/>
                </a:solidFill>
              </a:rPr>
              <a:t> transfer from the debtor DFSP’s Available Funds account to the creditor DFSP’s Available Funds account.</a:t>
            </a:r>
          </a:p>
          <a:p>
            <a:r>
              <a:rPr lang="en-GB" dirty="0">
                <a:solidFill>
                  <a:srgbClr val="005A83"/>
                </a:solidFill>
              </a:rPr>
              <a:t>If this would result in the debtor DFSP’s Available Funds account’s balance becoming negative, the transfer will be rejected.</a:t>
            </a:r>
          </a:p>
          <a:p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83A9F-44CD-7CEC-CE32-25099799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5922-4A74-C08F-32FE-A05F03AF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Confirming a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8A40-872B-5EE3-A188-E00992E58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When the creditor DFSP confirms a transfer, the Fulfil handler will post the pending transfer created by the Prepare handler.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We would expect this always to succeed.</a:t>
            </a:r>
          </a:p>
          <a:p>
            <a:r>
              <a:rPr lang="en-GB" dirty="0">
                <a:solidFill>
                  <a:srgbClr val="005A83"/>
                </a:solidFill>
              </a:rPr>
              <a:t>If the creditor DFSP rejects the transfer, or if the transfer times out, the Fulfil handler will cancel the pending transfer created by the Prepare handler.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CF05A-FD7E-F877-7C87-83DB47AA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9FB8-4978-F7BC-DC44-B5E72AD8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Settling transfers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5499-78DF-9AE1-71D0-046367CE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When transfers are settled:</a:t>
            </a:r>
          </a:p>
          <a:p>
            <a:r>
              <a:rPr lang="en-GB" dirty="0">
                <a:solidFill>
                  <a:srgbClr val="005A83"/>
                </a:solidFill>
              </a:rPr>
              <a:t>The balance of the participant’s settled funds account is adjusted by their obligation as a consequence of the settlement.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If they are owed funds by the settlement, their settled funds balance is increased.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If they owe funds to the settlement, their settled funds balance is decreased.</a:t>
            </a:r>
          </a:p>
          <a:p>
            <a:r>
              <a:rPr lang="en-GB" dirty="0">
                <a:solidFill>
                  <a:srgbClr val="005A83"/>
                </a:solidFill>
              </a:rPr>
              <a:t>The balance of the participant’s available funds account does not change.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6E870-4211-1133-D134-0785C492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7A7B-9E13-F2D0-287D-B0EC7B1A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3A73-863D-A4C8-8362-3CA0AE03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5A83"/>
                </a:solidFill>
              </a:rPr>
              <a:t>TigerBeetle</a:t>
            </a:r>
            <a:r>
              <a:rPr lang="en-GB" dirty="0">
                <a:solidFill>
                  <a:srgbClr val="005A83"/>
                </a:solidFill>
              </a:rPr>
              <a:t> currently supports account balance queries.</a:t>
            </a:r>
          </a:p>
          <a:p>
            <a:r>
              <a:rPr lang="en-GB" dirty="0">
                <a:solidFill>
                  <a:srgbClr val="005A83"/>
                </a:solidFill>
              </a:rPr>
              <a:t>The results of these queries are segmented into posted entries and pending entries.</a:t>
            </a:r>
          </a:p>
          <a:p>
            <a:r>
              <a:rPr lang="en-GB" dirty="0">
                <a:solidFill>
                  <a:srgbClr val="005A83"/>
                </a:solidFill>
              </a:rPr>
              <a:t>Individual transfers can be queried if required.</a:t>
            </a:r>
          </a:p>
          <a:p>
            <a:r>
              <a:rPr lang="en-GB" dirty="0" err="1">
                <a:solidFill>
                  <a:srgbClr val="005A83"/>
                </a:solidFill>
              </a:rPr>
              <a:t>TigerBeetle</a:t>
            </a:r>
            <a:r>
              <a:rPr lang="en-GB" dirty="0">
                <a:solidFill>
                  <a:srgbClr val="005A83"/>
                </a:solidFill>
              </a:rPr>
              <a:t> is working on improving the range and performance of queries.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B971-3758-F07A-746E-3C1631EC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8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15B8-C978-3EB7-FA3D-CEB970F6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Duplicate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AA91-8578-B750-485B-584140B3B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5A83"/>
                </a:solidFill>
              </a:rPr>
              <a:t>TigerBeetle</a:t>
            </a:r>
            <a:r>
              <a:rPr lang="en-GB" dirty="0">
                <a:solidFill>
                  <a:srgbClr val="005A83"/>
                </a:solidFill>
              </a:rPr>
              <a:t> transfers are identified by a unique </a:t>
            </a:r>
            <a:r>
              <a:rPr lang="en-GB" i="1" dirty="0" err="1">
                <a:solidFill>
                  <a:srgbClr val="005A83"/>
                </a:solidFill>
              </a:rPr>
              <a:t>bigint</a:t>
            </a:r>
            <a:r>
              <a:rPr lang="en-GB" dirty="0">
                <a:solidFill>
                  <a:srgbClr val="005A83"/>
                </a:solidFill>
              </a:rPr>
              <a:t>.</a:t>
            </a:r>
          </a:p>
          <a:p>
            <a:r>
              <a:rPr lang="en-GB" dirty="0">
                <a:solidFill>
                  <a:srgbClr val="005A83"/>
                </a:solidFill>
              </a:rPr>
              <a:t>This can be: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Automatically assigned by </a:t>
            </a:r>
            <a:r>
              <a:rPr lang="en-GB" dirty="0" err="1">
                <a:solidFill>
                  <a:srgbClr val="005A83"/>
                </a:solidFill>
              </a:rPr>
              <a:t>TigerBeetle</a:t>
            </a:r>
            <a:r>
              <a:rPr lang="en-GB" dirty="0">
                <a:solidFill>
                  <a:srgbClr val="005A83"/>
                </a:solidFill>
              </a:rPr>
              <a:t> when the transfer is created.</a:t>
            </a:r>
          </a:p>
          <a:p>
            <a:pPr lvl="1"/>
            <a:r>
              <a:rPr lang="en-GB" i="1" dirty="0">
                <a:solidFill>
                  <a:srgbClr val="005A83"/>
                </a:solidFill>
              </a:rPr>
              <a:t>Or</a:t>
            </a:r>
            <a:r>
              <a:rPr lang="en-GB" dirty="0">
                <a:solidFill>
                  <a:srgbClr val="005A83"/>
                </a:solidFill>
              </a:rPr>
              <a:t> set by the caller.</a:t>
            </a:r>
          </a:p>
          <a:p>
            <a:r>
              <a:rPr lang="en-GB" dirty="0">
                <a:solidFill>
                  <a:srgbClr val="005A83"/>
                </a:solidFill>
              </a:rPr>
              <a:t>Unique identifiers are typically character representations of </a:t>
            </a:r>
            <a:r>
              <a:rPr lang="en-GB" i="1" dirty="0" err="1">
                <a:solidFill>
                  <a:srgbClr val="005A83"/>
                </a:solidFill>
              </a:rPr>
              <a:t>bigints</a:t>
            </a:r>
            <a:r>
              <a:rPr lang="en-GB" i="1" dirty="0">
                <a:solidFill>
                  <a:srgbClr val="005A83"/>
                </a:solidFill>
              </a:rPr>
              <a:t>.</a:t>
            </a:r>
            <a:endParaRPr lang="en-GB" dirty="0">
              <a:solidFill>
                <a:srgbClr val="005A83"/>
              </a:solidFill>
            </a:endParaRPr>
          </a:p>
          <a:p>
            <a:r>
              <a:rPr lang="en-GB" dirty="0">
                <a:solidFill>
                  <a:srgbClr val="005A83"/>
                </a:solidFill>
              </a:rPr>
              <a:t>We could therefore use the underlying </a:t>
            </a:r>
            <a:r>
              <a:rPr lang="en-GB" i="1" dirty="0" err="1">
                <a:solidFill>
                  <a:srgbClr val="005A83"/>
                </a:solidFill>
              </a:rPr>
              <a:t>bigint</a:t>
            </a:r>
            <a:r>
              <a:rPr lang="en-GB" dirty="0">
                <a:solidFill>
                  <a:srgbClr val="005A83"/>
                </a:solidFill>
              </a:rPr>
              <a:t> represented by the UID as the transfer identifier.</a:t>
            </a:r>
          </a:p>
          <a:p>
            <a:r>
              <a:rPr lang="en-GB" dirty="0">
                <a:solidFill>
                  <a:srgbClr val="005A83"/>
                </a:solidFill>
              </a:rPr>
              <a:t>This would enable </a:t>
            </a:r>
            <a:r>
              <a:rPr lang="en-GB" dirty="0" err="1">
                <a:solidFill>
                  <a:srgbClr val="005A83"/>
                </a:solidFill>
              </a:rPr>
              <a:t>TigerBeetle</a:t>
            </a:r>
            <a:r>
              <a:rPr lang="en-GB" dirty="0">
                <a:solidFill>
                  <a:srgbClr val="005A83"/>
                </a:solidFill>
              </a:rPr>
              <a:t> to perform the duplicate check…</a:t>
            </a:r>
          </a:p>
          <a:p>
            <a:r>
              <a:rPr lang="en-GB" dirty="0">
                <a:solidFill>
                  <a:srgbClr val="005A83"/>
                </a:solidFill>
              </a:rPr>
              <a:t>…but would mean that we could not rely on </a:t>
            </a:r>
            <a:r>
              <a:rPr lang="en-GB" dirty="0" err="1">
                <a:solidFill>
                  <a:srgbClr val="005A83"/>
                </a:solidFill>
              </a:rPr>
              <a:t>TigerBeetle</a:t>
            </a:r>
            <a:r>
              <a:rPr lang="en-GB" dirty="0">
                <a:solidFill>
                  <a:srgbClr val="005A83"/>
                </a:solidFill>
              </a:rPr>
              <a:t> IDs increasing monotonically.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4290D-8ED3-6352-84A1-6AE66FFC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8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1A69-CD00-E39C-BD49-76EA5999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Liquidity reservations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D5081-CD10-56E7-35DA-37469365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Where liquidity reservations are required, they can be managed in the following way:</a:t>
            </a:r>
          </a:p>
          <a:p>
            <a:r>
              <a:rPr lang="en-GB" dirty="0">
                <a:solidFill>
                  <a:srgbClr val="005A83"/>
                </a:solidFill>
              </a:rPr>
              <a:t>Each participant (settlement model, currency) has a </a:t>
            </a:r>
            <a:r>
              <a:rPr lang="en-GB" i="1" dirty="0">
                <a:solidFill>
                  <a:srgbClr val="005A83"/>
                </a:solidFill>
              </a:rPr>
              <a:t>reservation account</a:t>
            </a:r>
            <a:r>
              <a:rPr lang="en-GB" dirty="0">
                <a:solidFill>
                  <a:srgbClr val="005A83"/>
                </a:solidFill>
              </a:rPr>
              <a:t>.</a:t>
            </a:r>
          </a:p>
          <a:p>
            <a:r>
              <a:rPr lang="en-GB" dirty="0">
                <a:solidFill>
                  <a:srgbClr val="005A83"/>
                </a:solidFill>
              </a:rPr>
              <a:t>A liquidity reservation is represented as a pending transfer from the participant’s Available Funds account to the participant’s reservation account.</a:t>
            </a:r>
          </a:p>
          <a:p>
            <a:r>
              <a:rPr lang="en-GB" dirty="0">
                <a:solidFill>
                  <a:srgbClr val="005A83"/>
                </a:solidFill>
              </a:rPr>
              <a:t>This affects the balance in the Available Funds account and effectively reserves the funds.</a:t>
            </a:r>
          </a:p>
          <a:p>
            <a:r>
              <a:rPr lang="en-GB" dirty="0">
                <a:solidFill>
                  <a:srgbClr val="005A83"/>
                </a:solidFill>
              </a:rPr>
              <a:t>The reservation amount can be removed by cancelling the pending transfer;</a:t>
            </a:r>
          </a:p>
          <a:p>
            <a:r>
              <a:rPr lang="en-GB" dirty="0">
                <a:solidFill>
                  <a:srgbClr val="005A83"/>
                </a:solidFill>
              </a:rPr>
              <a:t>Or it can be modified by cancelling the pending transfer and creating a new 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9F7C2-99EE-F1ED-5BD0-30727FB0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5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7F54B-188A-BEBC-B3DC-AD34B483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Outstanding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8C3B8-7F76-E3EF-0C2D-01A29D96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0284A-B9F0-C455-D5B8-928C70A6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66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A13F-317C-6A81-B2F4-F4309BC7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D145-1EBD-2DFF-AD08-9B47AC2F2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At present, the relationship between settlement models and participant accounts is </a:t>
            </a:r>
            <a:r>
              <a:rPr lang="en-GB" i="1" dirty="0">
                <a:solidFill>
                  <a:srgbClr val="005A83"/>
                </a:solidFill>
              </a:rPr>
              <a:t>ad hoc</a:t>
            </a:r>
            <a:r>
              <a:rPr lang="en-GB" dirty="0">
                <a:solidFill>
                  <a:srgbClr val="005A83"/>
                </a:solidFill>
              </a:rPr>
              <a:t>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An administrator sets up ledger account types, and then assigns those account types to a settlement model.</a:t>
            </a:r>
          </a:p>
          <a:p>
            <a:r>
              <a:rPr lang="en-GB" dirty="0">
                <a:solidFill>
                  <a:srgbClr val="005A83"/>
                </a:solidFill>
              </a:rPr>
              <a:t>The underlying model for individual accounts is: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Ledger account type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Currency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Participant</a:t>
            </a:r>
          </a:p>
          <a:p>
            <a:r>
              <a:rPr lang="en-GB" dirty="0">
                <a:solidFill>
                  <a:srgbClr val="005A83"/>
                </a:solidFill>
              </a:rPr>
              <a:t>This needs to be changed to include the settlement model</a:t>
            </a:r>
          </a:p>
          <a:p>
            <a:r>
              <a:rPr lang="en-GB" dirty="0">
                <a:solidFill>
                  <a:srgbClr val="005A83"/>
                </a:solidFill>
              </a:rPr>
              <a:t>The creation of accounts should be associated with: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definition of a settlement model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addition of a participant.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F533F-F2FC-A3EF-6217-EBCA82A1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B0027-207E-A09E-9686-0CD74B93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AA82-DC75-46D7-0CDF-CD672F49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D36C5-FCFF-A4CD-94C2-4C57EE7F9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1617C-D0FA-1E3F-E99F-8627D523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7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5A83"/>
                </a:solidFill>
              </a:rPr>
              <a:t>Design an interaction between Mojaloop and TigerBeetle which will: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Avoid duplication of effort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Play to TigerBeetle’s strengths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Be the most effective implementation of TigerBeetle possible…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… while still meeting </a:t>
            </a:r>
            <a:r>
              <a:rPr lang="en-US" dirty="0" err="1">
                <a:solidFill>
                  <a:srgbClr val="005A83"/>
                </a:solidFill>
              </a:rPr>
              <a:t>Mojaloop’s</a:t>
            </a:r>
            <a:r>
              <a:rPr lang="en-US" dirty="0">
                <a:solidFill>
                  <a:srgbClr val="005A83"/>
                </a:solidFill>
              </a:rPr>
              <a:t> requirements for security and reliability</a:t>
            </a:r>
          </a:p>
          <a:p>
            <a:r>
              <a:rPr lang="en-US" dirty="0">
                <a:solidFill>
                  <a:srgbClr val="005A83"/>
                </a:solidFill>
              </a:rPr>
              <a:t>This is designed to be a general form of interaction</a:t>
            </a:r>
          </a:p>
          <a:p>
            <a:pPr lvl="1"/>
            <a:r>
              <a:rPr lang="en-US" dirty="0">
                <a:solidFill>
                  <a:srgbClr val="005A83"/>
                </a:solidFill>
              </a:rPr>
              <a:t>It should not depend on, or be restricted to, particular Mojaloop versions or architectures.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areas do we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5A83"/>
                </a:solidFill>
              </a:rPr>
              <a:t>Liquidity check</a:t>
            </a:r>
          </a:p>
          <a:p>
            <a:r>
              <a:rPr lang="en-US" dirty="0">
                <a:solidFill>
                  <a:srgbClr val="005A83"/>
                </a:solidFill>
              </a:rPr>
              <a:t>Transfer confirmation</a:t>
            </a:r>
          </a:p>
          <a:p>
            <a:r>
              <a:rPr lang="en-US" dirty="0">
                <a:solidFill>
                  <a:srgbClr val="005A83"/>
                </a:solidFill>
              </a:rPr>
              <a:t>Settlement</a:t>
            </a:r>
          </a:p>
          <a:p>
            <a:r>
              <a:rPr lang="en-US" dirty="0">
                <a:solidFill>
                  <a:srgbClr val="005A83"/>
                </a:solidFill>
              </a:rPr>
              <a:t>Duplicate check</a:t>
            </a:r>
          </a:p>
          <a:p>
            <a:r>
              <a:rPr lang="en-US" dirty="0">
                <a:solidFill>
                  <a:srgbClr val="005A83"/>
                </a:solidFill>
              </a:rPr>
              <a:t>Liquidity reservations</a:t>
            </a:r>
          </a:p>
          <a:p>
            <a:r>
              <a:rPr lang="en-US" dirty="0">
                <a:solidFill>
                  <a:srgbClr val="005A83"/>
                </a:solidFill>
              </a:rPr>
              <a:t>Reporting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7267-9076-F7CC-EC24-5A1395EC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areas do we not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FF9F-ED71-89D6-611C-65A816867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Currency conversion</a:t>
            </a:r>
          </a:p>
          <a:p>
            <a:r>
              <a:rPr lang="en-GB" dirty="0">
                <a:solidFill>
                  <a:srgbClr val="005A83"/>
                </a:solidFill>
              </a:rPr>
              <a:t>Inter-scheme transfers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7AD62-F726-C548-D226-D204805B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4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98DF-48E4-DDBE-75FF-50AA5CF7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proposal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925BE-5D5A-1811-C794-56A2E9789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BD971-2487-2FDD-D910-E9D20FBC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5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A419-6676-B8DC-D9C6-BA0AC236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31DD-1722-5574-0EA4-129AC0CD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005A83"/>
                </a:solidFill>
              </a:rPr>
              <a:t>For each participant, for each settlement model, for each currency, we create three TigerBeetle accounts: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>
                <a:solidFill>
                  <a:srgbClr val="005A83"/>
                </a:solidFill>
              </a:rPr>
              <a:t>A Settled Funds account.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>
                <a:solidFill>
                  <a:srgbClr val="005A83"/>
                </a:solidFill>
              </a:rPr>
              <a:t>An Available Funds account.</a:t>
            </a:r>
          </a:p>
          <a:p>
            <a:pPr marL="914400" indent="-914400">
              <a:buFont typeface="+mj-lt"/>
              <a:buAutoNum type="arabicPeriod"/>
            </a:pPr>
            <a:r>
              <a:rPr lang="en-GB" dirty="0">
                <a:solidFill>
                  <a:srgbClr val="005A83"/>
                </a:solidFill>
              </a:rPr>
              <a:t>A Settlements account.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7818B-BEF4-45FE-F62C-AB695593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0A7E-7DAF-F1F6-089F-8792E83E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Settled Funds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FF7F7-5A45-B22B-00F9-36A68B5E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The Settled Funds account represents the inverse of the collateral which the participant has for liquidity cover.</a:t>
            </a:r>
          </a:p>
          <a:p>
            <a:r>
              <a:rPr lang="en-GB" dirty="0">
                <a:solidFill>
                  <a:srgbClr val="005A83"/>
                </a:solidFill>
              </a:rPr>
              <a:t>It is created with a flag which raises an error if a proposed transfer would result in a positive balance.</a:t>
            </a:r>
          </a:p>
          <a:p>
            <a:r>
              <a:rPr lang="en-GB" dirty="0">
                <a:solidFill>
                  <a:srgbClr val="005A83"/>
                </a:solidFill>
              </a:rPr>
              <a:t>Liquidity is increased by a transfer from this account to the Available Funds account.</a:t>
            </a:r>
          </a:p>
          <a:p>
            <a:r>
              <a:rPr lang="en-GB" dirty="0">
                <a:solidFill>
                  <a:srgbClr val="005A83"/>
                </a:solidFill>
              </a:rPr>
              <a:t>Liquidity is withdrawn by a transfer from the Available Funds account to this account.</a:t>
            </a:r>
          </a:p>
          <a:p>
            <a:r>
              <a:rPr lang="en-GB" dirty="0">
                <a:solidFill>
                  <a:srgbClr val="005A83"/>
                </a:solidFill>
              </a:rPr>
              <a:t>When settlements (either gross or net) are executed, they </a:t>
            </a:r>
            <a:r>
              <a:rPr lang="en-GB" dirty="0" err="1">
                <a:solidFill>
                  <a:srgbClr val="005A83"/>
                </a:solidFill>
              </a:rPr>
              <a:t>resuls</a:t>
            </a:r>
            <a:r>
              <a:rPr lang="en-GB" dirty="0">
                <a:solidFill>
                  <a:srgbClr val="005A83"/>
                </a:solidFill>
              </a:rPr>
              <a:t> in a change to the balance in this account.</a:t>
            </a:r>
          </a:p>
          <a:p>
            <a:endParaRPr lang="en-GB" dirty="0">
              <a:solidFill>
                <a:srgbClr val="005A8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35B86-7658-792B-FAC5-32394C6B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2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C84E-2AF4-82C6-59AE-AE138E34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Available Funds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8E8A-DE96-8162-5670-44F01DB3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This represents the current state of liquidity cover for the participant. At any given time, its balance is the sum of: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The balance in the participant’s Settled Funds account, </a:t>
            </a:r>
            <a:r>
              <a:rPr lang="en-GB" i="1" dirty="0">
                <a:solidFill>
                  <a:srgbClr val="005A83"/>
                </a:solidFill>
              </a:rPr>
              <a:t>less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Any confirmed transfers which have not yet been settled, </a:t>
            </a:r>
            <a:r>
              <a:rPr lang="en-GB" i="1" dirty="0">
                <a:solidFill>
                  <a:srgbClr val="005A83"/>
                </a:solidFill>
              </a:rPr>
              <a:t>less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Any transfers which have been prepared but not yet confirmed, where the participant is the debtor party.</a:t>
            </a:r>
          </a:p>
          <a:p>
            <a:r>
              <a:rPr lang="en-GB" dirty="0">
                <a:solidFill>
                  <a:srgbClr val="005A83"/>
                </a:solidFill>
              </a:rPr>
              <a:t>This account has a flag set on it which prevents the balance of the account going negative.</a:t>
            </a:r>
          </a:p>
          <a:p>
            <a:r>
              <a:rPr lang="en-GB" dirty="0">
                <a:solidFill>
                  <a:srgbClr val="005A83"/>
                </a:solidFill>
              </a:rPr>
              <a:t>When settlements are executed, they do not result in a change to the balance of this account.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32A5-9453-FA3D-7188-B3B4516A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25A9-785D-EC65-B4BA-FA14B3BD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Settlements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92531-7BF7-512A-8972-495FB8B6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5A83"/>
                </a:solidFill>
              </a:rPr>
              <a:t>This represents the net of all sums received or disbursed in the process of settlement.</a:t>
            </a:r>
          </a:p>
          <a:p>
            <a:r>
              <a:rPr lang="en-GB" dirty="0">
                <a:solidFill>
                  <a:srgbClr val="005A83"/>
                </a:solidFill>
              </a:rPr>
              <a:t>A settlement is represented as a transfer between this account and the equivalent Settled Funds Account.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If the participant is owed money from the settlement, the transfer is from the Settled Funds Account to the Settlements account.</a:t>
            </a:r>
          </a:p>
          <a:p>
            <a:pPr lvl="1"/>
            <a:r>
              <a:rPr lang="en-GB" dirty="0">
                <a:solidFill>
                  <a:srgbClr val="005A83"/>
                </a:solidFill>
              </a:rPr>
              <a:t>If the participant owes money in the settlement, the transfer is from the Settlements account to the Settled Funds Account.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4D23A-75BC-C349-4425-A1BBB2AA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ified Mojaloop Template" id="{33F1393A-48C3-431A-A52E-1BDBDBAF3F8D}" vid="{F85BFE05-8774-47FE-8C9A-0992B48BA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Modified Mojaloop Template</Template>
  <TotalTime>2799</TotalTime>
  <Words>930</Words>
  <Application>Microsoft Office PowerPoint</Application>
  <PresentationFormat>Custom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TigerBeetle and Mojaloop  Product Council January 28th, 2025</vt:lpstr>
      <vt:lpstr>Objectives</vt:lpstr>
      <vt:lpstr>What areas do we cover?</vt:lpstr>
      <vt:lpstr>What areas do we not cover?</vt:lpstr>
      <vt:lpstr>Our proposal</vt:lpstr>
      <vt:lpstr>Accounts</vt:lpstr>
      <vt:lpstr>Settled Funds Account</vt:lpstr>
      <vt:lpstr>Available Funds account</vt:lpstr>
      <vt:lpstr>Settlements account</vt:lpstr>
      <vt:lpstr>Preparing a transfer</vt:lpstr>
      <vt:lpstr>Confirming a transfer</vt:lpstr>
      <vt:lpstr>Settling transfers</vt:lpstr>
      <vt:lpstr>Reporting</vt:lpstr>
      <vt:lpstr>Duplicate check</vt:lpstr>
      <vt:lpstr>Liquidity reservations</vt:lpstr>
      <vt:lpstr>Outstanding issues</vt:lpstr>
      <vt:lpstr>API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Richards</dc:creator>
  <cp:lastModifiedBy>Michael Richards</cp:lastModifiedBy>
  <cp:revision>2</cp:revision>
  <dcterms:created xsi:type="dcterms:W3CDTF">2025-01-13T17:00:41Z</dcterms:created>
  <dcterms:modified xsi:type="dcterms:W3CDTF">2025-01-28T14:56:24Z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