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1" r:id="rId4"/>
  </p:sldMasterIdLst>
  <p:notesMasterIdLst>
    <p:notesMasterId r:id="rId10"/>
  </p:notesMasterIdLst>
  <p:sldIdLst>
    <p:sldId id="393" r:id="rId5"/>
    <p:sldId id="394" r:id="rId6"/>
    <p:sldId id="396" r:id="rId7"/>
    <p:sldId id="397" r:id="rId8"/>
    <p:sldId id="398" r:id="rId9"/>
  </p:sldIdLst>
  <p:sldSz cx="24387175" cy="13716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B62F6B9-D86B-4DA7-A4B4-69264030E3CD}">
          <p14:sldIdLst>
            <p14:sldId id="393"/>
            <p14:sldId id="394"/>
            <p14:sldId id="396"/>
            <p14:sldId id="397"/>
            <p14:sldId id="3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5721A10-5D24-5B47-E198-B1DA8FBEE58C}" name="Julie Guetta" initials="JG" userId="S::jguetta@mojaloop.io::9e6e28a6-32a4-4a14-bd64-2259a4d0a04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493"/>
    <a:srgbClr val="005A83"/>
    <a:srgbClr val="0096FF"/>
    <a:srgbClr val="76D6FF"/>
    <a:srgbClr val="60E5F0"/>
    <a:srgbClr val="3A40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AB6F38-10C6-354D-B125-08E1F0132C5E}" v="184" dt="2024-11-21T15:46:36.3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9"/>
    <p:restoredTop sz="94719"/>
  </p:normalViewPr>
  <p:slideViewPr>
    <p:cSldViewPr snapToGrid="0">
      <p:cViewPr varScale="1">
        <p:scale>
          <a:sx n="70" d="100"/>
          <a:sy n="70" d="100"/>
        </p:scale>
        <p:origin x="256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7A9ADF-BA6D-AA40-BD65-C8C3F425777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0C3FBBA-AE82-7141-BA1F-B55E570E03F0}">
      <dgm:prSet custT="1"/>
      <dgm:spPr/>
      <dgm:t>
        <a:bodyPr/>
        <a:lstStyle/>
        <a:p>
          <a:r>
            <a:rPr lang="en-US" sz="2400"/>
            <a:t>Product Requirements Defined</a:t>
          </a:r>
          <a:endParaRPr lang="en-GB" sz="2400"/>
        </a:p>
      </dgm:t>
    </dgm:pt>
    <dgm:pt modelId="{B522D3C6-E258-F645-AEA5-6F649865C83A}" type="parTrans" cxnId="{6E33AA7F-817A-A344-91AD-B94EC658F8EC}">
      <dgm:prSet/>
      <dgm:spPr/>
      <dgm:t>
        <a:bodyPr/>
        <a:lstStyle/>
        <a:p>
          <a:endParaRPr lang="en-GB"/>
        </a:p>
      </dgm:t>
    </dgm:pt>
    <dgm:pt modelId="{9C82625E-5EDC-BA42-B75A-C27F3E04A87C}" type="sibTrans" cxnId="{6E33AA7F-817A-A344-91AD-B94EC658F8EC}">
      <dgm:prSet/>
      <dgm:spPr/>
      <dgm:t>
        <a:bodyPr/>
        <a:lstStyle/>
        <a:p>
          <a:endParaRPr lang="en-GB"/>
        </a:p>
      </dgm:t>
    </dgm:pt>
    <dgm:pt modelId="{B5B49CD5-BA79-AB42-AACF-5E6AABBD833F}">
      <dgm:prSet custT="1"/>
      <dgm:spPr/>
      <dgm:t>
        <a:bodyPr/>
        <a:lstStyle/>
        <a:p>
          <a:r>
            <a:rPr lang="en-US" sz="2400"/>
            <a:t>MVP Backlog Complete</a:t>
          </a:r>
          <a:endParaRPr lang="en-GB" sz="2400"/>
        </a:p>
      </dgm:t>
    </dgm:pt>
    <dgm:pt modelId="{8987BB04-37A5-9546-92E1-5024AB5098C2}" type="parTrans" cxnId="{C388C3D2-1A5E-1D42-8B15-C69100AAC534}">
      <dgm:prSet/>
      <dgm:spPr/>
      <dgm:t>
        <a:bodyPr/>
        <a:lstStyle/>
        <a:p>
          <a:endParaRPr lang="en-GB"/>
        </a:p>
      </dgm:t>
    </dgm:pt>
    <dgm:pt modelId="{6B825CEA-13EA-AB43-9651-8EC04B6B8328}" type="sibTrans" cxnId="{C388C3D2-1A5E-1D42-8B15-C69100AAC534}">
      <dgm:prSet/>
      <dgm:spPr/>
      <dgm:t>
        <a:bodyPr/>
        <a:lstStyle/>
        <a:p>
          <a:endParaRPr lang="en-GB"/>
        </a:p>
      </dgm:t>
    </dgm:pt>
    <dgm:pt modelId="{B7976429-7B0F-3545-B535-07D77DEBD042}">
      <dgm:prSet custT="1"/>
      <dgm:spPr/>
      <dgm:t>
        <a:bodyPr/>
        <a:lstStyle/>
        <a:p>
          <a:r>
            <a:rPr lang="en-US" sz="2400"/>
            <a:t>DA Review</a:t>
          </a:r>
          <a:endParaRPr lang="en-GB" sz="2400"/>
        </a:p>
      </dgm:t>
    </dgm:pt>
    <dgm:pt modelId="{31D445AF-952B-B449-8145-80A7A1D0F717}" type="parTrans" cxnId="{7DBA4D75-C26F-1A44-80C7-471C1DBC5829}">
      <dgm:prSet/>
      <dgm:spPr/>
      <dgm:t>
        <a:bodyPr/>
        <a:lstStyle/>
        <a:p>
          <a:endParaRPr lang="en-GB"/>
        </a:p>
      </dgm:t>
    </dgm:pt>
    <dgm:pt modelId="{56D46A49-6863-2843-BB81-9FC958835A02}" type="sibTrans" cxnId="{7DBA4D75-C26F-1A44-80C7-471C1DBC5829}">
      <dgm:prSet/>
      <dgm:spPr/>
      <dgm:t>
        <a:bodyPr/>
        <a:lstStyle/>
        <a:p>
          <a:endParaRPr lang="en-GB"/>
        </a:p>
      </dgm:t>
    </dgm:pt>
    <dgm:pt modelId="{AB97112D-EDEC-CB40-A4FF-07303ED0258E}">
      <dgm:prSet custT="1"/>
      <dgm:spPr/>
      <dgm:t>
        <a:bodyPr/>
        <a:lstStyle/>
        <a:p>
          <a:r>
            <a:rPr lang="en-US" sz="2400"/>
            <a:t>Production Backlog Complete</a:t>
          </a:r>
          <a:endParaRPr lang="en-GB" sz="2400"/>
        </a:p>
      </dgm:t>
    </dgm:pt>
    <dgm:pt modelId="{F5F2F427-3AA7-F84B-9003-2B7104C18514}" type="parTrans" cxnId="{4ED26223-36DA-554F-8A8D-B23B027CA03A}">
      <dgm:prSet/>
      <dgm:spPr/>
      <dgm:t>
        <a:bodyPr/>
        <a:lstStyle/>
        <a:p>
          <a:endParaRPr lang="en-GB"/>
        </a:p>
      </dgm:t>
    </dgm:pt>
    <dgm:pt modelId="{0EE78237-8580-0940-9019-EB499382A133}" type="sibTrans" cxnId="{4ED26223-36DA-554F-8A8D-B23B027CA03A}">
      <dgm:prSet/>
      <dgm:spPr/>
      <dgm:t>
        <a:bodyPr/>
        <a:lstStyle/>
        <a:p>
          <a:endParaRPr lang="en-GB"/>
        </a:p>
      </dgm:t>
    </dgm:pt>
    <dgm:pt modelId="{673A279D-E644-AA4D-98B5-8A89C4A7A86F}">
      <dgm:prSet custT="1"/>
      <dgm:spPr/>
      <dgm:t>
        <a:bodyPr/>
        <a:lstStyle/>
        <a:p>
          <a:r>
            <a:rPr lang="en-US" sz="2400"/>
            <a:t>Development in Progress</a:t>
          </a:r>
          <a:endParaRPr lang="en-GB" sz="2400"/>
        </a:p>
      </dgm:t>
    </dgm:pt>
    <dgm:pt modelId="{62BC123E-E61B-B44D-80B4-9A6870DADC68}" type="parTrans" cxnId="{63C540F2-B6F4-9145-AB81-5DB5D189F2F0}">
      <dgm:prSet/>
      <dgm:spPr/>
      <dgm:t>
        <a:bodyPr/>
        <a:lstStyle/>
        <a:p>
          <a:endParaRPr lang="en-GB"/>
        </a:p>
      </dgm:t>
    </dgm:pt>
    <dgm:pt modelId="{E70F30F6-C72B-8146-93C5-809D58343736}" type="sibTrans" cxnId="{63C540F2-B6F4-9145-AB81-5DB5D189F2F0}">
      <dgm:prSet/>
      <dgm:spPr/>
      <dgm:t>
        <a:bodyPr/>
        <a:lstStyle/>
        <a:p>
          <a:endParaRPr lang="en-GB"/>
        </a:p>
      </dgm:t>
    </dgm:pt>
    <dgm:pt modelId="{DC7B42C4-F2BC-CB42-9035-FF700E887535}">
      <dgm:prSet custT="1"/>
      <dgm:spPr/>
      <dgm:t>
        <a:bodyPr/>
        <a:lstStyle/>
        <a:p>
          <a:r>
            <a:rPr lang="en-US" sz="2400"/>
            <a:t>MVP/Ready for PoC</a:t>
          </a:r>
          <a:endParaRPr lang="en-GB" sz="2400"/>
        </a:p>
      </dgm:t>
    </dgm:pt>
    <dgm:pt modelId="{59E9AFA3-CA22-E247-B40E-BF7A7A3FEB33}" type="parTrans" cxnId="{5D4E6CA6-A231-C845-8D5D-49D452D12827}">
      <dgm:prSet/>
      <dgm:spPr/>
      <dgm:t>
        <a:bodyPr/>
        <a:lstStyle/>
        <a:p>
          <a:endParaRPr lang="en-GB"/>
        </a:p>
      </dgm:t>
    </dgm:pt>
    <dgm:pt modelId="{8331302A-6315-1748-9A05-D66753558F91}" type="sibTrans" cxnId="{5D4E6CA6-A231-C845-8D5D-49D452D12827}">
      <dgm:prSet/>
      <dgm:spPr/>
      <dgm:t>
        <a:bodyPr/>
        <a:lstStyle/>
        <a:p>
          <a:endParaRPr lang="en-GB"/>
        </a:p>
      </dgm:t>
    </dgm:pt>
    <dgm:pt modelId="{0F68E360-2F16-EE42-AC35-A49C18C11F2D}">
      <dgm:prSet custT="1"/>
      <dgm:spPr/>
      <dgm:t>
        <a:bodyPr/>
        <a:lstStyle/>
        <a:p>
          <a:r>
            <a:rPr lang="en-US" sz="2400"/>
            <a:t>Ready for Live Service</a:t>
          </a:r>
          <a:endParaRPr lang="en-GB" sz="2400"/>
        </a:p>
      </dgm:t>
    </dgm:pt>
    <dgm:pt modelId="{3F11F2F3-6568-8A49-9A7C-125166B669D7}" type="parTrans" cxnId="{8089D784-B827-5645-9D59-D23389EE1FAC}">
      <dgm:prSet/>
      <dgm:spPr/>
      <dgm:t>
        <a:bodyPr/>
        <a:lstStyle/>
        <a:p>
          <a:endParaRPr lang="en-GB"/>
        </a:p>
      </dgm:t>
    </dgm:pt>
    <dgm:pt modelId="{49E93F62-41E4-6F4B-B2A1-AA8F10DD61CB}" type="sibTrans" cxnId="{8089D784-B827-5645-9D59-D23389EE1FAC}">
      <dgm:prSet/>
      <dgm:spPr/>
      <dgm:t>
        <a:bodyPr/>
        <a:lstStyle/>
        <a:p>
          <a:endParaRPr lang="en-GB"/>
        </a:p>
      </dgm:t>
    </dgm:pt>
    <dgm:pt modelId="{E8D8D3C9-54BB-A74C-ADEF-4C2FA6BA6BCC}">
      <dgm:prSet custT="1"/>
      <dgm:spPr/>
      <dgm:t>
        <a:bodyPr/>
        <a:lstStyle/>
        <a:p>
          <a:pPr marL="0" lvl="1" indent="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36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Post-Convening, Product Council members define the product-level requirements that the workstream is intended to address</a:t>
          </a:r>
        </a:p>
      </dgm:t>
    </dgm:pt>
    <dgm:pt modelId="{A58F9761-2DFE-F54D-B831-C1820E126C52}" type="parTrans" cxnId="{DE5FC29E-A7EC-E344-8CE7-DF1CCC0EE147}">
      <dgm:prSet/>
      <dgm:spPr/>
      <dgm:t>
        <a:bodyPr/>
        <a:lstStyle/>
        <a:p>
          <a:endParaRPr lang="en-GB"/>
        </a:p>
      </dgm:t>
    </dgm:pt>
    <dgm:pt modelId="{FD4DF6AC-EADE-3C40-BB0B-091C8164DDA5}" type="sibTrans" cxnId="{DE5FC29E-A7EC-E344-8CE7-DF1CCC0EE147}">
      <dgm:prSet/>
      <dgm:spPr/>
      <dgm:t>
        <a:bodyPr/>
        <a:lstStyle/>
        <a:p>
          <a:endParaRPr lang="en-GB"/>
        </a:p>
      </dgm:t>
    </dgm:pt>
    <dgm:pt modelId="{1F701E5D-DD07-634D-BA35-84F3B8C2D131}">
      <dgm:prSet custT="1"/>
      <dgm:spPr/>
      <dgm:t>
        <a:bodyPr/>
        <a:lstStyle/>
        <a:p>
          <a:pPr marL="0" lvl="1" indent="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36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The backlog for an MVP or pilot deployment of this workstream's outputs has been fully defined in the Mojaloop GitHub</a:t>
          </a:r>
        </a:p>
      </dgm:t>
    </dgm:pt>
    <dgm:pt modelId="{3668E95C-B9E8-2B4F-B8E7-B6ED41BA7200}" type="parTrans" cxnId="{F4540CFE-220E-5748-A100-7FF011AFEF53}">
      <dgm:prSet/>
      <dgm:spPr/>
      <dgm:t>
        <a:bodyPr/>
        <a:lstStyle/>
        <a:p>
          <a:endParaRPr lang="en-GB"/>
        </a:p>
      </dgm:t>
    </dgm:pt>
    <dgm:pt modelId="{356DC754-DCBF-9F4E-AD65-F1621C31E436}" type="sibTrans" cxnId="{F4540CFE-220E-5748-A100-7FF011AFEF53}">
      <dgm:prSet/>
      <dgm:spPr/>
      <dgm:t>
        <a:bodyPr/>
        <a:lstStyle/>
        <a:p>
          <a:endParaRPr lang="en-GB"/>
        </a:p>
      </dgm:t>
    </dgm:pt>
    <dgm:pt modelId="{E885B449-90CE-0548-9CAD-E04F46A18CFD}">
      <dgm:prSet custT="1"/>
      <dgm:spPr/>
      <dgm:t>
        <a:bodyPr/>
        <a:lstStyle/>
        <a:p>
          <a:pPr marL="0" lvl="1" indent="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36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The overall design has been presented to the Design Authority, and any changes the DA has suggested have been considered for incorporation in the backlog</a:t>
          </a:r>
        </a:p>
      </dgm:t>
    </dgm:pt>
    <dgm:pt modelId="{75A8036B-E374-5749-BD0A-C4B7A00702E1}" type="parTrans" cxnId="{E4C016A3-1468-5E40-A6A5-A02AE90B6B10}">
      <dgm:prSet/>
      <dgm:spPr/>
      <dgm:t>
        <a:bodyPr/>
        <a:lstStyle/>
        <a:p>
          <a:endParaRPr lang="en-GB"/>
        </a:p>
      </dgm:t>
    </dgm:pt>
    <dgm:pt modelId="{4B65F255-C61D-BC4D-BFA7-4F163D8E1731}" type="sibTrans" cxnId="{E4C016A3-1468-5E40-A6A5-A02AE90B6B10}">
      <dgm:prSet/>
      <dgm:spPr/>
      <dgm:t>
        <a:bodyPr/>
        <a:lstStyle/>
        <a:p>
          <a:endParaRPr lang="en-GB"/>
        </a:p>
      </dgm:t>
    </dgm:pt>
    <dgm:pt modelId="{D238E80A-ACCE-5B4C-A89E-F15B4B2B5B02}">
      <dgm:prSet custT="1"/>
      <dgm:spPr/>
      <dgm:t>
        <a:bodyPr/>
        <a:lstStyle/>
        <a:p>
          <a:pPr marL="0" lvl="1" indent="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36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The backlog for a full production deployment of this workstream's outputs has been fully defined in the Mojaloop GitHub</a:t>
          </a:r>
        </a:p>
      </dgm:t>
    </dgm:pt>
    <dgm:pt modelId="{E068E612-5ADD-834B-B26D-9F5E3F442F28}" type="parTrans" cxnId="{D06123FC-E908-6349-9A80-43A6EC85A7E7}">
      <dgm:prSet/>
      <dgm:spPr/>
      <dgm:t>
        <a:bodyPr/>
        <a:lstStyle/>
        <a:p>
          <a:endParaRPr lang="en-GB"/>
        </a:p>
      </dgm:t>
    </dgm:pt>
    <dgm:pt modelId="{473FF074-2015-2543-B7BE-EDC8E3492B4A}" type="sibTrans" cxnId="{D06123FC-E908-6349-9A80-43A6EC85A7E7}">
      <dgm:prSet/>
      <dgm:spPr/>
      <dgm:t>
        <a:bodyPr/>
        <a:lstStyle/>
        <a:p>
          <a:endParaRPr lang="en-GB"/>
        </a:p>
      </dgm:t>
    </dgm:pt>
    <dgm:pt modelId="{75146F01-F2CB-0E4C-A319-572E6BA77C29}">
      <dgm:prSet custT="1"/>
      <dgm:spPr/>
      <dgm:t>
        <a:bodyPr/>
        <a:lstStyle/>
        <a:p>
          <a:pPr marL="0" lvl="1" indent="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36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Development is underway; first using the MVP backlog, then moving on to the expanded, production-specific backlog items</a:t>
          </a:r>
        </a:p>
      </dgm:t>
    </dgm:pt>
    <dgm:pt modelId="{8635CB7E-71FB-3C4A-B72A-B217E82832B3}" type="parTrans" cxnId="{48E46502-178D-EE42-9CF1-3B54E75D7BF6}">
      <dgm:prSet/>
      <dgm:spPr/>
      <dgm:t>
        <a:bodyPr/>
        <a:lstStyle/>
        <a:p>
          <a:endParaRPr lang="en-GB"/>
        </a:p>
      </dgm:t>
    </dgm:pt>
    <dgm:pt modelId="{5F94620F-9635-1149-9E0E-4B763A74CE0A}" type="sibTrans" cxnId="{48E46502-178D-EE42-9CF1-3B54E75D7BF6}">
      <dgm:prSet/>
      <dgm:spPr/>
      <dgm:t>
        <a:bodyPr/>
        <a:lstStyle/>
        <a:p>
          <a:endParaRPr lang="en-GB"/>
        </a:p>
      </dgm:t>
    </dgm:pt>
    <dgm:pt modelId="{AD2A62E7-EFF1-D94C-B305-88F38ACA5C30}">
      <dgm:prSet custT="1"/>
      <dgm:spPr/>
      <dgm:t>
        <a:bodyPr/>
        <a:lstStyle/>
        <a:p>
          <a:pPr marL="0" lvl="1" indent="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36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The workstream's outputs are ready for use in a pilot or proof of concept, with limited attention to considerations of capacity or reliability</a:t>
          </a:r>
        </a:p>
      </dgm:t>
    </dgm:pt>
    <dgm:pt modelId="{8C07D746-0D73-3D4C-8353-AB9961B6AF04}" type="parTrans" cxnId="{1E38176D-E150-EE41-A1C2-36A195AD68CF}">
      <dgm:prSet/>
      <dgm:spPr/>
      <dgm:t>
        <a:bodyPr/>
        <a:lstStyle/>
        <a:p>
          <a:endParaRPr lang="en-GB"/>
        </a:p>
      </dgm:t>
    </dgm:pt>
    <dgm:pt modelId="{97FB44B9-F1F2-3A48-A3B7-DF77AEABA63A}" type="sibTrans" cxnId="{1E38176D-E150-EE41-A1C2-36A195AD68CF}">
      <dgm:prSet/>
      <dgm:spPr/>
      <dgm:t>
        <a:bodyPr/>
        <a:lstStyle/>
        <a:p>
          <a:endParaRPr lang="en-GB"/>
        </a:p>
      </dgm:t>
    </dgm:pt>
    <dgm:pt modelId="{94D61268-0AFE-304C-A25F-118C5758245E}">
      <dgm:prSet custT="1"/>
      <dgm:spPr/>
      <dgm:t>
        <a:bodyPr/>
        <a:lstStyle/>
        <a:p>
          <a:pPr marL="0" indent="0">
            <a:buNone/>
          </a:pPr>
          <a:r>
            <a:rPr lang="en-GB" sz="3600"/>
            <a:t>The workstream is complete; its outputs are available for production use for a live service</a:t>
          </a:r>
        </a:p>
      </dgm:t>
    </dgm:pt>
    <dgm:pt modelId="{54B9C2A8-4684-0847-8EBA-130070B0B581}" type="parTrans" cxnId="{74BFA503-CD86-9A4E-89AC-5E26D9C97BA0}">
      <dgm:prSet/>
      <dgm:spPr/>
      <dgm:t>
        <a:bodyPr/>
        <a:lstStyle/>
        <a:p>
          <a:endParaRPr lang="en-GB"/>
        </a:p>
      </dgm:t>
    </dgm:pt>
    <dgm:pt modelId="{D115075F-7C14-554E-A7A6-408D2A137747}" type="sibTrans" cxnId="{74BFA503-CD86-9A4E-89AC-5E26D9C97BA0}">
      <dgm:prSet/>
      <dgm:spPr/>
      <dgm:t>
        <a:bodyPr/>
        <a:lstStyle/>
        <a:p>
          <a:endParaRPr lang="en-GB"/>
        </a:p>
      </dgm:t>
    </dgm:pt>
    <dgm:pt modelId="{5A3F975D-D27C-8C47-A59C-FC00662B8489}" type="pres">
      <dgm:prSet presAssocID="{147A9ADF-BA6D-AA40-BD65-C8C3F4257776}" presName="Name0" presStyleCnt="0">
        <dgm:presLayoutVars>
          <dgm:dir/>
          <dgm:animLvl val="lvl"/>
          <dgm:resizeHandles val="exact"/>
        </dgm:presLayoutVars>
      </dgm:prSet>
      <dgm:spPr/>
    </dgm:pt>
    <dgm:pt modelId="{A115FB33-B919-634C-8113-92221917CDC1}" type="pres">
      <dgm:prSet presAssocID="{40C3FBBA-AE82-7141-BA1F-B55E570E03F0}" presName="composite" presStyleCnt="0"/>
      <dgm:spPr/>
    </dgm:pt>
    <dgm:pt modelId="{03D000B9-94A6-964B-B322-E6ED19418D58}" type="pres">
      <dgm:prSet presAssocID="{40C3FBBA-AE82-7141-BA1F-B55E570E03F0}" presName="parTx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23005369-213C-764B-AFBF-E075454BADAE}" type="pres">
      <dgm:prSet presAssocID="{40C3FBBA-AE82-7141-BA1F-B55E570E03F0}" presName="desTx" presStyleLbl="revTx" presStyleIdx="0" presStyleCnt="7">
        <dgm:presLayoutVars>
          <dgm:bulletEnabled val="1"/>
        </dgm:presLayoutVars>
      </dgm:prSet>
      <dgm:spPr/>
    </dgm:pt>
    <dgm:pt modelId="{06007DE4-F54B-6B44-88F5-39C5DE3D0D67}" type="pres">
      <dgm:prSet presAssocID="{9C82625E-5EDC-BA42-B75A-C27F3E04A87C}" presName="space" presStyleCnt="0"/>
      <dgm:spPr/>
    </dgm:pt>
    <dgm:pt modelId="{988BB744-581B-034D-A418-473E34BB2E72}" type="pres">
      <dgm:prSet presAssocID="{B5B49CD5-BA79-AB42-AACF-5E6AABBD833F}" presName="composite" presStyleCnt="0"/>
      <dgm:spPr/>
    </dgm:pt>
    <dgm:pt modelId="{A5075AC9-1068-4D43-A80D-9735C5F6C84E}" type="pres">
      <dgm:prSet presAssocID="{B5B49CD5-BA79-AB42-AACF-5E6AABBD833F}" presName="parTx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9E7975C0-9D94-394F-A35E-92AB9EDB442A}" type="pres">
      <dgm:prSet presAssocID="{B5B49CD5-BA79-AB42-AACF-5E6AABBD833F}" presName="desTx" presStyleLbl="revTx" presStyleIdx="1" presStyleCnt="7">
        <dgm:presLayoutVars>
          <dgm:bulletEnabled val="1"/>
        </dgm:presLayoutVars>
      </dgm:prSet>
      <dgm:spPr/>
    </dgm:pt>
    <dgm:pt modelId="{2925B162-1659-C347-A9BC-9374B8BD4AC8}" type="pres">
      <dgm:prSet presAssocID="{6B825CEA-13EA-AB43-9651-8EC04B6B8328}" presName="space" presStyleCnt="0"/>
      <dgm:spPr/>
    </dgm:pt>
    <dgm:pt modelId="{2DF7D8EB-A023-3442-8440-983BE9A01518}" type="pres">
      <dgm:prSet presAssocID="{B7976429-7B0F-3545-B535-07D77DEBD042}" presName="composite" presStyleCnt="0"/>
      <dgm:spPr/>
    </dgm:pt>
    <dgm:pt modelId="{2838886D-0A80-5744-B043-FE308FBD92E6}" type="pres">
      <dgm:prSet presAssocID="{B7976429-7B0F-3545-B535-07D77DEBD042}" presName="parTx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99A4E944-BD99-7848-8B9C-036A33227D67}" type="pres">
      <dgm:prSet presAssocID="{B7976429-7B0F-3545-B535-07D77DEBD042}" presName="desTx" presStyleLbl="revTx" presStyleIdx="2" presStyleCnt="7">
        <dgm:presLayoutVars>
          <dgm:bulletEnabled val="1"/>
        </dgm:presLayoutVars>
      </dgm:prSet>
      <dgm:spPr/>
    </dgm:pt>
    <dgm:pt modelId="{6CAA8929-F702-BA4A-8B49-D06081CCF8F6}" type="pres">
      <dgm:prSet presAssocID="{56D46A49-6863-2843-BB81-9FC958835A02}" presName="space" presStyleCnt="0"/>
      <dgm:spPr/>
    </dgm:pt>
    <dgm:pt modelId="{3C304466-A59C-964B-B9E8-159DE5E2854D}" type="pres">
      <dgm:prSet presAssocID="{AB97112D-EDEC-CB40-A4FF-07303ED0258E}" presName="composite" presStyleCnt="0"/>
      <dgm:spPr/>
    </dgm:pt>
    <dgm:pt modelId="{42C0813D-EC30-9841-A769-5F6594360DBC}" type="pres">
      <dgm:prSet presAssocID="{AB97112D-EDEC-CB40-A4FF-07303ED0258E}" presName="parTx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E7A82AC0-1C30-3D4B-A2BC-934C94CFF777}" type="pres">
      <dgm:prSet presAssocID="{AB97112D-EDEC-CB40-A4FF-07303ED0258E}" presName="desTx" presStyleLbl="revTx" presStyleIdx="3" presStyleCnt="7">
        <dgm:presLayoutVars>
          <dgm:bulletEnabled val="1"/>
        </dgm:presLayoutVars>
      </dgm:prSet>
      <dgm:spPr/>
    </dgm:pt>
    <dgm:pt modelId="{8F06502E-0F63-F64D-B020-41D21DAE35D8}" type="pres">
      <dgm:prSet presAssocID="{0EE78237-8580-0940-9019-EB499382A133}" presName="space" presStyleCnt="0"/>
      <dgm:spPr/>
    </dgm:pt>
    <dgm:pt modelId="{0398125C-3F6F-7E40-A583-A2D07C4F26AC}" type="pres">
      <dgm:prSet presAssocID="{673A279D-E644-AA4D-98B5-8A89C4A7A86F}" presName="composite" presStyleCnt="0"/>
      <dgm:spPr/>
    </dgm:pt>
    <dgm:pt modelId="{ACA685F7-DCC6-6E41-B2C4-172D0AF77DAB}" type="pres">
      <dgm:prSet presAssocID="{673A279D-E644-AA4D-98B5-8A89C4A7A86F}" presName="parTx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83594995-2865-804E-9331-2079B65FBF89}" type="pres">
      <dgm:prSet presAssocID="{673A279D-E644-AA4D-98B5-8A89C4A7A86F}" presName="desTx" presStyleLbl="revTx" presStyleIdx="4" presStyleCnt="7">
        <dgm:presLayoutVars>
          <dgm:bulletEnabled val="1"/>
        </dgm:presLayoutVars>
      </dgm:prSet>
      <dgm:spPr/>
    </dgm:pt>
    <dgm:pt modelId="{121BC93A-DE18-464A-841F-7A47F61DDCBE}" type="pres">
      <dgm:prSet presAssocID="{E70F30F6-C72B-8146-93C5-809D58343736}" presName="space" presStyleCnt="0"/>
      <dgm:spPr/>
    </dgm:pt>
    <dgm:pt modelId="{AB12B980-AA53-7844-BA51-80175F4D7CB7}" type="pres">
      <dgm:prSet presAssocID="{DC7B42C4-F2BC-CB42-9035-FF700E887535}" presName="composite" presStyleCnt="0"/>
      <dgm:spPr/>
    </dgm:pt>
    <dgm:pt modelId="{F38DB774-8470-BA40-8D94-C988B76681A3}" type="pres">
      <dgm:prSet presAssocID="{DC7B42C4-F2BC-CB42-9035-FF700E887535}" presName="parTx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BADC3D8F-D352-7643-8F63-90785EAB161D}" type="pres">
      <dgm:prSet presAssocID="{DC7B42C4-F2BC-CB42-9035-FF700E887535}" presName="desTx" presStyleLbl="revTx" presStyleIdx="5" presStyleCnt="7">
        <dgm:presLayoutVars>
          <dgm:bulletEnabled val="1"/>
        </dgm:presLayoutVars>
      </dgm:prSet>
      <dgm:spPr/>
    </dgm:pt>
    <dgm:pt modelId="{4A5626BA-216E-0F4C-A8A7-A9EFFFEEDC9A}" type="pres">
      <dgm:prSet presAssocID="{8331302A-6315-1748-9A05-D66753558F91}" presName="space" presStyleCnt="0"/>
      <dgm:spPr/>
    </dgm:pt>
    <dgm:pt modelId="{B7A327D6-F408-C84B-A325-A2C0A24EC1D9}" type="pres">
      <dgm:prSet presAssocID="{0F68E360-2F16-EE42-AC35-A49C18C11F2D}" presName="composite" presStyleCnt="0"/>
      <dgm:spPr/>
    </dgm:pt>
    <dgm:pt modelId="{0CF803EB-53FE-DD4A-AD3E-2FAE078D4E6F}" type="pres">
      <dgm:prSet presAssocID="{0F68E360-2F16-EE42-AC35-A49C18C11F2D}" presName="parTx" presStyleLbl="node1" presStyleIdx="6" presStyleCnt="7">
        <dgm:presLayoutVars>
          <dgm:chMax val="0"/>
          <dgm:chPref val="0"/>
          <dgm:bulletEnabled val="1"/>
        </dgm:presLayoutVars>
      </dgm:prSet>
      <dgm:spPr/>
    </dgm:pt>
    <dgm:pt modelId="{B685B7D1-3760-F143-9309-0D6F2A4630E7}" type="pres">
      <dgm:prSet presAssocID="{0F68E360-2F16-EE42-AC35-A49C18C11F2D}" presName="desTx" presStyleLbl="revTx" presStyleIdx="6" presStyleCnt="7">
        <dgm:presLayoutVars>
          <dgm:bulletEnabled val="1"/>
        </dgm:presLayoutVars>
      </dgm:prSet>
      <dgm:spPr/>
    </dgm:pt>
  </dgm:ptLst>
  <dgm:cxnLst>
    <dgm:cxn modelId="{48E46502-178D-EE42-9CF1-3B54E75D7BF6}" srcId="{673A279D-E644-AA4D-98B5-8A89C4A7A86F}" destId="{75146F01-F2CB-0E4C-A319-572E6BA77C29}" srcOrd="0" destOrd="0" parTransId="{8635CB7E-71FB-3C4A-B72A-B217E82832B3}" sibTransId="{5F94620F-9635-1149-9E0E-4B763A74CE0A}"/>
    <dgm:cxn modelId="{74BFA503-CD86-9A4E-89AC-5E26D9C97BA0}" srcId="{0F68E360-2F16-EE42-AC35-A49C18C11F2D}" destId="{94D61268-0AFE-304C-A25F-118C5758245E}" srcOrd="0" destOrd="0" parTransId="{54B9C2A8-4684-0847-8EBA-130070B0B581}" sibTransId="{D115075F-7C14-554E-A7A6-408D2A137747}"/>
    <dgm:cxn modelId="{562B5306-634F-9844-9F8C-7F4C8642E82A}" type="presOf" srcId="{D238E80A-ACCE-5B4C-A89E-F15B4B2B5B02}" destId="{E7A82AC0-1C30-3D4B-A2BC-934C94CFF777}" srcOrd="0" destOrd="0" presId="urn:microsoft.com/office/officeart/2005/8/layout/chevron1"/>
    <dgm:cxn modelId="{4ED26223-36DA-554F-8A8D-B23B027CA03A}" srcId="{147A9ADF-BA6D-AA40-BD65-C8C3F4257776}" destId="{AB97112D-EDEC-CB40-A4FF-07303ED0258E}" srcOrd="3" destOrd="0" parTransId="{F5F2F427-3AA7-F84B-9003-2B7104C18514}" sibTransId="{0EE78237-8580-0940-9019-EB499382A133}"/>
    <dgm:cxn modelId="{B8D5E434-06BC-A442-A3D3-C2C04A47A6FC}" type="presOf" srcId="{E885B449-90CE-0548-9CAD-E04F46A18CFD}" destId="{99A4E944-BD99-7848-8B9C-036A33227D67}" srcOrd="0" destOrd="0" presId="urn:microsoft.com/office/officeart/2005/8/layout/chevron1"/>
    <dgm:cxn modelId="{E0648B3E-BE7D-CF4E-BABB-F6275E7CA123}" type="presOf" srcId="{94D61268-0AFE-304C-A25F-118C5758245E}" destId="{B685B7D1-3760-F143-9309-0D6F2A4630E7}" srcOrd="0" destOrd="0" presId="urn:microsoft.com/office/officeart/2005/8/layout/chevron1"/>
    <dgm:cxn modelId="{40E81640-3B6F-7D44-8F3F-7319C6EC0C44}" type="presOf" srcId="{40C3FBBA-AE82-7141-BA1F-B55E570E03F0}" destId="{03D000B9-94A6-964B-B322-E6ED19418D58}" srcOrd="0" destOrd="0" presId="urn:microsoft.com/office/officeart/2005/8/layout/chevron1"/>
    <dgm:cxn modelId="{7D1D8C63-04F7-2446-896B-B9BDC700BE8C}" type="presOf" srcId="{E8D8D3C9-54BB-A74C-ADEF-4C2FA6BA6BCC}" destId="{23005369-213C-764B-AFBF-E075454BADAE}" srcOrd="0" destOrd="0" presId="urn:microsoft.com/office/officeart/2005/8/layout/chevron1"/>
    <dgm:cxn modelId="{015FAA63-8CC3-634C-9B2C-6239840E32D2}" type="presOf" srcId="{0F68E360-2F16-EE42-AC35-A49C18C11F2D}" destId="{0CF803EB-53FE-DD4A-AD3E-2FAE078D4E6F}" srcOrd="0" destOrd="0" presId="urn:microsoft.com/office/officeart/2005/8/layout/chevron1"/>
    <dgm:cxn modelId="{1E38176D-E150-EE41-A1C2-36A195AD68CF}" srcId="{DC7B42C4-F2BC-CB42-9035-FF700E887535}" destId="{AD2A62E7-EFF1-D94C-B305-88F38ACA5C30}" srcOrd="0" destOrd="0" parTransId="{8C07D746-0D73-3D4C-8353-AB9961B6AF04}" sibTransId="{97FB44B9-F1F2-3A48-A3B7-DF77AEABA63A}"/>
    <dgm:cxn modelId="{95A3996E-A509-B144-B0E7-3516EDA16F33}" type="presOf" srcId="{75146F01-F2CB-0E4C-A319-572E6BA77C29}" destId="{83594995-2865-804E-9331-2079B65FBF89}" srcOrd="0" destOrd="0" presId="urn:microsoft.com/office/officeart/2005/8/layout/chevron1"/>
    <dgm:cxn modelId="{7DBA4D75-C26F-1A44-80C7-471C1DBC5829}" srcId="{147A9ADF-BA6D-AA40-BD65-C8C3F4257776}" destId="{B7976429-7B0F-3545-B535-07D77DEBD042}" srcOrd="2" destOrd="0" parTransId="{31D445AF-952B-B449-8145-80A7A1D0F717}" sibTransId="{56D46A49-6863-2843-BB81-9FC958835A02}"/>
    <dgm:cxn modelId="{6E33AA7F-817A-A344-91AD-B94EC658F8EC}" srcId="{147A9ADF-BA6D-AA40-BD65-C8C3F4257776}" destId="{40C3FBBA-AE82-7141-BA1F-B55E570E03F0}" srcOrd="0" destOrd="0" parTransId="{B522D3C6-E258-F645-AEA5-6F649865C83A}" sibTransId="{9C82625E-5EDC-BA42-B75A-C27F3E04A87C}"/>
    <dgm:cxn modelId="{8089D784-B827-5645-9D59-D23389EE1FAC}" srcId="{147A9ADF-BA6D-AA40-BD65-C8C3F4257776}" destId="{0F68E360-2F16-EE42-AC35-A49C18C11F2D}" srcOrd="6" destOrd="0" parTransId="{3F11F2F3-6568-8A49-9A7C-125166B669D7}" sibTransId="{49E93F62-41E4-6F4B-B2A1-AA8F10DD61CB}"/>
    <dgm:cxn modelId="{D8855798-1F6F-B646-8333-9A66151BD871}" type="presOf" srcId="{AB97112D-EDEC-CB40-A4FF-07303ED0258E}" destId="{42C0813D-EC30-9841-A769-5F6594360DBC}" srcOrd="0" destOrd="0" presId="urn:microsoft.com/office/officeart/2005/8/layout/chevron1"/>
    <dgm:cxn modelId="{DE5FC29E-A7EC-E344-8CE7-DF1CCC0EE147}" srcId="{40C3FBBA-AE82-7141-BA1F-B55E570E03F0}" destId="{E8D8D3C9-54BB-A74C-ADEF-4C2FA6BA6BCC}" srcOrd="0" destOrd="0" parTransId="{A58F9761-2DFE-F54D-B831-C1820E126C52}" sibTransId="{FD4DF6AC-EADE-3C40-BB0B-091C8164DDA5}"/>
    <dgm:cxn modelId="{E4C016A3-1468-5E40-A6A5-A02AE90B6B10}" srcId="{B7976429-7B0F-3545-B535-07D77DEBD042}" destId="{E885B449-90CE-0548-9CAD-E04F46A18CFD}" srcOrd="0" destOrd="0" parTransId="{75A8036B-E374-5749-BD0A-C4B7A00702E1}" sibTransId="{4B65F255-C61D-BC4D-BFA7-4F163D8E1731}"/>
    <dgm:cxn modelId="{5D4E6CA6-A231-C845-8D5D-49D452D12827}" srcId="{147A9ADF-BA6D-AA40-BD65-C8C3F4257776}" destId="{DC7B42C4-F2BC-CB42-9035-FF700E887535}" srcOrd="5" destOrd="0" parTransId="{59E9AFA3-CA22-E247-B40E-BF7A7A3FEB33}" sibTransId="{8331302A-6315-1748-9A05-D66753558F91}"/>
    <dgm:cxn modelId="{7B7E99A8-E212-D04E-B4C6-C5EDECFBAD82}" type="presOf" srcId="{B7976429-7B0F-3545-B535-07D77DEBD042}" destId="{2838886D-0A80-5744-B043-FE308FBD92E6}" srcOrd="0" destOrd="0" presId="urn:microsoft.com/office/officeart/2005/8/layout/chevron1"/>
    <dgm:cxn modelId="{4D6F04AD-3119-D64F-8F04-207219299506}" type="presOf" srcId="{673A279D-E644-AA4D-98B5-8A89C4A7A86F}" destId="{ACA685F7-DCC6-6E41-B2C4-172D0AF77DAB}" srcOrd="0" destOrd="0" presId="urn:microsoft.com/office/officeart/2005/8/layout/chevron1"/>
    <dgm:cxn modelId="{4EC245C2-66AE-104C-A534-1B304BD9BE52}" type="presOf" srcId="{B5B49CD5-BA79-AB42-AACF-5E6AABBD833F}" destId="{A5075AC9-1068-4D43-A80D-9735C5F6C84E}" srcOrd="0" destOrd="0" presId="urn:microsoft.com/office/officeart/2005/8/layout/chevron1"/>
    <dgm:cxn modelId="{C388C3D2-1A5E-1D42-8B15-C69100AAC534}" srcId="{147A9ADF-BA6D-AA40-BD65-C8C3F4257776}" destId="{B5B49CD5-BA79-AB42-AACF-5E6AABBD833F}" srcOrd="1" destOrd="0" parTransId="{8987BB04-37A5-9546-92E1-5024AB5098C2}" sibTransId="{6B825CEA-13EA-AB43-9651-8EC04B6B8328}"/>
    <dgm:cxn modelId="{6B5D53EB-7AF1-354D-A5CA-C66A2A19979C}" type="presOf" srcId="{AD2A62E7-EFF1-D94C-B305-88F38ACA5C30}" destId="{BADC3D8F-D352-7643-8F63-90785EAB161D}" srcOrd="0" destOrd="0" presId="urn:microsoft.com/office/officeart/2005/8/layout/chevron1"/>
    <dgm:cxn modelId="{06326BEC-E673-C741-BD26-12ED78E498E2}" type="presOf" srcId="{1F701E5D-DD07-634D-BA35-84F3B8C2D131}" destId="{9E7975C0-9D94-394F-A35E-92AB9EDB442A}" srcOrd="0" destOrd="0" presId="urn:microsoft.com/office/officeart/2005/8/layout/chevron1"/>
    <dgm:cxn modelId="{31DEECED-FE4B-CD4E-8256-D52BC9B7F848}" type="presOf" srcId="{147A9ADF-BA6D-AA40-BD65-C8C3F4257776}" destId="{5A3F975D-D27C-8C47-A59C-FC00662B8489}" srcOrd="0" destOrd="0" presId="urn:microsoft.com/office/officeart/2005/8/layout/chevron1"/>
    <dgm:cxn modelId="{63C540F2-B6F4-9145-AB81-5DB5D189F2F0}" srcId="{147A9ADF-BA6D-AA40-BD65-C8C3F4257776}" destId="{673A279D-E644-AA4D-98B5-8A89C4A7A86F}" srcOrd="4" destOrd="0" parTransId="{62BC123E-E61B-B44D-80B4-9A6870DADC68}" sibTransId="{E70F30F6-C72B-8146-93C5-809D58343736}"/>
    <dgm:cxn modelId="{FF3DF3FB-7A09-F64E-B3D5-B971DCFD2B28}" type="presOf" srcId="{DC7B42C4-F2BC-CB42-9035-FF700E887535}" destId="{F38DB774-8470-BA40-8D94-C988B76681A3}" srcOrd="0" destOrd="0" presId="urn:microsoft.com/office/officeart/2005/8/layout/chevron1"/>
    <dgm:cxn modelId="{D06123FC-E908-6349-9A80-43A6EC85A7E7}" srcId="{AB97112D-EDEC-CB40-A4FF-07303ED0258E}" destId="{D238E80A-ACCE-5B4C-A89E-F15B4B2B5B02}" srcOrd="0" destOrd="0" parTransId="{E068E612-5ADD-834B-B26D-9F5E3F442F28}" sibTransId="{473FF074-2015-2543-B7BE-EDC8E3492B4A}"/>
    <dgm:cxn modelId="{F4540CFE-220E-5748-A100-7FF011AFEF53}" srcId="{B5B49CD5-BA79-AB42-AACF-5E6AABBD833F}" destId="{1F701E5D-DD07-634D-BA35-84F3B8C2D131}" srcOrd="0" destOrd="0" parTransId="{3668E95C-B9E8-2B4F-B8E7-B6ED41BA7200}" sibTransId="{356DC754-DCBF-9F4E-AD65-F1621C31E436}"/>
    <dgm:cxn modelId="{2DC88D1D-080C-574C-BCBA-022D3B376AD4}" type="presParOf" srcId="{5A3F975D-D27C-8C47-A59C-FC00662B8489}" destId="{A115FB33-B919-634C-8113-92221917CDC1}" srcOrd="0" destOrd="0" presId="urn:microsoft.com/office/officeart/2005/8/layout/chevron1"/>
    <dgm:cxn modelId="{0E616F2E-D4E1-6F47-9E25-CCBB7735236E}" type="presParOf" srcId="{A115FB33-B919-634C-8113-92221917CDC1}" destId="{03D000B9-94A6-964B-B322-E6ED19418D58}" srcOrd="0" destOrd="0" presId="urn:microsoft.com/office/officeart/2005/8/layout/chevron1"/>
    <dgm:cxn modelId="{269E6480-63DB-164A-83D8-5E1B5A49B551}" type="presParOf" srcId="{A115FB33-B919-634C-8113-92221917CDC1}" destId="{23005369-213C-764B-AFBF-E075454BADAE}" srcOrd="1" destOrd="0" presId="urn:microsoft.com/office/officeart/2005/8/layout/chevron1"/>
    <dgm:cxn modelId="{EA98344A-E248-7D4C-B704-19654F727353}" type="presParOf" srcId="{5A3F975D-D27C-8C47-A59C-FC00662B8489}" destId="{06007DE4-F54B-6B44-88F5-39C5DE3D0D67}" srcOrd="1" destOrd="0" presId="urn:microsoft.com/office/officeart/2005/8/layout/chevron1"/>
    <dgm:cxn modelId="{5DF0FD52-C0BC-F34D-A14A-14B5D7236DA2}" type="presParOf" srcId="{5A3F975D-D27C-8C47-A59C-FC00662B8489}" destId="{988BB744-581B-034D-A418-473E34BB2E72}" srcOrd="2" destOrd="0" presId="urn:microsoft.com/office/officeart/2005/8/layout/chevron1"/>
    <dgm:cxn modelId="{215FE243-4650-5F42-900B-BB4BC0E80865}" type="presParOf" srcId="{988BB744-581B-034D-A418-473E34BB2E72}" destId="{A5075AC9-1068-4D43-A80D-9735C5F6C84E}" srcOrd="0" destOrd="0" presId="urn:microsoft.com/office/officeart/2005/8/layout/chevron1"/>
    <dgm:cxn modelId="{63F0A967-087E-3145-838F-75B17F018A79}" type="presParOf" srcId="{988BB744-581B-034D-A418-473E34BB2E72}" destId="{9E7975C0-9D94-394F-A35E-92AB9EDB442A}" srcOrd="1" destOrd="0" presId="urn:microsoft.com/office/officeart/2005/8/layout/chevron1"/>
    <dgm:cxn modelId="{FD866428-678B-5A4F-B319-817FD4E18849}" type="presParOf" srcId="{5A3F975D-D27C-8C47-A59C-FC00662B8489}" destId="{2925B162-1659-C347-A9BC-9374B8BD4AC8}" srcOrd="3" destOrd="0" presId="urn:microsoft.com/office/officeart/2005/8/layout/chevron1"/>
    <dgm:cxn modelId="{7CD89287-78B0-A84E-AB1A-3F40AC406B04}" type="presParOf" srcId="{5A3F975D-D27C-8C47-A59C-FC00662B8489}" destId="{2DF7D8EB-A023-3442-8440-983BE9A01518}" srcOrd="4" destOrd="0" presId="urn:microsoft.com/office/officeart/2005/8/layout/chevron1"/>
    <dgm:cxn modelId="{5C1BA7F8-7A6F-6642-B944-8A62850FDE38}" type="presParOf" srcId="{2DF7D8EB-A023-3442-8440-983BE9A01518}" destId="{2838886D-0A80-5744-B043-FE308FBD92E6}" srcOrd="0" destOrd="0" presId="urn:microsoft.com/office/officeart/2005/8/layout/chevron1"/>
    <dgm:cxn modelId="{41CC8B99-5792-2945-9FBE-EC827D0133B5}" type="presParOf" srcId="{2DF7D8EB-A023-3442-8440-983BE9A01518}" destId="{99A4E944-BD99-7848-8B9C-036A33227D67}" srcOrd="1" destOrd="0" presId="urn:microsoft.com/office/officeart/2005/8/layout/chevron1"/>
    <dgm:cxn modelId="{B4F4DD52-92EE-CE43-82A0-75C13A7236F0}" type="presParOf" srcId="{5A3F975D-D27C-8C47-A59C-FC00662B8489}" destId="{6CAA8929-F702-BA4A-8B49-D06081CCF8F6}" srcOrd="5" destOrd="0" presId="urn:microsoft.com/office/officeart/2005/8/layout/chevron1"/>
    <dgm:cxn modelId="{8B506A4E-4F60-8746-9F32-754FAD0C1379}" type="presParOf" srcId="{5A3F975D-D27C-8C47-A59C-FC00662B8489}" destId="{3C304466-A59C-964B-B9E8-159DE5E2854D}" srcOrd="6" destOrd="0" presId="urn:microsoft.com/office/officeart/2005/8/layout/chevron1"/>
    <dgm:cxn modelId="{03A71188-8D73-0B49-BA5E-165FCBCBAC95}" type="presParOf" srcId="{3C304466-A59C-964B-B9E8-159DE5E2854D}" destId="{42C0813D-EC30-9841-A769-5F6594360DBC}" srcOrd="0" destOrd="0" presId="urn:microsoft.com/office/officeart/2005/8/layout/chevron1"/>
    <dgm:cxn modelId="{7DFD1D5B-DF2E-C048-AA51-5646701B6778}" type="presParOf" srcId="{3C304466-A59C-964B-B9E8-159DE5E2854D}" destId="{E7A82AC0-1C30-3D4B-A2BC-934C94CFF777}" srcOrd="1" destOrd="0" presId="urn:microsoft.com/office/officeart/2005/8/layout/chevron1"/>
    <dgm:cxn modelId="{965C33C0-B5D2-5A4A-A709-926E16BE1722}" type="presParOf" srcId="{5A3F975D-D27C-8C47-A59C-FC00662B8489}" destId="{8F06502E-0F63-F64D-B020-41D21DAE35D8}" srcOrd="7" destOrd="0" presId="urn:microsoft.com/office/officeart/2005/8/layout/chevron1"/>
    <dgm:cxn modelId="{255B8F89-DADC-2E40-929E-FBF55ABA6BB9}" type="presParOf" srcId="{5A3F975D-D27C-8C47-A59C-FC00662B8489}" destId="{0398125C-3F6F-7E40-A583-A2D07C4F26AC}" srcOrd="8" destOrd="0" presId="urn:microsoft.com/office/officeart/2005/8/layout/chevron1"/>
    <dgm:cxn modelId="{5B567792-7747-AE4E-A1E8-04BAFD788938}" type="presParOf" srcId="{0398125C-3F6F-7E40-A583-A2D07C4F26AC}" destId="{ACA685F7-DCC6-6E41-B2C4-172D0AF77DAB}" srcOrd="0" destOrd="0" presId="urn:microsoft.com/office/officeart/2005/8/layout/chevron1"/>
    <dgm:cxn modelId="{39B8F835-F482-7440-8343-36FC969AB71C}" type="presParOf" srcId="{0398125C-3F6F-7E40-A583-A2D07C4F26AC}" destId="{83594995-2865-804E-9331-2079B65FBF89}" srcOrd="1" destOrd="0" presId="urn:microsoft.com/office/officeart/2005/8/layout/chevron1"/>
    <dgm:cxn modelId="{8D0B0356-0DB7-744D-81EB-D15A676CA5BF}" type="presParOf" srcId="{5A3F975D-D27C-8C47-A59C-FC00662B8489}" destId="{121BC93A-DE18-464A-841F-7A47F61DDCBE}" srcOrd="9" destOrd="0" presId="urn:microsoft.com/office/officeart/2005/8/layout/chevron1"/>
    <dgm:cxn modelId="{64419713-B121-9C42-9E31-182135525C23}" type="presParOf" srcId="{5A3F975D-D27C-8C47-A59C-FC00662B8489}" destId="{AB12B980-AA53-7844-BA51-80175F4D7CB7}" srcOrd="10" destOrd="0" presId="urn:microsoft.com/office/officeart/2005/8/layout/chevron1"/>
    <dgm:cxn modelId="{E356DE0D-00C0-8A42-9D1B-93F9D2C122E9}" type="presParOf" srcId="{AB12B980-AA53-7844-BA51-80175F4D7CB7}" destId="{F38DB774-8470-BA40-8D94-C988B76681A3}" srcOrd="0" destOrd="0" presId="urn:microsoft.com/office/officeart/2005/8/layout/chevron1"/>
    <dgm:cxn modelId="{B63D899F-B27F-244F-8964-36A78D883CB0}" type="presParOf" srcId="{AB12B980-AA53-7844-BA51-80175F4D7CB7}" destId="{BADC3D8F-D352-7643-8F63-90785EAB161D}" srcOrd="1" destOrd="0" presId="urn:microsoft.com/office/officeart/2005/8/layout/chevron1"/>
    <dgm:cxn modelId="{710F4757-6A87-AC4C-B2F3-5C43B4B08A91}" type="presParOf" srcId="{5A3F975D-D27C-8C47-A59C-FC00662B8489}" destId="{4A5626BA-216E-0F4C-A8A7-A9EFFFEEDC9A}" srcOrd="11" destOrd="0" presId="urn:microsoft.com/office/officeart/2005/8/layout/chevron1"/>
    <dgm:cxn modelId="{34101830-2E73-CB41-A83B-87565B6AD6CC}" type="presParOf" srcId="{5A3F975D-D27C-8C47-A59C-FC00662B8489}" destId="{B7A327D6-F408-C84B-A325-A2C0A24EC1D9}" srcOrd="12" destOrd="0" presId="urn:microsoft.com/office/officeart/2005/8/layout/chevron1"/>
    <dgm:cxn modelId="{B42F30A6-DEBE-4A4F-80B1-8EF1BC8C30B4}" type="presParOf" srcId="{B7A327D6-F408-C84B-A325-A2C0A24EC1D9}" destId="{0CF803EB-53FE-DD4A-AD3E-2FAE078D4E6F}" srcOrd="0" destOrd="0" presId="urn:microsoft.com/office/officeart/2005/8/layout/chevron1"/>
    <dgm:cxn modelId="{1BF9F270-D37E-3847-96C6-A57CFAB1C21B}" type="presParOf" srcId="{B7A327D6-F408-C84B-A325-A2C0A24EC1D9}" destId="{B685B7D1-3760-F143-9309-0D6F2A4630E7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D000B9-94A6-964B-B322-E6ED19418D58}">
      <dsp:nvSpPr>
        <dsp:cNvPr id="0" name=""/>
        <dsp:cNvSpPr/>
      </dsp:nvSpPr>
      <dsp:spPr>
        <a:xfrm>
          <a:off x="5503" y="1010252"/>
          <a:ext cx="3452722" cy="138108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Product Requirements Defined</a:t>
          </a:r>
          <a:endParaRPr lang="en-GB" sz="2400" kern="1200"/>
        </a:p>
      </dsp:txBody>
      <dsp:txXfrm>
        <a:off x="696047" y="1010252"/>
        <a:ext cx="2071634" cy="1381088"/>
      </dsp:txXfrm>
    </dsp:sp>
    <dsp:sp modelId="{23005369-213C-764B-AFBF-E075454BADAE}">
      <dsp:nvSpPr>
        <dsp:cNvPr id="0" name=""/>
        <dsp:cNvSpPr/>
      </dsp:nvSpPr>
      <dsp:spPr>
        <a:xfrm>
          <a:off x="5503" y="2563978"/>
          <a:ext cx="2762177" cy="718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1" indent="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36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Post-Convening, Product Council members define the product-level requirements that the workstream is intended to address</a:t>
          </a:r>
        </a:p>
      </dsp:txBody>
      <dsp:txXfrm>
        <a:off x="5503" y="2563978"/>
        <a:ext cx="2762177" cy="7182000"/>
      </dsp:txXfrm>
    </dsp:sp>
    <dsp:sp modelId="{A5075AC9-1068-4D43-A80D-9735C5F6C84E}">
      <dsp:nvSpPr>
        <dsp:cNvPr id="0" name=""/>
        <dsp:cNvSpPr/>
      </dsp:nvSpPr>
      <dsp:spPr>
        <a:xfrm>
          <a:off x="3242225" y="1010252"/>
          <a:ext cx="3452722" cy="138108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MVP Backlog Complete</a:t>
          </a:r>
          <a:endParaRPr lang="en-GB" sz="2400" kern="1200"/>
        </a:p>
      </dsp:txBody>
      <dsp:txXfrm>
        <a:off x="3932769" y="1010252"/>
        <a:ext cx="2071634" cy="1381088"/>
      </dsp:txXfrm>
    </dsp:sp>
    <dsp:sp modelId="{9E7975C0-9D94-394F-A35E-92AB9EDB442A}">
      <dsp:nvSpPr>
        <dsp:cNvPr id="0" name=""/>
        <dsp:cNvSpPr/>
      </dsp:nvSpPr>
      <dsp:spPr>
        <a:xfrm>
          <a:off x="3242225" y="2563978"/>
          <a:ext cx="2762177" cy="718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1" indent="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36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The backlog for an MVP or pilot deployment of this workstream's outputs has been fully defined in the Mojaloop GitHub</a:t>
          </a:r>
        </a:p>
      </dsp:txBody>
      <dsp:txXfrm>
        <a:off x="3242225" y="2563978"/>
        <a:ext cx="2762177" cy="7182000"/>
      </dsp:txXfrm>
    </dsp:sp>
    <dsp:sp modelId="{2838886D-0A80-5744-B043-FE308FBD92E6}">
      <dsp:nvSpPr>
        <dsp:cNvPr id="0" name=""/>
        <dsp:cNvSpPr/>
      </dsp:nvSpPr>
      <dsp:spPr>
        <a:xfrm>
          <a:off x="6478947" y="1010252"/>
          <a:ext cx="3452722" cy="138108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DA Review</a:t>
          </a:r>
          <a:endParaRPr lang="en-GB" sz="2400" kern="1200"/>
        </a:p>
      </dsp:txBody>
      <dsp:txXfrm>
        <a:off x="7169491" y="1010252"/>
        <a:ext cx="2071634" cy="1381088"/>
      </dsp:txXfrm>
    </dsp:sp>
    <dsp:sp modelId="{99A4E944-BD99-7848-8B9C-036A33227D67}">
      <dsp:nvSpPr>
        <dsp:cNvPr id="0" name=""/>
        <dsp:cNvSpPr/>
      </dsp:nvSpPr>
      <dsp:spPr>
        <a:xfrm>
          <a:off x="6478947" y="2563978"/>
          <a:ext cx="2762177" cy="718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1" indent="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36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The overall design has been presented to the Design Authority, and any changes the DA has suggested have been considered for incorporation in the backlog</a:t>
          </a:r>
        </a:p>
      </dsp:txBody>
      <dsp:txXfrm>
        <a:off x="6478947" y="2563978"/>
        <a:ext cx="2762177" cy="7182000"/>
      </dsp:txXfrm>
    </dsp:sp>
    <dsp:sp modelId="{42C0813D-EC30-9841-A769-5F6594360DBC}">
      <dsp:nvSpPr>
        <dsp:cNvPr id="0" name=""/>
        <dsp:cNvSpPr/>
      </dsp:nvSpPr>
      <dsp:spPr>
        <a:xfrm>
          <a:off x="9715670" y="1010252"/>
          <a:ext cx="3452722" cy="138108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Production Backlog Complete</a:t>
          </a:r>
          <a:endParaRPr lang="en-GB" sz="2400" kern="1200"/>
        </a:p>
      </dsp:txBody>
      <dsp:txXfrm>
        <a:off x="10406214" y="1010252"/>
        <a:ext cx="2071634" cy="1381088"/>
      </dsp:txXfrm>
    </dsp:sp>
    <dsp:sp modelId="{E7A82AC0-1C30-3D4B-A2BC-934C94CFF777}">
      <dsp:nvSpPr>
        <dsp:cNvPr id="0" name=""/>
        <dsp:cNvSpPr/>
      </dsp:nvSpPr>
      <dsp:spPr>
        <a:xfrm>
          <a:off x="9715670" y="2563978"/>
          <a:ext cx="2762177" cy="718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1" indent="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36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The backlog for a full production deployment of this workstream's outputs has been fully defined in the Mojaloop GitHub</a:t>
          </a:r>
        </a:p>
      </dsp:txBody>
      <dsp:txXfrm>
        <a:off x="9715670" y="2563978"/>
        <a:ext cx="2762177" cy="7182000"/>
      </dsp:txXfrm>
    </dsp:sp>
    <dsp:sp modelId="{ACA685F7-DCC6-6E41-B2C4-172D0AF77DAB}">
      <dsp:nvSpPr>
        <dsp:cNvPr id="0" name=""/>
        <dsp:cNvSpPr/>
      </dsp:nvSpPr>
      <dsp:spPr>
        <a:xfrm>
          <a:off x="12952392" y="1010252"/>
          <a:ext cx="3452722" cy="138108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Development in Progress</a:t>
          </a:r>
          <a:endParaRPr lang="en-GB" sz="2400" kern="1200"/>
        </a:p>
      </dsp:txBody>
      <dsp:txXfrm>
        <a:off x="13642936" y="1010252"/>
        <a:ext cx="2071634" cy="1381088"/>
      </dsp:txXfrm>
    </dsp:sp>
    <dsp:sp modelId="{83594995-2865-804E-9331-2079B65FBF89}">
      <dsp:nvSpPr>
        <dsp:cNvPr id="0" name=""/>
        <dsp:cNvSpPr/>
      </dsp:nvSpPr>
      <dsp:spPr>
        <a:xfrm>
          <a:off x="12952392" y="2563978"/>
          <a:ext cx="2762177" cy="718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1" indent="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36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Development is underway; first using the MVP backlog, then moving on to the expanded, production-specific backlog items</a:t>
          </a:r>
        </a:p>
      </dsp:txBody>
      <dsp:txXfrm>
        <a:off x="12952392" y="2563978"/>
        <a:ext cx="2762177" cy="7182000"/>
      </dsp:txXfrm>
    </dsp:sp>
    <dsp:sp modelId="{F38DB774-8470-BA40-8D94-C988B76681A3}">
      <dsp:nvSpPr>
        <dsp:cNvPr id="0" name=""/>
        <dsp:cNvSpPr/>
      </dsp:nvSpPr>
      <dsp:spPr>
        <a:xfrm>
          <a:off x="16189115" y="1010252"/>
          <a:ext cx="3452722" cy="138108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MVP/Ready for PoC</a:t>
          </a:r>
          <a:endParaRPr lang="en-GB" sz="2400" kern="1200"/>
        </a:p>
      </dsp:txBody>
      <dsp:txXfrm>
        <a:off x="16879659" y="1010252"/>
        <a:ext cx="2071634" cy="1381088"/>
      </dsp:txXfrm>
    </dsp:sp>
    <dsp:sp modelId="{BADC3D8F-D352-7643-8F63-90785EAB161D}">
      <dsp:nvSpPr>
        <dsp:cNvPr id="0" name=""/>
        <dsp:cNvSpPr/>
      </dsp:nvSpPr>
      <dsp:spPr>
        <a:xfrm>
          <a:off x="16189115" y="2563978"/>
          <a:ext cx="2762177" cy="718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1" indent="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36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The workstream's outputs are ready for use in a pilot or proof of concept, with limited attention to considerations of capacity or reliability</a:t>
          </a:r>
        </a:p>
      </dsp:txBody>
      <dsp:txXfrm>
        <a:off x="16189115" y="2563978"/>
        <a:ext cx="2762177" cy="7182000"/>
      </dsp:txXfrm>
    </dsp:sp>
    <dsp:sp modelId="{0CF803EB-53FE-DD4A-AD3E-2FAE078D4E6F}">
      <dsp:nvSpPr>
        <dsp:cNvPr id="0" name=""/>
        <dsp:cNvSpPr/>
      </dsp:nvSpPr>
      <dsp:spPr>
        <a:xfrm>
          <a:off x="19425837" y="1010252"/>
          <a:ext cx="3452722" cy="138108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Ready for Live Service</a:t>
          </a:r>
          <a:endParaRPr lang="en-GB" sz="2400" kern="1200"/>
        </a:p>
      </dsp:txBody>
      <dsp:txXfrm>
        <a:off x="20116381" y="1010252"/>
        <a:ext cx="2071634" cy="1381088"/>
      </dsp:txXfrm>
    </dsp:sp>
    <dsp:sp modelId="{B685B7D1-3760-F143-9309-0D6F2A4630E7}">
      <dsp:nvSpPr>
        <dsp:cNvPr id="0" name=""/>
        <dsp:cNvSpPr/>
      </dsp:nvSpPr>
      <dsp:spPr>
        <a:xfrm>
          <a:off x="19425837" y="2563978"/>
          <a:ext cx="2762177" cy="718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1" indent="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3600" kern="1200"/>
            <a:t>The workstream is complete; its outputs are available for production use for a live service</a:t>
          </a:r>
        </a:p>
      </dsp:txBody>
      <dsp:txXfrm>
        <a:off x="19425837" y="2563978"/>
        <a:ext cx="2762177" cy="7182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43C7158-3EDA-D449-8D0F-DA0A67645948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0E28C9E-AFDC-3345-9ED4-F0F60104F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7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E28C9E-AFDC-3345-9ED4-F0F60104F2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244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8EF5BE-DC82-8843-8A0B-7A11711A9A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D951BF-218E-450B-30F5-977D10E1DA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BF6286-5676-49BB-BE64-72D3D7FEEA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8F5DD-0A7B-7C2A-1865-88681ED86C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E28C9E-AFDC-3345-9ED4-F0F60104F2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34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978B67-72D3-4E53-468D-7E63293760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6FDB12-F68D-F12E-3E50-31A69FFD43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9FCC91-618A-5651-FA10-D70D60C5AB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784479-F74A-131D-6AAC-C5483DAA52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E28C9E-AFDC-3345-9ED4-F0F60104F2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44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ACCFC-0E76-C8DE-A7A9-D0AEC930FB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397" y="2244726"/>
            <a:ext cx="18290381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6EA22C-A205-F5AE-C88A-DC802294A7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397" y="7204076"/>
            <a:ext cx="18290381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11F19-06C6-365F-4735-893E18838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DA995-45C0-FDAC-66D0-6EC0FEF4B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FBE47-68F4-77A7-7DD6-48C4BAB01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A209AD7-792B-0230-80EE-AE1D3B72E9F9}"/>
              </a:ext>
            </a:extLst>
          </p:cNvPr>
          <p:cNvSpPr/>
          <p:nvPr userDrawn="1"/>
        </p:nvSpPr>
        <p:spPr>
          <a:xfrm>
            <a:off x="861219" y="3595738"/>
            <a:ext cx="25129908" cy="8531688"/>
          </a:xfrm>
          <a:prstGeom prst="roundRect">
            <a:avLst>
              <a:gd name="adj" fmla="val 668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CB997E4-78B9-B449-7A0A-7FFB5E3A32BE}"/>
              </a:ext>
            </a:extLst>
          </p:cNvPr>
          <p:cNvSpPr>
            <a:spLocks noChangeAspect="1"/>
          </p:cNvSpPr>
          <p:nvPr userDrawn="1"/>
        </p:nvSpPr>
        <p:spPr>
          <a:xfrm>
            <a:off x="16183637" y="9013230"/>
            <a:ext cx="3257669" cy="3257669"/>
          </a:xfrm>
          <a:prstGeom prst="ellipse">
            <a:avLst/>
          </a:prstGeom>
          <a:noFill/>
          <a:ln w="146050">
            <a:gradFill>
              <a:gsLst>
                <a:gs pos="100000">
                  <a:schemeClr val="accent2"/>
                </a:gs>
                <a:gs pos="0">
                  <a:schemeClr val="accent4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3D04C0B-1745-FB45-662B-FDD4D46DA931}"/>
              </a:ext>
            </a:extLst>
          </p:cNvPr>
          <p:cNvSpPr>
            <a:spLocks noChangeAspect="1"/>
          </p:cNvSpPr>
          <p:nvPr userDrawn="1"/>
        </p:nvSpPr>
        <p:spPr>
          <a:xfrm>
            <a:off x="21320100" y="4425142"/>
            <a:ext cx="3608615" cy="3608615"/>
          </a:xfrm>
          <a:prstGeom prst="ellipse">
            <a:avLst/>
          </a:prstGeom>
          <a:noFill/>
          <a:ln w="152400">
            <a:gradFill>
              <a:gsLst>
                <a:gs pos="100000">
                  <a:schemeClr val="accent2"/>
                </a:gs>
                <a:gs pos="0">
                  <a:schemeClr val="accent4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AAB7965-7D17-8303-5DA9-83FE133F0D7D}"/>
              </a:ext>
            </a:extLst>
          </p:cNvPr>
          <p:cNvSpPr>
            <a:spLocks noChangeAspect="1"/>
          </p:cNvSpPr>
          <p:nvPr userDrawn="1"/>
        </p:nvSpPr>
        <p:spPr>
          <a:xfrm>
            <a:off x="17762247" y="5257042"/>
            <a:ext cx="5917515" cy="5917515"/>
          </a:xfrm>
          <a:prstGeom prst="ellipse">
            <a:avLst/>
          </a:prstGeom>
          <a:noFill/>
          <a:ln w="152400">
            <a:gradFill>
              <a:gsLst>
                <a:gs pos="100000">
                  <a:schemeClr val="accent2"/>
                </a:gs>
                <a:gs pos="0">
                  <a:schemeClr val="accent4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D499260-DD0F-6DDD-A0A9-8AF7FA4F5E69}"/>
              </a:ext>
            </a:extLst>
          </p:cNvPr>
          <p:cNvSpPr>
            <a:spLocks noChangeAspect="1"/>
          </p:cNvSpPr>
          <p:nvPr userDrawn="1"/>
        </p:nvSpPr>
        <p:spPr>
          <a:xfrm>
            <a:off x="16489928" y="351150"/>
            <a:ext cx="6658628" cy="66586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A4C04854-09F0-C17F-F0B8-FD942D02DA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205779" y="906822"/>
            <a:ext cx="5226926" cy="541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837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B9A35-4909-EE0D-B7D0-CBEF39FE5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B9490-62B2-56B0-D63B-0640FA9074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EC254-3555-CFA3-9056-F0E3558C7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7511C-EB00-07F2-24B2-B9AD72B15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E6AC4-4331-12D1-FCA8-09261B987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6001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3529D6-6BBE-D8A4-E8CE-73E42CF709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7452072" y="730250"/>
            <a:ext cx="5258485" cy="1162367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EFAEF9-D4F4-C3B6-D774-0FE7387977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76618" y="730250"/>
            <a:ext cx="15470614" cy="1162367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F58C4-845F-7D98-FEA4-AAF069529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F8C38-268F-E49B-00C2-DD9DF32E5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8EF21-2A9E-7F50-F87F-DED020881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2317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212E7D8-EF21-2543-93D3-E52749CD1EC8}"/>
              </a:ext>
            </a:extLst>
          </p:cNvPr>
          <p:cNvSpPr/>
          <p:nvPr userDrawn="1"/>
        </p:nvSpPr>
        <p:spPr>
          <a:xfrm>
            <a:off x="861219" y="3595738"/>
            <a:ext cx="25129908" cy="8531688"/>
          </a:xfrm>
          <a:prstGeom prst="roundRect">
            <a:avLst>
              <a:gd name="adj" fmla="val 668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5847" y="4203903"/>
            <a:ext cx="12286059" cy="4519609"/>
          </a:xfrm>
        </p:spPr>
        <p:txBody>
          <a:bodyPr anchor="b"/>
          <a:lstStyle>
            <a:lvl1pPr algn="l">
              <a:defRPr sz="12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5847" y="9308787"/>
            <a:ext cx="14344253" cy="2310326"/>
          </a:xfrm>
        </p:spPr>
        <p:txBody>
          <a:bodyPr/>
          <a:lstStyle>
            <a:lvl1pPr marL="0" indent="0" algn="l">
              <a:buNone/>
              <a:defRPr sz="4800">
                <a:solidFill>
                  <a:schemeClr val="bg1"/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AC1ED45-D031-B94A-BAB1-482F24228794}"/>
              </a:ext>
            </a:extLst>
          </p:cNvPr>
          <p:cNvSpPr>
            <a:spLocks noChangeAspect="1"/>
          </p:cNvSpPr>
          <p:nvPr userDrawn="1"/>
        </p:nvSpPr>
        <p:spPr>
          <a:xfrm>
            <a:off x="16183637" y="9013230"/>
            <a:ext cx="3257669" cy="3257669"/>
          </a:xfrm>
          <a:prstGeom prst="ellipse">
            <a:avLst/>
          </a:prstGeom>
          <a:noFill/>
          <a:ln w="146050">
            <a:gradFill>
              <a:gsLst>
                <a:gs pos="100000">
                  <a:schemeClr val="accent2"/>
                </a:gs>
                <a:gs pos="0">
                  <a:schemeClr val="accent4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B531EC2-BD07-9544-89FF-31AE4C23EC5E}"/>
              </a:ext>
            </a:extLst>
          </p:cNvPr>
          <p:cNvSpPr>
            <a:spLocks noChangeAspect="1"/>
          </p:cNvSpPr>
          <p:nvPr userDrawn="1"/>
        </p:nvSpPr>
        <p:spPr>
          <a:xfrm>
            <a:off x="21320100" y="4425142"/>
            <a:ext cx="3608615" cy="3608615"/>
          </a:xfrm>
          <a:prstGeom prst="ellipse">
            <a:avLst/>
          </a:prstGeom>
          <a:noFill/>
          <a:ln w="152400">
            <a:gradFill>
              <a:gsLst>
                <a:gs pos="100000">
                  <a:schemeClr val="accent2"/>
                </a:gs>
                <a:gs pos="0">
                  <a:schemeClr val="accent4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2B1EF47-5F45-A042-A683-AA31B481CD13}"/>
              </a:ext>
            </a:extLst>
          </p:cNvPr>
          <p:cNvSpPr>
            <a:spLocks noChangeAspect="1"/>
          </p:cNvSpPr>
          <p:nvPr userDrawn="1"/>
        </p:nvSpPr>
        <p:spPr>
          <a:xfrm>
            <a:off x="17762247" y="5257042"/>
            <a:ext cx="5917515" cy="5917515"/>
          </a:xfrm>
          <a:prstGeom prst="ellipse">
            <a:avLst/>
          </a:prstGeom>
          <a:noFill/>
          <a:ln w="152400">
            <a:gradFill>
              <a:gsLst>
                <a:gs pos="100000">
                  <a:schemeClr val="accent2"/>
                </a:gs>
                <a:gs pos="0">
                  <a:schemeClr val="accent4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DE4030-1079-0643-B091-D5D05B6A1734}"/>
              </a:ext>
            </a:extLst>
          </p:cNvPr>
          <p:cNvSpPr>
            <a:spLocks noChangeAspect="1"/>
          </p:cNvSpPr>
          <p:nvPr userDrawn="1"/>
        </p:nvSpPr>
        <p:spPr>
          <a:xfrm>
            <a:off x="16489928" y="351150"/>
            <a:ext cx="6658628" cy="66586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2522722A-C71E-C24E-832F-3645EE12FC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205779" y="906822"/>
            <a:ext cx="5226926" cy="541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8484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B14EC90-E499-7F40-A81C-63D0DD2592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20" name="Freeform 19">
            <a:extLst>
              <a:ext uri="{FF2B5EF4-FFF2-40B4-BE49-F238E27FC236}">
                <a16:creationId xmlns:a16="http://schemas.microsoft.com/office/drawing/2014/main" id="{67DCEFF5-0D7E-ED41-AB7F-7D0FBD83F9E6}"/>
              </a:ext>
            </a:extLst>
          </p:cNvPr>
          <p:cNvSpPr/>
          <p:nvPr userDrawn="1"/>
        </p:nvSpPr>
        <p:spPr>
          <a:xfrm>
            <a:off x="861219" y="3595738"/>
            <a:ext cx="25129909" cy="8531688"/>
          </a:xfrm>
          <a:custGeom>
            <a:avLst/>
            <a:gdLst>
              <a:gd name="connsiteX0" fmla="*/ 570174 w 25129909"/>
              <a:gd name="connsiteY0" fmla="*/ 0 h 8531688"/>
              <a:gd name="connsiteX1" fmla="*/ 15632987 w 25129909"/>
              <a:gd name="connsiteY1" fmla="*/ 0 h 8531688"/>
              <a:gd name="connsiteX2" fmla="*/ 15628709 w 25129909"/>
              <a:gd name="connsiteY2" fmla="*/ 84726 h 8531688"/>
              <a:gd name="connsiteX3" fmla="*/ 18958023 w 25129909"/>
              <a:gd name="connsiteY3" fmla="*/ 3414040 h 8531688"/>
              <a:gd name="connsiteX4" fmla="*/ 22287337 w 25129909"/>
              <a:gd name="connsiteY4" fmla="*/ 84726 h 8531688"/>
              <a:gd name="connsiteX5" fmla="*/ 22283059 w 25129909"/>
              <a:gd name="connsiteY5" fmla="*/ 0 h 8531688"/>
              <a:gd name="connsiteX6" fmla="*/ 24559737 w 25129909"/>
              <a:gd name="connsiteY6" fmla="*/ 0 h 8531688"/>
              <a:gd name="connsiteX7" fmla="*/ 25129909 w 25129909"/>
              <a:gd name="connsiteY7" fmla="*/ 570173 h 8531688"/>
              <a:gd name="connsiteX8" fmla="*/ 25129909 w 25129909"/>
              <a:gd name="connsiteY8" fmla="*/ 7961515 h 8531688"/>
              <a:gd name="connsiteX9" fmla="*/ 24559737 w 25129909"/>
              <a:gd name="connsiteY9" fmla="*/ 8531688 h 8531688"/>
              <a:gd name="connsiteX10" fmla="*/ 570174 w 25129909"/>
              <a:gd name="connsiteY10" fmla="*/ 8531688 h 8531688"/>
              <a:gd name="connsiteX11" fmla="*/ 0 w 25129909"/>
              <a:gd name="connsiteY11" fmla="*/ 7961515 h 8531688"/>
              <a:gd name="connsiteX12" fmla="*/ 0 w 25129909"/>
              <a:gd name="connsiteY12" fmla="*/ 570173 h 8531688"/>
              <a:gd name="connsiteX13" fmla="*/ 570174 w 25129909"/>
              <a:gd name="connsiteY13" fmla="*/ 0 h 853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129909" h="8531688">
                <a:moveTo>
                  <a:pt x="570174" y="0"/>
                </a:moveTo>
                <a:lnTo>
                  <a:pt x="15632987" y="0"/>
                </a:lnTo>
                <a:lnTo>
                  <a:pt x="15628709" y="84726"/>
                </a:lnTo>
                <a:cubicBezTo>
                  <a:pt x="15628709" y="1923455"/>
                  <a:pt x="17119293" y="3414040"/>
                  <a:pt x="18958023" y="3414040"/>
                </a:cubicBezTo>
                <a:cubicBezTo>
                  <a:pt x="20796753" y="3414040"/>
                  <a:pt x="22287337" y="1923455"/>
                  <a:pt x="22287337" y="84726"/>
                </a:cubicBezTo>
                <a:lnTo>
                  <a:pt x="22283059" y="0"/>
                </a:lnTo>
                <a:lnTo>
                  <a:pt x="24559737" y="0"/>
                </a:lnTo>
                <a:cubicBezTo>
                  <a:pt x="24874633" y="0"/>
                  <a:pt x="25129909" y="255275"/>
                  <a:pt x="25129909" y="570173"/>
                </a:cubicBezTo>
                <a:lnTo>
                  <a:pt x="25129909" y="7961515"/>
                </a:lnTo>
                <a:cubicBezTo>
                  <a:pt x="25129909" y="8276413"/>
                  <a:pt x="24874633" y="8531688"/>
                  <a:pt x="24559737" y="8531688"/>
                </a:cubicBezTo>
                <a:lnTo>
                  <a:pt x="570174" y="8531688"/>
                </a:lnTo>
                <a:cubicBezTo>
                  <a:pt x="255275" y="8531688"/>
                  <a:pt x="0" y="8276413"/>
                  <a:pt x="0" y="7961515"/>
                </a:cubicBezTo>
                <a:lnTo>
                  <a:pt x="0" y="570173"/>
                </a:lnTo>
                <a:cubicBezTo>
                  <a:pt x="0" y="255275"/>
                  <a:pt x="255275" y="0"/>
                  <a:pt x="570174" y="0"/>
                </a:cubicBez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5847" y="4203903"/>
            <a:ext cx="12286059" cy="4519609"/>
          </a:xfrm>
        </p:spPr>
        <p:txBody>
          <a:bodyPr anchor="b"/>
          <a:lstStyle>
            <a:lvl1pPr algn="l">
              <a:defRPr sz="12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5847" y="9308787"/>
            <a:ext cx="14344253" cy="2310326"/>
          </a:xfrm>
        </p:spPr>
        <p:txBody>
          <a:bodyPr/>
          <a:lstStyle>
            <a:lvl1pPr marL="0" indent="0" algn="l">
              <a:buNone/>
              <a:defRPr sz="4800">
                <a:solidFill>
                  <a:schemeClr val="bg1"/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9E0E56EE-00B1-6C4C-9C45-C68FA4C4DCA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205779" y="913387"/>
            <a:ext cx="5226926" cy="541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2659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212E7D8-EF21-2543-93D3-E52749CD1EC8}"/>
              </a:ext>
            </a:extLst>
          </p:cNvPr>
          <p:cNvSpPr/>
          <p:nvPr userDrawn="1"/>
        </p:nvSpPr>
        <p:spPr>
          <a:xfrm>
            <a:off x="861219" y="3595738"/>
            <a:ext cx="25129908" cy="8531688"/>
          </a:xfrm>
          <a:prstGeom prst="roundRect">
            <a:avLst>
              <a:gd name="adj" fmla="val 668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5847" y="4203903"/>
            <a:ext cx="12286059" cy="4519609"/>
          </a:xfrm>
        </p:spPr>
        <p:txBody>
          <a:bodyPr anchor="b"/>
          <a:lstStyle>
            <a:lvl1pPr algn="l">
              <a:defRPr sz="12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5847" y="9308787"/>
            <a:ext cx="14344253" cy="2310326"/>
          </a:xfrm>
        </p:spPr>
        <p:txBody>
          <a:bodyPr/>
          <a:lstStyle>
            <a:lvl1pPr marL="0" indent="0" algn="l">
              <a:buNone/>
              <a:defRPr sz="4800">
                <a:solidFill>
                  <a:schemeClr val="bg1"/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AC1ED45-D031-B94A-BAB1-482F24228794}"/>
              </a:ext>
            </a:extLst>
          </p:cNvPr>
          <p:cNvSpPr/>
          <p:nvPr userDrawn="1"/>
        </p:nvSpPr>
        <p:spPr>
          <a:xfrm>
            <a:off x="14216243" y="1588574"/>
            <a:ext cx="4769554" cy="4769554"/>
          </a:xfrm>
          <a:prstGeom prst="ellipse">
            <a:avLst/>
          </a:prstGeom>
          <a:noFill/>
          <a:ln w="146050">
            <a:gradFill>
              <a:gsLst>
                <a:gs pos="100000">
                  <a:schemeClr val="accent2"/>
                </a:gs>
                <a:gs pos="0">
                  <a:schemeClr val="accent4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B531EC2-BD07-9544-89FF-31AE4C23EC5E}"/>
              </a:ext>
            </a:extLst>
          </p:cNvPr>
          <p:cNvSpPr/>
          <p:nvPr userDrawn="1"/>
        </p:nvSpPr>
        <p:spPr>
          <a:xfrm>
            <a:off x="21721648" y="5453742"/>
            <a:ext cx="3608615" cy="3608615"/>
          </a:xfrm>
          <a:prstGeom prst="ellipse">
            <a:avLst/>
          </a:prstGeom>
          <a:noFill/>
          <a:ln w="152400">
            <a:gradFill>
              <a:gsLst>
                <a:gs pos="100000">
                  <a:schemeClr val="accent2"/>
                </a:gs>
                <a:gs pos="0">
                  <a:schemeClr val="accent4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2B1EF47-5F45-A042-A683-AA31B481CD13}"/>
              </a:ext>
            </a:extLst>
          </p:cNvPr>
          <p:cNvSpPr/>
          <p:nvPr userDrawn="1"/>
        </p:nvSpPr>
        <p:spPr>
          <a:xfrm>
            <a:off x="18985797" y="7486550"/>
            <a:ext cx="4890508" cy="4890508"/>
          </a:xfrm>
          <a:prstGeom prst="ellipse">
            <a:avLst/>
          </a:prstGeom>
          <a:noFill/>
          <a:ln w="152400">
            <a:gradFill>
              <a:gsLst>
                <a:gs pos="100000">
                  <a:schemeClr val="accent2"/>
                </a:gs>
                <a:gs pos="0">
                  <a:schemeClr val="accent4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6CE7C0DB-9E0D-0A4E-938B-2E797BB200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6618" y="835854"/>
            <a:ext cx="6148471" cy="195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8484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B14EC90-E499-7F40-A81C-63D0DD2592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212E7D8-EF21-2543-93D3-E52749CD1EC8}"/>
              </a:ext>
            </a:extLst>
          </p:cNvPr>
          <p:cNvSpPr/>
          <p:nvPr userDrawn="1"/>
        </p:nvSpPr>
        <p:spPr>
          <a:xfrm>
            <a:off x="861219" y="3595738"/>
            <a:ext cx="25129908" cy="8531688"/>
          </a:xfrm>
          <a:prstGeom prst="roundRect">
            <a:avLst>
              <a:gd name="adj" fmla="val 6683"/>
            </a:avLst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5847" y="4203903"/>
            <a:ext cx="12286059" cy="4519609"/>
          </a:xfrm>
        </p:spPr>
        <p:txBody>
          <a:bodyPr anchor="b"/>
          <a:lstStyle>
            <a:lvl1pPr algn="l">
              <a:defRPr sz="12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5847" y="9308787"/>
            <a:ext cx="14344253" cy="2310326"/>
          </a:xfrm>
        </p:spPr>
        <p:txBody>
          <a:bodyPr/>
          <a:lstStyle>
            <a:lvl1pPr marL="0" indent="0" algn="l">
              <a:buNone/>
              <a:defRPr sz="4800">
                <a:solidFill>
                  <a:schemeClr val="bg1"/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839EC2AA-D970-C448-A073-121286DBD65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76618" y="835854"/>
            <a:ext cx="6148471" cy="1956331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A0C5D54B-A58F-EC4D-AA02-F28EF11FB1FD}"/>
              </a:ext>
            </a:extLst>
          </p:cNvPr>
          <p:cNvSpPr/>
          <p:nvPr userDrawn="1"/>
        </p:nvSpPr>
        <p:spPr>
          <a:xfrm>
            <a:off x="14216243" y="1588574"/>
            <a:ext cx="4769554" cy="4769554"/>
          </a:xfrm>
          <a:prstGeom prst="ellipse">
            <a:avLst/>
          </a:prstGeom>
          <a:noFill/>
          <a:ln w="146050">
            <a:gradFill>
              <a:gsLst>
                <a:gs pos="100000">
                  <a:schemeClr val="accent2"/>
                </a:gs>
                <a:gs pos="0">
                  <a:schemeClr val="accent4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2DB51D0-EFE0-9143-AB1E-054D0CA220CB}"/>
              </a:ext>
            </a:extLst>
          </p:cNvPr>
          <p:cNvSpPr/>
          <p:nvPr userDrawn="1"/>
        </p:nvSpPr>
        <p:spPr>
          <a:xfrm>
            <a:off x="21721648" y="5453742"/>
            <a:ext cx="3608615" cy="3608615"/>
          </a:xfrm>
          <a:prstGeom prst="ellipse">
            <a:avLst/>
          </a:prstGeom>
          <a:noFill/>
          <a:ln w="152400">
            <a:gradFill>
              <a:gsLst>
                <a:gs pos="100000">
                  <a:schemeClr val="accent2"/>
                </a:gs>
                <a:gs pos="0">
                  <a:schemeClr val="accent4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2C0393C-CCFF-344F-BF7E-2B815CA8D24F}"/>
              </a:ext>
            </a:extLst>
          </p:cNvPr>
          <p:cNvSpPr/>
          <p:nvPr userDrawn="1"/>
        </p:nvSpPr>
        <p:spPr>
          <a:xfrm>
            <a:off x="18985797" y="7486550"/>
            <a:ext cx="4890508" cy="4890508"/>
          </a:xfrm>
          <a:prstGeom prst="ellipse">
            <a:avLst/>
          </a:prstGeom>
          <a:noFill/>
          <a:ln w="152400">
            <a:gradFill>
              <a:gsLst>
                <a:gs pos="100000">
                  <a:schemeClr val="accent2"/>
                </a:gs>
                <a:gs pos="0">
                  <a:schemeClr val="accent4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6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CE1AE-D726-8EA5-7FA6-04E394243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54348-2A71-6D0D-C9FE-2BB014383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70442-E971-669F-96E5-E8E067BBC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F79E8-B3FF-446D-05B6-87A76873C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B7CB9-BBA4-EC46-7B81-513E6A7ED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95F9755-FD9D-932A-4009-E5FF948959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91356" y="730251"/>
            <a:ext cx="24384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68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D1062-4870-EE18-4265-3943D1C6E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917" y="3419477"/>
            <a:ext cx="21033938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51181-1B6D-E589-32A1-BECF9E215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3917" y="9178927"/>
            <a:ext cx="21033938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82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82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82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935BC-A55F-A0A3-A1AA-88A8476D8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0E183-704F-E3FF-85F1-3E97CB50D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906C0-9147-ADD0-9467-2E20C45DC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14E49F4-7F1B-9440-C625-534D9FA4B4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205779" y="794856"/>
            <a:ext cx="5226926" cy="541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541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321E-14CD-60E0-378B-57E0F3F42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42ACB-F45E-8E6D-86F2-B576C52A2F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76618" y="3651250"/>
            <a:ext cx="10364549" cy="87026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BBC08-4F6F-985A-CE88-E8A48D4437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346008" y="3651250"/>
            <a:ext cx="10364549" cy="87026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1F0C7-440B-EA46-7589-E3D32BAFF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CE44A-6B09-F65F-D506-0CEBAE579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DF023-3725-15E3-E0D1-DF856B860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5033EE7B-EF66-F00E-E963-A34C45D924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91356" y="730251"/>
            <a:ext cx="24384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01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CF0C9-0859-951C-F628-C312BFEDC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795" y="730251"/>
            <a:ext cx="21033938" cy="265112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27BF8-22B8-F3A3-6D44-3C17ECEB9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9796" y="3362326"/>
            <a:ext cx="10316917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DCAA3A-050D-CE76-1D48-C3149BDBF6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79796" y="5010150"/>
            <a:ext cx="10316917" cy="73691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0E2347-6E21-4BC6-2482-FB05E8F725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2346007" y="3362326"/>
            <a:ext cx="1036772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3F7729-BD3F-D21C-FD16-A049EFF9B4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2346007" y="5010150"/>
            <a:ext cx="10367726" cy="73691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D1A9C1-6D53-0A8E-FF65-D80CFC40F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84E93F-2791-106F-E9FB-D0C7FBF81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E26903-921A-A8A6-9771-32020D187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0DCE1D6-0367-50A8-59BA-C691355845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91356" y="730251"/>
            <a:ext cx="24384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839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1F692-D8B2-924D-B4FE-D2225A2DD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C85F3A-0280-78CA-1152-CA85E407F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952352-CDEF-A124-7B7B-C8F6D01AE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A143C5-F85D-3361-EFF7-676F08551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90CDB2F-EBE7-53C4-F8EF-44B06888BC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91356" y="730251"/>
            <a:ext cx="24384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432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0B8726-43AC-A750-A1DE-041F76782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6E9955-818F-5ACE-299B-7F33C5AD7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9FEC0C-A6B4-D770-C73E-6E5D62F2C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525EF55-D131-547E-ACE8-25736F72B7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91356" y="730251"/>
            <a:ext cx="24384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084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1195E-30B5-7D0F-550C-B23387BCE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796" y="914400"/>
            <a:ext cx="7865498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95C19-3477-07C9-A664-8BCF8A99F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7726" y="1974851"/>
            <a:ext cx="12346007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4B34A9-B6E3-1E34-DAB0-86E953139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79796" y="4114800"/>
            <a:ext cx="7865498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8A6036-C0B2-F55D-9409-290A6D23E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161DE-43C8-6A46-9CB2-AB4155A83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7C894C-C84C-CD92-14C8-DE12AF844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5828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71756-A4B8-9B9A-1D38-97777CDFE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796" y="914400"/>
            <a:ext cx="7865498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E7C39C-65A3-9D4B-068C-71C7B63BB9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0367726" y="1974851"/>
            <a:ext cx="12346007" cy="974725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AAD65A-3DA4-97E9-6A74-9B00543560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79796" y="4114800"/>
            <a:ext cx="7865498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CABAB-87A1-F5FA-F921-870847AE5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70BE5-CFE5-1097-3FF9-1E94D7377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C81212-3A1F-FA30-46F9-CC17C3D4B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3656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2614F6-EEF6-9D6B-228D-0DB7F9608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9EFF7-BC0C-BCDB-58F6-B4C12E03C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98B35-0EC2-D1C1-46E6-94709F31F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76618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F2D18-A5CD-9A4D-42AF-2CFAC549ED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0675B-964A-3FD4-C93D-E553A721C7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  <p:sldLayoutId id="2147483671" r:id="rId12"/>
    <p:sldLayoutId id="2147483672" r:id="rId13"/>
    <p:sldLayoutId id="2147483661" r:id="rId14"/>
    <p:sldLayoutId id="2147483670" r:id="rId15"/>
  </p:sldLayoutIdLst>
  <p:hf hdr="0" ft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83EB004-1A56-D1A4-D553-066A64FA7A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5847" y="4203903"/>
            <a:ext cx="14344253" cy="4519609"/>
          </a:xfrm>
        </p:spPr>
        <p:txBody>
          <a:bodyPr>
            <a:normAutofit/>
          </a:bodyPr>
          <a:lstStyle/>
          <a:p>
            <a:r>
              <a:rPr lang="en-US" dirty="0"/>
              <a:t>PI 26 Workstream Dashboard</a:t>
            </a:r>
            <a:endParaRPr lang="en-US" sz="40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6A5A3AE-E50B-6A72-7006-5BFED5EC39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Product Council</a:t>
            </a:r>
          </a:p>
          <a:p>
            <a:r>
              <a:rPr lang="en-US" dirty="0"/>
              <a:t>20th November 2024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30433D-4F08-ECC2-967D-3A3E93059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03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CC5E593-A854-098C-07D8-AC08499AA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Seven Phases of a Mojaloop Workstream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CEF791E-9189-2E68-A7BF-98A4D4072E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8022942"/>
              </p:ext>
            </p:extLst>
          </p:nvPr>
        </p:nvGraphicFramePr>
        <p:xfrm>
          <a:off x="625642" y="2430379"/>
          <a:ext cx="22884063" cy="107562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8B0B23-1642-7B7F-227B-9266CDA34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726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B27B76D-6B8B-4A0B-A7C0-FC39944BF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619" y="730251"/>
            <a:ext cx="21033938" cy="1769896"/>
          </a:xfrm>
        </p:spPr>
        <p:txBody>
          <a:bodyPr/>
          <a:lstStyle/>
          <a:p>
            <a:r>
              <a:rPr lang="en-US"/>
              <a:t>Workstream Dashboard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D460F24-3348-71C6-BE8E-F766C1843782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297552839"/>
              </p:ext>
            </p:extLst>
          </p:nvPr>
        </p:nvGraphicFramePr>
        <p:xfrm>
          <a:off x="139292" y="3418539"/>
          <a:ext cx="24111628" cy="15002640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4286863">
                  <a:extLst>
                    <a:ext uri="{9D8B030D-6E8A-4147-A177-3AD203B41FA5}">
                      <a16:colId xmlns:a16="http://schemas.microsoft.com/office/drawing/2014/main" val="2594016789"/>
                    </a:ext>
                  </a:extLst>
                </a:gridCol>
                <a:gridCol w="2163096">
                  <a:extLst>
                    <a:ext uri="{9D8B030D-6E8A-4147-A177-3AD203B41FA5}">
                      <a16:colId xmlns:a16="http://schemas.microsoft.com/office/drawing/2014/main" val="2728788818"/>
                    </a:ext>
                  </a:extLst>
                </a:gridCol>
                <a:gridCol w="2064773">
                  <a:extLst>
                    <a:ext uri="{9D8B030D-6E8A-4147-A177-3AD203B41FA5}">
                      <a16:colId xmlns:a16="http://schemas.microsoft.com/office/drawing/2014/main" val="3892578013"/>
                    </a:ext>
                  </a:extLst>
                </a:gridCol>
                <a:gridCol w="2084438">
                  <a:extLst>
                    <a:ext uri="{9D8B030D-6E8A-4147-A177-3AD203B41FA5}">
                      <a16:colId xmlns:a16="http://schemas.microsoft.com/office/drawing/2014/main" val="4161471270"/>
                    </a:ext>
                  </a:extLst>
                </a:gridCol>
                <a:gridCol w="2399068">
                  <a:extLst>
                    <a:ext uri="{9D8B030D-6E8A-4147-A177-3AD203B41FA5}">
                      <a16:colId xmlns:a16="http://schemas.microsoft.com/office/drawing/2014/main" val="290306295"/>
                    </a:ext>
                  </a:extLst>
                </a:gridCol>
                <a:gridCol w="2123767">
                  <a:extLst>
                    <a:ext uri="{9D8B030D-6E8A-4147-A177-3AD203B41FA5}">
                      <a16:colId xmlns:a16="http://schemas.microsoft.com/office/drawing/2014/main" val="2122347025"/>
                    </a:ext>
                  </a:extLst>
                </a:gridCol>
                <a:gridCol w="2104102">
                  <a:extLst>
                    <a:ext uri="{9D8B030D-6E8A-4147-A177-3AD203B41FA5}">
                      <a16:colId xmlns:a16="http://schemas.microsoft.com/office/drawing/2014/main" val="4195073786"/>
                    </a:ext>
                  </a:extLst>
                </a:gridCol>
                <a:gridCol w="1966451">
                  <a:extLst>
                    <a:ext uri="{9D8B030D-6E8A-4147-A177-3AD203B41FA5}">
                      <a16:colId xmlns:a16="http://schemas.microsoft.com/office/drawing/2014/main" val="445573633"/>
                    </a:ext>
                  </a:extLst>
                </a:gridCol>
                <a:gridCol w="4919070">
                  <a:extLst>
                    <a:ext uri="{9D8B030D-6E8A-4147-A177-3AD203B41FA5}">
                      <a16:colId xmlns:a16="http://schemas.microsoft.com/office/drawing/2014/main" val="2860829697"/>
                    </a:ext>
                  </a:extLst>
                </a:gridCol>
              </a:tblGrid>
              <a:tr h="1134452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>
                          <a:solidFill>
                            <a:schemeClr val="lt1"/>
                          </a:solidFill>
                        </a:rPr>
                        <a:t>Workstream</a:t>
                      </a:r>
                      <a:endParaRPr lang="en-US" sz="24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Product Requirements Defined</a:t>
                      </a:r>
                      <a:endParaRPr lang="en-US" sz="24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MVP Backlog Complete</a:t>
                      </a:r>
                      <a:endParaRPr lang="en-US" sz="24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DA Review</a:t>
                      </a:r>
                      <a:endParaRPr lang="en-US" sz="24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/>
                        <a:t>Production Backlog Complete</a:t>
                      </a:r>
                      <a:endParaRPr lang="en-US" sz="24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Development in Progress</a:t>
                      </a:r>
                      <a:endParaRPr lang="en-US" sz="24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MVP/Ready for PoC</a:t>
                      </a:r>
                      <a:endParaRPr lang="en-US" sz="24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Ready for Live Service</a:t>
                      </a:r>
                      <a:endParaRPr lang="en-US" sz="24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Comment</a:t>
                      </a:r>
                      <a:endParaRPr lang="en-US" sz="24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660313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Participation Tools</a:t>
                      </a:r>
                      <a:endParaRPr lang="en-US" sz="24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ln w="41275">
                          <a:solidFill>
                            <a:srgbClr val="00B050"/>
                          </a:solidFill>
                        </a:ln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Continuous</a:t>
                      </a:r>
                      <a:endParaRPr lang="en-US" sz="28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Payment Manager adoption next priority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3811504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  <a:latin typeface="+mn-lt"/>
                        </a:rPr>
                        <a:t>Participation Tools for </a:t>
                      </a:r>
                      <a:r>
                        <a:rPr lang="en-US" sz="2400" err="1">
                          <a:solidFill>
                            <a:schemeClr val="tx1"/>
                          </a:solidFill>
                          <a:latin typeface="+mn-lt"/>
                        </a:rPr>
                        <a:t>Fintechs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+mn-lt"/>
                        </a:rPr>
                        <a:t>Mid PI 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+mn-lt"/>
                        </a:rPr>
                        <a:t>Late PI 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+mn-lt"/>
                        </a:rPr>
                        <a:t>Initial adopter </a:t>
                      </a:r>
                      <a:r>
                        <a:rPr lang="en-US" sz="1800" err="1">
                          <a:latin typeface="+mn-lt"/>
                        </a:rPr>
                        <a:t>Rswitch</a:t>
                      </a:r>
                      <a:r>
                        <a:rPr lang="en-US" sz="1800">
                          <a:latin typeface="+mn-lt"/>
                        </a:rPr>
                        <a:t>, but this must be a generic 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099234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Deployment Tools - Maintenance</a:t>
                      </a:r>
                      <a:endParaRPr lang="en-US" sz="2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Mid PI 26</a:t>
                      </a:r>
                      <a:endParaRPr lang="en-US" sz="24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New  </a:t>
                      </a:r>
                      <a:r>
                        <a:rPr lang="en-US" sz="1800" dirty="0" err="1"/>
                        <a:t>IaC</a:t>
                      </a:r>
                      <a:r>
                        <a:rPr lang="en-US" sz="1800" dirty="0"/>
                        <a:t> soon, no more AWS dependencies. Needs documenting. </a:t>
                      </a:r>
                      <a:r>
                        <a:rPr lang="en-US" sz="1800" dirty="0" err="1"/>
                        <a:t>IaC</a:t>
                      </a:r>
                      <a:r>
                        <a:rPr lang="en-US" sz="1800" dirty="0"/>
                        <a:t> to be the foundation of ALL deployments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8186537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Dispute Management</a:t>
                      </a:r>
                      <a:endParaRPr lang="en-US" sz="2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New workstream. Looking at options from Rswitch and </a:t>
                      </a:r>
                      <a:r>
                        <a:rPr lang="en-US" sz="1800" dirty="0" err="1"/>
                        <a:t>Tazama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2640979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PISP 2.0</a:t>
                      </a:r>
                      <a:endParaRPr lang="en-US" sz="2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 re-factoring of the resource endpoints in the switch required, and in the ITK to match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1964856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Payments Addressing</a:t>
                      </a:r>
                      <a:endParaRPr lang="en-US" sz="2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Merchant payments addressing, merchant payments cross-border, wider cross-border issues etc. and also to address the related duplicate problem.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806647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FX Extension</a:t>
                      </a:r>
                      <a:endParaRPr lang="en-US" sz="2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/>
                        <a:t>Needs extension to support other business </a:t>
                      </a:r>
                      <a:r>
                        <a:rPr lang="en-US" sz="1800" dirty="0" err="1"/>
                        <a:t>mdoels</a:t>
                      </a:r>
                      <a:r>
                        <a:rPr lang="en-US" sz="1800" dirty="0"/>
                        <a:t>.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8150064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Non-Mojaloop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Interscheme</a:t>
                      </a:r>
                      <a:endParaRPr lang="en-US" sz="2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-</a:t>
                      </a:r>
                      <a:endParaRPr lang="en-US" sz="24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-</a:t>
                      </a:r>
                      <a:endParaRPr lang="en-US" sz="24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COMESA domestic/jurisdictional (non-Mojaloop) schemes are the next priority, followed by TCIB and Nexus.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0439640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ISO 20022 Refinement</a:t>
                      </a:r>
                      <a:endParaRPr lang="en-US" sz="2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-</a:t>
                      </a:r>
                      <a:endParaRPr lang="en-US" sz="24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-</a:t>
                      </a:r>
                      <a:endParaRPr lang="en-US" sz="24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ISO 20022 work complete, but it’s assumed this will need refinement.</a:t>
                      </a:r>
                      <a:endParaRPr lang="en-US" sz="18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5393540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Refactor Bulk Payments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Refactor the current implementation of bulk payments at both ITK and Hub and complete implementation (for both ends of the transaction). To include PISP-initiated bulk.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0896696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Settlement 3.0 and TB Integration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TBC</a:t>
                      </a:r>
                      <a:endParaRPr lang="en-US" sz="24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TBC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Tigerbeetle</a:t>
                      </a:r>
                      <a:r>
                        <a:rPr lang="en-US" sz="1800" dirty="0"/>
                        <a:t> to replace Central Ledger functions. TB have promised support. Supplemented by a collaborative effort to develop a new design for settlement, which will remove much of the burden from the Hub and its portals.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803120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Timezone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Localisation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+mn-lt"/>
                        </a:rPr>
                        <a:t>End PI 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latin typeface="+mn-lt"/>
                        </a:rPr>
                        <a:t>End PI 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Timezone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localisation</a:t>
                      </a:r>
                      <a:r>
                        <a:rPr lang="en-US" sz="1800" dirty="0"/>
                        <a:t> complete, to PoC standard? Needs </a:t>
                      </a:r>
                      <a:r>
                        <a:rPr lang="en-US" sz="1800" dirty="0" err="1"/>
                        <a:t>productionising</a:t>
                      </a:r>
                      <a:r>
                        <a:rPr lang="en-US" sz="1800" dirty="0"/>
                        <a:t>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054344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marL="0" marR="0" lvl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Mojaloop Evolution: Integrating the Outputs of the vNext Program</a:t>
                      </a:r>
                      <a:endParaRPr lang="en-US" sz="2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Taking engineering outputs from vNext and integrating them into the Mojaloop Core.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4381433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+mn-lt"/>
                        </a:rPr>
                        <a:t>Performance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+mn-lt"/>
                        </a:rPr>
                        <a:t>Optimisation</a:t>
                      </a:r>
                      <a:endParaRPr lang="en-US" sz="2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Continuous</a:t>
                      </a:r>
                      <a:endParaRPr lang="en-US" sz="2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Proceeding as expected. Performance proving &amp; Whitepaper proposed.</a:t>
                      </a:r>
                      <a:endParaRPr lang="en-US" sz="18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7832852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marL="0" marR="0" lvl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solidFill>
                            <a:schemeClr val="tx1"/>
                          </a:solidFill>
                          <a:effectLst/>
                        </a:rPr>
                        <a:t>Platform Quality and Security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Continuous</a:t>
                      </a:r>
                      <a:endParaRPr lang="en-US" sz="24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Aptos"/>
                        </a:rPr>
                        <a:t>SBOMs to be integrated into CI process; ML license files being updated; address </a:t>
                      </a:r>
                      <a:r>
                        <a:rPr lang="en-US" sz="1800" b="0" i="0" u="none" strike="noStrike" noProof="0" dirty="0" err="1">
                          <a:latin typeface="Aptos"/>
                        </a:rPr>
                        <a:t>Dependabot</a:t>
                      </a:r>
                      <a:r>
                        <a:rPr lang="en-US" sz="1800" b="0" i="0" u="none" strike="noStrike" noProof="0" dirty="0">
                          <a:latin typeface="Aptos"/>
                        </a:rPr>
                        <a:t> alerts; </a:t>
                      </a:r>
                      <a:r>
                        <a:rPr lang="en-US" sz="1800" b="0" i="0" u="none" strike="noStrike" noProof="0" dirty="0" err="1">
                          <a:latin typeface="Aptos"/>
                        </a:rPr>
                        <a:t>OpenSSF</a:t>
                      </a:r>
                      <a:r>
                        <a:rPr lang="en-US" sz="1800" b="0" i="0" u="none" strike="noStrike" noProof="0" dirty="0">
                          <a:latin typeface="Aptos"/>
                        </a:rPr>
                        <a:t> Program; Mojaloop artefact </a:t>
                      </a:r>
                      <a:r>
                        <a:rPr lang="en-US" sz="1800" b="0" i="0" u="none" strike="noStrike" noProof="0">
                          <a:latin typeface="Aptos"/>
                        </a:rPr>
                        <a:t>provenance checking.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3910066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marL="0" marR="0" lvl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>
                          <a:solidFill>
                            <a:schemeClr val="tx1"/>
                          </a:solidFill>
                          <a:effectLst/>
                        </a:rPr>
                        <a:t>Core and Releases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Continuous</a:t>
                      </a:r>
                      <a:endParaRPr lang="en-US" sz="24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Aptos"/>
                        </a:rPr>
                        <a:t>v17 Irrawaddy work in progress - target beginning of PI26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2152734"/>
                  </a:ext>
                </a:extLst>
              </a:tr>
            </a:tbl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AD01C362-1501-366D-4789-6B079A10B321}"/>
              </a:ext>
            </a:extLst>
          </p:cNvPr>
          <p:cNvSpPr>
            <a:spLocks noChangeAspect="1"/>
          </p:cNvSpPr>
          <p:nvPr/>
        </p:nvSpPr>
        <p:spPr>
          <a:xfrm>
            <a:off x="5483934" y="5995326"/>
            <a:ext cx="360000" cy="359315"/>
          </a:xfrm>
          <a:prstGeom prst="ellipse">
            <a:avLst/>
          </a:prstGeom>
          <a:solidFill>
            <a:srgbClr val="0054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CBA4986-09FA-B09B-46D4-7EB37CC1AAF3}"/>
              </a:ext>
            </a:extLst>
          </p:cNvPr>
          <p:cNvSpPr>
            <a:spLocks noChangeAspect="1"/>
          </p:cNvSpPr>
          <p:nvPr/>
        </p:nvSpPr>
        <p:spPr>
          <a:xfrm>
            <a:off x="5483934" y="6641129"/>
            <a:ext cx="360000" cy="359315"/>
          </a:xfrm>
          <a:prstGeom prst="ellipse">
            <a:avLst/>
          </a:prstGeom>
          <a:solidFill>
            <a:srgbClr val="0054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29D4EDE-1C60-2402-D69F-9C84DABBD18D}"/>
              </a:ext>
            </a:extLst>
          </p:cNvPr>
          <p:cNvSpPr>
            <a:spLocks noChangeAspect="1"/>
          </p:cNvSpPr>
          <p:nvPr/>
        </p:nvSpPr>
        <p:spPr>
          <a:xfrm>
            <a:off x="5483934" y="7282627"/>
            <a:ext cx="360000" cy="359315"/>
          </a:xfrm>
          <a:prstGeom prst="ellipse">
            <a:avLst/>
          </a:prstGeom>
          <a:solidFill>
            <a:srgbClr val="0054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B36A37A-1E94-F0DA-2F4C-1E52FD224FF0}"/>
              </a:ext>
            </a:extLst>
          </p:cNvPr>
          <p:cNvSpPr>
            <a:spLocks noChangeAspect="1"/>
          </p:cNvSpPr>
          <p:nvPr/>
        </p:nvSpPr>
        <p:spPr>
          <a:xfrm>
            <a:off x="5483934" y="8591010"/>
            <a:ext cx="360000" cy="359315"/>
          </a:xfrm>
          <a:prstGeom prst="ellipse">
            <a:avLst/>
          </a:prstGeom>
          <a:solidFill>
            <a:srgbClr val="0054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1A9E868-241B-B753-5527-09962591911E}"/>
              </a:ext>
            </a:extLst>
          </p:cNvPr>
          <p:cNvSpPr>
            <a:spLocks noChangeAspect="1"/>
          </p:cNvSpPr>
          <p:nvPr/>
        </p:nvSpPr>
        <p:spPr>
          <a:xfrm>
            <a:off x="5483934" y="9221022"/>
            <a:ext cx="360000" cy="359315"/>
          </a:xfrm>
          <a:prstGeom prst="ellipse">
            <a:avLst/>
          </a:prstGeom>
          <a:solidFill>
            <a:srgbClr val="0054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C01195D-3953-3E4B-AC1D-E9D1C3754730}"/>
              </a:ext>
            </a:extLst>
          </p:cNvPr>
          <p:cNvSpPr>
            <a:spLocks noChangeAspect="1"/>
          </p:cNvSpPr>
          <p:nvPr/>
        </p:nvSpPr>
        <p:spPr>
          <a:xfrm>
            <a:off x="5483934" y="9865333"/>
            <a:ext cx="360000" cy="359315"/>
          </a:xfrm>
          <a:prstGeom prst="ellipse">
            <a:avLst/>
          </a:prstGeom>
          <a:solidFill>
            <a:srgbClr val="0054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6E4A58D-36A2-9798-4B26-492E1A035073}"/>
              </a:ext>
            </a:extLst>
          </p:cNvPr>
          <p:cNvSpPr>
            <a:spLocks noChangeAspect="1"/>
          </p:cNvSpPr>
          <p:nvPr/>
        </p:nvSpPr>
        <p:spPr>
          <a:xfrm>
            <a:off x="5483934" y="10526634"/>
            <a:ext cx="360000" cy="359315"/>
          </a:xfrm>
          <a:prstGeom prst="ellipse">
            <a:avLst/>
          </a:prstGeom>
          <a:solidFill>
            <a:srgbClr val="0054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6E1AAB0-7C20-9C5B-C52E-0CFC3780439E}"/>
              </a:ext>
            </a:extLst>
          </p:cNvPr>
          <p:cNvSpPr>
            <a:spLocks noChangeAspect="1"/>
          </p:cNvSpPr>
          <p:nvPr/>
        </p:nvSpPr>
        <p:spPr>
          <a:xfrm>
            <a:off x="5483934" y="11790014"/>
            <a:ext cx="360000" cy="359315"/>
          </a:xfrm>
          <a:prstGeom prst="ellipse">
            <a:avLst/>
          </a:prstGeom>
          <a:solidFill>
            <a:srgbClr val="0054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D7E07AF-43E1-16E3-2757-0F1725630C16}"/>
              </a:ext>
            </a:extLst>
          </p:cNvPr>
          <p:cNvSpPr>
            <a:spLocks noChangeAspect="1"/>
          </p:cNvSpPr>
          <p:nvPr/>
        </p:nvSpPr>
        <p:spPr>
          <a:xfrm>
            <a:off x="5483934" y="12428020"/>
            <a:ext cx="360000" cy="359315"/>
          </a:xfrm>
          <a:prstGeom prst="ellipse">
            <a:avLst/>
          </a:prstGeom>
          <a:solidFill>
            <a:srgbClr val="0054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791186F-2544-F378-9275-72160E2CC2F6}"/>
              </a:ext>
            </a:extLst>
          </p:cNvPr>
          <p:cNvSpPr>
            <a:spLocks noChangeAspect="1"/>
          </p:cNvSpPr>
          <p:nvPr/>
        </p:nvSpPr>
        <p:spPr>
          <a:xfrm>
            <a:off x="5483934" y="13072256"/>
            <a:ext cx="360000" cy="359315"/>
          </a:xfrm>
          <a:prstGeom prst="ellipse">
            <a:avLst/>
          </a:prstGeom>
          <a:solidFill>
            <a:srgbClr val="0054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31685CB-7431-7EF7-343D-869E832AD060}"/>
              </a:ext>
            </a:extLst>
          </p:cNvPr>
          <p:cNvSpPr>
            <a:spLocks noChangeAspect="1"/>
          </p:cNvSpPr>
          <p:nvPr/>
        </p:nvSpPr>
        <p:spPr>
          <a:xfrm>
            <a:off x="5483934" y="11128625"/>
            <a:ext cx="360000" cy="359315"/>
          </a:xfrm>
          <a:prstGeom prst="ellipse">
            <a:avLst/>
          </a:prstGeom>
          <a:solidFill>
            <a:srgbClr val="0054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863B06-4EC1-A185-E1B3-17743D84DA21}"/>
              </a:ext>
            </a:extLst>
          </p:cNvPr>
          <p:cNvSpPr>
            <a:spLocks noChangeAspect="1"/>
          </p:cNvSpPr>
          <p:nvPr/>
        </p:nvSpPr>
        <p:spPr>
          <a:xfrm>
            <a:off x="14088623" y="5995326"/>
            <a:ext cx="360000" cy="359315"/>
          </a:xfrm>
          <a:prstGeom prst="ellipse">
            <a:avLst/>
          </a:prstGeom>
          <a:solidFill>
            <a:srgbClr val="0054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29B7803-2493-2E5E-D08E-DC63C4D604FE}"/>
              </a:ext>
            </a:extLst>
          </p:cNvPr>
          <p:cNvSpPr>
            <a:spLocks noChangeAspect="1"/>
          </p:cNvSpPr>
          <p:nvPr/>
        </p:nvSpPr>
        <p:spPr>
          <a:xfrm>
            <a:off x="14088623" y="6641129"/>
            <a:ext cx="360000" cy="359315"/>
          </a:xfrm>
          <a:prstGeom prst="ellipse">
            <a:avLst/>
          </a:prstGeom>
          <a:solidFill>
            <a:srgbClr val="0054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86C101A-B2D6-734C-3279-5460F52A309B}"/>
              </a:ext>
            </a:extLst>
          </p:cNvPr>
          <p:cNvSpPr>
            <a:spLocks noChangeAspect="1"/>
          </p:cNvSpPr>
          <p:nvPr/>
        </p:nvSpPr>
        <p:spPr>
          <a:xfrm>
            <a:off x="14088623" y="8591010"/>
            <a:ext cx="360000" cy="359315"/>
          </a:xfrm>
          <a:prstGeom prst="ellipse">
            <a:avLst/>
          </a:prstGeom>
          <a:solidFill>
            <a:srgbClr val="0054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40B0988-3CF0-BB2E-9DB7-E603CDD88B03}"/>
              </a:ext>
            </a:extLst>
          </p:cNvPr>
          <p:cNvSpPr>
            <a:spLocks noChangeAspect="1"/>
          </p:cNvSpPr>
          <p:nvPr/>
        </p:nvSpPr>
        <p:spPr>
          <a:xfrm>
            <a:off x="14088623" y="11790014"/>
            <a:ext cx="360000" cy="359315"/>
          </a:xfrm>
          <a:prstGeom prst="ellipse">
            <a:avLst/>
          </a:prstGeom>
          <a:solidFill>
            <a:srgbClr val="0054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1ED37E4-9388-8217-F9C7-A7A865835566}"/>
              </a:ext>
            </a:extLst>
          </p:cNvPr>
          <p:cNvSpPr>
            <a:spLocks noChangeAspect="1"/>
          </p:cNvSpPr>
          <p:nvPr/>
        </p:nvSpPr>
        <p:spPr>
          <a:xfrm>
            <a:off x="14088623" y="12428020"/>
            <a:ext cx="360000" cy="359315"/>
          </a:xfrm>
          <a:prstGeom prst="ellipse">
            <a:avLst/>
          </a:prstGeom>
          <a:solidFill>
            <a:srgbClr val="0054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0AB5F95-03BE-10BB-2025-F74B44EAB61F}"/>
              </a:ext>
            </a:extLst>
          </p:cNvPr>
          <p:cNvSpPr>
            <a:spLocks noChangeAspect="1"/>
          </p:cNvSpPr>
          <p:nvPr/>
        </p:nvSpPr>
        <p:spPr>
          <a:xfrm>
            <a:off x="14088623" y="13072256"/>
            <a:ext cx="360000" cy="359315"/>
          </a:xfrm>
          <a:prstGeom prst="ellipse">
            <a:avLst/>
          </a:prstGeom>
          <a:solidFill>
            <a:srgbClr val="0054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D2CAFE6-4E9B-8B59-4ED7-C18016743E31}"/>
              </a:ext>
            </a:extLst>
          </p:cNvPr>
          <p:cNvSpPr>
            <a:spLocks noChangeAspect="1"/>
          </p:cNvSpPr>
          <p:nvPr/>
        </p:nvSpPr>
        <p:spPr>
          <a:xfrm>
            <a:off x="7521901" y="5995326"/>
            <a:ext cx="360000" cy="359315"/>
          </a:xfrm>
          <a:prstGeom prst="ellipse">
            <a:avLst/>
          </a:prstGeom>
          <a:solidFill>
            <a:srgbClr val="0054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817F561-A946-FFF6-940D-8632BD764759}"/>
              </a:ext>
            </a:extLst>
          </p:cNvPr>
          <p:cNvSpPr>
            <a:spLocks noChangeAspect="1"/>
          </p:cNvSpPr>
          <p:nvPr/>
        </p:nvSpPr>
        <p:spPr>
          <a:xfrm>
            <a:off x="7521901" y="6641129"/>
            <a:ext cx="360000" cy="359315"/>
          </a:xfrm>
          <a:prstGeom prst="ellipse">
            <a:avLst/>
          </a:prstGeom>
          <a:solidFill>
            <a:srgbClr val="0054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81DA762-D8CC-4D64-7E33-E5651DCABEEB}"/>
              </a:ext>
            </a:extLst>
          </p:cNvPr>
          <p:cNvSpPr>
            <a:spLocks noChangeAspect="1"/>
          </p:cNvSpPr>
          <p:nvPr/>
        </p:nvSpPr>
        <p:spPr>
          <a:xfrm>
            <a:off x="7521901" y="8591010"/>
            <a:ext cx="360000" cy="359315"/>
          </a:xfrm>
          <a:prstGeom prst="ellipse">
            <a:avLst/>
          </a:prstGeom>
          <a:solidFill>
            <a:srgbClr val="0054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DFEFB2E-D95C-4773-270B-BD537B47C771}"/>
              </a:ext>
            </a:extLst>
          </p:cNvPr>
          <p:cNvSpPr>
            <a:spLocks noChangeAspect="1"/>
          </p:cNvSpPr>
          <p:nvPr/>
        </p:nvSpPr>
        <p:spPr>
          <a:xfrm>
            <a:off x="7521901" y="9865333"/>
            <a:ext cx="360000" cy="359315"/>
          </a:xfrm>
          <a:prstGeom prst="ellipse">
            <a:avLst/>
          </a:prstGeom>
          <a:solidFill>
            <a:srgbClr val="0054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BD354E0-9948-C03F-A532-57C307E74741}"/>
              </a:ext>
            </a:extLst>
          </p:cNvPr>
          <p:cNvSpPr>
            <a:spLocks noChangeAspect="1"/>
          </p:cNvSpPr>
          <p:nvPr/>
        </p:nvSpPr>
        <p:spPr>
          <a:xfrm>
            <a:off x="7521901" y="10526634"/>
            <a:ext cx="360000" cy="359315"/>
          </a:xfrm>
          <a:prstGeom prst="ellipse">
            <a:avLst/>
          </a:prstGeom>
          <a:solidFill>
            <a:srgbClr val="0054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CC81D3A-E3F5-788D-15A4-37486C890C9C}"/>
              </a:ext>
            </a:extLst>
          </p:cNvPr>
          <p:cNvSpPr>
            <a:spLocks noChangeAspect="1"/>
          </p:cNvSpPr>
          <p:nvPr/>
        </p:nvSpPr>
        <p:spPr>
          <a:xfrm>
            <a:off x="16197773" y="5995326"/>
            <a:ext cx="360000" cy="359315"/>
          </a:xfrm>
          <a:prstGeom prst="ellipse">
            <a:avLst/>
          </a:prstGeom>
          <a:solidFill>
            <a:srgbClr val="0054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2F4628D-6823-81CE-B6FA-284C36FC56C9}"/>
              </a:ext>
            </a:extLst>
          </p:cNvPr>
          <p:cNvSpPr>
            <a:spLocks noChangeAspect="1"/>
          </p:cNvSpPr>
          <p:nvPr/>
        </p:nvSpPr>
        <p:spPr>
          <a:xfrm>
            <a:off x="16197773" y="6641129"/>
            <a:ext cx="360000" cy="359315"/>
          </a:xfrm>
          <a:prstGeom prst="ellipse">
            <a:avLst/>
          </a:prstGeom>
          <a:solidFill>
            <a:srgbClr val="0054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E6A48108-09FA-610D-69F7-B4DBEB54071F}"/>
              </a:ext>
            </a:extLst>
          </p:cNvPr>
          <p:cNvSpPr>
            <a:spLocks noChangeAspect="1"/>
          </p:cNvSpPr>
          <p:nvPr/>
        </p:nvSpPr>
        <p:spPr>
          <a:xfrm>
            <a:off x="11781040" y="8591010"/>
            <a:ext cx="360000" cy="359315"/>
          </a:xfrm>
          <a:prstGeom prst="ellipse">
            <a:avLst/>
          </a:prstGeom>
          <a:solidFill>
            <a:srgbClr val="0054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F5A3FE0F-9CDE-30A3-E746-92707D022DFF}"/>
              </a:ext>
            </a:extLst>
          </p:cNvPr>
          <p:cNvSpPr>
            <a:spLocks noChangeAspect="1"/>
          </p:cNvSpPr>
          <p:nvPr/>
        </p:nvSpPr>
        <p:spPr>
          <a:xfrm>
            <a:off x="11781040" y="10526634"/>
            <a:ext cx="360000" cy="359315"/>
          </a:xfrm>
          <a:prstGeom prst="ellipse">
            <a:avLst/>
          </a:prstGeom>
          <a:solidFill>
            <a:srgbClr val="0054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021E9AA7-03BA-CA5D-94CE-C12621BE4E72}"/>
              </a:ext>
            </a:extLst>
          </p:cNvPr>
          <p:cNvSpPr>
            <a:spLocks noChangeAspect="1"/>
          </p:cNvSpPr>
          <p:nvPr/>
        </p:nvSpPr>
        <p:spPr>
          <a:xfrm>
            <a:off x="9574944" y="13072256"/>
            <a:ext cx="360000" cy="359315"/>
          </a:xfrm>
          <a:prstGeom prst="ellipse">
            <a:avLst/>
          </a:prstGeom>
          <a:solidFill>
            <a:srgbClr val="0054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0A7D1226-E74E-8629-9749-8A82B12A0EA4}"/>
              </a:ext>
            </a:extLst>
          </p:cNvPr>
          <p:cNvSpPr>
            <a:spLocks noChangeAspect="1"/>
          </p:cNvSpPr>
          <p:nvPr/>
        </p:nvSpPr>
        <p:spPr>
          <a:xfrm>
            <a:off x="9574944" y="6641129"/>
            <a:ext cx="360000" cy="359315"/>
          </a:xfrm>
          <a:prstGeom prst="ellipse">
            <a:avLst/>
          </a:prstGeom>
          <a:solidFill>
            <a:srgbClr val="0054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9F1565C6-F20F-160C-A711-11C962454440}"/>
              </a:ext>
            </a:extLst>
          </p:cNvPr>
          <p:cNvSpPr>
            <a:spLocks noChangeAspect="1"/>
          </p:cNvSpPr>
          <p:nvPr/>
        </p:nvSpPr>
        <p:spPr>
          <a:xfrm>
            <a:off x="9574944" y="8591010"/>
            <a:ext cx="360000" cy="359315"/>
          </a:xfrm>
          <a:prstGeom prst="ellipse">
            <a:avLst/>
          </a:prstGeom>
          <a:solidFill>
            <a:srgbClr val="0054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482C311A-E3DD-3881-E54C-E9CD0B493C4A}"/>
              </a:ext>
            </a:extLst>
          </p:cNvPr>
          <p:cNvSpPr>
            <a:spLocks noChangeAspect="1"/>
          </p:cNvSpPr>
          <p:nvPr/>
        </p:nvSpPr>
        <p:spPr>
          <a:xfrm>
            <a:off x="9574944" y="10526634"/>
            <a:ext cx="360000" cy="359315"/>
          </a:xfrm>
          <a:prstGeom prst="ellipse">
            <a:avLst/>
          </a:prstGeom>
          <a:solidFill>
            <a:srgbClr val="0054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AE44B2FC-E251-3536-5684-5439F3B7540C}"/>
              </a:ext>
            </a:extLst>
          </p:cNvPr>
          <p:cNvSpPr>
            <a:spLocks noChangeAspect="1"/>
          </p:cNvSpPr>
          <p:nvPr/>
        </p:nvSpPr>
        <p:spPr>
          <a:xfrm>
            <a:off x="9574944" y="11790014"/>
            <a:ext cx="360000" cy="359315"/>
          </a:xfrm>
          <a:prstGeom prst="ellipse">
            <a:avLst/>
          </a:prstGeom>
          <a:solidFill>
            <a:srgbClr val="0054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34E4C3BE-EB83-F2DC-E69F-58FAD8A9E3A0}"/>
              </a:ext>
            </a:extLst>
          </p:cNvPr>
          <p:cNvSpPr>
            <a:spLocks noChangeAspect="1"/>
          </p:cNvSpPr>
          <p:nvPr/>
        </p:nvSpPr>
        <p:spPr>
          <a:xfrm>
            <a:off x="9574944" y="12428020"/>
            <a:ext cx="360000" cy="359315"/>
          </a:xfrm>
          <a:prstGeom prst="ellipse">
            <a:avLst/>
          </a:prstGeom>
          <a:solidFill>
            <a:srgbClr val="0054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A06FBE-38DA-B1EB-D557-ED96A5792A19}"/>
              </a:ext>
            </a:extLst>
          </p:cNvPr>
          <p:cNvSpPr>
            <a:spLocks noChangeAspect="1"/>
          </p:cNvSpPr>
          <p:nvPr/>
        </p:nvSpPr>
        <p:spPr>
          <a:xfrm>
            <a:off x="5483934" y="4730551"/>
            <a:ext cx="360000" cy="359315"/>
          </a:xfrm>
          <a:prstGeom prst="ellipse">
            <a:avLst/>
          </a:prstGeom>
          <a:solidFill>
            <a:srgbClr val="0054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Pie 75">
            <a:extLst>
              <a:ext uri="{FF2B5EF4-FFF2-40B4-BE49-F238E27FC236}">
                <a16:creationId xmlns:a16="http://schemas.microsoft.com/office/drawing/2014/main" id="{6BB661E5-0BBC-00CC-8A03-2AB1D30D161E}"/>
              </a:ext>
            </a:extLst>
          </p:cNvPr>
          <p:cNvSpPr/>
          <p:nvPr/>
        </p:nvSpPr>
        <p:spPr>
          <a:xfrm>
            <a:off x="9576744" y="9866790"/>
            <a:ext cx="356400" cy="356400"/>
          </a:xfrm>
          <a:prstGeom prst="pie">
            <a:avLst>
              <a:gd name="adj1" fmla="val 16081599"/>
              <a:gd name="adj2" fmla="val 5272249"/>
            </a:avLst>
          </a:prstGeom>
          <a:solidFill>
            <a:srgbClr val="0054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Pie 76">
            <a:extLst>
              <a:ext uri="{FF2B5EF4-FFF2-40B4-BE49-F238E27FC236}">
                <a16:creationId xmlns:a16="http://schemas.microsoft.com/office/drawing/2014/main" id="{F1E8AA20-AC72-E555-C333-6C956DB6F3D8}"/>
              </a:ext>
            </a:extLst>
          </p:cNvPr>
          <p:cNvSpPr/>
          <p:nvPr/>
        </p:nvSpPr>
        <p:spPr>
          <a:xfrm>
            <a:off x="11782840" y="5996783"/>
            <a:ext cx="356400" cy="356400"/>
          </a:xfrm>
          <a:prstGeom prst="pie">
            <a:avLst>
              <a:gd name="adj1" fmla="val 16081599"/>
              <a:gd name="adj2" fmla="val 5272249"/>
            </a:avLst>
          </a:prstGeom>
          <a:solidFill>
            <a:srgbClr val="0054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8" name="Pie 77">
            <a:extLst>
              <a:ext uri="{FF2B5EF4-FFF2-40B4-BE49-F238E27FC236}">
                <a16:creationId xmlns:a16="http://schemas.microsoft.com/office/drawing/2014/main" id="{82A9A40B-4365-77BD-45E5-D7CB1DE8D6AA}"/>
              </a:ext>
            </a:extLst>
          </p:cNvPr>
          <p:cNvSpPr/>
          <p:nvPr/>
        </p:nvSpPr>
        <p:spPr>
          <a:xfrm>
            <a:off x="11782840" y="6642586"/>
            <a:ext cx="356400" cy="356400"/>
          </a:xfrm>
          <a:prstGeom prst="pie">
            <a:avLst>
              <a:gd name="adj1" fmla="val 16081599"/>
              <a:gd name="adj2" fmla="val 5272249"/>
            </a:avLst>
          </a:prstGeom>
          <a:solidFill>
            <a:srgbClr val="0054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0" name="Pie 79">
            <a:extLst>
              <a:ext uri="{FF2B5EF4-FFF2-40B4-BE49-F238E27FC236}">
                <a16:creationId xmlns:a16="http://schemas.microsoft.com/office/drawing/2014/main" id="{33C65CE1-3DC7-1957-4B1B-CE1825DC0533}"/>
              </a:ext>
            </a:extLst>
          </p:cNvPr>
          <p:cNvSpPr/>
          <p:nvPr/>
        </p:nvSpPr>
        <p:spPr>
          <a:xfrm>
            <a:off x="11782840" y="9866790"/>
            <a:ext cx="356400" cy="356400"/>
          </a:xfrm>
          <a:prstGeom prst="pie">
            <a:avLst>
              <a:gd name="adj1" fmla="val 16081599"/>
              <a:gd name="adj2" fmla="val 5272249"/>
            </a:avLst>
          </a:prstGeom>
          <a:solidFill>
            <a:srgbClr val="0054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51A6E3BE-F421-DB22-B1D2-B84CFC567089}"/>
              </a:ext>
            </a:extLst>
          </p:cNvPr>
          <p:cNvSpPr>
            <a:spLocks noChangeAspect="1"/>
          </p:cNvSpPr>
          <p:nvPr/>
        </p:nvSpPr>
        <p:spPr>
          <a:xfrm>
            <a:off x="7566480" y="11173119"/>
            <a:ext cx="270843" cy="270327"/>
          </a:xfrm>
          <a:prstGeom prst="ellipse">
            <a:avLst/>
          </a:prstGeom>
          <a:noFill/>
          <a:ln w="76200">
            <a:solidFill>
              <a:srgbClr val="0054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8CA7B40D-D5D2-D930-106F-3223440ED3DA}"/>
              </a:ext>
            </a:extLst>
          </p:cNvPr>
          <p:cNvSpPr>
            <a:spLocks noChangeAspect="1"/>
          </p:cNvSpPr>
          <p:nvPr/>
        </p:nvSpPr>
        <p:spPr>
          <a:xfrm>
            <a:off x="9619523" y="4775045"/>
            <a:ext cx="270843" cy="270327"/>
          </a:xfrm>
          <a:prstGeom prst="ellipse">
            <a:avLst/>
          </a:prstGeom>
          <a:noFill/>
          <a:ln w="76200">
            <a:solidFill>
              <a:srgbClr val="0054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EC6EC6E0-F1B2-3840-B196-04691D642B81}"/>
              </a:ext>
            </a:extLst>
          </p:cNvPr>
          <p:cNvSpPr>
            <a:spLocks noChangeAspect="1"/>
          </p:cNvSpPr>
          <p:nvPr/>
        </p:nvSpPr>
        <p:spPr>
          <a:xfrm>
            <a:off x="9619523" y="6039820"/>
            <a:ext cx="270843" cy="270327"/>
          </a:xfrm>
          <a:prstGeom prst="ellipse">
            <a:avLst/>
          </a:prstGeom>
          <a:noFill/>
          <a:ln w="76200">
            <a:solidFill>
              <a:srgbClr val="0054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B4818EBD-9B7C-53FC-8162-E029F225A8C1}"/>
              </a:ext>
            </a:extLst>
          </p:cNvPr>
          <p:cNvSpPr>
            <a:spLocks noChangeAspect="1"/>
          </p:cNvSpPr>
          <p:nvPr/>
        </p:nvSpPr>
        <p:spPr>
          <a:xfrm>
            <a:off x="9619523" y="9265516"/>
            <a:ext cx="270843" cy="270327"/>
          </a:xfrm>
          <a:prstGeom prst="ellipse">
            <a:avLst/>
          </a:prstGeom>
          <a:noFill/>
          <a:ln w="76200">
            <a:solidFill>
              <a:srgbClr val="0054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5DECEEB0-F931-479E-9885-02A09A2F1254}"/>
              </a:ext>
            </a:extLst>
          </p:cNvPr>
          <p:cNvSpPr>
            <a:spLocks noChangeAspect="1"/>
          </p:cNvSpPr>
          <p:nvPr/>
        </p:nvSpPr>
        <p:spPr>
          <a:xfrm>
            <a:off x="9619523" y="11173119"/>
            <a:ext cx="270843" cy="270327"/>
          </a:xfrm>
          <a:prstGeom prst="ellipse">
            <a:avLst/>
          </a:prstGeom>
          <a:noFill/>
          <a:ln w="76200">
            <a:solidFill>
              <a:srgbClr val="0054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F0FBCE96-A0C1-27BD-205A-76C6F85BE5AD}"/>
              </a:ext>
            </a:extLst>
          </p:cNvPr>
          <p:cNvSpPr>
            <a:spLocks noChangeAspect="1"/>
          </p:cNvSpPr>
          <p:nvPr/>
        </p:nvSpPr>
        <p:spPr>
          <a:xfrm>
            <a:off x="11825619" y="9265516"/>
            <a:ext cx="270843" cy="270327"/>
          </a:xfrm>
          <a:prstGeom prst="ellipse">
            <a:avLst/>
          </a:prstGeom>
          <a:noFill/>
          <a:ln w="76200">
            <a:solidFill>
              <a:srgbClr val="0054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F74B2156-5A84-A0CA-1419-72759E9D1400}"/>
              </a:ext>
            </a:extLst>
          </p:cNvPr>
          <p:cNvSpPr>
            <a:spLocks noChangeAspect="1"/>
          </p:cNvSpPr>
          <p:nvPr/>
        </p:nvSpPr>
        <p:spPr>
          <a:xfrm>
            <a:off x="11825619" y="11173119"/>
            <a:ext cx="270843" cy="270327"/>
          </a:xfrm>
          <a:prstGeom prst="ellipse">
            <a:avLst/>
          </a:prstGeom>
          <a:noFill/>
          <a:ln w="76200">
            <a:solidFill>
              <a:srgbClr val="0054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32A78A43-1077-7E34-0932-00B538D1922B}"/>
              </a:ext>
            </a:extLst>
          </p:cNvPr>
          <p:cNvSpPr>
            <a:spLocks noChangeAspect="1"/>
          </p:cNvSpPr>
          <p:nvPr/>
        </p:nvSpPr>
        <p:spPr>
          <a:xfrm>
            <a:off x="14133202" y="9265516"/>
            <a:ext cx="270843" cy="270327"/>
          </a:xfrm>
          <a:prstGeom prst="ellipse">
            <a:avLst/>
          </a:prstGeom>
          <a:noFill/>
          <a:ln w="76200">
            <a:solidFill>
              <a:srgbClr val="0054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0D798259-0842-F3BD-CFDE-6FB47FD4F1A2}"/>
              </a:ext>
            </a:extLst>
          </p:cNvPr>
          <p:cNvSpPr>
            <a:spLocks noChangeAspect="1"/>
          </p:cNvSpPr>
          <p:nvPr/>
        </p:nvSpPr>
        <p:spPr>
          <a:xfrm>
            <a:off x="14133202" y="11173119"/>
            <a:ext cx="270843" cy="270327"/>
          </a:xfrm>
          <a:prstGeom prst="ellipse">
            <a:avLst/>
          </a:prstGeom>
          <a:noFill/>
          <a:ln w="76200">
            <a:solidFill>
              <a:srgbClr val="0054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747AC534-B427-874B-8024-E6251C2D094F}"/>
              </a:ext>
            </a:extLst>
          </p:cNvPr>
          <p:cNvSpPr>
            <a:spLocks noChangeAspect="1"/>
          </p:cNvSpPr>
          <p:nvPr/>
        </p:nvSpPr>
        <p:spPr>
          <a:xfrm>
            <a:off x="7521901" y="11790014"/>
            <a:ext cx="360000" cy="35931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681827AA-BF5B-367B-26DD-AE43803990C2}"/>
              </a:ext>
            </a:extLst>
          </p:cNvPr>
          <p:cNvSpPr>
            <a:spLocks noChangeAspect="1"/>
          </p:cNvSpPr>
          <p:nvPr/>
        </p:nvSpPr>
        <p:spPr>
          <a:xfrm>
            <a:off x="7521901" y="12428020"/>
            <a:ext cx="360000" cy="35931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200B9E92-8D10-5C06-425F-B8BAD98817C5}"/>
              </a:ext>
            </a:extLst>
          </p:cNvPr>
          <p:cNvSpPr>
            <a:spLocks noChangeAspect="1"/>
          </p:cNvSpPr>
          <p:nvPr/>
        </p:nvSpPr>
        <p:spPr>
          <a:xfrm>
            <a:off x="7521901" y="13072256"/>
            <a:ext cx="360000" cy="35931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DD63FD4-0F3B-B650-094F-81711A08F627}"/>
              </a:ext>
            </a:extLst>
          </p:cNvPr>
          <p:cNvGrpSpPr/>
          <p:nvPr/>
        </p:nvGrpSpPr>
        <p:grpSpPr>
          <a:xfrm>
            <a:off x="17223443" y="143778"/>
            <a:ext cx="3321120" cy="2912425"/>
            <a:chOff x="13109356" y="104946"/>
            <a:chExt cx="3321120" cy="291242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CD3C43D-2DEA-D56A-2883-20ADC5C216F4}"/>
                </a:ext>
              </a:extLst>
            </p:cNvPr>
            <p:cNvSpPr txBox="1"/>
            <p:nvPr/>
          </p:nvSpPr>
          <p:spPr>
            <a:xfrm>
              <a:off x="13109357" y="122068"/>
              <a:ext cx="3321119" cy="289530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b="1"/>
                <a:t>Key</a:t>
              </a:r>
              <a:r>
                <a:rPr lang="en-US" sz="2400"/>
                <a:t>        </a:t>
              </a:r>
            </a:p>
            <a:p>
              <a:pPr>
                <a:lnSpc>
                  <a:spcPct val="150000"/>
                </a:lnSpc>
              </a:pPr>
              <a:r>
                <a:rPr lang="en-US" sz="2400"/>
                <a:t>	Complete</a:t>
              </a:r>
            </a:p>
            <a:p>
              <a:pPr>
                <a:lnSpc>
                  <a:spcPct val="150000"/>
                </a:lnSpc>
              </a:pPr>
              <a:r>
                <a:rPr lang="en-US" sz="2400"/>
                <a:t>	In Progress</a:t>
              </a:r>
            </a:p>
            <a:p>
              <a:pPr>
                <a:lnSpc>
                  <a:spcPct val="150000"/>
                </a:lnSpc>
              </a:pPr>
              <a:r>
                <a:rPr lang="en-US" sz="2400"/>
                <a:t>	Not Yet Begun</a:t>
              </a:r>
            </a:p>
            <a:p>
              <a:pPr>
                <a:lnSpc>
                  <a:spcPct val="150000"/>
                </a:lnSpc>
              </a:pPr>
              <a:r>
                <a:rPr lang="en-US" sz="2400"/>
                <a:t>	Not Applicable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FFF7C56-B8EE-89E1-3994-74BCF3FB79D9}"/>
                </a:ext>
              </a:extLst>
            </p:cNvPr>
            <p:cNvSpPr/>
            <p:nvPr/>
          </p:nvSpPr>
          <p:spPr>
            <a:xfrm>
              <a:off x="13109356" y="104946"/>
              <a:ext cx="3263602" cy="283779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8ED48FFA-71B4-66FC-EF1C-6DC06C858B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71069" y="844845"/>
              <a:ext cx="360000" cy="359315"/>
            </a:xfrm>
            <a:prstGeom prst="ellipse">
              <a:avLst/>
            </a:prstGeom>
            <a:solidFill>
              <a:srgbClr val="00549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Pie 5">
              <a:extLst>
                <a:ext uri="{FF2B5EF4-FFF2-40B4-BE49-F238E27FC236}">
                  <a16:creationId xmlns:a16="http://schemas.microsoft.com/office/drawing/2014/main" id="{2930E6CC-F3AF-F2FD-4D56-65E4AC600D19}"/>
                </a:ext>
              </a:extLst>
            </p:cNvPr>
            <p:cNvSpPr/>
            <p:nvPr/>
          </p:nvSpPr>
          <p:spPr>
            <a:xfrm>
              <a:off x="13371069" y="1426283"/>
              <a:ext cx="356400" cy="356400"/>
            </a:xfrm>
            <a:prstGeom prst="pie">
              <a:avLst>
                <a:gd name="adj1" fmla="val 16081599"/>
                <a:gd name="adj2" fmla="val 5272249"/>
              </a:avLst>
            </a:prstGeom>
            <a:solidFill>
              <a:srgbClr val="00549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B32BBD2B-7F93-21E7-EF93-423C986BBB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413847" y="2005668"/>
              <a:ext cx="270843" cy="270327"/>
            </a:xfrm>
            <a:prstGeom prst="ellipse">
              <a:avLst/>
            </a:prstGeom>
            <a:noFill/>
            <a:ln w="76200">
              <a:solidFill>
                <a:srgbClr val="00549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3A628DB1-AB9F-ECDE-9D91-0FFB7CA4CA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71069" y="2494259"/>
              <a:ext cx="360000" cy="35931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9" name="Oval 138">
            <a:extLst>
              <a:ext uri="{FF2B5EF4-FFF2-40B4-BE49-F238E27FC236}">
                <a16:creationId xmlns:a16="http://schemas.microsoft.com/office/drawing/2014/main" id="{847774DE-4CA4-CB3D-78F5-4FAB7231A358}"/>
              </a:ext>
            </a:extLst>
          </p:cNvPr>
          <p:cNvSpPr>
            <a:spLocks noChangeAspect="1"/>
          </p:cNvSpPr>
          <p:nvPr/>
        </p:nvSpPr>
        <p:spPr>
          <a:xfrm>
            <a:off x="16197773" y="11790014"/>
            <a:ext cx="360000" cy="35931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0AA33483-B4FE-285F-1924-3F0C4F7F012B}"/>
              </a:ext>
            </a:extLst>
          </p:cNvPr>
          <p:cNvSpPr>
            <a:spLocks noChangeAspect="1"/>
          </p:cNvSpPr>
          <p:nvPr/>
        </p:nvSpPr>
        <p:spPr>
          <a:xfrm>
            <a:off x="16197773" y="12428020"/>
            <a:ext cx="360000" cy="35931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24C6DE12-1325-B474-4B7C-75F9326308E2}"/>
              </a:ext>
            </a:extLst>
          </p:cNvPr>
          <p:cNvSpPr>
            <a:spLocks noChangeAspect="1"/>
          </p:cNvSpPr>
          <p:nvPr/>
        </p:nvSpPr>
        <p:spPr>
          <a:xfrm>
            <a:off x="16197773" y="13072256"/>
            <a:ext cx="360000" cy="35931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B972C408-0939-4D0E-1E6C-B3195AD5A2E9}"/>
              </a:ext>
            </a:extLst>
          </p:cNvPr>
          <p:cNvSpPr>
            <a:spLocks noChangeAspect="1"/>
          </p:cNvSpPr>
          <p:nvPr/>
        </p:nvSpPr>
        <p:spPr>
          <a:xfrm>
            <a:off x="18261324" y="11790014"/>
            <a:ext cx="360000" cy="35931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D1F7B6A7-6801-E7DE-1340-49619284CE26}"/>
              </a:ext>
            </a:extLst>
          </p:cNvPr>
          <p:cNvSpPr>
            <a:spLocks noChangeAspect="1"/>
          </p:cNvSpPr>
          <p:nvPr/>
        </p:nvSpPr>
        <p:spPr>
          <a:xfrm>
            <a:off x="18261324" y="12428020"/>
            <a:ext cx="360000" cy="35931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B59C7068-3AC1-F956-9D24-6E87638AF671}"/>
              </a:ext>
            </a:extLst>
          </p:cNvPr>
          <p:cNvSpPr>
            <a:spLocks noChangeAspect="1"/>
          </p:cNvSpPr>
          <p:nvPr/>
        </p:nvSpPr>
        <p:spPr>
          <a:xfrm>
            <a:off x="18261324" y="13072256"/>
            <a:ext cx="360000" cy="35931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e 1">
            <a:extLst>
              <a:ext uri="{FF2B5EF4-FFF2-40B4-BE49-F238E27FC236}">
                <a16:creationId xmlns:a16="http://schemas.microsoft.com/office/drawing/2014/main" id="{078AB04B-F74B-8B1B-5FEC-C083BAE51616}"/>
              </a:ext>
            </a:extLst>
          </p:cNvPr>
          <p:cNvSpPr/>
          <p:nvPr/>
        </p:nvSpPr>
        <p:spPr>
          <a:xfrm>
            <a:off x="7523701" y="9222479"/>
            <a:ext cx="356400" cy="356400"/>
          </a:xfrm>
          <a:prstGeom prst="pie">
            <a:avLst>
              <a:gd name="adj1" fmla="val 16081599"/>
              <a:gd name="adj2" fmla="val 5272249"/>
            </a:avLst>
          </a:prstGeom>
          <a:solidFill>
            <a:srgbClr val="0054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FA50F8A-A90E-7053-A7EC-06D9D70E6AA5}"/>
              </a:ext>
            </a:extLst>
          </p:cNvPr>
          <p:cNvSpPr>
            <a:spLocks noChangeAspect="1"/>
          </p:cNvSpPr>
          <p:nvPr/>
        </p:nvSpPr>
        <p:spPr>
          <a:xfrm>
            <a:off x="5483934" y="7947067"/>
            <a:ext cx="360000" cy="359315"/>
          </a:xfrm>
          <a:prstGeom prst="ellipse">
            <a:avLst/>
          </a:prstGeom>
          <a:solidFill>
            <a:srgbClr val="0054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B4C2F70-6AC9-6EFD-0A18-9F0581479EE7}"/>
              </a:ext>
            </a:extLst>
          </p:cNvPr>
          <p:cNvSpPr>
            <a:spLocks noChangeAspect="1"/>
          </p:cNvSpPr>
          <p:nvPr/>
        </p:nvSpPr>
        <p:spPr>
          <a:xfrm>
            <a:off x="7521901" y="7282627"/>
            <a:ext cx="360000" cy="359315"/>
          </a:xfrm>
          <a:prstGeom prst="ellipse">
            <a:avLst/>
          </a:prstGeom>
          <a:solidFill>
            <a:srgbClr val="0054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AE0B2A4-B5CD-D977-B4C0-C2CF6CD02922}"/>
              </a:ext>
            </a:extLst>
          </p:cNvPr>
          <p:cNvSpPr>
            <a:spLocks noChangeAspect="1"/>
          </p:cNvSpPr>
          <p:nvPr/>
        </p:nvSpPr>
        <p:spPr>
          <a:xfrm>
            <a:off x="9574944" y="7282627"/>
            <a:ext cx="360000" cy="359315"/>
          </a:xfrm>
          <a:prstGeom prst="ellipse">
            <a:avLst/>
          </a:prstGeom>
          <a:solidFill>
            <a:srgbClr val="0054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38BECE8-604E-5F5F-4623-7F7BA986471F}"/>
              </a:ext>
            </a:extLst>
          </p:cNvPr>
          <p:cNvSpPr>
            <a:spLocks noChangeAspect="1"/>
          </p:cNvSpPr>
          <p:nvPr/>
        </p:nvSpPr>
        <p:spPr>
          <a:xfrm>
            <a:off x="7566480" y="5415401"/>
            <a:ext cx="270843" cy="270327"/>
          </a:xfrm>
          <a:prstGeom prst="ellipse">
            <a:avLst/>
          </a:prstGeom>
          <a:noFill/>
          <a:ln w="76200">
            <a:solidFill>
              <a:srgbClr val="0054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A081FE5-43D2-DDEF-90A5-95953ED1EA19}"/>
              </a:ext>
            </a:extLst>
          </p:cNvPr>
          <p:cNvSpPr>
            <a:spLocks noChangeAspect="1"/>
          </p:cNvSpPr>
          <p:nvPr/>
        </p:nvSpPr>
        <p:spPr>
          <a:xfrm>
            <a:off x="9619523" y="5415401"/>
            <a:ext cx="270843" cy="270327"/>
          </a:xfrm>
          <a:prstGeom prst="ellipse">
            <a:avLst/>
          </a:prstGeom>
          <a:noFill/>
          <a:ln w="76200">
            <a:solidFill>
              <a:srgbClr val="0054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DE2A235-6B4A-9781-2554-E3AB436C4346}"/>
              </a:ext>
            </a:extLst>
          </p:cNvPr>
          <p:cNvSpPr>
            <a:spLocks noChangeAspect="1"/>
          </p:cNvSpPr>
          <p:nvPr/>
        </p:nvSpPr>
        <p:spPr>
          <a:xfrm>
            <a:off x="11825619" y="5415401"/>
            <a:ext cx="270843" cy="270327"/>
          </a:xfrm>
          <a:prstGeom prst="ellipse">
            <a:avLst/>
          </a:prstGeom>
          <a:noFill/>
          <a:ln w="76200">
            <a:solidFill>
              <a:srgbClr val="0054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757E8FA-F481-ACA6-F365-8145618C07E9}"/>
              </a:ext>
            </a:extLst>
          </p:cNvPr>
          <p:cNvSpPr>
            <a:spLocks noChangeAspect="1"/>
          </p:cNvSpPr>
          <p:nvPr/>
        </p:nvSpPr>
        <p:spPr>
          <a:xfrm>
            <a:off x="14133202" y="5415401"/>
            <a:ext cx="270843" cy="270327"/>
          </a:xfrm>
          <a:prstGeom prst="ellipse">
            <a:avLst/>
          </a:prstGeom>
          <a:noFill/>
          <a:ln w="76200">
            <a:solidFill>
              <a:srgbClr val="0054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Pie 33">
            <a:extLst>
              <a:ext uri="{FF2B5EF4-FFF2-40B4-BE49-F238E27FC236}">
                <a16:creationId xmlns:a16="http://schemas.microsoft.com/office/drawing/2014/main" id="{29560BE6-C9DA-C6E3-EB12-D24D69DCFD1F}"/>
              </a:ext>
            </a:extLst>
          </p:cNvPr>
          <p:cNvSpPr/>
          <p:nvPr/>
        </p:nvSpPr>
        <p:spPr>
          <a:xfrm>
            <a:off x="14090423" y="9866790"/>
            <a:ext cx="356400" cy="356400"/>
          </a:xfrm>
          <a:prstGeom prst="pie">
            <a:avLst>
              <a:gd name="adj1" fmla="val 16081599"/>
              <a:gd name="adj2" fmla="val 5272249"/>
            </a:avLst>
          </a:prstGeom>
          <a:solidFill>
            <a:srgbClr val="0054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Pie 33">
            <a:extLst>
              <a:ext uri="{FF2B5EF4-FFF2-40B4-BE49-F238E27FC236}">
                <a16:creationId xmlns:a16="http://schemas.microsoft.com/office/drawing/2014/main" id="{5E054CBE-F592-90B9-95F7-C5F06C21C522}"/>
              </a:ext>
            </a:extLst>
          </p:cNvPr>
          <p:cNvSpPr/>
          <p:nvPr/>
        </p:nvSpPr>
        <p:spPr>
          <a:xfrm>
            <a:off x="14090423" y="10528091"/>
            <a:ext cx="356400" cy="356400"/>
          </a:xfrm>
          <a:prstGeom prst="pie">
            <a:avLst>
              <a:gd name="adj1" fmla="val 16081599"/>
              <a:gd name="adj2" fmla="val 5272249"/>
            </a:avLst>
          </a:prstGeom>
          <a:solidFill>
            <a:srgbClr val="0054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01D3E55-8416-B47A-EB1A-02AD1ECD9A98}"/>
              </a:ext>
            </a:extLst>
          </p:cNvPr>
          <p:cNvSpPr>
            <a:spLocks noChangeAspect="1"/>
          </p:cNvSpPr>
          <p:nvPr/>
        </p:nvSpPr>
        <p:spPr>
          <a:xfrm>
            <a:off x="7521901" y="7947067"/>
            <a:ext cx="360000" cy="359315"/>
          </a:xfrm>
          <a:prstGeom prst="ellipse">
            <a:avLst/>
          </a:prstGeom>
          <a:solidFill>
            <a:srgbClr val="0054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199B89D-DAA7-9474-91EE-1B3757D809BF}"/>
              </a:ext>
            </a:extLst>
          </p:cNvPr>
          <p:cNvSpPr>
            <a:spLocks noChangeAspect="1"/>
          </p:cNvSpPr>
          <p:nvPr/>
        </p:nvSpPr>
        <p:spPr>
          <a:xfrm>
            <a:off x="9574944" y="7947067"/>
            <a:ext cx="360000" cy="359315"/>
          </a:xfrm>
          <a:prstGeom prst="ellipse">
            <a:avLst/>
          </a:prstGeom>
          <a:solidFill>
            <a:srgbClr val="0054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F13617D-21D7-8695-2BDA-1A9A4CE9CB76}"/>
              </a:ext>
            </a:extLst>
          </p:cNvPr>
          <p:cNvSpPr>
            <a:spLocks noChangeAspect="1"/>
          </p:cNvSpPr>
          <p:nvPr/>
        </p:nvSpPr>
        <p:spPr>
          <a:xfrm>
            <a:off x="11774798" y="7283654"/>
            <a:ext cx="360000" cy="359315"/>
          </a:xfrm>
          <a:prstGeom prst="ellipse">
            <a:avLst/>
          </a:prstGeom>
          <a:solidFill>
            <a:srgbClr val="0054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0AA2CDF-4828-7BD6-C49C-B4E37A9EE976}"/>
              </a:ext>
            </a:extLst>
          </p:cNvPr>
          <p:cNvSpPr>
            <a:spLocks noChangeAspect="1"/>
          </p:cNvSpPr>
          <p:nvPr/>
        </p:nvSpPr>
        <p:spPr>
          <a:xfrm>
            <a:off x="14089303" y="7282627"/>
            <a:ext cx="360000" cy="359315"/>
          </a:xfrm>
          <a:prstGeom prst="ellipse">
            <a:avLst/>
          </a:prstGeom>
          <a:solidFill>
            <a:srgbClr val="0054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E58FA08-D2F3-93E9-2D5F-6C56E53FACF6}"/>
              </a:ext>
            </a:extLst>
          </p:cNvPr>
          <p:cNvSpPr>
            <a:spLocks noChangeAspect="1"/>
          </p:cNvSpPr>
          <p:nvPr/>
        </p:nvSpPr>
        <p:spPr>
          <a:xfrm>
            <a:off x="11774798" y="7947648"/>
            <a:ext cx="360000" cy="359315"/>
          </a:xfrm>
          <a:prstGeom prst="ellipse">
            <a:avLst/>
          </a:prstGeom>
          <a:solidFill>
            <a:srgbClr val="0054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7B240CA-E31B-DBEE-8A03-00534038F351}"/>
              </a:ext>
            </a:extLst>
          </p:cNvPr>
          <p:cNvSpPr>
            <a:spLocks noChangeAspect="1"/>
          </p:cNvSpPr>
          <p:nvPr/>
        </p:nvSpPr>
        <p:spPr>
          <a:xfrm>
            <a:off x="14093337" y="7951439"/>
            <a:ext cx="360000" cy="359315"/>
          </a:xfrm>
          <a:prstGeom prst="ellipse">
            <a:avLst/>
          </a:prstGeom>
          <a:solidFill>
            <a:srgbClr val="0054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0036811-02EA-68E9-D755-B5EFF7ACCB2A}"/>
              </a:ext>
            </a:extLst>
          </p:cNvPr>
          <p:cNvSpPr>
            <a:spLocks noChangeAspect="1"/>
          </p:cNvSpPr>
          <p:nvPr/>
        </p:nvSpPr>
        <p:spPr>
          <a:xfrm>
            <a:off x="7521852" y="4730614"/>
            <a:ext cx="360000" cy="35931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4D251ED-2596-2D5A-0582-CA384A0AFCE7}"/>
              </a:ext>
            </a:extLst>
          </p:cNvPr>
          <p:cNvSpPr>
            <a:spLocks noChangeAspect="1"/>
          </p:cNvSpPr>
          <p:nvPr/>
        </p:nvSpPr>
        <p:spPr>
          <a:xfrm>
            <a:off x="16193635" y="4729996"/>
            <a:ext cx="360000" cy="35931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A7C24F3-8E2C-20F7-1FD8-022438C2C323}"/>
              </a:ext>
            </a:extLst>
          </p:cNvPr>
          <p:cNvSpPr>
            <a:spLocks noChangeAspect="1"/>
          </p:cNvSpPr>
          <p:nvPr/>
        </p:nvSpPr>
        <p:spPr>
          <a:xfrm>
            <a:off x="18258524" y="4729378"/>
            <a:ext cx="360000" cy="35931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8BB71DB-A284-6FE1-EAC9-2F96871E8275}"/>
              </a:ext>
            </a:extLst>
          </p:cNvPr>
          <p:cNvSpPr>
            <a:spLocks noChangeAspect="1"/>
          </p:cNvSpPr>
          <p:nvPr/>
        </p:nvSpPr>
        <p:spPr>
          <a:xfrm>
            <a:off x="5483316" y="5372670"/>
            <a:ext cx="360000" cy="359315"/>
          </a:xfrm>
          <a:prstGeom prst="ellipse">
            <a:avLst/>
          </a:prstGeom>
          <a:solidFill>
            <a:srgbClr val="0054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B256AD4-8611-21BF-29CA-69A242C4208A}"/>
              </a:ext>
            </a:extLst>
          </p:cNvPr>
          <p:cNvSpPr>
            <a:spLocks noChangeAspect="1"/>
          </p:cNvSpPr>
          <p:nvPr/>
        </p:nvSpPr>
        <p:spPr>
          <a:xfrm>
            <a:off x="16199106" y="7282009"/>
            <a:ext cx="360000" cy="359315"/>
          </a:xfrm>
          <a:prstGeom prst="ellipse">
            <a:avLst/>
          </a:prstGeom>
          <a:solidFill>
            <a:srgbClr val="0054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48F29AC-375C-E640-CB15-A3C5424D407D}"/>
              </a:ext>
            </a:extLst>
          </p:cNvPr>
          <p:cNvSpPr>
            <a:spLocks noChangeAspect="1"/>
          </p:cNvSpPr>
          <p:nvPr/>
        </p:nvSpPr>
        <p:spPr>
          <a:xfrm>
            <a:off x="16199702" y="7948504"/>
            <a:ext cx="360000" cy="359315"/>
          </a:xfrm>
          <a:prstGeom prst="ellipse">
            <a:avLst/>
          </a:prstGeom>
          <a:solidFill>
            <a:srgbClr val="0054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Pie 77">
            <a:extLst>
              <a:ext uri="{FF2B5EF4-FFF2-40B4-BE49-F238E27FC236}">
                <a16:creationId xmlns:a16="http://schemas.microsoft.com/office/drawing/2014/main" id="{02FDB3D1-6465-B321-8D68-F23E50BF0F8E}"/>
              </a:ext>
            </a:extLst>
          </p:cNvPr>
          <p:cNvSpPr/>
          <p:nvPr/>
        </p:nvSpPr>
        <p:spPr>
          <a:xfrm>
            <a:off x="18255432" y="7949150"/>
            <a:ext cx="356400" cy="356400"/>
          </a:xfrm>
          <a:prstGeom prst="pie">
            <a:avLst>
              <a:gd name="adj1" fmla="val 16081599"/>
              <a:gd name="adj2" fmla="val 5272249"/>
            </a:avLst>
          </a:prstGeom>
          <a:solidFill>
            <a:srgbClr val="0054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Pie 77">
            <a:extLst>
              <a:ext uri="{FF2B5EF4-FFF2-40B4-BE49-F238E27FC236}">
                <a16:creationId xmlns:a16="http://schemas.microsoft.com/office/drawing/2014/main" id="{ED003B8C-C694-118D-1AE7-EB3DC81767F6}"/>
              </a:ext>
            </a:extLst>
          </p:cNvPr>
          <p:cNvSpPr/>
          <p:nvPr/>
        </p:nvSpPr>
        <p:spPr>
          <a:xfrm>
            <a:off x="18265195" y="7290434"/>
            <a:ext cx="356400" cy="356400"/>
          </a:xfrm>
          <a:prstGeom prst="pie">
            <a:avLst>
              <a:gd name="adj1" fmla="val 16081599"/>
              <a:gd name="adj2" fmla="val 5272249"/>
            </a:avLst>
          </a:prstGeom>
          <a:solidFill>
            <a:srgbClr val="0054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Pie 77">
            <a:extLst>
              <a:ext uri="{FF2B5EF4-FFF2-40B4-BE49-F238E27FC236}">
                <a16:creationId xmlns:a16="http://schemas.microsoft.com/office/drawing/2014/main" id="{E74547B1-1208-E6AC-EC53-C020A1E46FEC}"/>
              </a:ext>
            </a:extLst>
          </p:cNvPr>
          <p:cNvSpPr/>
          <p:nvPr/>
        </p:nvSpPr>
        <p:spPr>
          <a:xfrm>
            <a:off x="18255563" y="6640733"/>
            <a:ext cx="356400" cy="356400"/>
          </a:xfrm>
          <a:prstGeom prst="pie">
            <a:avLst>
              <a:gd name="adj1" fmla="val 16081599"/>
              <a:gd name="adj2" fmla="val 5272249"/>
            </a:avLst>
          </a:prstGeom>
          <a:solidFill>
            <a:srgbClr val="0054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19E4753-0D51-BC6D-77E6-CEFC4E0AAD02}"/>
              </a:ext>
            </a:extLst>
          </p:cNvPr>
          <p:cNvSpPr>
            <a:spLocks noChangeAspect="1"/>
          </p:cNvSpPr>
          <p:nvPr/>
        </p:nvSpPr>
        <p:spPr>
          <a:xfrm>
            <a:off x="16227341" y="8587955"/>
            <a:ext cx="360000" cy="359315"/>
          </a:xfrm>
          <a:prstGeom prst="ellipse">
            <a:avLst/>
          </a:prstGeom>
          <a:solidFill>
            <a:srgbClr val="0054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Pie 77">
            <a:extLst>
              <a:ext uri="{FF2B5EF4-FFF2-40B4-BE49-F238E27FC236}">
                <a16:creationId xmlns:a16="http://schemas.microsoft.com/office/drawing/2014/main" id="{D38236FA-4C40-65F2-B5FA-B209103C9482}"/>
              </a:ext>
            </a:extLst>
          </p:cNvPr>
          <p:cNvSpPr/>
          <p:nvPr/>
        </p:nvSpPr>
        <p:spPr>
          <a:xfrm>
            <a:off x="18283224" y="8588601"/>
            <a:ext cx="356400" cy="356400"/>
          </a:xfrm>
          <a:prstGeom prst="pie">
            <a:avLst>
              <a:gd name="adj1" fmla="val 16081599"/>
              <a:gd name="adj2" fmla="val 5272249"/>
            </a:avLst>
          </a:prstGeom>
          <a:solidFill>
            <a:srgbClr val="0054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477C7BB-1D8D-516C-AA4D-5596713731A9}"/>
              </a:ext>
            </a:extLst>
          </p:cNvPr>
          <p:cNvSpPr>
            <a:spLocks noChangeAspect="1"/>
          </p:cNvSpPr>
          <p:nvPr/>
        </p:nvSpPr>
        <p:spPr>
          <a:xfrm>
            <a:off x="14093337" y="4737083"/>
            <a:ext cx="360000" cy="359315"/>
          </a:xfrm>
          <a:prstGeom prst="ellipse">
            <a:avLst/>
          </a:prstGeom>
          <a:solidFill>
            <a:srgbClr val="0054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99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217E5-B8C7-A508-442E-14AF97B6E1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DB41EC2-4630-FA55-02D1-08266B4C24D3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590763124"/>
              </p:ext>
            </p:extLst>
          </p:nvPr>
        </p:nvGraphicFramePr>
        <p:xfrm>
          <a:off x="16676" y="56294"/>
          <a:ext cx="24370499" cy="13573892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4966499">
                  <a:extLst>
                    <a:ext uri="{9D8B030D-6E8A-4147-A177-3AD203B41FA5}">
                      <a16:colId xmlns:a16="http://schemas.microsoft.com/office/drawing/2014/main" val="2594016789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2728788818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3892578013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4161471270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290306295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2122347025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4195073786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445573633"/>
                    </a:ext>
                  </a:extLst>
                </a:gridCol>
                <a:gridCol w="7560000">
                  <a:extLst>
                    <a:ext uri="{9D8B030D-6E8A-4147-A177-3AD203B41FA5}">
                      <a16:colId xmlns:a16="http://schemas.microsoft.com/office/drawing/2014/main" val="2860829697"/>
                    </a:ext>
                  </a:extLst>
                </a:gridCol>
              </a:tblGrid>
              <a:tr h="1134452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lt1"/>
                          </a:solidFill>
                        </a:rPr>
                        <a:t>Workstream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Product </a:t>
                      </a:r>
                      <a:r>
                        <a:rPr lang="en-US" sz="2000" dirty="0" err="1"/>
                        <a:t>Reqts</a:t>
                      </a:r>
                      <a:r>
                        <a:rPr lang="en-US" sz="2000" dirty="0"/>
                        <a:t> Defined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MVP Backlog Complete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DA Review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Production Backlog Complete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Dev in Progress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MVP/Ready for PoC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Ready for Live Service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Comment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660313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Participation Tools</a:t>
                      </a:r>
                      <a:endParaRPr lang="en-US"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n w="41275">
                          <a:solidFill>
                            <a:srgbClr val="00B050"/>
                          </a:solidFill>
                        </a:ln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Continuous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Payment Manager adoption next priority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3811504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+mn-lt"/>
                        </a:rPr>
                        <a:t>Participation Tools for Fintechs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+mn-lt"/>
                        </a:rPr>
                        <a:t>Mid PI 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+mn-lt"/>
                        </a:rPr>
                        <a:t>Late PI 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Initial adopter Rswitch, but this must be a generic 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099234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Deployment Tools - Maintenance</a:t>
                      </a:r>
                      <a:endParaRPr lang="en-US"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New  </a:t>
                      </a:r>
                      <a:r>
                        <a:rPr lang="en-US" sz="2000" dirty="0" err="1"/>
                        <a:t>IaC</a:t>
                      </a:r>
                      <a:r>
                        <a:rPr lang="en-US" sz="2000" dirty="0"/>
                        <a:t> soon, no more AWS dependencies. Needs documenting. </a:t>
                      </a:r>
                      <a:r>
                        <a:rPr lang="en-US" sz="2000" dirty="0" err="1"/>
                        <a:t>IaC</a:t>
                      </a:r>
                      <a:r>
                        <a:rPr lang="en-US" sz="2000" dirty="0"/>
                        <a:t> to be the foundation of ALL deployments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8186537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Dispute Management</a:t>
                      </a:r>
                      <a:endParaRPr lang="en-US"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PI 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PI 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New workstream. Looking at options from Rswitch and </a:t>
                      </a:r>
                      <a:r>
                        <a:rPr lang="en-US" sz="2000" dirty="0" err="1"/>
                        <a:t>Tazama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2640979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PISP 2.0</a:t>
                      </a:r>
                      <a:endParaRPr lang="en-US"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 PI 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PI 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 re-factoring of the resource endpoints in the switch required, and in the ITK to match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1964856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Payments Addressing</a:t>
                      </a:r>
                      <a:endParaRPr lang="en-US"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 PI 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PI 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Merchant payments addressing, merchant payments cross-border, wider cross-border issues etc. and also to address the related duplicate problem.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806647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FX Refinement</a:t>
                      </a:r>
                      <a:endParaRPr lang="en-US"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 PI 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PI 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dirty="0"/>
                        <a:t>Needs extension to support other business models.</a:t>
                      </a:r>
                      <a:endParaRPr lang="en-US" sz="4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8150064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Non-Mojaloop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Interscheme</a:t>
                      </a:r>
                      <a:endParaRPr lang="en-US"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PI 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PI 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COMESA domestic/jurisdictional (non-Mojaloop) schemes are the next priority, followed by TCIB and Nexus.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0439640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ISO 20022 Refinement</a:t>
                      </a:r>
                      <a:endParaRPr lang="en-US"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Mid PI 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End PI 26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ISO 20022 work complete, but it’s assumed this will need refinement. 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5393540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Refactor Bulk Payments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PI 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PI 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Refactor the current implementation of bulk payments at ITK and Hub and complete implementation. To include PISP-initiated bulk. </a:t>
                      </a:r>
                      <a:r>
                        <a:rPr lang="en-US" sz="2000" dirty="0"/>
                        <a:t>Not due to start until mid-PI 26.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0896696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Settlement 3.0 and TB Integration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+mn-lt"/>
                        </a:rPr>
                        <a:t>End PI 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+mn-lt"/>
                        </a:rPr>
                        <a:t>End PI 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Tigerbeetle</a:t>
                      </a:r>
                      <a:r>
                        <a:rPr lang="en-US" sz="2000" dirty="0"/>
                        <a:t> to replace Central Ledger functions. TB have promised support. Supplemented by a collaborative effort to develop a new design for settlement, which will remove much of the burden from the Hub and its portals.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803120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Timezone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Localisation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In review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+mn-lt"/>
                        </a:rPr>
                        <a:t>In review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Timezone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localisation</a:t>
                      </a:r>
                      <a:r>
                        <a:rPr lang="en-US" sz="2000" dirty="0"/>
                        <a:t> complete, to PoC standard? Needs </a:t>
                      </a:r>
                      <a:r>
                        <a:rPr lang="en-US" sz="2000" dirty="0" err="1"/>
                        <a:t>productionising</a:t>
                      </a:r>
                      <a:r>
                        <a:rPr lang="en-US" sz="2000" dirty="0"/>
                        <a:t>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054344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marL="0" marR="0" lvl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Mojaloop Evolution: Integrating the Outputs of the vNext Program</a:t>
                      </a:r>
                      <a:endParaRPr lang="en-US"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+mn-lt"/>
                        </a:rPr>
                        <a:t>PI 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+mn-lt"/>
                        </a:rPr>
                        <a:t>End PI 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Taking engineering outputs from vNext and integrating them into the Mojaloop Core.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4381433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+mn-lt"/>
                        </a:rPr>
                        <a:t>Performance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+mn-lt"/>
                        </a:rPr>
                        <a:t>Optimisation</a:t>
                      </a:r>
                      <a:endParaRPr lang="en-US"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Continuous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Proceeding as expected. Performance proving &amp; Whitepaper proposed.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7832852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marL="0" marR="0" lvl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</a:rPr>
                        <a:t>Platform Quality and Security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Continuous</a:t>
                      </a:r>
                      <a:endParaRPr lang="en-US" sz="20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latin typeface="Aptos"/>
                        </a:rPr>
                        <a:t>SBOMs to be integrated into CI process; ML license files being updated; address </a:t>
                      </a:r>
                      <a:r>
                        <a:rPr lang="en-US" sz="2000" b="0" i="0" u="none" strike="noStrike" noProof="0" dirty="0" err="1">
                          <a:latin typeface="Aptos"/>
                        </a:rPr>
                        <a:t>Dependabot</a:t>
                      </a:r>
                      <a:r>
                        <a:rPr lang="en-US" sz="2000" b="0" i="0" u="none" strike="noStrike" noProof="0" dirty="0">
                          <a:latin typeface="Aptos"/>
                        </a:rPr>
                        <a:t> alerts; </a:t>
                      </a:r>
                      <a:r>
                        <a:rPr lang="en-US" sz="2000" b="0" i="0" u="none" strike="noStrike" noProof="0" dirty="0" err="1">
                          <a:latin typeface="Aptos"/>
                        </a:rPr>
                        <a:t>OpenSSF</a:t>
                      </a:r>
                      <a:r>
                        <a:rPr lang="en-US" sz="2000" b="0" i="0" u="none" strike="noStrike" noProof="0" dirty="0">
                          <a:latin typeface="Aptos"/>
                        </a:rPr>
                        <a:t> Program; Mojaloop artefact provenance checking.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3910066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marL="0" marR="0" lvl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</a:rPr>
                        <a:t>Core and Releases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Continuous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 dirty="0">
                          <a:latin typeface="Aptos"/>
                        </a:rPr>
                        <a:t>Mojaloop v17 Irrawaddy work in progress - target beginning of PI26</a:t>
                      </a:r>
                      <a:endParaRPr lang="en-US" sz="4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2152734"/>
                  </a:ext>
                </a:extLst>
              </a:tr>
            </a:tbl>
          </a:graphicData>
        </a:graphic>
      </p:graphicFrame>
      <p:pic>
        <p:nvPicPr>
          <p:cNvPr id="71" name="Picture 70">
            <a:extLst>
              <a:ext uri="{FF2B5EF4-FFF2-40B4-BE49-F238E27FC236}">
                <a16:creationId xmlns:a16="http://schemas.microsoft.com/office/drawing/2014/main" id="{B4E91974-27EE-52A1-9599-84802E0AA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418628">
            <a:off x="252856" y="386201"/>
            <a:ext cx="1189269" cy="461411"/>
          </a:xfrm>
          <a:prstGeom prst="rect">
            <a:avLst/>
          </a:prstGeom>
        </p:spPr>
      </p:pic>
      <p:sp>
        <p:nvSpPr>
          <p:cNvPr id="72" name="Oval 71">
            <a:extLst>
              <a:ext uri="{FF2B5EF4-FFF2-40B4-BE49-F238E27FC236}">
                <a16:creationId xmlns:a16="http://schemas.microsoft.com/office/drawing/2014/main" id="{C1D38305-536C-DE31-95A0-B76DE10F813D}"/>
              </a:ext>
            </a:extLst>
          </p:cNvPr>
          <p:cNvSpPr>
            <a:spLocks noChangeAspect="1"/>
          </p:cNvSpPr>
          <p:nvPr/>
        </p:nvSpPr>
        <p:spPr>
          <a:xfrm>
            <a:off x="5596293" y="13120382"/>
            <a:ext cx="360000" cy="359315"/>
          </a:xfrm>
          <a:prstGeom prst="ellipse">
            <a:avLst/>
          </a:prstGeom>
          <a:solidFill>
            <a:srgbClr val="0054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7D20F2D-AE0E-79AF-AEB0-BB9FC5DD5925}"/>
              </a:ext>
            </a:extLst>
          </p:cNvPr>
          <p:cNvSpPr>
            <a:spLocks noChangeAspect="1"/>
          </p:cNvSpPr>
          <p:nvPr/>
        </p:nvSpPr>
        <p:spPr>
          <a:xfrm>
            <a:off x="12395559" y="13120382"/>
            <a:ext cx="360000" cy="359315"/>
          </a:xfrm>
          <a:prstGeom prst="ellipse">
            <a:avLst/>
          </a:prstGeom>
          <a:solidFill>
            <a:srgbClr val="0054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C07D5093-5504-9EBB-9172-7E33265A4AC4}"/>
              </a:ext>
            </a:extLst>
          </p:cNvPr>
          <p:cNvSpPr>
            <a:spLocks noChangeAspect="1"/>
          </p:cNvSpPr>
          <p:nvPr/>
        </p:nvSpPr>
        <p:spPr>
          <a:xfrm>
            <a:off x="9032572" y="13120382"/>
            <a:ext cx="360000" cy="359315"/>
          </a:xfrm>
          <a:prstGeom prst="ellipse">
            <a:avLst/>
          </a:prstGeom>
          <a:solidFill>
            <a:srgbClr val="0054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95C169E-0C13-E585-3842-8AFA266C04E7}"/>
              </a:ext>
            </a:extLst>
          </p:cNvPr>
          <p:cNvSpPr>
            <a:spLocks noChangeAspect="1"/>
          </p:cNvSpPr>
          <p:nvPr/>
        </p:nvSpPr>
        <p:spPr>
          <a:xfrm>
            <a:off x="7330877" y="13120382"/>
            <a:ext cx="360000" cy="35931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A24FCAAB-86BE-726F-2AE5-8DF56634A61A}"/>
              </a:ext>
            </a:extLst>
          </p:cNvPr>
          <p:cNvSpPr>
            <a:spLocks noChangeAspect="1"/>
          </p:cNvSpPr>
          <p:nvPr/>
        </p:nvSpPr>
        <p:spPr>
          <a:xfrm>
            <a:off x="14126972" y="13120382"/>
            <a:ext cx="360000" cy="35931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001482C8-AB8F-AC4F-0E79-9B81FB8C5810}"/>
              </a:ext>
            </a:extLst>
          </p:cNvPr>
          <p:cNvSpPr>
            <a:spLocks noChangeAspect="1"/>
          </p:cNvSpPr>
          <p:nvPr/>
        </p:nvSpPr>
        <p:spPr>
          <a:xfrm>
            <a:off x="15862534" y="13120382"/>
            <a:ext cx="360000" cy="35931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239483CA-EA22-2A3B-26DA-EECEAE7A6C45}"/>
              </a:ext>
            </a:extLst>
          </p:cNvPr>
          <p:cNvSpPr>
            <a:spLocks noChangeAspect="1"/>
          </p:cNvSpPr>
          <p:nvPr/>
        </p:nvSpPr>
        <p:spPr>
          <a:xfrm>
            <a:off x="5596293" y="12310256"/>
            <a:ext cx="360000" cy="359315"/>
          </a:xfrm>
          <a:prstGeom prst="ellipse">
            <a:avLst/>
          </a:prstGeom>
          <a:solidFill>
            <a:srgbClr val="0054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9C0B0E54-ADDC-5328-9CA4-CD069C09596C}"/>
              </a:ext>
            </a:extLst>
          </p:cNvPr>
          <p:cNvSpPr>
            <a:spLocks noChangeAspect="1"/>
          </p:cNvSpPr>
          <p:nvPr/>
        </p:nvSpPr>
        <p:spPr>
          <a:xfrm>
            <a:off x="12395559" y="12310256"/>
            <a:ext cx="360000" cy="359315"/>
          </a:xfrm>
          <a:prstGeom prst="ellipse">
            <a:avLst/>
          </a:prstGeom>
          <a:solidFill>
            <a:srgbClr val="0054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4DE690E5-D837-1335-B872-21C50451187E}"/>
              </a:ext>
            </a:extLst>
          </p:cNvPr>
          <p:cNvSpPr>
            <a:spLocks noChangeAspect="1"/>
          </p:cNvSpPr>
          <p:nvPr/>
        </p:nvSpPr>
        <p:spPr>
          <a:xfrm>
            <a:off x="9032572" y="12310256"/>
            <a:ext cx="360000" cy="359315"/>
          </a:xfrm>
          <a:prstGeom prst="ellipse">
            <a:avLst/>
          </a:prstGeom>
          <a:solidFill>
            <a:srgbClr val="0054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C0F1A37F-3BCD-E159-27D9-DD8F216647B7}"/>
              </a:ext>
            </a:extLst>
          </p:cNvPr>
          <p:cNvSpPr>
            <a:spLocks noChangeAspect="1"/>
          </p:cNvSpPr>
          <p:nvPr/>
        </p:nvSpPr>
        <p:spPr>
          <a:xfrm>
            <a:off x="7330877" y="12310256"/>
            <a:ext cx="360000" cy="35931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7BA2136-1602-8B3B-A412-2517B704F720}"/>
              </a:ext>
            </a:extLst>
          </p:cNvPr>
          <p:cNvSpPr>
            <a:spLocks noChangeAspect="1"/>
          </p:cNvSpPr>
          <p:nvPr/>
        </p:nvSpPr>
        <p:spPr>
          <a:xfrm>
            <a:off x="14126972" y="12310256"/>
            <a:ext cx="360000" cy="35931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F53F8511-8DE0-1684-D3D6-96B33E9D4BA3}"/>
              </a:ext>
            </a:extLst>
          </p:cNvPr>
          <p:cNvSpPr>
            <a:spLocks noChangeAspect="1"/>
          </p:cNvSpPr>
          <p:nvPr/>
        </p:nvSpPr>
        <p:spPr>
          <a:xfrm>
            <a:off x="15862534" y="12310256"/>
            <a:ext cx="360000" cy="35931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01B1731-2E2A-8D8B-B39B-4AE5D6C668C1}"/>
              </a:ext>
            </a:extLst>
          </p:cNvPr>
          <p:cNvSpPr>
            <a:spLocks noChangeAspect="1"/>
          </p:cNvSpPr>
          <p:nvPr/>
        </p:nvSpPr>
        <p:spPr>
          <a:xfrm>
            <a:off x="5596293" y="11427941"/>
            <a:ext cx="360000" cy="359315"/>
          </a:xfrm>
          <a:prstGeom prst="ellipse">
            <a:avLst/>
          </a:prstGeom>
          <a:solidFill>
            <a:srgbClr val="0054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A7D32E68-4694-DF63-3247-5B0E39C5CD4A}"/>
              </a:ext>
            </a:extLst>
          </p:cNvPr>
          <p:cNvSpPr>
            <a:spLocks noChangeAspect="1"/>
          </p:cNvSpPr>
          <p:nvPr/>
        </p:nvSpPr>
        <p:spPr>
          <a:xfrm>
            <a:off x="12395559" y="11427941"/>
            <a:ext cx="360000" cy="359315"/>
          </a:xfrm>
          <a:prstGeom prst="ellipse">
            <a:avLst/>
          </a:prstGeom>
          <a:solidFill>
            <a:srgbClr val="0054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5D70DFDC-6F98-FA4C-5036-1A9E02B035E6}"/>
              </a:ext>
            </a:extLst>
          </p:cNvPr>
          <p:cNvSpPr>
            <a:spLocks noChangeAspect="1"/>
          </p:cNvSpPr>
          <p:nvPr/>
        </p:nvSpPr>
        <p:spPr>
          <a:xfrm>
            <a:off x="9032572" y="11427941"/>
            <a:ext cx="360000" cy="359315"/>
          </a:xfrm>
          <a:prstGeom prst="ellipse">
            <a:avLst/>
          </a:prstGeom>
          <a:solidFill>
            <a:srgbClr val="0054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18F9418B-BD30-B521-0EAC-0A611AB45A9A}"/>
              </a:ext>
            </a:extLst>
          </p:cNvPr>
          <p:cNvSpPr>
            <a:spLocks noChangeAspect="1"/>
          </p:cNvSpPr>
          <p:nvPr/>
        </p:nvSpPr>
        <p:spPr>
          <a:xfrm>
            <a:off x="7330877" y="11427941"/>
            <a:ext cx="360000" cy="35931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21A16B2B-3A11-B08D-90B8-3EC9F67A93B9}"/>
              </a:ext>
            </a:extLst>
          </p:cNvPr>
          <p:cNvSpPr>
            <a:spLocks noChangeAspect="1"/>
          </p:cNvSpPr>
          <p:nvPr/>
        </p:nvSpPr>
        <p:spPr>
          <a:xfrm>
            <a:off x="14126972" y="11427941"/>
            <a:ext cx="360000" cy="35931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012176D-1CFF-05F9-A7A7-1E293F970238}"/>
              </a:ext>
            </a:extLst>
          </p:cNvPr>
          <p:cNvSpPr>
            <a:spLocks noChangeAspect="1"/>
          </p:cNvSpPr>
          <p:nvPr/>
        </p:nvSpPr>
        <p:spPr>
          <a:xfrm>
            <a:off x="15862534" y="11427941"/>
            <a:ext cx="360000" cy="35931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Pie 98">
            <a:extLst>
              <a:ext uri="{FF2B5EF4-FFF2-40B4-BE49-F238E27FC236}">
                <a16:creationId xmlns:a16="http://schemas.microsoft.com/office/drawing/2014/main" id="{11E5B746-F53A-EC5C-BF9D-DEEC8AF0A6C4}"/>
              </a:ext>
            </a:extLst>
          </p:cNvPr>
          <p:cNvSpPr/>
          <p:nvPr/>
        </p:nvSpPr>
        <p:spPr>
          <a:xfrm>
            <a:off x="5598093" y="1322791"/>
            <a:ext cx="356400" cy="356400"/>
          </a:xfrm>
          <a:prstGeom prst="pie">
            <a:avLst>
              <a:gd name="adj1" fmla="val 16081599"/>
              <a:gd name="adj2" fmla="val 5272249"/>
            </a:avLst>
          </a:prstGeom>
          <a:solidFill>
            <a:srgbClr val="0054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959EAEF5-0B35-18B3-8A49-B238522BC781}"/>
              </a:ext>
            </a:extLst>
          </p:cNvPr>
          <p:cNvSpPr>
            <a:spLocks noChangeAspect="1"/>
          </p:cNvSpPr>
          <p:nvPr/>
        </p:nvSpPr>
        <p:spPr>
          <a:xfrm>
            <a:off x="5596293" y="1975104"/>
            <a:ext cx="360000" cy="359315"/>
          </a:xfrm>
          <a:prstGeom prst="ellipse">
            <a:avLst/>
          </a:prstGeom>
          <a:solidFill>
            <a:srgbClr val="0054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Pie 102">
            <a:extLst>
              <a:ext uri="{FF2B5EF4-FFF2-40B4-BE49-F238E27FC236}">
                <a16:creationId xmlns:a16="http://schemas.microsoft.com/office/drawing/2014/main" id="{50C76504-91D8-76DF-1ABC-2C9D689909B9}"/>
              </a:ext>
            </a:extLst>
          </p:cNvPr>
          <p:cNvSpPr/>
          <p:nvPr/>
        </p:nvSpPr>
        <p:spPr>
          <a:xfrm>
            <a:off x="5598093" y="2633821"/>
            <a:ext cx="356400" cy="356400"/>
          </a:xfrm>
          <a:prstGeom prst="pie">
            <a:avLst>
              <a:gd name="adj1" fmla="val 16081599"/>
              <a:gd name="adj2" fmla="val 5272249"/>
            </a:avLst>
          </a:prstGeom>
          <a:solidFill>
            <a:srgbClr val="0054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877FA1CC-4D17-0263-552B-AC5738786D4C}"/>
              </a:ext>
            </a:extLst>
          </p:cNvPr>
          <p:cNvSpPr>
            <a:spLocks noChangeAspect="1"/>
          </p:cNvSpPr>
          <p:nvPr/>
        </p:nvSpPr>
        <p:spPr>
          <a:xfrm>
            <a:off x="5632293" y="3342489"/>
            <a:ext cx="288000" cy="287451"/>
          </a:xfrm>
          <a:prstGeom prst="ellipse">
            <a:avLst/>
          </a:prstGeom>
          <a:noFill/>
          <a:ln w="76200">
            <a:solidFill>
              <a:srgbClr val="0054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04078717-AD4C-05BA-1D49-D9A0FABADB15}"/>
              </a:ext>
            </a:extLst>
          </p:cNvPr>
          <p:cNvSpPr>
            <a:spLocks noChangeAspect="1"/>
          </p:cNvSpPr>
          <p:nvPr/>
        </p:nvSpPr>
        <p:spPr>
          <a:xfrm>
            <a:off x="5596293" y="3971622"/>
            <a:ext cx="360000" cy="359315"/>
          </a:xfrm>
          <a:prstGeom prst="ellipse">
            <a:avLst/>
          </a:prstGeom>
          <a:solidFill>
            <a:srgbClr val="0054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F1627177-7596-6F72-5691-E5969959776D}"/>
              </a:ext>
            </a:extLst>
          </p:cNvPr>
          <p:cNvSpPr>
            <a:spLocks noChangeAspect="1"/>
          </p:cNvSpPr>
          <p:nvPr/>
        </p:nvSpPr>
        <p:spPr>
          <a:xfrm>
            <a:off x="5632293" y="4860286"/>
            <a:ext cx="288000" cy="287451"/>
          </a:xfrm>
          <a:prstGeom prst="ellipse">
            <a:avLst/>
          </a:prstGeom>
          <a:noFill/>
          <a:ln w="76200">
            <a:solidFill>
              <a:srgbClr val="0054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E8D620D3-E69B-F97F-6CBD-D1AE50E0D47E}"/>
              </a:ext>
            </a:extLst>
          </p:cNvPr>
          <p:cNvSpPr>
            <a:spLocks noChangeAspect="1"/>
          </p:cNvSpPr>
          <p:nvPr/>
        </p:nvSpPr>
        <p:spPr>
          <a:xfrm>
            <a:off x="5596293" y="5652728"/>
            <a:ext cx="360000" cy="359315"/>
          </a:xfrm>
          <a:prstGeom prst="ellipse">
            <a:avLst/>
          </a:prstGeom>
          <a:solidFill>
            <a:srgbClr val="0054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85CD72E7-3AAE-B3E3-BE93-B0FAFE6DE709}"/>
              </a:ext>
            </a:extLst>
          </p:cNvPr>
          <p:cNvSpPr>
            <a:spLocks noChangeAspect="1"/>
          </p:cNvSpPr>
          <p:nvPr/>
        </p:nvSpPr>
        <p:spPr>
          <a:xfrm>
            <a:off x="5632293" y="6374944"/>
            <a:ext cx="288000" cy="287451"/>
          </a:xfrm>
          <a:prstGeom prst="ellipse">
            <a:avLst/>
          </a:prstGeom>
          <a:noFill/>
          <a:ln w="76200">
            <a:solidFill>
              <a:srgbClr val="0054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E0910D28-7949-9517-7948-6295793CCA58}"/>
              </a:ext>
            </a:extLst>
          </p:cNvPr>
          <p:cNvSpPr>
            <a:spLocks noChangeAspect="1"/>
          </p:cNvSpPr>
          <p:nvPr/>
        </p:nvSpPr>
        <p:spPr>
          <a:xfrm>
            <a:off x="5632293" y="7074981"/>
            <a:ext cx="288000" cy="287451"/>
          </a:xfrm>
          <a:prstGeom prst="ellipse">
            <a:avLst/>
          </a:prstGeom>
          <a:noFill/>
          <a:ln w="76200">
            <a:solidFill>
              <a:srgbClr val="0054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Pie 118">
            <a:extLst>
              <a:ext uri="{FF2B5EF4-FFF2-40B4-BE49-F238E27FC236}">
                <a16:creationId xmlns:a16="http://schemas.microsoft.com/office/drawing/2014/main" id="{66848366-728E-E334-AB4C-BE98FB9955FD}"/>
              </a:ext>
            </a:extLst>
          </p:cNvPr>
          <p:cNvSpPr/>
          <p:nvPr/>
        </p:nvSpPr>
        <p:spPr>
          <a:xfrm>
            <a:off x="5598093" y="7866834"/>
            <a:ext cx="356400" cy="356400"/>
          </a:xfrm>
          <a:prstGeom prst="pie">
            <a:avLst>
              <a:gd name="adj1" fmla="val 16081599"/>
              <a:gd name="adj2" fmla="val 5272249"/>
            </a:avLst>
          </a:prstGeom>
          <a:solidFill>
            <a:srgbClr val="0054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0" name="Pie 119">
            <a:extLst>
              <a:ext uri="{FF2B5EF4-FFF2-40B4-BE49-F238E27FC236}">
                <a16:creationId xmlns:a16="http://schemas.microsoft.com/office/drawing/2014/main" id="{F5F67D8E-AE3E-A1C5-1C0C-A998A242A288}"/>
              </a:ext>
            </a:extLst>
          </p:cNvPr>
          <p:cNvSpPr/>
          <p:nvPr/>
        </p:nvSpPr>
        <p:spPr>
          <a:xfrm>
            <a:off x="5598093" y="9063395"/>
            <a:ext cx="356400" cy="356400"/>
          </a:xfrm>
          <a:prstGeom prst="pie">
            <a:avLst>
              <a:gd name="adj1" fmla="val 16081599"/>
              <a:gd name="adj2" fmla="val 5272249"/>
            </a:avLst>
          </a:prstGeom>
          <a:solidFill>
            <a:srgbClr val="0054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8B552E75-FFBE-557B-004E-14AED2659A49}"/>
              </a:ext>
            </a:extLst>
          </p:cNvPr>
          <p:cNvSpPr>
            <a:spLocks noChangeAspect="1"/>
          </p:cNvSpPr>
          <p:nvPr/>
        </p:nvSpPr>
        <p:spPr>
          <a:xfrm>
            <a:off x="5596293" y="10069847"/>
            <a:ext cx="360000" cy="359315"/>
          </a:xfrm>
          <a:prstGeom prst="ellipse">
            <a:avLst/>
          </a:prstGeom>
          <a:solidFill>
            <a:srgbClr val="0054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47C6FCBC-160A-4057-3847-19AF253902B0}"/>
              </a:ext>
            </a:extLst>
          </p:cNvPr>
          <p:cNvSpPr>
            <a:spLocks noChangeAspect="1"/>
          </p:cNvSpPr>
          <p:nvPr/>
        </p:nvSpPr>
        <p:spPr>
          <a:xfrm>
            <a:off x="7330877" y="1321334"/>
            <a:ext cx="360000" cy="35931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1F2FF2BB-D5F7-9DF3-84AC-B3B98BA9BC8D}"/>
              </a:ext>
            </a:extLst>
          </p:cNvPr>
          <p:cNvSpPr>
            <a:spLocks noChangeAspect="1"/>
          </p:cNvSpPr>
          <p:nvPr/>
        </p:nvSpPr>
        <p:spPr>
          <a:xfrm>
            <a:off x="9068572" y="1357266"/>
            <a:ext cx="288000" cy="287451"/>
          </a:xfrm>
          <a:prstGeom prst="ellipse">
            <a:avLst/>
          </a:prstGeom>
          <a:noFill/>
          <a:ln w="76200">
            <a:solidFill>
              <a:srgbClr val="0054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84A804BC-9B1C-7785-557D-AA9D51FFBC80}"/>
              </a:ext>
            </a:extLst>
          </p:cNvPr>
          <p:cNvSpPr>
            <a:spLocks noChangeAspect="1"/>
          </p:cNvSpPr>
          <p:nvPr/>
        </p:nvSpPr>
        <p:spPr>
          <a:xfrm>
            <a:off x="12395559" y="1321334"/>
            <a:ext cx="360000" cy="359315"/>
          </a:xfrm>
          <a:prstGeom prst="ellipse">
            <a:avLst/>
          </a:prstGeom>
          <a:solidFill>
            <a:srgbClr val="0054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81A6727A-1B4C-70DC-3DC0-91E88E690925}"/>
              </a:ext>
            </a:extLst>
          </p:cNvPr>
          <p:cNvSpPr>
            <a:spLocks noChangeAspect="1"/>
          </p:cNvSpPr>
          <p:nvPr/>
        </p:nvSpPr>
        <p:spPr>
          <a:xfrm>
            <a:off x="14126972" y="1321334"/>
            <a:ext cx="360000" cy="35931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FED7EFAF-9B43-7319-AF3A-E023B73C0521}"/>
              </a:ext>
            </a:extLst>
          </p:cNvPr>
          <p:cNvSpPr>
            <a:spLocks noChangeAspect="1"/>
          </p:cNvSpPr>
          <p:nvPr/>
        </p:nvSpPr>
        <p:spPr>
          <a:xfrm>
            <a:off x="15862534" y="1321334"/>
            <a:ext cx="360000" cy="35931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3960CD9B-A5B8-7452-CAE7-5A0981A1A28A}"/>
              </a:ext>
            </a:extLst>
          </p:cNvPr>
          <p:cNvSpPr>
            <a:spLocks noChangeAspect="1"/>
          </p:cNvSpPr>
          <p:nvPr/>
        </p:nvSpPr>
        <p:spPr>
          <a:xfrm>
            <a:off x="9068572" y="2011036"/>
            <a:ext cx="288000" cy="287451"/>
          </a:xfrm>
          <a:prstGeom prst="ellipse">
            <a:avLst/>
          </a:prstGeom>
          <a:noFill/>
          <a:ln w="76200">
            <a:solidFill>
              <a:srgbClr val="0054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D28EEC1F-0261-0651-3A71-04C3FB24D5F3}"/>
              </a:ext>
            </a:extLst>
          </p:cNvPr>
          <p:cNvSpPr>
            <a:spLocks noChangeAspect="1"/>
          </p:cNvSpPr>
          <p:nvPr/>
        </p:nvSpPr>
        <p:spPr>
          <a:xfrm>
            <a:off x="7366877" y="2011036"/>
            <a:ext cx="288000" cy="287451"/>
          </a:xfrm>
          <a:prstGeom prst="ellipse">
            <a:avLst/>
          </a:prstGeom>
          <a:noFill/>
          <a:ln w="76200">
            <a:solidFill>
              <a:srgbClr val="0054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7471EA5E-887C-4ED7-745F-E82617CB8F62}"/>
              </a:ext>
            </a:extLst>
          </p:cNvPr>
          <p:cNvSpPr>
            <a:spLocks noChangeAspect="1"/>
          </p:cNvSpPr>
          <p:nvPr/>
        </p:nvSpPr>
        <p:spPr>
          <a:xfrm>
            <a:off x="10773418" y="2011036"/>
            <a:ext cx="288000" cy="287451"/>
          </a:xfrm>
          <a:prstGeom prst="ellipse">
            <a:avLst/>
          </a:prstGeom>
          <a:noFill/>
          <a:ln w="76200">
            <a:solidFill>
              <a:srgbClr val="0054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6BAAC778-0048-E205-EC68-A370CE205F6F}"/>
              </a:ext>
            </a:extLst>
          </p:cNvPr>
          <p:cNvSpPr>
            <a:spLocks noChangeAspect="1"/>
          </p:cNvSpPr>
          <p:nvPr/>
        </p:nvSpPr>
        <p:spPr>
          <a:xfrm>
            <a:off x="12431559" y="2011036"/>
            <a:ext cx="288000" cy="287451"/>
          </a:xfrm>
          <a:prstGeom prst="ellipse">
            <a:avLst/>
          </a:prstGeom>
          <a:noFill/>
          <a:ln w="76200">
            <a:solidFill>
              <a:srgbClr val="0054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03919BE3-4769-B7F3-CC06-B112EC901AFE}"/>
              </a:ext>
            </a:extLst>
          </p:cNvPr>
          <p:cNvSpPr>
            <a:spLocks noChangeAspect="1"/>
          </p:cNvSpPr>
          <p:nvPr/>
        </p:nvSpPr>
        <p:spPr>
          <a:xfrm>
            <a:off x="9068572" y="2668296"/>
            <a:ext cx="288000" cy="287451"/>
          </a:xfrm>
          <a:prstGeom prst="ellipse">
            <a:avLst/>
          </a:prstGeom>
          <a:noFill/>
          <a:ln w="76200">
            <a:solidFill>
              <a:srgbClr val="0054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Pie 134">
            <a:extLst>
              <a:ext uri="{FF2B5EF4-FFF2-40B4-BE49-F238E27FC236}">
                <a16:creationId xmlns:a16="http://schemas.microsoft.com/office/drawing/2014/main" id="{D7BDD0D8-7A4C-767A-0DD3-9837C66F0532}"/>
              </a:ext>
            </a:extLst>
          </p:cNvPr>
          <p:cNvSpPr/>
          <p:nvPr/>
        </p:nvSpPr>
        <p:spPr>
          <a:xfrm>
            <a:off x="7332677" y="2633821"/>
            <a:ext cx="356400" cy="356400"/>
          </a:xfrm>
          <a:prstGeom prst="pie">
            <a:avLst>
              <a:gd name="adj1" fmla="val 16081599"/>
              <a:gd name="adj2" fmla="val 5272249"/>
            </a:avLst>
          </a:prstGeom>
          <a:solidFill>
            <a:srgbClr val="0054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318A2935-0FBE-D15A-7435-A9E819603B7B}"/>
              </a:ext>
            </a:extLst>
          </p:cNvPr>
          <p:cNvSpPr>
            <a:spLocks noChangeAspect="1"/>
          </p:cNvSpPr>
          <p:nvPr/>
        </p:nvSpPr>
        <p:spPr>
          <a:xfrm>
            <a:off x="9068572" y="3342489"/>
            <a:ext cx="288000" cy="287451"/>
          </a:xfrm>
          <a:prstGeom prst="ellipse">
            <a:avLst/>
          </a:prstGeom>
          <a:noFill/>
          <a:ln w="76200">
            <a:solidFill>
              <a:srgbClr val="0054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8D162F4D-BB31-943D-6A4C-FB948E4A5997}"/>
              </a:ext>
            </a:extLst>
          </p:cNvPr>
          <p:cNvSpPr>
            <a:spLocks noChangeAspect="1"/>
          </p:cNvSpPr>
          <p:nvPr/>
        </p:nvSpPr>
        <p:spPr>
          <a:xfrm>
            <a:off x="7366877" y="3342489"/>
            <a:ext cx="288000" cy="287451"/>
          </a:xfrm>
          <a:prstGeom prst="ellipse">
            <a:avLst/>
          </a:prstGeom>
          <a:noFill/>
          <a:ln w="76200">
            <a:solidFill>
              <a:srgbClr val="0054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EAD074F0-6B15-7578-9131-680F5F04B937}"/>
              </a:ext>
            </a:extLst>
          </p:cNvPr>
          <p:cNvSpPr>
            <a:spLocks noChangeAspect="1"/>
          </p:cNvSpPr>
          <p:nvPr/>
        </p:nvSpPr>
        <p:spPr>
          <a:xfrm>
            <a:off x="10773418" y="3342489"/>
            <a:ext cx="288000" cy="287451"/>
          </a:xfrm>
          <a:prstGeom prst="ellipse">
            <a:avLst/>
          </a:prstGeom>
          <a:noFill/>
          <a:ln w="76200">
            <a:solidFill>
              <a:srgbClr val="0054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88E404E5-D190-3F2B-0F85-812007A76AFA}"/>
              </a:ext>
            </a:extLst>
          </p:cNvPr>
          <p:cNvSpPr>
            <a:spLocks noChangeAspect="1"/>
          </p:cNvSpPr>
          <p:nvPr/>
        </p:nvSpPr>
        <p:spPr>
          <a:xfrm>
            <a:off x="12431559" y="3342489"/>
            <a:ext cx="288000" cy="287451"/>
          </a:xfrm>
          <a:prstGeom prst="ellipse">
            <a:avLst/>
          </a:prstGeom>
          <a:noFill/>
          <a:ln w="76200">
            <a:solidFill>
              <a:srgbClr val="0054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F124FAA9-ED05-1000-D129-01D002947CF0}"/>
              </a:ext>
            </a:extLst>
          </p:cNvPr>
          <p:cNvSpPr>
            <a:spLocks noChangeAspect="1"/>
          </p:cNvSpPr>
          <p:nvPr/>
        </p:nvSpPr>
        <p:spPr>
          <a:xfrm>
            <a:off x="14126972" y="2632364"/>
            <a:ext cx="360000" cy="35931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6D5C7621-0EDE-792B-8733-DC3FAB43C323}"/>
              </a:ext>
            </a:extLst>
          </p:cNvPr>
          <p:cNvSpPr>
            <a:spLocks noChangeAspect="1"/>
          </p:cNvSpPr>
          <p:nvPr/>
        </p:nvSpPr>
        <p:spPr>
          <a:xfrm>
            <a:off x="15862534" y="2632364"/>
            <a:ext cx="360000" cy="35931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CC5A8860-7304-EEA8-404D-C4BCCDBCE057}"/>
              </a:ext>
            </a:extLst>
          </p:cNvPr>
          <p:cNvSpPr>
            <a:spLocks noChangeAspect="1"/>
          </p:cNvSpPr>
          <p:nvPr/>
        </p:nvSpPr>
        <p:spPr>
          <a:xfrm>
            <a:off x="10773418" y="2668296"/>
            <a:ext cx="288000" cy="287451"/>
          </a:xfrm>
          <a:prstGeom prst="ellipse">
            <a:avLst/>
          </a:prstGeom>
          <a:noFill/>
          <a:ln w="76200">
            <a:solidFill>
              <a:srgbClr val="0054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Pie 148">
            <a:extLst>
              <a:ext uri="{FF2B5EF4-FFF2-40B4-BE49-F238E27FC236}">
                <a16:creationId xmlns:a16="http://schemas.microsoft.com/office/drawing/2014/main" id="{224B12BB-BE7A-7265-D88A-52E84A950BEB}"/>
              </a:ext>
            </a:extLst>
          </p:cNvPr>
          <p:cNvSpPr/>
          <p:nvPr/>
        </p:nvSpPr>
        <p:spPr>
          <a:xfrm>
            <a:off x="12397359" y="2633821"/>
            <a:ext cx="356400" cy="356400"/>
          </a:xfrm>
          <a:prstGeom prst="pie">
            <a:avLst>
              <a:gd name="adj1" fmla="val 16081599"/>
              <a:gd name="adj2" fmla="val 5272249"/>
            </a:avLst>
          </a:prstGeom>
          <a:solidFill>
            <a:srgbClr val="0054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0" name="Pie 149">
            <a:extLst>
              <a:ext uri="{FF2B5EF4-FFF2-40B4-BE49-F238E27FC236}">
                <a16:creationId xmlns:a16="http://schemas.microsoft.com/office/drawing/2014/main" id="{CAAA959C-0578-297D-E86F-63A3C3E837A6}"/>
              </a:ext>
            </a:extLst>
          </p:cNvPr>
          <p:cNvSpPr/>
          <p:nvPr/>
        </p:nvSpPr>
        <p:spPr>
          <a:xfrm>
            <a:off x="7332677" y="3973079"/>
            <a:ext cx="356400" cy="356400"/>
          </a:xfrm>
          <a:prstGeom prst="pie">
            <a:avLst>
              <a:gd name="adj1" fmla="val 16081599"/>
              <a:gd name="adj2" fmla="val 5272249"/>
            </a:avLst>
          </a:prstGeom>
          <a:solidFill>
            <a:srgbClr val="0054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D09DA02F-F43E-20C9-34BC-06CDF15DCB00}"/>
              </a:ext>
            </a:extLst>
          </p:cNvPr>
          <p:cNvSpPr>
            <a:spLocks noChangeAspect="1"/>
          </p:cNvSpPr>
          <p:nvPr/>
        </p:nvSpPr>
        <p:spPr>
          <a:xfrm>
            <a:off x="9068572" y="4007554"/>
            <a:ext cx="288000" cy="287451"/>
          </a:xfrm>
          <a:prstGeom prst="ellipse">
            <a:avLst/>
          </a:prstGeom>
          <a:noFill/>
          <a:ln w="76200">
            <a:solidFill>
              <a:srgbClr val="0054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DCBD5EE7-D5E5-12DF-40C3-26D2823E58F4}"/>
              </a:ext>
            </a:extLst>
          </p:cNvPr>
          <p:cNvSpPr>
            <a:spLocks noChangeAspect="1"/>
          </p:cNvSpPr>
          <p:nvPr/>
        </p:nvSpPr>
        <p:spPr>
          <a:xfrm>
            <a:off x="10773418" y="4007554"/>
            <a:ext cx="288000" cy="287451"/>
          </a:xfrm>
          <a:prstGeom prst="ellipse">
            <a:avLst/>
          </a:prstGeom>
          <a:noFill/>
          <a:ln w="76200">
            <a:solidFill>
              <a:srgbClr val="0054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61C3389D-8DA6-72E1-C3B1-8FA2E4558FC0}"/>
              </a:ext>
            </a:extLst>
          </p:cNvPr>
          <p:cNvSpPr>
            <a:spLocks noChangeAspect="1"/>
          </p:cNvSpPr>
          <p:nvPr/>
        </p:nvSpPr>
        <p:spPr>
          <a:xfrm>
            <a:off x="12431559" y="4007554"/>
            <a:ext cx="288000" cy="287451"/>
          </a:xfrm>
          <a:prstGeom prst="ellipse">
            <a:avLst/>
          </a:prstGeom>
          <a:noFill/>
          <a:ln w="76200">
            <a:solidFill>
              <a:srgbClr val="0054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B0D6CEAD-FD92-7899-E86D-9E1451B6E407}"/>
              </a:ext>
            </a:extLst>
          </p:cNvPr>
          <p:cNvSpPr>
            <a:spLocks noChangeAspect="1"/>
          </p:cNvSpPr>
          <p:nvPr/>
        </p:nvSpPr>
        <p:spPr>
          <a:xfrm>
            <a:off x="9068572" y="4860286"/>
            <a:ext cx="288000" cy="287451"/>
          </a:xfrm>
          <a:prstGeom prst="ellipse">
            <a:avLst/>
          </a:prstGeom>
          <a:noFill/>
          <a:ln w="76200">
            <a:solidFill>
              <a:srgbClr val="0054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8F9C55BB-9723-32A1-125D-831D62A186CE}"/>
              </a:ext>
            </a:extLst>
          </p:cNvPr>
          <p:cNvSpPr>
            <a:spLocks noChangeAspect="1"/>
          </p:cNvSpPr>
          <p:nvPr/>
        </p:nvSpPr>
        <p:spPr>
          <a:xfrm>
            <a:off x="7366877" y="4860286"/>
            <a:ext cx="288000" cy="287451"/>
          </a:xfrm>
          <a:prstGeom prst="ellipse">
            <a:avLst/>
          </a:prstGeom>
          <a:noFill/>
          <a:ln w="76200">
            <a:solidFill>
              <a:srgbClr val="0054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2EF80D00-7CFC-B589-F5FE-3AAAF3A71415}"/>
              </a:ext>
            </a:extLst>
          </p:cNvPr>
          <p:cNvSpPr>
            <a:spLocks noChangeAspect="1"/>
          </p:cNvSpPr>
          <p:nvPr/>
        </p:nvSpPr>
        <p:spPr>
          <a:xfrm>
            <a:off x="10773418" y="4860286"/>
            <a:ext cx="288000" cy="287451"/>
          </a:xfrm>
          <a:prstGeom prst="ellipse">
            <a:avLst/>
          </a:prstGeom>
          <a:noFill/>
          <a:ln w="76200">
            <a:solidFill>
              <a:srgbClr val="0054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1825C48A-2223-2FC5-ABD0-58605E1AC564}"/>
              </a:ext>
            </a:extLst>
          </p:cNvPr>
          <p:cNvSpPr>
            <a:spLocks noChangeAspect="1"/>
          </p:cNvSpPr>
          <p:nvPr/>
        </p:nvSpPr>
        <p:spPr>
          <a:xfrm>
            <a:off x="12431559" y="4860286"/>
            <a:ext cx="288000" cy="287451"/>
          </a:xfrm>
          <a:prstGeom prst="ellipse">
            <a:avLst/>
          </a:prstGeom>
          <a:noFill/>
          <a:ln w="76200">
            <a:solidFill>
              <a:srgbClr val="0054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Pie 162">
            <a:extLst>
              <a:ext uri="{FF2B5EF4-FFF2-40B4-BE49-F238E27FC236}">
                <a16:creationId xmlns:a16="http://schemas.microsoft.com/office/drawing/2014/main" id="{B66A7FF1-7338-CEEE-605B-E374F505C3F8}"/>
              </a:ext>
            </a:extLst>
          </p:cNvPr>
          <p:cNvSpPr/>
          <p:nvPr/>
        </p:nvSpPr>
        <p:spPr>
          <a:xfrm>
            <a:off x="7332677" y="5654185"/>
            <a:ext cx="356400" cy="356400"/>
          </a:xfrm>
          <a:prstGeom prst="pie">
            <a:avLst>
              <a:gd name="adj1" fmla="val 16081599"/>
              <a:gd name="adj2" fmla="val 5272249"/>
            </a:avLst>
          </a:prstGeom>
          <a:solidFill>
            <a:srgbClr val="0054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F4B7115F-A33E-66E4-9CFD-C6A6AB4003FF}"/>
              </a:ext>
            </a:extLst>
          </p:cNvPr>
          <p:cNvSpPr>
            <a:spLocks noChangeAspect="1"/>
          </p:cNvSpPr>
          <p:nvPr/>
        </p:nvSpPr>
        <p:spPr>
          <a:xfrm>
            <a:off x="9068572" y="5688660"/>
            <a:ext cx="288000" cy="287451"/>
          </a:xfrm>
          <a:prstGeom prst="ellipse">
            <a:avLst/>
          </a:prstGeom>
          <a:noFill/>
          <a:ln w="76200">
            <a:solidFill>
              <a:srgbClr val="0054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3B3E9E46-033D-C306-D2AF-825C04E5B45E}"/>
              </a:ext>
            </a:extLst>
          </p:cNvPr>
          <p:cNvSpPr>
            <a:spLocks noChangeAspect="1"/>
          </p:cNvSpPr>
          <p:nvPr/>
        </p:nvSpPr>
        <p:spPr>
          <a:xfrm>
            <a:off x="10773418" y="5688660"/>
            <a:ext cx="288000" cy="287451"/>
          </a:xfrm>
          <a:prstGeom prst="ellipse">
            <a:avLst/>
          </a:prstGeom>
          <a:noFill/>
          <a:ln w="76200">
            <a:solidFill>
              <a:srgbClr val="0054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DA1A8269-40EA-FECB-2B02-6F40E3C65434}"/>
              </a:ext>
            </a:extLst>
          </p:cNvPr>
          <p:cNvSpPr>
            <a:spLocks noChangeAspect="1"/>
          </p:cNvSpPr>
          <p:nvPr/>
        </p:nvSpPr>
        <p:spPr>
          <a:xfrm>
            <a:off x="12431559" y="5688660"/>
            <a:ext cx="288000" cy="287451"/>
          </a:xfrm>
          <a:prstGeom prst="ellipse">
            <a:avLst/>
          </a:prstGeom>
          <a:noFill/>
          <a:ln w="76200">
            <a:solidFill>
              <a:srgbClr val="0054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16367087-B815-EB94-E53E-8F2EC916B796}"/>
              </a:ext>
            </a:extLst>
          </p:cNvPr>
          <p:cNvSpPr>
            <a:spLocks noChangeAspect="1"/>
          </p:cNvSpPr>
          <p:nvPr/>
        </p:nvSpPr>
        <p:spPr>
          <a:xfrm>
            <a:off x="9068572" y="6374944"/>
            <a:ext cx="288000" cy="287451"/>
          </a:xfrm>
          <a:prstGeom prst="ellipse">
            <a:avLst/>
          </a:prstGeom>
          <a:noFill/>
          <a:ln w="76200">
            <a:solidFill>
              <a:srgbClr val="0054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8DADD946-6583-3F49-BDF5-23DF24A9B372}"/>
              </a:ext>
            </a:extLst>
          </p:cNvPr>
          <p:cNvSpPr>
            <a:spLocks noChangeAspect="1"/>
          </p:cNvSpPr>
          <p:nvPr/>
        </p:nvSpPr>
        <p:spPr>
          <a:xfrm>
            <a:off x="7366877" y="6374944"/>
            <a:ext cx="288000" cy="287451"/>
          </a:xfrm>
          <a:prstGeom prst="ellipse">
            <a:avLst/>
          </a:prstGeom>
          <a:noFill/>
          <a:ln w="76200">
            <a:solidFill>
              <a:srgbClr val="0054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EC7FA233-6C31-091D-976C-844209E0798F}"/>
              </a:ext>
            </a:extLst>
          </p:cNvPr>
          <p:cNvSpPr>
            <a:spLocks noChangeAspect="1"/>
          </p:cNvSpPr>
          <p:nvPr/>
        </p:nvSpPr>
        <p:spPr>
          <a:xfrm>
            <a:off x="10773418" y="6374944"/>
            <a:ext cx="288000" cy="287451"/>
          </a:xfrm>
          <a:prstGeom prst="ellipse">
            <a:avLst/>
          </a:prstGeom>
          <a:noFill/>
          <a:ln w="76200">
            <a:solidFill>
              <a:srgbClr val="0054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9235AB07-269E-52A2-4AD9-6F7E0EA267D1}"/>
              </a:ext>
            </a:extLst>
          </p:cNvPr>
          <p:cNvSpPr>
            <a:spLocks noChangeAspect="1"/>
          </p:cNvSpPr>
          <p:nvPr/>
        </p:nvSpPr>
        <p:spPr>
          <a:xfrm>
            <a:off x="12431559" y="6374944"/>
            <a:ext cx="288000" cy="287451"/>
          </a:xfrm>
          <a:prstGeom prst="ellipse">
            <a:avLst/>
          </a:prstGeom>
          <a:noFill/>
          <a:ln w="76200">
            <a:solidFill>
              <a:srgbClr val="0054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842B935B-15CE-8582-095D-CBAC4DD0838F}"/>
              </a:ext>
            </a:extLst>
          </p:cNvPr>
          <p:cNvSpPr>
            <a:spLocks noChangeAspect="1"/>
          </p:cNvSpPr>
          <p:nvPr/>
        </p:nvSpPr>
        <p:spPr>
          <a:xfrm>
            <a:off x="9068572" y="7074981"/>
            <a:ext cx="288000" cy="287451"/>
          </a:xfrm>
          <a:prstGeom prst="ellipse">
            <a:avLst/>
          </a:prstGeom>
          <a:noFill/>
          <a:ln w="76200">
            <a:solidFill>
              <a:srgbClr val="0054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952B2B0F-ECCE-EC6D-2205-3C36AABCF84B}"/>
              </a:ext>
            </a:extLst>
          </p:cNvPr>
          <p:cNvSpPr>
            <a:spLocks noChangeAspect="1"/>
          </p:cNvSpPr>
          <p:nvPr/>
        </p:nvSpPr>
        <p:spPr>
          <a:xfrm>
            <a:off x="7366877" y="7074981"/>
            <a:ext cx="288000" cy="287451"/>
          </a:xfrm>
          <a:prstGeom prst="ellipse">
            <a:avLst/>
          </a:prstGeom>
          <a:noFill/>
          <a:ln w="76200">
            <a:solidFill>
              <a:srgbClr val="0054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A0FC8093-0D34-8F42-9324-D8FE251BF74C}"/>
              </a:ext>
            </a:extLst>
          </p:cNvPr>
          <p:cNvSpPr>
            <a:spLocks noChangeAspect="1"/>
          </p:cNvSpPr>
          <p:nvPr/>
        </p:nvSpPr>
        <p:spPr>
          <a:xfrm>
            <a:off x="10773418" y="7074981"/>
            <a:ext cx="288000" cy="287451"/>
          </a:xfrm>
          <a:prstGeom prst="ellipse">
            <a:avLst/>
          </a:prstGeom>
          <a:noFill/>
          <a:ln w="76200">
            <a:solidFill>
              <a:srgbClr val="0054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8D8580EF-7F0A-B787-DFAF-A9C34B645A9E}"/>
              </a:ext>
            </a:extLst>
          </p:cNvPr>
          <p:cNvSpPr>
            <a:spLocks noChangeAspect="1"/>
          </p:cNvSpPr>
          <p:nvPr/>
        </p:nvSpPr>
        <p:spPr>
          <a:xfrm>
            <a:off x="12431559" y="7074981"/>
            <a:ext cx="288000" cy="287451"/>
          </a:xfrm>
          <a:prstGeom prst="ellipse">
            <a:avLst/>
          </a:prstGeom>
          <a:noFill/>
          <a:ln w="76200">
            <a:solidFill>
              <a:srgbClr val="0054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67987CC-1E73-624B-7B6B-8DD1E3DCE385}"/>
              </a:ext>
            </a:extLst>
          </p:cNvPr>
          <p:cNvGrpSpPr/>
          <p:nvPr/>
        </p:nvGrpSpPr>
        <p:grpSpPr>
          <a:xfrm>
            <a:off x="17351957" y="4237525"/>
            <a:ext cx="3321119" cy="2895303"/>
            <a:chOff x="10993875" y="4225900"/>
            <a:chExt cx="3321119" cy="2895303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D9630BC-3F37-6126-293E-A00F9A3D6B42}"/>
                </a:ext>
              </a:extLst>
            </p:cNvPr>
            <p:cNvSpPr/>
            <p:nvPr/>
          </p:nvSpPr>
          <p:spPr>
            <a:xfrm>
              <a:off x="10993875" y="4247167"/>
              <a:ext cx="3263602" cy="2837794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2C71079C-DBD8-66AA-852E-94E713FAA9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255588" y="4987066"/>
              <a:ext cx="360000" cy="359315"/>
            </a:xfrm>
            <a:prstGeom prst="ellipse">
              <a:avLst/>
            </a:prstGeom>
            <a:solidFill>
              <a:srgbClr val="00549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Pie 65">
              <a:extLst>
                <a:ext uri="{FF2B5EF4-FFF2-40B4-BE49-F238E27FC236}">
                  <a16:creationId xmlns:a16="http://schemas.microsoft.com/office/drawing/2014/main" id="{38E0A925-8B06-DF3E-98FB-11BA3C410F4C}"/>
                </a:ext>
              </a:extLst>
            </p:cNvPr>
            <p:cNvSpPr/>
            <p:nvPr/>
          </p:nvSpPr>
          <p:spPr>
            <a:xfrm>
              <a:off x="11255588" y="5568504"/>
              <a:ext cx="356400" cy="356400"/>
            </a:xfrm>
            <a:prstGeom prst="pie">
              <a:avLst>
                <a:gd name="adj1" fmla="val 16081599"/>
                <a:gd name="adj2" fmla="val 5272249"/>
              </a:avLst>
            </a:prstGeom>
            <a:solidFill>
              <a:srgbClr val="00549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2AA6A31F-5DF1-B2E6-DA00-49CD7DA7F8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298366" y="6147889"/>
              <a:ext cx="270843" cy="270327"/>
            </a:xfrm>
            <a:prstGeom prst="ellipse">
              <a:avLst/>
            </a:prstGeom>
            <a:noFill/>
            <a:ln w="76200">
              <a:solidFill>
                <a:srgbClr val="00549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691450D5-4E18-3BE1-7F55-1F98FBBD25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255588" y="6636480"/>
              <a:ext cx="360000" cy="35931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F97819D-ADD9-1607-4F4B-8D9539FEAAEE}"/>
                </a:ext>
              </a:extLst>
            </p:cNvPr>
            <p:cNvSpPr txBox="1"/>
            <p:nvPr/>
          </p:nvSpPr>
          <p:spPr>
            <a:xfrm>
              <a:off x="10993875" y="4225900"/>
              <a:ext cx="3321119" cy="289530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b="1" dirty="0"/>
                <a:t>Key</a:t>
              </a:r>
              <a:r>
                <a:rPr lang="en-US" sz="2400" dirty="0"/>
                <a:t>        </a:t>
              </a:r>
            </a:p>
            <a:p>
              <a:pPr>
                <a:lnSpc>
                  <a:spcPct val="150000"/>
                </a:lnSpc>
              </a:pPr>
              <a:r>
                <a:rPr lang="en-US" sz="2400" dirty="0"/>
                <a:t>	Complete</a:t>
              </a:r>
            </a:p>
            <a:p>
              <a:pPr>
                <a:lnSpc>
                  <a:spcPct val="150000"/>
                </a:lnSpc>
              </a:pPr>
              <a:r>
                <a:rPr lang="en-US" sz="2400" dirty="0"/>
                <a:t>	In Progress</a:t>
              </a:r>
            </a:p>
            <a:p>
              <a:pPr>
                <a:lnSpc>
                  <a:spcPct val="150000"/>
                </a:lnSpc>
              </a:pPr>
              <a:r>
                <a:rPr lang="en-US" sz="2400" dirty="0"/>
                <a:t>	Not Yet Begun</a:t>
              </a:r>
            </a:p>
            <a:p>
              <a:pPr>
                <a:lnSpc>
                  <a:spcPct val="150000"/>
                </a:lnSpc>
              </a:pPr>
              <a:r>
                <a:rPr lang="en-US" sz="2400" dirty="0"/>
                <a:t>	Not Applicable</a:t>
              </a:r>
            </a:p>
          </p:txBody>
        </p:sp>
      </p:grpSp>
      <p:sp>
        <p:nvSpPr>
          <p:cNvPr id="178" name="Oval 177">
            <a:extLst>
              <a:ext uri="{FF2B5EF4-FFF2-40B4-BE49-F238E27FC236}">
                <a16:creationId xmlns:a16="http://schemas.microsoft.com/office/drawing/2014/main" id="{450A3CAE-2E74-796E-F45E-84746EF32EE7}"/>
              </a:ext>
            </a:extLst>
          </p:cNvPr>
          <p:cNvSpPr>
            <a:spLocks noChangeAspect="1"/>
          </p:cNvSpPr>
          <p:nvPr/>
        </p:nvSpPr>
        <p:spPr>
          <a:xfrm>
            <a:off x="9068572" y="7901309"/>
            <a:ext cx="288000" cy="287451"/>
          </a:xfrm>
          <a:prstGeom prst="ellipse">
            <a:avLst/>
          </a:prstGeom>
          <a:noFill/>
          <a:ln w="76200">
            <a:solidFill>
              <a:srgbClr val="0054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6EDFBBD4-A2AC-DD07-9110-C3E1447FDEA2}"/>
              </a:ext>
            </a:extLst>
          </p:cNvPr>
          <p:cNvSpPr>
            <a:spLocks noChangeAspect="1"/>
          </p:cNvSpPr>
          <p:nvPr/>
        </p:nvSpPr>
        <p:spPr>
          <a:xfrm>
            <a:off x="7366877" y="7901309"/>
            <a:ext cx="288000" cy="287451"/>
          </a:xfrm>
          <a:prstGeom prst="ellipse">
            <a:avLst/>
          </a:prstGeom>
          <a:noFill/>
          <a:ln w="76200">
            <a:solidFill>
              <a:srgbClr val="0054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088E07E4-888D-F3C0-34E6-C62E63C076BF}"/>
              </a:ext>
            </a:extLst>
          </p:cNvPr>
          <p:cNvSpPr>
            <a:spLocks noChangeAspect="1"/>
          </p:cNvSpPr>
          <p:nvPr/>
        </p:nvSpPr>
        <p:spPr>
          <a:xfrm>
            <a:off x="10773418" y="7901309"/>
            <a:ext cx="288000" cy="287451"/>
          </a:xfrm>
          <a:prstGeom prst="ellipse">
            <a:avLst/>
          </a:prstGeom>
          <a:noFill/>
          <a:ln w="76200">
            <a:solidFill>
              <a:srgbClr val="0054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B2CF5DD5-F1A6-57E0-EBE6-303AD8747DF2}"/>
              </a:ext>
            </a:extLst>
          </p:cNvPr>
          <p:cNvSpPr>
            <a:spLocks noChangeAspect="1"/>
          </p:cNvSpPr>
          <p:nvPr/>
        </p:nvSpPr>
        <p:spPr>
          <a:xfrm>
            <a:off x="12431559" y="7901309"/>
            <a:ext cx="288000" cy="287451"/>
          </a:xfrm>
          <a:prstGeom prst="ellipse">
            <a:avLst/>
          </a:prstGeom>
          <a:noFill/>
          <a:ln w="76200">
            <a:solidFill>
              <a:srgbClr val="0054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F41E544D-D54E-6F9B-7965-DCA448183CE3}"/>
              </a:ext>
            </a:extLst>
          </p:cNvPr>
          <p:cNvSpPr>
            <a:spLocks noChangeAspect="1"/>
          </p:cNvSpPr>
          <p:nvPr/>
        </p:nvSpPr>
        <p:spPr>
          <a:xfrm>
            <a:off x="9068572" y="9097870"/>
            <a:ext cx="288000" cy="287451"/>
          </a:xfrm>
          <a:prstGeom prst="ellipse">
            <a:avLst/>
          </a:prstGeom>
          <a:noFill/>
          <a:ln w="76200">
            <a:solidFill>
              <a:srgbClr val="0054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FC430468-CF12-E3F7-D51F-31B9315A1114}"/>
              </a:ext>
            </a:extLst>
          </p:cNvPr>
          <p:cNvSpPr>
            <a:spLocks noChangeAspect="1"/>
          </p:cNvSpPr>
          <p:nvPr/>
        </p:nvSpPr>
        <p:spPr>
          <a:xfrm>
            <a:off x="7366877" y="9097870"/>
            <a:ext cx="288000" cy="287451"/>
          </a:xfrm>
          <a:prstGeom prst="ellipse">
            <a:avLst/>
          </a:prstGeom>
          <a:noFill/>
          <a:ln w="76200">
            <a:solidFill>
              <a:srgbClr val="0054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289F213A-ED06-B28A-8B87-E3DC3917F2C1}"/>
              </a:ext>
            </a:extLst>
          </p:cNvPr>
          <p:cNvSpPr>
            <a:spLocks noChangeAspect="1"/>
          </p:cNvSpPr>
          <p:nvPr/>
        </p:nvSpPr>
        <p:spPr>
          <a:xfrm>
            <a:off x="10773418" y="9097870"/>
            <a:ext cx="288000" cy="287451"/>
          </a:xfrm>
          <a:prstGeom prst="ellipse">
            <a:avLst/>
          </a:prstGeom>
          <a:noFill/>
          <a:ln w="76200">
            <a:solidFill>
              <a:srgbClr val="0054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D8816FB6-A367-871D-ED35-7AF965FD1FCC}"/>
              </a:ext>
            </a:extLst>
          </p:cNvPr>
          <p:cNvSpPr>
            <a:spLocks noChangeAspect="1"/>
          </p:cNvSpPr>
          <p:nvPr/>
        </p:nvSpPr>
        <p:spPr>
          <a:xfrm>
            <a:off x="12431559" y="9097870"/>
            <a:ext cx="288000" cy="287451"/>
          </a:xfrm>
          <a:prstGeom prst="ellipse">
            <a:avLst/>
          </a:prstGeom>
          <a:noFill/>
          <a:ln w="76200">
            <a:solidFill>
              <a:srgbClr val="0054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D7C19C0A-9198-D5CF-9021-BB812C40D09E}"/>
              </a:ext>
            </a:extLst>
          </p:cNvPr>
          <p:cNvSpPr>
            <a:spLocks noChangeAspect="1"/>
          </p:cNvSpPr>
          <p:nvPr/>
        </p:nvSpPr>
        <p:spPr>
          <a:xfrm>
            <a:off x="5632293" y="10782453"/>
            <a:ext cx="288000" cy="287451"/>
          </a:xfrm>
          <a:prstGeom prst="ellipse">
            <a:avLst/>
          </a:prstGeom>
          <a:noFill/>
          <a:ln w="76200">
            <a:solidFill>
              <a:srgbClr val="0054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91979B70-BA8A-30CE-8210-B126B317A46F}"/>
              </a:ext>
            </a:extLst>
          </p:cNvPr>
          <p:cNvSpPr>
            <a:spLocks noChangeAspect="1"/>
          </p:cNvSpPr>
          <p:nvPr/>
        </p:nvSpPr>
        <p:spPr>
          <a:xfrm>
            <a:off x="9068572" y="10782453"/>
            <a:ext cx="288000" cy="287451"/>
          </a:xfrm>
          <a:prstGeom prst="ellipse">
            <a:avLst/>
          </a:prstGeom>
          <a:noFill/>
          <a:ln w="76200">
            <a:solidFill>
              <a:srgbClr val="0054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910728F6-646C-FB99-C6A1-7A5CB6164EF5}"/>
              </a:ext>
            </a:extLst>
          </p:cNvPr>
          <p:cNvSpPr>
            <a:spLocks noChangeAspect="1"/>
          </p:cNvSpPr>
          <p:nvPr/>
        </p:nvSpPr>
        <p:spPr>
          <a:xfrm>
            <a:off x="7366877" y="10782453"/>
            <a:ext cx="288000" cy="287451"/>
          </a:xfrm>
          <a:prstGeom prst="ellipse">
            <a:avLst/>
          </a:prstGeom>
          <a:noFill/>
          <a:ln w="76200">
            <a:solidFill>
              <a:srgbClr val="0054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1586DF8B-A1F8-4DB3-12F4-DE4D75E5615D}"/>
              </a:ext>
            </a:extLst>
          </p:cNvPr>
          <p:cNvSpPr>
            <a:spLocks noChangeAspect="1"/>
          </p:cNvSpPr>
          <p:nvPr/>
        </p:nvSpPr>
        <p:spPr>
          <a:xfrm>
            <a:off x="10773418" y="10782453"/>
            <a:ext cx="288000" cy="287451"/>
          </a:xfrm>
          <a:prstGeom prst="ellipse">
            <a:avLst/>
          </a:prstGeom>
          <a:noFill/>
          <a:ln w="76200">
            <a:solidFill>
              <a:srgbClr val="0054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9C848374-05FD-2A2D-CC57-0FAA1D211778}"/>
              </a:ext>
            </a:extLst>
          </p:cNvPr>
          <p:cNvSpPr>
            <a:spLocks noChangeAspect="1"/>
          </p:cNvSpPr>
          <p:nvPr/>
        </p:nvSpPr>
        <p:spPr>
          <a:xfrm>
            <a:off x="12431559" y="10782453"/>
            <a:ext cx="288000" cy="287451"/>
          </a:xfrm>
          <a:prstGeom prst="ellipse">
            <a:avLst/>
          </a:prstGeom>
          <a:noFill/>
          <a:ln w="76200">
            <a:solidFill>
              <a:srgbClr val="0054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Pie 199">
            <a:extLst>
              <a:ext uri="{FF2B5EF4-FFF2-40B4-BE49-F238E27FC236}">
                <a16:creationId xmlns:a16="http://schemas.microsoft.com/office/drawing/2014/main" id="{BF590071-99CE-F179-02E7-1E4A5FC52398}"/>
              </a:ext>
            </a:extLst>
          </p:cNvPr>
          <p:cNvSpPr/>
          <p:nvPr/>
        </p:nvSpPr>
        <p:spPr>
          <a:xfrm>
            <a:off x="7332677" y="10071304"/>
            <a:ext cx="356400" cy="356400"/>
          </a:xfrm>
          <a:prstGeom prst="pie">
            <a:avLst>
              <a:gd name="adj1" fmla="val 16081599"/>
              <a:gd name="adj2" fmla="val 5272249"/>
            </a:avLst>
          </a:prstGeom>
          <a:solidFill>
            <a:srgbClr val="0054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1387F3CE-6DD2-ABAA-6D8D-5BC59F072BB2}"/>
              </a:ext>
            </a:extLst>
          </p:cNvPr>
          <p:cNvSpPr>
            <a:spLocks noChangeAspect="1"/>
          </p:cNvSpPr>
          <p:nvPr/>
        </p:nvSpPr>
        <p:spPr>
          <a:xfrm>
            <a:off x="9068572" y="10105779"/>
            <a:ext cx="288000" cy="287451"/>
          </a:xfrm>
          <a:prstGeom prst="ellipse">
            <a:avLst/>
          </a:prstGeom>
          <a:noFill/>
          <a:ln w="76200">
            <a:solidFill>
              <a:srgbClr val="0054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66F6F1CA-D290-01E2-F568-9E06DB6FAC76}"/>
              </a:ext>
            </a:extLst>
          </p:cNvPr>
          <p:cNvSpPr>
            <a:spLocks noChangeAspect="1"/>
          </p:cNvSpPr>
          <p:nvPr/>
        </p:nvSpPr>
        <p:spPr>
          <a:xfrm>
            <a:off x="10773418" y="10105779"/>
            <a:ext cx="288000" cy="287451"/>
          </a:xfrm>
          <a:prstGeom prst="ellipse">
            <a:avLst/>
          </a:prstGeom>
          <a:noFill/>
          <a:ln w="76200">
            <a:solidFill>
              <a:srgbClr val="0054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4BA8AAC5-495D-CD4D-064D-62AA57E64688}"/>
              </a:ext>
            </a:extLst>
          </p:cNvPr>
          <p:cNvSpPr>
            <a:spLocks noChangeAspect="1"/>
          </p:cNvSpPr>
          <p:nvPr/>
        </p:nvSpPr>
        <p:spPr>
          <a:xfrm>
            <a:off x="12431559" y="10105779"/>
            <a:ext cx="288000" cy="287451"/>
          </a:xfrm>
          <a:prstGeom prst="ellipse">
            <a:avLst/>
          </a:prstGeom>
          <a:noFill/>
          <a:ln w="76200">
            <a:solidFill>
              <a:srgbClr val="0054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29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E5A731-9927-52AB-6AB9-DBF7E8F1C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1683DA6-E8C5-61A8-877E-1AC1A8F53C85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245796166"/>
              </p:ext>
            </p:extLst>
          </p:nvPr>
        </p:nvGraphicFramePr>
        <p:xfrm>
          <a:off x="459088" y="1832340"/>
          <a:ext cx="22014051" cy="11135977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6838527">
                  <a:extLst>
                    <a:ext uri="{9D8B030D-6E8A-4147-A177-3AD203B41FA5}">
                      <a16:colId xmlns:a16="http://schemas.microsoft.com/office/drawing/2014/main" val="2594016789"/>
                    </a:ext>
                  </a:extLst>
                </a:gridCol>
                <a:gridCol w="4466493">
                  <a:extLst>
                    <a:ext uri="{9D8B030D-6E8A-4147-A177-3AD203B41FA5}">
                      <a16:colId xmlns:a16="http://schemas.microsoft.com/office/drawing/2014/main" val="2728788818"/>
                    </a:ext>
                  </a:extLst>
                </a:gridCol>
                <a:gridCol w="4360609">
                  <a:extLst>
                    <a:ext uri="{9D8B030D-6E8A-4147-A177-3AD203B41FA5}">
                      <a16:colId xmlns:a16="http://schemas.microsoft.com/office/drawing/2014/main" val="3892578013"/>
                    </a:ext>
                  </a:extLst>
                </a:gridCol>
                <a:gridCol w="3174211">
                  <a:extLst>
                    <a:ext uri="{9D8B030D-6E8A-4147-A177-3AD203B41FA5}">
                      <a16:colId xmlns:a16="http://schemas.microsoft.com/office/drawing/2014/main" val="4161471270"/>
                    </a:ext>
                  </a:extLst>
                </a:gridCol>
                <a:gridCol w="3174211">
                  <a:extLst>
                    <a:ext uri="{9D8B030D-6E8A-4147-A177-3AD203B41FA5}">
                      <a16:colId xmlns:a16="http://schemas.microsoft.com/office/drawing/2014/main" val="290306295"/>
                    </a:ext>
                  </a:extLst>
                </a:gridCol>
              </a:tblGrid>
              <a:tr h="822937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lt1"/>
                          </a:solidFill>
                        </a:rPr>
                        <a:t>Workstream</a:t>
                      </a:r>
                      <a:endParaRPr 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WorkstreamLead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Slack Channel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Meeting Schedule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Meeting Link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660313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Participation Tools</a:t>
                      </a:r>
                      <a:endParaRPr lang="en-US"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828800" rtl="0" eaLnBrk="1" latinLnBrk="0" hangingPunct="1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James Bush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#</a:t>
                      </a:r>
                      <a:r>
                        <a:rPr lang="en-US" sz="2000" dirty="0" err="1">
                          <a:latin typeface="+mn-lt"/>
                        </a:rPr>
                        <a:t>ws</a:t>
                      </a:r>
                      <a:r>
                        <a:rPr lang="en-US" sz="2000" dirty="0">
                          <a:latin typeface="+mn-lt"/>
                        </a:rPr>
                        <a:t>-participation-tools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Thursday, 14:30 UTC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3811504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+mn-lt"/>
                        </a:rPr>
                        <a:t>Participation Tools for Fintechs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828800" rtl="0" eaLnBrk="1" latinLnBrk="0" hangingPunct="1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Alain 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Kajangwe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#</a:t>
                      </a:r>
                      <a:r>
                        <a:rPr lang="en-US" sz="2000" dirty="0" err="1">
                          <a:latin typeface="+mn-lt"/>
                        </a:rPr>
                        <a:t>ws</a:t>
                      </a:r>
                      <a:r>
                        <a:rPr lang="en-US" sz="2000" dirty="0">
                          <a:latin typeface="+mn-lt"/>
                        </a:rPr>
                        <a:t>-participation-</a:t>
                      </a:r>
                      <a:r>
                        <a:rPr lang="en-US" sz="2000" dirty="0" err="1">
                          <a:latin typeface="+mn-lt"/>
                        </a:rPr>
                        <a:t>pisp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099234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Deployment Tools - Maintenance</a:t>
                      </a:r>
                      <a:endParaRPr lang="en-US"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828800" rtl="0" eaLnBrk="1" latinLnBrk="0" hangingPunct="1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James Bush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#</a:t>
                      </a:r>
                      <a:r>
                        <a:rPr lang="en-US" sz="2000" dirty="0" err="1">
                          <a:latin typeface="+mn-lt"/>
                        </a:rPr>
                        <a:t>ws</a:t>
                      </a:r>
                      <a:r>
                        <a:rPr lang="en-US" sz="2000" dirty="0">
                          <a:latin typeface="+mn-lt"/>
                        </a:rPr>
                        <a:t>-deployment-tools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8186537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Dispute Management</a:t>
                      </a:r>
                      <a:endParaRPr lang="en-US"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828800" rtl="0" eaLnBrk="1" latinLnBrk="0" hangingPunct="1"/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Promesse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(Rswitch PM)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#</a:t>
                      </a:r>
                      <a:r>
                        <a:rPr lang="en-US" sz="2000" dirty="0" err="1">
                          <a:latin typeface="+mn-lt"/>
                        </a:rPr>
                        <a:t>ws</a:t>
                      </a:r>
                      <a:r>
                        <a:rPr lang="en-US" sz="2000" dirty="0">
                          <a:latin typeface="+mn-lt"/>
                        </a:rPr>
                        <a:t>-dispute-management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2640979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PISP 2.0</a:t>
                      </a:r>
                      <a:endParaRPr lang="en-US"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828800" rtl="0" eaLnBrk="1" latinLnBrk="0" hangingPunct="1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Paul Baker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#ws-pisp2_0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1964856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Payments Addressing</a:t>
                      </a:r>
                      <a:endParaRPr lang="en-US"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828800" rtl="0" eaLnBrk="1" latinLnBrk="0" hangingPunct="1"/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Arunjay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Katakam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Clare Rowley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#</a:t>
                      </a:r>
                      <a:r>
                        <a:rPr lang="en-US" sz="2000" dirty="0" err="1">
                          <a:latin typeface="+mn-lt"/>
                        </a:rPr>
                        <a:t>ws</a:t>
                      </a:r>
                      <a:r>
                        <a:rPr lang="en-US" sz="2000" dirty="0">
                          <a:latin typeface="+mn-lt"/>
                        </a:rPr>
                        <a:t>-payments-addressing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806647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FX Refinement</a:t>
                      </a:r>
                      <a:endParaRPr lang="en-US"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828800" rtl="0" eaLnBrk="1" latinLnBrk="0" hangingPunct="1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Paul Baker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#</a:t>
                      </a:r>
                      <a:r>
                        <a:rPr lang="en-US" sz="2000" dirty="0" err="1">
                          <a:latin typeface="+mn-lt"/>
                        </a:rPr>
                        <a:t>ws</a:t>
                      </a:r>
                      <a:r>
                        <a:rPr lang="en-US" sz="2000" dirty="0">
                          <a:latin typeface="+mn-lt"/>
                        </a:rPr>
                        <a:t>-</a:t>
                      </a:r>
                      <a:r>
                        <a:rPr lang="en-US" sz="2000" dirty="0" err="1">
                          <a:latin typeface="+mn-lt"/>
                        </a:rPr>
                        <a:t>fx</a:t>
                      </a:r>
                      <a:r>
                        <a:rPr lang="en-US" sz="2000" dirty="0">
                          <a:latin typeface="+mn-lt"/>
                        </a:rPr>
                        <a:t>-refinement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8150064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Non-Mojaloop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Interscheme</a:t>
                      </a:r>
                      <a:endParaRPr lang="en-US"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828800" rtl="0" eaLnBrk="1" latinLnBrk="0" hangingPunct="1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Julie Guetta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#</a:t>
                      </a:r>
                      <a:r>
                        <a:rPr lang="en-US" sz="2000" dirty="0" err="1">
                          <a:latin typeface="+mn-lt"/>
                        </a:rPr>
                        <a:t>ws-interscheme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0439640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ISO 20022 Refinement</a:t>
                      </a:r>
                      <a:endParaRPr lang="en-US"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828800" rtl="0" eaLnBrk="1" latinLnBrk="0" hangingPunct="1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Julie Guetta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#ws-iso20022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5393540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Refactor Bulk Payments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828800" rtl="0" eaLnBrk="1" latinLnBrk="0" hangingPunct="1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Paul Baker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#</a:t>
                      </a:r>
                      <a:r>
                        <a:rPr lang="en-US" sz="2000" dirty="0" err="1">
                          <a:latin typeface="+mn-lt"/>
                        </a:rPr>
                        <a:t>ws</a:t>
                      </a:r>
                      <a:r>
                        <a:rPr lang="en-US" sz="2000" dirty="0">
                          <a:latin typeface="+mn-lt"/>
                        </a:rPr>
                        <a:t>-bulk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0896696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Settlement 3.0 and TB Integration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828800" rtl="0" eaLnBrk="1" latinLnBrk="0" hangingPunct="1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James Bush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#</a:t>
                      </a:r>
                      <a:r>
                        <a:rPr lang="en-US" sz="2000" dirty="0" err="1">
                          <a:latin typeface="+mn-lt"/>
                        </a:rPr>
                        <a:t>ws</a:t>
                      </a:r>
                      <a:r>
                        <a:rPr lang="en-US" sz="2000" dirty="0">
                          <a:latin typeface="+mn-lt"/>
                        </a:rPr>
                        <a:t>-tb-integration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803120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Timezone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Localisation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828800" rtl="0" eaLnBrk="1" latinLnBrk="0" hangingPunct="1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Luis Roy Zulu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#ws-localization-pi24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054344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marL="0" marR="0" lvl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Mojaloop Evolution: Integrating the Outputs of the vNext Program</a:t>
                      </a:r>
                      <a:endParaRPr lang="en-US"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828800" rtl="0" eaLnBrk="1" latinLnBrk="0" hangingPunct="1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James Bush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#</a:t>
                      </a:r>
                      <a:r>
                        <a:rPr lang="en-US" sz="2000" dirty="0" err="1">
                          <a:latin typeface="+mn-lt"/>
                        </a:rPr>
                        <a:t>ws</a:t>
                      </a:r>
                      <a:r>
                        <a:rPr lang="en-US" sz="2000" dirty="0">
                          <a:latin typeface="+mn-lt"/>
                        </a:rPr>
                        <a:t>-</a:t>
                      </a:r>
                      <a:r>
                        <a:rPr lang="en-US" sz="2000" dirty="0" err="1">
                          <a:latin typeface="+mn-lt"/>
                        </a:rPr>
                        <a:t>mojaloop</a:t>
                      </a:r>
                      <a:r>
                        <a:rPr lang="en-US" sz="2000" dirty="0">
                          <a:latin typeface="+mn-lt"/>
                        </a:rPr>
                        <a:t>-evolution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4381433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+mn-lt"/>
                        </a:rPr>
                        <a:t>Performance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+mn-lt"/>
                        </a:rPr>
                        <a:t>Optimisation</a:t>
                      </a:r>
                      <a:endParaRPr lang="en-US"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828800" rtl="0" eaLnBrk="1" latinLnBrk="0" hangingPunct="1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Julie Guetta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#</a:t>
                      </a:r>
                      <a:r>
                        <a:rPr lang="en-US" sz="2000" dirty="0" err="1">
                          <a:latin typeface="+mn-lt"/>
                        </a:rPr>
                        <a:t>ws</a:t>
                      </a:r>
                      <a:r>
                        <a:rPr lang="en-US" sz="2000" dirty="0">
                          <a:latin typeface="+mn-lt"/>
                        </a:rPr>
                        <a:t>-performance-</a:t>
                      </a:r>
                      <a:r>
                        <a:rPr lang="en-US" sz="2000" dirty="0" err="1">
                          <a:latin typeface="+mn-lt"/>
                        </a:rPr>
                        <a:t>characterisation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7832852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marL="0" marR="0" lvl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</a:rPr>
                        <a:t>Platform Quality and Security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828800" rtl="0" eaLnBrk="1" latinLnBrk="0" hangingPunct="1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Sam 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Kummary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#ws-pqs-pi26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+mn-lt"/>
                        </a:rPr>
                        <a:t>Thursday, 12:30 UTC</a:t>
                      </a:r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3910066"/>
                  </a:ext>
                </a:extLst>
              </a:tr>
              <a:tr h="640800">
                <a:tc>
                  <a:txBody>
                    <a:bodyPr/>
                    <a:lstStyle/>
                    <a:p>
                      <a:pPr marL="0" marR="0" lvl="0" indent="0" algn="ct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</a:rPr>
                        <a:t>Core and Releases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1828800" rtl="0" eaLnBrk="1" latinLnBrk="0" hangingPunct="1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Sam 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Kummary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#ws-ml-core-and-releases-pi26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Monday, 15:00 UTC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2152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4080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19756208-3aa5-4e5b-ba39-e2467923fefb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9681F2C6070D4D9D7CF96744C21FDA" ma:contentTypeVersion="14" ma:contentTypeDescription="Create a new document." ma:contentTypeScope="" ma:versionID="a049fb5e5fed3e92ca5c6aad21e9c934">
  <xsd:schema xmlns:xsd="http://www.w3.org/2001/XMLSchema" xmlns:xs="http://www.w3.org/2001/XMLSchema" xmlns:p="http://schemas.microsoft.com/office/2006/metadata/properties" xmlns:ns2="7e2a2b53-9624-457c-8eb2-da5ba69a0a83" xmlns:ns3="19756208-3aa5-4e5b-ba39-e2467923fefb" targetNamespace="http://schemas.microsoft.com/office/2006/metadata/properties" ma:root="true" ma:fieldsID="5ab3ac938def893f3d0d1f0eab2f5501" ns2:_="" ns3:_="">
    <xsd:import namespace="7e2a2b53-9624-457c-8eb2-da5ba69a0a83"/>
    <xsd:import namespace="19756208-3aa5-4e5b-ba39-e2467923fef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LengthInSeconds" minOccurs="0"/>
                <xsd:element ref="ns3:_Flow_Signoff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2a2b53-9624-457c-8eb2-da5ba69a0a8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756208-3aa5-4e5b-ba39-e2467923fe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_Flow_SignoffStatus" ma:index="21" nillable="true" ma:displayName="Sign-off status" ma:internalName="Sign_x002d_off_x0020_status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1D56013-FFA3-4AA5-BFCF-7C4A0141612A}">
  <ds:schemaRefs>
    <ds:schemaRef ds:uri="http://purl.org/dc/terms/"/>
    <ds:schemaRef ds:uri="http://purl.org/dc/dcmitype/"/>
    <ds:schemaRef ds:uri="http://schemas.microsoft.com/office/infopath/2007/PartnerControls"/>
    <ds:schemaRef ds:uri="http://schemas.microsoft.com/office/2006/documentManagement/types"/>
    <ds:schemaRef ds:uri="19756208-3aa5-4e5b-ba39-e2467923fefb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7e2a2b53-9624-457c-8eb2-da5ba69a0a83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4E880100-AD93-4165-9435-CF4F80F1243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D59B936-925B-4A2B-870E-A3DC8799289C}">
  <ds:schemaRefs>
    <ds:schemaRef ds:uri="19756208-3aa5-4e5b-ba39-e2467923fefb"/>
    <ds:schemaRef ds:uri="7e2a2b53-9624-457c-8eb2-da5ba69a0a8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</TotalTime>
  <Words>1118</Words>
  <Application>Microsoft Macintosh PowerPoint</Application>
  <PresentationFormat>Custom</PresentationFormat>
  <Paragraphs>213</Paragraphs>
  <Slides>5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Calibri</vt:lpstr>
      <vt:lpstr>Office Theme</vt:lpstr>
      <vt:lpstr>PI 26 Workstream Dashboard</vt:lpstr>
      <vt:lpstr>The Seven Phases of a Mojaloop Workstream</vt:lpstr>
      <vt:lpstr>Workstream Dashboard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Sam Kummary</dc:creator>
  <cp:keywords/>
  <dc:description/>
  <cp:lastModifiedBy>Paul Makin</cp:lastModifiedBy>
  <cp:revision>2</cp:revision>
  <cp:lastPrinted>2024-07-02T11:21:10Z</cp:lastPrinted>
  <dcterms:created xsi:type="dcterms:W3CDTF">2020-01-08T21:13:28Z</dcterms:created>
  <dcterms:modified xsi:type="dcterms:W3CDTF">2024-11-26T11:49:24Z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0x0101009F9681F2C6070D4D9D7CF96744C21FDA</vt:lpwstr>
  </property>
</Properties>
</file>