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omments/modernComment_10A_C585876E.xml" ContentType="application/vnd.ms-powerpoint.comments+xml"/>
  <Override PartName="/ppt/comments/modernComment_10B_830DE604.xml" ContentType="application/vnd.ms-powerpoint.comments+xml"/>
  <Override PartName="/ppt/comments/modernComment_11C_D6F33DD6.xml" ContentType="application/vnd.ms-powerpoint.comments+xml"/>
  <Override PartName="/ppt/comments/modernComment_11E_E585A6DC.xml" ContentType="application/vnd.ms-powerpoint.comments+xml"/>
  <Override PartName="/ppt/comments/modernComment_12C_57047EB9.xml" ContentType="application/vnd.ms-powerpoint.comments+xml"/>
  <Override PartName="/ppt/comments/modernComment_12D_9BAE461D.xml" ContentType="application/vnd.ms-powerpoint.comments+xml"/>
  <Override PartName="/ppt/comments/modernComment_110_B6665900.xml" ContentType="application/vnd.ms-powerpoint.comments+xml"/>
  <Override PartName="/ppt/notesSlides/notesSlide1.xml" ContentType="application/vnd.openxmlformats-officedocument.presentationml.notesSlide+xml"/>
  <Override PartName="/ppt/comments/modernComment_112_9B159271.xml" ContentType="application/vnd.ms-powerpoint.comments+xml"/>
  <Override PartName="/ppt/comments/modernComment_11F_BA14AD43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9"/>
  </p:notesMasterIdLst>
  <p:sldIdLst>
    <p:sldId id="258" r:id="rId5"/>
    <p:sldId id="259" r:id="rId6"/>
    <p:sldId id="314" r:id="rId7"/>
    <p:sldId id="260" r:id="rId8"/>
    <p:sldId id="263" r:id="rId9"/>
    <p:sldId id="262" r:id="rId10"/>
    <p:sldId id="265" r:id="rId11"/>
    <p:sldId id="313" r:id="rId12"/>
    <p:sldId id="295" r:id="rId13"/>
    <p:sldId id="266" r:id="rId14"/>
    <p:sldId id="267" r:id="rId15"/>
    <p:sldId id="296" r:id="rId16"/>
    <p:sldId id="283" r:id="rId17"/>
    <p:sldId id="297" r:id="rId18"/>
    <p:sldId id="284" r:id="rId19"/>
    <p:sldId id="298" r:id="rId20"/>
    <p:sldId id="286" r:id="rId21"/>
    <p:sldId id="299" r:id="rId22"/>
    <p:sldId id="300" r:id="rId23"/>
    <p:sldId id="301" r:id="rId24"/>
    <p:sldId id="270" r:id="rId25"/>
    <p:sldId id="271" r:id="rId26"/>
    <p:sldId id="273" r:id="rId27"/>
    <p:sldId id="272" r:id="rId28"/>
    <p:sldId id="304" r:id="rId29"/>
    <p:sldId id="305" r:id="rId30"/>
    <p:sldId id="306" r:id="rId31"/>
    <p:sldId id="307" r:id="rId32"/>
    <p:sldId id="264" r:id="rId33"/>
    <p:sldId id="308" r:id="rId34"/>
    <p:sldId id="309" r:id="rId35"/>
    <p:sldId id="310" r:id="rId36"/>
    <p:sldId id="268" r:id="rId37"/>
    <p:sldId id="311" r:id="rId38"/>
    <p:sldId id="269" r:id="rId39"/>
    <p:sldId id="312" r:id="rId40"/>
    <p:sldId id="303" r:id="rId41"/>
    <p:sldId id="274" r:id="rId42"/>
    <p:sldId id="302" r:id="rId43"/>
    <p:sldId id="287" r:id="rId44"/>
    <p:sldId id="289" r:id="rId45"/>
    <p:sldId id="290" r:id="rId46"/>
    <p:sldId id="291" r:id="rId47"/>
    <p:sldId id="294" r:id="rId48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721A10-5D24-5B47-E198-B1DA8FBEE58C}" name="Julie Guetta" initials="JG" userId="S::jguetta@mojaloop.io::9e6e28a6-32a4-4a14-bd64-2259a4d0a0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67D03A-FD4D-4765-AC0E-1B6C8A73AB9F}" v="1" dt="2024-05-14T11:21:22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omments/modernComment_10A_C585876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46F137-9018-443D-AB37-A15313851A8B}" authorId="{55721A10-5D24-5B47-E198-B1DA8FBEE58C}" created="2024-05-13T11:05:10.70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13862510" sldId="266"/>
      <ac:spMk id="3" creationId="{02BB13A5-F114-83EF-D0BB-4581A9D43E86}"/>
      <ac:txMk cp="603" len="106">
        <ac:context len="741" hash="3434769135"/>
      </ac:txMk>
    </ac:txMkLst>
    <p188:pos x="21828944" y="8036235"/>
    <p188:replyLst>
      <p188:reply id="{1065D407-BC5F-4E56-9D60-3B7123A393B8}" authorId="{55721A10-5D24-5B47-E198-B1DA8FBEE58C}" created="2024-05-14T07:40:36.190">
        <p188:txBody>
          <a:bodyPr/>
          <a:lstStyle/>
          <a:p>
            <a:r>
              <a:rPr lang="en-SG"/>
              <a:t>Error message will delete the record from the association table.</a:t>
            </a:r>
          </a:p>
        </p188:txBody>
      </p188:reply>
    </p188:replyLst>
    <p188:txBody>
      <a:bodyPr/>
      <a:lstStyle/>
      <a:p>
        <a:r>
          <a:rPr lang="en-SG"/>
          <a:t>How do you manage the updates?</a:t>
        </a:r>
      </a:p>
    </p188:txBody>
  </p188:cm>
</p188:cmLst>
</file>

<file path=ppt/comments/modernComment_10B_830DE60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5242F9-EEF1-4ACC-A2A5-3E3207654FC1}" authorId="{55721A10-5D24-5B47-E198-B1DA8FBEE58C}" created="2024-05-14T03:34:30.01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198726148" sldId="267"/>
      <ac:spMk id="3" creationId="{9FA8C5A5-F2C0-514E-C4B0-97EBE81A8A1A}"/>
      <ac:txMk cp="0" len="45">
        <ac:context len="353" hash="2357028741"/>
      </ac:txMk>
    </ac:txMkLst>
    <p188:pos x="15837577" y="366193"/>
    <p188:txBody>
      <a:bodyPr/>
      <a:lstStyle/>
      <a:p>
        <a:r>
          <a:rPr lang="en-SG"/>
          <a:t>This is to know where to send back the message back right?</a:t>
        </a:r>
      </a:p>
    </p188:txBody>
  </p188:cm>
</p188:cmLst>
</file>

<file path=ppt/comments/modernComment_110_B666590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8844F6D-03E4-4648-B532-00DABD35CA11}" authorId="{55721A10-5D24-5B47-E198-B1DA8FBEE58C}" status="resolved" created="2024-05-14T06:55:56.081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60160768" sldId="272"/>
      <ac:spMk id="3" creationId="{5E865860-1E24-7C2E-796D-DB5D617A4E5C}"/>
      <ac:txMk cp="92" len="25">
        <ac:context len="470" hash="81326623"/>
      </ac:txMk>
    </ac:txMkLst>
    <p188:pos x="21187499" y="1130468"/>
    <p188:txBody>
      <a:bodyPr/>
      <a:lstStyle/>
      <a:p>
        <a:r>
          <a:rPr lang="en-SG"/>
          <a:t>Do you mean during payment execution?</a:t>
        </a:r>
      </a:p>
    </p188:txBody>
  </p188:cm>
</p188:cmLst>
</file>

<file path=ppt/comments/modernComment_112_9B15927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0B6ADBD-E62A-45D1-A033-FAA74D426B56}" authorId="{55721A10-5D24-5B47-E198-B1DA8FBEE58C}" status="resolved" created="2024-05-14T07:02:29.95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01882225" sldId="274"/>
      <ac:spMk id="3" creationId="{3957BFAD-AE94-72D1-5D48-F588E4F78B2D}"/>
      <ac:txMk cp="308" len="15">
        <ac:context len="675" hash="3099655992"/>
      </ac:txMk>
    </ac:txMkLst>
    <p188:pos x="6611690" y="4801715"/>
    <p188:txBody>
      <a:bodyPr/>
      <a:lstStyle/>
      <a:p>
        <a:r>
          <a:rPr lang="en-SG"/>
          <a:t>The liquidity at clearing time doesn't mean anything when you are looking at differed settlement.</a:t>
        </a:r>
      </a:p>
    </p188:txBody>
  </p188:cm>
</p188:cmLst>
</file>

<file path=ppt/comments/modernComment_11C_D6F33D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D0D71F2-820E-4A32-B459-BF15C5F533A0}" authorId="{55721A10-5D24-5B47-E198-B1DA8FBEE58C}" status="resolved" created="2024-05-14T03:46:19.011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06265302" sldId="284"/>
      <ac:spMk id="3" creationId="{2B99BA4A-C87A-E60F-38A3-451D6925DAD7}"/>
      <ac:txMk cp="45" len="32">
        <ac:context len="629" hash="2287277782"/>
      </ac:txMk>
    </ac:txMkLst>
    <p188:pos x="11388407" y="912104"/>
    <p188:replyLst>
      <p188:reply id="{B5941DBF-EE77-41B5-991C-11DA138866AD}" authorId="{55721A10-5D24-5B47-E198-B1DA8FBEE58C}" created="2024-05-14T03:46:35.161">
        <p188:txBody>
          <a:bodyPr/>
          <a:lstStyle/>
          <a:p>
            <a:r>
              <a:rPr lang="en-SG"/>
              <a:t>Is it in the participant table?</a:t>
            </a:r>
          </a:p>
        </p188:txBody>
      </p188:reply>
    </p188:replyLst>
    <p188:txBody>
      <a:bodyPr/>
      <a:lstStyle/>
      <a:p>
        <a:r>
          <a:rPr lang="en-SG"/>
          <a:t>How is this parameter completed?</a:t>
        </a:r>
      </a:p>
    </p188:txBody>
  </p188:cm>
  <p188:cm id="{AADF197A-92AF-41CC-92DA-51B6255B484C}" authorId="{55721A10-5D24-5B47-E198-B1DA8FBEE58C}" status="resolved" created="2024-05-14T03:47:26.548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06265302" sldId="284"/>
      <ac:spMk id="3" creationId="{2B99BA4A-C87A-E60F-38A3-451D6925DAD7}"/>
      <ac:txMk cp="444" len="12">
        <ac:context len="629" hash="2287277782"/>
      </ac:txMk>
    </ac:txMkLst>
    <p188:pos x="9873505" y="5525047"/>
    <p188:txBody>
      <a:bodyPr/>
      <a:lstStyle/>
      <a:p>
        <a:r>
          <a:rPr lang="en-SG"/>
          <a:t>By forwarding this message to all the proxies during account resolution?</a:t>
        </a:r>
      </a:p>
    </p188:txBody>
  </p188:cm>
  <p188:cm id="{1C454D2F-D6CF-4FA2-A263-3A484816AB2B}" authorId="{55721A10-5D24-5B47-E198-B1DA8FBEE58C}" status="resolved" created="2024-05-14T03:48:31.276" complete="100000">
    <pc:sldMkLst xmlns:pc="http://schemas.microsoft.com/office/powerpoint/2013/main/command">
      <pc:docMk/>
      <pc:sldMk cId="3606265302" sldId="284"/>
    </pc:sldMkLst>
    <p188:txBody>
      <a:bodyPr/>
      <a:lstStyle/>
      <a:p>
        <a:r>
          <a:rPr lang="en-SG"/>
          <a:t>No answer is received, </a:t>
        </a:r>
      </a:p>
    </p188:txBody>
  </p188:cm>
</p188:cmLst>
</file>

<file path=ppt/comments/modernComment_11E_E585A6D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156E41-8B62-49A3-84AA-0B97F0562B42}" authorId="{55721A10-5D24-5B47-E198-B1DA8FBEE58C}" status="resolved" created="2024-05-14T03:53:50.45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50741468" sldId="286"/>
      <ac:spMk id="3" creationId="{E490CDFE-E1AB-7CEA-DD18-12489F1DD007}"/>
      <ac:txMk cp="28" len="3">
        <ac:context len="477" hash="3015262018"/>
      </ac:txMk>
    </ac:txMkLst>
    <p188:pos x="10460359" y="366193"/>
    <p188:txBody>
      <a:bodyPr/>
      <a:lstStyle/>
      <a:p>
        <a:r>
          <a:rPr lang="en-SG"/>
          <a:t>Will you get a separate status for the participants?</a:t>
        </a:r>
      </a:p>
    </p188:txBody>
  </p188:cm>
</p188:cmLst>
</file>

<file path=ppt/comments/modernComment_11F_BA14AD4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0CE4A81-887D-4722-BC39-4C848B5DE14B}" authorId="{55721A10-5D24-5B47-E198-B1DA8FBEE58C}" created="2024-05-14T07:07:29.41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21917251" sldId="287"/>
      <ac:spMk id="2" creationId="{10200F48-7BF7-4805-E805-FA1E29183A19}"/>
      <ac:txMk cp="0" len="23">
        <ac:context len="24" hash="2408765266"/>
      </ac:txMk>
    </ac:txMkLst>
    <p188:pos x="18075809" y="464986"/>
    <p188:txBody>
      <a:bodyPr/>
      <a:lstStyle/>
      <a:p>
        <a:r>
          <a:rPr lang="en-SG"/>
          <a:t>I don't understand this slide</a:t>
        </a:r>
      </a:p>
    </p188:txBody>
  </p188:cm>
</p188:cmLst>
</file>

<file path=ppt/comments/modernComment_12C_57047EB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CC73996-9332-49BF-BECA-54031465820D}" authorId="{55721A10-5D24-5B47-E198-B1DA8FBEE58C}" status="resolved" created="2024-05-14T03:55:50.400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59912377" sldId="300"/>
      <ac:spMk id="3" creationId="{10FC4FFF-833D-C995-18C4-7F481356D03A}"/>
      <ac:txMk cp="47" len="3">
        <ac:context len="611" hash="1680253594"/>
      </ac:txMk>
    </ac:txMkLst>
    <p188:pos x="4550878" y="1130468"/>
    <p188:txBody>
      <a:bodyPr/>
      <a:lstStyle/>
      <a:p>
        <a:r>
          <a:rPr lang="en-SG"/>
          <a:t>What Is the URI?</a:t>
        </a:r>
      </a:p>
    </p188:txBody>
  </p188:cm>
  <p188:cm id="{ACB85B98-6FD5-4A40-89EF-136D94A955E3}" authorId="{55721A10-5D24-5B47-E198-B1DA8FBEE58C}" created="2024-05-14T03:56:53.9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59912377" sldId="300"/>
      <ac:spMk id="3" creationId="{10FC4FFF-833D-C995-18C4-7F481356D03A}"/>
      <ac:txMk cp="415" len="108">
        <ac:context len="611" hash="1680253594"/>
      </ac:txMk>
    </ac:txMkLst>
    <p188:pos x="23111834" y="5511399"/>
    <p188:txBody>
      <a:bodyPr/>
      <a:lstStyle/>
      <a:p>
        <a:r>
          <a:rPr lang="en-SG"/>
          <a:t>What does that mean?</a:t>
        </a:r>
      </a:p>
    </p188:txBody>
  </p188:cm>
</p188:cmLst>
</file>

<file path=ppt/comments/modernComment_12D_9BAE461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E23577-6314-4E1C-98AF-350E6F035F52}" authorId="{55721A10-5D24-5B47-E198-B1DA8FBEE58C}" status="resolved" created="2024-05-14T03:58:15.681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11889693" sldId="301"/>
      <ac:spMk id="3" creationId="{C7B4448C-C367-7BAC-E9A0-4C9FA70B0CF3}"/>
      <ac:txMk cp="203" len="24">
        <ac:context len="550" hash="2849244524"/>
      </ac:txMk>
    </ac:txMkLst>
    <p188:pos x="6038484" y="2918324"/>
    <p188:txBody>
      <a:bodyPr/>
      <a:lstStyle/>
      <a:p>
        <a:r>
          <a:rPr lang="en-SG"/>
          <a:t>Is it on the destination side or originator side?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5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5344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8421528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19581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8424535" y="5009181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0246" y="-299102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32" y="2144995"/>
            <a:ext cx="23253107" cy="10208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F4A1F8B-C419-4603-9EEB-E97DD0ECE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34" y="2384277"/>
            <a:ext cx="11474134" cy="9969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2384277"/>
            <a:ext cx="11474132" cy="9969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465F6-5688-4BC1-9853-4B06EA09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71D0330-633D-4ADB-80FA-4D712C332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A7073C-B612-438B-901C-1C39864E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9802E9-285F-8F43-B76C-6EF8FC067C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6618" y="12727286"/>
            <a:ext cx="2317605" cy="6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rgbClr val="005A83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A_C585876E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B_830DE60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C_D6F33DD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E_E585A6DC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C_57047EB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D_9BAE461D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0_B666590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2_9B15927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F_BA14AD4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20025466" cy="4519609"/>
          </a:xfrm>
        </p:spPr>
        <p:txBody>
          <a:bodyPr>
            <a:normAutofit fontScale="90000"/>
          </a:bodyPr>
          <a:lstStyle/>
          <a:p>
            <a:r>
              <a:rPr lang="en-US"/>
              <a:t>Changes to support inter-scheme payments in </a:t>
            </a:r>
            <a:r>
              <a:rPr lang="en-US" err="1"/>
              <a:t>Mojaloop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83A8-7FAB-9B96-2345-2A8C30AF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Associating DFSPs with Proxies (1)</a:t>
            </a:r>
            <a:endParaRPr lang="en-GB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B13A5-F114-83EF-D0BB-4581A9D43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A </a:t>
            </a:r>
            <a:r>
              <a:rPr lang="en-GB" b="1"/>
              <a:t>DFSP will either be local to the scheme or remote </a:t>
            </a:r>
            <a:r>
              <a:rPr lang="en-GB" b="1" err="1"/>
              <a:t>ie</a:t>
            </a:r>
            <a:r>
              <a:rPr lang="en-GB" b="1"/>
              <a:t> accessible via a proxy</a:t>
            </a:r>
            <a:r>
              <a:rPr lang="en-GB"/>
              <a:t>.</a:t>
            </a:r>
          </a:p>
          <a:p>
            <a:r>
              <a:rPr lang="en-GB"/>
              <a:t>The definition of a local DFSP is: has an entry in the </a:t>
            </a:r>
            <a:r>
              <a:rPr lang="en-GB" i="1"/>
              <a:t>Participant</a:t>
            </a:r>
            <a:r>
              <a:rPr lang="en-GB"/>
              <a:t> dataset without a </a:t>
            </a:r>
            <a:r>
              <a:rPr lang="en-GB" i="1"/>
              <a:t>PROXY</a:t>
            </a:r>
            <a:r>
              <a:rPr lang="en-GB"/>
              <a:t> attribute.</a:t>
            </a:r>
          </a:p>
          <a:p>
            <a:r>
              <a:rPr lang="en-GB"/>
              <a:t>We will extend the Participant dataset to include the IP address of a DFSP.</a:t>
            </a:r>
          </a:p>
          <a:p>
            <a:r>
              <a:rPr lang="en-GB"/>
              <a:t>When a proxy forwards a message, it will add its registered IP address to the content of the </a:t>
            </a:r>
            <a:r>
              <a:rPr lang="en-GB" i="1"/>
              <a:t>X-Forwarded-For</a:t>
            </a:r>
            <a:r>
              <a:rPr lang="en-GB"/>
              <a:t> parameter in the header.</a:t>
            </a:r>
          </a:p>
          <a:p>
            <a:r>
              <a:rPr lang="en-GB"/>
              <a:t>A </a:t>
            </a:r>
            <a:r>
              <a:rPr lang="en-GB" b="1"/>
              <a:t>remote DFSP will be accessible via an association with a proxy</a:t>
            </a:r>
            <a:r>
              <a:rPr lang="en-GB"/>
              <a:t>.</a:t>
            </a:r>
          </a:p>
          <a:p>
            <a:r>
              <a:rPr lang="en-GB"/>
              <a:t>We will </a:t>
            </a:r>
            <a:r>
              <a:rPr lang="en-GB" b="1"/>
              <a:t>store an association between a DFSP and a proxy</a:t>
            </a:r>
            <a:r>
              <a:rPr lang="en-GB"/>
              <a:t>. Note that this will be an on-demand association, not a pre-loaded association</a:t>
            </a:r>
          </a:p>
          <a:p>
            <a:r>
              <a:rPr lang="en-GB"/>
              <a:t>Assertion: an association between a DFSP and a proxy will always have been made before access to the DFSP is required.</a:t>
            </a:r>
          </a:p>
          <a:p>
            <a:pPr lvl="1"/>
            <a:r>
              <a:rPr lang="en-GB"/>
              <a:t>We test this assertion later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FBC34-422F-6269-2015-3391D91C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7868-FCF9-EDFC-B6E0-C6681BCC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Associating DFSPs with Proxies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C5A5-F2C0-514E-C4B0-97EBE81A8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When a switch receives a message from a proxy, it checks the list of associations to see if the originator of the message (as defined by the last entry in the </a:t>
            </a:r>
            <a:r>
              <a:rPr lang="en-GB" i="1"/>
              <a:t>X-Forwarded-For</a:t>
            </a:r>
            <a:r>
              <a:rPr lang="en-GB"/>
              <a:t> parameter in the header) is registered against the proxy which was the immediate source of the message.</a:t>
            </a:r>
          </a:p>
          <a:p>
            <a:r>
              <a:rPr lang="en-GB"/>
              <a:t>If it isn’t registered, the switch stores the association for future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9B31B-577F-32E1-2E3E-3C16C27D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2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8028-291B-D0D3-5799-C91F5AC8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Non-repudiation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1DEB1-9A66-E27E-4456-A2E01F3D6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011A0-3B8D-43CB-397F-5A7E544B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0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D2E-1DE1-8CF5-BCA2-69DDB218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Point 3: non-repudiation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F7C3-FEF2-F7DA-2060-81D775F9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non-repudiation signature covers the originating and destination DFSPs</a:t>
            </a:r>
          </a:p>
          <a:p>
            <a:pPr lvl="1"/>
            <a:r>
              <a:rPr lang="en-GB"/>
              <a:t>In the FSPIOP-Source and FSPIOP-Destination parameters in the header.</a:t>
            </a:r>
          </a:p>
          <a:p>
            <a:r>
              <a:rPr lang="en-GB"/>
              <a:t>We’ve so far failed to grasp the nettle of signatures over parts of the message.</a:t>
            </a:r>
          </a:p>
          <a:p>
            <a:r>
              <a:rPr lang="en-GB"/>
              <a:t>So we’d like to avoid this if possible.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9D939-0A2F-0BEA-790D-78176E83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8028-291B-D0D3-5799-C91F5AC8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Re-routing messages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1DEB1-9A66-E27E-4456-A2E01F3D6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011A0-3B8D-43CB-397F-5A7E544B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93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7AD0-2B26-F0BD-1C10-1C75CE1F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Re-routing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BA4A-C87A-E60F-38A3-451D6925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/>
              <a:t>When a switch comes to forward a message:</a:t>
            </a:r>
          </a:p>
          <a:p>
            <a:r>
              <a:rPr lang="en-GB"/>
              <a:t>If the FSPIOP-Destination parameter refers to a DFSP in the switch’s scheme, it forwards the message there.</a:t>
            </a:r>
          </a:p>
          <a:p>
            <a:r>
              <a:rPr lang="en-GB"/>
              <a:t>Otherwise, it looks up the proxy which stands for the DFSP and forwards the message there.</a:t>
            </a:r>
          </a:p>
          <a:p>
            <a:pPr lvl="1"/>
            <a:r>
              <a:rPr lang="en-GB"/>
              <a:t>This means: to the entry in the participant end-point dataset for the Proxy and the original endpoint type.</a:t>
            </a:r>
          </a:p>
          <a:p>
            <a:r>
              <a:rPr lang="en-GB"/>
              <a:t>If there is no proxy for the DFSP (circumstances TBD), then it searches the network of proxies for the DFSP.</a:t>
            </a:r>
          </a:p>
          <a:p>
            <a:r>
              <a:rPr lang="en-GB"/>
              <a:t>If not found, error.</a:t>
            </a:r>
          </a:p>
          <a:p>
            <a:endParaRPr lang="en-GB"/>
          </a:p>
          <a:p>
            <a:r>
              <a:rPr lang="en-GB"/>
              <a:t>Every DFSP for which a GET /parties has been called will have an association with a proxy.</a:t>
            </a:r>
          </a:p>
          <a:p>
            <a:r>
              <a:rPr lang="en-GB"/>
              <a:t>No changes to the non-repudiation signature are required.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8406B-AFEA-6969-F922-02325088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8028-291B-D0D3-5799-C91F5AC8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Searching across schemes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1DEB1-9A66-E27E-4456-A2E01F3D6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011A0-3B8D-43CB-397F-5A7E544B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94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952-AE4F-6BD9-A3AB-479B5279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Searching across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CDFE-E1AB-7CEA-DD18-12489F1DD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If a DFSP asks for a set of FXPs via the </a:t>
            </a:r>
            <a:r>
              <a:rPr lang="en-GB" b="1"/>
              <a:t>GET /services/FXP </a:t>
            </a:r>
            <a:r>
              <a:rPr lang="en-GB"/>
              <a:t>endpoint, that search should be across the whole ecosystem.</a:t>
            </a:r>
          </a:p>
          <a:p>
            <a:r>
              <a:rPr lang="en-GB"/>
              <a:t>Switches should map the FXPs returned from proxies against the proxy for later use.</a:t>
            </a:r>
          </a:p>
          <a:p>
            <a:r>
              <a:rPr lang="en-GB"/>
              <a:t>This is also a fall-back function if a switch does not have a proxy mapping for a DFSP which is not one of its participants.</a:t>
            </a:r>
          </a:p>
          <a:p>
            <a:r>
              <a:rPr lang="en-GB"/>
              <a:t>This may be true for other searches as well:</a:t>
            </a:r>
          </a:p>
          <a:p>
            <a:pPr lvl="1"/>
            <a:r>
              <a:rPr lang="en-GB"/>
              <a:t>For instance, we might want allow a PISP to act for a customer of any DFSP in a multi-scheme ecosystem.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71B6B-32A0-8724-3C62-29FC52E3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A09F-D82D-0B7F-DA29-CD51FD5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DFSP look-up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3F00-4652-C010-D927-DD8879940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This story needs to address two use cases:</a:t>
            </a:r>
          </a:p>
          <a:p>
            <a:pPr marL="914400" indent="-914400">
              <a:buFont typeface="+mj-lt"/>
              <a:buAutoNum type="arabicPeriod"/>
            </a:pPr>
            <a:r>
              <a:rPr lang="en-GB"/>
              <a:t>The ID of the destination DFSP is known, but it is not a member of the local scheme </a:t>
            </a:r>
            <a:r>
              <a:rPr lang="en-GB" sz="4800" i="1"/>
              <a:t>(as tested by: does its FSP ID appear in the list of local participants?) </a:t>
            </a:r>
            <a:r>
              <a:rPr lang="en-GB"/>
              <a:t>and there is no proxy association for it.</a:t>
            </a:r>
          </a:p>
          <a:p>
            <a:pPr marL="914400" indent="-914400">
              <a:buFont typeface="+mj-lt"/>
              <a:buAutoNum type="arabicPeriod"/>
            </a:pPr>
            <a:r>
              <a:rPr lang="en-GB"/>
              <a:t>The ID of the destination DFSP is not known, but the DFSP is known not to be a member of the local scheme </a:t>
            </a:r>
            <a:r>
              <a:rPr lang="en-GB" sz="4800" i="1"/>
              <a:t>(e.g. it is an address resolution call and the appropriate oracle has returned a NOT FOUND)</a:t>
            </a:r>
            <a:r>
              <a:rPr lang="en-GB"/>
              <a:t>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7FF86-38CD-5ACF-0BF2-737804E6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1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03EA-E8AC-D572-8CA4-CD007EF1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Characteristics of the function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C4FFF-833D-C995-18C4-7F481356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When a message is received from a DFSP:</a:t>
            </a:r>
          </a:p>
          <a:p>
            <a:pPr marL="1828800" lvl="1" indent="-914400">
              <a:buFont typeface="+mj-lt"/>
              <a:buAutoNum type="arabicPeriod"/>
            </a:pPr>
            <a:r>
              <a:rPr lang="en-GB"/>
              <a:t>If the URI/FSP ID combination is not already the subject of a search, store:</a:t>
            </a:r>
          </a:p>
          <a:p>
            <a:pPr lvl="2"/>
            <a:r>
              <a:rPr lang="en-GB"/>
              <a:t>The URI of the message.</a:t>
            </a:r>
          </a:p>
          <a:p>
            <a:pPr lvl="2"/>
            <a:r>
              <a:rPr lang="en-GB"/>
              <a:t>The FSP ID of the eventual recipient of the message, if it is known.</a:t>
            </a:r>
          </a:p>
          <a:p>
            <a:pPr marL="1828800" lvl="1" indent="-914400">
              <a:buFont typeface="+mj-lt"/>
              <a:buAutoNum type="arabicPeriod"/>
            </a:pPr>
            <a:r>
              <a:rPr lang="en-GB"/>
              <a:t>Obtain a list of all the proxies attached to the scheme.</a:t>
            </a:r>
          </a:p>
          <a:p>
            <a:pPr marL="1828800" lvl="1" indent="-914400">
              <a:buFont typeface="+mj-lt"/>
              <a:buAutoNum type="arabicPeriod"/>
            </a:pPr>
            <a:r>
              <a:rPr lang="en-GB"/>
              <a:t>Forward a copy of the message received to all proxies in the list.</a:t>
            </a:r>
          </a:p>
          <a:p>
            <a:pPr lvl="2"/>
            <a:r>
              <a:rPr lang="en-GB"/>
              <a:t>If the message was received from a proxy, do not send the message to that proxy.</a:t>
            </a:r>
          </a:p>
          <a:p>
            <a:pPr marL="1828800" lvl="1" indent="-914400">
              <a:buFont typeface="+mj-lt"/>
              <a:buAutoNum type="arabicPeriod"/>
            </a:pPr>
            <a:r>
              <a:rPr lang="en-GB"/>
              <a:t>If the number of messages sent was non-zero, store the number of messages sent against the URI/FSP ID entry.</a:t>
            </a:r>
          </a:p>
          <a:p>
            <a:pPr marL="1828800" lvl="1" indent="-914400">
              <a:buFont typeface="+mj-lt"/>
              <a:buAutoNum type="arabicPeriod"/>
            </a:pPr>
            <a:r>
              <a:rPr lang="en-GB"/>
              <a:t>If the number of messages sent was zero, return an error 3201: </a:t>
            </a:r>
            <a:r>
              <a:rPr lang="en-GB" i="1"/>
              <a:t>Destination FSP Error</a:t>
            </a:r>
            <a:r>
              <a:rPr lang="en-GB"/>
              <a:t>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B8453-871F-621D-1459-167D404A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123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 define the scope the changes required in order for </a:t>
            </a:r>
            <a:r>
              <a:rPr lang="en-US" err="1"/>
              <a:t>Mojaloop</a:t>
            </a:r>
            <a:r>
              <a:rPr lang="en-US"/>
              <a:t> to support inter-scheme or intra-scheme payments without requiring DFSPs to know which type of payment is being made.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Definition of an inter-scheme payment:</a:t>
            </a:r>
          </a:p>
          <a:p>
            <a:pPr lvl="1"/>
            <a:r>
              <a:rPr lang="en-US"/>
              <a:t>A payment where the debtor DFSP and the creditor DFSP are in different schemes.</a:t>
            </a:r>
          </a:p>
          <a:p>
            <a:pPr lvl="1"/>
            <a:r>
              <a:rPr lang="en-US"/>
              <a:t>It should not be a requirement that both schemes are </a:t>
            </a:r>
            <a:r>
              <a:rPr lang="en-US" err="1"/>
              <a:t>Mojaloop</a:t>
            </a:r>
            <a:r>
              <a:rPr lang="en-US"/>
              <a:t> schemes, although we assume for examples that they are.</a:t>
            </a:r>
          </a:p>
          <a:p>
            <a:pPr lvl="2"/>
            <a:r>
              <a:rPr lang="en-US"/>
              <a:t>This will have consequences, which need analysis, for the entry requirements we would place on non-</a:t>
            </a:r>
            <a:r>
              <a:rPr lang="en-US" err="1"/>
              <a:t>Mojaloop</a:t>
            </a:r>
            <a:r>
              <a:rPr lang="en-US"/>
              <a:t> schemes joining a </a:t>
            </a:r>
            <a:r>
              <a:rPr lang="en-US" err="1"/>
              <a:t>Mojaloop</a:t>
            </a:r>
            <a:r>
              <a:rPr lang="en-US"/>
              <a:t> </a:t>
            </a:r>
            <a:r>
              <a:rPr lang="en-US" err="1"/>
              <a:t>interscheme</a:t>
            </a:r>
            <a:r>
              <a:rPr lang="en-US"/>
              <a:t>.</a:t>
            </a:r>
          </a:p>
          <a:p>
            <a:pPr lvl="1"/>
            <a:r>
              <a:rPr lang="en-US"/>
              <a:t>An inter-scheme payment may or may not require currency conversion.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FC45-64A4-297C-4BEA-37AB3CAF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Characteristics of the function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4448C-C367-7BAC-E9A0-4C9FA70B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/>
              <a:t>When a message is received from a proxy :</a:t>
            </a:r>
          </a:p>
          <a:p>
            <a:r>
              <a:rPr lang="en-GB"/>
              <a:t>Search the list of searches for:</a:t>
            </a:r>
          </a:p>
          <a:p>
            <a:pPr lvl="1"/>
            <a:r>
              <a:rPr lang="en-GB" i="1"/>
              <a:t>Either</a:t>
            </a:r>
            <a:r>
              <a:rPr lang="en-GB"/>
              <a:t> a search with the DFSP and URI returned via the proxy.</a:t>
            </a:r>
          </a:p>
          <a:p>
            <a:pPr lvl="1"/>
            <a:r>
              <a:rPr lang="en-GB" i="1"/>
              <a:t>Or</a:t>
            </a:r>
            <a:r>
              <a:rPr lang="en-GB"/>
              <a:t> a search with a blank DFSP and the URI returned via the proxy.</a:t>
            </a:r>
          </a:p>
          <a:p>
            <a:r>
              <a:rPr lang="en-GB"/>
              <a:t>If neither is found:</a:t>
            </a:r>
          </a:p>
          <a:p>
            <a:pPr lvl="1"/>
            <a:r>
              <a:rPr lang="en-GB"/>
              <a:t>End.</a:t>
            </a:r>
          </a:p>
          <a:p>
            <a:r>
              <a:rPr lang="en-GB"/>
              <a:t>Decrement the counter created when the search was initiated.</a:t>
            </a:r>
          </a:p>
          <a:p>
            <a:r>
              <a:rPr lang="en-GB"/>
              <a:t>If the message returned is a 3201 error (DFSP not found):</a:t>
            </a:r>
          </a:p>
          <a:p>
            <a:pPr lvl="2"/>
            <a:r>
              <a:rPr lang="en-GB"/>
              <a:t>If the counter is now zero:</a:t>
            </a:r>
          </a:p>
          <a:p>
            <a:pPr lvl="3"/>
            <a:r>
              <a:rPr lang="en-GB"/>
              <a:t>Forward the message to the next destination.</a:t>
            </a:r>
          </a:p>
          <a:p>
            <a:pPr lvl="3"/>
            <a:r>
              <a:rPr lang="en-GB"/>
              <a:t>Remove the search from the list of searches.</a:t>
            </a:r>
          </a:p>
          <a:p>
            <a:pPr lvl="3"/>
            <a:r>
              <a:rPr lang="en-GB"/>
              <a:t>End.</a:t>
            </a:r>
          </a:p>
          <a:p>
            <a:r>
              <a:rPr lang="en-GB"/>
              <a:t>Otherwise (DFSP was found):</a:t>
            </a:r>
          </a:p>
          <a:p>
            <a:pPr lvl="1"/>
            <a:r>
              <a:rPr lang="en-GB"/>
              <a:t>Forward the message to the next destination.</a:t>
            </a:r>
          </a:p>
          <a:p>
            <a:pPr lvl="1"/>
            <a:r>
              <a:rPr lang="en-GB"/>
              <a:t>End.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48095-A4F4-7D70-42DB-0F65E490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896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6B31C-655F-74EE-9DB4-E4EAB686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795E7D-FE1B-621B-81FF-F8DD4B14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On-demand Address Resolution: GET /parties</a:t>
            </a:r>
          </a:p>
        </p:txBody>
      </p:sp>
      <p:pic>
        <p:nvPicPr>
          <p:cNvPr id="5" name="Picture 4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8D3ECE3D-F874-83FF-C64F-37CD210F7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061" y="2432798"/>
            <a:ext cx="13735049" cy="1114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85CE21-0428-8B5A-FA57-7F1EE596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8870E-4856-FCB4-7D70-43F77457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On-demand Address Resolution: PUT /parties</a:t>
            </a:r>
          </a:p>
        </p:txBody>
      </p:sp>
      <p:pic>
        <p:nvPicPr>
          <p:cNvPr id="5" name="Picture 4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0C1A1050-0462-5FCF-2C02-6CD4CC790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738" y="2066924"/>
            <a:ext cx="12973698" cy="115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1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6BA5-D8C2-FFC3-444F-FB35BF07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Time-out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9ADA9-B34D-4DAE-6D2B-E5C9EAF1A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FC453-CBE3-3C4A-B08F-1E139415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87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8264-3DAF-0BD3-9E2D-EA878D2C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5860-1E24-7C2E-796D-DB5D617A4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need to distinguish between two landscapes:</a:t>
            </a:r>
          </a:p>
          <a:p>
            <a:pPr lvl="1"/>
            <a:r>
              <a:rPr lang="en-GB"/>
              <a:t>Before the creditor DFSP has confirmed their acceptance of the payment.</a:t>
            </a:r>
          </a:p>
          <a:p>
            <a:pPr lvl="1"/>
            <a:r>
              <a:rPr lang="en-GB"/>
              <a:t>After the creditor DFSP has confirmed their acceptance of the payment.</a:t>
            </a:r>
          </a:p>
          <a:p>
            <a:r>
              <a:rPr lang="en-GB"/>
              <a:t>Before acceptance:</a:t>
            </a:r>
          </a:p>
          <a:p>
            <a:pPr lvl="1"/>
            <a:r>
              <a:rPr lang="en-GB"/>
              <a:t>We need to support time-outs at the last current point in the chain of messages.</a:t>
            </a:r>
          </a:p>
          <a:p>
            <a:pPr lvl="1"/>
            <a:r>
              <a:rPr lang="en-GB"/>
              <a:t>When this point moves, the time-out evaluation point moves with it.</a:t>
            </a:r>
          </a:p>
          <a:p>
            <a:r>
              <a:rPr lang="en-GB"/>
              <a:t>After acceptance:</a:t>
            </a:r>
          </a:p>
          <a:p>
            <a:pPr lvl="1"/>
            <a:r>
              <a:rPr lang="en-GB"/>
              <a:t>The payment is irrevocable.</a:t>
            </a:r>
          </a:p>
          <a:p>
            <a:pPr lvl="1"/>
            <a:r>
              <a:rPr lang="en-GB"/>
              <a:t>If messages are held up, they are retried until they get through.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F223E-970B-79FE-90CE-8FD0E573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6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63BD-3E58-964F-5C77-6956E3D2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rule 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2BAC-7DFB-2464-34BB-1589CE54A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0" indent="-11430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6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a switch receives a transfer execution request, it should implement time-out checking until it has forwarded the request to a proxy and received a 202 response from the proxy. On receipt of the 202 response, it should turn time-out checking off.</a:t>
            </a:r>
          </a:p>
          <a:p>
            <a:pPr marL="1143000" indent="-11430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6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a proxy receives a transfer execution request, it should implement time-out checking until it has forwarded the request to a switch and received a 202 response from the switch. On receipt of the 202 response, it should turn time-out checking off.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DDCF6-1D88-7C66-4EC0-489358B0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34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18512" y="12712701"/>
            <a:ext cx="5487114" cy="730250"/>
          </a:xfrm>
        </p:spPr>
        <p:txBody>
          <a:bodyPr/>
          <a:lstStyle/>
          <a:p>
            <a:fld id="{20AF9D7A-5BEE-9245-944A-197F51D542D9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84B325-F189-9BC2-1E95-82462BAFF229}"/>
              </a:ext>
            </a:extLst>
          </p:cNvPr>
          <p:cNvSpPr/>
          <p:nvPr/>
        </p:nvSpPr>
        <p:spPr>
          <a:xfrm>
            <a:off x="1046580" y="4621427"/>
            <a:ext cx="5400000" cy="72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/>
              <a:t>Scheme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FF0A93-452F-A50B-4D15-2F44630A0D68}"/>
              </a:ext>
            </a:extLst>
          </p:cNvPr>
          <p:cNvSpPr/>
          <p:nvPr/>
        </p:nvSpPr>
        <p:spPr>
          <a:xfrm>
            <a:off x="9493586" y="4621427"/>
            <a:ext cx="5400000" cy="720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/>
              <a:t>Scheme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28FB7E-2141-3605-82AE-07E5553FA27A}"/>
              </a:ext>
            </a:extLst>
          </p:cNvPr>
          <p:cNvSpPr/>
          <p:nvPr/>
        </p:nvSpPr>
        <p:spPr>
          <a:xfrm>
            <a:off x="17940595" y="4621427"/>
            <a:ext cx="5400000" cy="72000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/>
              <a:t>Scheme 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D6B273-9FE2-4467-42E1-8786E424EB58}"/>
              </a:ext>
            </a:extLst>
          </p:cNvPr>
          <p:cNvSpPr/>
          <p:nvPr/>
        </p:nvSpPr>
        <p:spPr>
          <a:xfrm>
            <a:off x="2307524" y="1460042"/>
            <a:ext cx="2878111" cy="1491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Debtor DFSP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DB5A5D-8277-9825-FBED-16A04BA7E051}"/>
              </a:ext>
            </a:extLst>
          </p:cNvPr>
          <p:cNvSpPr/>
          <p:nvPr/>
        </p:nvSpPr>
        <p:spPr>
          <a:xfrm>
            <a:off x="19201540" y="1460042"/>
            <a:ext cx="2878111" cy="149165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Creditor DFSP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A6B7F2-4E86-FEE0-B94E-5ED3F2DFE973}"/>
              </a:ext>
            </a:extLst>
          </p:cNvPr>
          <p:cNvSpPr/>
          <p:nvPr/>
        </p:nvSpPr>
        <p:spPr>
          <a:xfrm>
            <a:off x="6446580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1"/>
              </a:gs>
              <a:gs pos="100000">
                <a:schemeClr val="accent1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Proxy 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5B8FB-C6AF-19A7-71AF-69FBAB0E5A92}"/>
              </a:ext>
            </a:extLst>
          </p:cNvPr>
          <p:cNvSpPr/>
          <p:nvPr/>
        </p:nvSpPr>
        <p:spPr>
          <a:xfrm>
            <a:off x="14893589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4"/>
              </a:gs>
              <a:gs pos="100000">
                <a:schemeClr val="accent4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Proxy 2</a:t>
            </a:r>
          </a:p>
        </p:txBody>
      </p:sp>
    </p:spTree>
    <p:extLst>
      <p:ext uri="{BB962C8B-B14F-4D97-AF65-F5344CB8AC3E}">
        <p14:creationId xmlns:p14="http://schemas.microsoft.com/office/powerpoint/2010/main" val="1110232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customer of the debtor DFSP wants to send 1000 KES to a customer of the creditor DFSP.</a:t>
            </a:r>
          </a:p>
          <a:p>
            <a:r>
              <a:rPr lang="en-US"/>
              <a:t>We exclude currency conversion, which is not relevant to the mechanics of the example.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63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Payment execution: prepare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18512" y="12712701"/>
            <a:ext cx="5487114" cy="730250"/>
          </a:xfrm>
        </p:spPr>
        <p:txBody>
          <a:bodyPr/>
          <a:lstStyle/>
          <a:p>
            <a:fld id="{20AF9D7A-5BEE-9245-944A-197F51D542D9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84B325-F189-9BC2-1E95-82462BAFF229}"/>
              </a:ext>
            </a:extLst>
          </p:cNvPr>
          <p:cNvSpPr/>
          <p:nvPr/>
        </p:nvSpPr>
        <p:spPr>
          <a:xfrm>
            <a:off x="1046580" y="4621427"/>
            <a:ext cx="5400000" cy="72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/>
              <a:t>Scheme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FF0A93-452F-A50B-4D15-2F44630A0D68}"/>
              </a:ext>
            </a:extLst>
          </p:cNvPr>
          <p:cNvSpPr/>
          <p:nvPr/>
        </p:nvSpPr>
        <p:spPr>
          <a:xfrm>
            <a:off x="9493586" y="4621427"/>
            <a:ext cx="5400000" cy="720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/>
              <a:t>Scheme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28FB7E-2141-3605-82AE-07E5553FA27A}"/>
              </a:ext>
            </a:extLst>
          </p:cNvPr>
          <p:cNvSpPr/>
          <p:nvPr/>
        </p:nvSpPr>
        <p:spPr>
          <a:xfrm>
            <a:off x="17940595" y="4621427"/>
            <a:ext cx="5400000" cy="72000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/>
              <a:t>Scheme 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D6B273-9FE2-4467-42E1-8786E424EB58}"/>
              </a:ext>
            </a:extLst>
          </p:cNvPr>
          <p:cNvSpPr/>
          <p:nvPr/>
        </p:nvSpPr>
        <p:spPr>
          <a:xfrm>
            <a:off x="2307524" y="1460042"/>
            <a:ext cx="2878111" cy="1491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Debtor DFSP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DB5A5D-8277-9825-FBED-16A04BA7E051}"/>
              </a:ext>
            </a:extLst>
          </p:cNvPr>
          <p:cNvSpPr/>
          <p:nvPr/>
        </p:nvSpPr>
        <p:spPr>
          <a:xfrm>
            <a:off x="20530596" y="1455275"/>
            <a:ext cx="2878111" cy="149165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Creditor DFSP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A6B7F2-4E86-FEE0-B94E-5ED3F2DFE973}"/>
              </a:ext>
            </a:extLst>
          </p:cNvPr>
          <p:cNvSpPr/>
          <p:nvPr/>
        </p:nvSpPr>
        <p:spPr>
          <a:xfrm>
            <a:off x="6446580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1"/>
              </a:gs>
              <a:gs pos="100000">
                <a:schemeClr val="accent1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Proxy 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5B8FB-C6AF-19A7-71AF-69FBAB0E5A92}"/>
              </a:ext>
            </a:extLst>
          </p:cNvPr>
          <p:cNvSpPr/>
          <p:nvPr/>
        </p:nvSpPr>
        <p:spPr>
          <a:xfrm>
            <a:off x="14893589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4"/>
              </a:gs>
              <a:gs pos="100000">
                <a:schemeClr val="accent4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Proxy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B01A19-403A-24EB-D112-5B693F9ABB05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3724092" y="2951698"/>
            <a:ext cx="22488" cy="2699594"/>
          </a:xfrm>
          <a:prstGeom prst="straightConnector1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AB568F-7532-1345-23AB-88092289D5C7}"/>
              </a:ext>
            </a:extLst>
          </p:cNvPr>
          <p:cNvSpPr txBox="1"/>
          <p:nvPr/>
        </p:nvSpPr>
        <p:spPr>
          <a:xfrm>
            <a:off x="1025866" y="3438727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POST /transfers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DCA70-AC32-1AF8-FF49-0C8CAF7331B6}"/>
              </a:ext>
            </a:extLst>
          </p:cNvPr>
          <p:cNvSpPr/>
          <p:nvPr/>
        </p:nvSpPr>
        <p:spPr>
          <a:xfrm>
            <a:off x="2592335" y="5651292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Reserve 100 KES against D-DFSP’s position account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3468C5-6D38-A0FA-B979-399901893C1E}"/>
              </a:ext>
            </a:extLst>
          </p:cNvPr>
          <p:cNvSpPr/>
          <p:nvPr/>
        </p:nvSpPr>
        <p:spPr>
          <a:xfrm>
            <a:off x="2592334" y="7579035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Forward request to Proxy 1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186D5B-6ADB-017D-2384-0EF9AA8412B6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rot="5400000">
            <a:off x="3363575" y="7218517"/>
            <a:ext cx="721035" cy="1"/>
          </a:xfrm>
          <a:prstGeom prst="bentConnector3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074DF80-F59E-8108-44F6-7971AF8F05F6}"/>
              </a:ext>
            </a:extLst>
          </p:cNvPr>
          <p:cNvCxnSpPr>
            <a:cxnSpLocks/>
            <a:stCxn id="12" idx="0"/>
            <a:endCxn id="29" idx="0"/>
          </p:cNvCxnSpPr>
          <p:nvPr/>
        </p:nvCxnSpPr>
        <p:spPr>
          <a:xfrm rot="16200000" flipH="1">
            <a:off x="8731998" y="2189782"/>
            <a:ext cx="2699671" cy="4223503"/>
          </a:xfrm>
          <a:prstGeom prst="bentConnector3">
            <a:avLst>
              <a:gd name="adj1" fmla="val -8468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52C213D-CCF8-A4AA-26E7-517BF6A45C93}"/>
              </a:ext>
            </a:extLst>
          </p:cNvPr>
          <p:cNvSpPr/>
          <p:nvPr/>
        </p:nvSpPr>
        <p:spPr>
          <a:xfrm>
            <a:off x="2614823" y="950154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Turn off timeout check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465F027-FE09-D8B5-5D47-5C502D458B18}"/>
              </a:ext>
            </a:extLst>
          </p:cNvPr>
          <p:cNvCxnSpPr>
            <a:cxnSpLocks/>
            <a:stCxn id="12" idx="4"/>
            <a:endCxn id="24" idx="3"/>
          </p:cNvCxnSpPr>
          <p:nvPr/>
        </p:nvCxnSpPr>
        <p:spPr>
          <a:xfrm rot="5400000">
            <a:off x="3682475" y="5817289"/>
            <a:ext cx="5483471" cy="3091747"/>
          </a:xfrm>
          <a:prstGeom prst="bentConnector2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C60AA5F-4EC5-C7EE-F1EE-BFAF43C2AD06}"/>
              </a:ext>
            </a:extLst>
          </p:cNvPr>
          <p:cNvCxnSpPr>
            <a:cxnSpLocks/>
          </p:cNvCxnSpPr>
          <p:nvPr/>
        </p:nvCxnSpPr>
        <p:spPr>
          <a:xfrm flipV="1">
            <a:off x="5008247" y="3938963"/>
            <a:ext cx="1590733" cy="4395826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72A07DC-EDC1-05AC-AD9D-8768F6D77058}"/>
              </a:ext>
            </a:extLst>
          </p:cNvPr>
          <p:cNvSpPr/>
          <p:nvPr/>
        </p:nvSpPr>
        <p:spPr>
          <a:xfrm>
            <a:off x="11061829" y="5651369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Reserve 100 KES against Proxy 1’s position account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4865AF-E595-C6DF-FEDF-CF3ED9B903B6}"/>
              </a:ext>
            </a:extLst>
          </p:cNvPr>
          <p:cNvSpPr/>
          <p:nvPr/>
        </p:nvSpPr>
        <p:spPr>
          <a:xfrm>
            <a:off x="11061702" y="762282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Forward request to Proxy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15F90A-835D-4822-2E39-DEC58F314B8D}"/>
              </a:ext>
            </a:extLst>
          </p:cNvPr>
          <p:cNvSpPr/>
          <p:nvPr/>
        </p:nvSpPr>
        <p:spPr>
          <a:xfrm>
            <a:off x="11061701" y="950154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Turn off timeout check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CA3C6D2-E027-BE87-802F-F369C83C6751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5400000">
            <a:off x="11811150" y="7240387"/>
            <a:ext cx="764747" cy="127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58C51FD-CBF9-64A1-F93D-2AA9D020120A}"/>
              </a:ext>
            </a:extLst>
          </p:cNvPr>
          <p:cNvCxnSpPr>
            <a:cxnSpLocks/>
            <a:stCxn id="32" idx="3"/>
            <a:endCxn id="13" idx="2"/>
          </p:cNvCxnSpPr>
          <p:nvPr/>
        </p:nvCxnSpPr>
        <p:spPr>
          <a:xfrm flipV="1">
            <a:off x="13325215" y="3786563"/>
            <a:ext cx="1568374" cy="4439615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CB7A4D3-F7CB-08F7-2AEF-8D41743EB996}"/>
              </a:ext>
            </a:extLst>
          </p:cNvPr>
          <p:cNvCxnSpPr>
            <a:cxnSpLocks/>
            <a:stCxn id="13" idx="4"/>
            <a:endCxn id="33" idx="3"/>
          </p:cNvCxnSpPr>
          <p:nvPr/>
        </p:nvCxnSpPr>
        <p:spPr>
          <a:xfrm rot="5400000">
            <a:off x="12129418" y="5817223"/>
            <a:ext cx="5483471" cy="3091878"/>
          </a:xfrm>
          <a:prstGeom prst="bentConnector2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F58BF20-319D-0227-A956-487C9B8E5A3E}"/>
              </a:ext>
            </a:extLst>
          </p:cNvPr>
          <p:cNvSpPr/>
          <p:nvPr/>
        </p:nvSpPr>
        <p:spPr>
          <a:xfrm>
            <a:off x="19508838" y="5651292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Reserve 100 KES against Proxy 2’s position account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FCCA07-0707-2092-EC03-326E81FFCD9B}"/>
              </a:ext>
            </a:extLst>
          </p:cNvPr>
          <p:cNvSpPr/>
          <p:nvPr/>
        </p:nvSpPr>
        <p:spPr>
          <a:xfrm>
            <a:off x="19504349" y="7579035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Forward request to C-DFSP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CD09AF5-C6B2-8D0E-387A-46DB307F0DEB}"/>
              </a:ext>
            </a:extLst>
          </p:cNvPr>
          <p:cNvCxnSpPr>
            <a:cxnSpLocks/>
            <a:stCxn id="13" idx="0"/>
            <a:endCxn id="45" idx="0"/>
          </p:cNvCxnSpPr>
          <p:nvPr/>
        </p:nvCxnSpPr>
        <p:spPr>
          <a:xfrm rot="16200000" flipH="1">
            <a:off x="17179046" y="2189744"/>
            <a:ext cx="2699594" cy="4223503"/>
          </a:xfrm>
          <a:prstGeom prst="bentConnector3">
            <a:avLst>
              <a:gd name="adj1" fmla="val -8468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C63F8BC-BFC6-16A0-6FC0-65C568276867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rot="5400000">
            <a:off x="20277834" y="7216273"/>
            <a:ext cx="721035" cy="4489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79C56A6-8C6A-692A-886C-FE699345A73A}"/>
              </a:ext>
            </a:extLst>
          </p:cNvPr>
          <p:cNvCxnSpPr>
            <a:cxnSpLocks/>
            <a:stCxn id="46" idx="3"/>
            <a:endCxn id="11" idx="4"/>
          </p:cNvCxnSpPr>
          <p:nvPr/>
        </p:nvCxnSpPr>
        <p:spPr>
          <a:xfrm flipV="1">
            <a:off x="21767862" y="2946931"/>
            <a:ext cx="201790" cy="5235458"/>
          </a:xfrm>
          <a:prstGeom prst="bentConnector2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BD86910-045F-BD8C-28DC-66860FD83CBC}"/>
              </a:ext>
            </a:extLst>
          </p:cNvPr>
          <p:cNvSpPr txBox="1"/>
          <p:nvPr/>
        </p:nvSpPr>
        <p:spPr>
          <a:xfrm>
            <a:off x="6454978" y="10175742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202: Received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AF7FF9-B816-DFB1-9588-D105066C1557}"/>
              </a:ext>
            </a:extLst>
          </p:cNvPr>
          <p:cNvSpPr txBox="1"/>
          <p:nvPr/>
        </p:nvSpPr>
        <p:spPr>
          <a:xfrm>
            <a:off x="4500597" y="3022542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POST /transfers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C04F59-4A14-46B4-C163-999AC825EAFE}"/>
              </a:ext>
            </a:extLst>
          </p:cNvPr>
          <p:cNvSpPr txBox="1"/>
          <p:nvPr/>
        </p:nvSpPr>
        <p:spPr>
          <a:xfrm>
            <a:off x="9384404" y="1875226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POST /transfers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9134C2-C1F7-B0B2-3E41-B0649F21ECEF}"/>
              </a:ext>
            </a:extLst>
          </p:cNvPr>
          <p:cNvSpPr txBox="1"/>
          <p:nvPr/>
        </p:nvSpPr>
        <p:spPr>
          <a:xfrm>
            <a:off x="13023597" y="2804701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POST /transfers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65B57B-C78F-8C62-2BC7-6BD5FDE4AE7B}"/>
              </a:ext>
            </a:extLst>
          </p:cNvPr>
          <p:cNvSpPr txBox="1"/>
          <p:nvPr/>
        </p:nvSpPr>
        <p:spPr>
          <a:xfrm>
            <a:off x="16891403" y="1820643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POST /transfers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ACD392-7EA0-F904-B3AE-3144D559347F}"/>
              </a:ext>
            </a:extLst>
          </p:cNvPr>
          <p:cNvSpPr txBox="1"/>
          <p:nvPr/>
        </p:nvSpPr>
        <p:spPr>
          <a:xfrm>
            <a:off x="21767862" y="3011975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POST /transfers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B3AC80-6454-C8D8-859A-9B2D18D4702A}"/>
              </a:ext>
            </a:extLst>
          </p:cNvPr>
          <p:cNvSpPr txBox="1"/>
          <p:nvPr/>
        </p:nvSpPr>
        <p:spPr>
          <a:xfrm>
            <a:off x="14732047" y="10270665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202: Received</a:t>
            </a:r>
          </a:p>
        </p:txBody>
      </p:sp>
      <p:sp>
        <p:nvSpPr>
          <p:cNvPr id="65" name="Star: 5 Points 64">
            <a:extLst>
              <a:ext uri="{FF2B5EF4-FFF2-40B4-BE49-F238E27FC236}">
                <a16:creationId xmlns:a16="http://schemas.microsoft.com/office/drawing/2014/main" id="{684F9405-B316-CDCB-B42F-B5C7DBAA0A7E}"/>
              </a:ext>
            </a:extLst>
          </p:cNvPr>
          <p:cNvSpPr/>
          <p:nvPr/>
        </p:nvSpPr>
        <p:spPr>
          <a:xfrm>
            <a:off x="-540370" y="9439692"/>
            <a:ext cx="3240000" cy="3240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Active timeout check</a:t>
            </a:r>
          </a:p>
        </p:txBody>
      </p:sp>
      <p:sp>
        <p:nvSpPr>
          <p:cNvPr id="66" name="Star: 5 Points 65">
            <a:extLst>
              <a:ext uri="{FF2B5EF4-FFF2-40B4-BE49-F238E27FC236}">
                <a16:creationId xmlns:a16="http://schemas.microsoft.com/office/drawing/2014/main" id="{CCDA0208-0D86-1F12-BDE9-E0BD93D7EECB}"/>
              </a:ext>
            </a:extLst>
          </p:cNvPr>
          <p:cNvSpPr/>
          <p:nvPr/>
        </p:nvSpPr>
        <p:spPr>
          <a:xfrm>
            <a:off x="17156842" y="9224385"/>
            <a:ext cx="3240000" cy="3240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Active timeout check</a:t>
            </a:r>
          </a:p>
        </p:txBody>
      </p:sp>
      <p:sp>
        <p:nvSpPr>
          <p:cNvPr id="67" name="Star: 5 Points 66">
            <a:extLst>
              <a:ext uri="{FF2B5EF4-FFF2-40B4-BE49-F238E27FC236}">
                <a16:creationId xmlns:a16="http://schemas.microsoft.com/office/drawing/2014/main" id="{C73111A1-918F-B506-A452-1CD2182D734A}"/>
              </a:ext>
            </a:extLst>
          </p:cNvPr>
          <p:cNvSpPr/>
          <p:nvPr/>
        </p:nvSpPr>
        <p:spPr>
          <a:xfrm>
            <a:off x="7563995" y="9439692"/>
            <a:ext cx="3240000" cy="3240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Active timeout check</a:t>
            </a:r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84245592-CF03-8698-A70E-16E556993171}"/>
              </a:ext>
            </a:extLst>
          </p:cNvPr>
          <p:cNvSpPr/>
          <p:nvPr/>
        </p:nvSpPr>
        <p:spPr>
          <a:xfrm>
            <a:off x="5555200" y="4592006"/>
            <a:ext cx="3240000" cy="3240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Active timeout check</a:t>
            </a:r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22926478-46E0-646D-0CDF-8B25C3D7C08D}"/>
              </a:ext>
            </a:extLst>
          </p:cNvPr>
          <p:cNvSpPr/>
          <p:nvPr/>
        </p:nvSpPr>
        <p:spPr>
          <a:xfrm>
            <a:off x="14055362" y="4682407"/>
            <a:ext cx="3240000" cy="3240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Active timeout check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F823D5F-7C53-C405-329A-4C33856EE1F8}"/>
              </a:ext>
            </a:extLst>
          </p:cNvPr>
          <p:cNvCxnSpPr>
            <a:cxnSpLocks/>
          </p:cNvCxnSpPr>
          <p:nvPr/>
        </p:nvCxnSpPr>
        <p:spPr>
          <a:xfrm rot="10800000">
            <a:off x="9439484" y="3812364"/>
            <a:ext cx="1568243" cy="2468160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65DCA03-8157-5677-61AF-ED82C6DABDF2}"/>
              </a:ext>
            </a:extLst>
          </p:cNvPr>
          <p:cNvSpPr txBox="1"/>
          <p:nvPr/>
        </p:nvSpPr>
        <p:spPr>
          <a:xfrm>
            <a:off x="9441813" y="3310254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202: Received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34A72A5-E124-B438-AFA5-F280E3361981}"/>
              </a:ext>
            </a:extLst>
          </p:cNvPr>
          <p:cNvCxnSpPr>
            <a:cxnSpLocks/>
            <a:stCxn id="45" idx="1"/>
            <a:endCxn id="13" idx="6"/>
          </p:cNvCxnSpPr>
          <p:nvPr/>
        </p:nvCxnSpPr>
        <p:spPr>
          <a:xfrm rot="10800000">
            <a:off x="17940596" y="3786564"/>
            <a:ext cx="1568243" cy="2468083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E5C9185-72F8-0E72-2D8B-79A0AAE406B5}"/>
              </a:ext>
            </a:extLst>
          </p:cNvPr>
          <p:cNvSpPr txBox="1"/>
          <p:nvPr/>
        </p:nvSpPr>
        <p:spPr>
          <a:xfrm>
            <a:off x="17592160" y="4216513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202: Received</a:t>
            </a:r>
          </a:p>
        </p:txBody>
      </p:sp>
    </p:spTree>
    <p:extLst>
      <p:ext uri="{BB962C8B-B14F-4D97-AF65-F5344CB8AC3E}">
        <p14:creationId xmlns:p14="http://schemas.microsoft.com/office/powerpoint/2010/main" val="137201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5" grpId="0" animBg="1"/>
      <p:bldP spid="14" grpId="0" animBg="1"/>
      <p:bldP spid="24" grpId="0" animBg="1"/>
      <p:bldP spid="29" grpId="0" animBg="1"/>
      <p:bldP spid="32" grpId="0" animBg="1"/>
      <p:bldP spid="33" grpId="0" animBg="1"/>
      <p:bldP spid="45" grpId="0" animBg="1"/>
      <p:bldP spid="46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 animBg="1"/>
      <p:bldP spid="65" grpId="1" animBg="1"/>
      <p:bldP spid="66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3" grpId="0"/>
      <p:bldP spid="7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202A-A5AE-398B-F73D-4F7772A6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happens if?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349CA-62AD-4D90-35E1-38DFD77FB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84498-1BDB-615B-4C3D-33B56ECC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0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An inter-scheme payment is:</a:t>
            </a:r>
          </a:p>
          <a:p>
            <a:pPr lvl="1"/>
            <a:r>
              <a:rPr lang="en-US"/>
              <a:t>A payment where the debtor DFSP and the creditor DFSP belongs to different schemes.</a:t>
            </a:r>
          </a:p>
          <a:p>
            <a:pPr lvl="1"/>
            <a:r>
              <a:rPr lang="en-US"/>
              <a:t>Both schemes </a:t>
            </a:r>
            <a:r>
              <a:rPr lang="en-US" b="1" u="sng"/>
              <a:t>may or may not be </a:t>
            </a:r>
            <a:r>
              <a:rPr lang="en-US" b="1" u="sng" err="1"/>
              <a:t>Mojaloop</a:t>
            </a:r>
            <a:r>
              <a:rPr lang="en-US" b="1" u="sng"/>
              <a:t> schemes </a:t>
            </a:r>
            <a:r>
              <a:rPr lang="en-US"/>
              <a:t>but it is not a requirement</a:t>
            </a:r>
          </a:p>
          <a:p>
            <a:pPr lvl="2"/>
            <a:r>
              <a:rPr lang="en-US"/>
              <a:t>Note: in this presentation, we assume that both schemes are </a:t>
            </a:r>
            <a:r>
              <a:rPr lang="en-US" err="1"/>
              <a:t>Mojaloop</a:t>
            </a:r>
            <a:r>
              <a:rPr lang="en-US"/>
              <a:t>. </a:t>
            </a:r>
          </a:p>
          <a:p>
            <a:pPr lvl="2"/>
            <a:r>
              <a:rPr lang="en-US"/>
              <a:t>A non-</a:t>
            </a:r>
            <a:r>
              <a:rPr lang="en-US" err="1"/>
              <a:t>Mojaloop</a:t>
            </a:r>
            <a:r>
              <a:rPr lang="en-US"/>
              <a:t> scheme will have entry requirements to join a </a:t>
            </a:r>
            <a:r>
              <a:rPr lang="en-US" err="1"/>
              <a:t>Mojaloop</a:t>
            </a:r>
            <a:r>
              <a:rPr lang="en-US"/>
              <a:t> </a:t>
            </a:r>
            <a:r>
              <a:rPr lang="en-US" err="1"/>
              <a:t>interscheme</a:t>
            </a:r>
            <a:r>
              <a:rPr lang="en-US"/>
              <a:t> that need to be analyzed more in details.</a:t>
            </a:r>
          </a:p>
          <a:p>
            <a:pPr lvl="1"/>
            <a:r>
              <a:rPr lang="en-US"/>
              <a:t>An inter-scheme </a:t>
            </a:r>
            <a:r>
              <a:rPr lang="en-US" b="1"/>
              <a:t>payment may or may not require currency conversion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Debtor DFSP can’t reach its switch?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18512" y="12712701"/>
            <a:ext cx="5487114" cy="730250"/>
          </a:xfrm>
        </p:spPr>
        <p:txBody>
          <a:bodyPr/>
          <a:lstStyle/>
          <a:p>
            <a:fld id="{20AF9D7A-5BEE-9245-944A-197F51D542D9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84B325-F189-9BC2-1E95-82462BAFF229}"/>
              </a:ext>
            </a:extLst>
          </p:cNvPr>
          <p:cNvSpPr/>
          <p:nvPr/>
        </p:nvSpPr>
        <p:spPr>
          <a:xfrm>
            <a:off x="1046580" y="4621427"/>
            <a:ext cx="5400000" cy="72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/>
              <a:t>Scheme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FF0A93-452F-A50B-4D15-2F44630A0D68}"/>
              </a:ext>
            </a:extLst>
          </p:cNvPr>
          <p:cNvSpPr/>
          <p:nvPr/>
        </p:nvSpPr>
        <p:spPr>
          <a:xfrm>
            <a:off x="9493586" y="4621427"/>
            <a:ext cx="5400000" cy="720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/>
              <a:t>Scheme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28FB7E-2141-3605-82AE-07E5553FA27A}"/>
              </a:ext>
            </a:extLst>
          </p:cNvPr>
          <p:cNvSpPr/>
          <p:nvPr/>
        </p:nvSpPr>
        <p:spPr>
          <a:xfrm>
            <a:off x="17940595" y="4621427"/>
            <a:ext cx="5400000" cy="72000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/>
              <a:t>Scheme 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D6B273-9FE2-4467-42E1-8786E424EB58}"/>
              </a:ext>
            </a:extLst>
          </p:cNvPr>
          <p:cNvSpPr/>
          <p:nvPr/>
        </p:nvSpPr>
        <p:spPr>
          <a:xfrm>
            <a:off x="2307524" y="1460042"/>
            <a:ext cx="2878111" cy="1491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Debtor DFSP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DB5A5D-8277-9825-FBED-16A04BA7E051}"/>
              </a:ext>
            </a:extLst>
          </p:cNvPr>
          <p:cNvSpPr/>
          <p:nvPr/>
        </p:nvSpPr>
        <p:spPr>
          <a:xfrm>
            <a:off x="20530596" y="1455275"/>
            <a:ext cx="2878111" cy="149165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Creditor DFSP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A6B7F2-4E86-FEE0-B94E-5ED3F2DFE973}"/>
              </a:ext>
            </a:extLst>
          </p:cNvPr>
          <p:cNvSpPr/>
          <p:nvPr/>
        </p:nvSpPr>
        <p:spPr>
          <a:xfrm>
            <a:off x="6446580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1"/>
              </a:gs>
              <a:gs pos="100000">
                <a:schemeClr val="accent1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Proxy 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5B8FB-C6AF-19A7-71AF-69FBAB0E5A92}"/>
              </a:ext>
            </a:extLst>
          </p:cNvPr>
          <p:cNvSpPr/>
          <p:nvPr/>
        </p:nvSpPr>
        <p:spPr>
          <a:xfrm>
            <a:off x="14893589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4"/>
              </a:gs>
              <a:gs pos="100000">
                <a:schemeClr val="accent4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Proxy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335E1-B974-8C54-937E-7E55298500B9}"/>
              </a:ext>
            </a:extLst>
          </p:cNvPr>
          <p:cNvSpPr txBox="1"/>
          <p:nvPr/>
        </p:nvSpPr>
        <p:spPr>
          <a:xfrm>
            <a:off x="5297217" y="6098352"/>
            <a:ext cx="13792737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6000"/>
              <a:t>Nothing:</a:t>
            </a:r>
          </a:p>
          <a:p>
            <a:r>
              <a:rPr lang="en-GB" sz="6000"/>
              <a:t>The debtor DFSP times out and returns its customer’s reserved funds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 1 can’t reach Proxy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18512" y="12712701"/>
            <a:ext cx="5487114" cy="730250"/>
          </a:xfrm>
        </p:spPr>
        <p:txBody>
          <a:bodyPr/>
          <a:lstStyle/>
          <a:p>
            <a:fld id="{20AF9D7A-5BEE-9245-944A-197F51D542D9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84B325-F189-9BC2-1E95-82462BAFF229}"/>
              </a:ext>
            </a:extLst>
          </p:cNvPr>
          <p:cNvSpPr/>
          <p:nvPr/>
        </p:nvSpPr>
        <p:spPr>
          <a:xfrm>
            <a:off x="1046580" y="4621427"/>
            <a:ext cx="5400000" cy="72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/>
              <a:t>Scheme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FF0A93-452F-A50B-4D15-2F44630A0D68}"/>
              </a:ext>
            </a:extLst>
          </p:cNvPr>
          <p:cNvSpPr/>
          <p:nvPr/>
        </p:nvSpPr>
        <p:spPr>
          <a:xfrm>
            <a:off x="9493586" y="4621427"/>
            <a:ext cx="5400000" cy="720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/>
              <a:t>Scheme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28FB7E-2141-3605-82AE-07E5553FA27A}"/>
              </a:ext>
            </a:extLst>
          </p:cNvPr>
          <p:cNvSpPr/>
          <p:nvPr/>
        </p:nvSpPr>
        <p:spPr>
          <a:xfrm>
            <a:off x="17940595" y="4621427"/>
            <a:ext cx="5400000" cy="72000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/>
              <a:t>Scheme 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D6B273-9FE2-4467-42E1-8786E424EB58}"/>
              </a:ext>
            </a:extLst>
          </p:cNvPr>
          <p:cNvSpPr/>
          <p:nvPr/>
        </p:nvSpPr>
        <p:spPr>
          <a:xfrm>
            <a:off x="2307524" y="1460042"/>
            <a:ext cx="2878111" cy="1491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Debtor DFSP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DB5A5D-8277-9825-FBED-16A04BA7E051}"/>
              </a:ext>
            </a:extLst>
          </p:cNvPr>
          <p:cNvSpPr/>
          <p:nvPr/>
        </p:nvSpPr>
        <p:spPr>
          <a:xfrm>
            <a:off x="20530596" y="1455275"/>
            <a:ext cx="2878111" cy="149165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Creditor DFSP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A6B7F2-4E86-FEE0-B94E-5ED3F2DFE973}"/>
              </a:ext>
            </a:extLst>
          </p:cNvPr>
          <p:cNvSpPr/>
          <p:nvPr/>
        </p:nvSpPr>
        <p:spPr>
          <a:xfrm>
            <a:off x="6446580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1"/>
              </a:gs>
              <a:gs pos="100000">
                <a:schemeClr val="accent1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Proxy 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B01A19-403A-24EB-D112-5B693F9ABB05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3724092" y="2951698"/>
            <a:ext cx="22488" cy="2699594"/>
          </a:xfrm>
          <a:prstGeom prst="straightConnector1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AB568F-7532-1345-23AB-88092289D5C7}"/>
              </a:ext>
            </a:extLst>
          </p:cNvPr>
          <p:cNvSpPr txBox="1"/>
          <p:nvPr/>
        </p:nvSpPr>
        <p:spPr>
          <a:xfrm>
            <a:off x="1025866" y="3438727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POST /transfers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DCA70-AC32-1AF8-FF49-0C8CAF7331B6}"/>
              </a:ext>
            </a:extLst>
          </p:cNvPr>
          <p:cNvSpPr/>
          <p:nvPr/>
        </p:nvSpPr>
        <p:spPr>
          <a:xfrm>
            <a:off x="2592335" y="5651292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Reserve 100 KES against D-DFSP’s position account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3468C5-6D38-A0FA-B979-399901893C1E}"/>
              </a:ext>
            </a:extLst>
          </p:cNvPr>
          <p:cNvSpPr/>
          <p:nvPr/>
        </p:nvSpPr>
        <p:spPr>
          <a:xfrm>
            <a:off x="2592334" y="7579035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Forward request to Proxy 1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186D5B-6ADB-017D-2384-0EF9AA8412B6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rot="5400000">
            <a:off x="3363575" y="7218517"/>
            <a:ext cx="721035" cy="1"/>
          </a:xfrm>
          <a:prstGeom prst="bentConnector3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tar: 5 Points 64">
            <a:extLst>
              <a:ext uri="{FF2B5EF4-FFF2-40B4-BE49-F238E27FC236}">
                <a16:creationId xmlns:a16="http://schemas.microsoft.com/office/drawing/2014/main" id="{684F9405-B316-CDCB-B42F-B5C7DBAA0A7E}"/>
              </a:ext>
            </a:extLst>
          </p:cNvPr>
          <p:cNvSpPr/>
          <p:nvPr/>
        </p:nvSpPr>
        <p:spPr>
          <a:xfrm>
            <a:off x="-540370" y="9439692"/>
            <a:ext cx="3240000" cy="3240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Active timeout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6248C-416B-342F-6CCB-7B335C9E2733}"/>
              </a:ext>
            </a:extLst>
          </p:cNvPr>
          <p:cNvSpPr txBox="1"/>
          <p:nvPr/>
        </p:nvSpPr>
        <p:spPr>
          <a:xfrm>
            <a:off x="8214103" y="5612253"/>
            <a:ext cx="14769884" cy="65556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000"/>
              <a:t>Scheme 1 times out.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6000"/>
              <a:t>It cancels the funds reservation against the debtor DFSP.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6000"/>
              <a:t>It returns an error message to the debtor DFSP.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000"/>
              <a:t>The debtor DFSP returns its customer’s reserved funds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27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Proxy 1 can’t reach scheme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18512" y="12712701"/>
            <a:ext cx="5487114" cy="730250"/>
          </a:xfrm>
        </p:spPr>
        <p:txBody>
          <a:bodyPr/>
          <a:lstStyle/>
          <a:p>
            <a:fld id="{20AF9D7A-5BEE-9245-944A-197F51D542D9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84B325-F189-9BC2-1E95-82462BAFF229}"/>
              </a:ext>
            </a:extLst>
          </p:cNvPr>
          <p:cNvSpPr/>
          <p:nvPr/>
        </p:nvSpPr>
        <p:spPr>
          <a:xfrm>
            <a:off x="1046580" y="4621427"/>
            <a:ext cx="5400000" cy="72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/>
              <a:t>Scheme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FF0A93-452F-A50B-4D15-2F44630A0D68}"/>
              </a:ext>
            </a:extLst>
          </p:cNvPr>
          <p:cNvSpPr/>
          <p:nvPr/>
        </p:nvSpPr>
        <p:spPr>
          <a:xfrm>
            <a:off x="9493586" y="4621427"/>
            <a:ext cx="5400000" cy="720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/>
              <a:t>Scheme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28FB7E-2141-3605-82AE-07E5553FA27A}"/>
              </a:ext>
            </a:extLst>
          </p:cNvPr>
          <p:cNvSpPr/>
          <p:nvPr/>
        </p:nvSpPr>
        <p:spPr>
          <a:xfrm>
            <a:off x="17940595" y="4621427"/>
            <a:ext cx="5400000" cy="72000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/>
              <a:t>Scheme 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D6B273-9FE2-4467-42E1-8786E424EB58}"/>
              </a:ext>
            </a:extLst>
          </p:cNvPr>
          <p:cNvSpPr/>
          <p:nvPr/>
        </p:nvSpPr>
        <p:spPr>
          <a:xfrm>
            <a:off x="2307524" y="1460042"/>
            <a:ext cx="2878111" cy="1491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Debtor DFSP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DB5A5D-8277-9825-FBED-16A04BA7E051}"/>
              </a:ext>
            </a:extLst>
          </p:cNvPr>
          <p:cNvSpPr/>
          <p:nvPr/>
        </p:nvSpPr>
        <p:spPr>
          <a:xfrm>
            <a:off x="20530596" y="1455275"/>
            <a:ext cx="2878111" cy="149165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Creditor DFSP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A6B7F2-4E86-FEE0-B94E-5ED3F2DFE973}"/>
              </a:ext>
            </a:extLst>
          </p:cNvPr>
          <p:cNvSpPr/>
          <p:nvPr/>
        </p:nvSpPr>
        <p:spPr>
          <a:xfrm>
            <a:off x="6446580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1"/>
              </a:gs>
              <a:gs pos="100000">
                <a:schemeClr val="accent1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Proxy 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5B8FB-C6AF-19A7-71AF-69FBAB0E5A92}"/>
              </a:ext>
            </a:extLst>
          </p:cNvPr>
          <p:cNvSpPr/>
          <p:nvPr/>
        </p:nvSpPr>
        <p:spPr>
          <a:xfrm>
            <a:off x="14893589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4"/>
              </a:gs>
              <a:gs pos="100000">
                <a:schemeClr val="accent4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Proxy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B01A19-403A-24EB-D112-5B693F9ABB05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3724092" y="2951698"/>
            <a:ext cx="22488" cy="2699594"/>
          </a:xfrm>
          <a:prstGeom prst="straightConnector1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AB568F-7532-1345-23AB-88092289D5C7}"/>
              </a:ext>
            </a:extLst>
          </p:cNvPr>
          <p:cNvSpPr txBox="1"/>
          <p:nvPr/>
        </p:nvSpPr>
        <p:spPr>
          <a:xfrm>
            <a:off x="1025866" y="3438727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POST /transfers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DCA70-AC32-1AF8-FF49-0C8CAF7331B6}"/>
              </a:ext>
            </a:extLst>
          </p:cNvPr>
          <p:cNvSpPr/>
          <p:nvPr/>
        </p:nvSpPr>
        <p:spPr>
          <a:xfrm>
            <a:off x="2592335" y="5651292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Reserve 100 KES against D-DFSP’s position account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3468C5-6D38-A0FA-B979-399901893C1E}"/>
              </a:ext>
            </a:extLst>
          </p:cNvPr>
          <p:cNvSpPr/>
          <p:nvPr/>
        </p:nvSpPr>
        <p:spPr>
          <a:xfrm>
            <a:off x="2592334" y="7579035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Forward request to Proxy 1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186D5B-6ADB-017D-2384-0EF9AA8412B6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rot="5400000">
            <a:off x="3363575" y="7218517"/>
            <a:ext cx="721035" cy="1"/>
          </a:xfrm>
          <a:prstGeom prst="bentConnector3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52C213D-CCF8-A4AA-26E7-517BF6A45C93}"/>
              </a:ext>
            </a:extLst>
          </p:cNvPr>
          <p:cNvSpPr/>
          <p:nvPr/>
        </p:nvSpPr>
        <p:spPr>
          <a:xfrm>
            <a:off x="2614823" y="950154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Turn off timeout check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465F027-FE09-D8B5-5D47-5C502D458B18}"/>
              </a:ext>
            </a:extLst>
          </p:cNvPr>
          <p:cNvCxnSpPr>
            <a:cxnSpLocks/>
            <a:stCxn id="12" idx="4"/>
            <a:endCxn id="24" idx="3"/>
          </p:cNvCxnSpPr>
          <p:nvPr/>
        </p:nvCxnSpPr>
        <p:spPr>
          <a:xfrm rot="5400000">
            <a:off x="3682475" y="5817289"/>
            <a:ext cx="5483471" cy="3091747"/>
          </a:xfrm>
          <a:prstGeom prst="bentConnector2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C60AA5F-4EC5-C7EE-F1EE-BFAF43C2AD06}"/>
              </a:ext>
            </a:extLst>
          </p:cNvPr>
          <p:cNvCxnSpPr>
            <a:cxnSpLocks/>
          </p:cNvCxnSpPr>
          <p:nvPr/>
        </p:nvCxnSpPr>
        <p:spPr>
          <a:xfrm flipV="1">
            <a:off x="5008247" y="3938963"/>
            <a:ext cx="1590733" cy="4395826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BD86910-045F-BD8C-28DC-66860FD83CBC}"/>
              </a:ext>
            </a:extLst>
          </p:cNvPr>
          <p:cNvSpPr txBox="1"/>
          <p:nvPr/>
        </p:nvSpPr>
        <p:spPr>
          <a:xfrm>
            <a:off x="6454978" y="10175742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202: Received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AF7FF9-B816-DFB1-9588-D105066C1557}"/>
              </a:ext>
            </a:extLst>
          </p:cNvPr>
          <p:cNvSpPr txBox="1"/>
          <p:nvPr/>
        </p:nvSpPr>
        <p:spPr>
          <a:xfrm>
            <a:off x="4500597" y="3022542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POST /transfers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9134C2-C1F7-B0B2-3E41-B0649F21ECEF}"/>
              </a:ext>
            </a:extLst>
          </p:cNvPr>
          <p:cNvSpPr txBox="1"/>
          <p:nvPr/>
        </p:nvSpPr>
        <p:spPr>
          <a:xfrm>
            <a:off x="13023597" y="2804701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POST /transfers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65B57B-C78F-8C62-2BC7-6BD5FDE4AE7B}"/>
              </a:ext>
            </a:extLst>
          </p:cNvPr>
          <p:cNvSpPr txBox="1"/>
          <p:nvPr/>
        </p:nvSpPr>
        <p:spPr>
          <a:xfrm>
            <a:off x="16891403" y="1820643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POST /transfers</a:t>
            </a:r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84245592-CF03-8698-A70E-16E556993171}"/>
              </a:ext>
            </a:extLst>
          </p:cNvPr>
          <p:cNvSpPr/>
          <p:nvPr/>
        </p:nvSpPr>
        <p:spPr>
          <a:xfrm>
            <a:off x="5555200" y="4592006"/>
            <a:ext cx="3240000" cy="3240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Active timeout check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E61A4B-5874-5CA4-FEE0-5014DB0A249C}"/>
              </a:ext>
            </a:extLst>
          </p:cNvPr>
          <p:cNvSpPr txBox="1"/>
          <p:nvPr/>
        </p:nvSpPr>
        <p:spPr>
          <a:xfrm>
            <a:off x="9050256" y="3487088"/>
            <a:ext cx="14769884" cy="8402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000"/>
              <a:t>Proxy 1 times out.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6000"/>
              <a:t>It returns an error message to Scheme 1.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000"/>
              <a:t>Scheme 1 cancels the reservation against the debtor DFSP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6000"/>
              <a:t>It returns an error message to the debtor DFSP.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000"/>
              <a:t>The debtor DFSP returns its customer’s reserved funds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8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 2 can’t reach Proxy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18512" y="12712701"/>
            <a:ext cx="5487114" cy="730250"/>
          </a:xfrm>
        </p:spPr>
        <p:txBody>
          <a:bodyPr/>
          <a:lstStyle/>
          <a:p>
            <a:fld id="{20AF9D7A-5BEE-9245-944A-197F51D542D9}" type="slidenum">
              <a:rPr lang="en-US" smtClean="0"/>
              <a:t>33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84B325-F189-9BC2-1E95-82462BAFF229}"/>
              </a:ext>
            </a:extLst>
          </p:cNvPr>
          <p:cNvSpPr/>
          <p:nvPr/>
        </p:nvSpPr>
        <p:spPr>
          <a:xfrm>
            <a:off x="1046580" y="4621427"/>
            <a:ext cx="5400000" cy="72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/>
              <a:t>Scheme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FF0A93-452F-A50B-4D15-2F44630A0D68}"/>
              </a:ext>
            </a:extLst>
          </p:cNvPr>
          <p:cNvSpPr/>
          <p:nvPr/>
        </p:nvSpPr>
        <p:spPr>
          <a:xfrm>
            <a:off x="9493586" y="4621427"/>
            <a:ext cx="5400000" cy="720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/>
              <a:t>Scheme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28FB7E-2141-3605-82AE-07E5553FA27A}"/>
              </a:ext>
            </a:extLst>
          </p:cNvPr>
          <p:cNvSpPr/>
          <p:nvPr/>
        </p:nvSpPr>
        <p:spPr>
          <a:xfrm>
            <a:off x="17940595" y="4621427"/>
            <a:ext cx="5400000" cy="72000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/>
              <a:t>Scheme 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D6B273-9FE2-4467-42E1-8786E424EB58}"/>
              </a:ext>
            </a:extLst>
          </p:cNvPr>
          <p:cNvSpPr/>
          <p:nvPr/>
        </p:nvSpPr>
        <p:spPr>
          <a:xfrm>
            <a:off x="2307524" y="1460042"/>
            <a:ext cx="2878111" cy="1491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Debtor DFSP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DB5A5D-8277-9825-FBED-16A04BA7E051}"/>
              </a:ext>
            </a:extLst>
          </p:cNvPr>
          <p:cNvSpPr/>
          <p:nvPr/>
        </p:nvSpPr>
        <p:spPr>
          <a:xfrm>
            <a:off x="20530596" y="1455275"/>
            <a:ext cx="2878111" cy="149165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Creditor DFSP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A6B7F2-4E86-FEE0-B94E-5ED3F2DFE973}"/>
              </a:ext>
            </a:extLst>
          </p:cNvPr>
          <p:cNvSpPr/>
          <p:nvPr/>
        </p:nvSpPr>
        <p:spPr>
          <a:xfrm>
            <a:off x="6446580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1"/>
              </a:gs>
              <a:gs pos="100000">
                <a:schemeClr val="accent1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Proxy 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5B8FB-C6AF-19A7-71AF-69FBAB0E5A92}"/>
              </a:ext>
            </a:extLst>
          </p:cNvPr>
          <p:cNvSpPr/>
          <p:nvPr/>
        </p:nvSpPr>
        <p:spPr>
          <a:xfrm>
            <a:off x="14893589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4"/>
              </a:gs>
              <a:gs pos="100000">
                <a:schemeClr val="accent4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Proxy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B01A19-403A-24EB-D112-5B693F9ABB05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3724092" y="2951698"/>
            <a:ext cx="22488" cy="2699594"/>
          </a:xfrm>
          <a:prstGeom prst="straightConnector1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AB568F-7532-1345-23AB-88092289D5C7}"/>
              </a:ext>
            </a:extLst>
          </p:cNvPr>
          <p:cNvSpPr txBox="1"/>
          <p:nvPr/>
        </p:nvSpPr>
        <p:spPr>
          <a:xfrm>
            <a:off x="1025866" y="3438727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POST /transfers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DCA70-AC32-1AF8-FF49-0C8CAF7331B6}"/>
              </a:ext>
            </a:extLst>
          </p:cNvPr>
          <p:cNvSpPr/>
          <p:nvPr/>
        </p:nvSpPr>
        <p:spPr>
          <a:xfrm>
            <a:off x="2592335" y="5651292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Reserve 100 KES against D-DFSP’s position account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3468C5-6D38-A0FA-B979-399901893C1E}"/>
              </a:ext>
            </a:extLst>
          </p:cNvPr>
          <p:cNvSpPr/>
          <p:nvPr/>
        </p:nvSpPr>
        <p:spPr>
          <a:xfrm>
            <a:off x="2592334" y="7579035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Forward request to Proxy 1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186D5B-6ADB-017D-2384-0EF9AA8412B6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rot="5400000">
            <a:off x="3363575" y="7218517"/>
            <a:ext cx="721035" cy="1"/>
          </a:xfrm>
          <a:prstGeom prst="bentConnector3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074DF80-F59E-8108-44F6-7971AF8F05F6}"/>
              </a:ext>
            </a:extLst>
          </p:cNvPr>
          <p:cNvCxnSpPr>
            <a:cxnSpLocks/>
            <a:stCxn id="12" idx="0"/>
            <a:endCxn id="29" idx="0"/>
          </p:cNvCxnSpPr>
          <p:nvPr/>
        </p:nvCxnSpPr>
        <p:spPr>
          <a:xfrm rot="16200000" flipH="1">
            <a:off x="8731998" y="2189782"/>
            <a:ext cx="2699671" cy="4223503"/>
          </a:xfrm>
          <a:prstGeom prst="bentConnector3">
            <a:avLst>
              <a:gd name="adj1" fmla="val -8468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52C213D-CCF8-A4AA-26E7-517BF6A45C93}"/>
              </a:ext>
            </a:extLst>
          </p:cNvPr>
          <p:cNvSpPr/>
          <p:nvPr/>
        </p:nvSpPr>
        <p:spPr>
          <a:xfrm>
            <a:off x="2614823" y="950154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Turn off timeout check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465F027-FE09-D8B5-5D47-5C502D458B18}"/>
              </a:ext>
            </a:extLst>
          </p:cNvPr>
          <p:cNvCxnSpPr>
            <a:cxnSpLocks/>
            <a:stCxn id="12" idx="4"/>
            <a:endCxn id="24" idx="3"/>
          </p:cNvCxnSpPr>
          <p:nvPr/>
        </p:nvCxnSpPr>
        <p:spPr>
          <a:xfrm rot="5400000">
            <a:off x="3682475" y="5817289"/>
            <a:ext cx="5483471" cy="3091747"/>
          </a:xfrm>
          <a:prstGeom prst="bentConnector2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C60AA5F-4EC5-C7EE-F1EE-BFAF43C2AD06}"/>
              </a:ext>
            </a:extLst>
          </p:cNvPr>
          <p:cNvCxnSpPr>
            <a:cxnSpLocks/>
          </p:cNvCxnSpPr>
          <p:nvPr/>
        </p:nvCxnSpPr>
        <p:spPr>
          <a:xfrm flipV="1">
            <a:off x="5008247" y="3938963"/>
            <a:ext cx="1590733" cy="4395826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72A07DC-EDC1-05AC-AD9D-8768F6D77058}"/>
              </a:ext>
            </a:extLst>
          </p:cNvPr>
          <p:cNvSpPr/>
          <p:nvPr/>
        </p:nvSpPr>
        <p:spPr>
          <a:xfrm>
            <a:off x="11061829" y="5651369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Reserve 100 KES against Proxy 1’s position account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4865AF-E595-C6DF-FEDF-CF3ED9B903B6}"/>
              </a:ext>
            </a:extLst>
          </p:cNvPr>
          <p:cNvSpPr/>
          <p:nvPr/>
        </p:nvSpPr>
        <p:spPr>
          <a:xfrm>
            <a:off x="11061702" y="762282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Forward request to Proxy 2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CA3C6D2-E027-BE87-802F-F369C83C6751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5400000">
            <a:off x="11811150" y="7240387"/>
            <a:ext cx="764747" cy="127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BD86910-045F-BD8C-28DC-66860FD83CBC}"/>
              </a:ext>
            </a:extLst>
          </p:cNvPr>
          <p:cNvSpPr txBox="1"/>
          <p:nvPr/>
        </p:nvSpPr>
        <p:spPr>
          <a:xfrm>
            <a:off x="6454978" y="10175742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202: Received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AF7FF9-B816-DFB1-9588-D105066C1557}"/>
              </a:ext>
            </a:extLst>
          </p:cNvPr>
          <p:cNvSpPr txBox="1"/>
          <p:nvPr/>
        </p:nvSpPr>
        <p:spPr>
          <a:xfrm>
            <a:off x="4500597" y="3022542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POST /transfers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C04F59-4A14-46B4-C163-999AC825EAFE}"/>
              </a:ext>
            </a:extLst>
          </p:cNvPr>
          <p:cNvSpPr txBox="1"/>
          <p:nvPr/>
        </p:nvSpPr>
        <p:spPr>
          <a:xfrm>
            <a:off x="9384404" y="1875226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POST /transfers</a:t>
            </a:r>
          </a:p>
        </p:txBody>
      </p:sp>
      <p:sp>
        <p:nvSpPr>
          <p:cNvPr id="67" name="Star: 5 Points 66">
            <a:extLst>
              <a:ext uri="{FF2B5EF4-FFF2-40B4-BE49-F238E27FC236}">
                <a16:creationId xmlns:a16="http://schemas.microsoft.com/office/drawing/2014/main" id="{C73111A1-918F-B506-A452-1CD2182D734A}"/>
              </a:ext>
            </a:extLst>
          </p:cNvPr>
          <p:cNvSpPr/>
          <p:nvPr/>
        </p:nvSpPr>
        <p:spPr>
          <a:xfrm>
            <a:off x="7563995" y="9439692"/>
            <a:ext cx="3240000" cy="3240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Active timeout check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F823D5F-7C53-C405-329A-4C33856EE1F8}"/>
              </a:ext>
            </a:extLst>
          </p:cNvPr>
          <p:cNvCxnSpPr>
            <a:cxnSpLocks/>
          </p:cNvCxnSpPr>
          <p:nvPr/>
        </p:nvCxnSpPr>
        <p:spPr>
          <a:xfrm rot="10800000">
            <a:off x="9439484" y="3812364"/>
            <a:ext cx="1568243" cy="2468160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65DCA03-8157-5677-61AF-ED82C6DABDF2}"/>
              </a:ext>
            </a:extLst>
          </p:cNvPr>
          <p:cNvSpPr txBox="1"/>
          <p:nvPr/>
        </p:nvSpPr>
        <p:spPr>
          <a:xfrm>
            <a:off x="9441813" y="3310254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202: Received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6B487-8926-7BFC-D715-456328B4C531}"/>
              </a:ext>
            </a:extLst>
          </p:cNvPr>
          <p:cNvSpPr txBox="1"/>
          <p:nvPr/>
        </p:nvSpPr>
        <p:spPr>
          <a:xfrm>
            <a:off x="14002174" y="1894573"/>
            <a:ext cx="9885421" cy="89562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800"/>
              <a:t>Scheme 2 times out.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4800"/>
              <a:t>It cancels the reservation against Proxy 1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4800"/>
              <a:t>It returns an error message to Scheme 1.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800"/>
              <a:t>Scheme 1 cancels the reservation against the debtor DFSP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4800"/>
              <a:t>It returns an error message to the debtor DFSP.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800"/>
              <a:t>The debtor DFSP returns its customer’s reserved funds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99668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Proxy 2 can’t reach scheme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18512" y="12712701"/>
            <a:ext cx="5487114" cy="730250"/>
          </a:xfrm>
        </p:spPr>
        <p:txBody>
          <a:bodyPr/>
          <a:lstStyle/>
          <a:p>
            <a:fld id="{20AF9D7A-5BEE-9245-944A-197F51D542D9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84B325-F189-9BC2-1E95-82462BAFF229}"/>
              </a:ext>
            </a:extLst>
          </p:cNvPr>
          <p:cNvSpPr/>
          <p:nvPr/>
        </p:nvSpPr>
        <p:spPr>
          <a:xfrm>
            <a:off x="1046580" y="4621427"/>
            <a:ext cx="5400000" cy="72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/>
              <a:t>Scheme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FF0A93-452F-A50B-4D15-2F44630A0D68}"/>
              </a:ext>
            </a:extLst>
          </p:cNvPr>
          <p:cNvSpPr/>
          <p:nvPr/>
        </p:nvSpPr>
        <p:spPr>
          <a:xfrm>
            <a:off x="9493586" y="4621427"/>
            <a:ext cx="5400000" cy="720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/>
              <a:t>Scheme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28FB7E-2141-3605-82AE-07E5553FA27A}"/>
              </a:ext>
            </a:extLst>
          </p:cNvPr>
          <p:cNvSpPr/>
          <p:nvPr/>
        </p:nvSpPr>
        <p:spPr>
          <a:xfrm>
            <a:off x="17940595" y="4621427"/>
            <a:ext cx="5400000" cy="72000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/>
              <a:t>Scheme 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D6B273-9FE2-4467-42E1-8786E424EB58}"/>
              </a:ext>
            </a:extLst>
          </p:cNvPr>
          <p:cNvSpPr/>
          <p:nvPr/>
        </p:nvSpPr>
        <p:spPr>
          <a:xfrm>
            <a:off x="2307524" y="1460042"/>
            <a:ext cx="2878111" cy="1491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Debtor DFSP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DB5A5D-8277-9825-FBED-16A04BA7E051}"/>
              </a:ext>
            </a:extLst>
          </p:cNvPr>
          <p:cNvSpPr/>
          <p:nvPr/>
        </p:nvSpPr>
        <p:spPr>
          <a:xfrm>
            <a:off x="20530596" y="1455275"/>
            <a:ext cx="2878111" cy="149165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Creditor DFSP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A6B7F2-4E86-FEE0-B94E-5ED3F2DFE973}"/>
              </a:ext>
            </a:extLst>
          </p:cNvPr>
          <p:cNvSpPr/>
          <p:nvPr/>
        </p:nvSpPr>
        <p:spPr>
          <a:xfrm>
            <a:off x="6446580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1"/>
              </a:gs>
              <a:gs pos="100000">
                <a:schemeClr val="accent1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Proxy 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5B8FB-C6AF-19A7-71AF-69FBAB0E5A92}"/>
              </a:ext>
            </a:extLst>
          </p:cNvPr>
          <p:cNvSpPr/>
          <p:nvPr/>
        </p:nvSpPr>
        <p:spPr>
          <a:xfrm>
            <a:off x="14893589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4"/>
              </a:gs>
              <a:gs pos="100000">
                <a:schemeClr val="accent4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Proxy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B01A19-403A-24EB-D112-5B693F9ABB05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3724092" y="2951698"/>
            <a:ext cx="22488" cy="2699594"/>
          </a:xfrm>
          <a:prstGeom prst="straightConnector1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AB568F-7532-1345-23AB-88092289D5C7}"/>
              </a:ext>
            </a:extLst>
          </p:cNvPr>
          <p:cNvSpPr txBox="1"/>
          <p:nvPr/>
        </p:nvSpPr>
        <p:spPr>
          <a:xfrm>
            <a:off x="1025866" y="3438727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POST /transfers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DCA70-AC32-1AF8-FF49-0C8CAF7331B6}"/>
              </a:ext>
            </a:extLst>
          </p:cNvPr>
          <p:cNvSpPr/>
          <p:nvPr/>
        </p:nvSpPr>
        <p:spPr>
          <a:xfrm>
            <a:off x="2592335" y="5651292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Reserve 100 KES against D-DFSP’s position account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3468C5-6D38-A0FA-B979-399901893C1E}"/>
              </a:ext>
            </a:extLst>
          </p:cNvPr>
          <p:cNvSpPr/>
          <p:nvPr/>
        </p:nvSpPr>
        <p:spPr>
          <a:xfrm>
            <a:off x="2592334" y="7579035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Forward request to Proxy 1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186D5B-6ADB-017D-2384-0EF9AA8412B6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rot="5400000">
            <a:off x="3363575" y="7218517"/>
            <a:ext cx="721035" cy="1"/>
          </a:xfrm>
          <a:prstGeom prst="bentConnector3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074DF80-F59E-8108-44F6-7971AF8F05F6}"/>
              </a:ext>
            </a:extLst>
          </p:cNvPr>
          <p:cNvCxnSpPr>
            <a:cxnSpLocks/>
            <a:stCxn id="12" idx="0"/>
            <a:endCxn id="29" idx="0"/>
          </p:cNvCxnSpPr>
          <p:nvPr/>
        </p:nvCxnSpPr>
        <p:spPr>
          <a:xfrm rot="16200000" flipH="1">
            <a:off x="8731998" y="2189782"/>
            <a:ext cx="2699671" cy="4223503"/>
          </a:xfrm>
          <a:prstGeom prst="bentConnector3">
            <a:avLst>
              <a:gd name="adj1" fmla="val -8468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52C213D-CCF8-A4AA-26E7-517BF6A45C93}"/>
              </a:ext>
            </a:extLst>
          </p:cNvPr>
          <p:cNvSpPr/>
          <p:nvPr/>
        </p:nvSpPr>
        <p:spPr>
          <a:xfrm>
            <a:off x="2614823" y="950154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Turn off timeout check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465F027-FE09-D8B5-5D47-5C502D458B18}"/>
              </a:ext>
            </a:extLst>
          </p:cNvPr>
          <p:cNvCxnSpPr>
            <a:cxnSpLocks/>
            <a:stCxn id="12" idx="4"/>
            <a:endCxn id="24" idx="3"/>
          </p:cNvCxnSpPr>
          <p:nvPr/>
        </p:nvCxnSpPr>
        <p:spPr>
          <a:xfrm rot="5400000">
            <a:off x="3682475" y="5817289"/>
            <a:ext cx="5483471" cy="3091747"/>
          </a:xfrm>
          <a:prstGeom prst="bentConnector2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C60AA5F-4EC5-C7EE-F1EE-BFAF43C2AD06}"/>
              </a:ext>
            </a:extLst>
          </p:cNvPr>
          <p:cNvCxnSpPr>
            <a:cxnSpLocks/>
          </p:cNvCxnSpPr>
          <p:nvPr/>
        </p:nvCxnSpPr>
        <p:spPr>
          <a:xfrm flipV="1">
            <a:off x="5008247" y="3938963"/>
            <a:ext cx="1590733" cy="4395826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72A07DC-EDC1-05AC-AD9D-8768F6D77058}"/>
              </a:ext>
            </a:extLst>
          </p:cNvPr>
          <p:cNvSpPr/>
          <p:nvPr/>
        </p:nvSpPr>
        <p:spPr>
          <a:xfrm>
            <a:off x="11061829" y="5651369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Reserve 100 KES against Proxy 1’s position account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4865AF-E595-C6DF-FEDF-CF3ED9B903B6}"/>
              </a:ext>
            </a:extLst>
          </p:cNvPr>
          <p:cNvSpPr/>
          <p:nvPr/>
        </p:nvSpPr>
        <p:spPr>
          <a:xfrm>
            <a:off x="11061702" y="762282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Forward request to Proxy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15F90A-835D-4822-2E39-DEC58F314B8D}"/>
              </a:ext>
            </a:extLst>
          </p:cNvPr>
          <p:cNvSpPr/>
          <p:nvPr/>
        </p:nvSpPr>
        <p:spPr>
          <a:xfrm>
            <a:off x="11061701" y="950154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Turn off timeout check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CA3C6D2-E027-BE87-802F-F369C83C6751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5400000">
            <a:off x="11811150" y="7240387"/>
            <a:ext cx="764747" cy="127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58C51FD-CBF9-64A1-F93D-2AA9D020120A}"/>
              </a:ext>
            </a:extLst>
          </p:cNvPr>
          <p:cNvCxnSpPr>
            <a:cxnSpLocks/>
            <a:stCxn id="32" idx="3"/>
            <a:endCxn id="13" idx="2"/>
          </p:cNvCxnSpPr>
          <p:nvPr/>
        </p:nvCxnSpPr>
        <p:spPr>
          <a:xfrm flipV="1">
            <a:off x="13325215" y="3786563"/>
            <a:ext cx="1568374" cy="4439615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CB7A4D3-F7CB-08F7-2AEF-8D41743EB996}"/>
              </a:ext>
            </a:extLst>
          </p:cNvPr>
          <p:cNvCxnSpPr>
            <a:cxnSpLocks/>
            <a:stCxn id="13" idx="4"/>
            <a:endCxn id="33" idx="3"/>
          </p:cNvCxnSpPr>
          <p:nvPr/>
        </p:nvCxnSpPr>
        <p:spPr>
          <a:xfrm rot="5400000">
            <a:off x="12129418" y="5817223"/>
            <a:ext cx="5483471" cy="3091878"/>
          </a:xfrm>
          <a:prstGeom prst="bentConnector2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BD86910-045F-BD8C-28DC-66860FD83CBC}"/>
              </a:ext>
            </a:extLst>
          </p:cNvPr>
          <p:cNvSpPr txBox="1"/>
          <p:nvPr/>
        </p:nvSpPr>
        <p:spPr>
          <a:xfrm>
            <a:off x="6454978" y="10175742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202: Received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AF7FF9-B816-DFB1-9588-D105066C1557}"/>
              </a:ext>
            </a:extLst>
          </p:cNvPr>
          <p:cNvSpPr txBox="1"/>
          <p:nvPr/>
        </p:nvSpPr>
        <p:spPr>
          <a:xfrm>
            <a:off x="4500597" y="3022542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POST /transfers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C04F59-4A14-46B4-C163-999AC825EAFE}"/>
              </a:ext>
            </a:extLst>
          </p:cNvPr>
          <p:cNvSpPr txBox="1"/>
          <p:nvPr/>
        </p:nvSpPr>
        <p:spPr>
          <a:xfrm>
            <a:off x="9384404" y="1875226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POST /transfers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9134C2-C1F7-B0B2-3E41-B0649F21ECEF}"/>
              </a:ext>
            </a:extLst>
          </p:cNvPr>
          <p:cNvSpPr txBox="1"/>
          <p:nvPr/>
        </p:nvSpPr>
        <p:spPr>
          <a:xfrm>
            <a:off x="13023597" y="2804701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POST /transfers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B3AC80-6454-C8D8-859A-9B2D18D4702A}"/>
              </a:ext>
            </a:extLst>
          </p:cNvPr>
          <p:cNvSpPr txBox="1"/>
          <p:nvPr/>
        </p:nvSpPr>
        <p:spPr>
          <a:xfrm>
            <a:off x="14732047" y="10270665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202: Received</a:t>
            </a:r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22926478-46E0-646D-0CDF-8B25C3D7C08D}"/>
              </a:ext>
            </a:extLst>
          </p:cNvPr>
          <p:cNvSpPr/>
          <p:nvPr/>
        </p:nvSpPr>
        <p:spPr>
          <a:xfrm>
            <a:off x="14055362" y="4682407"/>
            <a:ext cx="3240000" cy="3240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Active timeout check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F823D5F-7C53-C405-329A-4C33856EE1F8}"/>
              </a:ext>
            </a:extLst>
          </p:cNvPr>
          <p:cNvCxnSpPr>
            <a:cxnSpLocks/>
          </p:cNvCxnSpPr>
          <p:nvPr/>
        </p:nvCxnSpPr>
        <p:spPr>
          <a:xfrm rot="10800000">
            <a:off x="9439484" y="3812364"/>
            <a:ext cx="1568243" cy="2468160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65DCA03-8157-5677-61AF-ED82C6DABDF2}"/>
              </a:ext>
            </a:extLst>
          </p:cNvPr>
          <p:cNvSpPr txBox="1"/>
          <p:nvPr/>
        </p:nvSpPr>
        <p:spPr>
          <a:xfrm>
            <a:off x="9441813" y="3310254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202: Received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F7251-8F7A-5EC1-8FE7-9961DF2762AD}"/>
              </a:ext>
            </a:extLst>
          </p:cNvPr>
          <p:cNvSpPr txBox="1"/>
          <p:nvPr/>
        </p:nvSpPr>
        <p:spPr>
          <a:xfrm>
            <a:off x="846344" y="8343782"/>
            <a:ext cx="22694226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000"/>
              <a:t>Proxy 2 times out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4000"/>
              <a:t>It sends an error message to Scheme 2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000"/>
              <a:t>Scheme 2 cancels the reservation against Proxy 1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4000"/>
              <a:t>It returns an error message to Scheme 1.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000"/>
              <a:t>Scheme 1 cancels the reservation against the debtor DFSP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4000"/>
              <a:t>It returns an error message to the debtor DFSP.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000"/>
              <a:t>The debtor DFSP returns its customer’s reserved funds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178614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 3 can’t reach Creditor DFSP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18512" y="12712701"/>
            <a:ext cx="5487114" cy="730250"/>
          </a:xfrm>
        </p:spPr>
        <p:txBody>
          <a:bodyPr/>
          <a:lstStyle/>
          <a:p>
            <a:fld id="{20AF9D7A-5BEE-9245-944A-197F51D542D9}" type="slidenum">
              <a:rPr lang="en-US" smtClean="0"/>
              <a:t>35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84B325-F189-9BC2-1E95-82462BAFF229}"/>
              </a:ext>
            </a:extLst>
          </p:cNvPr>
          <p:cNvSpPr/>
          <p:nvPr/>
        </p:nvSpPr>
        <p:spPr>
          <a:xfrm>
            <a:off x="1046580" y="4621427"/>
            <a:ext cx="5400000" cy="72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/>
              <a:t>Scheme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FF0A93-452F-A50B-4D15-2F44630A0D68}"/>
              </a:ext>
            </a:extLst>
          </p:cNvPr>
          <p:cNvSpPr/>
          <p:nvPr/>
        </p:nvSpPr>
        <p:spPr>
          <a:xfrm>
            <a:off x="9493586" y="4621427"/>
            <a:ext cx="5400000" cy="7200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/>
              <a:t>Scheme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28FB7E-2141-3605-82AE-07E5553FA27A}"/>
              </a:ext>
            </a:extLst>
          </p:cNvPr>
          <p:cNvSpPr/>
          <p:nvPr/>
        </p:nvSpPr>
        <p:spPr>
          <a:xfrm>
            <a:off x="17940595" y="4621427"/>
            <a:ext cx="5400000" cy="72000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3600"/>
              <a:t>Scheme 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D6B273-9FE2-4467-42E1-8786E424EB58}"/>
              </a:ext>
            </a:extLst>
          </p:cNvPr>
          <p:cNvSpPr/>
          <p:nvPr/>
        </p:nvSpPr>
        <p:spPr>
          <a:xfrm>
            <a:off x="2307524" y="1460042"/>
            <a:ext cx="2878111" cy="1491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Debtor DFSP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DB5A5D-8277-9825-FBED-16A04BA7E051}"/>
              </a:ext>
            </a:extLst>
          </p:cNvPr>
          <p:cNvSpPr/>
          <p:nvPr/>
        </p:nvSpPr>
        <p:spPr>
          <a:xfrm>
            <a:off x="20530596" y="1455275"/>
            <a:ext cx="2878111" cy="149165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Creditor DFSP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A6B7F2-4E86-FEE0-B94E-5ED3F2DFE973}"/>
              </a:ext>
            </a:extLst>
          </p:cNvPr>
          <p:cNvSpPr/>
          <p:nvPr/>
        </p:nvSpPr>
        <p:spPr>
          <a:xfrm>
            <a:off x="6446580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1"/>
              </a:gs>
              <a:gs pos="100000">
                <a:schemeClr val="accent1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Proxy 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5B8FB-C6AF-19A7-71AF-69FBAB0E5A92}"/>
              </a:ext>
            </a:extLst>
          </p:cNvPr>
          <p:cNvSpPr/>
          <p:nvPr/>
        </p:nvSpPr>
        <p:spPr>
          <a:xfrm>
            <a:off x="14893589" y="2951698"/>
            <a:ext cx="3047006" cy="1669729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33000">
                <a:schemeClr val="accent2"/>
              </a:gs>
              <a:gs pos="67000">
                <a:schemeClr val="accent4"/>
              </a:gs>
              <a:gs pos="100000">
                <a:schemeClr val="accent4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Proxy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B01A19-403A-24EB-D112-5B693F9ABB05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3724092" y="2951698"/>
            <a:ext cx="22488" cy="2699594"/>
          </a:xfrm>
          <a:prstGeom prst="straightConnector1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AB568F-7532-1345-23AB-88092289D5C7}"/>
              </a:ext>
            </a:extLst>
          </p:cNvPr>
          <p:cNvSpPr txBox="1"/>
          <p:nvPr/>
        </p:nvSpPr>
        <p:spPr>
          <a:xfrm>
            <a:off x="1025866" y="3438727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POST /transfers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DCA70-AC32-1AF8-FF49-0C8CAF7331B6}"/>
              </a:ext>
            </a:extLst>
          </p:cNvPr>
          <p:cNvSpPr/>
          <p:nvPr/>
        </p:nvSpPr>
        <p:spPr>
          <a:xfrm>
            <a:off x="2592335" y="5651292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Reserve 100 KES against D-DFSP’s position account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3468C5-6D38-A0FA-B979-399901893C1E}"/>
              </a:ext>
            </a:extLst>
          </p:cNvPr>
          <p:cNvSpPr/>
          <p:nvPr/>
        </p:nvSpPr>
        <p:spPr>
          <a:xfrm>
            <a:off x="2592334" y="7579035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Forward request to Proxy 1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186D5B-6ADB-017D-2384-0EF9AA8412B6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rot="5400000">
            <a:off x="3363575" y="7218517"/>
            <a:ext cx="721035" cy="1"/>
          </a:xfrm>
          <a:prstGeom prst="bentConnector3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074DF80-F59E-8108-44F6-7971AF8F05F6}"/>
              </a:ext>
            </a:extLst>
          </p:cNvPr>
          <p:cNvCxnSpPr>
            <a:cxnSpLocks/>
            <a:stCxn id="12" idx="0"/>
            <a:endCxn id="29" idx="0"/>
          </p:cNvCxnSpPr>
          <p:nvPr/>
        </p:nvCxnSpPr>
        <p:spPr>
          <a:xfrm rot="16200000" flipH="1">
            <a:off x="8731998" y="2189782"/>
            <a:ext cx="2699671" cy="4223503"/>
          </a:xfrm>
          <a:prstGeom prst="bentConnector3">
            <a:avLst>
              <a:gd name="adj1" fmla="val -8468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52C213D-CCF8-A4AA-26E7-517BF6A45C93}"/>
              </a:ext>
            </a:extLst>
          </p:cNvPr>
          <p:cNvSpPr/>
          <p:nvPr/>
        </p:nvSpPr>
        <p:spPr>
          <a:xfrm>
            <a:off x="2614823" y="950154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Turn off timeout check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465F027-FE09-D8B5-5D47-5C502D458B18}"/>
              </a:ext>
            </a:extLst>
          </p:cNvPr>
          <p:cNvCxnSpPr>
            <a:cxnSpLocks/>
            <a:stCxn id="12" idx="4"/>
            <a:endCxn id="24" idx="3"/>
          </p:cNvCxnSpPr>
          <p:nvPr/>
        </p:nvCxnSpPr>
        <p:spPr>
          <a:xfrm rot="5400000">
            <a:off x="3682475" y="5817289"/>
            <a:ext cx="5483471" cy="3091747"/>
          </a:xfrm>
          <a:prstGeom prst="bentConnector2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C60AA5F-4EC5-C7EE-F1EE-BFAF43C2AD06}"/>
              </a:ext>
            </a:extLst>
          </p:cNvPr>
          <p:cNvCxnSpPr>
            <a:cxnSpLocks/>
          </p:cNvCxnSpPr>
          <p:nvPr/>
        </p:nvCxnSpPr>
        <p:spPr>
          <a:xfrm flipV="1">
            <a:off x="5008247" y="3938963"/>
            <a:ext cx="1590733" cy="4395826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72A07DC-EDC1-05AC-AD9D-8768F6D77058}"/>
              </a:ext>
            </a:extLst>
          </p:cNvPr>
          <p:cNvSpPr/>
          <p:nvPr/>
        </p:nvSpPr>
        <p:spPr>
          <a:xfrm>
            <a:off x="11061829" y="5651369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Reserve 100 KES against Proxy 1’s position account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4865AF-E595-C6DF-FEDF-CF3ED9B903B6}"/>
              </a:ext>
            </a:extLst>
          </p:cNvPr>
          <p:cNvSpPr/>
          <p:nvPr/>
        </p:nvSpPr>
        <p:spPr>
          <a:xfrm>
            <a:off x="11061702" y="762282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Forward request to Proxy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15F90A-835D-4822-2E39-DEC58F314B8D}"/>
              </a:ext>
            </a:extLst>
          </p:cNvPr>
          <p:cNvSpPr/>
          <p:nvPr/>
        </p:nvSpPr>
        <p:spPr>
          <a:xfrm>
            <a:off x="11061701" y="9501544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Turn off timeout check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CA3C6D2-E027-BE87-802F-F369C83C6751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5400000">
            <a:off x="11811150" y="7240387"/>
            <a:ext cx="764747" cy="127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58C51FD-CBF9-64A1-F93D-2AA9D020120A}"/>
              </a:ext>
            </a:extLst>
          </p:cNvPr>
          <p:cNvCxnSpPr>
            <a:cxnSpLocks/>
            <a:stCxn id="32" idx="3"/>
            <a:endCxn id="13" idx="2"/>
          </p:cNvCxnSpPr>
          <p:nvPr/>
        </p:nvCxnSpPr>
        <p:spPr>
          <a:xfrm flipV="1">
            <a:off x="13325215" y="3786563"/>
            <a:ext cx="1568374" cy="4439615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CB7A4D3-F7CB-08F7-2AEF-8D41743EB996}"/>
              </a:ext>
            </a:extLst>
          </p:cNvPr>
          <p:cNvCxnSpPr>
            <a:cxnSpLocks/>
            <a:stCxn id="13" idx="4"/>
            <a:endCxn id="33" idx="3"/>
          </p:cNvCxnSpPr>
          <p:nvPr/>
        </p:nvCxnSpPr>
        <p:spPr>
          <a:xfrm rot="5400000">
            <a:off x="12129418" y="5817223"/>
            <a:ext cx="5483471" cy="3091878"/>
          </a:xfrm>
          <a:prstGeom prst="bentConnector2">
            <a:avLst/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F58BF20-319D-0227-A956-487C9B8E5A3E}"/>
              </a:ext>
            </a:extLst>
          </p:cNvPr>
          <p:cNvSpPr/>
          <p:nvPr/>
        </p:nvSpPr>
        <p:spPr>
          <a:xfrm>
            <a:off x="19508838" y="5651292"/>
            <a:ext cx="2263513" cy="1206708"/>
          </a:xfrm>
          <a:prstGeom prst="rect">
            <a:avLst/>
          </a:prstGeom>
          <a:solidFill>
            <a:srgbClr val="005A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Reserve 100 KES against Proxy 2’s position account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CD09AF5-C6B2-8D0E-387A-46DB307F0DEB}"/>
              </a:ext>
            </a:extLst>
          </p:cNvPr>
          <p:cNvCxnSpPr>
            <a:cxnSpLocks/>
            <a:stCxn id="13" idx="0"/>
            <a:endCxn id="45" idx="0"/>
          </p:cNvCxnSpPr>
          <p:nvPr/>
        </p:nvCxnSpPr>
        <p:spPr>
          <a:xfrm rot="16200000" flipH="1">
            <a:off x="17179046" y="2189744"/>
            <a:ext cx="2699594" cy="4223503"/>
          </a:xfrm>
          <a:prstGeom prst="bentConnector3">
            <a:avLst>
              <a:gd name="adj1" fmla="val -8468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BD86910-045F-BD8C-28DC-66860FD83CBC}"/>
              </a:ext>
            </a:extLst>
          </p:cNvPr>
          <p:cNvSpPr txBox="1"/>
          <p:nvPr/>
        </p:nvSpPr>
        <p:spPr>
          <a:xfrm>
            <a:off x="6454978" y="10175742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202: Received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AF7FF9-B816-DFB1-9588-D105066C1557}"/>
              </a:ext>
            </a:extLst>
          </p:cNvPr>
          <p:cNvSpPr txBox="1"/>
          <p:nvPr/>
        </p:nvSpPr>
        <p:spPr>
          <a:xfrm>
            <a:off x="4500597" y="3022542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POST /transfers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C04F59-4A14-46B4-C163-999AC825EAFE}"/>
              </a:ext>
            </a:extLst>
          </p:cNvPr>
          <p:cNvSpPr txBox="1"/>
          <p:nvPr/>
        </p:nvSpPr>
        <p:spPr>
          <a:xfrm>
            <a:off x="9384404" y="1875226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POST /transfers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9134C2-C1F7-B0B2-3E41-B0649F21ECEF}"/>
              </a:ext>
            </a:extLst>
          </p:cNvPr>
          <p:cNvSpPr txBox="1"/>
          <p:nvPr/>
        </p:nvSpPr>
        <p:spPr>
          <a:xfrm>
            <a:off x="13023597" y="2804701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POST /transfers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65B57B-C78F-8C62-2BC7-6BD5FDE4AE7B}"/>
              </a:ext>
            </a:extLst>
          </p:cNvPr>
          <p:cNvSpPr txBox="1"/>
          <p:nvPr/>
        </p:nvSpPr>
        <p:spPr>
          <a:xfrm>
            <a:off x="16891403" y="1820643"/>
            <a:ext cx="209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POST /transfers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B3AC80-6454-C8D8-859A-9B2D18D4702A}"/>
              </a:ext>
            </a:extLst>
          </p:cNvPr>
          <p:cNvSpPr txBox="1"/>
          <p:nvPr/>
        </p:nvSpPr>
        <p:spPr>
          <a:xfrm>
            <a:off x="14732047" y="10270665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202: Received</a:t>
            </a:r>
          </a:p>
        </p:txBody>
      </p:sp>
      <p:sp>
        <p:nvSpPr>
          <p:cNvPr id="66" name="Star: 5 Points 65">
            <a:extLst>
              <a:ext uri="{FF2B5EF4-FFF2-40B4-BE49-F238E27FC236}">
                <a16:creationId xmlns:a16="http://schemas.microsoft.com/office/drawing/2014/main" id="{CCDA0208-0D86-1F12-BDE9-E0BD93D7EECB}"/>
              </a:ext>
            </a:extLst>
          </p:cNvPr>
          <p:cNvSpPr/>
          <p:nvPr/>
        </p:nvSpPr>
        <p:spPr>
          <a:xfrm>
            <a:off x="17156842" y="9224385"/>
            <a:ext cx="3240000" cy="3240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Active timeout check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F823D5F-7C53-C405-329A-4C33856EE1F8}"/>
              </a:ext>
            </a:extLst>
          </p:cNvPr>
          <p:cNvCxnSpPr>
            <a:cxnSpLocks/>
          </p:cNvCxnSpPr>
          <p:nvPr/>
        </p:nvCxnSpPr>
        <p:spPr>
          <a:xfrm rot="10800000">
            <a:off x="9439484" y="3812364"/>
            <a:ext cx="1568243" cy="2468160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65DCA03-8157-5677-61AF-ED82C6DABDF2}"/>
              </a:ext>
            </a:extLst>
          </p:cNvPr>
          <p:cNvSpPr txBox="1"/>
          <p:nvPr/>
        </p:nvSpPr>
        <p:spPr>
          <a:xfrm>
            <a:off x="9441813" y="3310254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202: Received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34A72A5-E124-B438-AFA5-F280E3361981}"/>
              </a:ext>
            </a:extLst>
          </p:cNvPr>
          <p:cNvCxnSpPr>
            <a:cxnSpLocks/>
            <a:stCxn id="45" idx="1"/>
            <a:endCxn id="13" idx="6"/>
          </p:cNvCxnSpPr>
          <p:nvPr/>
        </p:nvCxnSpPr>
        <p:spPr>
          <a:xfrm rot="10800000">
            <a:off x="17940596" y="3786564"/>
            <a:ext cx="1568243" cy="2468083"/>
          </a:xfrm>
          <a:prstGeom prst="bentConnector3">
            <a:avLst>
              <a:gd name="adj1" fmla="val 50000"/>
            </a:avLst>
          </a:prstGeom>
          <a:ln w="63500">
            <a:solidFill>
              <a:srgbClr val="005A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E5C9185-72F8-0E72-2D8B-79A0AAE406B5}"/>
              </a:ext>
            </a:extLst>
          </p:cNvPr>
          <p:cNvSpPr txBox="1"/>
          <p:nvPr/>
        </p:nvSpPr>
        <p:spPr>
          <a:xfrm>
            <a:off x="17592160" y="4216513"/>
            <a:ext cx="256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202: Received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D3DE6-0AB4-BE7C-8026-F8ED0BE530C7}"/>
              </a:ext>
            </a:extLst>
          </p:cNvPr>
          <p:cNvSpPr txBox="1"/>
          <p:nvPr/>
        </p:nvSpPr>
        <p:spPr>
          <a:xfrm>
            <a:off x="781053" y="7367672"/>
            <a:ext cx="16449018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000"/>
              <a:t>Scheme 3 times out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4000"/>
              <a:t>It cancels the reservation against Proxy 2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4000"/>
              <a:t>It sends an error message to Scheme 2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000"/>
              <a:t>Scheme 2 cancels the reservation against Proxy 1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4000"/>
              <a:t>It returns an error message to Scheme 1.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000"/>
              <a:t>Scheme 1 cancels the reservation against the debtor DFSP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GB" sz="4000"/>
              <a:t>It returns an error message to the debtor DFSP.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000"/>
              <a:t>The debtor DFSP returns its customer’s reserved funds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34503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6F11-91E1-0F62-A6AF-2CB9C0DA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happens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A62A-E029-06D7-4C91-1875329A1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/>
              <a:t>A transfer is irrevocably finalised once:</a:t>
            </a:r>
          </a:p>
          <a:p>
            <a:pPr lvl="1"/>
            <a:r>
              <a:rPr lang="en-GB"/>
              <a:t>The creditor DFSP has confirmed it.</a:t>
            </a:r>
          </a:p>
          <a:p>
            <a:pPr lvl="1"/>
            <a:r>
              <a:rPr lang="en-GB"/>
              <a:t>The creditor DFSP has returned the fulfilment.</a:t>
            </a:r>
          </a:p>
          <a:p>
            <a:pPr lvl="1"/>
            <a:r>
              <a:rPr lang="en-GB"/>
              <a:t>The creditor DFSP’s switch has accepted the creditor DFSP’s confirmation and created an obligation.</a:t>
            </a:r>
          </a:p>
          <a:p>
            <a:r>
              <a:rPr lang="en-GB"/>
              <a:t>If the creditor DFSP cannot reach its switch, the transfer should time out.</a:t>
            </a:r>
          </a:p>
          <a:p>
            <a:r>
              <a:rPr lang="en-GB"/>
              <a:t>Once a transfer has been finalised, its status cannot be changed.</a:t>
            </a:r>
          </a:p>
          <a:p>
            <a:r>
              <a:rPr lang="en-GB"/>
              <a:t>The confirmation message is passed back through the chain to the debtor DFSP.</a:t>
            </a:r>
          </a:p>
          <a:p>
            <a:r>
              <a:rPr lang="en-GB"/>
              <a:t>If any link cannot be reached, the switch (or the proxy) needs to retry until it can be reached.</a:t>
            </a:r>
          </a:p>
          <a:p>
            <a:r>
              <a:rPr lang="en-GB"/>
              <a:t>No intermediary may time this process out.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824A8-9F76-1360-6C92-034C0FBA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6BA5-D8C2-FFC3-444F-FB35BF07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Liquidity 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9ADA9-B34D-4DAE-6D2B-E5C9EAF1A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FC453-CBE3-3C4A-B08F-1E139415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6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ADCA-76F2-7590-C3AF-A21D3661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Liquidity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BFAD-AE94-72D1-5D48-F588E4F78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Do schemes trust each other or not?</a:t>
            </a:r>
          </a:p>
          <a:p>
            <a:pPr lvl="1"/>
            <a:r>
              <a:rPr lang="en-GB"/>
              <a:t>If they do, then:</a:t>
            </a:r>
          </a:p>
          <a:p>
            <a:pPr lvl="2"/>
            <a:r>
              <a:rPr lang="en-GB"/>
              <a:t>Liquidity check and funds reservation should only happen in the scheme to which the debtor DFSP belongs.</a:t>
            </a:r>
          </a:p>
          <a:p>
            <a:pPr lvl="2"/>
            <a:r>
              <a:rPr lang="en-GB"/>
              <a:t>We need to add a check to this effect in the switch code.</a:t>
            </a:r>
          </a:p>
          <a:p>
            <a:pPr lvl="2"/>
            <a:r>
              <a:rPr lang="en-GB"/>
              <a:t>Schemes do not need to provide liquidity cover for their proxies.</a:t>
            </a:r>
          </a:p>
          <a:p>
            <a:pPr lvl="1"/>
            <a:r>
              <a:rPr lang="en-GB"/>
              <a:t>If they don’t, then:</a:t>
            </a:r>
          </a:p>
          <a:p>
            <a:pPr lvl="2"/>
            <a:r>
              <a:rPr lang="en-GB"/>
              <a:t>The liquidity check happens in each scheme through which a payment passes.</a:t>
            </a:r>
          </a:p>
          <a:p>
            <a:pPr lvl="2"/>
            <a:r>
              <a:rPr lang="en-GB"/>
              <a:t>No changes to the existing switch code are required.</a:t>
            </a:r>
          </a:p>
          <a:p>
            <a:pPr lvl="2"/>
            <a:r>
              <a:rPr lang="en-GB"/>
              <a:t>Schemes will need to provide liquidity cover for their proxies…</a:t>
            </a:r>
          </a:p>
          <a:p>
            <a:pPr lvl="2"/>
            <a:r>
              <a:rPr lang="en-GB"/>
              <a:t>… and scheme administrators will need to, er, administer it.</a:t>
            </a:r>
          </a:p>
          <a:p>
            <a:r>
              <a:rPr lang="en-GB"/>
              <a:t>Conclusions:</a:t>
            </a:r>
          </a:p>
          <a:p>
            <a:pPr lvl="1"/>
            <a:r>
              <a:rPr lang="en-GB"/>
              <a:t>This needs to be a configuration option</a:t>
            </a:r>
          </a:p>
          <a:p>
            <a:pPr lvl="1"/>
            <a:r>
              <a:rPr lang="en-GB"/>
              <a:t>We should provide both options and allow implementers to choose.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65C59-2153-A530-6F61-BC06C47C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6BA5-D8C2-FFC3-444F-FB35BF07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Creation of obligations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9ADA9-B34D-4DAE-6D2B-E5C9EAF1A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FC453-CBE3-3C4A-B08F-1E139415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3" y="1954718"/>
            <a:ext cx="23253107" cy="4348614"/>
          </a:xfrm>
        </p:spPr>
        <p:txBody>
          <a:bodyPr/>
          <a:lstStyle/>
          <a:p>
            <a:r>
              <a:rPr lang="en-US"/>
              <a:t>DFSPs in linked schemes have identifiers which are unique across all linked schemes.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0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0F48-7BF7-4805-E805-FA1E2918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Creation of obligations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0B50B-57C4-B249-7567-EA961046A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When an obligation is created:</a:t>
            </a:r>
          </a:p>
          <a:p>
            <a:r>
              <a:rPr lang="en-GB"/>
              <a:t>If either of the parties to the obligation does not belong to the scheme where the obligation would be created, replace the </a:t>
            </a:r>
            <a:r>
              <a:rPr lang="en-GB" err="1"/>
              <a:t>xenoparty</a:t>
            </a:r>
            <a:r>
              <a:rPr lang="en-GB"/>
              <a:t> with its proxy.</a:t>
            </a:r>
          </a:p>
          <a:p>
            <a:r>
              <a:rPr lang="en-GB"/>
              <a:t>If the debit and credit items of the resulting obligation point to the same proxy, do not create an obligation.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75374-9B42-E55C-AE3A-96F8FAA5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1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8113-E907-F705-C415-8A09C6AA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needs to happen?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899B3-0DD5-1996-78FD-D621DD556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11710-0069-9367-20C4-4F302606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55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3B95-8781-CA18-1470-F80A359B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3AF1-08C8-1E7E-4298-AFA5AA42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Add to switch data:</a:t>
            </a:r>
          </a:p>
          <a:p>
            <a:pPr lvl="1"/>
            <a:r>
              <a:rPr lang="en-GB"/>
              <a:t>Proxy registration structures</a:t>
            </a:r>
          </a:p>
          <a:p>
            <a:pPr lvl="1"/>
            <a:r>
              <a:rPr lang="en-GB"/>
              <a:t>Proxy/DFSP association structures</a:t>
            </a:r>
          </a:p>
          <a:p>
            <a:pPr lvl="1"/>
            <a:r>
              <a:rPr lang="en-GB"/>
              <a:t>IP addresses for DFSPs and proxies</a:t>
            </a:r>
          </a:p>
          <a:p>
            <a:r>
              <a:rPr lang="en-GB"/>
              <a:t>Build generic proxy.</a:t>
            </a:r>
          </a:p>
          <a:p>
            <a:pPr lvl="1"/>
            <a:r>
              <a:rPr lang="en-GB"/>
              <a:t>Add time-out mechanism</a:t>
            </a:r>
          </a:p>
          <a:p>
            <a:pPr lvl="1"/>
            <a:r>
              <a:rPr lang="en-GB"/>
              <a:t>Add identification to X-Forwarded-For</a:t>
            </a:r>
          </a:p>
          <a:p>
            <a:r>
              <a:rPr lang="en-GB"/>
              <a:t>Add a mechanism to the switch to associate a source DFSP with a proxy on receipt of a message from a proxy</a:t>
            </a:r>
          </a:p>
          <a:p>
            <a:r>
              <a:rPr lang="en-GB"/>
              <a:t>We assume that on-demand key sharing is not required for MVP</a:t>
            </a:r>
          </a:p>
          <a:p>
            <a:r>
              <a:rPr lang="en-GB"/>
              <a:t>Add a mechanism to message forwarding to route to the appropriate proxy if there is an entry in the DFSP/proxy mapping table for the destination DFSP.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C6177-0DAC-1586-5FA9-B8E796A7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8C12-5067-849E-8D99-695F2984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80AB-67D5-AFAE-53C4-FE2BCCEE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Add search across schemes to </a:t>
            </a:r>
            <a:r>
              <a:rPr lang="en-GB" b="1"/>
              <a:t>GET /services</a:t>
            </a:r>
            <a:r>
              <a:rPr lang="en-GB"/>
              <a:t> endpoint</a:t>
            </a:r>
          </a:p>
          <a:p>
            <a:pPr lvl="1"/>
            <a:r>
              <a:rPr lang="en-GB"/>
              <a:t>Should this apply to all service types?</a:t>
            </a:r>
          </a:p>
          <a:p>
            <a:pPr lvl="1"/>
            <a:r>
              <a:rPr lang="en-GB"/>
              <a:t>What would it mean for a PISP to be able to search across schemes for a DFSP? Is this behaviour that we would want to support?</a:t>
            </a:r>
          </a:p>
          <a:p>
            <a:r>
              <a:rPr lang="en-GB"/>
              <a:t>Add to liquidity check: is the debtor DFSP a member of this scheme?</a:t>
            </a:r>
          </a:p>
          <a:p>
            <a:pPr lvl="1"/>
            <a:r>
              <a:rPr lang="en-GB"/>
              <a:t>… and make application of this configurable.</a:t>
            </a:r>
          </a:p>
          <a:p>
            <a:r>
              <a:rPr lang="en-GB"/>
              <a:t>Add moving time-out to time-out check.</a:t>
            </a:r>
          </a:p>
          <a:p>
            <a:r>
              <a:rPr lang="en-GB"/>
              <a:t>Add to obligation creation:</a:t>
            </a:r>
          </a:p>
          <a:p>
            <a:pPr lvl="1"/>
            <a:r>
              <a:rPr lang="en-GB"/>
              <a:t>Replace non-members with proxies.</a:t>
            </a:r>
          </a:p>
          <a:p>
            <a:pPr lvl="1"/>
            <a:r>
              <a:rPr lang="en-GB"/>
              <a:t>If both parties to the obligation are now set to the same proxy, do not create the obligation.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AD2CF-14AC-4C1D-DCC8-E7784718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9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79EA-75B5-CF68-918D-1819F0A7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 and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7AB01-5690-6A10-C0F5-D05EC9175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9264B-B184-9DCB-180D-53EB26A2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4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CFF3-A1B0-C983-E379-371BC81B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Characteristics of a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2A18-769B-1153-D121-1A2BA0E03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/>
              <a:t>A registered participant in two schemes.</a:t>
            </a:r>
          </a:p>
          <a:p>
            <a:r>
              <a:rPr lang="en-GB"/>
              <a:t>Can use the same messaging structure on both sides. If it does:</a:t>
            </a:r>
          </a:p>
          <a:p>
            <a:pPr lvl="1"/>
            <a:r>
              <a:rPr lang="en-GB"/>
              <a:t>No format conversion.</a:t>
            </a:r>
          </a:p>
          <a:p>
            <a:pPr lvl="1"/>
            <a:r>
              <a:rPr lang="en-GB"/>
              <a:t>Non-repudiation signatures are valid on both sides.</a:t>
            </a:r>
          </a:p>
          <a:p>
            <a:r>
              <a:rPr lang="en-GB"/>
              <a:t>A multi-scheme ecosystem can accommodate both types of proxy.</a:t>
            </a:r>
          </a:p>
          <a:p>
            <a:pPr lvl="1"/>
            <a:r>
              <a:rPr lang="en-GB"/>
              <a:t>Format conversion is intra-proxy behaviour: no other participant needs to know about it.</a:t>
            </a:r>
          </a:p>
          <a:p>
            <a:r>
              <a:rPr lang="en-GB"/>
              <a:t>Maintains ledgers in both the schemes to which it is attached.</a:t>
            </a:r>
          </a:p>
          <a:p>
            <a:pPr lvl="1"/>
            <a:r>
              <a:rPr lang="en-GB"/>
              <a:t>This analysis excludes questions of settlement, which (I think) are not relevant to it.</a:t>
            </a:r>
          </a:p>
          <a:p>
            <a:endParaRPr lang="en-GB"/>
          </a:p>
          <a:p>
            <a:r>
              <a:rPr lang="en-GB"/>
              <a:t>What does a proxy do?</a:t>
            </a:r>
          </a:p>
          <a:p>
            <a:pPr lvl="1"/>
            <a:r>
              <a:rPr lang="en-GB"/>
              <a:t>Receives a message from a switch in the source scheme</a:t>
            </a:r>
          </a:p>
          <a:p>
            <a:pPr lvl="1"/>
            <a:r>
              <a:rPr lang="en-GB"/>
              <a:t>Assumes time-out responsibilities where appropriate</a:t>
            </a:r>
          </a:p>
          <a:p>
            <a:pPr lvl="1"/>
            <a:r>
              <a:rPr lang="en-GB"/>
              <a:t>Registers its participation in the payment chain</a:t>
            </a:r>
          </a:p>
          <a:p>
            <a:pPr lvl="1"/>
            <a:r>
              <a:rPr lang="en-GB"/>
              <a:t>Performs the non-repudiation check</a:t>
            </a:r>
          </a:p>
          <a:p>
            <a:pPr lvl="1"/>
            <a:r>
              <a:rPr lang="en-GB"/>
              <a:t>(Perhaps)</a:t>
            </a:r>
          </a:p>
          <a:p>
            <a:pPr lvl="2"/>
            <a:r>
              <a:rPr lang="en-GB"/>
              <a:t>Converts the message content.</a:t>
            </a:r>
          </a:p>
          <a:p>
            <a:pPr lvl="2"/>
            <a:r>
              <a:rPr lang="en-GB"/>
              <a:t>Re-signs the message: now it comes from the proxy, not the originator.</a:t>
            </a:r>
          </a:p>
          <a:p>
            <a:pPr lvl="1"/>
            <a:r>
              <a:rPr lang="en-GB"/>
              <a:t>Sends the message to the switch in the target scheme.</a:t>
            </a:r>
          </a:p>
          <a:p>
            <a:pPr lvl="1"/>
            <a:r>
              <a:rPr lang="en-GB"/>
              <a:t>Cancels time-out responsibilities where appropriate.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64CB1-DDD1-A8E9-558D-3DABC5F0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8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7FE5-DC50-02DC-D1AA-B8AD2933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Point 1: Register proxies at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089F3-B5A3-11A7-F256-B0EF8495A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data structure which enables a scheme to register a proxy.</a:t>
            </a:r>
          </a:p>
          <a:p>
            <a:r>
              <a:rPr lang="en-GB"/>
              <a:t>One data element:</a:t>
            </a:r>
          </a:p>
          <a:p>
            <a:pPr lvl="1"/>
            <a:r>
              <a:rPr lang="en-GB"/>
              <a:t>The name of the proxy in the scheme where the information is stored (an </a:t>
            </a:r>
            <a:r>
              <a:rPr lang="en-GB" b="1" err="1"/>
              <a:t>FspId</a:t>
            </a:r>
            <a:r>
              <a:rPr lang="en-GB"/>
              <a:t>).</a:t>
            </a:r>
          </a:p>
          <a:p>
            <a:r>
              <a:rPr lang="en-GB"/>
              <a:t>Assume that </a:t>
            </a:r>
            <a:r>
              <a:rPr lang="en-GB" b="1"/>
              <a:t>setting this up in configuration is sufficient for now</a:t>
            </a:r>
            <a:r>
              <a:rPr lang="en-GB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8949B-9CBC-1C56-5C4C-F1EC7375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5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A4914-2CBF-3078-A74F-C57449885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8B0B-B2BA-83C5-E305-BC98A826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Typical scenario we are looking to address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F3CB4-7CF6-530C-1DAC-9691D3D1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B231C8-8A5D-E2E9-B386-10BD1ED3B5F4}"/>
              </a:ext>
            </a:extLst>
          </p:cNvPr>
          <p:cNvSpPr/>
          <p:nvPr/>
        </p:nvSpPr>
        <p:spPr>
          <a:xfrm>
            <a:off x="1104181" y="5658928"/>
            <a:ext cx="7366959" cy="724618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4000" err="1"/>
              <a:t>MalawiScheme</a:t>
            </a:r>
            <a:r>
              <a:rPr lang="en-GB" sz="4000"/>
              <a:t> (MWK)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8C729-BDF3-B2DC-9FCB-63E413568655}"/>
              </a:ext>
            </a:extLst>
          </p:cNvPr>
          <p:cNvSpPr/>
          <p:nvPr/>
        </p:nvSpPr>
        <p:spPr>
          <a:xfrm>
            <a:off x="15916035" y="5658927"/>
            <a:ext cx="7366959" cy="724618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4000" err="1"/>
              <a:t>ZambiaScheme</a:t>
            </a:r>
            <a:r>
              <a:rPr lang="en-GB" sz="4000"/>
              <a:t> (ZMW)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484B54-84ED-482B-F6B0-9454A3586D63}"/>
              </a:ext>
            </a:extLst>
          </p:cNvPr>
          <p:cNvSpPr/>
          <p:nvPr/>
        </p:nvSpPr>
        <p:spPr>
          <a:xfrm>
            <a:off x="4531632" y="2295331"/>
            <a:ext cx="15323911" cy="259391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3600" err="1"/>
              <a:t>RegionalScheme</a:t>
            </a:r>
            <a:r>
              <a:rPr lang="en-GB" sz="3600"/>
              <a:t> (multi-currency)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253A7E-DA79-C507-8071-AB18A9395B79}"/>
              </a:ext>
            </a:extLst>
          </p:cNvPr>
          <p:cNvSpPr/>
          <p:nvPr/>
        </p:nvSpPr>
        <p:spPr>
          <a:xfrm>
            <a:off x="1455576" y="9909110"/>
            <a:ext cx="2441575" cy="18661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DFSP 1 (Debtor)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0DF457-3952-C48A-609D-38A706CAAA77}"/>
              </a:ext>
            </a:extLst>
          </p:cNvPr>
          <p:cNvSpPr/>
          <p:nvPr/>
        </p:nvSpPr>
        <p:spPr>
          <a:xfrm>
            <a:off x="1447301" y="7795595"/>
            <a:ext cx="6680718" cy="14252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Switch 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0700B0-1729-29A3-EE35-8C2D8035DEDC}"/>
              </a:ext>
            </a:extLst>
          </p:cNvPr>
          <p:cNvSpPr/>
          <p:nvPr/>
        </p:nvSpPr>
        <p:spPr>
          <a:xfrm>
            <a:off x="5097625" y="4217437"/>
            <a:ext cx="2441575" cy="28924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Proxy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CFD59D-D317-32CE-A48A-6B308326C60F}"/>
              </a:ext>
            </a:extLst>
          </p:cNvPr>
          <p:cNvSpPr/>
          <p:nvPr/>
        </p:nvSpPr>
        <p:spPr>
          <a:xfrm>
            <a:off x="20498298" y="9927536"/>
            <a:ext cx="2441575" cy="186612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DFSP 2 (Creditor)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56384B-6A29-D165-4F77-53E7296F7F7F}"/>
              </a:ext>
            </a:extLst>
          </p:cNvPr>
          <p:cNvSpPr/>
          <p:nvPr/>
        </p:nvSpPr>
        <p:spPr>
          <a:xfrm>
            <a:off x="16259155" y="7798881"/>
            <a:ext cx="6680718" cy="14252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Switch 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C18D22-CC1D-FC21-FEEB-245642B9E2DA}"/>
              </a:ext>
            </a:extLst>
          </p:cNvPr>
          <p:cNvSpPr/>
          <p:nvPr/>
        </p:nvSpPr>
        <p:spPr>
          <a:xfrm>
            <a:off x="16847975" y="4221654"/>
            <a:ext cx="2441575" cy="28924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Proxy 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4B669-019B-E19F-997E-6D63F1B7B60E}"/>
              </a:ext>
            </a:extLst>
          </p:cNvPr>
          <p:cNvSpPr txBox="1"/>
          <p:nvPr/>
        </p:nvSpPr>
        <p:spPr>
          <a:xfrm>
            <a:off x="9106678" y="5658927"/>
            <a:ext cx="64662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/>
              <a:t>Scenario: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/>
              <a:t>DFSP 1 sends 1000 MWK to DFSP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/>
              <a:t>DFSP 2 receives 20 ZMW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/>
              <a:t>Currency conversion is done in the regional scheme.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3BE94A-0E38-4EAC-DB88-A85346AB4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53094"/>
              </p:ext>
            </p:extLst>
          </p:nvPr>
        </p:nvGraphicFramePr>
        <p:xfrm>
          <a:off x="6544314" y="8137403"/>
          <a:ext cx="9829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>
                  <a:extLst>
                    <a:ext uri="{9D8B030D-6E8A-4147-A177-3AD203B41FA5}">
                      <a16:colId xmlns:a16="http://schemas.microsoft.com/office/drawing/2014/main" val="231923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Proxy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40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err="1"/>
                        <a:t>ProxyA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09611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66BF9A6-F9B1-FDC9-D42A-0305497F3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251463"/>
              </p:ext>
            </p:extLst>
          </p:nvPr>
        </p:nvGraphicFramePr>
        <p:xfrm>
          <a:off x="6429847" y="2659897"/>
          <a:ext cx="1698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72">
                  <a:extLst>
                    <a:ext uri="{9D8B030D-6E8A-4147-A177-3AD203B41FA5}">
                      <a16:colId xmlns:a16="http://schemas.microsoft.com/office/drawing/2014/main" val="231923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Proxy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40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err="1"/>
                        <a:t>ProxyA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09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err="1"/>
                        <a:t>ProxyB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15707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4BECC4C-2BBC-9D62-55B3-562116EB4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54937"/>
              </p:ext>
            </p:extLst>
          </p:nvPr>
        </p:nvGraphicFramePr>
        <p:xfrm>
          <a:off x="20907297" y="8142436"/>
          <a:ext cx="16981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72">
                  <a:extLst>
                    <a:ext uri="{9D8B030D-6E8A-4147-A177-3AD203B41FA5}">
                      <a16:colId xmlns:a16="http://schemas.microsoft.com/office/drawing/2014/main" val="231923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Proxy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40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err="1"/>
                        <a:t>ProxyB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096111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77DC11-208F-D73A-31F5-EAD4E5752E54}"/>
              </a:ext>
            </a:extLst>
          </p:cNvPr>
          <p:cNvSpPr/>
          <p:nvPr/>
        </p:nvSpPr>
        <p:spPr>
          <a:xfrm>
            <a:off x="8128019" y="3216157"/>
            <a:ext cx="3218005" cy="1161348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33000">
                <a:schemeClr val="accent1"/>
              </a:gs>
              <a:gs pos="66000">
                <a:schemeClr val="accent6">
                  <a:lumMod val="7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/>
              <a:t>Switch C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A125427-7E28-EDCC-6E0A-2707EBC0F717}"/>
              </a:ext>
            </a:extLst>
          </p:cNvPr>
          <p:cNvSpPr/>
          <p:nvPr/>
        </p:nvSpPr>
        <p:spPr>
          <a:xfrm>
            <a:off x="13041150" y="3226148"/>
            <a:ext cx="3218005" cy="1161348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33000">
                <a:schemeClr val="accent1"/>
              </a:gs>
              <a:gs pos="66000">
                <a:schemeClr val="accent6">
                  <a:lumMod val="7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/>
              <a:t>FXP 1</a:t>
            </a:r>
          </a:p>
        </p:txBody>
      </p:sp>
    </p:spTree>
    <p:extLst>
      <p:ext uri="{BB962C8B-B14F-4D97-AF65-F5344CB8AC3E}">
        <p14:creationId xmlns:p14="http://schemas.microsoft.com/office/powerpoint/2010/main" val="265487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CFF3-A1B0-C983-E379-371BC81B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Requirements for an </a:t>
            </a:r>
            <a:r>
              <a:rPr lang="en-GB" err="1"/>
              <a:t>interscheme</a:t>
            </a:r>
            <a:r>
              <a:rPr lang="en-GB"/>
              <a:t>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64CB1-DDD1-A8E9-558D-3DABC5F0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7570A-5328-CC03-8B71-DFC163E3AB0D}"/>
              </a:ext>
            </a:extLst>
          </p:cNvPr>
          <p:cNvSpPr txBox="1"/>
          <p:nvPr/>
        </p:nvSpPr>
        <p:spPr>
          <a:xfrm>
            <a:off x="1628077" y="3233853"/>
            <a:ext cx="97200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3600" b="1">
                <a:solidFill>
                  <a:schemeClr val="bg1"/>
                </a:solidFill>
              </a:rPr>
              <a:t>Domestic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F25BE-EBAF-19ED-7901-83E5C6C56FE4}"/>
              </a:ext>
            </a:extLst>
          </p:cNvPr>
          <p:cNvSpPr txBox="1"/>
          <p:nvPr/>
        </p:nvSpPr>
        <p:spPr>
          <a:xfrm>
            <a:off x="11742233" y="3233853"/>
            <a:ext cx="97200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3600" b="1">
                <a:solidFill>
                  <a:schemeClr val="bg1"/>
                </a:solidFill>
              </a:rPr>
              <a:t>International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3FE772-62A3-B55A-30E2-6F10F8DCC05A}"/>
              </a:ext>
            </a:extLst>
          </p:cNvPr>
          <p:cNvSpPr txBox="1"/>
          <p:nvPr/>
        </p:nvSpPr>
        <p:spPr>
          <a:xfrm>
            <a:off x="1628077" y="4189141"/>
            <a:ext cx="1983415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3600" b="1">
                <a:solidFill>
                  <a:schemeClr val="bg1"/>
                </a:solidFill>
              </a:rPr>
              <a:t>Address resolution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6CD23-7806-D3C9-1A55-717D54E9B28A}"/>
              </a:ext>
            </a:extLst>
          </p:cNvPr>
          <p:cNvSpPr txBox="1"/>
          <p:nvPr/>
        </p:nvSpPr>
        <p:spPr>
          <a:xfrm>
            <a:off x="1628077" y="5144429"/>
            <a:ext cx="1983415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3600" b="1">
                <a:solidFill>
                  <a:schemeClr val="bg1"/>
                </a:solidFill>
              </a:rPr>
              <a:t>Routing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1986B-A8C1-E145-AA78-A719FC2F8258}"/>
              </a:ext>
            </a:extLst>
          </p:cNvPr>
          <p:cNvSpPr txBox="1"/>
          <p:nvPr/>
        </p:nvSpPr>
        <p:spPr>
          <a:xfrm>
            <a:off x="1628077" y="6114607"/>
            <a:ext cx="1983415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3600" b="1">
                <a:solidFill>
                  <a:schemeClr val="bg1"/>
                </a:solidFill>
              </a:rPr>
              <a:t>Time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499A2-A2AC-DC61-C5B0-4FBCDC22CA91}"/>
              </a:ext>
            </a:extLst>
          </p:cNvPr>
          <p:cNvSpPr txBox="1"/>
          <p:nvPr/>
        </p:nvSpPr>
        <p:spPr>
          <a:xfrm>
            <a:off x="1628077" y="7010544"/>
            <a:ext cx="1983415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3600" b="1">
                <a:solidFill>
                  <a:schemeClr val="bg1"/>
                </a:solidFill>
              </a:rPr>
              <a:t>Settlement/Liquidity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6CD942-E73F-AF17-3914-412898231AA9}"/>
              </a:ext>
            </a:extLst>
          </p:cNvPr>
          <p:cNvSpPr txBox="1"/>
          <p:nvPr/>
        </p:nvSpPr>
        <p:spPr>
          <a:xfrm>
            <a:off x="11742233" y="7906481"/>
            <a:ext cx="97200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3600" b="1">
                <a:solidFill>
                  <a:schemeClr val="bg1"/>
                </a:solidFill>
              </a:rPr>
              <a:t>FX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CE52E-C7FF-3152-6F6E-B06E542973CF}"/>
              </a:ext>
            </a:extLst>
          </p:cNvPr>
          <p:cNvSpPr txBox="1"/>
          <p:nvPr/>
        </p:nvSpPr>
        <p:spPr>
          <a:xfrm>
            <a:off x="1628077" y="8802418"/>
            <a:ext cx="1983415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3600" b="1">
                <a:solidFill>
                  <a:schemeClr val="bg1"/>
                </a:solidFill>
              </a:rPr>
              <a:t>Sanction</a:t>
            </a:r>
          </a:p>
        </p:txBody>
      </p:sp>
    </p:spTree>
    <p:extLst>
      <p:ext uri="{BB962C8B-B14F-4D97-AF65-F5344CB8AC3E}">
        <p14:creationId xmlns:p14="http://schemas.microsoft.com/office/powerpoint/2010/main" val="372154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8028-291B-D0D3-5799-C91F5AC8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Associating DFSPs with proxies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1DEB1-9A66-E27E-4456-A2E01F3D6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011A0-3B8D-43CB-397F-5A7E544B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6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ified Mojaloop Template" id="{33F1393A-48C3-431A-A52E-1BDBDBAF3F8D}" vid="{F85BFE05-8774-47FE-8C9A-0992B48BA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09ee5e3-a625-455b-9a6a-59c4d845e14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FB21575F549C4BA4680B3B72E3BCD6" ma:contentTypeVersion="13" ma:contentTypeDescription="Create a new document." ma:contentTypeScope="" ma:versionID="36e0072337326e4a657afae7a8d52496">
  <xsd:schema xmlns:xsd="http://www.w3.org/2001/XMLSchema" xmlns:xs="http://www.w3.org/2001/XMLSchema" xmlns:p="http://schemas.microsoft.com/office/2006/metadata/properties" xmlns:ns3="609ee5e3-a625-455b-9a6a-59c4d845e141" xmlns:ns4="0ef27a4e-5cfd-45cc-947c-a2ea3d7527ee" targetNamespace="http://schemas.microsoft.com/office/2006/metadata/properties" ma:root="true" ma:fieldsID="a4f13ddc189f93f70dc603844ab7d3ba" ns3:_="" ns4:_="">
    <xsd:import namespace="609ee5e3-a625-455b-9a6a-59c4d845e141"/>
    <xsd:import namespace="0ef27a4e-5cfd-45cc-947c-a2ea3d7527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ee5e3-a625-455b-9a6a-59c4d845e1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27a4e-5cfd-45cc-947c-a2ea3d7527e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D56013-FFA3-4AA5-BFCF-7C4A0141612A}">
  <ds:schemaRefs>
    <ds:schemaRef ds:uri="0ef27a4e-5cfd-45cc-947c-a2ea3d7527ee"/>
    <ds:schemaRef ds:uri="609ee5e3-a625-455b-9a6a-59c4d845e14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ACBE0C-3CC3-4042-8BD9-16E4116EE546}">
  <ds:schemaRefs>
    <ds:schemaRef ds:uri="0ef27a4e-5cfd-45cc-947c-a2ea3d7527ee"/>
    <ds:schemaRef ds:uri="609ee5e3-a625-455b-9a6a-59c4d845e1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Modified Mojaloop Template</Template>
  <Application>Microsoft Office PowerPoint</Application>
  <PresentationFormat>Custom</PresentationFormat>
  <Slides>44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Changes to support inter-scheme payments in Mojaloop</vt:lpstr>
      <vt:lpstr>Objective </vt:lpstr>
      <vt:lpstr>Definition and assumptions</vt:lpstr>
      <vt:lpstr>Assumptions</vt:lpstr>
      <vt:lpstr>Characteristics of a proxy</vt:lpstr>
      <vt:lpstr>Point 1: Register proxies at switch</vt:lpstr>
      <vt:lpstr>Typical scenario we are looking to address</vt:lpstr>
      <vt:lpstr>Requirements for an interscheme payments</vt:lpstr>
      <vt:lpstr>Associating DFSPs with proxies</vt:lpstr>
      <vt:lpstr>Associating DFSPs with Proxies (1)</vt:lpstr>
      <vt:lpstr>Associating DFSPs with Proxies (2)</vt:lpstr>
      <vt:lpstr>Non-repudiation</vt:lpstr>
      <vt:lpstr>Point 3: non-repudiation</vt:lpstr>
      <vt:lpstr>Re-routing messages</vt:lpstr>
      <vt:lpstr>Re-routing messages</vt:lpstr>
      <vt:lpstr>Searching across schemes</vt:lpstr>
      <vt:lpstr>Searching across schemes</vt:lpstr>
      <vt:lpstr>A DFSP look-up function</vt:lpstr>
      <vt:lpstr>Characteristics of the function (1)</vt:lpstr>
      <vt:lpstr>Characteristics of the function (2)</vt:lpstr>
      <vt:lpstr>On-demand Address Resolution: GET /parties</vt:lpstr>
      <vt:lpstr>On-demand Address Resolution: PUT /parties</vt:lpstr>
      <vt:lpstr>Time-out management</vt:lpstr>
      <vt:lpstr>Background</vt:lpstr>
      <vt:lpstr>The rule is:</vt:lpstr>
      <vt:lpstr>Topology</vt:lpstr>
      <vt:lpstr>Example </vt:lpstr>
      <vt:lpstr>Payment execution: prepare</vt:lpstr>
      <vt:lpstr>What happens if?</vt:lpstr>
      <vt:lpstr>Debtor DFSP can’t reach its switch?</vt:lpstr>
      <vt:lpstr>Scheme 1 can’t reach Proxy 1</vt:lpstr>
      <vt:lpstr>Proxy 1 can’t reach scheme 2</vt:lpstr>
      <vt:lpstr>Scheme 2 can’t reach Proxy 2</vt:lpstr>
      <vt:lpstr>Proxy 2 can’t reach scheme 3</vt:lpstr>
      <vt:lpstr>Scheme 3 can’t reach Creditor DFSP</vt:lpstr>
      <vt:lpstr>What happens next?</vt:lpstr>
      <vt:lpstr>Liquidity check</vt:lpstr>
      <vt:lpstr>Liquidity check</vt:lpstr>
      <vt:lpstr>Creation of obligations</vt:lpstr>
      <vt:lpstr>Creation of obligations</vt:lpstr>
      <vt:lpstr>What needs to happen?</vt:lpstr>
      <vt:lpstr>Actions (1)</vt:lpstr>
      <vt:lpstr>Actions (2)</vt:lpstr>
      <vt:lpstr>Questions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Changes to support inter-scheme payments in Mojaloop</dc:title>
  <dc:creator>Michael Richards</dc:creator>
  <cp:revision>2</cp:revision>
  <dcterms:created xsi:type="dcterms:W3CDTF">2024-02-19T13:37:11Z</dcterms:created>
  <dcterms:modified xsi:type="dcterms:W3CDTF">2024-05-14T15:52:29Z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0x0101000EFB21575F549C4BA4680B3B72E3BCD6</vt:lpwstr>
  </property>
</Properties>
</file>