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handoutMasterIdLst>
    <p:handoutMasterId r:id="rId23"/>
  </p:handoutMasterIdLst>
  <p:sldIdLst>
    <p:sldId id="258" r:id="rId2"/>
    <p:sldId id="280" r:id="rId3"/>
    <p:sldId id="259" r:id="rId4"/>
    <p:sldId id="263" r:id="rId5"/>
    <p:sldId id="270" r:id="rId6"/>
    <p:sldId id="271" r:id="rId7"/>
    <p:sldId id="274" r:id="rId8"/>
    <p:sldId id="272" r:id="rId9"/>
    <p:sldId id="264" r:id="rId10"/>
    <p:sldId id="265" r:id="rId11"/>
    <p:sldId id="266" r:id="rId12"/>
    <p:sldId id="267" r:id="rId13"/>
    <p:sldId id="268" r:id="rId14"/>
    <p:sldId id="269" r:id="rId15"/>
    <p:sldId id="276" r:id="rId16"/>
    <p:sldId id="273" r:id="rId17"/>
    <p:sldId id="277" r:id="rId18"/>
    <p:sldId id="275" r:id="rId19"/>
    <p:sldId id="27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85" d="100"/>
          <a:sy n="85" d="100"/>
        </p:scale>
        <p:origin x="590" y="53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6F081-8781-4431-8FD4-2CF608CD7C47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E42EF-B2A2-4428-A098-E6934E284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19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CA47C-B7FD-4BE9-B0E6-81BA758D95F2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716F0-385D-4F6E-BE54-A09D410D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2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46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47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solidFill>
                  <a:schemeClr val="tx2"/>
                </a:solidFill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4136-D290-48F3-A182-4C46BEB5146B}" type="datetime1">
              <a:rPr lang="en-US" smtClean="0"/>
              <a:t>5/15/2025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7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D44C-38B1-4D0F-9006-D5774F331095}" type="datetime1">
              <a:rPr lang="en-US" smtClean="0"/>
              <a:t>5/15/2025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518A-FD4F-4358-B95B-9DB5A17160FB}" type="datetime1">
              <a:rPr lang="en-US" smtClean="0"/>
              <a:t>5/15/2025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6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9F4F-03AD-4497-A65D-076601BD41D2}" type="datetime1">
              <a:rPr lang="en-US" smtClean="0"/>
              <a:t>5/15/2025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8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F3AC-A781-43AA-8BD5-B12F49168B94}" type="datetime1">
              <a:rPr lang="en-US" smtClean="0"/>
              <a:t>5/15/2025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6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6A41-C91B-43FF-9881-F5DA9878418F}" type="datetime1">
              <a:rPr lang="en-US" smtClean="0"/>
              <a:t>5/15/2025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0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AA76-41EE-4C13-950E-E611B8B8FC52}" type="datetime1">
              <a:rPr lang="en-US" smtClean="0"/>
              <a:t>5/15/2025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6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7A26-E7BC-4498-97E4-87AF12377CA9}" type="datetime1">
              <a:rPr lang="en-US" smtClean="0"/>
              <a:t>5/15/2025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1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4171-1117-4486-993C-35A7470D8847}" type="datetime1">
              <a:rPr lang="en-US" smtClean="0"/>
              <a:t>5/15/2025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9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4CB8-1563-4663-81DB-74EB416C19BE}" type="datetime1">
              <a:rPr lang="en-US" smtClean="0"/>
              <a:t>5/15/2025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8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0C6724CE-2468-448B-87C1-A92EDD78369B}" type="datetime1">
              <a:rPr lang="en-US" smtClean="0"/>
              <a:t>5/15/2025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2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en-US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CD11720-76E7-46E6-B0AA-057287C42052}" type="datetime1">
              <a:rPr lang="en-US" smtClean="0"/>
              <a:t>5/15/2025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065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https://spark.apache.org/?subject=https://spark.apache.org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827" y="2070717"/>
            <a:ext cx="10363200" cy="1975104"/>
          </a:xfrm>
        </p:spPr>
        <p:txBody>
          <a:bodyPr/>
          <a:lstStyle/>
          <a:p>
            <a:r>
              <a:rPr lang="en-US" dirty="0"/>
              <a:t> 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303889"/>
            <a:ext cx="10363200" cy="1508760"/>
          </a:xfrm>
        </p:spPr>
        <p:txBody>
          <a:bodyPr/>
          <a:lstStyle/>
          <a:p>
            <a:r>
              <a:rPr lang="en-US" dirty="0"/>
              <a:t>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838280-25E7-B9DA-3858-795BD5FD0513}"/>
              </a:ext>
            </a:extLst>
          </p:cNvPr>
          <p:cNvSpPr txBox="1"/>
          <p:nvPr/>
        </p:nvSpPr>
        <p:spPr>
          <a:xfrm>
            <a:off x="3117171" y="2729298"/>
            <a:ext cx="6061229" cy="1938992"/>
          </a:xfrm>
          <a:prstGeom prst="rect">
            <a:avLst/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IPL Data Analytics Using Apache Spark</a:t>
            </a:r>
          </a:p>
          <a:p>
            <a:pPr algn="ctr"/>
            <a:endParaRPr lang="en-US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6A592454-4211-2139-4D66-1275423E27CE}"/>
              </a:ext>
            </a:extLst>
          </p:cNvPr>
          <p:cNvCxnSpPr>
            <a:cxnSpLocks/>
          </p:cNvCxnSpPr>
          <p:nvPr/>
        </p:nvCxnSpPr>
        <p:spPr>
          <a:xfrm>
            <a:off x="2154312" y="1047798"/>
            <a:ext cx="923278" cy="71909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124C8B6-372F-7A1A-E5C9-262BDC4FD29C}"/>
              </a:ext>
            </a:extLst>
          </p:cNvPr>
          <p:cNvSpPr txBox="1"/>
          <p:nvPr/>
        </p:nvSpPr>
        <p:spPr>
          <a:xfrm>
            <a:off x="759041" y="6387808"/>
            <a:ext cx="1067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Under the supervision of : Dr. Heba Allah Sayed</a:t>
            </a:r>
          </a:p>
        </p:txBody>
      </p:sp>
      <p:sp>
        <p:nvSpPr>
          <p:cNvPr id="10" name="Scroll: Horizontal 9">
            <a:extLst>
              <a:ext uri="{FF2B5EF4-FFF2-40B4-BE49-F238E27FC236}">
                <a16:creationId xmlns:a16="http://schemas.microsoft.com/office/drawing/2014/main" id="{08C5B419-27A1-9D25-6A22-1FB991EC209E}"/>
              </a:ext>
            </a:extLst>
          </p:cNvPr>
          <p:cNvSpPr/>
          <p:nvPr/>
        </p:nvSpPr>
        <p:spPr>
          <a:xfrm>
            <a:off x="3065386" y="2392238"/>
            <a:ext cx="6061228" cy="2073523"/>
          </a:xfrm>
          <a:prstGeom prst="horizontalScroll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A1D9A5-6EA3-4FDE-95A9-C9FEA16DF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2" y="100860"/>
            <a:ext cx="2411507" cy="7870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DEF0DA8-FFE2-4FE5-8700-4E35C08116F8}"/>
              </a:ext>
            </a:extLst>
          </p:cNvPr>
          <p:cNvSpPr txBox="1"/>
          <p:nvPr/>
        </p:nvSpPr>
        <p:spPr>
          <a:xfrm>
            <a:off x="80682" y="1068789"/>
            <a:ext cx="3260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CSE322 Big Data analytics 1</a:t>
            </a:r>
          </a:p>
        </p:txBody>
      </p:sp>
    </p:spTree>
    <p:extLst>
      <p:ext uri="{BB962C8B-B14F-4D97-AF65-F5344CB8AC3E}">
        <p14:creationId xmlns:p14="http://schemas.microsoft.com/office/powerpoint/2010/main" val="176694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EDCB-B403-500D-DD37-986013181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206" y="807899"/>
            <a:ext cx="6184406" cy="77724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b="1" dirty="0"/>
              <a:t>Benefits of Apache Spark</a:t>
            </a: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319EC-AA6C-6DC7-A928-EF00A1191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487" y="1585139"/>
            <a:ext cx="10431262" cy="3255802"/>
          </a:xfrm>
        </p:spPr>
        <p:txBody>
          <a:bodyPr>
            <a:normAutofit/>
          </a:bodyPr>
          <a:lstStyle/>
          <a:p>
            <a:pPr marL="512064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Faster processing times for big data analytics.</a:t>
            </a:r>
          </a:p>
          <a:p>
            <a:pPr marL="512064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Cost-effective by utilizing existing cluster infrastructure</a:t>
            </a:r>
          </a:p>
          <a:p>
            <a:pPr marL="512064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Scalable to handle growing data volumes.</a:t>
            </a:r>
          </a:p>
          <a:p>
            <a:pPr marL="512064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Streamlines development with familiar programming models.</a:t>
            </a:r>
          </a:p>
          <a:p>
            <a:pPr marL="340614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0868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20413-B1DA-EC06-FA5A-7F684F40F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68" y="790142"/>
            <a:ext cx="10875264" cy="77724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dirty="0"/>
              <a:t>The Spark Ecosystem :</a:t>
            </a: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7BD7D-C195-5026-2D8C-275C4025F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2536" y="1351671"/>
            <a:ext cx="7624064" cy="3131551"/>
          </a:xfrm>
        </p:spPr>
        <p:txBody>
          <a:bodyPr/>
          <a:lstStyle/>
          <a:p>
            <a:r>
              <a:rPr lang="en-US" dirty="0"/>
              <a:t>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5F6ACB-3D88-CBD1-7001-A32A344C7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1"/>
          <a:stretch/>
        </p:blipFill>
        <p:spPr>
          <a:xfrm>
            <a:off x="6834176" y="1783092"/>
            <a:ext cx="5291092" cy="3453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8E8C2F-4448-A6DE-2860-966D01788B65}"/>
              </a:ext>
            </a:extLst>
          </p:cNvPr>
          <p:cNvSpPr txBox="1"/>
          <p:nvPr/>
        </p:nvSpPr>
        <p:spPr>
          <a:xfrm>
            <a:off x="942536" y="1789158"/>
            <a:ext cx="5646523" cy="3717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2"/>
                </a:solidFill>
              </a:rPr>
              <a:t>Spark eco-system consists of </a:t>
            </a:r>
            <a:r>
              <a:rPr lang="en-US" sz="2400" b="1" u="sng" dirty="0">
                <a:solidFill>
                  <a:schemeClr val="tx2"/>
                </a:solidFill>
              </a:rPr>
              <a:t>three</a:t>
            </a:r>
            <a:r>
              <a:rPr lang="en-US" sz="2400" b="1" dirty="0">
                <a:solidFill>
                  <a:schemeClr val="tx2"/>
                </a:solidFill>
              </a:rPr>
              <a:t> parts:</a:t>
            </a:r>
          </a:p>
          <a:p>
            <a:endParaRPr lang="en-US" sz="2400" b="1" dirty="0">
              <a:solidFill>
                <a:schemeClr val="tx2"/>
              </a:solidFill>
            </a:endParaRPr>
          </a:p>
          <a:p>
            <a:pPr marL="800100" lvl="1" indent="-342900">
              <a:buAutoNum type="arabicPeriod"/>
            </a:pPr>
            <a:r>
              <a:rPr lang="en-US" sz="2400" b="1" dirty="0">
                <a:solidFill>
                  <a:schemeClr val="tx2"/>
                </a:solidFill>
              </a:rPr>
              <a:t>Spark services:</a:t>
            </a:r>
            <a:endParaRPr lang="en-US" sz="2400" b="1" dirty="0">
              <a:solidFill>
                <a:srgbClr val="731C0D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SQL: structured data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Streaming : data handling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ML: machine learning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Graph X : graph computations</a:t>
            </a:r>
          </a:p>
        </p:txBody>
      </p:sp>
    </p:spTree>
    <p:extLst>
      <p:ext uri="{BB962C8B-B14F-4D97-AF65-F5344CB8AC3E}">
        <p14:creationId xmlns:p14="http://schemas.microsoft.com/office/powerpoint/2010/main" val="126756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21C12-747D-F6E1-53A2-96A478016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7327" y="858338"/>
            <a:ext cx="10744743" cy="51556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2"/>
                </a:solidFill>
              </a:rPr>
              <a:t>2. Spark Core: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computational engine 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Basic Functionality of spark 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Responsible for scheduling , distributing and monitoring 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Spark core is also home to the API that define resilient distributed data sets (RDDs), which are spark main programming abstraction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Spark core is also used to communicate with the services above with different languages ( python , R , Java , Scala , etc.)</a:t>
            </a:r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A9B2BD-E196-5C60-C2EB-8F90B5CF98A6}"/>
              </a:ext>
            </a:extLst>
          </p:cNvPr>
          <p:cNvSpPr txBox="1"/>
          <p:nvPr/>
        </p:nvSpPr>
        <p:spPr>
          <a:xfrm>
            <a:off x="7354976" y="965913"/>
            <a:ext cx="36945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3. Cluster manger 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Stand alone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Yarn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Mesos </a:t>
            </a:r>
          </a:p>
        </p:txBody>
      </p:sp>
    </p:spTree>
    <p:extLst>
      <p:ext uri="{BB962C8B-B14F-4D97-AF65-F5344CB8AC3E}">
        <p14:creationId xmlns:p14="http://schemas.microsoft.com/office/powerpoint/2010/main" val="103638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9BC8B-AA2F-00F9-676D-C466484A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68" y="783727"/>
            <a:ext cx="10875264" cy="77724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dirty="0"/>
              <a:t>Spark Architecture: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46A38-8592-E31A-00D2-4E20092920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AFA4B2-E92F-00CB-5535-7ADE2F1DAC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360" y="1975736"/>
            <a:ext cx="5530789" cy="32758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55C2FE-CC0C-CDDB-4317-129B46A543CE}"/>
              </a:ext>
            </a:extLst>
          </p:cNvPr>
          <p:cNvSpPr txBox="1"/>
          <p:nvPr/>
        </p:nvSpPr>
        <p:spPr>
          <a:xfrm flipV="1">
            <a:off x="1219951" y="3429000"/>
            <a:ext cx="443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dirty="0"/>
              <a:t> </a:t>
            </a:r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D68B203-7537-C7A2-FA8D-4E334A068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951" y="1607745"/>
            <a:ext cx="353181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4C870D1-E2A2-B0A4-1DC5-08DBD3559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768" y="1351672"/>
            <a:ext cx="5437633" cy="5009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sz="2400" b="1" dirty="0"/>
              <a:t>Driver:</a:t>
            </a:r>
            <a:r>
              <a:rPr lang="en-US" sz="2400" dirty="0"/>
              <a:t> Controls the app, sends tasks, and collects results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Executors: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Run the actual tasks and store data in memory.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Cluster Manager: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Allocates resources and manages executors.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Spark follows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Driver-Executor model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fast and distributed data processing.</a:t>
            </a:r>
          </a:p>
        </p:txBody>
      </p:sp>
    </p:spTree>
    <p:extLst>
      <p:ext uri="{BB962C8B-B14F-4D97-AF65-F5344CB8AC3E}">
        <p14:creationId xmlns:p14="http://schemas.microsoft.com/office/powerpoint/2010/main" val="23138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43EAE-66BF-948D-FF6B-186CB18F7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68" y="798935"/>
            <a:ext cx="10875264" cy="77724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dirty="0"/>
              <a:t>How will it work?</a:t>
            </a:r>
            <a:endParaRPr lang="en-US" sz="3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0FF1AE-9AD5-6FF8-F9B8-2FBCAF46AF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24010" y="1755080"/>
            <a:ext cx="7138493" cy="334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1.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Driver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starts the app.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 asks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Cluster Manager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resources.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Cluster Manager starts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Executors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Driver sends tasks to Executors.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Executors run tasks and return results.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 steps happen in parallel for fast performance.</a:t>
            </a:r>
          </a:p>
        </p:txBody>
      </p:sp>
    </p:spTree>
    <p:extLst>
      <p:ext uri="{BB962C8B-B14F-4D97-AF65-F5344CB8AC3E}">
        <p14:creationId xmlns:p14="http://schemas.microsoft.com/office/powerpoint/2010/main" val="152857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9A8DA-7E63-62CC-74FA-86943F9C0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68" y="750163"/>
            <a:ext cx="10875264" cy="77724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dirty="0"/>
              <a:t>Use cases and applications</a:t>
            </a:r>
            <a:r>
              <a:rPr lang="ar-EG" sz="3600" b="1" dirty="0"/>
              <a:t> </a:t>
            </a:r>
            <a:r>
              <a:rPr lang="en-US" sz="3600" b="1" dirty="0"/>
              <a:t>OF SPARK</a:t>
            </a: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BF965-C683-76C3-6320-69CEBFF3A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0392" y="1527403"/>
            <a:ext cx="10653240" cy="4436570"/>
          </a:xfrm>
        </p:spPr>
        <p:txBody>
          <a:bodyPr>
            <a:normAutofit lnSpcReduction="10000"/>
          </a:bodyPr>
          <a:lstStyle/>
          <a:p>
            <a:pPr marL="397764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2"/>
                </a:solidFill>
              </a:rPr>
              <a:t>Log Analysis: </a:t>
            </a:r>
            <a:r>
              <a:rPr lang="en-US" sz="2400" dirty="0"/>
              <a:t>Analyze large volumes of log data for insights on system behavior and performance.</a:t>
            </a:r>
          </a:p>
          <a:p>
            <a:pPr marL="397764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2"/>
                </a:solidFill>
              </a:rPr>
              <a:t>Sensor Data Processing: </a:t>
            </a:r>
            <a:r>
              <a:rPr lang="en-US" sz="2400" dirty="0"/>
              <a:t>Process real-time sensor data from IOT devices for predictive maintenance or anomaly detection. </a:t>
            </a:r>
          </a:p>
          <a:p>
            <a:pPr marL="397764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2"/>
                </a:solidFill>
              </a:rPr>
              <a:t>Social Media Analytics: </a:t>
            </a:r>
            <a:r>
              <a:rPr lang="en-US" sz="2400" dirty="0"/>
              <a:t>Analyze social media data to understand customer sentiment, track trends, and perform targeted marketing</a:t>
            </a:r>
          </a:p>
          <a:p>
            <a:pPr marL="397764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2"/>
                </a:solidFill>
              </a:rPr>
              <a:t>Machine Learning: </a:t>
            </a:r>
            <a:r>
              <a:rPr lang="en-US" sz="2400" dirty="0"/>
              <a:t>Train and deploy machine learning models on large datasets for various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78625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8B8DA-2594-3CBC-E661-C546BB7CC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68" y="789970"/>
            <a:ext cx="10875264" cy="77724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dirty="0"/>
              <a:t>Challenges</a:t>
            </a:r>
            <a:r>
              <a:rPr lang="ar-EG" sz="3600" b="1" dirty="0"/>
              <a:t>:</a:t>
            </a:r>
            <a:endParaRPr lang="en-US" sz="36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608C1-F429-E4B0-B388-660EDF53A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9430" y="1850215"/>
            <a:ext cx="7624064" cy="2847466"/>
          </a:xfrm>
        </p:spPr>
        <p:txBody>
          <a:bodyPr>
            <a:noAutofit/>
          </a:bodyPr>
          <a:lstStyle/>
          <a:p>
            <a:pPr marL="397764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Matching schemas between datasets</a:t>
            </a:r>
            <a:r>
              <a:rPr lang="ar-EG" sz="2400" dirty="0"/>
              <a:t> </a:t>
            </a:r>
          </a:p>
          <a:p>
            <a:pPr marL="397764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Null/missing value management</a:t>
            </a:r>
            <a:r>
              <a:rPr lang="ar-EG" sz="2400" dirty="0"/>
              <a:t> </a:t>
            </a:r>
          </a:p>
          <a:p>
            <a:pPr marL="397764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Resource tuning for join operations</a:t>
            </a:r>
            <a:r>
              <a:rPr lang="ar-EG" sz="2400" dirty="0"/>
              <a:t> </a:t>
            </a:r>
          </a:p>
          <a:p>
            <a:pPr marL="397764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Interpreting statistical outliers in cricket data</a:t>
            </a:r>
          </a:p>
        </p:txBody>
      </p:sp>
    </p:spTree>
    <p:extLst>
      <p:ext uri="{BB962C8B-B14F-4D97-AF65-F5344CB8AC3E}">
        <p14:creationId xmlns:p14="http://schemas.microsoft.com/office/powerpoint/2010/main" val="135133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65A37-AD02-A525-A30C-76F969F0F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68" y="760863"/>
            <a:ext cx="10875264" cy="77724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dirty="0"/>
              <a:t>Future Work</a:t>
            </a: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E6908-9C2C-2D6E-246A-2E433536F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381" y="1538103"/>
            <a:ext cx="10049238" cy="4551978"/>
          </a:xfrm>
        </p:spPr>
        <p:txBody>
          <a:bodyPr>
            <a:normAutofit/>
          </a:bodyPr>
          <a:lstStyle/>
          <a:p>
            <a:pPr marL="397764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Integrate </a:t>
            </a:r>
            <a:r>
              <a:rPr lang="en-US" sz="2400" b="1" dirty="0"/>
              <a:t>machine learning models</a:t>
            </a:r>
            <a:r>
              <a:rPr lang="en-US" sz="2400" dirty="0"/>
              <a:t> (e.g., classification, regression) to predict match outcomes or player performance.</a:t>
            </a:r>
          </a:p>
          <a:p>
            <a:pPr marL="397764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Add </a:t>
            </a:r>
            <a:r>
              <a:rPr lang="en-US" sz="2400" b="1" dirty="0"/>
              <a:t>real-time streaming</a:t>
            </a:r>
            <a:r>
              <a:rPr lang="en-US" sz="2400" dirty="0"/>
              <a:t> of match data using </a:t>
            </a:r>
            <a:r>
              <a:rPr lang="en-US" sz="2400" b="1" dirty="0"/>
              <a:t>Spark Streaming</a:t>
            </a:r>
            <a:r>
              <a:rPr lang="en-US" sz="2400" dirty="0"/>
              <a:t>.</a:t>
            </a:r>
          </a:p>
          <a:p>
            <a:pPr marL="397764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Expand analysis to include </a:t>
            </a:r>
            <a:r>
              <a:rPr lang="en-US" sz="2400" b="1" dirty="0"/>
              <a:t>sentiment analysis</a:t>
            </a:r>
            <a:r>
              <a:rPr lang="en-US" sz="2400" dirty="0"/>
              <a:t> on social media during IPL matches.</a:t>
            </a:r>
          </a:p>
          <a:p>
            <a:pPr marL="397764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Develop a simple </a:t>
            </a:r>
            <a:r>
              <a:rPr lang="en-US" sz="2400" b="1" dirty="0"/>
              <a:t>dashboard or web app</a:t>
            </a:r>
            <a:r>
              <a:rPr lang="en-US" sz="2400" dirty="0"/>
              <a:t> for live IPL analytics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31190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77EE-801A-860E-75CB-28B0AD338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68" y="789970"/>
            <a:ext cx="10875264" cy="77724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C5CAC-2B94-56F8-3B8F-E247D2300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9162" y="1433353"/>
            <a:ext cx="10433676" cy="3991294"/>
          </a:xfrm>
        </p:spPr>
        <p:txBody>
          <a:bodyPr>
            <a:normAutofit/>
          </a:bodyPr>
          <a:lstStyle/>
          <a:p>
            <a:pPr marL="397764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This project demonstrated the power of </a:t>
            </a:r>
            <a:r>
              <a:rPr lang="en-US" sz="2400" b="1" dirty="0"/>
              <a:t>Apache Spark</a:t>
            </a:r>
            <a:r>
              <a:rPr lang="en-US" sz="2400" dirty="0"/>
              <a:t> and </a:t>
            </a:r>
            <a:r>
              <a:rPr lang="en-US" sz="2400" b="1" dirty="0" err="1"/>
              <a:t>PySpark</a:t>
            </a:r>
            <a:r>
              <a:rPr lang="en-US" sz="2400" dirty="0"/>
              <a:t> in handling large-scale IPL datasets efficiently.</a:t>
            </a:r>
          </a:p>
          <a:p>
            <a:pPr marL="397764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Using in-memory processing and distributed computation, we extracted key insights about team performance, player stats, and match trends.</a:t>
            </a:r>
          </a:p>
          <a:p>
            <a:pPr marL="397764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The analysis proved that </a:t>
            </a:r>
            <a:r>
              <a:rPr lang="en-US" sz="2400" b="1" dirty="0"/>
              <a:t>big data tools</a:t>
            </a:r>
            <a:r>
              <a:rPr lang="en-US" sz="2400" dirty="0"/>
              <a:t> like Spark can bring real value in the field of </a:t>
            </a:r>
            <a:r>
              <a:rPr lang="en-US" sz="2400" b="1" dirty="0"/>
              <a:t>sports analytics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096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5024B7-C37E-D77B-131D-7B828EC0E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5DCBF-A7A1-2295-E281-A3DFFB969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68" y="781005"/>
            <a:ext cx="10875264" cy="77724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b="1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563FF-F166-8955-A066-265CF3170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4231" y="1645212"/>
            <a:ext cx="7624064" cy="3303305"/>
          </a:xfrm>
        </p:spPr>
        <p:txBody>
          <a:bodyPr>
            <a:normAutofit/>
          </a:bodyPr>
          <a:lstStyle/>
          <a:p>
            <a:endParaRPr lang="en-US" sz="2400" b="1" dirty="0"/>
          </a:p>
          <a:p>
            <a:pPr marL="397764" indent="-342900">
              <a:buFont typeface="Wingdings" panose="05000000000000000000" pitchFamily="2" charset="2"/>
              <a:buChar char="§"/>
            </a:pPr>
            <a:r>
              <a:rPr lang="en-US" sz="2800" dirty="0" err="1"/>
              <a:t>PySpark</a:t>
            </a:r>
            <a:r>
              <a:rPr lang="en-US" sz="2800" dirty="0"/>
              <a:t> Documentation</a:t>
            </a:r>
            <a:endParaRPr lang="ar-EG" sz="2800" dirty="0"/>
          </a:p>
          <a:p>
            <a:pPr marL="397764" indent="-342900">
              <a:buFont typeface="Wingdings" panose="05000000000000000000" pitchFamily="2" charset="2"/>
              <a:buChar char="§"/>
            </a:pPr>
            <a:r>
              <a:rPr lang="en-US" sz="2800" dirty="0"/>
              <a:t>Kaggle IPL Dataset</a:t>
            </a:r>
            <a:endParaRPr lang="ar-EG" sz="2800" dirty="0"/>
          </a:p>
          <a:p>
            <a:pPr marL="397764" indent="-342900">
              <a:buFont typeface="Wingdings" panose="05000000000000000000" pitchFamily="2" charset="2"/>
              <a:buChar char="§"/>
            </a:pPr>
            <a:r>
              <a:rPr lang="en-US" sz="2800" dirty="0"/>
              <a:t>Apache Spark Official Site</a:t>
            </a:r>
            <a:r>
              <a:rPr lang="ar-EG" sz="2800" dirty="0"/>
              <a:t>- </a:t>
            </a:r>
          </a:p>
          <a:p>
            <a:pPr marL="397764" indent="-3429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https://spark.apache.org/documentation.html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3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827" y="2070717"/>
            <a:ext cx="10363200" cy="1975104"/>
          </a:xfrm>
        </p:spPr>
        <p:txBody>
          <a:bodyPr/>
          <a:lstStyle/>
          <a:p>
            <a:r>
              <a:rPr lang="en-US" dirty="0"/>
              <a:t> 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303889"/>
            <a:ext cx="10363200" cy="1508760"/>
          </a:xfrm>
        </p:spPr>
        <p:txBody>
          <a:bodyPr/>
          <a:lstStyle/>
          <a:p>
            <a:r>
              <a:rPr lang="en-US" dirty="0"/>
              <a:t>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24C8B6-372F-7A1A-E5C9-262BDC4FD29C}"/>
              </a:ext>
            </a:extLst>
          </p:cNvPr>
          <p:cNvSpPr txBox="1"/>
          <p:nvPr/>
        </p:nvSpPr>
        <p:spPr>
          <a:xfrm>
            <a:off x="2345793" y="1529922"/>
            <a:ext cx="7293267" cy="3798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Team members : </a:t>
            </a:r>
          </a:p>
          <a:p>
            <a:endParaRPr lang="en-US" sz="2800" dirty="0"/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Mohamed Rady Salah      222200004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Mohamed Elsayed Nagy  222200002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Shrouq Hesham salman   223108628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Rawan Hesham                221100803</a:t>
            </a:r>
          </a:p>
        </p:txBody>
      </p:sp>
    </p:spTree>
    <p:extLst>
      <p:ext uri="{BB962C8B-B14F-4D97-AF65-F5344CB8AC3E}">
        <p14:creationId xmlns:p14="http://schemas.microsoft.com/office/powerpoint/2010/main" val="29566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184D5-C418-7537-9010-7C128692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  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6FFBD-DE83-DA31-44B9-543EE9135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16734" y="2630057"/>
            <a:ext cx="7624064" cy="977486"/>
          </a:xfrm>
        </p:spPr>
        <p:txBody>
          <a:bodyPr/>
          <a:lstStyle/>
          <a:p>
            <a:r>
              <a:rPr lang="ar-EG" dirty="0"/>
              <a:t>  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5316DB-C3CC-E2EC-9608-072988DF213B}"/>
              </a:ext>
            </a:extLst>
          </p:cNvPr>
          <p:cNvSpPr txBox="1"/>
          <p:nvPr/>
        </p:nvSpPr>
        <p:spPr>
          <a:xfrm>
            <a:off x="3053918" y="2838102"/>
            <a:ext cx="5811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Blackadder ITC" panose="04020505051007020D02" pitchFamily="82" charset="0"/>
              </a:rPr>
              <a:t>Thank you</a:t>
            </a:r>
          </a:p>
        </p:txBody>
      </p:sp>
      <p:sp>
        <p:nvSpPr>
          <p:cNvPr id="5" name="Ribbon: Tilted Up 4">
            <a:extLst>
              <a:ext uri="{FF2B5EF4-FFF2-40B4-BE49-F238E27FC236}">
                <a16:creationId xmlns:a16="http://schemas.microsoft.com/office/drawing/2014/main" id="{F2BA5A15-F15B-9862-9760-306519AD2967}"/>
              </a:ext>
            </a:extLst>
          </p:cNvPr>
          <p:cNvSpPr/>
          <p:nvPr/>
        </p:nvSpPr>
        <p:spPr>
          <a:xfrm>
            <a:off x="3799643" y="2838102"/>
            <a:ext cx="4394446" cy="977486"/>
          </a:xfrm>
          <a:prstGeom prst="ribbon2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66165" y="737836"/>
            <a:ext cx="3245224" cy="732376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3600" dirty="0"/>
              <a:t>Introduction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44923" y="1335058"/>
            <a:ext cx="10502153" cy="4187883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Why Apache Spark for IPL Analytics?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Apache Spark is a unified analytics engine designed for fast, large-scale data processing.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We applied </a:t>
            </a:r>
            <a:r>
              <a:rPr lang="en-US" sz="2400" b="1" u="sng" dirty="0" err="1"/>
              <a:t>PySpark</a:t>
            </a:r>
            <a:r>
              <a:rPr lang="en-US" sz="2400" dirty="0"/>
              <a:t> to IPL datasets to derive valuable insights from over 150,000 records.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Real-time performance and scalability made Spark ideal for this sports analytics use case.</a:t>
            </a:r>
          </a:p>
        </p:txBody>
      </p:sp>
    </p:spTree>
    <p:extLst>
      <p:ext uri="{BB962C8B-B14F-4D97-AF65-F5344CB8AC3E}">
        <p14:creationId xmlns:p14="http://schemas.microsoft.com/office/powerpoint/2010/main" val="240931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811EE-B36D-EAF4-B40F-B043361FA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73" y="797859"/>
            <a:ext cx="5216827" cy="64438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/>
              <a:t>Technologies and 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7BD3D-4544-24D6-CDA0-2B954883E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1228" y="1550356"/>
            <a:ext cx="9437921" cy="3757288"/>
          </a:xfrm>
        </p:spPr>
        <p:txBody>
          <a:bodyPr>
            <a:normAutofit/>
          </a:bodyPr>
          <a:lstStyle/>
          <a:p>
            <a:pPr marL="397764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Stack Overview</a:t>
            </a:r>
          </a:p>
          <a:p>
            <a:pPr marL="1083564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Apache Spark (</a:t>
            </a:r>
            <a:r>
              <a:rPr lang="en-US" sz="2400" u="sng" dirty="0" err="1"/>
              <a:t>PySpark</a:t>
            </a:r>
            <a:r>
              <a:rPr lang="en-US" sz="2400" dirty="0"/>
              <a:t>): Distributed computing framework</a:t>
            </a:r>
          </a:p>
          <a:p>
            <a:pPr marL="1083564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Python: Programming logic and transformation</a:t>
            </a:r>
          </a:p>
          <a:p>
            <a:pPr marL="1083564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err="1"/>
              <a:t>Jupyter</a:t>
            </a:r>
            <a:r>
              <a:rPr lang="en-US" sz="2400" dirty="0"/>
              <a:t> Notebook: Interactive data analysis environment</a:t>
            </a:r>
          </a:p>
          <a:p>
            <a:pPr marL="1083564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Pandas &amp; Matplotlib: Visualization and simple aggregation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82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D5EDA-03EC-A334-F4E3-499B44D27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948" y="763076"/>
            <a:ext cx="4741088" cy="832642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/>
              <a:t>About the Datasets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B09FA-8159-74A7-34F1-EAB79FD2A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1196" y="1788459"/>
            <a:ext cx="10269608" cy="3281082"/>
          </a:xfrm>
        </p:spPr>
        <p:txBody>
          <a:bodyPr>
            <a:normAutofit/>
          </a:bodyPr>
          <a:lstStyle/>
          <a:p>
            <a:pPr marL="512064" indent="-457200">
              <a:buFont typeface="Wingdings" panose="05000000000000000000" pitchFamily="2" charset="2"/>
              <a:buChar char="q"/>
            </a:pPr>
            <a:r>
              <a:rPr lang="en-US" sz="2800" dirty="0">
                <a:latin typeface="+mj-lt"/>
              </a:rPr>
              <a:t>IPL Data Summary:</a:t>
            </a:r>
            <a:endParaRPr lang="ar-EG" sz="2800" dirty="0">
              <a:latin typeface="+mj-lt"/>
            </a:endParaRPr>
          </a:p>
          <a:p>
            <a:pPr marL="1197864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Matches.csv: 750+ records about match-level</a:t>
            </a:r>
            <a:endParaRPr lang="ar-EG" sz="2400" dirty="0">
              <a:latin typeface="+mj-lt"/>
            </a:endParaRPr>
          </a:p>
          <a:p>
            <a:pPr marL="1197864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Informationdeliveries.csv: 150,000+ ball-by-ball delivery</a:t>
            </a:r>
            <a:endParaRPr lang="ar-EG" sz="2400" dirty="0">
              <a:latin typeface="+mj-lt"/>
            </a:endParaRPr>
          </a:p>
          <a:p>
            <a:pPr marL="1197864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+mj-lt"/>
              </a:rPr>
              <a:t>RecordsData</a:t>
            </a:r>
            <a:r>
              <a:rPr lang="en-US" sz="2400" dirty="0">
                <a:latin typeface="+mj-lt"/>
              </a:rPr>
              <a:t> includes teams, players, runs, wickets, venues, and </a:t>
            </a:r>
            <a:r>
              <a:rPr lang="en-US" sz="2400" dirty="0" err="1">
                <a:latin typeface="+mj-lt"/>
              </a:rPr>
              <a:t>moreDatasets</a:t>
            </a:r>
            <a:r>
              <a:rPr lang="en-US" sz="2400" dirty="0">
                <a:latin typeface="+mj-lt"/>
              </a:rPr>
              <a:t> were joined and cleaned for smooth analysis</a:t>
            </a:r>
          </a:p>
        </p:txBody>
      </p:sp>
    </p:spTree>
    <p:extLst>
      <p:ext uri="{BB962C8B-B14F-4D97-AF65-F5344CB8AC3E}">
        <p14:creationId xmlns:p14="http://schemas.microsoft.com/office/powerpoint/2010/main" val="131948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99A0C-C6CA-023A-DEBC-2CC0795EE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913" y="745146"/>
            <a:ext cx="4839699" cy="88208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/>
              <a:t>Data Preprocessing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05D75-43E9-28CF-6E3D-4FA08361B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1501" y="1702206"/>
            <a:ext cx="9402734" cy="3453587"/>
          </a:xfrm>
        </p:spPr>
        <p:txBody>
          <a:bodyPr>
            <a:normAutofit/>
          </a:bodyPr>
          <a:lstStyle/>
          <a:p>
            <a:pPr marL="512064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Cleaning and Preparing the </a:t>
            </a:r>
            <a:r>
              <a:rPr lang="en-US" sz="2800" dirty="0" err="1"/>
              <a:t>DataContent</a:t>
            </a:r>
            <a:r>
              <a:rPr lang="en-US" sz="2800" dirty="0"/>
              <a:t>:</a:t>
            </a:r>
            <a:endParaRPr lang="ar-EG" sz="2800" dirty="0"/>
          </a:p>
          <a:p>
            <a:pPr marL="397764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Null values removed and schemas </a:t>
            </a:r>
            <a:r>
              <a:rPr lang="en-US" sz="2400" dirty="0" err="1"/>
              <a:t>correctedSpark</a:t>
            </a:r>
            <a:r>
              <a:rPr lang="en-US" sz="2400" dirty="0"/>
              <a:t> </a:t>
            </a:r>
            <a:r>
              <a:rPr lang="en-US" sz="2400" dirty="0" err="1"/>
              <a:t>DataFrames</a:t>
            </a:r>
            <a:endParaRPr lang="ar-EG" sz="2400" dirty="0"/>
          </a:p>
          <a:p>
            <a:pPr marL="397764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Used for distributed </a:t>
            </a:r>
            <a:r>
              <a:rPr lang="en-US" sz="2400" dirty="0" err="1"/>
              <a:t>transformationsMatches</a:t>
            </a:r>
            <a:r>
              <a:rPr lang="en-US" sz="2400" dirty="0"/>
              <a:t> and deliveries</a:t>
            </a:r>
            <a:endParaRPr lang="ar-EG" sz="2400" dirty="0"/>
          </a:p>
          <a:p>
            <a:pPr marL="397764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Datasets joined via match </a:t>
            </a:r>
            <a:r>
              <a:rPr lang="en-US" sz="2400" dirty="0" err="1"/>
              <a:t>IDColumns</a:t>
            </a:r>
            <a:r>
              <a:rPr lang="en-US" sz="2400" dirty="0"/>
              <a:t> renamed for readability and consistency</a:t>
            </a:r>
          </a:p>
        </p:txBody>
      </p:sp>
    </p:spTree>
    <p:extLst>
      <p:ext uri="{BB962C8B-B14F-4D97-AF65-F5344CB8AC3E}">
        <p14:creationId xmlns:p14="http://schemas.microsoft.com/office/powerpoint/2010/main" val="341962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957CC-CC95-089D-F1BE-D2E28B0D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66" y="772040"/>
            <a:ext cx="5547911" cy="77724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/>
              <a:t>Key Questions Explored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BEAE8-55B9-7766-C362-6BCA8C21C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8747" y="1549280"/>
            <a:ext cx="9250334" cy="4111347"/>
          </a:xfrm>
        </p:spPr>
        <p:txBody>
          <a:bodyPr>
            <a:normAutofit lnSpcReduction="10000"/>
          </a:bodyPr>
          <a:lstStyle/>
          <a:p>
            <a:pPr marL="512064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What We Wanted to Discover:</a:t>
            </a:r>
          </a:p>
          <a:p>
            <a:pPr marL="1083564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Which team has the highest number of wins?</a:t>
            </a:r>
            <a:endParaRPr lang="ar-EG" sz="2400" dirty="0"/>
          </a:p>
          <a:p>
            <a:pPr marL="1083564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Who are the top-performing batsmen and bowlers?</a:t>
            </a:r>
            <a:endParaRPr lang="ar-EG" sz="2400" dirty="0"/>
          </a:p>
          <a:p>
            <a:pPr marL="1083564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What is the most common dismissal method?</a:t>
            </a:r>
            <a:endParaRPr lang="ar-EG" sz="2400" dirty="0"/>
          </a:p>
          <a:p>
            <a:pPr marL="1083564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Does winning the toss impact match results?</a:t>
            </a:r>
            <a:endParaRPr lang="ar-EG" sz="2400" dirty="0"/>
          </a:p>
          <a:p>
            <a:pPr marL="1083564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What are the highest scoring venues?</a:t>
            </a:r>
          </a:p>
          <a:p>
            <a:r>
              <a:rPr lang="ar-EG" sz="2200" dirty="0"/>
              <a:t> 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9573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EAFC0-FDA8-73A9-E31D-A8B53998D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68" y="806824"/>
            <a:ext cx="7929820" cy="77724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/>
              <a:t>Apache Spark Components Applied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AA572-8B77-CB79-DD34-095FD4E31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8080" y="1697812"/>
            <a:ext cx="9375840" cy="3462375"/>
          </a:xfrm>
        </p:spPr>
        <p:txBody>
          <a:bodyPr>
            <a:normAutofit/>
          </a:bodyPr>
          <a:lstStyle/>
          <a:p>
            <a:pPr marL="397764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Spark SQL: Used for complex aggregations</a:t>
            </a:r>
            <a:endParaRPr lang="ar-EG" sz="2400" dirty="0"/>
          </a:p>
          <a:p>
            <a:pPr marL="397764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RDDs: For fault-tolerant, distributed data </a:t>
            </a:r>
            <a:r>
              <a:rPr lang="en-US" sz="2400" dirty="0" err="1"/>
              <a:t>operationsDataFrame</a:t>
            </a:r>
            <a:endParaRPr lang="ar-EG" sz="2400" dirty="0"/>
          </a:p>
          <a:p>
            <a:pPr marL="397764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 API: High-level transformations</a:t>
            </a:r>
            <a:endParaRPr lang="ar-EG" sz="2400" dirty="0"/>
          </a:p>
          <a:p>
            <a:pPr marL="397764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Cluster Manager: Efficient resource allocation (Standalone mode used)</a:t>
            </a:r>
          </a:p>
        </p:txBody>
      </p:sp>
    </p:spTree>
    <p:extLst>
      <p:ext uri="{BB962C8B-B14F-4D97-AF65-F5344CB8AC3E}">
        <p14:creationId xmlns:p14="http://schemas.microsoft.com/office/powerpoint/2010/main" val="171959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03CD4-6508-47C5-D078-A5B01742A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050" y="781005"/>
            <a:ext cx="7463656" cy="77724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b="1" dirty="0"/>
              <a:t>Key Features of Apache Spark</a:t>
            </a: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287CF-4EA9-45FC-CE71-E7D9786CA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6956" y="1414424"/>
            <a:ext cx="10493726" cy="4977410"/>
          </a:xfrm>
        </p:spPr>
        <p:txBody>
          <a:bodyPr>
            <a:normAutofit/>
          </a:bodyPr>
          <a:lstStyle/>
          <a:p>
            <a:pPr marL="397764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2"/>
                </a:solidFill>
              </a:rPr>
              <a:t>Speed &amp; Performance: </a:t>
            </a:r>
            <a:r>
              <a:rPr lang="en-US" sz="2400" dirty="0">
                <a:solidFill>
                  <a:schemeClr val="tx1"/>
                </a:solidFill>
              </a:rPr>
              <a:t>In-memory processing for faster computations (highlight comparison with traditional disk-based systems)</a:t>
            </a:r>
          </a:p>
          <a:p>
            <a:pPr marL="397764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2"/>
                </a:solidFill>
              </a:rPr>
              <a:t>Unified Platform: </a:t>
            </a:r>
            <a:r>
              <a:rPr lang="en-US" sz="2400" dirty="0"/>
              <a:t>Batch, Streaming, Machine Learning, and Interactive Analysis on a single platform.</a:t>
            </a:r>
          </a:p>
          <a:p>
            <a:pPr marL="397764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2"/>
                </a:solidFill>
              </a:rPr>
              <a:t>Ease of Use: </a:t>
            </a:r>
            <a:r>
              <a:rPr lang="en-US" sz="2400" dirty="0"/>
              <a:t>Simple APIs (Spark SQL</a:t>
            </a:r>
            <a:r>
              <a:rPr lang="en-US" sz="2400" u="sng" dirty="0"/>
              <a:t>, </a:t>
            </a:r>
            <a:r>
              <a:rPr lang="en-US" sz="2400" u="sng" dirty="0" err="1"/>
              <a:t>PySpark</a:t>
            </a:r>
            <a:r>
              <a:rPr lang="en-US" sz="2400" dirty="0"/>
              <a:t>, RDDs) for familiar programming languages (Java, Python, Scala).</a:t>
            </a:r>
          </a:p>
          <a:p>
            <a:pPr marL="397764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2"/>
                </a:solidFill>
              </a:rPr>
              <a:t>Fault Tolerance</a:t>
            </a:r>
            <a:r>
              <a:rPr lang="en-US" sz="2400" dirty="0">
                <a:solidFill>
                  <a:schemeClr val="tx2"/>
                </a:solidFill>
              </a:rPr>
              <a:t>:</a:t>
            </a:r>
            <a:r>
              <a:rPr lang="en-US" sz="2400" dirty="0">
                <a:solidFill>
                  <a:srgbClr val="731C0D"/>
                </a:solidFill>
              </a:rPr>
              <a:t> </a:t>
            </a:r>
            <a:r>
              <a:rPr lang="en-US" sz="2400" dirty="0"/>
              <a:t>Handles failures and recovers automatically, ensuring reliable data processing.</a:t>
            </a:r>
          </a:p>
        </p:txBody>
      </p:sp>
    </p:spTree>
    <p:extLst>
      <p:ext uri="{BB962C8B-B14F-4D97-AF65-F5344CB8AC3E}">
        <p14:creationId xmlns:p14="http://schemas.microsoft.com/office/powerpoint/2010/main" val="116505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ightfall design templat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ightfall design slides.potx" id="{1F21CAEF-9FBE-490C-A0F8-816FBEE90D46}" vid="{85D2A922-5EE5-4375-8B4A-B39999B15898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</TotalTime>
  <Words>860</Words>
  <Application>Microsoft Office PowerPoint</Application>
  <PresentationFormat>Widescreen</PresentationFormat>
  <Paragraphs>121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Blackadder ITC</vt:lpstr>
      <vt:lpstr>Wingdings</vt:lpstr>
      <vt:lpstr>Wingdings 2</vt:lpstr>
      <vt:lpstr>Wingdings 3</vt:lpstr>
      <vt:lpstr>Nightfall design template</vt:lpstr>
      <vt:lpstr>   </vt:lpstr>
      <vt:lpstr>   </vt:lpstr>
      <vt:lpstr> Introduction  </vt:lpstr>
      <vt:lpstr>Technologies and Tools</vt:lpstr>
      <vt:lpstr>About the Datasets</vt:lpstr>
      <vt:lpstr>Data Preprocessing</vt:lpstr>
      <vt:lpstr>Key Questions Explored</vt:lpstr>
      <vt:lpstr>Apache Spark Components Applied</vt:lpstr>
      <vt:lpstr>Key Features of Apache Spark</vt:lpstr>
      <vt:lpstr>Benefits of Apache Spark</vt:lpstr>
      <vt:lpstr>The Spark Ecosystem :</vt:lpstr>
      <vt:lpstr>PowerPoint Presentation</vt:lpstr>
      <vt:lpstr>Spark Architecture:</vt:lpstr>
      <vt:lpstr>How will it work?</vt:lpstr>
      <vt:lpstr>Use cases and applications OF SPARK</vt:lpstr>
      <vt:lpstr>Challenges:</vt:lpstr>
      <vt:lpstr>Future Work</vt:lpstr>
      <vt:lpstr>Conclusion</vt:lpstr>
      <vt:lpstr>References</vt:lpstr>
      <vt:lpstr>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</dc:title>
  <dc:creator>Shrouq hesham mahmoud salman</dc:creator>
  <cp:lastModifiedBy>Mohamed Elsayed</cp:lastModifiedBy>
  <cp:revision>6</cp:revision>
  <dcterms:created xsi:type="dcterms:W3CDTF">2025-05-15T01:22:41Z</dcterms:created>
  <dcterms:modified xsi:type="dcterms:W3CDTF">2025-05-15T05:51:51Z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