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3" r:id="rId8"/>
    <p:sldId id="262" r:id="rId9"/>
    <p:sldId id="264" r:id="rId10"/>
    <p:sldId id="265" r:id="rId11"/>
    <p:sldId id="266" r:id="rId12"/>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0C8809DA-3334-4663-A965-4D554DB59D2A}" type="datetimeFigureOut">
              <a:rPr lang="hr-HR" smtClean="0"/>
              <a:t>9.9.2020.</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167527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0C8809DA-3334-4663-A965-4D554DB59D2A}" type="datetimeFigureOut">
              <a:rPr lang="hr-HR" smtClean="0"/>
              <a:t>9.9.2020.</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225841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0C8809DA-3334-4663-A965-4D554DB59D2A}" type="datetimeFigureOut">
              <a:rPr lang="hr-HR" smtClean="0"/>
              <a:t>9.9.2020.</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144234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0C8809DA-3334-4663-A965-4D554DB59D2A}" type="datetimeFigureOut">
              <a:rPr lang="hr-HR" smtClean="0"/>
              <a:t>9.9.2020.</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196103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09DA-3334-4663-A965-4D554DB59D2A}" type="datetimeFigureOut">
              <a:rPr lang="hr-HR" smtClean="0"/>
              <a:t>9.9.2020.</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293540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0C8809DA-3334-4663-A965-4D554DB59D2A}" type="datetimeFigureOut">
              <a:rPr lang="hr-HR" smtClean="0"/>
              <a:t>9.9.2020.</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332637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0C8809DA-3334-4663-A965-4D554DB59D2A}" type="datetimeFigureOut">
              <a:rPr lang="hr-HR" smtClean="0"/>
              <a:t>9.9.2020.</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387008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0C8809DA-3334-4663-A965-4D554DB59D2A}" type="datetimeFigureOut">
              <a:rPr lang="hr-HR" smtClean="0"/>
              <a:t>9.9.2020.</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270651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809DA-3334-4663-A965-4D554DB59D2A}" type="datetimeFigureOut">
              <a:rPr lang="hr-HR" smtClean="0"/>
              <a:t>9.9.2020.</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131853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09DA-3334-4663-A965-4D554DB59D2A}" type="datetimeFigureOut">
              <a:rPr lang="hr-HR" smtClean="0"/>
              <a:t>9.9.2020.</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178138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09DA-3334-4663-A965-4D554DB59D2A}" type="datetimeFigureOut">
              <a:rPr lang="hr-HR" smtClean="0"/>
              <a:t>9.9.2020.</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B7DF43EC-7313-4BF8-8DBD-BD87EEF82F15}" type="slidenum">
              <a:rPr lang="hr-HR" smtClean="0"/>
              <a:t>‹#›</a:t>
            </a:fld>
            <a:endParaRPr lang="hr-HR"/>
          </a:p>
        </p:txBody>
      </p:sp>
    </p:spTree>
    <p:extLst>
      <p:ext uri="{BB962C8B-B14F-4D97-AF65-F5344CB8AC3E}">
        <p14:creationId xmlns:p14="http://schemas.microsoft.com/office/powerpoint/2010/main" val="183031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809DA-3334-4663-A965-4D554DB59D2A}" type="datetimeFigureOut">
              <a:rPr lang="hr-HR" smtClean="0"/>
              <a:t>9.9.2020.</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F43EC-7313-4BF8-8DBD-BD87EEF82F15}" type="slidenum">
              <a:rPr lang="hr-HR" smtClean="0"/>
              <a:t>‹#›</a:t>
            </a:fld>
            <a:endParaRPr lang="hr-HR"/>
          </a:p>
        </p:txBody>
      </p:sp>
    </p:spTree>
    <p:extLst>
      <p:ext uri="{BB962C8B-B14F-4D97-AF65-F5344CB8AC3E}">
        <p14:creationId xmlns:p14="http://schemas.microsoft.com/office/powerpoint/2010/main" val="2213238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9796" y="2708920"/>
            <a:ext cx="7772400" cy="1470025"/>
          </a:xfrm>
        </p:spPr>
        <p:txBody>
          <a:bodyPr/>
          <a:lstStyle/>
          <a:p>
            <a:r>
              <a:rPr lang="hr-HR" dirty="0" smtClean="0"/>
              <a:t>CAR ACCIDENT SEVERITY</a:t>
            </a:r>
            <a:endParaRPr lang="hr-HR" dirty="0"/>
          </a:p>
        </p:txBody>
      </p:sp>
      <p:sp>
        <p:nvSpPr>
          <p:cNvPr id="3" name="Subtitle 2"/>
          <p:cNvSpPr>
            <a:spLocks noGrp="1"/>
          </p:cNvSpPr>
          <p:nvPr>
            <p:ph type="subTitle" idx="1"/>
          </p:nvPr>
        </p:nvSpPr>
        <p:spPr>
          <a:xfrm>
            <a:off x="1335596" y="4581128"/>
            <a:ext cx="6400800" cy="1752600"/>
          </a:xfrm>
        </p:spPr>
        <p:txBody>
          <a:bodyPr/>
          <a:lstStyle/>
          <a:p>
            <a:r>
              <a:rPr lang="hr-HR" b="1" dirty="0" smtClean="0">
                <a:effectLst/>
              </a:rPr>
              <a:t>IBM Specialization – Capstone Project</a:t>
            </a:r>
            <a:endParaRPr lang="hr-HR" dirty="0"/>
          </a:p>
        </p:txBody>
      </p:sp>
      <p:pic>
        <p:nvPicPr>
          <p:cNvPr id="1026" name="Picture 2" descr="C:\Users\mjerkovic\Documents\IBM Data Science\9 Applied Data Science Capstone\seattle_traff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76672"/>
            <a:ext cx="4536504" cy="199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05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b="1" dirty="0" smtClean="0"/>
              <a:t>Discussion</a:t>
            </a:r>
            <a:endParaRPr lang="hr-HR" dirty="0"/>
          </a:p>
        </p:txBody>
      </p:sp>
      <p:sp>
        <p:nvSpPr>
          <p:cNvPr id="3" name="Content Placeholder 2"/>
          <p:cNvSpPr>
            <a:spLocks noGrp="1"/>
          </p:cNvSpPr>
          <p:nvPr>
            <p:ph idx="1"/>
          </p:nvPr>
        </p:nvSpPr>
        <p:spPr/>
        <p:txBody>
          <a:bodyPr>
            <a:normAutofit/>
          </a:bodyPr>
          <a:lstStyle/>
          <a:p>
            <a:pPr marL="0" indent="0">
              <a:buNone/>
            </a:pPr>
            <a:r>
              <a:rPr lang="en-US" u="sng" dirty="0" smtClean="0">
                <a:effectLst/>
              </a:rPr>
              <a:t>​</a:t>
            </a:r>
            <a:endParaRPr lang="hr-HR" sz="2800" dirty="0"/>
          </a:p>
          <a:p>
            <a:pPr marL="0" indent="0" algn="just">
              <a:buNone/>
            </a:pPr>
            <a:r>
              <a:rPr lang="hr-HR" sz="2400" dirty="0" smtClean="0"/>
              <a:t>When an accident occurs, a police investigation includes assesment and recording of the speed of involved vehicles. Similar publicly available studies include a variable representing the speed above the allowed speed limit. I think that size should definitely be provided and the availability of such data would improve the model.</a:t>
            </a:r>
          </a:p>
          <a:p>
            <a:pPr marL="0" indent="0">
              <a:buNone/>
            </a:pPr>
            <a:r>
              <a:rPr lang="hr-HR" sz="2800" b="1" dirty="0"/>
              <a:t> </a:t>
            </a:r>
            <a:endParaRPr lang="hr-HR" sz="2800" dirty="0"/>
          </a:p>
        </p:txBody>
      </p:sp>
    </p:spTree>
    <p:extLst>
      <p:ext uri="{BB962C8B-B14F-4D97-AF65-F5344CB8AC3E}">
        <p14:creationId xmlns:p14="http://schemas.microsoft.com/office/powerpoint/2010/main" val="47315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b="1" dirty="0" smtClean="0"/>
              <a:t>Conclusion</a:t>
            </a:r>
            <a:endParaRPr lang="hr-HR" dirty="0"/>
          </a:p>
        </p:txBody>
      </p:sp>
      <p:sp>
        <p:nvSpPr>
          <p:cNvPr id="3" name="Content Placeholder 2"/>
          <p:cNvSpPr>
            <a:spLocks noGrp="1"/>
          </p:cNvSpPr>
          <p:nvPr>
            <p:ph idx="1"/>
          </p:nvPr>
        </p:nvSpPr>
        <p:spPr>
          <a:xfrm>
            <a:off x="395536" y="1268760"/>
            <a:ext cx="8136904" cy="5184576"/>
          </a:xfrm>
        </p:spPr>
        <p:txBody>
          <a:bodyPr>
            <a:normAutofit fontScale="70000" lnSpcReduction="20000"/>
          </a:bodyPr>
          <a:lstStyle/>
          <a:p>
            <a:pPr marL="0" indent="0" algn="just">
              <a:buNone/>
            </a:pPr>
            <a:endParaRPr lang="hr-HR" dirty="0" smtClean="0"/>
          </a:p>
          <a:p>
            <a:pPr marL="0" indent="0" algn="just">
              <a:buNone/>
            </a:pPr>
            <a:r>
              <a:rPr lang="hr-HR" dirty="0" smtClean="0"/>
              <a:t>The </a:t>
            </a:r>
            <a:r>
              <a:rPr lang="hr-HR" dirty="0"/>
              <a:t>main aim of this project  was to apply several methods to classify the severity of an injury in car accidents in Seattle, WA area and compare which model makes the most accurate predictions about traffic injury severity.  </a:t>
            </a:r>
            <a:endParaRPr lang="hr-HR" dirty="0" smtClean="0"/>
          </a:p>
          <a:p>
            <a:pPr marL="0" indent="0" algn="just">
              <a:buNone/>
            </a:pPr>
            <a:endParaRPr lang="hr-HR" dirty="0"/>
          </a:p>
          <a:p>
            <a:pPr marL="0" indent="0" algn="just">
              <a:buNone/>
            </a:pPr>
            <a:r>
              <a:rPr lang="hr-HR" dirty="0" smtClean="0"/>
              <a:t>Severity </a:t>
            </a:r>
            <a:r>
              <a:rPr lang="hr-HR" dirty="0"/>
              <a:t>of an accident is labeled by two </a:t>
            </a:r>
            <a:r>
              <a:rPr lang="hr-HR" dirty="0" smtClean="0"/>
              <a:t>values. Since </a:t>
            </a:r>
            <a:r>
              <a:rPr lang="hr-HR" dirty="0"/>
              <a:t>the binary output, a Simple Logistic Regression in this case was the most appropriate idea to start. Given the data structure, K-nearest Neighbours and Support Vector Machine algorithms were also taken into account. All models had some troubles classifying injury-class. KNN was somewhat more succesful than the other models. </a:t>
            </a:r>
            <a:endParaRPr lang="hr-HR" dirty="0" smtClean="0"/>
          </a:p>
          <a:p>
            <a:pPr marL="0" indent="0" algn="just">
              <a:buNone/>
            </a:pPr>
            <a:endParaRPr lang="hr-HR" dirty="0"/>
          </a:p>
          <a:p>
            <a:pPr marL="0" indent="0" algn="just">
              <a:buNone/>
            </a:pPr>
            <a:r>
              <a:rPr lang="hr-HR" sz="3400" dirty="0"/>
              <a:t>The model has potential and I think it would give more concrete results and be more of a use if data and issues addressed in „Discussion“ part could be acquired and resolved. </a:t>
            </a:r>
          </a:p>
        </p:txBody>
      </p:sp>
    </p:spTree>
    <p:extLst>
      <p:ext uri="{BB962C8B-B14F-4D97-AF65-F5344CB8AC3E}">
        <p14:creationId xmlns:p14="http://schemas.microsoft.com/office/powerpoint/2010/main" val="198214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Introduction/Business Problem</a:t>
            </a:r>
            <a:r>
              <a:rPr lang="en-US" dirty="0" smtClean="0"/>
              <a:t/>
            </a:r>
            <a:br>
              <a:rPr lang="en-US" dirty="0" smtClean="0"/>
            </a:br>
            <a:endParaRPr lang="hr-HR" dirty="0"/>
          </a:p>
        </p:txBody>
      </p:sp>
      <p:sp>
        <p:nvSpPr>
          <p:cNvPr id="3" name="Content Placeholder 2"/>
          <p:cNvSpPr>
            <a:spLocks noGrp="1"/>
          </p:cNvSpPr>
          <p:nvPr>
            <p:ph idx="1"/>
          </p:nvPr>
        </p:nvSpPr>
        <p:spPr/>
        <p:txBody>
          <a:bodyPr>
            <a:normAutofit/>
          </a:bodyPr>
          <a:lstStyle/>
          <a:p>
            <a:pPr marL="0" indent="0">
              <a:buNone/>
            </a:pPr>
            <a:r>
              <a:rPr lang="en-US" sz="2400" dirty="0" smtClean="0"/>
              <a:t>The goal of this project is to predict the severity of a traffic accident. Car accidents are undesirable and dangerous for all traffic participants. </a:t>
            </a:r>
            <a:endParaRPr lang="hr-HR" sz="2400" dirty="0" smtClean="0"/>
          </a:p>
          <a:p>
            <a:pPr marL="0" indent="0">
              <a:buNone/>
            </a:pPr>
            <a:endParaRPr lang="hr-HR" sz="2400" dirty="0"/>
          </a:p>
          <a:p>
            <a:pPr marL="0" indent="0">
              <a:buNone/>
            </a:pPr>
            <a:endParaRPr lang="hr-HR" sz="2400" dirty="0" smtClean="0"/>
          </a:p>
          <a:p>
            <a:pPr marL="0" indent="0">
              <a:buNone/>
            </a:pPr>
            <a:r>
              <a:rPr lang="en-US" sz="2400" dirty="0" smtClean="0"/>
              <a:t>Information about road conditions and possibility of one getting into car accident and its intensity could be signal for changing a traffic route. This, along with driving safely at all time, could save many lives caused by traffic disasters. </a:t>
            </a:r>
            <a:endParaRPr lang="hr-HR" sz="2400" dirty="0" smtClean="0"/>
          </a:p>
          <a:p>
            <a:pPr marL="0" indent="0">
              <a:buNone/>
            </a:pPr>
            <a:endParaRPr lang="hr-HR" sz="2400" dirty="0"/>
          </a:p>
        </p:txBody>
      </p:sp>
    </p:spTree>
    <p:extLst>
      <p:ext uri="{BB962C8B-B14F-4D97-AF65-F5344CB8AC3E}">
        <p14:creationId xmlns:p14="http://schemas.microsoft.com/office/powerpoint/2010/main" val="34359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Introduction/Business Problem</a:t>
            </a:r>
            <a:r>
              <a:rPr lang="en-US" dirty="0" smtClean="0"/>
              <a:t/>
            </a:r>
            <a:br>
              <a:rPr lang="en-US" dirty="0" smtClean="0"/>
            </a:br>
            <a:endParaRPr lang="hr-HR" dirty="0"/>
          </a:p>
        </p:txBody>
      </p:sp>
      <p:sp>
        <p:nvSpPr>
          <p:cNvPr id="3" name="Content Placeholder 2"/>
          <p:cNvSpPr>
            <a:spLocks noGrp="1"/>
          </p:cNvSpPr>
          <p:nvPr>
            <p:ph idx="1"/>
          </p:nvPr>
        </p:nvSpPr>
        <p:spPr>
          <a:xfrm>
            <a:off x="539552" y="1412776"/>
            <a:ext cx="8147248" cy="4713387"/>
          </a:xfrm>
        </p:spPr>
        <p:txBody>
          <a:bodyPr>
            <a:noAutofit/>
          </a:bodyPr>
          <a:lstStyle/>
          <a:p>
            <a:pPr marL="0" indent="0">
              <a:buNone/>
            </a:pPr>
            <a:endParaRPr lang="hr-HR" sz="2400" dirty="0" smtClean="0"/>
          </a:p>
          <a:p>
            <a:pPr marL="0" indent="0">
              <a:buNone/>
            </a:pPr>
            <a:r>
              <a:rPr lang="hr-HR" sz="2400" dirty="0" smtClean="0"/>
              <a:t>Prediction </a:t>
            </a:r>
            <a:r>
              <a:rPr lang="en-US" sz="2400" dirty="0" smtClean="0"/>
              <a:t>of traffic accident severity is one of the main things that improve traffic management process. Since car accidents are unexpected, recognition of most important influences might be a substantial key for improving traffic safety. </a:t>
            </a:r>
            <a:endParaRPr lang="hr-HR" sz="2400" dirty="0" smtClean="0"/>
          </a:p>
          <a:p>
            <a:pPr marL="0" indent="0">
              <a:buNone/>
            </a:pPr>
            <a:endParaRPr lang="hr-HR" sz="2400" dirty="0"/>
          </a:p>
          <a:p>
            <a:pPr marL="0" indent="0">
              <a:buNone/>
            </a:pPr>
            <a:endParaRPr lang="hr-HR" sz="2400" dirty="0" smtClean="0"/>
          </a:p>
          <a:p>
            <a:pPr marL="0" indent="0">
              <a:buNone/>
            </a:pPr>
            <a:r>
              <a:rPr lang="en-US" sz="2400" dirty="0" smtClean="0"/>
              <a:t>WHS consultant, facilitators, traffic consultants, safety officers and other people involved in traffic management process might find this kind of project quite useful.</a:t>
            </a:r>
          </a:p>
          <a:p>
            <a:pPr marL="0" indent="0">
              <a:buNone/>
            </a:pPr>
            <a:endParaRPr lang="en-US" sz="2400" dirty="0" smtClean="0"/>
          </a:p>
        </p:txBody>
      </p:sp>
    </p:spTree>
    <p:extLst>
      <p:ext uri="{BB962C8B-B14F-4D97-AF65-F5344CB8AC3E}">
        <p14:creationId xmlns:p14="http://schemas.microsoft.com/office/powerpoint/2010/main" val="13644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effectLst/>
              </a:rPr>
              <a:t>Dat</a:t>
            </a:r>
            <a:r>
              <a:rPr lang="hr-HR" b="1" dirty="0" smtClean="0">
                <a:effectLst/>
              </a:rPr>
              <a:t>a</a:t>
            </a:r>
            <a:endParaRPr lang="hr-HR" dirty="0"/>
          </a:p>
        </p:txBody>
      </p:sp>
      <p:sp>
        <p:nvSpPr>
          <p:cNvPr id="3" name="Content Placeholder 2"/>
          <p:cNvSpPr>
            <a:spLocks noGrp="1"/>
          </p:cNvSpPr>
          <p:nvPr>
            <p:ph idx="1"/>
          </p:nvPr>
        </p:nvSpPr>
        <p:spPr/>
        <p:txBody>
          <a:bodyPr>
            <a:normAutofit/>
          </a:bodyPr>
          <a:lstStyle/>
          <a:p>
            <a:endParaRPr lang="hr-HR" dirty="0" smtClean="0"/>
          </a:p>
          <a:p>
            <a:pPr marL="0" indent="0">
              <a:buNone/>
            </a:pPr>
            <a:r>
              <a:rPr lang="en-US" sz="2400" dirty="0" smtClean="0"/>
              <a:t>Data used in this project are data about </a:t>
            </a:r>
            <a:r>
              <a:rPr lang="en-US" sz="2400" dirty="0" err="1" smtClean="0"/>
              <a:t>traf</a:t>
            </a:r>
            <a:r>
              <a:rPr lang="hr-HR" sz="2400" dirty="0" smtClean="0"/>
              <a:t>f</a:t>
            </a:r>
            <a:r>
              <a:rPr lang="en-US" sz="2400" dirty="0" err="1" smtClean="0"/>
              <a:t>ic</a:t>
            </a:r>
            <a:r>
              <a:rPr lang="en-US" sz="2400" dirty="0" smtClean="0"/>
              <a:t> collisions recorded in Seattle area. All data are provided by Seattle Police Department and recorded by SDOT Traffic Management Division, Traffic Records Group since 2004. ​</a:t>
            </a:r>
          </a:p>
        </p:txBody>
      </p:sp>
    </p:spTree>
    <p:extLst>
      <p:ext uri="{BB962C8B-B14F-4D97-AF65-F5344CB8AC3E}">
        <p14:creationId xmlns:p14="http://schemas.microsoft.com/office/powerpoint/2010/main" val="414234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effectLst/>
              </a:rPr>
              <a:t>Dat</a:t>
            </a:r>
            <a:r>
              <a:rPr lang="hr-HR" b="1" dirty="0" smtClean="0">
                <a:effectLst/>
              </a:rPr>
              <a:t>a</a:t>
            </a:r>
            <a:endParaRPr lang="hr-HR" dirty="0"/>
          </a:p>
        </p:txBody>
      </p:sp>
      <p:sp>
        <p:nvSpPr>
          <p:cNvPr id="3" name="Content Placeholder 2"/>
          <p:cNvSpPr>
            <a:spLocks noGrp="1"/>
          </p:cNvSpPr>
          <p:nvPr>
            <p:ph idx="1"/>
          </p:nvPr>
        </p:nvSpPr>
        <p:spPr/>
        <p:txBody>
          <a:bodyPr>
            <a:normAutofit fontScale="70000" lnSpcReduction="20000"/>
          </a:bodyPr>
          <a:lstStyle/>
          <a:p>
            <a:pPr marL="0" indent="0">
              <a:buNone/>
            </a:pPr>
            <a:r>
              <a:rPr lang="en-US" u="sng" dirty="0" smtClean="0">
                <a:effectLst/>
              </a:rPr>
              <a:t>​</a:t>
            </a:r>
            <a:endParaRPr lang="en-US" dirty="0" smtClean="0"/>
          </a:p>
          <a:p>
            <a:pPr marL="0" indent="0">
              <a:buNone/>
            </a:pPr>
            <a:r>
              <a:rPr lang="en-US" sz="3400" dirty="0" smtClean="0"/>
              <a:t>In total, there are 37 attributes. Target of the data is severity which describes the fatality of an accident and has two outputs: 1 - prop damage and 2 – injury.</a:t>
            </a:r>
          </a:p>
          <a:p>
            <a:endParaRPr lang="en-US" sz="3400" dirty="0" smtClean="0"/>
          </a:p>
          <a:p>
            <a:pPr marL="0" indent="0">
              <a:buNone/>
            </a:pPr>
            <a:r>
              <a:rPr lang="en-US" sz="3400" dirty="0" smtClean="0"/>
              <a:t>Variable about date and time of recorded collision was transformed into another variable representing the level of risk based on time of the day.</a:t>
            </a:r>
            <a:endParaRPr lang="hr-HR" sz="3400" dirty="0" smtClean="0"/>
          </a:p>
          <a:p>
            <a:endParaRPr lang="hr-HR" sz="3400" dirty="0" smtClean="0"/>
          </a:p>
          <a:p>
            <a:pPr marL="0" indent="0">
              <a:buNone/>
            </a:pPr>
            <a:r>
              <a:rPr lang="en-US" sz="3400" dirty="0" smtClean="0"/>
              <a:t>After detailed examination, transforming and cleaning, features set was created</a:t>
            </a:r>
            <a:r>
              <a:rPr lang="hr-HR" sz="3400" dirty="0" smtClean="0"/>
              <a:t>.</a:t>
            </a:r>
            <a:endParaRPr lang="en-US" sz="3400" dirty="0" smtClean="0"/>
          </a:p>
          <a:p>
            <a:endParaRPr lang="en-US" dirty="0" smtClean="0"/>
          </a:p>
          <a:p>
            <a:pPr marL="0" indent="0">
              <a:buNone/>
            </a:pPr>
            <a:r>
              <a:rPr lang="en-US" dirty="0" smtClean="0"/>
              <a:t>​</a:t>
            </a:r>
          </a:p>
        </p:txBody>
      </p:sp>
    </p:spTree>
    <p:extLst>
      <p:ext uri="{BB962C8B-B14F-4D97-AF65-F5344CB8AC3E}">
        <p14:creationId xmlns:p14="http://schemas.microsoft.com/office/powerpoint/2010/main" val="218816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059124386"/>
              </p:ext>
            </p:extLst>
          </p:nvPr>
        </p:nvGraphicFramePr>
        <p:xfrm>
          <a:off x="493204" y="1412776"/>
          <a:ext cx="8229600" cy="4464498"/>
        </p:xfrm>
        <a:graphic>
          <a:graphicData uri="http://schemas.openxmlformats.org/drawingml/2006/table">
            <a:tbl>
              <a:tblPr>
                <a:tableStyleId>{5C22544A-7EE6-4342-B048-85BDC9FD1C3A}</a:tableStyleId>
              </a:tblPr>
              <a:tblGrid>
                <a:gridCol w="887767"/>
                <a:gridCol w="568171"/>
                <a:gridCol w="3243309"/>
                <a:gridCol w="710214"/>
                <a:gridCol w="417250"/>
                <a:gridCol w="2402889"/>
              </a:tblGrid>
              <a:tr h="243518">
                <a:tc>
                  <a:txBody>
                    <a:bodyPr/>
                    <a:lstStyle/>
                    <a:p>
                      <a:pPr algn="l" fontAlgn="ctr"/>
                      <a:r>
                        <a:rPr lang="hr-HR" sz="1000" u="none" strike="noStrike" dirty="0">
                          <a:effectLst/>
                        </a:rPr>
                        <a:t>FEATURE</a:t>
                      </a:r>
                      <a:endParaRPr lang="hr-HR" sz="1000" b="0" i="0" u="none" strike="noStrike" dirty="0">
                        <a:solidFill>
                          <a:srgbClr val="000000"/>
                        </a:solidFill>
                        <a:effectLst/>
                        <a:latin typeface="Calibri"/>
                      </a:endParaRPr>
                    </a:p>
                  </a:txBody>
                  <a:tcPr marL="8881" marR="8881" marT="8881" marB="0" anchor="ctr"/>
                </a:tc>
                <a:tc>
                  <a:txBody>
                    <a:bodyPr/>
                    <a:lstStyle/>
                    <a:p>
                      <a:pPr algn="ctr" fontAlgn="b"/>
                      <a:r>
                        <a:rPr lang="hr-HR" sz="1000" u="none" strike="noStrike">
                          <a:effectLst/>
                        </a:rPr>
                        <a:t>VALUE</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DESCRIPTION</a:t>
                      </a:r>
                      <a:endParaRPr lang="hr-HR" sz="1000" b="0" i="0" u="none" strike="noStrike">
                        <a:solidFill>
                          <a:srgbClr val="000000"/>
                        </a:solidFill>
                        <a:effectLst/>
                        <a:latin typeface="Calibri"/>
                      </a:endParaRPr>
                    </a:p>
                  </a:txBody>
                  <a:tcPr marL="8881" marR="8881" marT="8881" marB="0" anchor="b"/>
                </a:tc>
                <a:tc>
                  <a:txBody>
                    <a:bodyPr/>
                    <a:lstStyle/>
                    <a:p>
                      <a:pPr algn="l" fontAlgn="ctr"/>
                      <a:r>
                        <a:rPr lang="hr-HR" sz="1000" u="none" strike="noStrike">
                          <a:effectLst/>
                        </a:rPr>
                        <a:t>FEATURE</a:t>
                      </a:r>
                      <a:endParaRPr lang="hr-HR" sz="1000" b="0" i="0" u="none" strike="noStrike">
                        <a:solidFill>
                          <a:srgbClr val="000000"/>
                        </a:solidFill>
                        <a:effectLst/>
                        <a:latin typeface="Calibri"/>
                      </a:endParaRPr>
                    </a:p>
                  </a:txBody>
                  <a:tcPr marL="8881" marR="8881" marT="8881" marB="0" anchor="ctr"/>
                </a:tc>
                <a:tc>
                  <a:txBody>
                    <a:bodyPr/>
                    <a:lstStyle/>
                    <a:p>
                      <a:pPr algn="ctr" fontAlgn="b"/>
                      <a:r>
                        <a:rPr lang="hr-HR" sz="1000" u="none" strike="noStrike">
                          <a:effectLst/>
                        </a:rPr>
                        <a:t>VALUE</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DESCRIPTION</a:t>
                      </a:r>
                      <a:endParaRPr lang="hr-HR" sz="1000" b="0" i="0" u="none" strike="noStrike">
                        <a:solidFill>
                          <a:srgbClr val="000000"/>
                        </a:solidFill>
                        <a:effectLst/>
                        <a:latin typeface="Calibri"/>
                      </a:endParaRPr>
                    </a:p>
                  </a:txBody>
                  <a:tcPr marL="8881" marR="8881" marT="8881" marB="0" anchor="b"/>
                </a:tc>
              </a:tr>
              <a:tr h="231922">
                <a:tc>
                  <a:txBody>
                    <a:bodyPr/>
                    <a:lstStyle/>
                    <a:p>
                      <a:pPr algn="l" fontAlgn="ctr"/>
                      <a:r>
                        <a:rPr lang="hr-HR" sz="1000" u="none" strike="noStrike">
                          <a:effectLst/>
                        </a:rPr>
                        <a:t>hour</a:t>
                      </a:r>
                      <a:endParaRPr lang="hr-HR" sz="1000" b="0" i="0" u="none" strike="noStrike">
                        <a:solidFill>
                          <a:srgbClr val="000000"/>
                        </a:solidFill>
                        <a:effectLst/>
                        <a:latin typeface="Calibri"/>
                      </a:endParaRPr>
                    </a:p>
                  </a:txBody>
                  <a:tcPr marL="8881" marR="8881" marT="8881" marB="0" anchor="ctr"/>
                </a:tc>
                <a:tc>
                  <a:txBody>
                    <a:bodyPr/>
                    <a:lstStyle/>
                    <a:p>
                      <a:pPr algn="ctr" fontAlgn="b"/>
                      <a:r>
                        <a:rPr lang="hr-HR" sz="1000" u="none" strike="noStrike">
                          <a:effectLst/>
                        </a:rPr>
                        <a:t>1</a:t>
                      </a:r>
                      <a:endParaRPr lang="hr-HR" sz="1000" b="0" i="0" u="none" strike="noStrike">
                        <a:solidFill>
                          <a:srgbClr val="000000"/>
                        </a:solidFill>
                        <a:effectLst/>
                        <a:latin typeface="Calibri"/>
                      </a:endParaRPr>
                    </a:p>
                  </a:txBody>
                  <a:tcPr marL="8881" marR="8881" marT="8881" marB="0" anchor="b"/>
                </a:tc>
                <a:tc>
                  <a:txBody>
                    <a:bodyPr/>
                    <a:lstStyle/>
                    <a:p>
                      <a:pPr algn="l" fontAlgn="b"/>
                      <a:r>
                        <a:rPr lang="en-US" sz="1000" u="none" strike="noStrike">
                          <a:effectLst/>
                        </a:rPr>
                        <a:t>Time/Hour of Low Risk of Collision</a:t>
                      </a:r>
                      <a:endParaRPr lang="en-US" sz="1000" b="0" i="0" u="none" strike="noStrike">
                        <a:solidFill>
                          <a:srgbClr val="000000"/>
                        </a:solidFill>
                        <a:effectLst/>
                        <a:latin typeface="Calibri"/>
                      </a:endParaRPr>
                    </a:p>
                  </a:txBody>
                  <a:tcPr marL="8881" marR="8881" marT="8881" marB="0" anchor="b"/>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7</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Blowing Sand/Dirt</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2</a:t>
                      </a:r>
                      <a:endParaRPr lang="hr-HR" sz="1000" b="0" i="0" u="none" strike="noStrike">
                        <a:solidFill>
                          <a:srgbClr val="000000"/>
                        </a:solidFill>
                        <a:effectLst/>
                        <a:latin typeface="Calibri"/>
                      </a:endParaRPr>
                    </a:p>
                  </a:txBody>
                  <a:tcPr marL="8881" marR="8881" marT="8881" marB="0" anchor="b"/>
                </a:tc>
                <a:tc>
                  <a:txBody>
                    <a:bodyPr/>
                    <a:lstStyle/>
                    <a:p>
                      <a:pPr algn="l" fontAlgn="b"/>
                      <a:r>
                        <a:rPr lang="en-US" sz="1000" u="none" strike="noStrike">
                          <a:effectLst/>
                        </a:rPr>
                        <a:t>Time/Hour of Moderate Risk of Collision</a:t>
                      </a:r>
                      <a:endParaRPr lang="en-US" sz="1000" b="0" i="0" u="none" strike="noStrike">
                        <a:solidFill>
                          <a:srgbClr val="000000"/>
                        </a:solidFill>
                        <a:effectLst/>
                        <a:latin typeface="Calibri"/>
                      </a:endParaRPr>
                    </a:p>
                  </a:txBody>
                  <a:tcPr marL="8881" marR="8881" marT="8881" marB="0" anchor="b"/>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8</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Fog/Smog/Smoke</a:t>
                      </a:r>
                      <a:endParaRPr lang="hr-HR" sz="1000" b="0" i="0" u="none" strike="noStrike">
                        <a:solidFill>
                          <a:srgbClr val="000000"/>
                        </a:solidFill>
                        <a:effectLst/>
                        <a:latin typeface="Calibri"/>
                      </a:endParaRPr>
                    </a:p>
                  </a:txBody>
                  <a:tcPr marL="8881" marR="8881" marT="8881" marB="0" anchor="b"/>
                </a:tc>
              </a:tr>
              <a:tr h="243518">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3</a:t>
                      </a:r>
                      <a:endParaRPr lang="hr-HR" sz="1000" b="0" i="0" u="none" strike="noStrike">
                        <a:solidFill>
                          <a:srgbClr val="000000"/>
                        </a:solidFill>
                        <a:effectLst/>
                        <a:latin typeface="Calibri"/>
                      </a:endParaRPr>
                    </a:p>
                  </a:txBody>
                  <a:tcPr marL="8881" marR="8881" marT="8881" marB="0" anchor="b"/>
                </a:tc>
                <a:tc>
                  <a:txBody>
                    <a:bodyPr/>
                    <a:lstStyle/>
                    <a:p>
                      <a:pPr algn="l" fontAlgn="b"/>
                      <a:r>
                        <a:rPr lang="en-US" sz="1000" u="none" strike="noStrike">
                          <a:effectLst/>
                        </a:rPr>
                        <a:t>Time/Hour of High Risk of Collision</a:t>
                      </a:r>
                      <a:endParaRPr lang="en-US"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9</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Sleet/Hail/Freezing Rain </a:t>
                      </a:r>
                      <a:endParaRPr lang="hr-HR" sz="1000" b="0" i="0" u="none" strike="noStrike">
                        <a:solidFill>
                          <a:srgbClr val="000000"/>
                        </a:solidFill>
                        <a:effectLst/>
                        <a:latin typeface="Calibri"/>
                      </a:endParaRPr>
                    </a:p>
                  </a:txBody>
                  <a:tcPr marL="8881" marR="8881" marT="8881" marB="0" anchor="b"/>
                </a:tc>
              </a:tr>
              <a:tr h="231922">
                <a:tc>
                  <a:txBody>
                    <a:bodyPr/>
                    <a:lstStyle/>
                    <a:p>
                      <a:pPr algn="l" fontAlgn="ctr"/>
                      <a:r>
                        <a:rPr lang="hr-HR" sz="1000" u="none" strike="noStrike">
                          <a:effectLst/>
                        </a:rPr>
                        <a:t>JUNCTIONTYPE</a:t>
                      </a:r>
                      <a:endParaRPr lang="hr-HR" sz="1000" b="0" i="0" u="none" strike="noStrike">
                        <a:solidFill>
                          <a:srgbClr val="000000"/>
                        </a:solidFill>
                        <a:effectLst/>
                        <a:latin typeface="Calibri"/>
                      </a:endParaRPr>
                    </a:p>
                  </a:txBody>
                  <a:tcPr marL="8881" marR="8881" marT="8881" marB="0" anchor="ctr"/>
                </a:tc>
                <a:tc>
                  <a:txBody>
                    <a:bodyPr/>
                    <a:lstStyle/>
                    <a:p>
                      <a:pPr algn="ctr" fontAlgn="b"/>
                      <a:r>
                        <a:rPr lang="hr-HR" sz="1000" u="none" strike="noStrike">
                          <a:effectLst/>
                        </a:rPr>
                        <a:t>1</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Ramp junction or unknown</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ROADCOND</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0</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Dry</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2</a:t>
                      </a:r>
                      <a:endParaRPr lang="hr-HR" sz="1000" b="0" i="0" u="none" strike="noStrike">
                        <a:solidFill>
                          <a:srgbClr val="000000"/>
                        </a:solidFill>
                        <a:effectLst/>
                        <a:latin typeface="Calibri"/>
                      </a:endParaRPr>
                    </a:p>
                  </a:txBody>
                  <a:tcPr marL="8881" marR="8881" marT="8881" marB="0" anchor="b"/>
                </a:tc>
                <a:tc>
                  <a:txBody>
                    <a:bodyPr/>
                    <a:lstStyle/>
                    <a:p>
                      <a:pPr algn="l" fontAlgn="ctr"/>
                      <a:r>
                        <a:rPr lang="en-US" sz="1000" u="none" strike="noStrike">
                          <a:effectLst/>
                        </a:rPr>
                        <a:t>At Intersection (but not related to intersection)</a:t>
                      </a:r>
                      <a:endParaRPr lang="en-US" sz="1000" b="0" i="0" u="none" strike="noStrike">
                        <a:solidFill>
                          <a:srgbClr val="000000"/>
                        </a:solidFill>
                        <a:effectLst/>
                        <a:latin typeface="Calibri"/>
                      </a:endParaRPr>
                    </a:p>
                  </a:txBody>
                  <a:tcPr marL="8881" marR="8881" marT="8881" marB="0" anchor="ctr"/>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1</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Unknown or Other</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3</a:t>
                      </a:r>
                      <a:endParaRPr lang="hr-HR" sz="1000" b="0" i="0" u="none" strike="noStrike">
                        <a:solidFill>
                          <a:srgbClr val="000000"/>
                        </a:solidFill>
                        <a:effectLst/>
                        <a:latin typeface="Calibri"/>
                      </a:endParaRPr>
                    </a:p>
                  </a:txBody>
                  <a:tcPr marL="8881" marR="8881" marT="8881" marB="0" anchor="b"/>
                </a:tc>
                <a:tc>
                  <a:txBody>
                    <a:bodyPr/>
                    <a:lstStyle/>
                    <a:p>
                      <a:pPr algn="l" fontAlgn="ctr"/>
                      <a:r>
                        <a:rPr lang="hr-HR" sz="1000" u="none" strike="noStrike">
                          <a:effectLst/>
                        </a:rPr>
                        <a:t>Driveway Junction</a:t>
                      </a:r>
                      <a:endParaRPr lang="hr-HR" sz="1000" b="0" i="0" u="none" strike="noStrike">
                        <a:solidFill>
                          <a:srgbClr val="000000"/>
                        </a:solidFill>
                        <a:effectLst/>
                        <a:latin typeface="Calibri"/>
                      </a:endParaRPr>
                    </a:p>
                  </a:txBody>
                  <a:tcPr marL="8881" marR="8881" marT="8881" marB="0" anchor="ctr"/>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2</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Sand/Mud/Dirt</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4</a:t>
                      </a:r>
                      <a:endParaRPr lang="hr-HR" sz="1000" b="0" i="0" u="none" strike="noStrike">
                        <a:solidFill>
                          <a:srgbClr val="000000"/>
                        </a:solidFill>
                        <a:effectLst/>
                        <a:latin typeface="Calibri"/>
                      </a:endParaRPr>
                    </a:p>
                  </a:txBody>
                  <a:tcPr marL="8881" marR="8881" marT="8881" marB="0" anchor="b"/>
                </a:tc>
                <a:tc>
                  <a:txBody>
                    <a:bodyPr/>
                    <a:lstStyle/>
                    <a:p>
                      <a:pPr algn="l" fontAlgn="ctr"/>
                      <a:r>
                        <a:rPr lang="hr-HR" sz="1000" u="none" strike="noStrike">
                          <a:effectLst/>
                        </a:rPr>
                        <a:t>Mid-Block (but intersection related)</a:t>
                      </a:r>
                      <a:endParaRPr lang="hr-HR" sz="1000" b="0" i="0" u="none" strike="noStrike">
                        <a:solidFill>
                          <a:srgbClr val="000000"/>
                        </a:solidFill>
                        <a:effectLst/>
                        <a:latin typeface="Calibri"/>
                      </a:endParaRPr>
                    </a:p>
                  </a:txBody>
                  <a:tcPr marL="8881" marR="8881" marT="8881" marB="0" anchor="ctr"/>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3</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Standing Water</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5</a:t>
                      </a:r>
                      <a:endParaRPr lang="hr-HR" sz="1000" b="0" i="0" u="none" strike="noStrike">
                        <a:solidFill>
                          <a:srgbClr val="000000"/>
                        </a:solidFill>
                        <a:effectLst/>
                        <a:latin typeface="Calibri"/>
                      </a:endParaRPr>
                    </a:p>
                  </a:txBody>
                  <a:tcPr marL="8881" marR="8881" marT="8881" marB="0" anchor="b"/>
                </a:tc>
                <a:tc>
                  <a:txBody>
                    <a:bodyPr/>
                    <a:lstStyle/>
                    <a:p>
                      <a:pPr algn="l" fontAlgn="ctr"/>
                      <a:r>
                        <a:rPr lang="hr-HR" sz="1000" u="none" strike="noStrike">
                          <a:effectLst/>
                        </a:rPr>
                        <a:t>At Intersection (intersection related)</a:t>
                      </a:r>
                      <a:endParaRPr lang="hr-HR" sz="1000" b="0" i="0" u="none" strike="noStrike">
                        <a:solidFill>
                          <a:srgbClr val="000000"/>
                        </a:solidFill>
                        <a:effectLst/>
                        <a:latin typeface="Calibri"/>
                      </a:endParaRPr>
                    </a:p>
                  </a:txBody>
                  <a:tcPr marL="8881" marR="8881" marT="8881" marB="0" anchor="ctr"/>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4</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Snow/Slush</a:t>
                      </a:r>
                      <a:endParaRPr lang="hr-HR" sz="1000" b="0" i="0" u="none" strike="noStrike">
                        <a:solidFill>
                          <a:srgbClr val="000000"/>
                        </a:solidFill>
                        <a:effectLst/>
                        <a:latin typeface="Calibri"/>
                      </a:endParaRPr>
                    </a:p>
                  </a:txBody>
                  <a:tcPr marL="8881" marR="8881" marT="8881" marB="0" anchor="b"/>
                </a:tc>
              </a:tr>
              <a:tr h="243518">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6</a:t>
                      </a:r>
                      <a:endParaRPr lang="hr-HR" sz="1000" b="0" i="0" u="none" strike="noStrike">
                        <a:solidFill>
                          <a:srgbClr val="000000"/>
                        </a:solidFill>
                        <a:effectLst/>
                        <a:latin typeface="Calibri"/>
                      </a:endParaRPr>
                    </a:p>
                  </a:txBody>
                  <a:tcPr marL="8881" marR="8881" marT="8881" marB="0" anchor="b"/>
                </a:tc>
                <a:tc>
                  <a:txBody>
                    <a:bodyPr/>
                    <a:lstStyle/>
                    <a:p>
                      <a:pPr algn="l" fontAlgn="ctr"/>
                      <a:r>
                        <a:rPr lang="en-US" sz="1000" u="none" strike="noStrike">
                          <a:effectLst/>
                        </a:rPr>
                        <a:t>Mid-Block (not related to intersection)</a:t>
                      </a:r>
                      <a:endParaRPr lang="en-US" sz="1000" b="0" i="0" u="none" strike="noStrike">
                        <a:solidFill>
                          <a:srgbClr val="000000"/>
                        </a:solidFill>
                        <a:effectLst/>
                        <a:latin typeface="Calibri"/>
                      </a:endParaRPr>
                    </a:p>
                  </a:txBody>
                  <a:tcPr marL="8881" marR="8881" marT="8881" marB="0" anchor="ctr"/>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5</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Wet</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UNDERINFL</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0</a:t>
                      </a:r>
                      <a:endParaRPr lang="hr-HR" sz="1000" b="0" i="0" u="none" strike="noStrike">
                        <a:solidFill>
                          <a:srgbClr val="000000"/>
                        </a:solidFill>
                        <a:effectLst/>
                        <a:latin typeface="Calibri"/>
                      </a:endParaRPr>
                    </a:p>
                  </a:txBody>
                  <a:tcPr marL="8881" marR="8881" marT="8881" marB="0" anchor="b"/>
                </a:tc>
                <a:tc>
                  <a:txBody>
                    <a:bodyPr/>
                    <a:lstStyle/>
                    <a:p>
                      <a:pPr algn="l" fontAlgn="b"/>
                      <a:r>
                        <a:rPr lang="en-US" sz="1000" u="none" strike="noStrike">
                          <a:effectLst/>
                        </a:rPr>
                        <a:t>Involved Driver Not Under Influence of Drugs or Alcohol.</a:t>
                      </a:r>
                      <a:endParaRPr lang="en-US" sz="1000" b="0" i="0" u="none" strike="noStrike">
                        <a:solidFill>
                          <a:srgbClr val="000000"/>
                        </a:solidFill>
                        <a:effectLst/>
                        <a:latin typeface="Calibri"/>
                      </a:endParaRPr>
                    </a:p>
                  </a:txBody>
                  <a:tcPr marL="8881" marR="8881" marT="8881" marB="0" anchor="b"/>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6</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Oil</a:t>
                      </a:r>
                      <a:endParaRPr lang="hr-HR" sz="1000" b="0" i="0" u="none" strike="noStrike">
                        <a:solidFill>
                          <a:srgbClr val="000000"/>
                        </a:solidFill>
                        <a:effectLst/>
                        <a:latin typeface="Calibri"/>
                      </a:endParaRPr>
                    </a:p>
                  </a:txBody>
                  <a:tcPr marL="8881" marR="8881" marT="8881" marB="0" anchor="b"/>
                </a:tc>
              </a:tr>
              <a:tr h="243518">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1</a:t>
                      </a:r>
                      <a:endParaRPr lang="hr-HR" sz="1000" b="0" i="0" u="none" strike="noStrike">
                        <a:solidFill>
                          <a:srgbClr val="000000"/>
                        </a:solidFill>
                        <a:effectLst/>
                        <a:latin typeface="Calibri"/>
                      </a:endParaRPr>
                    </a:p>
                  </a:txBody>
                  <a:tcPr marL="8881" marR="8881" marT="8881" marB="0" anchor="b"/>
                </a:tc>
                <a:tc>
                  <a:txBody>
                    <a:bodyPr/>
                    <a:lstStyle/>
                    <a:p>
                      <a:pPr algn="l" fontAlgn="b"/>
                      <a:r>
                        <a:rPr lang="en-US" sz="1000" u="none" strike="noStrike">
                          <a:effectLst/>
                        </a:rPr>
                        <a:t>Involved Driver Under Influence of Drugs or Alcohol.</a:t>
                      </a:r>
                      <a:endParaRPr lang="en-US"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7</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Ice</a:t>
                      </a:r>
                      <a:endParaRPr lang="hr-HR" sz="1000" b="0" i="0" u="none" strike="noStrike">
                        <a:solidFill>
                          <a:srgbClr val="000000"/>
                        </a:solidFill>
                        <a:effectLst/>
                        <a:latin typeface="Calibri"/>
                      </a:endParaRPr>
                    </a:p>
                  </a:txBody>
                  <a:tcPr marL="8881" marR="8881" marT="8881" marB="0" anchor="b"/>
                </a:tc>
              </a:tr>
              <a:tr h="231922">
                <a:tc>
                  <a:txBody>
                    <a:bodyPr/>
                    <a:lstStyle/>
                    <a:p>
                      <a:pPr algn="l" fontAlgn="ctr"/>
                      <a:r>
                        <a:rPr lang="hr-HR" sz="1000" u="none" strike="noStrike">
                          <a:effectLst/>
                        </a:rPr>
                        <a:t>WEATHER</a:t>
                      </a:r>
                      <a:endParaRPr lang="hr-HR" sz="1000" b="0" i="0" u="none" strike="noStrike">
                        <a:solidFill>
                          <a:srgbClr val="000000"/>
                        </a:solidFill>
                        <a:effectLst/>
                        <a:latin typeface="Calibri"/>
                      </a:endParaRPr>
                    </a:p>
                  </a:txBody>
                  <a:tcPr marL="8881" marR="8881" marT="8881" marB="0" anchor="ctr"/>
                </a:tc>
                <a:tc>
                  <a:txBody>
                    <a:bodyPr/>
                    <a:lstStyle/>
                    <a:p>
                      <a:pPr algn="ctr" fontAlgn="b"/>
                      <a:r>
                        <a:rPr lang="hr-HR" sz="1000" u="none" strike="noStrike">
                          <a:effectLst/>
                        </a:rPr>
                        <a:t>0</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Clear</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LIGHTCOND</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0</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Daylight</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1</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Unknown or Other</a:t>
                      </a:r>
                      <a:endParaRPr lang="hr-HR" sz="1000" b="0" i="0" u="none" strike="noStrike">
                        <a:solidFill>
                          <a:srgbClr val="000000"/>
                        </a:solidFill>
                        <a:effectLst/>
                        <a:latin typeface="Calibri"/>
                      </a:endParaRPr>
                    </a:p>
                  </a:txBody>
                  <a:tcPr marL="8881" marR="8881" marT="8881" marB="0" anchor="b"/>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1</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Unknown or Other</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2</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Partly Cloudy</a:t>
                      </a:r>
                      <a:endParaRPr lang="hr-HR" sz="1000" b="0" i="0" u="none" strike="noStrike">
                        <a:solidFill>
                          <a:srgbClr val="000000"/>
                        </a:solidFill>
                        <a:effectLst/>
                        <a:latin typeface="Calibri"/>
                      </a:endParaRPr>
                    </a:p>
                  </a:txBody>
                  <a:tcPr marL="8881" marR="8881" marT="8881" marB="0" anchor="b"/>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2</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Dawn</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3</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Overcast</a:t>
                      </a:r>
                      <a:endParaRPr lang="hr-HR" sz="1000" b="0" i="0" u="none" strike="noStrike">
                        <a:solidFill>
                          <a:srgbClr val="000000"/>
                        </a:solidFill>
                        <a:effectLst/>
                        <a:latin typeface="Calibri"/>
                      </a:endParaRPr>
                    </a:p>
                  </a:txBody>
                  <a:tcPr marL="8881" marR="8881" marT="8881" marB="0" anchor="b"/>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3</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Dusk</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4</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Severe Crosswind</a:t>
                      </a:r>
                      <a:endParaRPr lang="hr-HR" sz="1000" b="0" i="0" u="none" strike="noStrike">
                        <a:solidFill>
                          <a:srgbClr val="000000"/>
                        </a:solidFill>
                        <a:effectLst/>
                        <a:latin typeface="Calibri"/>
                      </a:endParaRPr>
                    </a:p>
                  </a:txBody>
                  <a:tcPr marL="8881" marR="8881" marT="8881" marB="0" anchor="b"/>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4</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Dark - Street Lights On</a:t>
                      </a:r>
                      <a:endParaRPr lang="hr-HR" sz="1000" b="0" i="0" u="none" strike="noStrike">
                        <a:solidFill>
                          <a:srgbClr val="000000"/>
                        </a:solidFill>
                        <a:effectLst/>
                        <a:latin typeface="Calibri"/>
                      </a:endParaRPr>
                    </a:p>
                  </a:txBody>
                  <a:tcPr marL="8881" marR="8881" marT="8881" marB="0" anchor="b"/>
                </a:tc>
              </a:tr>
              <a:tr h="231922">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5</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Raining</a:t>
                      </a:r>
                      <a:endParaRPr lang="hr-HR" sz="1000" b="0" i="0" u="none" strike="noStrike">
                        <a:solidFill>
                          <a:srgbClr val="000000"/>
                        </a:solidFill>
                        <a:effectLst/>
                        <a:latin typeface="Calibri"/>
                      </a:endParaRPr>
                    </a:p>
                  </a:txBody>
                  <a:tcPr marL="8881" marR="8881" marT="8881" marB="0" anchor="b"/>
                </a:tc>
                <a:tc>
                  <a:txBody>
                    <a:bodyPr/>
                    <a:lstStyle/>
                    <a:p>
                      <a:pPr algn="l" fontAlgn="b"/>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5</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Dark - Unknown Lighting</a:t>
                      </a:r>
                      <a:endParaRPr lang="hr-HR" sz="1000" b="0" i="0" u="none" strike="noStrike">
                        <a:solidFill>
                          <a:srgbClr val="000000"/>
                        </a:solidFill>
                        <a:effectLst/>
                        <a:latin typeface="Calibri"/>
                      </a:endParaRPr>
                    </a:p>
                  </a:txBody>
                  <a:tcPr marL="8881" marR="8881" marT="8881" marB="0" anchor="b"/>
                </a:tc>
              </a:tr>
              <a:tr h="243518">
                <a:tc>
                  <a:txBody>
                    <a:bodyPr/>
                    <a:lstStyle/>
                    <a:p>
                      <a:pPr algn="l" fontAlgn="b"/>
                      <a:r>
                        <a:rPr lang="hr-HR" sz="1000" u="none" strike="noStrike">
                          <a:effectLst/>
                        </a:rPr>
                        <a:t> </a:t>
                      </a:r>
                      <a:endParaRPr lang="hr-HR" sz="1000" b="0" i="0" u="none" strike="noStrike">
                        <a:solidFill>
                          <a:srgbClr val="000000"/>
                        </a:solidFill>
                        <a:effectLst/>
                        <a:latin typeface="Calibri"/>
                      </a:endParaRPr>
                    </a:p>
                  </a:txBody>
                  <a:tcPr marL="8881" marR="8881" marT="8881" marB="0" anchor="b"/>
                </a:tc>
                <a:tc>
                  <a:txBody>
                    <a:bodyPr/>
                    <a:lstStyle/>
                    <a:p>
                      <a:pPr algn="ctr" fontAlgn="b"/>
                      <a:r>
                        <a:rPr lang="hr-HR" sz="1000" u="none" strike="noStrike">
                          <a:effectLst/>
                        </a:rPr>
                        <a:t>6</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a:effectLst/>
                        </a:rPr>
                        <a:t>Snowing</a:t>
                      </a:r>
                      <a:endParaRPr lang="hr-HR" sz="1000" b="0" i="0" u="none" strike="noStrike">
                        <a:solidFill>
                          <a:srgbClr val="000000"/>
                        </a:solidFill>
                        <a:effectLst/>
                        <a:latin typeface="Calibri"/>
                      </a:endParaRPr>
                    </a:p>
                  </a:txBody>
                  <a:tcPr marL="8881" marR="8881" marT="8881" marB="0" anchor="b"/>
                </a:tc>
                <a:tc>
                  <a:txBody>
                    <a:bodyPr/>
                    <a:lstStyle/>
                    <a:p>
                      <a:pPr algn="l" fontAlgn="b"/>
                      <a:r>
                        <a:rPr lang="hr-HR" sz="1000" u="none" strike="noStrike" dirty="0">
                          <a:effectLst/>
                        </a:rPr>
                        <a:t> </a:t>
                      </a:r>
                      <a:endParaRPr lang="hr-HR" sz="1000" b="0" i="0" u="none" strike="noStrike" dirty="0">
                        <a:solidFill>
                          <a:srgbClr val="000000"/>
                        </a:solidFill>
                        <a:effectLst/>
                        <a:latin typeface="Calibri"/>
                      </a:endParaRPr>
                    </a:p>
                  </a:txBody>
                  <a:tcPr marL="8881" marR="8881" marT="8881" marB="0" anchor="b"/>
                </a:tc>
                <a:tc>
                  <a:txBody>
                    <a:bodyPr/>
                    <a:lstStyle/>
                    <a:p>
                      <a:pPr algn="ctr" fontAlgn="b"/>
                      <a:r>
                        <a:rPr lang="hr-HR" sz="1000" u="none" strike="noStrike">
                          <a:effectLst/>
                        </a:rPr>
                        <a:t>6</a:t>
                      </a:r>
                      <a:endParaRPr lang="hr-HR" sz="1000" b="0" i="0" u="none" strike="noStrike">
                        <a:solidFill>
                          <a:srgbClr val="000000"/>
                        </a:solidFill>
                        <a:effectLst/>
                        <a:latin typeface="Calibri"/>
                      </a:endParaRPr>
                    </a:p>
                  </a:txBody>
                  <a:tcPr marL="8881" marR="8881" marT="8881" marB="0" anchor="b"/>
                </a:tc>
                <a:tc>
                  <a:txBody>
                    <a:bodyPr/>
                    <a:lstStyle/>
                    <a:p>
                      <a:pPr algn="l" fontAlgn="b"/>
                      <a:r>
                        <a:rPr lang="en-US" sz="1000" u="none" strike="noStrike" dirty="0">
                          <a:effectLst/>
                        </a:rPr>
                        <a:t>Dark - Street Lights Off or No Street Lights</a:t>
                      </a:r>
                      <a:endParaRPr lang="en-US" sz="1000" b="0" i="0" u="none" strike="noStrike" dirty="0">
                        <a:solidFill>
                          <a:srgbClr val="000000"/>
                        </a:solidFill>
                        <a:effectLst/>
                        <a:latin typeface="Calibri"/>
                      </a:endParaRPr>
                    </a:p>
                  </a:txBody>
                  <a:tcPr marL="8881" marR="8881" marT="8881" marB="0" anchor="b"/>
                </a:tc>
              </a:tr>
            </a:tbl>
          </a:graphicData>
        </a:graphic>
      </p:graphicFrame>
      <p:sp>
        <p:nvSpPr>
          <p:cNvPr id="7" name="Rectangle 6"/>
          <p:cNvSpPr/>
          <p:nvPr/>
        </p:nvSpPr>
        <p:spPr>
          <a:xfrm>
            <a:off x="2627784" y="407529"/>
            <a:ext cx="3384376" cy="523220"/>
          </a:xfrm>
          <a:prstGeom prst="rect">
            <a:avLst/>
          </a:prstGeom>
        </p:spPr>
        <p:txBody>
          <a:bodyPr wrap="square">
            <a:spAutoFit/>
          </a:bodyPr>
          <a:lstStyle/>
          <a:p>
            <a:pPr algn="ctr"/>
            <a:r>
              <a:rPr lang="hr-HR" sz="2800" b="1" dirty="0"/>
              <a:t>F</a:t>
            </a:r>
            <a:r>
              <a:rPr lang="hr-HR" sz="2800" b="1" dirty="0" smtClean="0">
                <a:effectLst/>
              </a:rPr>
              <a:t>eatures Set</a:t>
            </a:r>
            <a:endParaRPr lang="hr-HR" sz="2800" dirty="0"/>
          </a:p>
        </p:txBody>
      </p:sp>
    </p:spTree>
    <p:extLst>
      <p:ext uri="{BB962C8B-B14F-4D97-AF65-F5344CB8AC3E}">
        <p14:creationId xmlns:p14="http://schemas.microsoft.com/office/powerpoint/2010/main" val="278128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b="1" dirty="0"/>
              <a:t>Methodology</a:t>
            </a:r>
            <a:endParaRPr lang="hr-HR" dirty="0"/>
          </a:p>
        </p:txBody>
      </p:sp>
      <p:sp>
        <p:nvSpPr>
          <p:cNvPr id="3" name="Content Placeholder 2"/>
          <p:cNvSpPr>
            <a:spLocks noGrp="1"/>
          </p:cNvSpPr>
          <p:nvPr>
            <p:ph idx="1"/>
          </p:nvPr>
        </p:nvSpPr>
        <p:spPr/>
        <p:txBody>
          <a:bodyPr>
            <a:normAutofit/>
          </a:bodyPr>
          <a:lstStyle/>
          <a:p>
            <a:pPr marL="0" indent="0">
              <a:buNone/>
            </a:pPr>
            <a:r>
              <a:rPr lang="en-US" u="sng" dirty="0" smtClean="0">
                <a:effectLst/>
              </a:rPr>
              <a:t>​</a:t>
            </a:r>
            <a:endParaRPr lang="en-US" dirty="0" smtClean="0"/>
          </a:p>
          <a:p>
            <a:r>
              <a:rPr lang="hr-HR" sz="2800" dirty="0" smtClean="0"/>
              <a:t>Simple Logistic Regression</a:t>
            </a:r>
          </a:p>
          <a:p>
            <a:pPr marL="0" indent="0">
              <a:buNone/>
            </a:pPr>
            <a:endParaRPr lang="hr-HR" sz="2800" dirty="0"/>
          </a:p>
          <a:p>
            <a:r>
              <a:rPr lang="hr-HR" sz="2800" dirty="0" smtClean="0"/>
              <a:t>K-nearest Neighbours</a:t>
            </a:r>
          </a:p>
          <a:p>
            <a:pPr marL="0" indent="0">
              <a:buNone/>
            </a:pPr>
            <a:endParaRPr lang="hr-HR" sz="2800" dirty="0" smtClean="0"/>
          </a:p>
          <a:p>
            <a:r>
              <a:rPr lang="hr-HR" sz="2800" dirty="0" smtClean="0"/>
              <a:t>Support </a:t>
            </a:r>
            <a:r>
              <a:rPr lang="hr-HR" sz="2800" dirty="0"/>
              <a:t>Vector </a:t>
            </a:r>
            <a:r>
              <a:rPr lang="hr-HR" sz="2800" dirty="0" smtClean="0"/>
              <a:t>Machine</a:t>
            </a:r>
            <a:endParaRPr lang="en-US" dirty="0" smtClean="0"/>
          </a:p>
          <a:p>
            <a:pPr marL="0" indent="0">
              <a:buNone/>
            </a:pPr>
            <a:r>
              <a:rPr lang="en-US" dirty="0" smtClean="0"/>
              <a:t>​</a:t>
            </a:r>
          </a:p>
        </p:txBody>
      </p:sp>
    </p:spTree>
    <p:extLst>
      <p:ext uri="{BB962C8B-B14F-4D97-AF65-F5344CB8AC3E}">
        <p14:creationId xmlns:p14="http://schemas.microsoft.com/office/powerpoint/2010/main" val="202354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b="1" dirty="0" smtClean="0">
                <a:effectLst/>
              </a:rPr>
              <a:t>Results</a:t>
            </a:r>
            <a:endParaRPr lang="hr-HR" dirty="0"/>
          </a:p>
        </p:txBody>
      </p:sp>
      <p:sp>
        <p:nvSpPr>
          <p:cNvPr id="3" name="Content Placeholder 2"/>
          <p:cNvSpPr>
            <a:spLocks noGrp="1"/>
          </p:cNvSpPr>
          <p:nvPr>
            <p:ph idx="1"/>
          </p:nvPr>
        </p:nvSpPr>
        <p:spPr>
          <a:xfrm>
            <a:off x="457200" y="1600201"/>
            <a:ext cx="8291264" cy="1396751"/>
          </a:xfrm>
        </p:spPr>
        <p:txBody>
          <a:bodyPr>
            <a:normAutofit fontScale="32500" lnSpcReduction="20000"/>
          </a:bodyPr>
          <a:lstStyle/>
          <a:p>
            <a:pPr marL="0" indent="0">
              <a:buNone/>
            </a:pPr>
            <a:r>
              <a:rPr lang="en-US" u="sng" dirty="0" smtClean="0">
                <a:effectLst/>
              </a:rPr>
              <a:t>​</a:t>
            </a:r>
            <a:endParaRPr lang="en-US" dirty="0" smtClean="0"/>
          </a:p>
          <a:p>
            <a:pPr marL="0" indent="0">
              <a:buNone/>
            </a:pPr>
            <a:r>
              <a:rPr lang="hr-HR" sz="7400" dirty="0" smtClean="0"/>
              <a:t>KNN produced somewhat better results than the other two methods.</a:t>
            </a:r>
            <a:endParaRPr lang="en-US" sz="7400" dirty="0" smtClean="0"/>
          </a:p>
          <a:p>
            <a:pPr marL="0" indent="0">
              <a:buNone/>
            </a:pPr>
            <a:endParaRPr lang="en-US" dirty="0" smtClean="0"/>
          </a:p>
          <a:p>
            <a:pPr marL="0" indent="0">
              <a:buNone/>
            </a:pPr>
            <a:r>
              <a:rPr lang="en-US" dirty="0" smtClean="0"/>
              <a:t>​</a:t>
            </a:r>
          </a:p>
        </p:txBody>
      </p:sp>
      <p:pic>
        <p:nvPicPr>
          <p:cNvPr id="4" name="Picture 3" descr="C:\Users\mjerkovic\Documents\IBM Data Science\9 Applied Data Science Capstone\confusion_matrix_knn.png"/>
          <p:cNvPicPr/>
          <p:nvPr/>
        </p:nvPicPr>
        <p:blipFill>
          <a:blip r:embed="rId2">
            <a:extLst>
              <a:ext uri="{28A0092B-C50C-407E-A947-70E740481C1C}">
                <a14:useLocalDpi xmlns:a14="http://schemas.microsoft.com/office/drawing/2010/main" val="0"/>
              </a:ext>
            </a:extLst>
          </a:blip>
          <a:srcRect/>
          <a:stretch>
            <a:fillRect/>
          </a:stretch>
        </p:blipFill>
        <p:spPr bwMode="auto">
          <a:xfrm>
            <a:off x="251520" y="3573016"/>
            <a:ext cx="3981450" cy="2790825"/>
          </a:xfrm>
          <a:prstGeom prst="rect">
            <a:avLst/>
          </a:prstGeom>
          <a:noFill/>
          <a:ln>
            <a:noFill/>
          </a:ln>
        </p:spPr>
      </p:pic>
      <p:pic>
        <p:nvPicPr>
          <p:cNvPr id="5" name="Picture 4" descr="C:\Users\mjerkovic\Documents\IBM Data Science\9 Applied Data Science Capstone\results_knn.png"/>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258566"/>
            <a:ext cx="4400550" cy="1314450"/>
          </a:xfrm>
          <a:prstGeom prst="rect">
            <a:avLst/>
          </a:prstGeom>
          <a:noFill/>
          <a:ln>
            <a:noFill/>
          </a:ln>
        </p:spPr>
      </p:pic>
      <p:pic>
        <p:nvPicPr>
          <p:cNvPr id="6" name="Picture 5" descr="C:\Users\mjerkovic\Documents\IBM Data Science\9 Applied Data Science Capstone\metrics.png"/>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968781"/>
            <a:ext cx="2736305" cy="1350361"/>
          </a:xfrm>
          <a:prstGeom prst="rect">
            <a:avLst/>
          </a:prstGeom>
          <a:noFill/>
          <a:ln>
            <a:noFill/>
          </a:ln>
        </p:spPr>
      </p:pic>
    </p:spTree>
    <p:extLst>
      <p:ext uri="{BB962C8B-B14F-4D97-AF65-F5344CB8AC3E}">
        <p14:creationId xmlns:p14="http://schemas.microsoft.com/office/powerpoint/2010/main" val="252961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b="1" dirty="0" smtClean="0"/>
              <a:t>Discussion</a:t>
            </a:r>
            <a:endParaRPr lang="hr-HR" dirty="0"/>
          </a:p>
        </p:txBody>
      </p:sp>
      <p:sp>
        <p:nvSpPr>
          <p:cNvPr id="3" name="Content Placeholder 2"/>
          <p:cNvSpPr>
            <a:spLocks noGrp="1"/>
          </p:cNvSpPr>
          <p:nvPr>
            <p:ph idx="1"/>
          </p:nvPr>
        </p:nvSpPr>
        <p:spPr/>
        <p:txBody>
          <a:bodyPr>
            <a:normAutofit lnSpcReduction="10000"/>
          </a:bodyPr>
          <a:lstStyle/>
          <a:p>
            <a:pPr marL="0" indent="0" algn="just">
              <a:buNone/>
            </a:pPr>
            <a:r>
              <a:rPr lang="en-US" u="sng" dirty="0" smtClean="0">
                <a:effectLst/>
              </a:rPr>
              <a:t>​</a:t>
            </a:r>
            <a:endParaRPr lang="hr-HR" sz="2800" dirty="0"/>
          </a:p>
          <a:p>
            <a:pPr marL="0" indent="0" algn="just">
              <a:buNone/>
            </a:pPr>
            <a:r>
              <a:rPr lang="hr-HR" sz="2600" dirty="0"/>
              <a:t>Although it is reasonable to expect that accidents occur more often at some parts/hours of the day than the others, it is very noticeable that over 15% of accidents occur at 00-01 am. An hour earlier or later that percentage drops to 2%. Whether it was a coincidence or a mistake, it would be worth examining the reason. Contacting the provider and exploring ther explanation would result in some new findings. Those findings should be incuded in the model, possibly improving it.</a:t>
            </a:r>
          </a:p>
          <a:p>
            <a:pPr marL="0" indent="0">
              <a:buNone/>
            </a:pPr>
            <a:r>
              <a:rPr lang="hr-HR" sz="2800" b="1" dirty="0"/>
              <a:t> </a:t>
            </a:r>
            <a:endParaRPr lang="hr-HR" sz="2800" dirty="0"/>
          </a:p>
        </p:txBody>
      </p:sp>
    </p:spTree>
    <p:extLst>
      <p:ext uri="{BB962C8B-B14F-4D97-AF65-F5344CB8AC3E}">
        <p14:creationId xmlns:p14="http://schemas.microsoft.com/office/powerpoint/2010/main" val="191286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715</Words>
  <Application>Microsoft Office PowerPoint</Application>
  <PresentationFormat>On-screen Show (4:3)</PresentationFormat>
  <Paragraphs>155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CAR ACCIDENT SEVERITY</vt:lpstr>
      <vt:lpstr>Introduction/Business Problem </vt:lpstr>
      <vt:lpstr>Introduction/Business Problem </vt:lpstr>
      <vt:lpstr>Data</vt:lpstr>
      <vt:lpstr>Data</vt:lpstr>
      <vt:lpstr>PowerPoint Presentation</vt:lpstr>
      <vt:lpstr>Methodology</vt:lpstr>
      <vt:lpstr>Results</vt:lpstr>
      <vt:lpstr>Discussion</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Morana Jerkovic</dc:creator>
  <cp:lastModifiedBy>Morana Jerkovic</cp:lastModifiedBy>
  <cp:revision>4</cp:revision>
  <dcterms:created xsi:type="dcterms:W3CDTF">2020-09-09T14:53:14Z</dcterms:created>
  <dcterms:modified xsi:type="dcterms:W3CDTF">2020-09-09T15:16:39Z</dcterms:modified>
</cp:coreProperties>
</file>