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8.xml" ContentType="application/vnd.openxmlformats-officedocument.presentationml.notesSlide+xml"/>
  <Override PartName="/ppt/charts/chart3.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327" r:id="rId2"/>
    <p:sldId id="328" r:id="rId3"/>
    <p:sldId id="329" r:id="rId4"/>
    <p:sldId id="330" r:id="rId5"/>
    <p:sldId id="324" r:id="rId6"/>
    <p:sldId id="331" r:id="rId7"/>
    <p:sldId id="332" r:id="rId8"/>
    <p:sldId id="333" r:id="rId9"/>
    <p:sldId id="319" r:id="rId10"/>
    <p:sldId id="321" r:id="rId11"/>
    <p:sldId id="316" r:id="rId12"/>
    <p:sldId id="334" r:id="rId13"/>
    <p:sldId id="310" r:id="rId14"/>
    <p:sldId id="318" r:id="rId15"/>
    <p:sldId id="325" r:id="rId16"/>
    <p:sldId id="339" r:id="rId17"/>
    <p:sldId id="336" r:id="rId18"/>
    <p:sldId id="337" r:id="rId19"/>
    <p:sldId id="338" r:id="rId20"/>
    <p:sldId id="340" r:id="rId21"/>
    <p:sldId id="341" r:id="rId22"/>
    <p:sldId id="342" r:id="rId23"/>
    <p:sldId id="343" r:id="rId24"/>
    <p:sldId id="344" r:id="rId25"/>
    <p:sldId id="345" r:id="rId26"/>
  </p:sldIdLst>
  <p:sldSz cx="9906000" cy="6858000" type="A4"/>
  <p:notesSz cx="9869488" cy="6735763"/>
  <p:defaultTextStyle>
    <a:defPPr>
      <a:defRPr lang="ja-JP"/>
    </a:defPPr>
    <a:lvl1pPr algn="l" rtl="0" eaLnBrk="0" fontAlgn="base" hangingPunct="0">
      <a:spcBef>
        <a:spcPct val="0"/>
      </a:spcBef>
      <a:spcAft>
        <a:spcPct val="0"/>
      </a:spcAft>
      <a:defRPr kumimoji="1" sz="2800" kern="1200">
        <a:solidFill>
          <a:schemeClr val="tx2"/>
        </a:solidFill>
        <a:latin typeface="Century" panose="02040604050505020304" pitchFamily="18" charset="0"/>
        <a:ea typeface="HGｺﾞｼｯｸE" panose="020B0909000000000000" pitchFamily="49" charset="-128"/>
        <a:cs typeface="+mn-cs"/>
      </a:defRPr>
    </a:lvl1pPr>
    <a:lvl2pPr marL="457200" algn="l" rtl="0" eaLnBrk="0" fontAlgn="base" hangingPunct="0">
      <a:spcBef>
        <a:spcPct val="0"/>
      </a:spcBef>
      <a:spcAft>
        <a:spcPct val="0"/>
      </a:spcAft>
      <a:defRPr kumimoji="1" sz="2800" kern="1200">
        <a:solidFill>
          <a:schemeClr val="tx2"/>
        </a:solidFill>
        <a:latin typeface="Century" panose="02040604050505020304" pitchFamily="18" charset="0"/>
        <a:ea typeface="HGｺﾞｼｯｸE" panose="020B0909000000000000" pitchFamily="49" charset="-128"/>
        <a:cs typeface="+mn-cs"/>
      </a:defRPr>
    </a:lvl2pPr>
    <a:lvl3pPr marL="914400" algn="l" rtl="0" eaLnBrk="0" fontAlgn="base" hangingPunct="0">
      <a:spcBef>
        <a:spcPct val="0"/>
      </a:spcBef>
      <a:spcAft>
        <a:spcPct val="0"/>
      </a:spcAft>
      <a:defRPr kumimoji="1" sz="2800" kern="1200">
        <a:solidFill>
          <a:schemeClr val="tx2"/>
        </a:solidFill>
        <a:latin typeface="Century" panose="02040604050505020304" pitchFamily="18" charset="0"/>
        <a:ea typeface="HGｺﾞｼｯｸE" panose="020B0909000000000000" pitchFamily="49" charset="-128"/>
        <a:cs typeface="+mn-cs"/>
      </a:defRPr>
    </a:lvl3pPr>
    <a:lvl4pPr marL="1371600" algn="l" rtl="0" eaLnBrk="0" fontAlgn="base" hangingPunct="0">
      <a:spcBef>
        <a:spcPct val="0"/>
      </a:spcBef>
      <a:spcAft>
        <a:spcPct val="0"/>
      </a:spcAft>
      <a:defRPr kumimoji="1" sz="2800" kern="1200">
        <a:solidFill>
          <a:schemeClr val="tx2"/>
        </a:solidFill>
        <a:latin typeface="Century" panose="02040604050505020304" pitchFamily="18" charset="0"/>
        <a:ea typeface="HGｺﾞｼｯｸE" panose="020B0909000000000000" pitchFamily="49" charset="-128"/>
        <a:cs typeface="+mn-cs"/>
      </a:defRPr>
    </a:lvl4pPr>
    <a:lvl5pPr marL="1828800" algn="l" rtl="0" eaLnBrk="0" fontAlgn="base" hangingPunct="0">
      <a:spcBef>
        <a:spcPct val="0"/>
      </a:spcBef>
      <a:spcAft>
        <a:spcPct val="0"/>
      </a:spcAft>
      <a:defRPr kumimoji="1" sz="2800" kern="1200">
        <a:solidFill>
          <a:schemeClr val="tx2"/>
        </a:solidFill>
        <a:latin typeface="Century" panose="02040604050505020304" pitchFamily="18" charset="0"/>
        <a:ea typeface="HGｺﾞｼｯｸE" panose="020B0909000000000000" pitchFamily="49" charset="-128"/>
        <a:cs typeface="+mn-cs"/>
      </a:defRPr>
    </a:lvl5pPr>
    <a:lvl6pPr marL="2286000" algn="l" defTabSz="914400" rtl="0" eaLnBrk="1" latinLnBrk="0" hangingPunct="1">
      <a:defRPr kumimoji="1" sz="2800" kern="1200">
        <a:solidFill>
          <a:schemeClr val="tx2"/>
        </a:solidFill>
        <a:latin typeface="Century" panose="02040604050505020304" pitchFamily="18" charset="0"/>
        <a:ea typeface="HGｺﾞｼｯｸE" panose="020B0909000000000000" pitchFamily="49" charset="-128"/>
        <a:cs typeface="+mn-cs"/>
      </a:defRPr>
    </a:lvl6pPr>
    <a:lvl7pPr marL="2743200" algn="l" defTabSz="914400" rtl="0" eaLnBrk="1" latinLnBrk="0" hangingPunct="1">
      <a:defRPr kumimoji="1" sz="2800" kern="1200">
        <a:solidFill>
          <a:schemeClr val="tx2"/>
        </a:solidFill>
        <a:latin typeface="Century" panose="02040604050505020304" pitchFamily="18" charset="0"/>
        <a:ea typeface="HGｺﾞｼｯｸE" panose="020B0909000000000000" pitchFamily="49" charset="-128"/>
        <a:cs typeface="+mn-cs"/>
      </a:defRPr>
    </a:lvl7pPr>
    <a:lvl8pPr marL="3200400" algn="l" defTabSz="914400" rtl="0" eaLnBrk="1" latinLnBrk="0" hangingPunct="1">
      <a:defRPr kumimoji="1" sz="2800" kern="1200">
        <a:solidFill>
          <a:schemeClr val="tx2"/>
        </a:solidFill>
        <a:latin typeface="Century" panose="02040604050505020304" pitchFamily="18" charset="0"/>
        <a:ea typeface="HGｺﾞｼｯｸE" panose="020B0909000000000000" pitchFamily="49" charset="-128"/>
        <a:cs typeface="+mn-cs"/>
      </a:defRPr>
    </a:lvl8pPr>
    <a:lvl9pPr marL="3657600" algn="l" defTabSz="914400" rtl="0" eaLnBrk="1" latinLnBrk="0" hangingPunct="1">
      <a:defRPr kumimoji="1" sz="2800" kern="1200">
        <a:solidFill>
          <a:schemeClr val="tx2"/>
        </a:solidFill>
        <a:latin typeface="Century" panose="02040604050505020304" pitchFamily="18" charset="0"/>
        <a:ea typeface="HGｺﾞｼｯｸE" panose="020B0909000000000000" pitchFamily="49"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2121">
          <p15:clr>
            <a:srgbClr val="A4A3A4"/>
          </p15:clr>
        </p15:guide>
        <p15:guide id="2" pos="310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wner" initials="O" lastIdx="2" clrIdx="0">
    <p:extLst>
      <p:ext uri="{19B8F6BF-5375-455C-9EA6-DF929625EA0E}">
        <p15:presenceInfo xmlns:p15="http://schemas.microsoft.com/office/powerpoint/2012/main" userId="Ow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CCFF99"/>
    <a:srgbClr val="00FFFF"/>
    <a:srgbClr val="66FFCC"/>
    <a:srgbClr val="FF3300"/>
    <a:srgbClr val="FF00FF"/>
    <a:srgbClr val="FF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85" autoAdjust="0"/>
    <p:restoredTop sz="77562" autoAdjust="0"/>
  </p:normalViewPr>
  <p:slideViewPr>
    <p:cSldViewPr>
      <p:cViewPr varScale="1">
        <p:scale>
          <a:sx n="59" d="100"/>
          <a:sy n="59" d="100"/>
        </p:scale>
        <p:origin x="1584" y="42"/>
      </p:cViewPr>
      <p:guideLst>
        <p:guide orient="horz" pos="2160"/>
        <p:guide pos="3120"/>
      </p:guideLst>
    </p:cSldViewPr>
  </p:slideViewPr>
  <p:outlineViewPr>
    <p:cViewPr>
      <p:scale>
        <a:sx n="33" d="100"/>
        <a:sy n="33" d="100"/>
      </p:scale>
      <p:origin x="0" y="0"/>
    </p:cViewPr>
  </p:outlineViewPr>
  <p:notesTextViewPr>
    <p:cViewPr>
      <p:scale>
        <a:sx n="100" d="100"/>
        <a:sy n="100" d="100"/>
      </p:scale>
      <p:origin x="0" y="-264"/>
    </p:cViewPr>
  </p:notesTextViewPr>
  <p:sorterViewPr>
    <p:cViewPr>
      <p:scale>
        <a:sx n="100" d="100"/>
        <a:sy n="100" d="100"/>
      </p:scale>
      <p:origin x="0" y="0"/>
    </p:cViewPr>
  </p:sorterViewPr>
  <p:notesViewPr>
    <p:cSldViewPr>
      <p:cViewPr varScale="1">
        <p:scale>
          <a:sx n="60" d="100"/>
          <a:sy n="60" d="100"/>
        </p:scale>
        <p:origin x="-1764" y="-72"/>
      </p:cViewPr>
      <p:guideLst>
        <p:guide orient="horz" pos="2121"/>
        <p:guide pos="310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714285714285713"/>
          <c:y val="0.11084905660377359"/>
          <c:w val="0.73142857142857143"/>
          <c:h val="0.785377358490566"/>
        </c:manualLayout>
      </c:layout>
      <c:barChart>
        <c:barDir val="col"/>
        <c:grouping val="clustered"/>
        <c:varyColors val="1"/>
        <c:ser>
          <c:idx val="1"/>
          <c:order val="0"/>
          <c:tx>
            <c:strRef>
              <c:f>Sheet1!$A$2</c:f>
              <c:strCache>
                <c:ptCount val="1"/>
              </c:strCache>
            </c:strRef>
          </c:tx>
          <c:spPr>
            <a:ln w="5534">
              <a:solidFill>
                <a:schemeClr val="tx1"/>
              </a:solidFill>
              <a:prstDash val="solid"/>
            </a:ln>
          </c:spPr>
          <c:invertIfNegative val="0"/>
          <c:dPt>
            <c:idx val="0"/>
            <c:invertIfNegative val="0"/>
            <c:bubble3D val="0"/>
            <c:spPr>
              <a:solidFill>
                <a:srgbClr val="FF99CC"/>
              </a:solidFill>
              <a:ln w="5534">
                <a:solidFill>
                  <a:schemeClr val="tx1"/>
                </a:solidFill>
                <a:prstDash val="solid"/>
              </a:ln>
            </c:spPr>
          </c:dPt>
          <c:dPt>
            <c:idx val="1"/>
            <c:invertIfNegative val="0"/>
            <c:bubble3D val="0"/>
            <c:spPr>
              <a:solidFill>
                <a:srgbClr val="FFFF99"/>
              </a:solidFill>
              <a:ln w="5534">
                <a:solidFill>
                  <a:schemeClr val="tx1"/>
                </a:solidFill>
                <a:prstDash val="solid"/>
              </a:ln>
            </c:spPr>
          </c:dPt>
          <c:dPt>
            <c:idx val="3"/>
            <c:invertIfNegative val="0"/>
            <c:bubble3D val="0"/>
            <c:spPr>
              <a:solidFill>
                <a:srgbClr val="FFCC99"/>
              </a:solidFill>
              <a:ln w="5534">
                <a:solidFill>
                  <a:schemeClr val="tx1"/>
                </a:solidFill>
                <a:prstDash val="solid"/>
              </a:ln>
            </c:spPr>
          </c:dPt>
          <c:dLbls>
            <c:spPr>
              <a:noFill/>
              <a:ln w="11069">
                <a:noFill/>
              </a:ln>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Sheet1!$B$1:$D$1</c:f>
              <c:strCache>
                <c:ptCount val="2"/>
                <c:pt idx="0">
                  <c:v>0.3 - 1.0</c:v>
                </c:pt>
                <c:pt idx="1">
                  <c:v>1.1 - 3.0</c:v>
                </c:pt>
              </c:strCache>
            </c:strRef>
          </c:cat>
          <c:val>
            <c:numRef>
              <c:f>Sheet1!$B$2:$D$2</c:f>
              <c:numCache>
                <c:formatCode>General</c:formatCode>
                <c:ptCount val="2"/>
                <c:pt idx="0">
                  <c:v>1526</c:v>
                </c:pt>
                <c:pt idx="1">
                  <c:v>326</c:v>
                </c:pt>
              </c:numCache>
            </c:numRef>
          </c:val>
        </c:ser>
        <c:dLbls>
          <c:showLegendKey val="0"/>
          <c:showVal val="1"/>
          <c:showCatName val="0"/>
          <c:showSerName val="0"/>
          <c:showPercent val="0"/>
          <c:showBubbleSize val="0"/>
        </c:dLbls>
        <c:gapWidth val="0"/>
        <c:axId val="299655648"/>
        <c:axId val="299656432"/>
      </c:barChart>
      <c:lineChart>
        <c:grouping val="standard"/>
        <c:varyColors val="0"/>
        <c:ser>
          <c:idx val="0"/>
          <c:order val="1"/>
          <c:tx>
            <c:strRef>
              <c:f>Sheet1!$A$3</c:f>
              <c:strCache>
                <c:ptCount val="1"/>
              </c:strCache>
            </c:strRef>
          </c:tx>
          <c:spPr>
            <a:ln w="8302">
              <a:noFill/>
            </a:ln>
          </c:spPr>
          <c:marker>
            <c:symbol val="none"/>
          </c:marker>
          <c:dLbls>
            <c:delete val="1"/>
          </c:dLbls>
          <c:cat>
            <c:strRef>
              <c:f>Sheet1!$B$1:$D$1</c:f>
              <c:strCache>
                <c:ptCount val="2"/>
                <c:pt idx="0">
                  <c:v>0.3 - 1.0</c:v>
                </c:pt>
                <c:pt idx="1">
                  <c:v>1.1 - 3.0</c:v>
                </c:pt>
              </c:strCache>
            </c:strRef>
          </c:cat>
          <c:val>
            <c:numRef>
              <c:f>Sheet1!$B$3:$D$3</c:f>
              <c:numCache>
                <c:formatCode>General</c:formatCode>
                <c:ptCount val="2"/>
                <c:pt idx="0">
                  <c:v>82.7</c:v>
                </c:pt>
                <c:pt idx="1">
                  <c:v>17.3</c:v>
                </c:pt>
              </c:numCache>
            </c:numRef>
          </c:val>
          <c:smooth val="0"/>
        </c:ser>
        <c:dLbls>
          <c:showLegendKey val="0"/>
          <c:showVal val="1"/>
          <c:showCatName val="0"/>
          <c:showSerName val="0"/>
          <c:showPercent val="0"/>
          <c:showBubbleSize val="0"/>
        </c:dLbls>
        <c:marker val="1"/>
        <c:smooth val="0"/>
        <c:axId val="299650944"/>
        <c:axId val="299657216"/>
      </c:lineChart>
      <c:catAx>
        <c:axId val="299655648"/>
        <c:scaling>
          <c:orientation val="minMax"/>
        </c:scaling>
        <c:delete val="0"/>
        <c:axPos val="b"/>
        <c:numFmt formatCode="General" sourceLinked="1"/>
        <c:majorTickMark val="in"/>
        <c:minorTickMark val="none"/>
        <c:tickLblPos val="nextTo"/>
        <c:spPr>
          <a:ln w="1384">
            <a:solidFill>
              <a:schemeClr val="tx1"/>
            </a:solidFill>
            <a:prstDash val="solid"/>
          </a:ln>
        </c:spPr>
        <c:txPr>
          <a:bodyPr rot="0" vert="horz"/>
          <a:lstStyle/>
          <a:p>
            <a:pPr>
              <a:defRPr/>
            </a:pPr>
            <a:endParaRPr lang="ja-JP"/>
          </a:p>
        </c:txPr>
        <c:crossAx val="299656432"/>
        <c:crosses val="autoZero"/>
        <c:auto val="0"/>
        <c:lblAlgn val="ctr"/>
        <c:lblOffset val="100"/>
        <c:tickLblSkip val="1"/>
        <c:tickMarkSkip val="1"/>
        <c:noMultiLvlLbl val="0"/>
      </c:catAx>
      <c:valAx>
        <c:axId val="299656432"/>
        <c:scaling>
          <c:orientation val="minMax"/>
          <c:max val="1852"/>
          <c:min val="0"/>
        </c:scaling>
        <c:delete val="0"/>
        <c:axPos val="l"/>
        <c:title>
          <c:tx>
            <c:rich>
              <a:bodyPr/>
              <a:lstStyle/>
              <a:p>
                <a:pPr>
                  <a:defRPr/>
                </a:pPr>
                <a:r>
                  <a:rPr lang="ja-JP" dirty="0" smtClean="0"/>
                  <a:t>本数</a:t>
                </a:r>
                <a:endParaRPr lang="ja-JP" dirty="0"/>
              </a:p>
            </c:rich>
          </c:tx>
          <c:layout>
            <c:manualLayout>
              <c:xMode val="edge"/>
              <c:yMode val="edge"/>
              <c:x val="4.9777777777777775E-2"/>
              <c:y val="4.8356935701687712E-2"/>
            </c:manualLayout>
          </c:layout>
          <c:overlay val="0"/>
          <c:spPr>
            <a:noFill/>
            <a:ln w="11069">
              <a:noFill/>
            </a:ln>
          </c:spPr>
        </c:title>
        <c:numFmt formatCode="General" sourceLinked="1"/>
        <c:majorTickMark val="in"/>
        <c:minorTickMark val="none"/>
        <c:tickLblPos val="nextTo"/>
        <c:spPr>
          <a:ln w="1384">
            <a:solidFill>
              <a:schemeClr val="tx1"/>
            </a:solidFill>
            <a:prstDash val="solid"/>
          </a:ln>
        </c:spPr>
        <c:txPr>
          <a:bodyPr rot="0" vert="horz"/>
          <a:lstStyle/>
          <a:p>
            <a:pPr>
              <a:defRPr/>
            </a:pPr>
            <a:endParaRPr lang="ja-JP"/>
          </a:p>
        </c:txPr>
        <c:crossAx val="299655648"/>
        <c:crosses val="autoZero"/>
        <c:crossBetween val="between"/>
        <c:majorUnit val="500"/>
        <c:minorUnit val="12.72"/>
      </c:valAx>
      <c:catAx>
        <c:axId val="299650944"/>
        <c:scaling>
          <c:orientation val="minMax"/>
        </c:scaling>
        <c:delete val="1"/>
        <c:axPos val="b"/>
        <c:numFmt formatCode="General" sourceLinked="1"/>
        <c:majorTickMark val="out"/>
        <c:minorTickMark val="none"/>
        <c:tickLblPos val="nextTo"/>
        <c:crossAx val="299657216"/>
        <c:crosses val="autoZero"/>
        <c:auto val="0"/>
        <c:lblAlgn val="ctr"/>
        <c:lblOffset val="100"/>
        <c:noMultiLvlLbl val="0"/>
      </c:catAx>
      <c:valAx>
        <c:axId val="299657216"/>
        <c:scaling>
          <c:orientation val="minMax"/>
          <c:max val="100"/>
        </c:scaling>
        <c:delete val="0"/>
        <c:axPos val="r"/>
        <c:title>
          <c:tx>
            <c:rich>
              <a:bodyPr/>
              <a:lstStyle/>
              <a:p>
                <a:pPr>
                  <a:defRPr/>
                </a:pPr>
                <a:r>
                  <a:rPr lang="en-US" dirty="0" smtClean="0"/>
                  <a:t>%</a:t>
                </a:r>
                <a:endParaRPr lang="en-US" dirty="0"/>
              </a:p>
            </c:rich>
          </c:tx>
          <c:layout>
            <c:manualLayout>
              <c:xMode val="edge"/>
              <c:yMode val="edge"/>
              <c:x val="0.84213333333333329"/>
              <c:y val="1.8315241054099724E-2"/>
            </c:manualLayout>
          </c:layout>
          <c:overlay val="0"/>
          <c:spPr>
            <a:noFill/>
            <a:ln w="11069">
              <a:noFill/>
            </a:ln>
          </c:spPr>
        </c:title>
        <c:numFmt formatCode="General" sourceLinked="1"/>
        <c:majorTickMark val="in"/>
        <c:minorTickMark val="none"/>
        <c:tickLblPos val="nextTo"/>
        <c:spPr>
          <a:ln w="1384">
            <a:solidFill>
              <a:schemeClr val="tx1"/>
            </a:solidFill>
            <a:prstDash val="solid"/>
          </a:ln>
        </c:spPr>
        <c:txPr>
          <a:bodyPr rot="0" vert="horz"/>
          <a:lstStyle/>
          <a:p>
            <a:pPr>
              <a:defRPr/>
            </a:pPr>
            <a:endParaRPr lang="ja-JP"/>
          </a:p>
        </c:txPr>
        <c:crossAx val="299650944"/>
        <c:crosses val="max"/>
        <c:crossBetween val="between"/>
        <c:majorUnit val="25"/>
      </c:valAx>
      <c:spPr>
        <a:noFill/>
        <a:ln w="11069">
          <a:noFill/>
        </a:ln>
      </c:spPr>
    </c:plotArea>
    <c:plotVisOnly val="1"/>
    <c:dispBlanksAs val="gap"/>
    <c:showDLblsOverMax val="0"/>
  </c:chart>
  <c:spPr>
    <a:noFill/>
    <a:ln>
      <a:noFill/>
    </a:ln>
  </c:spPr>
  <c:txPr>
    <a:bodyPr/>
    <a:lstStyle/>
    <a:p>
      <a:pPr>
        <a:defRPr sz="1046" b="0" i="0" u="none" strike="noStrike" baseline="0">
          <a:solidFill>
            <a:schemeClr val="tx1"/>
          </a:solidFill>
          <a:latin typeface="メイリオ" panose="020B0604030504040204" pitchFamily="50" charset="-128"/>
          <a:ea typeface="メイリオ" panose="020B0604030504040204" pitchFamily="50" charset="-128"/>
          <a:cs typeface="HGSｺﾞｼｯｸE"/>
        </a:defRPr>
      </a:pPr>
      <a:endParaRPr lang="ja-JP"/>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356164383561644"/>
          <c:y val="8.4905660377358486E-2"/>
          <c:w val="0.75114155251141557"/>
          <c:h val="0.785377358490566"/>
        </c:manualLayout>
      </c:layout>
      <c:barChart>
        <c:barDir val="col"/>
        <c:grouping val="clustered"/>
        <c:varyColors val="1"/>
        <c:ser>
          <c:idx val="1"/>
          <c:order val="0"/>
          <c:tx>
            <c:strRef>
              <c:f>Sheet1!$A$2</c:f>
              <c:strCache>
                <c:ptCount val="1"/>
              </c:strCache>
            </c:strRef>
          </c:tx>
          <c:spPr>
            <a:solidFill>
              <a:schemeClr val="accent2"/>
            </a:solidFill>
            <a:ln w="7129">
              <a:solidFill>
                <a:schemeClr val="tx1"/>
              </a:solidFill>
              <a:prstDash val="solid"/>
            </a:ln>
          </c:spPr>
          <c:invertIfNegative val="0"/>
          <c:dPt>
            <c:idx val="0"/>
            <c:invertIfNegative val="0"/>
            <c:bubble3D val="0"/>
            <c:spPr>
              <a:solidFill>
                <a:srgbClr val="FF99CC"/>
              </a:solidFill>
              <a:ln w="7129">
                <a:solidFill>
                  <a:schemeClr val="tx1"/>
                </a:solidFill>
                <a:prstDash val="solid"/>
              </a:ln>
            </c:spPr>
          </c:dPt>
          <c:dPt>
            <c:idx val="1"/>
            <c:invertIfNegative val="0"/>
            <c:bubble3D val="0"/>
            <c:spPr>
              <a:solidFill>
                <a:srgbClr val="FFFF99"/>
              </a:solidFill>
              <a:ln w="7129">
                <a:solidFill>
                  <a:schemeClr val="tx1"/>
                </a:solidFill>
                <a:prstDash val="solid"/>
              </a:ln>
            </c:spPr>
          </c:dPt>
          <c:dPt>
            <c:idx val="2"/>
            <c:invertIfNegative val="0"/>
            <c:bubble3D val="0"/>
            <c:spPr>
              <a:solidFill>
                <a:schemeClr val="hlink"/>
              </a:solidFill>
              <a:ln w="7129">
                <a:solidFill>
                  <a:schemeClr val="tx1"/>
                </a:solidFill>
                <a:prstDash val="solid"/>
              </a:ln>
            </c:spPr>
          </c:dPt>
          <c:dPt>
            <c:idx val="3"/>
            <c:invertIfNegative val="0"/>
            <c:bubble3D val="0"/>
            <c:spPr>
              <a:solidFill>
                <a:srgbClr val="FFCC99"/>
              </a:solidFill>
              <a:ln w="7129">
                <a:solidFill>
                  <a:schemeClr val="tx1"/>
                </a:solidFill>
                <a:prstDash val="solid"/>
              </a:ln>
            </c:spPr>
          </c:dPt>
          <c:dPt>
            <c:idx val="4"/>
            <c:invertIfNegative val="0"/>
            <c:bubble3D val="0"/>
            <c:spPr>
              <a:solidFill>
                <a:schemeClr val="bg2"/>
              </a:solidFill>
              <a:ln w="7129">
                <a:solidFill>
                  <a:schemeClr val="tx1"/>
                </a:solidFill>
                <a:prstDash val="solid"/>
              </a:ln>
            </c:spPr>
          </c:dPt>
          <c:dLbls>
            <c:spPr>
              <a:noFill/>
              <a:ln w="14257">
                <a:noFill/>
              </a:ln>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Sheet1!$B$1:$G$1</c:f>
              <c:strCache>
                <c:ptCount val="5"/>
                <c:pt idx="0">
                  <c:v>A</c:v>
                </c:pt>
                <c:pt idx="1">
                  <c:v>B</c:v>
                </c:pt>
                <c:pt idx="2">
                  <c:v>C</c:v>
                </c:pt>
                <c:pt idx="3">
                  <c:v>D</c:v>
                </c:pt>
                <c:pt idx="4">
                  <c:v>その他</c:v>
                </c:pt>
              </c:strCache>
            </c:strRef>
          </c:cat>
          <c:val>
            <c:numRef>
              <c:f>Sheet1!$B$2:$G$2</c:f>
              <c:numCache>
                <c:formatCode>General</c:formatCode>
                <c:ptCount val="5"/>
                <c:pt idx="0">
                  <c:v>220</c:v>
                </c:pt>
                <c:pt idx="1">
                  <c:v>30</c:v>
                </c:pt>
                <c:pt idx="2">
                  <c:v>12</c:v>
                </c:pt>
                <c:pt idx="3">
                  <c:v>8</c:v>
                </c:pt>
                <c:pt idx="4">
                  <c:v>67</c:v>
                </c:pt>
              </c:numCache>
            </c:numRef>
          </c:val>
        </c:ser>
        <c:dLbls>
          <c:showLegendKey val="0"/>
          <c:showVal val="1"/>
          <c:showCatName val="0"/>
          <c:showSerName val="0"/>
          <c:showPercent val="0"/>
          <c:showBubbleSize val="0"/>
        </c:dLbls>
        <c:gapWidth val="0"/>
        <c:axId val="299652512"/>
        <c:axId val="299653688"/>
      </c:barChart>
      <c:lineChart>
        <c:grouping val="standard"/>
        <c:varyColors val="0"/>
        <c:ser>
          <c:idx val="0"/>
          <c:order val="1"/>
          <c:tx>
            <c:strRef>
              <c:f>Sheet1!$A$3</c:f>
              <c:strCache>
                <c:ptCount val="1"/>
              </c:strCache>
            </c:strRef>
          </c:tx>
          <c:spPr>
            <a:ln w="10693">
              <a:noFill/>
            </a:ln>
          </c:spPr>
          <c:marker>
            <c:symbol val="none"/>
          </c:marker>
          <c:dLbls>
            <c:delete val="1"/>
          </c:dLbls>
          <c:cat>
            <c:strRef>
              <c:f>Sheet1!$B$1:$G$1</c:f>
              <c:strCache>
                <c:ptCount val="5"/>
                <c:pt idx="0">
                  <c:v>A</c:v>
                </c:pt>
                <c:pt idx="1">
                  <c:v>B</c:v>
                </c:pt>
                <c:pt idx="2">
                  <c:v>C</c:v>
                </c:pt>
                <c:pt idx="3">
                  <c:v>D</c:v>
                </c:pt>
                <c:pt idx="4">
                  <c:v>その他</c:v>
                </c:pt>
              </c:strCache>
            </c:strRef>
          </c:cat>
          <c:val>
            <c:numRef>
              <c:f>Sheet1!$B$3:$G$3</c:f>
              <c:numCache>
                <c:formatCode>General</c:formatCode>
                <c:ptCount val="5"/>
                <c:pt idx="0">
                  <c:v>69</c:v>
                </c:pt>
                <c:pt idx="1">
                  <c:v>9.1999999999999993</c:v>
                </c:pt>
                <c:pt idx="2">
                  <c:v>3.6</c:v>
                </c:pt>
                <c:pt idx="3">
                  <c:v>2.2000000000000002</c:v>
                </c:pt>
                <c:pt idx="4">
                  <c:v>16</c:v>
                </c:pt>
              </c:numCache>
            </c:numRef>
          </c:val>
          <c:smooth val="0"/>
        </c:ser>
        <c:dLbls>
          <c:showLegendKey val="0"/>
          <c:showVal val="1"/>
          <c:showCatName val="0"/>
          <c:showSerName val="0"/>
          <c:showPercent val="0"/>
          <c:showBubbleSize val="0"/>
        </c:dLbls>
        <c:marker val="1"/>
        <c:smooth val="0"/>
        <c:axId val="299656040"/>
        <c:axId val="298687288"/>
      </c:lineChart>
      <c:catAx>
        <c:axId val="299652512"/>
        <c:scaling>
          <c:orientation val="minMax"/>
        </c:scaling>
        <c:delete val="0"/>
        <c:axPos val="b"/>
        <c:numFmt formatCode="General" sourceLinked="1"/>
        <c:majorTickMark val="in"/>
        <c:minorTickMark val="none"/>
        <c:tickLblPos val="nextTo"/>
        <c:spPr>
          <a:ln w="1782">
            <a:solidFill>
              <a:schemeClr val="tx1"/>
            </a:solidFill>
            <a:prstDash val="solid"/>
          </a:ln>
        </c:spPr>
        <c:txPr>
          <a:bodyPr rot="0" vert="horz"/>
          <a:lstStyle/>
          <a:p>
            <a:pPr>
              <a:defRPr/>
            </a:pPr>
            <a:endParaRPr lang="ja-JP"/>
          </a:p>
        </c:txPr>
        <c:crossAx val="299653688"/>
        <c:crosses val="autoZero"/>
        <c:auto val="0"/>
        <c:lblAlgn val="ctr"/>
        <c:lblOffset val="100"/>
        <c:tickLblSkip val="1"/>
        <c:tickMarkSkip val="1"/>
        <c:noMultiLvlLbl val="0"/>
      </c:catAx>
      <c:valAx>
        <c:axId val="299653688"/>
        <c:scaling>
          <c:orientation val="minMax"/>
          <c:max val="326"/>
          <c:min val="0"/>
        </c:scaling>
        <c:delete val="0"/>
        <c:axPos val="l"/>
        <c:title>
          <c:tx>
            <c:rich>
              <a:bodyPr/>
              <a:lstStyle/>
              <a:p>
                <a:pPr>
                  <a:defRPr/>
                </a:pPr>
                <a:r>
                  <a:rPr lang="ja-JP"/>
                  <a:t>本数</a:t>
                </a:r>
                <a:endParaRPr lang="en-US"/>
              </a:p>
            </c:rich>
          </c:tx>
          <c:layout>
            <c:manualLayout>
              <c:xMode val="edge"/>
              <c:yMode val="edge"/>
              <c:x val="4.3835616438356165E-2"/>
              <c:y val="2.6677227860845788E-2"/>
            </c:manualLayout>
          </c:layout>
          <c:overlay val="0"/>
          <c:spPr>
            <a:noFill/>
            <a:ln w="14257">
              <a:noFill/>
            </a:ln>
          </c:spPr>
        </c:title>
        <c:numFmt formatCode="General" sourceLinked="1"/>
        <c:majorTickMark val="in"/>
        <c:minorTickMark val="none"/>
        <c:tickLblPos val="nextTo"/>
        <c:spPr>
          <a:ln w="1782">
            <a:solidFill>
              <a:schemeClr val="tx1"/>
            </a:solidFill>
            <a:prstDash val="solid"/>
          </a:ln>
        </c:spPr>
        <c:txPr>
          <a:bodyPr rot="0" vert="horz"/>
          <a:lstStyle/>
          <a:p>
            <a:pPr>
              <a:defRPr/>
            </a:pPr>
            <a:endParaRPr lang="ja-JP"/>
          </a:p>
        </c:txPr>
        <c:crossAx val="299652512"/>
        <c:crosses val="autoZero"/>
        <c:crossBetween val="between"/>
        <c:majorUnit val="50"/>
        <c:minorUnit val="11.4"/>
      </c:valAx>
      <c:catAx>
        <c:axId val="299656040"/>
        <c:scaling>
          <c:orientation val="minMax"/>
        </c:scaling>
        <c:delete val="1"/>
        <c:axPos val="b"/>
        <c:numFmt formatCode="General" sourceLinked="1"/>
        <c:majorTickMark val="out"/>
        <c:minorTickMark val="none"/>
        <c:tickLblPos val="nextTo"/>
        <c:crossAx val="298687288"/>
        <c:crosses val="autoZero"/>
        <c:auto val="0"/>
        <c:lblAlgn val="ctr"/>
        <c:lblOffset val="100"/>
        <c:noMultiLvlLbl val="0"/>
      </c:catAx>
      <c:valAx>
        <c:axId val="298687288"/>
        <c:scaling>
          <c:orientation val="minMax"/>
          <c:max val="100"/>
        </c:scaling>
        <c:delete val="0"/>
        <c:axPos val="r"/>
        <c:title>
          <c:tx>
            <c:rich>
              <a:bodyPr/>
              <a:lstStyle/>
              <a:p>
                <a:pPr>
                  <a:defRPr/>
                </a:pPr>
                <a:r>
                  <a:rPr lang="en-US"/>
                  <a:t>%</a:t>
                </a:r>
              </a:p>
            </c:rich>
          </c:tx>
          <c:layout>
            <c:manualLayout>
              <c:xMode val="edge"/>
              <c:yMode val="edge"/>
              <c:x val="0.84534246575342464"/>
              <c:y val="1.8605785027050972E-2"/>
            </c:manualLayout>
          </c:layout>
          <c:overlay val="0"/>
          <c:spPr>
            <a:noFill/>
            <a:ln w="14257">
              <a:noFill/>
            </a:ln>
          </c:spPr>
        </c:title>
        <c:numFmt formatCode="General" sourceLinked="1"/>
        <c:majorTickMark val="in"/>
        <c:minorTickMark val="none"/>
        <c:tickLblPos val="nextTo"/>
        <c:spPr>
          <a:ln w="1782">
            <a:solidFill>
              <a:schemeClr val="tx1"/>
            </a:solidFill>
            <a:prstDash val="solid"/>
          </a:ln>
        </c:spPr>
        <c:txPr>
          <a:bodyPr rot="0" vert="horz"/>
          <a:lstStyle/>
          <a:p>
            <a:pPr>
              <a:defRPr/>
            </a:pPr>
            <a:endParaRPr lang="ja-JP"/>
          </a:p>
        </c:txPr>
        <c:crossAx val="299656040"/>
        <c:crosses val="max"/>
        <c:crossBetween val="between"/>
        <c:majorUnit val="25"/>
      </c:valAx>
      <c:spPr>
        <a:noFill/>
        <a:ln w="14257">
          <a:noFill/>
        </a:ln>
      </c:spPr>
    </c:plotArea>
    <c:plotVisOnly val="1"/>
    <c:dispBlanksAs val="gap"/>
    <c:showDLblsOverMax val="0"/>
  </c:chart>
  <c:spPr>
    <a:noFill/>
    <a:ln>
      <a:noFill/>
    </a:ln>
  </c:spPr>
  <c:txPr>
    <a:bodyPr/>
    <a:lstStyle/>
    <a:p>
      <a:pPr>
        <a:defRPr sz="1100" b="0" i="0" u="none" strike="noStrike" baseline="0">
          <a:solidFill>
            <a:schemeClr val="tx1"/>
          </a:solidFill>
          <a:latin typeface="メイリオ" panose="020B0604030504040204" pitchFamily="50" charset="-128"/>
          <a:ea typeface="メイリオ" panose="020B0604030504040204" pitchFamily="50" charset="-128"/>
          <a:cs typeface="HGSｺﾞｼｯｸE"/>
        </a:defRPr>
      </a:pPr>
      <a:endParaRPr lang="ja-JP"/>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96803652968036"/>
          <c:y val="8.4905660377358486E-2"/>
          <c:w val="0.82420091324200917"/>
          <c:h val="0.785377358490566"/>
        </c:manualLayout>
      </c:layout>
      <c:barChart>
        <c:barDir val="col"/>
        <c:grouping val="clustered"/>
        <c:varyColors val="1"/>
        <c:ser>
          <c:idx val="1"/>
          <c:order val="0"/>
          <c:tx>
            <c:strRef>
              <c:f>Sheet1!$A$2</c:f>
              <c:strCache>
                <c:ptCount val="1"/>
              </c:strCache>
            </c:strRef>
          </c:tx>
          <c:spPr>
            <a:ln w="7260">
              <a:solidFill>
                <a:schemeClr val="tx1"/>
              </a:solidFill>
              <a:prstDash val="solid"/>
            </a:ln>
          </c:spPr>
          <c:invertIfNegative val="0"/>
          <c:dPt>
            <c:idx val="0"/>
            <c:invertIfNegative val="0"/>
            <c:bubble3D val="0"/>
            <c:spPr>
              <a:solidFill>
                <a:srgbClr val="FF99CC"/>
              </a:solidFill>
              <a:ln w="7260">
                <a:solidFill>
                  <a:schemeClr val="tx1"/>
                </a:solidFill>
                <a:prstDash val="solid"/>
              </a:ln>
            </c:spPr>
          </c:dPt>
          <c:dPt>
            <c:idx val="1"/>
            <c:invertIfNegative val="0"/>
            <c:bubble3D val="0"/>
            <c:spPr>
              <a:solidFill>
                <a:srgbClr val="FFFF99"/>
              </a:solidFill>
              <a:ln w="7260">
                <a:solidFill>
                  <a:schemeClr val="tx1"/>
                </a:solidFill>
                <a:prstDash val="solid"/>
              </a:ln>
            </c:spPr>
          </c:dPt>
          <c:dPt>
            <c:idx val="3"/>
            <c:invertIfNegative val="0"/>
            <c:bubble3D val="0"/>
            <c:spPr>
              <a:solidFill>
                <a:srgbClr val="FFCC99"/>
              </a:solidFill>
              <a:ln w="7260">
                <a:solidFill>
                  <a:schemeClr val="tx1"/>
                </a:solidFill>
                <a:prstDash val="solid"/>
              </a:ln>
            </c:spPr>
          </c:dPt>
          <c:dLbls>
            <c:spPr>
              <a:noFill/>
              <a:ln w="14520">
                <a:noFill/>
              </a:ln>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Sheet1!$B$1:$D$1</c:f>
              <c:strCache>
                <c:ptCount val="2"/>
                <c:pt idx="0">
                  <c:v>MC加工時間</c:v>
                </c:pt>
                <c:pt idx="1">
                  <c:v>面取り時間</c:v>
                </c:pt>
              </c:strCache>
            </c:strRef>
          </c:cat>
          <c:val>
            <c:numRef>
              <c:f>Sheet1!$B$2:$D$2</c:f>
              <c:numCache>
                <c:formatCode>General</c:formatCode>
                <c:ptCount val="2"/>
                <c:pt idx="0">
                  <c:v>824</c:v>
                </c:pt>
                <c:pt idx="1">
                  <c:v>1350</c:v>
                </c:pt>
              </c:numCache>
            </c:numRef>
          </c:val>
        </c:ser>
        <c:dLbls>
          <c:showLegendKey val="0"/>
          <c:showVal val="1"/>
          <c:showCatName val="0"/>
          <c:showSerName val="0"/>
          <c:showPercent val="0"/>
          <c:showBubbleSize val="0"/>
        </c:dLbls>
        <c:gapWidth val="0"/>
        <c:axId val="298684152"/>
        <c:axId val="298684936"/>
      </c:barChart>
      <c:catAx>
        <c:axId val="298684152"/>
        <c:scaling>
          <c:orientation val="minMax"/>
        </c:scaling>
        <c:delete val="0"/>
        <c:axPos val="b"/>
        <c:numFmt formatCode="General" sourceLinked="1"/>
        <c:majorTickMark val="in"/>
        <c:minorTickMark val="none"/>
        <c:tickLblPos val="nextTo"/>
        <c:spPr>
          <a:ln w="1815">
            <a:solidFill>
              <a:schemeClr val="tx1"/>
            </a:solidFill>
            <a:prstDash val="solid"/>
          </a:ln>
        </c:spPr>
        <c:txPr>
          <a:bodyPr rot="0" vert="horz"/>
          <a:lstStyle/>
          <a:p>
            <a:pPr>
              <a:defRPr/>
            </a:pPr>
            <a:endParaRPr lang="ja-JP"/>
          </a:p>
        </c:txPr>
        <c:crossAx val="298684936"/>
        <c:crosses val="autoZero"/>
        <c:auto val="0"/>
        <c:lblAlgn val="ctr"/>
        <c:lblOffset val="100"/>
        <c:tickLblSkip val="1"/>
        <c:tickMarkSkip val="1"/>
        <c:noMultiLvlLbl val="0"/>
      </c:catAx>
      <c:valAx>
        <c:axId val="298684936"/>
        <c:scaling>
          <c:orientation val="minMax"/>
          <c:max val="1500"/>
          <c:min val="0"/>
        </c:scaling>
        <c:delete val="0"/>
        <c:axPos val="l"/>
        <c:title>
          <c:tx>
            <c:rich>
              <a:bodyPr/>
              <a:lstStyle/>
              <a:p>
                <a:pPr>
                  <a:defRPr/>
                </a:pPr>
                <a:r>
                  <a:rPr lang="ja-JP"/>
                  <a:t>秒</a:t>
                </a:r>
                <a:endParaRPr lang="en-US"/>
              </a:p>
            </c:rich>
          </c:tx>
          <c:layout>
            <c:manualLayout>
              <c:xMode val="edge"/>
              <c:yMode val="edge"/>
              <c:x val="1.8823527418934435E-2"/>
              <c:y val="0.4574293692403929"/>
            </c:manualLayout>
          </c:layout>
          <c:overlay val="0"/>
          <c:spPr>
            <a:noFill/>
            <a:ln w="14520">
              <a:noFill/>
            </a:ln>
          </c:spPr>
        </c:title>
        <c:numFmt formatCode="General" sourceLinked="1"/>
        <c:majorTickMark val="in"/>
        <c:minorTickMark val="none"/>
        <c:tickLblPos val="nextTo"/>
        <c:spPr>
          <a:ln w="1815">
            <a:solidFill>
              <a:schemeClr val="tx1"/>
            </a:solidFill>
            <a:prstDash val="solid"/>
          </a:ln>
        </c:spPr>
        <c:txPr>
          <a:bodyPr rot="0" vert="horz"/>
          <a:lstStyle/>
          <a:p>
            <a:pPr>
              <a:defRPr/>
            </a:pPr>
            <a:endParaRPr lang="ja-JP"/>
          </a:p>
        </c:txPr>
        <c:crossAx val="298684152"/>
        <c:crosses val="autoZero"/>
        <c:crossBetween val="between"/>
        <c:majorUnit val="500"/>
        <c:minorUnit val="11.4"/>
      </c:valAx>
      <c:spPr>
        <a:noFill/>
        <a:ln w="14520">
          <a:noFill/>
        </a:ln>
      </c:spPr>
    </c:plotArea>
    <c:plotVisOnly val="1"/>
    <c:dispBlanksAs val="gap"/>
    <c:showDLblsOverMax val="0"/>
  </c:chart>
  <c:spPr>
    <a:noFill/>
    <a:ln>
      <a:noFill/>
    </a:ln>
  </c:spPr>
  <c:txPr>
    <a:bodyPr/>
    <a:lstStyle/>
    <a:p>
      <a:pPr>
        <a:defRPr sz="1100" b="0" i="0" u="none" strike="noStrike" baseline="0">
          <a:solidFill>
            <a:schemeClr val="tx1"/>
          </a:solidFill>
          <a:latin typeface="メイリオ" panose="020B0604030504040204" pitchFamily="50" charset="-128"/>
          <a:ea typeface="メイリオ" panose="020B0604030504040204" pitchFamily="50" charset="-128"/>
          <a:cs typeface="HGSｺﾞｼｯｸE"/>
        </a:defRPr>
      </a:pPr>
      <a:endParaRPr lang="ja-JP"/>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96803652968036"/>
          <c:y val="8.4905660377358486E-2"/>
          <c:w val="0.82420091324200917"/>
          <c:h val="0.785377358490566"/>
        </c:manualLayout>
      </c:layout>
      <c:barChart>
        <c:barDir val="col"/>
        <c:grouping val="clustered"/>
        <c:varyColors val="1"/>
        <c:ser>
          <c:idx val="1"/>
          <c:order val="0"/>
          <c:tx>
            <c:strRef>
              <c:f>Sheet1!$A$2</c:f>
              <c:strCache>
                <c:ptCount val="1"/>
              </c:strCache>
            </c:strRef>
          </c:tx>
          <c:spPr>
            <a:ln w="6221">
              <a:solidFill>
                <a:schemeClr val="tx1"/>
              </a:solidFill>
              <a:prstDash val="solid"/>
            </a:ln>
          </c:spPr>
          <c:invertIfNegative val="0"/>
          <c:dPt>
            <c:idx val="0"/>
            <c:invertIfNegative val="0"/>
            <c:bubble3D val="0"/>
            <c:spPr>
              <a:solidFill>
                <a:srgbClr val="FF99CC"/>
              </a:solidFill>
              <a:ln w="6221">
                <a:solidFill>
                  <a:schemeClr val="tx1"/>
                </a:solidFill>
                <a:prstDash val="solid"/>
              </a:ln>
            </c:spPr>
          </c:dPt>
          <c:dPt>
            <c:idx val="1"/>
            <c:invertIfNegative val="0"/>
            <c:bubble3D val="0"/>
            <c:spPr>
              <a:solidFill>
                <a:srgbClr val="FFFF99"/>
              </a:solidFill>
              <a:ln w="6221">
                <a:solidFill>
                  <a:schemeClr val="tx1"/>
                </a:solidFill>
                <a:prstDash val="solid"/>
              </a:ln>
            </c:spPr>
          </c:dPt>
          <c:dPt>
            <c:idx val="3"/>
            <c:invertIfNegative val="0"/>
            <c:bubble3D val="0"/>
            <c:spPr>
              <a:solidFill>
                <a:srgbClr val="FFCC99"/>
              </a:solidFill>
              <a:ln w="6221">
                <a:solidFill>
                  <a:schemeClr val="tx1"/>
                </a:solidFill>
                <a:prstDash val="solid"/>
              </a:ln>
            </c:spPr>
          </c:dPt>
          <c:dLbls>
            <c:spPr>
              <a:noFill/>
              <a:ln w="12442">
                <a:noFill/>
              </a:ln>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Sheet1!$B$1:$D$1</c:f>
              <c:strCache>
                <c:ptCount val="2"/>
                <c:pt idx="0">
                  <c:v>加工時間</c:v>
                </c:pt>
                <c:pt idx="1">
                  <c:v>面取り時間</c:v>
                </c:pt>
              </c:strCache>
            </c:strRef>
          </c:cat>
          <c:val>
            <c:numRef>
              <c:f>Sheet1!$B$2:$D$2</c:f>
              <c:numCache>
                <c:formatCode>General</c:formatCode>
                <c:ptCount val="2"/>
                <c:pt idx="0">
                  <c:v>824</c:v>
                </c:pt>
                <c:pt idx="1">
                  <c:v>1350</c:v>
                </c:pt>
              </c:numCache>
            </c:numRef>
          </c:val>
        </c:ser>
        <c:dLbls>
          <c:showLegendKey val="0"/>
          <c:showVal val="1"/>
          <c:showCatName val="0"/>
          <c:showSerName val="0"/>
          <c:showPercent val="0"/>
          <c:showBubbleSize val="0"/>
        </c:dLbls>
        <c:gapWidth val="0"/>
        <c:axId val="337094200"/>
        <c:axId val="337095376"/>
      </c:barChart>
      <c:catAx>
        <c:axId val="337094200"/>
        <c:scaling>
          <c:orientation val="minMax"/>
        </c:scaling>
        <c:delete val="0"/>
        <c:axPos val="b"/>
        <c:numFmt formatCode="General" sourceLinked="1"/>
        <c:majorTickMark val="in"/>
        <c:minorTickMark val="none"/>
        <c:tickLblPos val="nextTo"/>
        <c:spPr>
          <a:ln w="1555">
            <a:solidFill>
              <a:schemeClr val="tx1"/>
            </a:solidFill>
            <a:prstDash val="solid"/>
          </a:ln>
        </c:spPr>
        <c:txPr>
          <a:bodyPr rot="0" vert="horz"/>
          <a:lstStyle/>
          <a:p>
            <a:pPr>
              <a:defRPr/>
            </a:pPr>
            <a:endParaRPr lang="ja-JP"/>
          </a:p>
        </c:txPr>
        <c:crossAx val="337095376"/>
        <c:crosses val="autoZero"/>
        <c:auto val="0"/>
        <c:lblAlgn val="ctr"/>
        <c:lblOffset val="100"/>
        <c:tickLblSkip val="1"/>
        <c:tickMarkSkip val="1"/>
        <c:noMultiLvlLbl val="0"/>
      </c:catAx>
      <c:valAx>
        <c:axId val="337095376"/>
        <c:scaling>
          <c:orientation val="minMax"/>
          <c:max val="1500"/>
          <c:min val="0"/>
        </c:scaling>
        <c:delete val="0"/>
        <c:axPos val="l"/>
        <c:title>
          <c:tx>
            <c:rich>
              <a:bodyPr/>
              <a:lstStyle/>
              <a:p>
                <a:pPr>
                  <a:defRPr/>
                </a:pPr>
                <a:r>
                  <a:rPr lang="en-US" altLang="ja-JP" dirty="0" smtClean="0"/>
                  <a:t>s</a:t>
                </a:r>
                <a:endParaRPr lang="en-US" dirty="0"/>
              </a:p>
            </c:rich>
          </c:tx>
          <c:layout>
            <c:manualLayout>
              <c:xMode val="edge"/>
              <c:yMode val="edge"/>
              <c:x val="0.12993433646029429"/>
              <c:y val="1.0845651728478152E-2"/>
            </c:manualLayout>
          </c:layout>
          <c:overlay val="0"/>
          <c:spPr>
            <a:noFill/>
            <a:ln w="12442">
              <a:noFill/>
            </a:ln>
          </c:spPr>
        </c:title>
        <c:numFmt formatCode="General" sourceLinked="1"/>
        <c:majorTickMark val="in"/>
        <c:minorTickMark val="none"/>
        <c:tickLblPos val="nextTo"/>
        <c:spPr>
          <a:ln w="1555">
            <a:solidFill>
              <a:schemeClr val="tx1"/>
            </a:solidFill>
            <a:prstDash val="solid"/>
          </a:ln>
        </c:spPr>
        <c:txPr>
          <a:bodyPr rot="0" vert="horz"/>
          <a:lstStyle/>
          <a:p>
            <a:pPr>
              <a:defRPr/>
            </a:pPr>
            <a:endParaRPr lang="ja-JP"/>
          </a:p>
        </c:txPr>
        <c:crossAx val="337094200"/>
        <c:crosses val="autoZero"/>
        <c:crossBetween val="between"/>
        <c:majorUnit val="500"/>
        <c:minorUnit val="11.4"/>
      </c:valAx>
      <c:spPr>
        <a:noFill/>
        <a:ln w="12442">
          <a:noFill/>
        </a:ln>
      </c:spPr>
    </c:plotArea>
    <c:plotVisOnly val="1"/>
    <c:dispBlanksAs val="gap"/>
    <c:showDLblsOverMax val="0"/>
  </c:chart>
  <c:spPr>
    <a:noFill/>
    <a:ln>
      <a:noFill/>
    </a:ln>
  </c:spPr>
  <c:txPr>
    <a:bodyPr/>
    <a:lstStyle/>
    <a:p>
      <a:pPr>
        <a:defRPr sz="1176" b="0" i="0" u="none" strike="noStrike" baseline="0">
          <a:solidFill>
            <a:schemeClr val="tx1"/>
          </a:solidFill>
          <a:latin typeface="メイリオ" panose="020B0604030504040204" pitchFamily="50" charset="-128"/>
          <a:ea typeface="メイリオ" panose="020B0604030504040204" pitchFamily="50" charset="-128"/>
          <a:cs typeface="HGSｺﾞｼｯｸE"/>
        </a:defRPr>
      </a:pPr>
      <a:endParaRPr lang="ja-JP"/>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96803652968036"/>
          <c:y val="8.4905660377358486E-2"/>
          <c:w val="0.82420091324200917"/>
          <c:h val="0.785377358490566"/>
        </c:manualLayout>
      </c:layout>
      <c:barChart>
        <c:barDir val="col"/>
        <c:grouping val="clustered"/>
        <c:varyColors val="1"/>
        <c:ser>
          <c:idx val="1"/>
          <c:order val="0"/>
          <c:tx>
            <c:strRef>
              <c:f>Sheet1!$A$2</c:f>
              <c:strCache>
                <c:ptCount val="1"/>
              </c:strCache>
            </c:strRef>
          </c:tx>
          <c:spPr>
            <a:ln w="6221">
              <a:solidFill>
                <a:schemeClr val="tx1"/>
              </a:solidFill>
              <a:prstDash val="solid"/>
            </a:ln>
          </c:spPr>
          <c:invertIfNegative val="0"/>
          <c:dPt>
            <c:idx val="0"/>
            <c:invertIfNegative val="0"/>
            <c:bubble3D val="0"/>
            <c:spPr>
              <a:solidFill>
                <a:srgbClr val="FF99CC"/>
              </a:solidFill>
              <a:ln w="6221">
                <a:solidFill>
                  <a:schemeClr val="tx1"/>
                </a:solidFill>
                <a:prstDash val="solid"/>
              </a:ln>
            </c:spPr>
          </c:dPt>
          <c:dPt>
            <c:idx val="1"/>
            <c:invertIfNegative val="0"/>
            <c:bubble3D val="0"/>
            <c:spPr>
              <a:solidFill>
                <a:srgbClr val="FFFF99"/>
              </a:solidFill>
              <a:ln w="6221">
                <a:solidFill>
                  <a:schemeClr val="tx1"/>
                </a:solidFill>
                <a:prstDash val="solid"/>
              </a:ln>
            </c:spPr>
          </c:dPt>
          <c:dPt>
            <c:idx val="3"/>
            <c:invertIfNegative val="0"/>
            <c:bubble3D val="0"/>
            <c:spPr>
              <a:solidFill>
                <a:srgbClr val="FFCC99"/>
              </a:solidFill>
              <a:ln w="6221">
                <a:solidFill>
                  <a:schemeClr val="tx1"/>
                </a:solidFill>
                <a:prstDash val="solid"/>
              </a:ln>
            </c:spPr>
          </c:dPt>
          <c:dLbls>
            <c:spPr>
              <a:noFill/>
              <a:ln w="12442">
                <a:noFill/>
              </a:ln>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strRef>
              <c:f>Sheet1!$B$1:$D$1</c:f>
              <c:strCache>
                <c:ptCount val="2"/>
                <c:pt idx="0">
                  <c:v>加工時間</c:v>
                </c:pt>
                <c:pt idx="1">
                  <c:v>面取り時間</c:v>
                </c:pt>
              </c:strCache>
            </c:strRef>
          </c:cat>
          <c:val>
            <c:numRef>
              <c:f>Sheet1!$B$2:$D$2</c:f>
              <c:numCache>
                <c:formatCode>General</c:formatCode>
                <c:ptCount val="2"/>
                <c:pt idx="0">
                  <c:v>1107</c:v>
                </c:pt>
                <c:pt idx="1">
                  <c:v>320</c:v>
                </c:pt>
              </c:numCache>
            </c:numRef>
          </c:val>
        </c:ser>
        <c:dLbls>
          <c:showLegendKey val="0"/>
          <c:showVal val="1"/>
          <c:showCatName val="0"/>
          <c:showSerName val="0"/>
          <c:showPercent val="0"/>
          <c:showBubbleSize val="0"/>
        </c:dLbls>
        <c:gapWidth val="0"/>
        <c:axId val="337094984"/>
        <c:axId val="337094592"/>
      </c:barChart>
      <c:catAx>
        <c:axId val="337094984"/>
        <c:scaling>
          <c:orientation val="minMax"/>
        </c:scaling>
        <c:delete val="0"/>
        <c:axPos val="b"/>
        <c:numFmt formatCode="General" sourceLinked="1"/>
        <c:majorTickMark val="in"/>
        <c:minorTickMark val="none"/>
        <c:tickLblPos val="nextTo"/>
        <c:spPr>
          <a:ln w="1555">
            <a:solidFill>
              <a:schemeClr val="tx1"/>
            </a:solidFill>
            <a:prstDash val="solid"/>
          </a:ln>
        </c:spPr>
        <c:txPr>
          <a:bodyPr rot="0" vert="horz"/>
          <a:lstStyle/>
          <a:p>
            <a:pPr>
              <a:defRPr/>
            </a:pPr>
            <a:endParaRPr lang="ja-JP"/>
          </a:p>
        </c:txPr>
        <c:crossAx val="337094592"/>
        <c:crosses val="autoZero"/>
        <c:auto val="0"/>
        <c:lblAlgn val="ctr"/>
        <c:lblOffset val="100"/>
        <c:tickLblSkip val="1"/>
        <c:tickMarkSkip val="1"/>
        <c:noMultiLvlLbl val="0"/>
      </c:catAx>
      <c:valAx>
        <c:axId val="337094592"/>
        <c:scaling>
          <c:orientation val="minMax"/>
          <c:max val="1500"/>
          <c:min val="0"/>
        </c:scaling>
        <c:delete val="0"/>
        <c:axPos val="l"/>
        <c:title>
          <c:tx>
            <c:rich>
              <a:bodyPr/>
              <a:lstStyle/>
              <a:p>
                <a:pPr>
                  <a:defRPr/>
                </a:pPr>
                <a:r>
                  <a:rPr lang="en-US" altLang="ja-JP" dirty="0" smtClean="0"/>
                  <a:t>s</a:t>
                </a:r>
                <a:endParaRPr lang="en-US" dirty="0"/>
              </a:p>
            </c:rich>
          </c:tx>
          <c:layout>
            <c:manualLayout>
              <c:xMode val="edge"/>
              <c:yMode val="edge"/>
              <c:x val="0.12541816341394166"/>
              <c:y val="1.0845651728478152E-2"/>
            </c:manualLayout>
          </c:layout>
          <c:overlay val="0"/>
          <c:spPr>
            <a:noFill/>
            <a:ln w="12442">
              <a:noFill/>
            </a:ln>
          </c:spPr>
        </c:title>
        <c:numFmt formatCode="General" sourceLinked="1"/>
        <c:majorTickMark val="in"/>
        <c:minorTickMark val="none"/>
        <c:tickLblPos val="nextTo"/>
        <c:spPr>
          <a:ln w="1555">
            <a:solidFill>
              <a:schemeClr val="tx1"/>
            </a:solidFill>
            <a:prstDash val="solid"/>
          </a:ln>
        </c:spPr>
        <c:txPr>
          <a:bodyPr rot="0" vert="horz"/>
          <a:lstStyle/>
          <a:p>
            <a:pPr>
              <a:defRPr/>
            </a:pPr>
            <a:endParaRPr lang="ja-JP"/>
          </a:p>
        </c:txPr>
        <c:crossAx val="337094984"/>
        <c:crosses val="autoZero"/>
        <c:crossBetween val="between"/>
        <c:majorUnit val="500"/>
        <c:minorUnit val="11.4"/>
      </c:valAx>
      <c:spPr>
        <a:noFill/>
        <a:ln w="12442">
          <a:noFill/>
        </a:ln>
      </c:spPr>
    </c:plotArea>
    <c:plotVisOnly val="1"/>
    <c:dispBlanksAs val="gap"/>
    <c:showDLblsOverMax val="0"/>
  </c:chart>
  <c:spPr>
    <a:noFill/>
    <a:ln>
      <a:noFill/>
    </a:ln>
  </c:spPr>
  <c:txPr>
    <a:bodyPr/>
    <a:lstStyle/>
    <a:p>
      <a:pPr>
        <a:defRPr sz="1176" b="0" i="0" u="none" strike="noStrike" baseline="0">
          <a:solidFill>
            <a:schemeClr val="tx1"/>
          </a:solidFill>
          <a:latin typeface="メイリオ" panose="020B0604030504040204" pitchFamily="50" charset="-128"/>
          <a:ea typeface="メイリオ" panose="020B0604030504040204" pitchFamily="50" charset="-128"/>
          <a:cs typeface="HGSｺﾞｼｯｸE"/>
        </a:defRPr>
      </a:pPr>
      <a:endParaRPr lang="ja-JP"/>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42783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defTabSz="942975" eaLnBrk="1" hangingPunct="1">
              <a:defRPr sz="1200">
                <a:ea typeface="MS UI Gothic" panose="020B0600070205080204" pitchFamily="50" charset="-128"/>
              </a:defRPr>
            </a:lvl1pPr>
          </a:lstStyle>
          <a:p>
            <a:pPr>
              <a:defRPr/>
            </a:pPr>
            <a:endParaRPr lang="en-US" altLang="ja-JP"/>
          </a:p>
        </p:txBody>
      </p:sp>
      <p:sp>
        <p:nvSpPr>
          <p:cNvPr id="38915" name="Rectangle 3"/>
          <p:cNvSpPr>
            <a:spLocks noGrp="1" noChangeArrowheads="1"/>
          </p:cNvSpPr>
          <p:nvPr>
            <p:ph type="dt" sz="quarter" idx="1"/>
          </p:nvPr>
        </p:nvSpPr>
        <p:spPr bwMode="auto">
          <a:xfrm>
            <a:off x="5591175" y="0"/>
            <a:ext cx="42783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algn="r" defTabSz="942975" eaLnBrk="1" hangingPunct="1">
              <a:defRPr sz="1200">
                <a:ea typeface="MS UI Gothic" panose="020B0600070205080204" pitchFamily="50" charset="-128"/>
              </a:defRPr>
            </a:lvl1pPr>
          </a:lstStyle>
          <a:p>
            <a:pPr>
              <a:defRPr/>
            </a:pPr>
            <a:endParaRPr lang="en-US" altLang="ja-JP"/>
          </a:p>
        </p:txBody>
      </p:sp>
      <p:sp>
        <p:nvSpPr>
          <p:cNvPr id="38916" name="Rectangle 4"/>
          <p:cNvSpPr>
            <a:spLocks noGrp="1" noChangeArrowheads="1"/>
          </p:cNvSpPr>
          <p:nvPr>
            <p:ph type="ftr" sz="quarter" idx="2"/>
          </p:nvPr>
        </p:nvSpPr>
        <p:spPr bwMode="auto">
          <a:xfrm>
            <a:off x="0" y="6361113"/>
            <a:ext cx="42783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defTabSz="942975" eaLnBrk="1" hangingPunct="1">
              <a:defRPr sz="1200">
                <a:ea typeface="MS UI Gothic" panose="020B0600070205080204" pitchFamily="50" charset="-128"/>
              </a:defRPr>
            </a:lvl1pPr>
          </a:lstStyle>
          <a:p>
            <a:pPr>
              <a:defRPr/>
            </a:pPr>
            <a:endParaRPr lang="en-US" altLang="ja-JP"/>
          </a:p>
        </p:txBody>
      </p:sp>
      <p:sp>
        <p:nvSpPr>
          <p:cNvPr id="38917" name="Rectangle 5"/>
          <p:cNvSpPr>
            <a:spLocks noGrp="1" noChangeArrowheads="1"/>
          </p:cNvSpPr>
          <p:nvPr>
            <p:ph type="sldNum" sz="quarter" idx="3"/>
          </p:nvPr>
        </p:nvSpPr>
        <p:spPr bwMode="auto">
          <a:xfrm>
            <a:off x="5591175" y="6361113"/>
            <a:ext cx="4278313" cy="37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algn="r" defTabSz="942975" eaLnBrk="1" hangingPunct="1">
              <a:defRPr sz="1200">
                <a:ea typeface="MS UI Gothic" panose="020B0600070205080204" pitchFamily="50" charset="-128"/>
              </a:defRPr>
            </a:lvl1pPr>
          </a:lstStyle>
          <a:p>
            <a:pPr>
              <a:defRPr/>
            </a:pPr>
            <a:fld id="{1C3088C8-BC08-4A3E-BD5D-3B02EF0E9FE8}" type="slidenum">
              <a:rPr lang="en-US" altLang="ja-JP"/>
              <a:pPr>
                <a:defRPr/>
              </a:pPr>
              <a:t>‹#›</a:t>
            </a:fld>
            <a:endParaRPr lang="en-US" altLang="ja-JP"/>
          </a:p>
        </p:txBody>
      </p:sp>
    </p:spTree>
    <p:extLst>
      <p:ext uri="{BB962C8B-B14F-4D97-AF65-F5344CB8AC3E}">
        <p14:creationId xmlns:p14="http://schemas.microsoft.com/office/powerpoint/2010/main" val="42229962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4278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defTabSz="942975" eaLnBrk="1" hangingPunct="1">
              <a:defRPr sz="1200">
                <a:solidFill>
                  <a:schemeClr val="tx1"/>
                </a:solidFill>
                <a:latin typeface="Times New Roman" panose="02020603050405020304" pitchFamily="18" charset="0"/>
                <a:ea typeface="ＭＳ Ｐゴシック" panose="020B0600070205080204" pitchFamily="50" charset="-128"/>
              </a:defRPr>
            </a:lvl1pPr>
          </a:lstStyle>
          <a:p>
            <a:pPr>
              <a:defRPr/>
            </a:pPr>
            <a:endParaRPr lang="en-US" altLang="ja-JP"/>
          </a:p>
        </p:txBody>
      </p:sp>
      <p:sp>
        <p:nvSpPr>
          <p:cNvPr id="3075" name="Rectangle 3"/>
          <p:cNvSpPr>
            <a:spLocks noGrp="1" noChangeArrowheads="1"/>
          </p:cNvSpPr>
          <p:nvPr>
            <p:ph type="dt" idx="1"/>
          </p:nvPr>
        </p:nvSpPr>
        <p:spPr bwMode="auto">
          <a:xfrm>
            <a:off x="5591175" y="0"/>
            <a:ext cx="4278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lvl1pPr algn="r" defTabSz="942975" eaLnBrk="1" hangingPunct="1">
              <a:defRPr sz="1200">
                <a:solidFill>
                  <a:schemeClr val="tx1"/>
                </a:solidFill>
                <a:latin typeface="Times New Roman" panose="02020603050405020304" pitchFamily="18" charset="0"/>
                <a:ea typeface="ＭＳ Ｐゴシック" panose="020B0600070205080204" pitchFamily="50" charset="-128"/>
              </a:defRPr>
            </a:lvl1pPr>
          </a:lstStyle>
          <a:p>
            <a:pPr>
              <a:defRPr/>
            </a:pPr>
            <a:endParaRPr lang="en-US" altLang="ja-JP"/>
          </a:p>
        </p:txBody>
      </p:sp>
      <p:sp>
        <p:nvSpPr>
          <p:cNvPr id="2052" name="Rectangle 4"/>
          <p:cNvSpPr>
            <a:spLocks noGrp="1" noRot="1" noChangeAspect="1" noChangeArrowheads="1" noTextEdit="1"/>
          </p:cNvSpPr>
          <p:nvPr>
            <p:ph type="sldImg" idx="2"/>
          </p:nvPr>
        </p:nvSpPr>
        <p:spPr bwMode="auto">
          <a:xfrm>
            <a:off x="3109913" y="504825"/>
            <a:ext cx="3651250" cy="25273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316038" y="3198813"/>
            <a:ext cx="7237412" cy="303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t" anchorCtr="0" compatLnSpc="1">
            <a:prstTxWarp prst="textNoShape">
              <a:avLst/>
            </a:prstTxWarp>
          </a:bodyPr>
          <a:lstStyle/>
          <a:p>
            <a:pPr lvl="0"/>
            <a:r>
              <a:rPr lang="ja-JP" altLang="en-US" noProof="0" smtClean="0"/>
              <a:t>マスタ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3078" name="Rectangle 6"/>
          <p:cNvSpPr>
            <a:spLocks noGrp="1" noChangeArrowheads="1"/>
          </p:cNvSpPr>
          <p:nvPr>
            <p:ph type="ftr" sz="quarter" idx="4"/>
          </p:nvPr>
        </p:nvSpPr>
        <p:spPr bwMode="auto">
          <a:xfrm>
            <a:off x="0" y="6399213"/>
            <a:ext cx="4278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defTabSz="942975" eaLnBrk="1" hangingPunct="1">
              <a:defRPr sz="1200">
                <a:solidFill>
                  <a:schemeClr val="tx1"/>
                </a:solidFill>
                <a:latin typeface="Times New Roman" panose="02020603050405020304" pitchFamily="18" charset="0"/>
                <a:ea typeface="ＭＳ Ｐゴシック" panose="020B0600070205080204" pitchFamily="50" charset="-128"/>
              </a:defRPr>
            </a:lvl1pPr>
          </a:lstStyle>
          <a:p>
            <a:pPr>
              <a:defRPr/>
            </a:pPr>
            <a:endParaRPr lang="en-US" altLang="ja-JP"/>
          </a:p>
        </p:txBody>
      </p:sp>
      <p:sp>
        <p:nvSpPr>
          <p:cNvPr id="3079" name="Rectangle 7"/>
          <p:cNvSpPr>
            <a:spLocks noGrp="1" noChangeArrowheads="1"/>
          </p:cNvSpPr>
          <p:nvPr>
            <p:ph type="sldNum" sz="quarter" idx="5"/>
          </p:nvPr>
        </p:nvSpPr>
        <p:spPr bwMode="auto">
          <a:xfrm>
            <a:off x="5591175" y="6399213"/>
            <a:ext cx="427831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4348" tIns="47174" rIns="94348" bIns="47174" numCol="1" anchor="b" anchorCtr="0" compatLnSpc="1">
            <a:prstTxWarp prst="textNoShape">
              <a:avLst/>
            </a:prstTxWarp>
          </a:bodyPr>
          <a:lstStyle>
            <a:lvl1pPr algn="r" defTabSz="942975" eaLnBrk="1" hangingPunct="1">
              <a:defRPr sz="1200">
                <a:solidFill>
                  <a:schemeClr val="tx1"/>
                </a:solidFill>
                <a:latin typeface="Times New Roman" panose="02020603050405020304" pitchFamily="18" charset="0"/>
                <a:ea typeface="ＭＳ Ｐゴシック" panose="020B0600070205080204" pitchFamily="50" charset="-128"/>
              </a:defRPr>
            </a:lvl1pPr>
          </a:lstStyle>
          <a:p>
            <a:pPr>
              <a:defRPr/>
            </a:pPr>
            <a:fld id="{AFC523FF-8F91-4C97-A3E0-BA97DB6F5C20}" type="slidenum">
              <a:rPr lang="en-US" altLang="ja-JP"/>
              <a:pPr>
                <a:defRPr/>
              </a:pPr>
              <a:t>‹#›</a:t>
            </a:fld>
            <a:endParaRPr lang="en-US" altLang="ja-JP"/>
          </a:p>
        </p:txBody>
      </p:sp>
    </p:spTree>
    <p:extLst>
      <p:ext uri="{BB962C8B-B14F-4D97-AF65-F5344CB8AC3E}">
        <p14:creationId xmlns:p14="http://schemas.microsoft.com/office/powerpoint/2010/main" val="35373363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ＭＳ Ｐ明朝" panose="02020600040205080304" pitchFamily="18"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ご安全に。</a:t>
            </a:r>
            <a:endParaRPr kumimoji="1" lang="en-US" altLang="ja-JP" dirty="0" smtClean="0"/>
          </a:p>
          <a:p>
            <a:r>
              <a:rPr kumimoji="1" lang="ja-JP" altLang="en-US" dirty="0" smtClean="0"/>
              <a:t>第二製造係モールド班、</a:t>
            </a:r>
            <a:r>
              <a:rPr kumimoji="1" lang="en-US" altLang="ja-JP" dirty="0" smtClean="0"/>
              <a:t>MC</a:t>
            </a:r>
            <a:r>
              <a:rPr kumimoji="1" lang="ja-JP" altLang="en-US" dirty="0" smtClean="0"/>
              <a:t>サークルの発表をさせていただきます。</a:t>
            </a:r>
            <a:endParaRPr kumimoji="1" lang="en-US" altLang="ja-JP" dirty="0" smtClean="0"/>
          </a:p>
          <a:p>
            <a:endParaRPr kumimoji="1" lang="en-US" altLang="ja-JP" dirty="0" smtClean="0"/>
          </a:p>
          <a:p>
            <a:r>
              <a:rPr kumimoji="1" lang="ja-JP" altLang="en-US" dirty="0" smtClean="0"/>
              <a:t>タイトルはご覧の通りです。</a:t>
            </a:r>
            <a:endParaRPr kumimoji="1" lang="en-US" altLang="ja-JP" dirty="0" smtClean="0"/>
          </a:p>
          <a:p>
            <a:r>
              <a:rPr kumimoji="1" lang="ja-JP" altLang="en-US" dirty="0" smtClean="0"/>
              <a:t>従来手動で行っていたモールドの面取り加工を、マシニングセンタを用いて自動化することにより、能率を向上させました。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1</a:t>
            </a:fld>
            <a:endParaRPr lang="en-US" altLang="ja-JP"/>
          </a:p>
        </p:txBody>
      </p:sp>
    </p:spTree>
    <p:extLst>
      <p:ext uri="{BB962C8B-B14F-4D97-AF65-F5344CB8AC3E}">
        <p14:creationId xmlns:p14="http://schemas.microsoft.com/office/powerpoint/2010/main" val="2262295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活動にあたって、メンバーの役割分担を取り決め、黒色の矢印が示すように計画を立てました。</a:t>
            </a:r>
            <a:endParaRPr kumimoji="1" lang="en-US" altLang="ja-JP" dirty="0" smtClean="0"/>
          </a:p>
          <a:p>
            <a:r>
              <a:rPr kumimoji="1" lang="ja-JP" altLang="en-US" dirty="0" smtClean="0"/>
              <a:t>赤色の矢印は実際に活動を行った結果です。</a:t>
            </a:r>
            <a:endParaRPr kumimoji="1" lang="en-US" altLang="ja-JP" dirty="0" smtClean="0"/>
          </a:p>
          <a:p>
            <a:r>
              <a:rPr kumimoji="1" lang="ja-JP" altLang="en-US" dirty="0" smtClean="0"/>
              <a:t>全体的に概ね計画通りに活動できたかと思います。</a:t>
            </a:r>
            <a:endParaRPr kumimoji="1" lang="en-US" altLang="ja-JP" dirty="0" smtClean="0"/>
          </a:p>
          <a:p>
            <a:endParaRPr kumimoji="1" lang="en-US" altLang="ja-JP" dirty="0" smtClean="0"/>
          </a:p>
          <a:p>
            <a:r>
              <a:rPr kumimoji="1" lang="ja-JP" altLang="en-US" dirty="0" smtClean="0"/>
              <a:t>以下、この順番にしたがってお話をさせていただきます。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10</a:t>
            </a:fld>
            <a:endParaRPr lang="en-US" altLang="ja-JP"/>
          </a:p>
        </p:txBody>
      </p:sp>
    </p:spTree>
    <p:extLst>
      <p:ext uri="{BB962C8B-B14F-4D97-AF65-F5344CB8AC3E}">
        <p14:creationId xmlns:p14="http://schemas.microsoft.com/office/powerpoint/2010/main" val="2524856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a:t>
            </a:r>
            <a:r>
              <a:rPr kumimoji="1" lang="ja-JP" altLang="en-US" dirty="0" smtClean="0"/>
              <a:t>、そもそもなぜ</a:t>
            </a:r>
            <a:r>
              <a:rPr kumimoji="1" lang="ja-JP" altLang="en-US" dirty="0" smtClean="0"/>
              <a:t>面取りの作業に多くの時間がかかっているのか、ということを詳しく見ていきます。</a:t>
            </a:r>
            <a:endParaRPr kumimoji="1" lang="en-US" altLang="ja-JP" dirty="0" smtClean="0"/>
          </a:p>
          <a:p>
            <a:endParaRPr kumimoji="1" lang="en-US" altLang="ja-JP" dirty="0" smtClean="0"/>
          </a:p>
          <a:p>
            <a:r>
              <a:rPr kumimoji="1" lang="ja-JP" altLang="en-US" dirty="0" smtClean="0"/>
              <a:t>実際に作業を視察し、また作業者に聞き取りを行ったところ、以下に挙げる２つのものが大きな要因になっていることが見えてきました。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11</a:t>
            </a:fld>
            <a:endParaRPr lang="en-US" altLang="ja-JP"/>
          </a:p>
        </p:txBody>
      </p:sp>
    </p:spTree>
    <p:extLst>
      <p:ext uri="{BB962C8B-B14F-4D97-AF65-F5344CB8AC3E}">
        <p14:creationId xmlns:p14="http://schemas.microsoft.com/office/powerpoint/2010/main" val="2825898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１つは、グラインダによる粗加工が、超硬刃を用いてもなかなか削れず時間を取っている、ということです。</a:t>
            </a:r>
            <a:endParaRPr kumimoji="1" lang="en-US" altLang="ja-JP" dirty="0" smtClean="0"/>
          </a:p>
          <a:p>
            <a:r>
              <a:rPr kumimoji="1" lang="ja-JP" altLang="en-US" dirty="0" smtClean="0"/>
              <a:t>面取りの研磨量は、面取り</a:t>
            </a:r>
            <a:r>
              <a:rPr kumimoji="1" lang="ja-JP" altLang="en-US" dirty="0" smtClean="0"/>
              <a:t>の寸法に対して</a:t>
            </a:r>
            <a:r>
              <a:rPr kumimoji="1" lang="en-US" altLang="ja-JP" dirty="0" smtClean="0"/>
              <a:t>3</a:t>
            </a:r>
            <a:r>
              <a:rPr kumimoji="1" lang="ja-JP" altLang="en-US" dirty="0" smtClean="0"/>
              <a:t>次関数的に増加します。</a:t>
            </a:r>
            <a:endParaRPr kumimoji="1" lang="en-US" altLang="ja-JP" dirty="0" smtClean="0"/>
          </a:p>
          <a:p>
            <a:r>
              <a:rPr kumimoji="1" lang="ja-JP" altLang="en-US" dirty="0" smtClean="0"/>
              <a:t>そのため面取りの寸法が大きくなると、その研磨量は大幅に増加し、ある</a:t>
            </a:r>
            <a:r>
              <a:rPr kumimoji="1" lang="ja-JP" altLang="en-US" dirty="0" smtClean="0"/>
              <a:t>程度の時間</a:t>
            </a:r>
            <a:r>
              <a:rPr kumimoji="1" lang="ja-JP" altLang="en-US" dirty="0" smtClean="0"/>
              <a:t>と負荷をかけないと削れない状況にあります。</a:t>
            </a:r>
            <a:endParaRPr kumimoji="1" lang="en-US" altLang="ja-JP" dirty="0" smtClean="0"/>
          </a:p>
          <a:p>
            <a:r>
              <a:rPr kumimoji="1" lang="ja-JP" altLang="en-US" dirty="0" smtClean="0"/>
              <a:t>また、特にコーナー部の研磨は、その形状から加工がしにくいため、より時間がかかってしまうという事情もあります。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12</a:t>
            </a:fld>
            <a:endParaRPr lang="en-US" altLang="ja-JP"/>
          </a:p>
        </p:txBody>
      </p:sp>
    </p:spTree>
    <p:extLst>
      <p:ext uri="{BB962C8B-B14F-4D97-AF65-F5344CB8AC3E}">
        <p14:creationId xmlns:p14="http://schemas.microsoft.com/office/powerpoint/2010/main" val="1163945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２つ目は、そもそも面取り加工が自動化されていない、という点です。</a:t>
            </a:r>
            <a:endParaRPr kumimoji="1" lang="en-US" altLang="ja-JP" dirty="0" smtClean="0"/>
          </a:p>
          <a:p>
            <a:endParaRPr kumimoji="1" lang="en-US" altLang="ja-JP" dirty="0" smtClean="0"/>
          </a:p>
          <a:p>
            <a:r>
              <a:rPr kumimoji="1" lang="ja-JP" altLang="en-US" dirty="0" smtClean="0"/>
              <a:t>当社にはソフトウェアを軽視・敬遠する風潮が社内全体にわたって存在しています。</a:t>
            </a:r>
            <a:endParaRPr kumimoji="1" lang="en-US" altLang="ja-JP" dirty="0" smtClean="0"/>
          </a:p>
          <a:p>
            <a:r>
              <a:rPr kumimoji="1" lang="ja-JP" altLang="en-US" dirty="0" smtClean="0"/>
              <a:t>そのためマシニングセンタ</a:t>
            </a:r>
            <a:r>
              <a:rPr kumimoji="1" lang="ja-JP" altLang="en-US" dirty="0" smtClean="0"/>
              <a:t>による加工が</a:t>
            </a:r>
            <a:r>
              <a:rPr kumimoji="1" lang="ja-JP" altLang="en-US" dirty="0" smtClean="0"/>
              <a:t>十分可能</a:t>
            </a:r>
            <a:r>
              <a:rPr kumimoji="1" lang="ja-JP" altLang="en-US" dirty="0" smtClean="0"/>
              <a:t>にも関わらず</a:t>
            </a:r>
            <a:r>
              <a:rPr kumimoji="1" lang="ja-JP" altLang="en-US" dirty="0" smtClean="0"/>
              <a:t>、長年</a:t>
            </a:r>
            <a:r>
              <a:rPr kumimoji="1" lang="ja-JP" altLang="en-US" dirty="0" smtClean="0"/>
              <a:t>にわたって面取り加工に対応</a:t>
            </a:r>
            <a:r>
              <a:rPr kumimoji="1" lang="ja-JP" altLang="en-US" dirty="0" smtClean="0"/>
              <a:t>する加工システムの</a:t>
            </a:r>
            <a:r>
              <a:rPr kumimoji="1" lang="ja-JP" altLang="en-US" dirty="0" smtClean="0"/>
              <a:t>作成はおろか設計さえ行われてこなかったという状況にあります。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13</a:t>
            </a:fld>
            <a:endParaRPr lang="en-US" altLang="ja-JP"/>
          </a:p>
        </p:txBody>
      </p:sp>
    </p:spTree>
    <p:extLst>
      <p:ext uri="{BB962C8B-B14F-4D97-AF65-F5344CB8AC3E}">
        <p14:creationId xmlns:p14="http://schemas.microsoft.com/office/powerpoint/2010/main" val="35608063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このような状況に対し、どういった対策が取れるかを見て</a:t>
            </a:r>
            <a:r>
              <a:rPr kumimoji="1" lang="ja-JP" altLang="en-US" dirty="0" smtClean="0"/>
              <a:t>いきました。</a:t>
            </a:r>
            <a:endParaRPr kumimoji="1" lang="en-US" altLang="ja-JP" dirty="0" smtClean="0"/>
          </a:p>
          <a:p>
            <a:endParaRPr kumimoji="1" lang="en-US" altLang="ja-JP" dirty="0" smtClean="0"/>
          </a:p>
          <a:p>
            <a:r>
              <a:rPr kumimoji="1" lang="ja-JP" altLang="en-US" dirty="0" smtClean="0"/>
              <a:t>サークルメンバーおよびスタッフを交えて検討した結果、自動加工システムの作成、および超硬刃の形状の変更が効果的であるとの結論にいたり、それぞれの対策を行うことにしました。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14</a:t>
            </a:fld>
            <a:endParaRPr lang="en-US" altLang="ja-JP"/>
          </a:p>
        </p:txBody>
      </p:sp>
    </p:spTree>
    <p:extLst>
      <p:ext uri="{BB962C8B-B14F-4D97-AF65-F5344CB8AC3E}">
        <p14:creationId xmlns:p14="http://schemas.microsoft.com/office/powerpoint/2010/main" val="1988231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まず、面取りの自動</a:t>
            </a:r>
            <a:r>
              <a:rPr kumimoji="1" lang="ja-JP" altLang="en-US" dirty="0" smtClean="0"/>
              <a:t>加工に</a:t>
            </a:r>
            <a:r>
              <a:rPr kumimoji="1" lang="ja-JP" altLang="en-US" dirty="0" smtClean="0"/>
              <a:t>ついてです。</a:t>
            </a:r>
            <a:endParaRPr kumimoji="1" lang="en-US" altLang="ja-JP" dirty="0" smtClean="0"/>
          </a:p>
          <a:p>
            <a:endParaRPr kumimoji="1" lang="en-US" altLang="ja-JP" dirty="0" smtClean="0"/>
          </a:p>
          <a:p>
            <a:r>
              <a:rPr kumimoji="1" lang="en-US" altLang="ja-JP" dirty="0" smtClean="0"/>
              <a:t>QC</a:t>
            </a:r>
            <a:r>
              <a:rPr kumimoji="1" lang="ja-JP" altLang="en-US" dirty="0" smtClean="0"/>
              <a:t>メンバーのリーダーシップのもと、まず</a:t>
            </a:r>
            <a:r>
              <a:rPr kumimoji="1" lang="ja-JP" altLang="en-US" dirty="0" smtClean="0"/>
              <a:t>初めにマシニングセンタ担当の</a:t>
            </a:r>
            <a:r>
              <a:rPr kumimoji="1" lang="ja-JP" altLang="en-US" dirty="0" smtClean="0"/>
              <a:t>作業者らと</a:t>
            </a:r>
            <a:r>
              <a:rPr kumimoji="1" lang="ja-JP" altLang="en-US" dirty="0" smtClean="0"/>
              <a:t>繰り返し話し合い</a:t>
            </a:r>
            <a:r>
              <a:rPr kumimoji="1" lang="ja-JP" altLang="en-US" dirty="0" smtClean="0"/>
              <a:t>、現状の作業の流れを</a:t>
            </a:r>
            <a:r>
              <a:rPr kumimoji="1" lang="ja-JP" altLang="en-US" dirty="0" smtClean="0"/>
              <a:t>詳細に確認し、整頓をしました。</a:t>
            </a:r>
            <a:endParaRPr kumimoji="1" lang="en-US" altLang="ja-JP" dirty="0" smtClean="0"/>
          </a:p>
          <a:p>
            <a:r>
              <a:rPr kumimoji="1" lang="ja-JP" altLang="en-US" dirty="0" smtClean="0"/>
              <a:t>それ</a:t>
            </a:r>
            <a:r>
              <a:rPr kumimoji="1" lang="ja-JP" altLang="en-US" dirty="0" smtClean="0"/>
              <a:t>をもと</a:t>
            </a:r>
            <a:r>
              <a:rPr kumimoji="1" lang="ja-JP" altLang="en-US" dirty="0" smtClean="0"/>
              <a:t>に、作</a:t>
            </a:r>
            <a:r>
              <a:rPr kumimoji="1" lang="ja-JP" altLang="en-US" dirty="0" smtClean="0"/>
              <a:t>業者・スタッフら</a:t>
            </a:r>
            <a:r>
              <a:rPr kumimoji="1" lang="ja-JP" altLang="en-US" dirty="0" smtClean="0"/>
              <a:t>と幾度も協議を重ね</a:t>
            </a:r>
            <a:r>
              <a:rPr kumimoji="1" lang="ja-JP" altLang="en-US" dirty="0" smtClean="0"/>
              <a:t>、要件の抽出および定義を行いました。</a:t>
            </a:r>
            <a:endParaRPr kumimoji="1" lang="en-US" altLang="ja-JP" dirty="0" smtClean="0"/>
          </a:p>
          <a:p>
            <a:r>
              <a:rPr kumimoji="1" lang="ja-JP" altLang="en-US" dirty="0" smtClean="0"/>
              <a:t>そしてこれ</a:t>
            </a:r>
            <a:r>
              <a:rPr kumimoji="1" lang="ja-JP" altLang="en-US" dirty="0" smtClean="0"/>
              <a:t>に</a:t>
            </a:r>
            <a:r>
              <a:rPr kumimoji="1" lang="ja-JP" altLang="en-US" dirty="0" smtClean="0"/>
              <a:t>基づいて、</a:t>
            </a:r>
            <a:r>
              <a:rPr kumimoji="1" lang="ja-JP" altLang="en-US" dirty="0" smtClean="0"/>
              <a:t>システムの機能や構成の設計を行いました。</a:t>
            </a:r>
            <a:endParaRPr kumimoji="1" lang="en-US" altLang="ja-JP" dirty="0" smtClean="0"/>
          </a:p>
          <a:p>
            <a:r>
              <a:rPr kumimoji="1" lang="ja-JP" altLang="en-US" dirty="0" smtClean="0"/>
              <a:t>こうして作成した加工システムを三菱製マシニングセンタ</a:t>
            </a:r>
            <a:r>
              <a:rPr kumimoji="1" lang="ja-JP" altLang="en-US" dirty="0" smtClean="0"/>
              <a:t>に実装し、各モールド</a:t>
            </a:r>
            <a:r>
              <a:rPr kumimoji="1" lang="ja-JP" altLang="en-US" dirty="0" smtClean="0"/>
              <a:t>班にも協力してもらい、</a:t>
            </a:r>
            <a:r>
              <a:rPr kumimoji="1" lang="ja-JP" altLang="en-US" dirty="0" smtClean="0"/>
              <a:t>テスト加工を何度も行いました。</a:t>
            </a:r>
            <a:endParaRPr kumimoji="1" lang="en-US" altLang="ja-JP" dirty="0" smtClean="0"/>
          </a:p>
          <a:p>
            <a:r>
              <a:rPr kumimoji="1" lang="ja-JP" altLang="en-US" dirty="0" smtClean="0"/>
              <a:t>また、その結果をふまえて</a:t>
            </a:r>
            <a:r>
              <a:rPr kumimoji="1" lang="ja-JP" altLang="en-US" dirty="0" smtClean="0"/>
              <a:t>修正や</a:t>
            </a:r>
            <a:r>
              <a:rPr kumimoji="1" lang="ja-JP" altLang="en-US" dirty="0" smtClean="0"/>
              <a:t>機能</a:t>
            </a:r>
            <a:r>
              <a:rPr kumimoji="1" lang="ja-JP" altLang="en-US" dirty="0" smtClean="0"/>
              <a:t>追加を繰り返し</a:t>
            </a:r>
            <a:r>
              <a:rPr kumimoji="1" lang="ja-JP" altLang="en-US" dirty="0" smtClean="0"/>
              <a:t>行いました。</a:t>
            </a:r>
            <a:endParaRPr kumimoji="1" lang="en-US" altLang="ja-JP" dirty="0" smtClean="0"/>
          </a:p>
          <a:p>
            <a:endParaRPr kumimoji="1" lang="en-US" altLang="ja-JP" dirty="0" smtClean="0"/>
          </a:p>
          <a:p>
            <a:r>
              <a:rPr kumimoji="1" lang="ja-JP" altLang="en-US" dirty="0" smtClean="0"/>
              <a:t>このよう</a:t>
            </a:r>
            <a:r>
              <a:rPr kumimoji="1" lang="ja-JP" altLang="en-US" dirty="0" smtClean="0"/>
              <a:t>に、サークルメンバー</a:t>
            </a:r>
            <a:r>
              <a:rPr kumimoji="1" lang="ja-JP" altLang="en-US" dirty="0" smtClean="0"/>
              <a:t>・スタッフ・各モールド班の積極的な協力により、面取り加工の自動化が実現するにいたりました。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15</a:t>
            </a:fld>
            <a:endParaRPr lang="en-US" altLang="ja-JP"/>
          </a:p>
        </p:txBody>
      </p:sp>
    </p:spTree>
    <p:extLst>
      <p:ext uri="{BB962C8B-B14F-4D97-AF65-F5344CB8AC3E}">
        <p14:creationId xmlns:p14="http://schemas.microsoft.com/office/powerpoint/2010/main" val="2214259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また、この面取り加工システムは明細に依存しない形で作成したため、他のほぼ全てのモールドに対しても使用することができます。</a:t>
            </a:r>
            <a:endParaRPr kumimoji="1" lang="en-US" altLang="ja-JP" dirty="0" smtClean="0"/>
          </a:p>
          <a:p>
            <a:r>
              <a:rPr kumimoji="1" lang="ja-JP" altLang="en-US" dirty="0" smtClean="0"/>
              <a:t>そこ</a:t>
            </a:r>
            <a:r>
              <a:rPr kumimoji="1" lang="ja-JP" altLang="en-US" dirty="0" smtClean="0"/>
              <a:t>で、</a:t>
            </a:r>
            <a:r>
              <a:rPr kumimoji="1" lang="ja-JP" altLang="en-US" dirty="0" smtClean="0"/>
              <a:t>時間</a:t>
            </a:r>
            <a:r>
              <a:rPr kumimoji="1" lang="ja-JP" altLang="en-US" dirty="0" smtClean="0"/>
              <a:t>の許す限り、さらに他</a:t>
            </a:r>
            <a:r>
              <a:rPr kumimoji="1" lang="ja-JP" altLang="en-US" dirty="0" smtClean="0"/>
              <a:t>の明細のモールドにもこの面取り加工システムを適用することにしました。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16</a:t>
            </a:fld>
            <a:endParaRPr lang="en-US" altLang="ja-JP"/>
          </a:p>
        </p:txBody>
      </p:sp>
    </p:spTree>
    <p:extLst>
      <p:ext uri="{BB962C8B-B14F-4D97-AF65-F5344CB8AC3E}">
        <p14:creationId xmlns:p14="http://schemas.microsoft.com/office/powerpoint/2010/main" val="38910616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これらのことに加えて、さらに工夫をした点があります。</a:t>
            </a:r>
            <a:endParaRPr kumimoji="1" lang="en-US" altLang="ja-JP" dirty="0" smtClean="0"/>
          </a:p>
          <a:p>
            <a:r>
              <a:rPr kumimoji="1" lang="ja-JP" altLang="en-US" dirty="0" smtClean="0"/>
              <a:t>自動化により、従来手動で行っていた加工が機械化されたため、当然マシニングセンタによる加工時間が増加することになります。</a:t>
            </a:r>
            <a:endParaRPr kumimoji="1" lang="en-US" altLang="ja-JP" dirty="0" smtClean="0"/>
          </a:p>
          <a:p>
            <a:r>
              <a:rPr kumimoji="1" lang="ja-JP" altLang="en-US" dirty="0" smtClean="0"/>
              <a:t>それに対し、老朽化していた加工工具をこれを機に一新しました。</a:t>
            </a:r>
            <a:endParaRPr kumimoji="1" lang="en-US" altLang="ja-JP" dirty="0" smtClean="0"/>
          </a:p>
          <a:p>
            <a:r>
              <a:rPr kumimoji="1" lang="ja-JP" altLang="en-US" dirty="0" smtClean="0"/>
              <a:t>新たな工具に</a:t>
            </a:r>
            <a:r>
              <a:rPr kumimoji="1" lang="ja-JP" altLang="en-US" dirty="0" smtClean="0"/>
              <a:t>対して適切</a:t>
            </a:r>
            <a:r>
              <a:rPr kumimoji="1" lang="ja-JP" altLang="en-US" dirty="0" smtClean="0"/>
              <a:t>な加工条件を見出し、従来よりも速く加工させることで、機械加工時間の</a:t>
            </a:r>
            <a:r>
              <a:rPr kumimoji="1" lang="ja-JP" altLang="en-US" dirty="0" smtClean="0"/>
              <a:t>短縮が可能</a:t>
            </a:r>
            <a:r>
              <a:rPr kumimoji="1" lang="ja-JP" altLang="en-US" dirty="0" smtClean="0"/>
              <a:t>となりました。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17</a:t>
            </a:fld>
            <a:endParaRPr lang="en-US" altLang="ja-JP"/>
          </a:p>
        </p:txBody>
      </p:sp>
    </p:spTree>
    <p:extLst>
      <p:ext uri="{BB962C8B-B14F-4D97-AF65-F5344CB8AC3E}">
        <p14:creationId xmlns:p14="http://schemas.microsoft.com/office/powerpoint/2010/main" val="4191837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a:t>
            </a:r>
            <a:r>
              <a:rPr kumimoji="1" lang="en-US" altLang="ja-JP" dirty="0" smtClean="0"/>
              <a:t>2</a:t>
            </a:r>
            <a:r>
              <a:rPr kumimoji="1" lang="ja-JP" altLang="en-US" dirty="0" smtClean="0"/>
              <a:t>つ目の対策案、グラインダの超硬刃の形状についてです。</a:t>
            </a:r>
            <a:endParaRPr kumimoji="1" lang="en-US" altLang="ja-JP" dirty="0" smtClean="0"/>
          </a:p>
          <a:p>
            <a:endParaRPr kumimoji="1" lang="en-US" altLang="ja-JP" dirty="0" smtClean="0"/>
          </a:p>
          <a:p>
            <a:r>
              <a:rPr kumimoji="1" lang="ja-JP" altLang="en-US" dirty="0" smtClean="0"/>
              <a:t>これについてはご覧のような形状に変更するよう計画を立てていました。</a:t>
            </a:r>
            <a:endParaRPr kumimoji="1" lang="en-US" altLang="ja-JP" dirty="0" smtClean="0"/>
          </a:p>
          <a:p>
            <a:r>
              <a:rPr kumimoji="1" lang="ja-JP" altLang="en-US" dirty="0" smtClean="0"/>
              <a:t>しかし、先に述べた面取りの自動化に</a:t>
            </a:r>
            <a:r>
              <a:rPr kumimoji="1" lang="ja-JP" altLang="en-US" dirty="0" smtClean="0"/>
              <a:t>よって、</a:t>
            </a:r>
            <a:r>
              <a:rPr kumimoji="1" lang="ja-JP" altLang="en-US" dirty="0" smtClean="0"/>
              <a:t>そもそもグラインダが不要になったため、</a:t>
            </a:r>
            <a:r>
              <a:rPr kumimoji="1" lang="ja-JP" altLang="en-US" dirty="0" smtClean="0"/>
              <a:t>対策そのものを</a:t>
            </a:r>
            <a:r>
              <a:rPr kumimoji="1" lang="ja-JP" altLang="en-US" dirty="0" smtClean="0"/>
              <a:t>行う必要がなくなりました。</a:t>
            </a:r>
            <a:endParaRPr kumimoji="1" lang="en-US" altLang="ja-JP" dirty="0" smtClean="0"/>
          </a:p>
          <a:p>
            <a:r>
              <a:rPr kumimoji="1" lang="ja-JP" altLang="en-US" dirty="0" smtClean="0"/>
              <a:t>自動化による副次的効果として、このような対策にかける</a:t>
            </a:r>
            <a:r>
              <a:rPr kumimoji="1" lang="ja-JP" altLang="en-US" dirty="0" smtClean="0"/>
              <a:t>労力や工数</a:t>
            </a:r>
            <a:r>
              <a:rPr kumimoji="1" lang="ja-JP" altLang="en-US" dirty="0" smtClean="0"/>
              <a:t>が削減できた結果となりました。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18</a:t>
            </a:fld>
            <a:endParaRPr lang="en-US" altLang="ja-JP"/>
          </a:p>
        </p:txBody>
      </p:sp>
    </p:spTree>
    <p:extLst>
      <p:ext uri="{BB962C8B-B14F-4D97-AF65-F5344CB8AC3E}">
        <p14:creationId xmlns:p14="http://schemas.microsoft.com/office/powerpoint/2010/main" val="2103871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以上のような対策を行った結果として、次にその効果について見ていきます。</a:t>
            </a:r>
            <a:endParaRPr kumimoji="1" lang="en-US" altLang="ja-JP" dirty="0" smtClean="0"/>
          </a:p>
          <a:p>
            <a:r>
              <a:rPr kumimoji="1" lang="ja-JP" altLang="en-US" dirty="0" smtClean="0"/>
              <a:t>まず</a:t>
            </a:r>
            <a:r>
              <a:rPr kumimoji="1" lang="ja-JP" altLang="en-US" dirty="0" smtClean="0"/>
              <a:t>時間的な効果</a:t>
            </a:r>
            <a:r>
              <a:rPr kumimoji="1" lang="ja-JP" altLang="en-US" dirty="0" smtClean="0"/>
              <a:t>として、以下の３つが主なものとして挙げられます。</a:t>
            </a:r>
            <a:endParaRPr kumimoji="1" lang="en-US" altLang="ja-JP" dirty="0" smtClean="0"/>
          </a:p>
          <a:p>
            <a:endParaRPr kumimoji="1" lang="en-US" altLang="ja-JP" dirty="0" smtClean="0"/>
          </a:p>
          <a:p>
            <a:r>
              <a:rPr kumimoji="1" lang="ja-JP" altLang="en-US" dirty="0" smtClean="0"/>
              <a:t>１つ目は、面取り加工を機械化、および加工工具を一新したことにより、モールド１本あたりの実質加工時間が</a:t>
            </a:r>
            <a:r>
              <a:rPr kumimoji="1" lang="en-US" altLang="ja-JP" dirty="0" smtClean="0"/>
              <a:t>18%</a:t>
            </a:r>
            <a:r>
              <a:rPr kumimoji="1" lang="ja-JP" altLang="en-US" dirty="0" smtClean="0"/>
              <a:t>短縮されました。</a:t>
            </a:r>
            <a:endParaRPr kumimoji="1" lang="en-US" altLang="ja-JP" dirty="0" smtClean="0"/>
          </a:p>
          <a:p>
            <a:r>
              <a:rPr kumimoji="1" lang="ja-JP" altLang="en-US" dirty="0" smtClean="0"/>
              <a:t>さらに、自動化によって、従来の面取り作業にかかっていた</a:t>
            </a:r>
            <a:r>
              <a:rPr kumimoji="1" lang="ja-JP" altLang="en-US" dirty="0" smtClean="0"/>
              <a:t>時間が他</a:t>
            </a:r>
            <a:r>
              <a:rPr kumimoji="1" lang="ja-JP" altLang="en-US" dirty="0" smtClean="0"/>
              <a:t>の作業に</a:t>
            </a:r>
            <a:r>
              <a:rPr kumimoji="1" lang="ja-JP" altLang="en-US" dirty="0" smtClean="0"/>
              <a:t>移せる、と</a:t>
            </a:r>
            <a:r>
              <a:rPr kumimoji="1" lang="ja-JP" altLang="en-US" dirty="0" smtClean="0"/>
              <a:t>いう大きな副次的効果も得られました。</a:t>
            </a:r>
            <a:endParaRPr kumimoji="1" lang="en-US" altLang="ja-JP" dirty="0" smtClean="0"/>
          </a:p>
          <a:p>
            <a:r>
              <a:rPr kumimoji="1" lang="ja-JP" altLang="en-US" dirty="0" smtClean="0"/>
              <a:t>マシニングセンタによる作業だけを見ると目標には下回りますが、副次的効果</a:t>
            </a:r>
            <a:r>
              <a:rPr kumimoji="1" lang="ja-JP" altLang="en-US" dirty="0" smtClean="0"/>
              <a:t>を考慮する</a:t>
            </a:r>
            <a:r>
              <a:rPr kumimoji="1" lang="ja-JP" altLang="en-US" dirty="0" smtClean="0"/>
              <a:t>と、</a:t>
            </a:r>
            <a:r>
              <a:rPr kumimoji="1" lang="ja-JP" altLang="en-US" dirty="0" smtClean="0"/>
              <a:t>想定以上の成果</a:t>
            </a:r>
            <a:r>
              <a:rPr kumimoji="1" lang="ja-JP" altLang="en-US" dirty="0" smtClean="0"/>
              <a:t>が得られた結果となりました。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19</a:t>
            </a:fld>
            <a:endParaRPr lang="en-US" altLang="ja-JP"/>
          </a:p>
        </p:txBody>
      </p:sp>
    </p:spTree>
    <p:extLst>
      <p:ext uri="{BB962C8B-B14F-4D97-AF65-F5344CB8AC3E}">
        <p14:creationId xmlns:p14="http://schemas.microsoft.com/office/powerpoint/2010/main" val="2143052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まず、テーマを選定する前提として、このような上位の方針が基となっています。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2</a:t>
            </a:fld>
            <a:endParaRPr lang="en-US" altLang="ja-JP"/>
          </a:p>
        </p:txBody>
      </p:sp>
    </p:spTree>
    <p:extLst>
      <p:ext uri="{BB962C8B-B14F-4D97-AF65-F5344CB8AC3E}">
        <p14:creationId xmlns:p14="http://schemas.microsoft.com/office/powerpoint/2010/main" val="277296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２つ目は</a:t>
            </a:r>
            <a:r>
              <a:rPr kumimoji="1" lang="ja-JP" altLang="en-US" dirty="0" smtClean="0"/>
              <a:t>、さきほど時間の許す限り他</a:t>
            </a:r>
            <a:r>
              <a:rPr kumimoji="1" lang="ja-JP" altLang="en-US" dirty="0" smtClean="0"/>
              <a:t>の明細</a:t>
            </a:r>
            <a:r>
              <a:rPr kumimoji="1" lang="ja-JP" altLang="en-US" dirty="0" smtClean="0"/>
              <a:t>にもこのシステムを適用</a:t>
            </a:r>
            <a:r>
              <a:rPr kumimoji="1" lang="ja-JP" altLang="en-US" dirty="0" smtClean="0"/>
              <a:t>したと述べましたが、結果としてさらに</a:t>
            </a:r>
            <a:r>
              <a:rPr kumimoji="1" lang="en-US" altLang="ja-JP" dirty="0" smtClean="0"/>
              <a:t>212</a:t>
            </a:r>
            <a:r>
              <a:rPr kumimoji="1" lang="ja-JP" altLang="en-US" dirty="0" smtClean="0"/>
              <a:t>本に相当するモールドに適用することができました。</a:t>
            </a:r>
            <a:endParaRPr kumimoji="1" lang="en-US" altLang="ja-JP" dirty="0" smtClean="0"/>
          </a:p>
          <a:p>
            <a:r>
              <a:rPr kumimoji="1" lang="ja-JP" altLang="en-US" dirty="0" smtClean="0"/>
              <a:t>その結果、１本あたり平均して</a:t>
            </a:r>
            <a:r>
              <a:rPr kumimoji="1" lang="en-US" altLang="ja-JP" dirty="0" smtClean="0"/>
              <a:t>2.1</a:t>
            </a:r>
            <a:r>
              <a:rPr kumimoji="1" lang="ja-JP" altLang="en-US" dirty="0" smtClean="0"/>
              <a:t>分ほど加工時間を短縮することができました。</a:t>
            </a:r>
            <a:endParaRPr kumimoji="1" lang="en-US" altLang="ja-JP" dirty="0" smtClean="0"/>
          </a:p>
          <a:p>
            <a:r>
              <a:rPr kumimoji="1" lang="ja-JP" altLang="en-US" dirty="0" smtClean="0"/>
              <a:t>また副次的効果として、１本あたり平均して</a:t>
            </a:r>
            <a:r>
              <a:rPr kumimoji="1" lang="en-US" altLang="ja-JP" baseline="0" dirty="0" smtClean="0"/>
              <a:t>12.7</a:t>
            </a:r>
            <a:r>
              <a:rPr kumimoji="1" lang="ja-JP" altLang="en-US" baseline="0" dirty="0" smtClean="0"/>
              <a:t>分ほど、従来の作業時間を他の作業に転換することが可能となりました。</a:t>
            </a:r>
            <a:endParaRPr kumimoji="1" lang="en-US" altLang="ja-JP" baseline="0" dirty="0" smtClean="0"/>
          </a:p>
          <a:p>
            <a:endParaRPr kumimoji="1" lang="en-US" altLang="ja-JP" baseline="0" dirty="0" smtClean="0"/>
          </a:p>
          <a:p>
            <a:r>
              <a:rPr kumimoji="1" lang="ja-JP" altLang="en-US" dirty="0" smtClean="0"/>
              <a:t>３つ目は、加工工具を一新したことにより、全てのモールドに対して機械加工が高速化されました。</a:t>
            </a:r>
            <a:endParaRPr kumimoji="1" lang="en-US" altLang="ja-JP" dirty="0" smtClean="0"/>
          </a:p>
          <a:p>
            <a:r>
              <a:rPr kumimoji="1" lang="ja-JP" altLang="en-US" dirty="0" smtClean="0"/>
              <a:t>これにより、上記を除いた他の</a:t>
            </a:r>
            <a:r>
              <a:rPr kumimoji="1" lang="en-US" altLang="ja-JP" dirty="0" smtClean="0"/>
              <a:t>3052</a:t>
            </a:r>
            <a:r>
              <a:rPr kumimoji="1" lang="ja-JP" altLang="en-US" dirty="0" smtClean="0"/>
              <a:t>本相当のモールドについても、</a:t>
            </a:r>
            <a:r>
              <a:rPr kumimoji="1" lang="en-US" altLang="ja-JP" dirty="0" smtClean="0"/>
              <a:t>1</a:t>
            </a:r>
            <a:r>
              <a:rPr kumimoji="1" lang="ja-JP" altLang="en-US" dirty="0" smtClean="0"/>
              <a:t>本あたり平均して</a:t>
            </a:r>
            <a:r>
              <a:rPr kumimoji="1" lang="en-US" altLang="ja-JP" dirty="0" smtClean="0"/>
              <a:t>0.5</a:t>
            </a:r>
            <a:r>
              <a:rPr kumimoji="1" lang="ja-JP" altLang="en-US" dirty="0" smtClean="0"/>
              <a:t>分だけ加工時間が短縮できました。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20</a:t>
            </a:fld>
            <a:endParaRPr lang="en-US" altLang="ja-JP"/>
          </a:p>
        </p:txBody>
      </p:sp>
    </p:spTree>
    <p:extLst>
      <p:ext uri="{BB962C8B-B14F-4D97-AF65-F5344CB8AC3E}">
        <p14:creationId xmlns:p14="http://schemas.microsoft.com/office/powerpoint/2010/main" val="32078394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これらを金額にしてまとめると、１つ目の効果によって</a:t>
            </a:r>
            <a:r>
              <a:rPr kumimoji="1" lang="en-US" altLang="ja-JP" dirty="0" smtClean="0"/>
              <a:t>40</a:t>
            </a:r>
            <a:r>
              <a:rPr kumimoji="1" lang="ja-JP" altLang="en-US" dirty="0" smtClean="0"/>
              <a:t>万</a:t>
            </a:r>
            <a:r>
              <a:rPr kumimoji="1" lang="en-US" altLang="ja-JP" dirty="0" smtClean="0"/>
              <a:t>1520</a:t>
            </a:r>
            <a:r>
              <a:rPr kumimoji="1" lang="ja-JP" altLang="en-US" dirty="0" smtClean="0"/>
              <a:t>円、</a:t>
            </a:r>
            <a:r>
              <a:rPr kumimoji="1" lang="ja-JP" altLang="en-US" dirty="0" smtClean="0"/>
              <a:t>２つ目に</a:t>
            </a:r>
            <a:r>
              <a:rPr kumimoji="1" lang="ja-JP" altLang="en-US" dirty="0" smtClean="0"/>
              <a:t>よって</a:t>
            </a:r>
            <a:r>
              <a:rPr kumimoji="1" lang="en-US" altLang="ja-JP" dirty="0" smtClean="0"/>
              <a:t>13</a:t>
            </a:r>
            <a:r>
              <a:rPr kumimoji="1" lang="ja-JP" altLang="en-US" dirty="0" smtClean="0"/>
              <a:t>万</a:t>
            </a:r>
            <a:r>
              <a:rPr kumimoji="1" lang="en-US" altLang="ja-JP" dirty="0" smtClean="0"/>
              <a:t>4495</a:t>
            </a:r>
            <a:r>
              <a:rPr kumimoji="1" lang="ja-JP" altLang="en-US" dirty="0" smtClean="0"/>
              <a:t>円、</a:t>
            </a:r>
            <a:r>
              <a:rPr kumimoji="1" lang="ja-JP" altLang="en-US" dirty="0" smtClean="0"/>
              <a:t>３つ目に</a:t>
            </a:r>
            <a:r>
              <a:rPr kumimoji="1" lang="ja-JP" altLang="en-US" dirty="0" smtClean="0"/>
              <a:t>よって</a:t>
            </a:r>
            <a:r>
              <a:rPr kumimoji="1" lang="en-US" altLang="ja-JP" dirty="0" smtClean="0"/>
              <a:t>6</a:t>
            </a:r>
            <a:r>
              <a:rPr kumimoji="1" lang="ja-JP" altLang="en-US" dirty="0" smtClean="0"/>
              <a:t>万</a:t>
            </a:r>
            <a:r>
              <a:rPr kumimoji="1" lang="en-US" altLang="ja-JP" dirty="0" smtClean="0"/>
              <a:t>5634</a:t>
            </a:r>
            <a:r>
              <a:rPr kumimoji="1" lang="ja-JP" altLang="en-US" dirty="0" smtClean="0"/>
              <a:t>円という結果になり、トータルにして１年間あたり</a:t>
            </a:r>
            <a:r>
              <a:rPr kumimoji="1" lang="en-US" altLang="ja-JP" dirty="0" smtClean="0"/>
              <a:t>601649</a:t>
            </a:r>
            <a:r>
              <a:rPr kumimoji="1" lang="ja-JP" altLang="en-US" dirty="0" smtClean="0"/>
              <a:t>円にのぼる効果が得られたことがわかりました。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21</a:t>
            </a:fld>
            <a:endParaRPr lang="en-US" altLang="ja-JP"/>
          </a:p>
        </p:txBody>
      </p:sp>
    </p:spTree>
    <p:extLst>
      <p:ext uri="{BB962C8B-B14F-4D97-AF65-F5344CB8AC3E}">
        <p14:creationId xmlns:p14="http://schemas.microsoft.com/office/powerpoint/2010/main" val="7162656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また、その他についても様々な成果が得られました。</a:t>
            </a:r>
            <a:endParaRPr kumimoji="1" lang="en-US" altLang="ja-JP" dirty="0" smtClean="0"/>
          </a:p>
          <a:p>
            <a:endParaRPr kumimoji="1" lang="en-US" altLang="ja-JP" dirty="0" smtClean="0"/>
          </a:p>
          <a:p>
            <a:r>
              <a:rPr kumimoji="1" lang="ja-JP" altLang="en-US" dirty="0" smtClean="0"/>
              <a:t>加工作業が機械化されたため、そもそもグラインダが不要になり、また材料の移動も軽減され、身体的な負担が大きく減少しました。</a:t>
            </a:r>
            <a:endParaRPr kumimoji="1" lang="en-US" altLang="ja-JP" dirty="0" smtClean="0"/>
          </a:p>
          <a:p>
            <a:r>
              <a:rPr kumimoji="1" lang="ja-JP" altLang="en-US" dirty="0" smtClean="0"/>
              <a:t>また機械の中で加工が行われるため、削り屑の発生も大きく減少しました。</a:t>
            </a:r>
            <a:endParaRPr kumimoji="1" lang="en-US" altLang="ja-JP" dirty="0" smtClean="0"/>
          </a:p>
          <a:p>
            <a:r>
              <a:rPr kumimoji="1" lang="ja-JP" altLang="en-US" dirty="0" smtClean="0"/>
              <a:t>加えて、機械化により作業者にも材質にも関係なく仕上がりが正確かつ安定し、また加工時間も同様に安定化しました。</a:t>
            </a:r>
            <a:endParaRPr kumimoji="1" lang="en-US" altLang="ja-JP" dirty="0" smtClean="0"/>
          </a:p>
          <a:p>
            <a:r>
              <a:rPr kumimoji="1" lang="ja-JP" altLang="en-US" dirty="0" smtClean="0"/>
              <a:t>さらには、ヒューマンエラーの生じる可能性がなくなったことも大きな成果と言えます。</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22</a:t>
            </a:fld>
            <a:endParaRPr lang="en-US" altLang="ja-JP"/>
          </a:p>
        </p:txBody>
      </p:sp>
    </p:spTree>
    <p:extLst>
      <p:ext uri="{BB962C8B-B14F-4D97-AF65-F5344CB8AC3E}">
        <p14:creationId xmlns:p14="http://schemas.microsoft.com/office/powerpoint/2010/main" val="14960948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続いて、歯止めについてですが、これについて</a:t>
            </a:r>
            <a:r>
              <a:rPr kumimoji="1" lang="ja-JP" altLang="en-US" dirty="0" smtClean="0"/>
              <a:t>はシステムの設計</a:t>
            </a:r>
            <a:r>
              <a:rPr kumimoji="1" lang="ja-JP" altLang="en-US" dirty="0" smtClean="0"/>
              <a:t>の段階ですでに対策が済んでいます。</a:t>
            </a:r>
            <a:endParaRPr kumimoji="1" lang="en-US" altLang="ja-JP" dirty="0" smtClean="0"/>
          </a:p>
          <a:p>
            <a:endParaRPr kumimoji="1" lang="en-US" altLang="ja-JP" dirty="0" smtClean="0"/>
          </a:p>
          <a:p>
            <a:r>
              <a:rPr kumimoji="1" lang="ja-JP" altLang="en-US" dirty="0" smtClean="0"/>
              <a:t>今回、新たに加工システムを作製しましたが</a:t>
            </a:r>
            <a:r>
              <a:rPr kumimoji="1" lang="ja-JP" altLang="en-US" dirty="0" smtClean="0"/>
              <a:t>、これは従来</a:t>
            </a:r>
            <a:r>
              <a:rPr kumimoji="1" lang="ja-JP" altLang="en-US" dirty="0" smtClean="0"/>
              <a:t>のシステムと互換性を維持するよう入念に制作を行いました。</a:t>
            </a:r>
            <a:endParaRPr kumimoji="1" lang="en-US" altLang="ja-JP" dirty="0" smtClean="0"/>
          </a:p>
          <a:p>
            <a:r>
              <a:rPr kumimoji="1" lang="ja-JP" altLang="en-US" dirty="0" smtClean="0"/>
              <a:t>そのため、その使用方法は従来のものと本質的に全く同じです。</a:t>
            </a:r>
            <a:endParaRPr kumimoji="1" lang="en-US" altLang="ja-JP" dirty="0" smtClean="0"/>
          </a:p>
          <a:p>
            <a:r>
              <a:rPr kumimoji="1" lang="ja-JP" altLang="en-US" dirty="0" smtClean="0"/>
              <a:t>したがって、作業者は従来通りにマシニングセンタを操作すればよいことになります。</a:t>
            </a:r>
            <a:endParaRPr kumimoji="1" lang="en-US" altLang="ja-JP" dirty="0" smtClean="0"/>
          </a:p>
          <a:p>
            <a:endParaRPr kumimoji="1" lang="en-US" altLang="ja-JP" dirty="0" smtClean="0"/>
          </a:p>
          <a:p>
            <a:r>
              <a:rPr kumimoji="1" lang="ja-JP" altLang="en-US" dirty="0" smtClean="0"/>
              <a:t>また、この加工システムは他のマシニングセンタにも応用が可能です。</a:t>
            </a:r>
            <a:endParaRPr kumimoji="1" lang="en-US" altLang="ja-JP" dirty="0" smtClean="0"/>
          </a:p>
          <a:p>
            <a:r>
              <a:rPr kumimoji="1" lang="ja-JP" altLang="en-US" dirty="0" smtClean="0"/>
              <a:t>実際に適用したものもあり、その内容は作業標準にも盛り込まれています。</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23</a:t>
            </a:fld>
            <a:endParaRPr lang="en-US" altLang="ja-JP"/>
          </a:p>
        </p:txBody>
      </p:sp>
    </p:spTree>
    <p:extLst>
      <p:ext uri="{BB962C8B-B14F-4D97-AF65-F5344CB8AC3E}">
        <p14:creationId xmlns:p14="http://schemas.microsoft.com/office/powerpoint/2010/main" val="27664799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最後に今回の活動を振り返りたいと思います。</a:t>
            </a:r>
            <a:endParaRPr kumimoji="1" lang="en-US" altLang="ja-JP" dirty="0" smtClean="0"/>
          </a:p>
          <a:p>
            <a:endParaRPr kumimoji="1" lang="en-US" altLang="ja-JP" dirty="0" smtClean="0"/>
          </a:p>
          <a:p>
            <a:r>
              <a:rPr kumimoji="1" lang="ja-JP" altLang="en-US" dirty="0" smtClean="0"/>
              <a:t>今回の活動の成果は、サークルメンバーはもちろん、スタッフや他の班の積極的な協力によるところが大きかったです。</a:t>
            </a:r>
            <a:endParaRPr kumimoji="1" lang="en-US" altLang="ja-JP" dirty="0" smtClean="0"/>
          </a:p>
          <a:p>
            <a:r>
              <a:rPr kumimoji="1" lang="ja-JP" altLang="en-US" dirty="0" smtClean="0"/>
              <a:t>テスト加工ではネガティブな結果が何度も出ましたが、様々な工夫や改善案を出し合い、挽回することができました。</a:t>
            </a:r>
            <a:endParaRPr kumimoji="1" lang="en-US" altLang="ja-JP" dirty="0" smtClean="0"/>
          </a:p>
          <a:p>
            <a:r>
              <a:rPr kumimoji="1" lang="ja-JP" altLang="en-US" dirty="0" smtClean="0"/>
              <a:t>またどのようなリーダーシップを取ればメンバーが積極的に動けるか、ということ</a:t>
            </a:r>
            <a:r>
              <a:rPr kumimoji="1" lang="ja-JP" altLang="en-US" dirty="0" smtClean="0"/>
              <a:t>も大変勉強</a:t>
            </a:r>
            <a:r>
              <a:rPr kumimoji="1" lang="ja-JP" altLang="en-US" dirty="0" smtClean="0"/>
              <a:t>になりました。</a:t>
            </a:r>
            <a:endParaRPr kumimoji="1" lang="en-US" altLang="ja-JP" dirty="0" smtClean="0"/>
          </a:p>
          <a:p>
            <a:endParaRPr kumimoji="1" lang="en-US" altLang="ja-JP" dirty="0" smtClean="0"/>
          </a:p>
          <a:p>
            <a:r>
              <a:rPr kumimoji="1" lang="ja-JP" altLang="en-US" dirty="0" smtClean="0"/>
              <a:t>また、機械加工</a:t>
            </a:r>
            <a:r>
              <a:rPr kumimoji="1" lang="ja-JP" altLang="en-US" dirty="0" smtClean="0"/>
              <a:t>では不可欠な、材料</a:t>
            </a:r>
            <a:r>
              <a:rPr kumimoji="1" lang="ja-JP" altLang="en-US" dirty="0" smtClean="0"/>
              <a:t>の幾何学的性質の理解</a:t>
            </a:r>
            <a:r>
              <a:rPr kumimoji="1" lang="ja-JP" altLang="en-US" dirty="0" smtClean="0"/>
              <a:t>が当初は決定的</a:t>
            </a:r>
            <a:r>
              <a:rPr kumimoji="1" lang="ja-JP" altLang="en-US" dirty="0" smtClean="0"/>
              <a:t>に不足していましたが、それに対する理解も大きく進みました。</a:t>
            </a:r>
            <a:endParaRPr kumimoji="1" lang="en-US" altLang="ja-JP" dirty="0" smtClean="0"/>
          </a:p>
          <a:p>
            <a:r>
              <a:rPr kumimoji="1" lang="ja-JP" altLang="en-US" dirty="0" smtClean="0"/>
              <a:t>システムの設計の仕方や、それに応じたプログラミングの仕方についても同様です。</a:t>
            </a:r>
            <a:endParaRPr kumimoji="1" lang="en-US" altLang="ja-JP" dirty="0" smtClean="0"/>
          </a:p>
          <a:p>
            <a:r>
              <a:rPr kumimoji="1" lang="ja-JP" altLang="en-US" dirty="0" smtClean="0"/>
              <a:t>これらに</a:t>
            </a:r>
            <a:r>
              <a:rPr kumimoji="1" lang="ja-JP" altLang="en-US" dirty="0" smtClean="0"/>
              <a:t>は</a:t>
            </a:r>
            <a:r>
              <a:rPr kumimoji="1" lang="en-US" altLang="ja-JP" dirty="0" smtClean="0"/>
              <a:t>AI</a:t>
            </a:r>
            <a:r>
              <a:rPr kumimoji="1" lang="ja-JP" altLang="en-US" dirty="0" smtClean="0"/>
              <a:t>に助けてもらったこと</a:t>
            </a:r>
            <a:r>
              <a:rPr kumimoji="1" lang="ja-JP" altLang="en-US" dirty="0" smtClean="0"/>
              <a:t>も大きいです。</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24</a:t>
            </a:fld>
            <a:endParaRPr lang="en-US" altLang="ja-JP"/>
          </a:p>
        </p:txBody>
      </p:sp>
    </p:spTree>
    <p:extLst>
      <p:ext uri="{BB962C8B-B14F-4D97-AF65-F5344CB8AC3E}">
        <p14:creationId xmlns:p14="http://schemas.microsoft.com/office/powerpoint/2010/main" val="2284108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今回の取り組みでは、時間の都合のため一部のモールドにしか適用できませんでしたが、今後は他のモールドについても順次適用していこうと思います。</a:t>
            </a:r>
            <a:endParaRPr kumimoji="1" lang="en-US" altLang="ja-JP" dirty="0" smtClean="0"/>
          </a:p>
          <a:p>
            <a:r>
              <a:rPr kumimoji="1" lang="ja-JP" altLang="en-US" dirty="0" smtClean="0"/>
              <a:t>また作製したシステムは他の</a:t>
            </a:r>
            <a:r>
              <a:rPr kumimoji="1" lang="en-US" altLang="ja-JP" dirty="0" smtClean="0"/>
              <a:t>NC</a:t>
            </a:r>
            <a:r>
              <a:rPr kumimoji="1" lang="ja-JP" altLang="en-US" dirty="0" smtClean="0"/>
              <a:t>装置にも応用できる余地が十分にあります。</a:t>
            </a:r>
            <a:endParaRPr kumimoji="1" lang="en-US" altLang="ja-JP" dirty="0" smtClean="0"/>
          </a:p>
          <a:p>
            <a:r>
              <a:rPr kumimoji="1" lang="ja-JP" altLang="en-US" dirty="0" smtClean="0"/>
              <a:t>また、今回は面取り作業に着目しましたが、他にも自動化が可能と思われる作業が多くあるため、それについても検討したいです。</a:t>
            </a:r>
            <a:endParaRPr kumimoji="1" lang="en-US" altLang="ja-JP" dirty="0" smtClean="0"/>
          </a:p>
          <a:p>
            <a:r>
              <a:rPr kumimoji="1" lang="ja-JP" altLang="en-US" dirty="0" smtClean="0"/>
              <a:t>さらにいうと、こうした自動化の手法はマシニングセンタだけに限りません。</a:t>
            </a:r>
            <a:endParaRPr kumimoji="1" lang="en-US" altLang="ja-JP" dirty="0" smtClean="0"/>
          </a:p>
          <a:p>
            <a:r>
              <a:rPr kumimoji="1" lang="ja-JP" altLang="en-US" dirty="0" smtClean="0"/>
              <a:t>特にパソコンを用いた作業や書類作業等に広く適用できることは言うまでもありません。</a:t>
            </a:r>
            <a:endParaRPr kumimoji="1" lang="en-US" altLang="ja-JP" dirty="0" smtClean="0"/>
          </a:p>
          <a:p>
            <a:endParaRPr kumimoji="1" lang="en-US" altLang="ja-JP" dirty="0" smtClean="0"/>
          </a:p>
          <a:p>
            <a:r>
              <a:rPr kumimoji="1" lang="ja-JP" altLang="en-US" dirty="0" smtClean="0"/>
              <a:t>こうした活動を通じて、ソフトウェアを軽視あるいは敬遠する社内の風潮が少しでもなくなっていけばいいなと思います。</a:t>
            </a:r>
            <a:endParaRPr kumimoji="1" lang="en-US" altLang="ja-JP" dirty="0" smtClean="0"/>
          </a:p>
          <a:p>
            <a:endParaRPr kumimoji="1" lang="en-US" altLang="ja-JP" dirty="0" smtClean="0"/>
          </a:p>
          <a:p>
            <a:r>
              <a:rPr kumimoji="1" lang="ja-JP" altLang="en-US" dirty="0" smtClean="0"/>
              <a:t>私からの話は以上です。ありがとうございました。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25</a:t>
            </a:fld>
            <a:endParaRPr lang="en-US" altLang="ja-JP"/>
          </a:p>
        </p:txBody>
      </p:sp>
    </p:spTree>
    <p:extLst>
      <p:ext uri="{BB962C8B-B14F-4D97-AF65-F5344CB8AC3E}">
        <p14:creationId xmlns:p14="http://schemas.microsoft.com/office/powerpoint/2010/main" val="2621976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現在、課題や問題として把握している主な事項として、このようなものが挙げられます。</a:t>
            </a:r>
            <a:endParaRPr kumimoji="1" lang="en-US" altLang="ja-JP" dirty="0" smtClean="0"/>
          </a:p>
          <a:p>
            <a:endParaRPr kumimoji="1" lang="en-US" altLang="ja-JP" dirty="0" smtClean="0"/>
          </a:p>
          <a:p>
            <a:r>
              <a:rPr kumimoji="1" lang="ja-JP" altLang="en-US" dirty="0" smtClean="0"/>
              <a:t>この中で、上位方針・重要性・緊急性・メンバーの技術力等を考慮</a:t>
            </a:r>
            <a:r>
              <a:rPr kumimoji="1" lang="ja-JP" altLang="en-US" dirty="0" smtClean="0"/>
              <a:t>した上で、</a:t>
            </a:r>
            <a:r>
              <a:rPr kumimoji="1" lang="ja-JP" altLang="en-US" dirty="0" smtClean="0"/>
              <a:t>メンバーと</a:t>
            </a:r>
            <a:r>
              <a:rPr kumimoji="1" lang="ja-JP" altLang="en-US" dirty="0" smtClean="0"/>
              <a:t>話し合いこの</a:t>
            </a:r>
            <a:r>
              <a:rPr kumimoji="1" lang="ja-JP" altLang="en-US" dirty="0" smtClean="0"/>
              <a:t>テーマを採択するにいたりました。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3</a:t>
            </a:fld>
            <a:endParaRPr lang="en-US" altLang="ja-JP"/>
          </a:p>
        </p:txBody>
      </p:sp>
    </p:spTree>
    <p:extLst>
      <p:ext uri="{BB962C8B-B14F-4D97-AF65-F5344CB8AC3E}">
        <p14:creationId xmlns:p14="http://schemas.microsoft.com/office/powerpoint/2010/main" val="2302947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このテーマを採択した大きな理由として、モールド端面部の面取り加工を手動で行っていることが挙げられます。</a:t>
            </a:r>
            <a:endParaRPr kumimoji="1" lang="en-US" altLang="ja-JP" dirty="0" smtClean="0"/>
          </a:p>
          <a:p>
            <a:r>
              <a:rPr kumimoji="1" lang="ja-JP" altLang="en-US" dirty="0" smtClean="0"/>
              <a:t>手動で行っているため、</a:t>
            </a:r>
            <a:r>
              <a:rPr kumimoji="1" lang="ja-JP" altLang="en-US" dirty="0" smtClean="0"/>
              <a:t>安全面・環境面・</a:t>
            </a:r>
            <a:r>
              <a:rPr kumimoji="1" lang="ja-JP" altLang="en-US" dirty="0" smtClean="0"/>
              <a:t>品質面のすべてにおいて負のリスクを有している状態にあります。</a:t>
            </a:r>
            <a:endParaRPr kumimoji="1" lang="en-US" altLang="ja-JP" dirty="0" smtClean="0"/>
          </a:p>
          <a:p>
            <a:r>
              <a:rPr kumimoji="1" lang="ja-JP" altLang="en-US" dirty="0" smtClean="0"/>
              <a:t>また、加工により人手が取られるため、その間にマシニングセンタを止めておく必要も出てきます。</a:t>
            </a:r>
            <a:endParaRPr kumimoji="1" lang="en-US" altLang="ja-JP" dirty="0" smtClean="0"/>
          </a:p>
          <a:p>
            <a:r>
              <a:rPr kumimoji="1" lang="ja-JP" altLang="en-US" dirty="0" smtClean="0"/>
              <a:t>さらに</a:t>
            </a:r>
            <a:r>
              <a:rPr kumimoji="1" lang="ja-JP" altLang="en-US" dirty="0" smtClean="0"/>
              <a:t>は、これはマシニングセンタを用いた機械化が十分可能であるにもかかわらず、長年にわたって改良がなされてこなかったという経緯もあります。</a:t>
            </a:r>
            <a:endParaRPr kumimoji="1" lang="en-US" altLang="ja-JP" dirty="0" smtClean="0"/>
          </a:p>
          <a:p>
            <a:endParaRPr kumimoji="1" lang="en-US" altLang="ja-JP" dirty="0" smtClean="0"/>
          </a:p>
          <a:p>
            <a:r>
              <a:rPr kumimoji="1" lang="ja-JP" altLang="en-US" dirty="0" smtClean="0"/>
              <a:t>したがって、非常に重要かつ喫緊の問題あるいは課題であるため、このテーマについて活動を行うことにしました。</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4</a:t>
            </a:fld>
            <a:endParaRPr lang="en-US" altLang="ja-JP"/>
          </a:p>
        </p:txBody>
      </p:sp>
    </p:spTree>
    <p:extLst>
      <p:ext uri="{BB962C8B-B14F-4D97-AF65-F5344CB8AC3E}">
        <p14:creationId xmlns:p14="http://schemas.microsoft.com/office/powerpoint/2010/main" val="602912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現状についてより詳しく見ていきます。</a:t>
            </a:r>
            <a:endParaRPr kumimoji="1" lang="en-US" altLang="ja-JP" dirty="0" smtClean="0"/>
          </a:p>
          <a:p>
            <a:endParaRPr kumimoji="1" lang="en-US" altLang="ja-JP" dirty="0" smtClean="0"/>
          </a:p>
          <a:p>
            <a:r>
              <a:rPr kumimoji="1" lang="ja-JP" altLang="en-US" dirty="0" smtClean="0"/>
              <a:t>まず、面取り作業の工程についてです。</a:t>
            </a:r>
            <a:endParaRPr kumimoji="1" lang="en-US" altLang="ja-JP" dirty="0" smtClean="0"/>
          </a:p>
          <a:p>
            <a:r>
              <a:rPr kumimoji="1" lang="ja-JP" altLang="en-US" dirty="0" smtClean="0"/>
              <a:t>マシニングセンタでの加工が終わった後、モールドを作業台に運び、その端面部の面取りを行います。</a:t>
            </a:r>
            <a:endParaRPr kumimoji="1" lang="en-US" altLang="ja-JP" dirty="0" smtClean="0"/>
          </a:p>
          <a:p>
            <a:r>
              <a:rPr kumimoji="1" lang="ja-JP" altLang="en-US" dirty="0" smtClean="0"/>
              <a:t>写真にあるように、最初にグラインダを用いて大まかに面取りを行います。</a:t>
            </a:r>
            <a:endParaRPr kumimoji="1" lang="en-US" altLang="ja-JP" dirty="0" smtClean="0"/>
          </a:p>
          <a:p>
            <a:r>
              <a:rPr kumimoji="1" lang="ja-JP" altLang="en-US" dirty="0" smtClean="0"/>
              <a:t>続いて、ヤスリを用いてある程度仕上がる形に研磨します。</a:t>
            </a:r>
            <a:endParaRPr kumimoji="1" lang="en-US" altLang="ja-JP" dirty="0" smtClean="0"/>
          </a:p>
          <a:p>
            <a:r>
              <a:rPr kumimoji="1" lang="ja-JP" altLang="en-US" dirty="0" smtClean="0"/>
              <a:t>最後に、ナイロンパッドを用いて仕上げます。</a:t>
            </a:r>
            <a:endParaRPr kumimoji="1" lang="en-US" altLang="ja-JP" dirty="0" smtClean="0"/>
          </a:p>
          <a:p>
            <a:r>
              <a:rPr kumimoji="1" lang="ja-JP" altLang="en-US" dirty="0" smtClean="0"/>
              <a:t>これを、モールドのトップ側とボトム側の両端部について行います。</a:t>
            </a:r>
            <a:endParaRPr kumimoji="1" lang="en-US" altLang="ja-JP" dirty="0" smtClean="0"/>
          </a:p>
          <a:p>
            <a:endParaRPr kumimoji="1" lang="en-US" altLang="ja-JP" dirty="0" smtClean="0"/>
          </a:p>
          <a:p>
            <a:r>
              <a:rPr kumimoji="1" lang="ja-JP" altLang="en-US" dirty="0" smtClean="0"/>
              <a:t>ご覧の通り、これらはすべて手作業にて行われています。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5</a:t>
            </a:fld>
            <a:endParaRPr lang="en-US" altLang="ja-JP"/>
          </a:p>
        </p:txBody>
      </p:sp>
    </p:spTree>
    <p:extLst>
      <p:ext uri="{BB962C8B-B14F-4D97-AF65-F5344CB8AC3E}">
        <p14:creationId xmlns:p14="http://schemas.microsoft.com/office/powerpoint/2010/main" val="3095630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全て手作業で行っているため、作業者ごとにはもちろん、製品ごとにも仕上がりにムラがどうしても生じてしまいます。</a:t>
            </a:r>
            <a:endParaRPr kumimoji="1" lang="en-US" altLang="ja-JP" dirty="0" smtClean="0"/>
          </a:p>
          <a:p>
            <a:r>
              <a:rPr kumimoji="1" lang="ja-JP" altLang="en-US" dirty="0" smtClean="0"/>
              <a:t>作業者の手にかかる負担も無視できないものであり、また当然作業時間にも個人差が生じます。</a:t>
            </a:r>
            <a:endParaRPr kumimoji="1" lang="en-US" altLang="ja-JP" dirty="0" smtClean="0"/>
          </a:p>
          <a:p>
            <a:r>
              <a:rPr kumimoji="1" lang="ja-JP" altLang="en-US" dirty="0" smtClean="0"/>
              <a:t>また、面取りの寸法が大きくなると面取りする量が大幅に増え、それに伴い作業時間も大幅に増加します。</a:t>
            </a:r>
            <a:endParaRPr kumimoji="1" lang="en-US" altLang="ja-JP" dirty="0" smtClean="0"/>
          </a:p>
          <a:p>
            <a:r>
              <a:rPr kumimoji="1" lang="ja-JP" altLang="en-US" dirty="0" smtClean="0"/>
              <a:t>加えて、作業している間はマシニングセンタの操作ができないため、次</a:t>
            </a:r>
            <a:r>
              <a:rPr kumimoji="1" lang="ja-JP" altLang="en-US" dirty="0" smtClean="0"/>
              <a:t>の材料の</a:t>
            </a:r>
            <a:r>
              <a:rPr kumimoji="1" lang="ja-JP" altLang="en-US" dirty="0" smtClean="0"/>
              <a:t>加工を一時的に止めざるを得ず、作業効率を下げる原因となっています。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6</a:t>
            </a:fld>
            <a:endParaRPr lang="en-US" altLang="ja-JP"/>
          </a:p>
        </p:txBody>
      </p:sp>
    </p:spTree>
    <p:extLst>
      <p:ext uri="{BB962C8B-B14F-4D97-AF65-F5344CB8AC3E}">
        <p14:creationId xmlns:p14="http://schemas.microsoft.com/office/powerpoint/2010/main" val="97254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次に、面取り寸法の大きな明細がどのくらいあるかを見ていきます。</a:t>
            </a:r>
            <a:endParaRPr kumimoji="1" lang="en-US" altLang="ja-JP"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kumimoji="1" lang="ja-JP" altLang="en-US" dirty="0" smtClean="0"/>
              <a:t>なお、ここでは面取りの寸法を、</a:t>
            </a:r>
            <a:r>
              <a:rPr kumimoji="1" lang="en-US" altLang="ja-JP" dirty="0" smtClean="0"/>
              <a:t>1mm </a:t>
            </a:r>
            <a:r>
              <a:rPr kumimoji="1" lang="ja-JP" altLang="en-US" dirty="0" smtClean="0"/>
              <a:t>を境としてそれより小さいものと大きいもので分類しています。</a:t>
            </a:r>
            <a:endParaRPr kumimoji="1" lang="en-US" altLang="ja-JP" dirty="0" smtClean="0"/>
          </a:p>
          <a:p>
            <a:endParaRPr kumimoji="1" lang="en-US" altLang="ja-JP" dirty="0" smtClean="0"/>
          </a:p>
          <a:p>
            <a:r>
              <a:rPr kumimoji="1" lang="ja-JP" altLang="en-US" dirty="0" smtClean="0"/>
              <a:t>昨年</a:t>
            </a:r>
            <a:r>
              <a:rPr kumimoji="1" lang="ja-JP" altLang="en-US" dirty="0" smtClean="0"/>
              <a:t>の上半期</a:t>
            </a:r>
            <a:r>
              <a:rPr kumimoji="1" lang="ja-JP" altLang="en-US" dirty="0" smtClean="0"/>
              <a:t>で加工したモールドを本数で調べたところ、全体の</a:t>
            </a:r>
            <a:r>
              <a:rPr kumimoji="1" lang="en-US" altLang="ja-JP" dirty="0" smtClean="0"/>
              <a:t>17.3%</a:t>
            </a:r>
            <a:r>
              <a:rPr kumimoji="1" lang="ja-JP" altLang="en-US" dirty="0" smtClean="0"/>
              <a:t>が面取り寸法の大きなものだと判明しました。</a:t>
            </a:r>
            <a:endParaRPr kumimoji="1" lang="en-US" altLang="ja-JP" dirty="0" smtClean="0"/>
          </a:p>
          <a:p>
            <a:r>
              <a:rPr kumimoji="1" lang="ja-JP" altLang="en-US" dirty="0" smtClean="0"/>
              <a:t>さらに、その中で明細ごとの比率を調べたところ、ある一部の明細が</a:t>
            </a:r>
            <a:r>
              <a:rPr kumimoji="1" lang="en-US" altLang="ja-JP" dirty="0" smtClean="0"/>
              <a:t>7</a:t>
            </a:r>
            <a:r>
              <a:rPr kumimoji="1" lang="ja-JP" altLang="en-US" dirty="0" smtClean="0"/>
              <a:t>割弱という大きな割合を占めていることも判明しました。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7</a:t>
            </a:fld>
            <a:endParaRPr lang="en-US" altLang="ja-JP"/>
          </a:p>
        </p:txBody>
      </p:sp>
    </p:spTree>
    <p:extLst>
      <p:ext uri="{BB962C8B-B14F-4D97-AF65-F5344CB8AC3E}">
        <p14:creationId xmlns:p14="http://schemas.microsoft.com/office/powerpoint/2010/main" val="122428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そこで、この面取り寸法の大きな一部の明細に焦点を絞り、加工にかかる時間について調査しました。</a:t>
            </a:r>
            <a:endParaRPr kumimoji="1" lang="en-US" altLang="ja-JP" dirty="0" smtClean="0"/>
          </a:p>
          <a:p>
            <a:endParaRPr kumimoji="1" lang="en-US" altLang="ja-JP" dirty="0" smtClean="0"/>
          </a:p>
          <a:p>
            <a:r>
              <a:rPr kumimoji="1" lang="ja-JP" altLang="en-US" dirty="0" smtClean="0"/>
              <a:t>すると、マシニングセンタによる機械加工が</a:t>
            </a:r>
            <a:r>
              <a:rPr kumimoji="1" lang="en-US" altLang="ja-JP" dirty="0" smtClean="0"/>
              <a:t>13.7</a:t>
            </a:r>
            <a:r>
              <a:rPr kumimoji="1" lang="ja-JP" altLang="en-US" dirty="0" smtClean="0"/>
              <a:t>分程度に</a:t>
            </a:r>
            <a:r>
              <a:rPr kumimoji="1" lang="ja-JP" altLang="en-US" dirty="0" smtClean="0"/>
              <a:t>対して、</a:t>
            </a:r>
            <a:r>
              <a:rPr kumimoji="1" lang="ja-JP" altLang="en-US" dirty="0" smtClean="0"/>
              <a:t>その後の手動による面取り加工が</a:t>
            </a:r>
            <a:r>
              <a:rPr kumimoji="1" lang="en-US" altLang="ja-JP" dirty="0" smtClean="0"/>
              <a:t>22.5</a:t>
            </a:r>
            <a:r>
              <a:rPr kumimoji="1" lang="ja-JP" altLang="en-US" dirty="0" smtClean="0"/>
              <a:t>分程度</a:t>
            </a:r>
            <a:r>
              <a:rPr kumimoji="1" lang="ja-JP" altLang="en-US" dirty="0" smtClean="0"/>
              <a:t>と、機械</a:t>
            </a:r>
            <a:r>
              <a:rPr kumimoji="1" lang="ja-JP" altLang="en-US" dirty="0" smtClean="0"/>
              <a:t>加工以上にかかっていることがわかりました。</a:t>
            </a:r>
            <a:endParaRPr kumimoji="1" lang="en-US" altLang="ja-JP" dirty="0" smtClean="0"/>
          </a:p>
          <a:p>
            <a:r>
              <a:rPr kumimoji="1" lang="ja-JP" altLang="en-US" dirty="0" smtClean="0"/>
              <a:t>したがって、繰り返し作業を考慮すると、実質的に１本あたり</a:t>
            </a:r>
            <a:r>
              <a:rPr kumimoji="1" lang="en-US" altLang="ja-JP" dirty="0" smtClean="0"/>
              <a:t>22.5</a:t>
            </a:r>
            <a:r>
              <a:rPr kumimoji="1" lang="ja-JP" altLang="en-US" dirty="0" smtClean="0"/>
              <a:t>分だけ加工時間がかかっていることがわかります。</a:t>
            </a:r>
            <a:endParaRPr kumimoji="1" lang="en-US" altLang="ja-JP" dirty="0" smtClean="0"/>
          </a:p>
          <a:p>
            <a:r>
              <a:rPr kumimoji="1" lang="ja-JP" altLang="en-US" dirty="0" smtClean="0"/>
              <a:t>また、その間にマシニングセンタが１本あたり</a:t>
            </a:r>
            <a:r>
              <a:rPr kumimoji="1" lang="en-US" altLang="ja-JP" dirty="0" smtClean="0"/>
              <a:t>8.8</a:t>
            </a:r>
            <a:r>
              <a:rPr kumimoji="1" lang="ja-JP" altLang="en-US" dirty="0" smtClean="0"/>
              <a:t>分程度停止している、ということも見て取れます。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8</a:t>
            </a:fld>
            <a:endParaRPr lang="en-US" altLang="ja-JP"/>
          </a:p>
        </p:txBody>
      </p:sp>
    </p:spTree>
    <p:extLst>
      <p:ext uri="{BB962C8B-B14F-4D97-AF65-F5344CB8AC3E}">
        <p14:creationId xmlns:p14="http://schemas.microsoft.com/office/powerpoint/2010/main" val="86594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これを受けて、ご覧のような目標を立てることにしました。</a:t>
            </a:r>
            <a:endParaRPr kumimoji="1" lang="en-US" altLang="ja-JP" dirty="0" smtClean="0"/>
          </a:p>
          <a:p>
            <a:r>
              <a:rPr kumimoji="1" lang="ja-JP" altLang="en-US" dirty="0" smtClean="0"/>
              <a:t>三菱製マシニングセンタにおけるモールド</a:t>
            </a:r>
            <a:r>
              <a:rPr kumimoji="1" lang="ja-JP" altLang="en-US" dirty="0" smtClean="0"/>
              <a:t>１本あたりにかかる実質的な加工時間を、</a:t>
            </a:r>
            <a:r>
              <a:rPr kumimoji="1" lang="en-US" altLang="ja-JP" dirty="0" smtClean="0"/>
              <a:t>2025</a:t>
            </a:r>
            <a:r>
              <a:rPr kumimoji="1" lang="ja-JP" altLang="en-US" dirty="0" smtClean="0"/>
              <a:t>年</a:t>
            </a:r>
            <a:r>
              <a:rPr kumimoji="1" lang="en-US" altLang="ja-JP" dirty="0" smtClean="0"/>
              <a:t>3</a:t>
            </a:r>
            <a:r>
              <a:rPr kumimoji="1" lang="ja-JP" altLang="en-US" dirty="0" smtClean="0"/>
              <a:t>月末までに</a:t>
            </a:r>
            <a:r>
              <a:rPr kumimoji="1" lang="en-US" altLang="ja-JP" dirty="0" smtClean="0"/>
              <a:t>20%</a:t>
            </a:r>
            <a:r>
              <a:rPr kumimoji="1" lang="ja-JP" altLang="en-US" dirty="0" smtClean="0"/>
              <a:t>削減する、というものです。</a:t>
            </a:r>
            <a:endParaRPr kumimoji="1" lang="en-US" altLang="ja-JP" dirty="0" smtClean="0"/>
          </a:p>
          <a:p>
            <a:endParaRPr kumimoji="1" lang="en-US" altLang="ja-JP" dirty="0" smtClean="0"/>
          </a:p>
          <a:p>
            <a:r>
              <a:rPr kumimoji="1" lang="ja-JP" altLang="en-US" dirty="0" smtClean="0"/>
              <a:t>これは、上位方針・メンバーの技術力・マシニングセンタの性能等を加味した上での現実的かつ妥当な値として定めました。</a:t>
            </a:r>
            <a:endParaRPr kumimoji="1" lang="ja-JP" altLang="en-US" dirty="0"/>
          </a:p>
        </p:txBody>
      </p:sp>
      <p:sp>
        <p:nvSpPr>
          <p:cNvPr id="4" name="スライド番号プレースホルダー 3"/>
          <p:cNvSpPr>
            <a:spLocks noGrp="1"/>
          </p:cNvSpPr>
          <p:nvPr>
            <p:ph type="sldNum" sz="quarter" idx="10"/>
          </p:nvPr>
        </p:nvSpPr>
        <p:spPr/>
        <p:txBody>
          <a:bodyPr/>
          <a:lstStyle/>
          <a:p>
            <a:pPr>
              <a:defRPr/>
            </a:pPr>
            <a:fld id="{AFC523FF-8F91-4C97-A3E0-BA97DB6F5C20}" type="slidenum">
              <a:rPr lang="en-US" altLang="ja-JP" smtClean="0"/>
              <a:pPr>
                <a:defRPr/>
              </a:pPr>
              <a:t>9</a:t>
            </a:fld>
            <a:endParaRPr lang="en-US" altLang="ja-JP"/>
          </a:p>
        </p:txBody>
      </p:sp>
    </p:spTree>
    <p:extLst>
      <p:ext uri="{BB962C8B-B14F-4D97-AF65-F5344CB8AC3E}">
        <p14:creationId xmlns:p14="http://schemas.microsoft.com/office/powerpoint/2010/main" val="2764441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238250" y="1122363"/>
            <a:ext cx="7429500" cy="2387600"/>
          </a:xfrm>
        </p:spPr>
        <p:txBody>
          <a:bodyPr anchor="b"/>
          <a:lstStyle>
            <a:lvl1pPr algn="ctr">
              <a:defRPr sz="6000"/>
            </a:lvl1pPr>
          </a:lstStyle>
          <a:p>
            <a:r>
              <a:rPr lang="ja-JP" altLang="en-US" smtClean="0"/>
              <a:t>マスター タイトルの書式設定</a:t>
            </a:r>
            <a:endParaRPr lang="ja-JP" altLang="en-US"/>
          </a:p>
        </p:txBody>
      </p:sp>
      <p:sp>
        <p:nvSpPr>
          <p:cNvPr id="3" name="サブタイトル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smtClean="0"/>
              <a:t>マスター サブタイトルの書式設定</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80A06296-EAE9-4EB0-8CDA-D4EC679E2EAD}" type="slidenum">
              <a:rPr lang="en-US" altLang="ja-JP"/>
              <a:pPr>
                <a:defRPr/>
              </a:pPr>
              <a:t>‹#›</a:t>
            </a:fld>
            <a:endParaRPr lang="en-US" altLang="ja-JP"/>
          </a:p>
        </p:txBody>
      </p:sp>
    </p:spTree>
    <p:extLst>
      <p:ext uri="{BB962C8B-B14F-4D97-AF65-F5344CB8AC3E}">
        <p14:creationId xmlns:p14="http://schemas.microsoft.com/office/powerpoint/2010/main" val="2280923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C6348235-74C0-46D5-81D4-272CF33362DC}" type="slidenum">
              <a:rPr lang="en-US" altLang="ja-JP"/>
              <a:pPr>
                <a:defRPr/>
              </a:pPr>
              <a:t>‹#›</a:t>
            </a:fld>
            <a:endParaRPr lang="en-US" altLang="ja-JP"/>
          </a:p>
        </p:txBody>
      </p:sp>
    </p:spTree>
    <p:extLst>
      <p:ext uri="{BB962C8B-B14F-4D97-AF65-F5344CB8AC3E}">
        <p14:creationId xmlns:p14="http://schemas.microsoft.com/office/powerpoint/2010/main" val="382299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7058025" y="609600"/>
            <a:ext cx="2105025" cy="5486400"/>
          </a:xfrm>
        </p:spPr>
        <p:txBody>
          <a:bodyPr vert="eaVert"/>
          <a:lstStyle/>
          <a:p>
            <a:r>
              <a:rPr lang="ja-JP" altLang="en-US" smtClean="0"/>
              <a:t>マスター タイトルの書式設定</a:t>
            </a:r>
            <a:endParaRPr lang="ja-JP" altLang="en-US"/>
          </a:p>
        </p:txBody>
      </p:sp>
      <p:sp>
        <p:nvSpPr>
          <p:cNvPr id="3" name="縦書きテキスト プレースホルダー 2"/>
          <p:cNvSpPr>
            <a:spLocks noGrp="1"/>
          </p:cNvSpPr>
          <p:nvPr>
            <p:ph type="body" orient="vert" idx="1"/>
          </p:nvPr>
        </p:nvSpPr>
        <p:spPr>
          <a:xfrm>
            <a:off x="742950" y="609600"/>
            <a:ext cx="6162675" cy="5486400"/>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666FABBF-5CD8-400B-AE81-8D1DD437339B}" type="slidenum">
              <a:rPr lang="en-US" altLang="ja-JP"/>
              <a:pPr>
                <a:defRPr/>
              </a:pPr>
              <a:t>‹#›</a:t>
            </a:fld>
            <a:endParaRPr lang="en-US" altLang="ja-JP"/>
          </a:p>
        </p:txBody>
      </p:sp>
    </p:spTree>
    <p:extLst>
      <p:ext uri="{BB962C8B-B14F-4D97-AF65-F5344CB8AC3E}">
        <p14:creationId xmlns:p14="http://schemas.microsoft.com/office/powerpoint/2010/main" val="3261799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609600"/>
            <a:ext cx="8420100" cy="1143000"/>
          </a:xfrm>
        </p:spPr>
        <p:txBody>
          <a:bodyPr/>
          <a:lstStyle/>
          <a:p>
            <a:r>
              <a:rPr lang="ja-JP" altLang="en-US" smtClean="0"/>
              <a:t>マスター タイトルの書式設定</a:t>
            </a:r>
            <a:endParaRPr lang="ja-JP" altLang="en-US"/>
          </a:p>
        </p:txBody>
      </p:sp>
      <p:sp>
        <p:nvSpPr>
          <p:cNvPr id="3" name="表プレースホルダー 2"/>
          <p:cNvSpPr>
            <a:spLocks noGrp="1"/>
          </p:cNvSpPr>
          <p:nvPr>
            <p:ph type="tbl" idx="1"/>
          </p:nvPr>
        </p:nvSpPr>
        <p:spPr>
          <a:xfrm>
            <a:off x="742950" y="1981200"/>
            <a:ext cx="8420100" cy="4114800"/>
          </a:xfrm>
        </p:spPr>
        <p:txBody>
          <a:bodyPr/>
          <a:lstStyle/>
          <a:p>
            <a:pPr lvl="0"/>
            <a:endParaRPr lang="ja-JP"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D277C961-8A65-4B30-9D04-81A2CCCC2EF5}" type="slidenum">
              <a:rPr lang="en-US" altLang="ja-JP"/>
              <a:pPr>
                <a:defRPr/>
              </a:pPr>
              <a:t>‹#›</a:t>
            </a:fld>
            <a:endParaRPr lang="en-US" altLang="ja-JP"/>
          </a:p>
        </p:txBody>
      </p:sp>
    </p:spTree>
    <p:extLst>
      <p:ext uri="{BB962C8B-B14F-4D97-AF65-F5344CB8AC3E}">
        <p14:creationId xmlns:p14="http://schemas.microsoft.com/office/powerpoint/2010/main" val="30465614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タイトルと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609600"/>
            <a:ext cx="8420100" cy="1143000"/>
          </a:xfrm>
        </p:spPr>
        <p:txBody>
          <a:bodyPr/>
          <a:lstStyle/>
          <a:p>
            <a:r>
              <a:rPr lang="ja-JP" altLang="en-US" smtClean="0"/>
              <a:t>マスター タイトルの書式設定</a:t>
            </a:r>
            <a:endParaRPr lang="ja-JP" altLang="en-US"/>
          </a:p>
        </p:txBody>
      </p:sp>
      <p:sp>
        <p:nvSpPr>
          <p:cNvPr id="3" name="グラフ プレースホルダー 2"/>
          <p:cNvSpPr>
            <a:spLocks noGrp="1"/>
          </p:cNvSpPr>
          <p:nvPr>
            <p:ph type="chart" idx="1"/>
          </p:nvPr>
        </p:nvSpPr>
        <p:spPr>
          <a:xfrm>
            <a:off x="742950" y="1981200"/>
            <a:ext cx="8420100" cy="4114800"/>
          </a:xfrm>
        </p:spPr>
        <p:txBody>
          <a:bodyPr/>
          <a:lstStyle/>
          <a:p>
            <a:pPr lvl="0"/>
            <a:endParaRPr lang="ja-JP"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8ACA3AA0-3BDF-4685-8B84-EFF3EFE91A5C}" type="slidenum">
              <a:rPr lang="en-US" altLang="ja-JP"/>
              <a:pPr>
                <a:defRPr/>
              </a:pPr>
              <a:t>‹#›</a:t>
            </a:fld>
            <a:endParaRPr lang="en-US" altLang="ja-JP"/>
          </a:p>
        </p:txBody>
      </p:sp>
    </p:spTree>
    <p:extLst>
      <p:ext uri="{BB962C8B-B14F-4D97-AF65-F5344CB8AC3E}">
        <p14:creationId xmlns:p14="http://schemas.microsoft.com/office/powerpoint/2010/main" val="2870912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hart" preserve="1">
  <p:cSld name="タイトル、テキスト、グラフ">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609600"/>
            <a:ext cx="8420100" cy="1143000"/>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sz="half" idx="1"/>
          </p:nvPr>
        </p:nvSpPr>
        <p:spPr>
          <a:xfrm>
            <a:off x="742950" y="1981200"/>
            <a:ext cx="4133850" cy="4114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グラフ プレースホルダー 3"/>
          <p:cNvSpPr>
            <a:spLocks noGrp="1"/>
          </p:cNvSpPr>
          <p:nvPr>
            <p:ph type="chart" sz="half" idx="2"/>
          </p:nvPr>
        </p:nvSpPr>
        <p:spPr>
          <a:xfrm>
            <a:off x="5029200" y="1981200"/>
            <a:ext cx="4133850" cy="4114800"/>
          </a:xfrm>
        </p:spPr>
        <p:txBody>
          <a:bodyPr/>
          <a:lstStyle/>
          <a:p>
            <a:pPr lvl="0"/>
            <a:endParaRPr lang="ja-JP"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752203A7-D6DF-405F-8251-7FE67E2B4F64}" type="slidenum">
              <a:rPr lang="en-US" altLang="ja-JP"/>
              <a:pPr>
                <a:defRPr/>
              </a:pPr>
              <a:t>‹#›</a:t>
            </a:fld>
            <a:endParaRPr lang="en-US" altLang="ja-JP"/>
          </a:p>
        </p:txBody>
      </p:sp>
    </p:spTree>
    <p:extLst>
      <p:ext uri="{BB962C8B-B14F-4D97-AF65-F5344CB8AC3E}">
        <p14:creationId xmlns:p14="http://schemas.microsoft.com/office/powerpoint/2010/main" val="3024084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7F32221F-6D71-4104-93BD-49FDA52463C3}" type="slidenum">
              <a:rPr lang="en-US" altLang="ja-JP"/>
              <a:pPr>
                <a:defRPr/>
              </a:pPr>
              <a:t>‹#›</a:t>
            </a:fld>
            <a:endParaRPr lang="en-US" altLang="ja-JP"/>
          </a:p>
        </p:txBody>
      </p:sp>
    </p:spTree>
    <p:extLst>
      <p:ext uri="{BB962C8B-B14F-4D97-AF65-F5344CB8AC3E}">
        <p14:creationId xmlns:p14="http://schemas.microsoft.com/office/powerpoint/2010/main" val="3893630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676275" y="1709738"/>
            <a:ext cx="8543925" cy="2852737"/>
          </a:xfrm>
        </p:spPr>
        <p:txBody>
          <a:bodyPr anchor="b"/>
          <a:lstStyle>
            <a:lvl1pPr>
              <a:defRPr sz="6000"/>
            </a:lvl1p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76275" y="4589463"/>
            <a:ext cx="8543925"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ja-JP" altLang="en-US" smtClean="0"/>
              <a:t>マスター テキストの書式設定</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6"/>
          <p:cNvSpPr>
            <a:spLocks noGrp="1" noChangeArrowheads="1"/>
          </p:cNvSpPr>
          <p:nvPr>
            <p:ph type="sldNum" sz="quarter" idx="12"/>
          </p:nvPr>
        </p:nvSpPr>
        <p:spPr>
          <a:ln/>
        </p:spPr>
        <p:txBody>
          <a:bodyPr/>
          <a:lstStyle>
            <a:lvl1pPr>
              <a:defRPr/>
            </a:lvl1pPr>
          </a:lstStyle>
          <a:p>
            <a:pPr>
              <a:defRPr/>
            </a:pPr>
            <a:fld id="{55477513-8B30-4980-9C33-3D135873CD0C}" type="slidenum">
              <a:rPr lang="en-US" altLang="ja-JP"/>
              <a:pPr>
                <a:defRPr/>
              </a:pPr>
              <a:t>‹#›</a:t>
            </a:fld>
            <a:endParaRPr lang="en-US" altLang="ja-JP"/>
          </a:p>
        </p:txBody>
      </p:sp>
    </p:spTree>
    <p:extLst>
      <p:ext uri="{BB962C8B-B14F-4D97-AF65-F5344CB8AC3E}">
        <p14:creationId xmlns:p14="http://schemas.microsoft.com/office/powerpoint/2010/main" val="3952262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コンテンツ プレースホルダー 2"/>
          <p:cNvSpPr>
            <a:spLocks noGrp="1"/>
          </p:cNvSpPr>
          <p:nvPr>
            <p:ph sz="half" idx="1"/>
          </p:nvPr>
        </p:nvSpPr>
        <p:spPr>
          <a:xfrm>
            <a:off x="742950" y="1981200"/>
            <a:ext cx="4133850" cy="4114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コンテンツ プレースホルダー 3"/>
          <p:cNvSpPr>
            <a:spLocks noGrp="1"/>
          </p:cNvSpPr>
          <p:nvPr>
            <p:ph sz="half" idx="2"/>
          </p:nvPr>
        </p:nvSpPr>
        <p:spPr>
          <a:xfrm>
            <a:off x="5029200" y="1981200"/>
            <a:ext cx="4133850" cy="4114800"/>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E6BE77C6-B060-4B76-BF2B-5169F77901CD}" type="slidenum">
              <a:rPr lang="en-US" altLang="ja-JP"/>
              <a:pPr>
                <a:defRPr/>
              </a:pPr>
              <a:t>‹#›</a:t>
            </a:fld>
            <a:endParaRPr lang="en-US" altLang="ja-JP"/>
          </a:p>
        </p:txBody>
      </p:sp>
    </p:spTree>
    <p:extLst>
      <p:ext uri="{BB962C8B-B14F-4D97-AF65-F5344CB8AC3E}">
        <p14:creationId xmlns:p14="http://schemas.microsoft.com/office/powerpoint/2010/main" val="3778811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82625" y="365125"/>
            <a:ext cx="8543925" cy="1325563"/>
          </a:xfrm>
        </p:spPr>
        <p:txBody>
          <a:bodyPr/>
          <a:lstStyle/>
          <a:p>
            <a:r>
              <a:rPr lang="ja-JP" altLang="en-US" smtClean="0"/>
              <a:t>マスター タイトルの書式設定</a:t>
            </a:r>
            <a:endParaRPr lang="ja-JP" altLang="en-US"/>
          </a:p>
        </p:txBody>
      </p:sp>
      <p:sp>
        <p:nvSpPr>
          <p:cNvPr id="3" name="テキスト プレースホルダー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コンテンツ プレースホルダー 3"/>
          <p:cNvSpPr>
            <a:spLocks noGrp="1"/>
          </p:cNvSpPr>
          <p:nvPr>
            <p:ph sz="half" idx="2"/>
          </p:nvPr>
        </p:nvSpPr>
        <p:spPr>
          <a:xfrm>
            <a:off x="682625" y="2505075"/>
            <a:ext cx="4191000"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5" name="テキスト プレースホルダー 4"/>
          <p:cNvSpPr>
            <a:spLocks noGrp="1"/>
          </p:cNvSpPr>
          <p:nvPr>
            <p:ph type="body" sz="quarter" idx="3"/>
          </p:nvPr>
        </p:nvSpPr>
        <p:spPr>
          <a:xfrm>
            <a:off x="5014913" y="1681163"/>
            <a:ext cx="42116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コンテンツ プレースホルダー 5"/>
          <p:cNvSpPr>
            <a:spLocks noGrp="1"/>
          </p:cNvSpPr>
          <p:nvPr>
            <p:ph sz="quarter" idx="4"/>
          </p:nvPr>
        </p:nvSpPr>
        <p:spPr>
          <a:xfrm>
            <a:off x="5014913" y="2505075"/>
            <a:ext cx="4211637" cy="3684588"/>
          </a:xfrm>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9" name="Rectangle 6"/>
          <p:cNvSpPr>
            <a:spLocks noGrp="1" noChangeArrowheads="1"/>
          </p:cNvSpPr>
          <p:nvPr>
            <p:ph type="sldNum" sz="quarter" idx="12"/>
          </p:nvPr>
        </p:nvSpPr>
        <p:spPr>
          <a:ln/>
        </p:spPr>
        <p:txBody>
          <a:bodyPr/>
          <a:lstStyle>
            <a:lvl1pPr>
              <a:defRPr/>
            </a:lvl1pPr>
          </a:lstStyle>
          <a:p>
            <a:pPr>
              <a:defRPr/>
            </a:pPr>
            <a:fld id="{BC0FE7FC-5923-4BD4-A4A7-39A52399EE7A}" type="slidenum">
              <a:rPr lang="en-US" altLang="ja-JP"/>
              <a:pPr>
                <a:defRPr/>
              </a:pPr>
              <a:t>‹#›</a:t>
            </a:fld>
            <a:endParaRPr lang="en-US" altLang="ja-JP"/>
          </a:p>
        </p:txBody>
      </p:sp>
    </p:spTree>
    <p:extLst>
      <p:ext uri="{BB962C8B-B14F-4D97-AF65-F5344CB8AC3E}">
        <p14:creationId xmlns:p14="http://schemas.microsoft.com/office/powerpoint/2010/main" val="3882563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smtClean="0"/>
              <a:t>マスター タイトルの書式設定</a:t>
            </a:r>
            <a:endParaRPr lang="ja-JP"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5" name="Rectangle 6"/>
          <p:cNvSpPr>
            <a:spLocks noGrp="1" noChangeArrowheads="1"/>
          </p:cNvSpPr>
          <p:nvPr>
            <p:ph type="sldNum" sz="quarter" idx="12"/>
          </p:nvPr>
        </p:nvSpPr>
        <p:spPr>
          <a:ln/>
        </p:spPr>
        <p:txBody>
          <a:bodyPr/>
          <a:lstStyle>
            <a:lvl1pPr>
              <a:defRPr/>
            </a:lvl1pPr>
          </a:lstStyle>
          <a:p>
            <a:pPr>
              <a:defRPr/>
            </a:pPr>
            <a:fld id="{C893E4D4-C6EE-48D4-AED4-295C0EF4A87B}" type="slidenum">
              <a:rPr lang="en-US" altLang="ja-JP"/>
              <a:pPr>
                <a:defRPr/>
              </a:pPr>
              <a:t>‹#›</a:t>
            </a:fld>
            <a:endParaRPr lang="en-US" altLang="ja-JP"/>
          </a:p>
        </p:txBody>
      </p:sp>
    </p:spTree>
    <p:extLst>
      <p:ext uri="{BB962C8B-B14F-4D97-AF65-F5344CB8AC3E}">
        <p14:creationId xmlns:p14="http://schemas.microsoft.com/office/powerpoint/2010/main" val="321179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4" name="Rectangle 6"/>
          <p:cNvSpPr>
            <a:spLocks noGrp="1" noChangeArrowheads="1"/>
          </p:cNvSpPr>
          <p:nvPr>
            <p:ph type="sldNum" sz="quarter" idx="12"/>
          </p:nvPr>
        </p:nvSpPr>
        <p:spPr>
          <a:ln/>
        </p:spPr>
        <p:txBody>
          <a:bodyPr/>
          <a:lstStyle>
            <a:lvl1pPr>
              <a:defRPr/>
            </a:lvl1pPr>
          </a:lstStyle>
          <a:p>
            <a:pPr>
              <a:defRPr/>
            </a:pPr>
            <a:fld id="{6267E008-73A6-4723-9744-CD41F2DE1333}" type="slidenum">
              <a:rPr lang="en-US" altLang="ja-JP"/>
              <a:pPr>
                <a:defRPr/>
              </a:pPr>
              <a:t>‹#›</a:t>
            </a:fld>
            <a:endParaRPr lang="en-US" altLang="ja-JP"/>
          </a:p>
        </p:txBody>
      </p:sp>
    </p:spTree>
    <p:extLst>
      <p:ext uri="{BB962C8B-B14F-4D97-AF65-F5344CB8AC3E}">
        <p14:creationId xmlns:p14="http://schemas.microsoft.com/office/powerpoint/2010/main" val="16802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682625" y="457200"/>
            <a:ext cx="3194050" cy="1600200"/>
          </a:xfrm>
        </p:spPr>
        <p:txBody>
          <a:bodyPr anchor="b"/>
          <a:lstStyle>
            <a:lvl1pPr>
              <a:defRPr sz="3200"/>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211638" y="987425"/>
            <a:ext cx="501491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4" name="テキスト プレースホルダー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C51E8865-D1FB-46EA-A8D6-E03A9EAB0A32}" type="slidenum">
              <a:rPr lang="en-US" altLang="ja-JP"/>
              <a:pPr>
                <a:defRPr/>
              </a:pPr>
              <a:t>‹#›</a:t>
            </a:fld>
            <a:endParaRPr lang="en-US" altLang="ja-JP"/>
          </a:p>
        </p:txBody>
      </p:sp>
    </p:spTree>
    <p:extLst>
      <p:ext uri="{BB962C8B-B14F-4D97-AF65-F5344CB8AC3E}">
        <p14:creationId xmlns:p14="http://schemas.microsoft.com/office/powerpoint/2010/main" val="2455700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682625" y="457200"/>
            <a:ext cx="3194050" cy="1600200"/>
          </a:xfrm>
        </p:spPr>
        <p:txBody>
          <a:bodyPr anchor="b"/>
          <a:lstStyle>
            <a:lvl1pPr>
              <a:defRPr sz="3200"/>
            </a:lvl1pPr>
          </a:lstStyle>
          <a:p>
            <a:r>
              <a:rPr lang="ja-JP" altLang="en-US" smtClean="0"/>
              <a:t>マスター タイトルの書式設定</a:t>
            </a:r>
            <a:endParaRPr lang="ja-JP" altLang="en-US"/>
          </a:p>
        </p:txBody>
      </p:sp>
      <p:sp>
        <p:nvSpPr>
          <p:cNvPr id="3" name="図プレースホルダー 2"/>
          <p:cNvSpPr>
            <a:spLocks noGrp="1"/>
          </p:cNvSpPr>
          <p:nvPr>
            <p:ph type="pic" idx="1"/>
          </p:nvPr>
        </p:nvSpPr>
        <p:spPr>
          <a:xfrm>
            <a:off x="4211638" y="987425"/>
            <a:ext cx="50149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ja-JP" altLang="en-US" noProof="0" smtClean="0"/>
          </a:p>
        </p:txBody>
      </p:sp>
      <p:sp>
        <p:nvSpPr>
          <p:cNvPr id="4" name="テキスト プレースホルダー 3"/>
          <p:cNvSpPr>
            <a:spLocks noGrp="1"/>
          </p:cNvSpPr>
          <p:nvPr>
            <p:ph type="body" sz="half" idx="2"/>
          </p:nvPr>
        </p:nvSpPr>
        <p:spPr>
          <a:xfrm>
            <a:off x="682625" y="2057400"/>
            <a:ext cx="319405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smtClean="0"/>
              <a:t>マスター テキストの書式設定</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ja-JP"/>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ja-JP"/>
          </a:p>
        </p:txBody>
      </p:sp>
      <p:sp>
        <p:nvSpPr>
          <p:cNvPr id="7" name="Rectangle 6"/>
          <p:cNvSpPr>
            <a:spLocks noGrp="1" noChangeArrowheads="1"/>
          </p:cNvSpPr>
          <p:nvPr>
            <p:ph type="sldNum" sz="quarter" idx="12"/>
          </p:nvPr>
        </p:nvSpPr>
        <p:spPr>
          <a:ln/>
        </p:spPr>
        <p:txBody>
          <a:bodyPr/>
          <a:lstStyle>
            <a:lvl1pPr>
              <a:defRPr/>
            </a:lvl1pPr>
          </a:lstStyle>
          <a:p>
            <a:pPr>
              <a:defRPr/>
            </a:pPr>
            <a:fld id="{342053F2-F8B8-4C98-B4CE-64D045CC989A}" type="slidenum">
              <a:rPr lang="en-US" altLang="ja-JP"/>
              <a:pPr>
                <a:defRPr/>
              </a:pPr>
              <a:t>‹#›</a:t>
            </a:fld>
            <a:endParaRPr lang="en-US" altLang="ja-JP"/>
          </a:p>
        </p:txBody>
      </p:sp>
    </p:spTree>
    <p:extLst>
      <p:ext uri="{BB962C8B-B14F-4D97-AF65-F5344CB8AC3E}">
        <p14:creationId xmlns:p14="http://schemas.microsoft.com/office/powerpoint/2010/main" val="1161865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42950" y="609600"/>
            <a:ext cx="84201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5" tIns="47893" rIns="95785" bIns="47893" numCol="1" anchor="ctr" anchorCtr="0" compatLnSpc="1">
            <a:prstTxWarp prst="textNoShape">
              <a:avLst/>
            </a:prstTxWarp>
          </a:bodyPr>
          <a:lstStyle/>
          <a:p>
            <a:pPr lvl="0"/>
            <a:r>
              <a:rPr lang="ja-JP" altLang="en-US" smtClean="0"/>
              <a:t>マスタ タイトルの書式設定</a:t>
            </a:r>
          </a:p>
        </p:txBody>
      </p:sp>
      <p:sp>
        <p:nvSpPr>
          <p:cNvPr id="1027" name="Rectangle 3"/>
          <p:cNvSpPr>
            <a:spLocks noGrp="1" noChangeArrowheads="1"/>
          </p:cNvSpPr>
          <p:nvPr>
            <p:ph type="body" idx="1"/>
          </p:nvPr>
        </p:nvSpPr>
        <p:spPr bwMode="auto">
          <a:xfrm>
            <a:off x="742950" y="1981200"/>
            <a:ext cx="84201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5" tIns="47893" rIns="95785" bIns="47893" numCol="1" anchor="t" anchorCtr="0" compatLnSpc="1">
            <a:prstTxWarp prst="textNoShape">
              <a:avLst/>
            </a:prstTxWarp>
          </a:bodyPr>
          <a:lstStyle/>
          <a:p>
            <a:pPr lvl="0"/>
            <a:r>
              <a:rPr lang="ja-JP" altLang="en-US" smtClean="0"/>
              <a:t>マスタ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5" tIns="47893" rIns="95785" bIns="47893" numCol="1" anchor="t" anchorCtr="0" compatLnSpc="1">
            <a:prstTxWarp prst="textNoShape">
              <a:avLst/>
            </a:prstTxWarp>
          </a:bodyPr>
          <a:lstStyle>
            <a:lvl1pPr defTabSz="957263" eaLnBrk="1" hangingPunct="1">
              <a:defRPr sz="1500">
                <a:solidFill>
                  <a:schemeClr val="tx1"/>
                </a:solidFill>
                <a:latin typeface="+mn-lt"/>
                <a:ea typeface="+mn-ea"/>
              </a:defRPr>
            </a:lvl1pPr>
          </a:lstStyle>
          <a:p>
            <a:pPr>
              <a:defRPr/>
            </a:pPr>
            <a:endParaRPr lang="en-US" altLang="ja-JP"/>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5" tIns="47893" rIns="95785" bIns="47893" numCol="1" anchor="t" anchorCtr="0" compatLnSpc="1">
            <a:prstTxWarp prst="textNoShape">
              <a:avLst/>
            </a:prstTxWarp>
          </a:bodyPr>
          <a:lstStyle>
            <a:lvl1pPr algn="ctr" defTabSz="957263" eaLnBrk="1" hangingPunct="1">
              <a:defRPr sz="1500">
                <a:solidFill>
                  <a:schemeClr val="tx1"/>
                </a:solidFill>
                <a:latin typeface="+mn-lt"/>
                <a:ea typeface="+mn-ea"/>
              </a:defRPr>
            </a:lvl1pPr>
          </a:lstStyle>
          <a:p>
            <a:pPr>
              <a:defRPr/>
            </a:pPr>
            <a:endParaRPr lang="en-US" altLang="ja-JP"/>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85" tIns="47893" rIns="95785" bIns="47893" numCol="1" anchor="t" anchorCtr="0" compatLnSpc="1">
            <a:prstTxWarp prst="textNoShape">
              <a:avLst/>
            </a:prstTxWarp>
          </a:bodyPr>
          <a:lstStyle>
            <a:lvl1pPr algn="r" defTabSz="957263" eaLnBrk="1" hangingPunct="1">
              <a:defRPr sz="1500">
                <a:solidFill>
                  <a:schemeClr val="tx1"/>
                </a:solidFill>
                <a:latin typeface="+mn-lt"/>
                <a:ea typeface="+mn-ea"/>
              </a:defRPr>
            </a:lvl1pPr>
          </a:lstStyle>
          <a:p>
            <a:pPr>
              <a:defRPr/>
            </a:pPr>
            <a:fld id="{440CB26A-BB72-490F-A8DB-85CB72E7FB3E}"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 id="2147483649" r:id="rId14"/>
  </p:sldLayoutIdLst>
  <p:txStyles>
    <p:titleStyle>
      <a:lvl1pPr algn="ctr" defTabSz="957263" rtl="0" eaLnBrk="0" fontAlgn="base" hangingPunct="0">
        <a:spcBef>
          <a:spcPct val="0"/>
        </a:spcBef>
        <a:spcAft>
          <a:spcPct val="0"/>
        </a:spcAft>
        <a:defRPr kumimoji="1" sz="4600" kern="1200">
          <a:solidFill>
            <a:schemeClr val="tx2"/>
          </a:solidFill>
          <a:latin typeface="+mj-lt"/>
          <a:ea typeface="+mj-ea"/>
          <a:cs typeface="+mj-cs"/>
        </a:defRPr>
      </a:lvl1pPr>
      <a:lvl2pPr algn="ctr" defTabSz="957263" rtl="0" eaLnBrk="0" fontAlgn="base" hangingPunct="0">
        <a:spcBef>
          <a:spcPct val="0"/>
        </a:spcBef>
        <a:spcAft>
          <a:spcPct val="0"/>
        </a:spcAft>
        <a:defRPr kumimoji="1" sz="4600">
          <a:solidFill>
            <a:schemeClr val="tx2"/>
          </a:solidFill>
          <a:latin typeface="Times New Roman" panose="02020603050405020304" pitchFamily="18" charset="0"/>
          <a:ea typeface="ＭＳ Ｐゴシック" panose="020B0600070205080204" pitchFamily="50" charset="-128"/>
        </a:defRPr>
      </a:lvl2pPr>
      <a:lvl3pPr algn="ctr" defTabSz="957263" rtl="0" eaLnBrk="0" fontAlgn="base" hangingPunct="0">
        <a:spcBef>
          <a:spcPct val="0"/>
        </a:spcBef>
        <a:spcAft>
          <a:spcPct val="0"/>
        </a:spcAft>
        <a:defRPr kumimoji="1" sz="4600">
          <a:solidFill>
            <a:schemeClr val="tx2"/>
          </a:solidFill>
          <a:latin typeface="Times New Roman" panose="02020603050405020304" pitchFamily="18" charset="0"/>
          <a:ea typeface="ＭＳ Ｐゴシック" panose="020B0600070205080204" pitchFamily="50" charset="-128"/>
        </a:defRPr>
      </a:lvl3pPr>
      <a:lvl4pPr algn="ctr" defTabSz="957263" rtl="0" eaLnBrk="0" fontAlgn="base" hangingPunct="0">
        <a:spcBef>
          <a:spcPct val="0"/>
        </a:spcBef>
        <a:spcAft>
          <a:spcPct val="0"/>
        </a:spcAft>
        <a:defRPr kumimoji="1" sz="4600">
          <a:solidFill>
            <a:schemeClr val="tx2"/>
          </a:solidFill>
          <a:latin typeface="Times New Roman" panose="02020603050405020304" pitchFamily="18" charset="0"/>
          <a:ea typeface="ＭＳ Ｐゴシック" panose="020B0600070205080204" pitchFamily="50" charset="-128"/>
        </a:defRPr>
      </a:lvl4pPr>
      <a:lvl5pPr algn="ctr" defTabSz="957263" rtl="0" eaLnBrk="0" fontAlgn="base" hangingPunct="0">
        <a:spcBef>
          <a:spcPct val="0"/>
        </a:spcBef>
        <a:spcAft>
          <a:spcPct val="0"/>
        </a:spcAft>
        <a:defRPr kumimoji="1" sz="4600">
          <a:solidFill>
            <a:schemeClr val="tx2"/>
          </a:solidFill>
          <a:latin typeface="Times New Roman" panose="02020603050405020304" pitchFamily="18" charset="0"/>
          <a:ea typeface="ＭＳ Ｐゴシック" panose="020B0600070205080204" pitchFamily="50" charset="-128"/>
        </a:defRPr>
      </a:lvl5pPr>
      <a:lvl6pPr marL="457200" algn="ctr" defTabSz="957263" rtl="0" fontAlgn="base">
        <a:spcBef>
          <a:spcPct val="0"/>
        </a:spcBef>
        <a:spcAft>
          <a:spcPct val="0"/>
        </a:spcAft>
        <a:defRPr kumimoji="1" sz="4600">
          <a:solidFill>
            <a:schemeClr val="tx2"/>
          </a:solidFill>
          <a:latin typeface="Times New Roman" panose="02020603050405020304" pitchFamily="18" charset="0"/>
          <a:ea typeface="ＭＳ Ｐゴシック" panose="020B0600070205080204" pitchFamily="50" charset="-128"/>
        </a:defRPr>
      </a:lvl6pPr>
      <a:lvl7pPr marL="914400" algn="ctr" defTabSz="957263" rtl="0" fontAlgn="base">
        <a:spcBef>
          <a:spcPct val="0"/>
        </a:spcBef>
        <a:spcAft>
          <a:spcPct val="0"/>
        </a:spcAft>
        <a:defRPr kumimoji="1" sz="4600">
          <a:solidFill>
            <a:schemeClr val="tx2"/>
          </a:solidFill>
          <a:latin typeface="Times New Roman" panose="02020603050405020304" pitchFamily="18" charset="0"/>
          <a:ea typeface="ＭＳ Ｐゴシック" panose="020B0600070205080204" pitchFamily="50" charset="-128"/>
        </a:defRPr>
      </a:lvl7pPr>
      <a:lvl8pPr marL="1371600" algn="ctr" defTabSz="957263" rtl="0" fontAlgn="base">
        <a:spcBef>
          <a:spcPct val="0"/>
        </a:spcBef>
        <a:spcAft>
          <a:spcPct val="0"/>
        </a:spcAft>
        <a:defRPr kumimoji="1" sz="4600">
          <a:solidFill>
            <a:schemeClr val="tx2"/>
          </a:solidFill>
          <a:latin typeface="Times New Roman" panose="02020603050405020304" pitchFamily="18" charset="0"/>
          <a:ea typeface="ＭＳ Ｐゴシック" panose="020B0600070205080204" pitchFamily="50" charset="-128"/>
        </a:defRPr>
      </a:lvl8pPr>
      <a:lvl9pPr marL="1828800" algn="ctr" defTabSz="957263" rtl="0" fontAlgn="base">
        <a:spcBef>
          <a:spcPct val="0"/>
        </a:spcBef>
        <a:spcAft>
          <a:spcPct val="0"/>
        </a:spcAft>
        <a:defRPr kumimoji="1" sz="4600">
          <a:solidFill>
            <a:schemeClr val="tx2"/>
          </a:solidFill>
          <a:latin typeface="Times New Roman" panose="02020603050405020304" pitchFamily="18" charset="0"/>
          <a:ea typeface="ＭＳ Ｐゴシック" panose="020B0600070205080204" pitchFamily="50" charset="-128"/>
        </a:defRPr>
      </a:lvl9pPr>
    </p:titleStyle>
    <p:bodyStyle>
      <a:lvl1pPr marL="358775" indent="-358775" algn="l" defTabSz="957263" rtl="0" eaLnBrk="0" fontAlgn="base" hangingPunct="0">
        <a:spcBef>
          <a:spcPct val="20000"/>
        </a:spcBef>
        <a:spcAft>
          <a:spcPct val="0"/>
        </a:spcAft>
        <a:buChar char="•"/>
        <a:defRPr kumimoji="1" sz="3400" kern="1200">
          <a:solidFill>
            <a:schemeClr val="tx1"/>
          </a:solidFill>
          <a:latin typeface="+mn-lt"/>
          <a:ea typeface="+mn-ea"/>
          <a:cs typeface="+mn-cs"/>
        </a:defRPr>
      </a:lvl1pPr>
      <a:lvl2pPr marL="777875" indent="-298450" algn="l" defTabSz="957263" rtl="0" eaLnBrk="0" fontAlgn="base" hangingPunct="0">
        <a:spcBef>
          <a:spcPct val="20000"/>
        </a:spcBef>
        <a:spcAft>
          <a:spcPct val="0"/>
        </a:spcAft>
        <a:buChar char="–"/>
        <a:defRPr kumimoji="1" sz="3000" kern="1200">
          <a:solidFill>
            <a:schemeClr val="tx1"/>
          </a:solidFill>
          <a:latin typeface="+mn-lt"/>
          <a:ea typeface="+mn-ea"/>
          <a:cs typeface="+mn-cs"/>
        </a:defRPr>
      </a:lvl2pPr>
      <a:lvl3pPr marL="1196975" indent="-239713" algn="l" defTabSz="957263" rtl="0" eaLnBrk="0" fontAlgn="base" hangingPunct="0">
        <a:spcBef>
          <a:spcPct val="20000"/>
        </a:spcBef>
        <a:spcAft>
          <a:spcPct val="0"/>
        </a:spcAft>
        <a:buChar char="•"/>
        <a:defRPr kumimoji="1" sz="2500" kern="1200">
          <a:solidFill>
            <a:schemeClr val="tx1"/>
          </a:solidFill>
          <a:latin typeface="+mn-lt"/>
          <a:ea typeface="+mn-ea"/>
          <a:cs typeface="+mn-cs"/>
        </a:defRPr>
      </a:lvl3pPr>
      <a:lvl4pPr marL="1676400" indent="-239713" algn="l" defTabSz="957263" rtl="0" eaLnBrk="0" fontAlgn="base" hangingPunct="0">
        <a:spcBef>
          <a:spcPct val="20000"/>
        </a:spcBef>
        <a:spcAft>
          <a:spcPct val="0"/>
        </a:spcAft>
        <a:buChar char="–"/>
        <a:defRPr kumimoji="1" sz="2100" kern="1200">
          <a:solidFill>
            <a:schemeClr val="tx1"/>
          </a:solidFill>
          <a:latin typeface="+mn-lt"/>
          <a:ea typeface="+mn-ea"/>
          <a:cs typeface="+mn-cs"/>
        </a:defRPr>
      </a:lvl4pPr>
      <a:lvl5pPr marL="2154238" indent="-238125" algn="l" defTabSz="957263" rtl="0" eaLnBrk="0" fontAlgn="base" hangingPunct="0">
        <a:spcBef>
          <a:spcPct val="20000"/>
        </a:spcBef>
        <a:spcAft>
          <a:spcPct val="0"/>
        </a:spcAft>
        <a:buChar char="»"/>
        <a:defRPr kumimoji="1" sz="2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3.jpe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279320" y="476672"/>
            <a:ext cx="7385356" cy="1794722"/>
          </a:xfrm>
          <a:prstGeom prst="rect">
            <a:avLst/>
          </a:prstGeom>
          <a:solidFill>
            <a:schemeClr val="bg1"/>
          </a:solidFill>
        </p:spPr>
        <p:txBody>
          <a:bodyPr wrap="none">
            <a:spAutoFit/>
          </a:bodyPr>
          <a:lstStyle/>
          <a:p>
            <a:pPr algn="ctr">
              <a:lnSpc>
                <a:spcPct val="150000"/>
              </a:lnSpc>
            </a:pPr>
            <a:r>
              <a:rPr lang="ja-JP" altLang="en-US" sz="4000" dirty="0">
                <a:solidFill>
                  <a:schemeClr val="tx1"/>
                </a:solidFill>
                <a:latin typeface="ＭＳ Ｐゴシック" panose="020B0600070205080204" pitchFamily="50" charset="-128"/>
                <a:ea typeface="ＭＳ Ｐゴシック" panose="020B0600070205080204" pitchFamily="50" charset="-128"/>
              </a:rPr>
              <a:t>三菱ＭＣ</a:t>
            </a:r>
            <a:r>
              <a:rPr lang="en-US" altLang="ja-JP" sz="4000" dirty="0">
                <a:solidFill>
                  <a:schemeClr val="tx1"/>
                </a:solidFill>
                <a:latin typeface="ＭＳ Ｐゴシック" panose="020B0600070205080204" pitchFamily="50" charset="-128"/>
                <a:ea typeface="ＭＳ Ｐゴシック" panose="020B0600070205080204" pitchFamily="50" charset="-128"/>
              </a:rPr>
              <a:t> </a:t>
            </a:r>
            <a:r>
              <a:rPr lang="ja-JP" altLang="en-US" sz="4000" dirty="0">
                <a:solidFill>
                  <a:schemeClr val="tx1"/>
                </a:solidFill>
                <a:latin typeface="ＭＳ Ｐゴシック" panose="020B0600070205080204" pitchFamily="50" charset="-128"/>
                <a:ea typeface="ＭＳ Ｐゴシック" panose="020B0600070205080204" pitchFamily="50" charset="-128"/>
              </a:rPr>
              <a:t> </a:t>
            </a:r>
            <a:r>
              <a:rPr lang="ja-JP" altLang="en-US" sz="4000" dirty="0" smtClean="0">
                <a:solidFill>
                  <a:schemeClr val="tx1"/>
                </a:solidFill>
                <a:latin typeface="ＭＳ Ｐゴシック" panose="020B0600070205080204" pitchFamily="50" charset="-128"/>
                <a:ea typeface="ＭＳ Ｐゴシック" panose="020B0600070205080204" pitchFamily="50" charset="-128"/>
              </a:rPr>
              <a:t>面取り</a:t>
            </a:r>
            <a:r>
              <a:rPr lang="ja-JP" altLang="en-US" sz="4000" dirty="0">
                <a:solidFill>
                  <a:schemeClr val="tx1"/>
                </a:solidFill>
                <a:latin typeface="ＭＳ Ｐゴシック" panose="020B0600070205080204" pitchFamily="50" charset="-128"/>
                <a:ea typeface="ＭＳ Ｐゴシック" panose="020B0600070205080204" pitchFamily="50" charset="-128"/>
              </a:rPr>
              <a:t>作業時間の</a:t>
            </a:r>
            <a:r>
              <a:rPr lang="ja-JP" altLang="en-US" sz="4000" dirty="0" smtClean="0">
                <a:solidFill>
                  <a:schemeClr val="tx1"/>
                </a:solidFill>
                <a:latin typeface="ＭＳ Ｐゴシック" panose="020B0600070205080204" pitchFamily="50" charset="-128"/>
                <a:ea typeface="ＭＳ Ｐゴシック" panose="020B0600070205080204" pitchFamily="50" charset="-128"/>
              </a:rPr>
              <a:t>短縮</a:t>
            </a:r>
            <a:r>
              <a:rPr lang="en-US" altLang="ja-JP" sz="4000" dirty="0" smtClean="0">
                <a:solidFill>
                  <a:schemeClr val="tx1"/>
                </a:solidFill>
                <a:latin typeface="ＭＳ Ｐゴシック" panose="020B0600070205080204" pitchFamily="50" charset="-128"/>
                <a:ea typeface="ＭＳ Ｐゴシック" panose="020B0600070205080204" pitchFamily="50" charset="-128"/>
              </a:rPr>
              <a:t/>
            </a:r>
            <a:br>
              <a:rPr lang="en-US" altLang="ja-JP" sz="4000" dirty="0" smtClean="0">
                <a:solidFill>
                  <a:schemeClr val="tx1"/>
                </a:solidFill>
                <a:latin typeface="ＭＳ Ｐゴシック" panose="020B0600070205080204" pitchFamily="50" charset="-128"/>
                <a:ea typeface="ＭＳ Ｐゴシック" panose="020B0600070205080204" pitchFamily="50" charset="-128"/>
              </a:rPr>
            </a:br>
            <a:r>
              <a:rPr lang="ja-JP" altLang="en-US" sz="4000" dirty="0" smtClean="0">
                <a:solidFill>
                  <a:schemeClr val="tx1"/>
                </a:solidFill>
                <a:latin typeface="ＭＳ Ｐゴシック" panose="020B0600070205080204" pitchFamily="50" charset="-128"/>
                <a:ea typeface="ＭＳ Ｐゴシック" panose="020B0600070205080204" pitchFamily="50" charset="-128"/>
              </a:rPr>
              <a:t>に</a:t>
            </a:r>
            <a:r>
              <a:rPr lang="ja-JP" altLang="en-US" sz="4000" dirty="0">
                <a:solidFill>
                  <a:schemeClr val="tx1"/>
                </a:solidFill>
                <a:latin typeface="ＭＳ Ｐゴシック" panose="020B0600070205080204" pitchFamily="50" charset="-128"/>
                <a:ea typeface="ＭＳ Ｐゴシック" panose="020B0600070205080204" pitchFamily="50" charset="-128"/>
              </a:rPr>
              <a:t>よる加工能率向上</a:t>
            </a:r>
            <a:endParaRPr lang="ja-JP" altLang="en-US" sz="4000" dirty="0">
              <a:latin typeface="ＭＳ Ｐゴシック" panose="020B0600070205080204" pitchFamily="50" charset="-128"/>
              <a:ea typeface="ＭＳ Ｐゴシック" panose="020B0600070205080204" pitchFamily="50" charset="-128"/>
            </a:endParaRPr>
          </a:p>
        </p:txBody>
      </p:sp>
      <p:sp>
        <p:nvSpPr>
          <p:cNvPr id="5" name="正方形/長方形 4"/>
          <p:cNvSpPr/>
          <p:nvPr/>
        </p:nvSpPr>
        <p:spPr bwMode="auto">
          <a:xfrm>
            <a:off x="1712640" y="3225021"/>
            <a:ext cx="6408712" cy="1335707"/>
          </a:xfrm>
          <a:prstGeom prst="rect">
            <a:avLst/>
          </a:prstGeom>
          <a:noFill/>
          <a:ln w="19050" cap="flat" cmpd="sng" algn="ctr">
            <a:solidFill>
              <a:schemeClr val="tx1"/>
            </a:solidFill>
            <a:prstDash val="solid"/>
            <a:round/>
            <a:headEnd type="none" w="med" len="med"/>
            <a:tailEnd type="none" w="med" len="med"/>
          </a:ln>
          <a:effectLst/>
          <a:extLst/>
        </p:spPr>
        <p:txBody>
          <a:bodyPr vert="horz" wrap="squar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ＭＳ Ｐゴシック" panose="020B0600070205080204" pitchFamily="50" charset="-128"/>
              <a:ea typeface="ＭＳ Ｐゴシック" panose="020B0600070205080204" pitchFamily="50" charset="-128"/>
            </a:endParaRPr>
          </a:p>
        </p:txBody>
      </p:sp>
      <p:sp>
        <p:nvSpPr>
          <p:cNvPr id="6" name="正方形/長方形 5"/>
          <p:cNvSpPr/>
          <p:nvPr/>
        </p:nvSpPr>
        <p:spPr bwMode="auto">
          <a:xfrm>
            <a:off x="2144688" y="2960695"/>
            <a:ext cx="1562562" cy="371513"/>
          </a:xfrm>
          <a:prstGeom prst="rect">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a:extLst/>
        </p:spPr>
        <p:txBody>
          <a:bodyPr vert="horz" wrap="none" lIns="180000" tIns="46800" rIns="18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1" lang="en-US" altLang="ja-JP" sz="1800" b="1" i="0" u="none" strike="noStrike" cap="none" normalizeH="0" baseline="0" dirty="0" smtClean="0">
                <a:ln>
                  <a:noFill/>
                </a:ln>
                <a:solidFill>
                  <a:schemeClr val="tx2"/>
                </a:solidFill>
                <a:effectLst/>
                <a:latin typeface="ＭＳ Ｐゴシック" panose="020B0600070205080204" pitchFamily="50" charset="-128"/>
                <a:ea typeface="ＭＳ Ｐゴシック" panose="020B0600070205080204" pitchFamily="50" charset="-128"/>
              </a:rPr>
              <a:t>MC</a:t>
            </a:r>
            <a:r>
              <a:rPr kumimoji="1" lang="ja-JP" altLang="en-US" sz="1800" b="1" i="0" u="none" strike="noStrike" cap="none" normalizeH="0" baseline="0" dirty="0" smtClean="0">
                <a:ln>
                  <a:noFill/>
                </a:ln>
                <a:solidFill>
                  <a:schemeClr val="tx2"/>
                </a:solidFill>
                <a:effectLst/>
                <a:latin typeface="ＭＳ Ｐゴシック" panose="020B0600070205080204" pitchFamily="50" charset="-128"/>
                <a:ea typeface="ＭＳ Ｐゴシック" panose="020B0600070205080204" pitchFamily="50" charset="-128"/>
              </a:rPr>
              <a:t>サークル</a:t>
            </a:r>
          </a:p>
        </p:txBody>
      </p:sp>
      <p:sp>
        <p:nvSpPr>
          <p:cNvPr id="8" name="正方形/長方形 7"/>
          <p:cNvSpPr/>
          <p:nvPr/>
        </p:nvSpPr>
        <p:spPr>
          <a:xfrm>
            <a:off x="2109676" y="3392743"/>
            <a:ext cx="5724644" cy="1200329"/>
          </a:xfrm>
          <a:prstGeom prst="rect">
            <a:avLst/>
          </a:prstGeom>
        </p:spPr>
        <p:txBody>
          <a:bodyPr wrap="none">
            <a:spAutoFit/>
          </a:bodyPr>
          <a:lstStyle/>
          <a:p>
            <a:pPr eaLnBrk="1" hangingPunct="1">
              <a:lnSpc>
                <a:spcPct val="150000"/>
              </a:lnSpc>
            </a:pPr>
            <a:r>
              <a:rPr lang="ja-JP" altLang="en-US" sz="2400" dirty="0" smtClean="0">
                <a:latin typeface="メイリオ" panose="020B0604030504040204" pitchFamily="50" charset="-128"/>
                <a:ea typeface="メイリオ" panose="020B0604030504040204" pitchFamily="50" charset="-128"/>
              </a:rPr>
              <a:t>川内　溝田</a:t>
            </a:r>
            <a:r>
              <a:rPr lang="ja-JP" altLang="en-US" sz="2400" dirty="0">
                <a:latin typeface="メイリオ" panose="020B0604030504040204" pitchFamily="50" charset="-128"/>
                <a:ea typeface="メイリオ" panose="020B0604030504040204" pitchFamily="50" charset="-128"/>
              </a:rPr>
              <a:t>　豊田　</a:t>
            </a:r>
            <a:r>
              <a:rPr lang="ja-JP" altLang="en-US" sz="2400" dirty="0" smtClean="0">
                <a:latin typeface="メイリオ" panose="020B0604030504040204" pitchFamily="50" charset="-128"/>
                <a:ea typeface="メイリオ" panose="020B0604030504040204" pitchFamily="50" charset="-128"/>
              </a:rPr>
              <a:t>倉橋</a:t>
            </a:r>
            <a:r>
              <a:rPr lang="ja-JP" altLang="en-US" sz="1100" dirty="0">
                <a:latin typeface="メイリオ" panose="020B0604030504040204" pitchFamily="50" charset="-128"/>
                <a:ea typeface="メイリオ" panose="020B0604030504040204" pitchFamily="50" charset="-128"/>
              </a:rPr>
              <a:t>信</a:t>
            </a:r>
            <a:r>
              <a:rPr lang="ja-JP" altLang="en-US" sz="2400" dirty="0" smtClean="0">
                <a:latin typeface="メイリオ" panose="020B0604030504040204" pitchFamily="50" charset="-128"/>
                <a:ea typeface="メイリオ" panose="020B0604030504040204" pitchFamily="50" charset="-128"/>
              </a:rPr>
              <a:t>　河村</a:t>
            </a:r>
            <a:r>
              <a:rPr lang="ja-JP" altLang="en-US" sz="2400" dirty="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吉坂</a:t>
            </a:r>
            <a:endParaRPr lang="en-US" altLang="ja-JP" sz="2400" dirty="0" smtClean="0">
              <a:latin typeface="メイリオ" panose="020B0604030504040204" pitchFamily="50" charset="-128"/>
              <a:ea typeface="メイリオ" panose="020B0604030504040204" pitchFamily="50" charset="-128"/>
            </a:endParaRPr>
          </a:p>
          <a:p>
            <a:pPr eaLnBrk="1" hangingPunct="1">
              <a:lnSpc>
                <a:spcPct val="150000"/>
              </a:lnSpc>
            </a:pPr>
            <a:r>
              <a:rPr lang="ja-JP" altLang="en-US" sz="2400" dirty="0" smtClean="0">
                <a:latin typeface="メイリオ" panose="020B0604030504040204" pitchFamily="50" charset="-128"/>
                <a:ea typeface="メイリオ" panose="020B0604030504040204" pitchFamily="50" charset="-128"/>
              </a:rPr>
              <a:t>隅田</a:t>
            </a:r>
            <a:r>
              <a:rPr lang="ja-JP" altLang="en-US" sz="2400" dirty="0">
                <a:latin typeface="メイリオ" panose="020B0604030504040204" pitchFamily="50" charset="-128"/>
                <a:ea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rPr>
              <a:t>井手口　中村</a:t>
            </a:r>
            <a:r>
              <a:rPr lang="ja-JP" altLang="en-US" sz="2400" dirty="0">
                <a:latin typeface="メイリオ" panose="020B0604030504040204" pitchFamily="50" charset="-128"/>
                <a:ea typeface="メイリオ" panose="020B0604030504040204" pitchFamily="50" charset="-128"/>
              </a:rPr>
              <a:t>　村田　大塚　</a:t>
            </a:r>
          </a:p>
        </p:txBody>
      </p:sp>
      <p:sp>
        <p:nvSpPr>
          <p:cNvPr id="9" name="Text Box 6"/>
          <p:cNvSpPr txBox="1">
            <a:spLocks noChangeArrowheads="1"/>
          </p:cNvSpPr>
          <p:nvPr/>
        </p:nvSpPr>
        <p:spPr bwMode="auto">
          <a:xfrm>
            <a:off x="5615789" y="6237312"/>
            <a:ext cx="394572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2000" dirty="0" smtClean="0">
                <a:latin typeface="メイリオ" panose="020B0604030504040204" pitchFamily="50" charset="-128"/>
                <a:ea typeface="メイリオ" panose="020B0604030504040204" pitchFamily="50" charset="-128"/>
              </a:rPr>
              <a:t>活動期間：</a:t>
            </a:r>
            <a:r>
              <a:rPr lang="en-US" altLang="ja-JP" sz="2000" dirty="0" smtClean="0">
                <a:latin typeface="メイリオ" panose="020B0604030504040204" pitchFamily="50" charset="-128"/>
                <a:ea typeface="メイリオ" panose="020B0604030504040204" pitchFamily="50" charset="-128"/>
              </a:rPr>
              <a:t>2024/10 – 2025/03</a:t>
            </a:r>
            <a:endParaRPr lang="ja-JP" altLang="en-US" sz="2000" dirty="0">
              <a:latin typeface="メイリオ" panose="020B0604030504040204" pitchFamily="50" charset="-128"/>
              <a:ea typeface="メイリオ" panose="020B0604030504040204" pitchFamily="50" charset="-128"/>
            </a:endParaRPr>
          </a:p>
        </p:txBody>
      </p:sp>
      <p:sp>
        <p:nvSpPr>
          <p:cNvPr id="10" name="正方形/長方形 9"/>
          <p:cNvSpPr/>
          <p:nvPr/>
        </p:nvSpPr>
        <p:spPr bwMode="auto">
          <a:xfrm>
            <a:off x="3296816" y="4832903"/>
            <a:ext cx="3168352" cy="828345"/>
          </a:xfrm>
          <a:prstGeom prst="rect">
            <a:avLst/>
          </a:prstGeom>
          <a:noFill/>
          <a:ln w="19050" cap="flat" cmpd="sng" algn="ctr">
            <a:solidFill>
              <a:schemeClr val="tx1"/>
            </a:solidFill>
            <a:prstDash val="solid"/>
            <a:round/>
            <a:headEnd type="none" w="med" len="med"/>
            <a:tailEnd type="none" w="med" len="med"/>
          </a:ln>
          <a:effectLst/>
          <a:extLst/>
        </p:spPr>
        <p:txBody>
          <a:bodyPr vert="horz" wrap="squar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ＭＳ Ｐゴシック" panose="020B0600070205080204" pitchFamily="50" charset="-128"/>
              <a:ea typeface="ＭＳ Ｐゴシック" panose="020B0600070205080204" pitchFamily="50" charset="-128"/>
            </a:endParaRPr>
          </a:p>
        </p:txBody>
      </p:sp>
      <p:sp>
        <p:nvSpPr>
          <p:cNvPr id="11" name="正方形/長方形 10"/>
          <p:cNvSpPr/>
          <p:nvPr/>
        </p:nvSpPr>
        <p:spPr bwMode="auto">
          <a:xfrm>
            <a:off x="2576736" y="5041072"/>
            <a:ext cx="828386" cy="371513"/>
          </a:xfrm>
          <a:prstGeom prst="rect">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a:extLst/>
        </p:spPr>
        <p:txBody>
          <a:bodyPr vert="horz" wrap="none" lIns="180000" tIns="46800" rIns="18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1" lang="ja-JP" altLang="en-US" sz="1800" b="1" i="0" u="none" strike="noStrike" cap="none" normalizeH="0" baseline="0" dirty="0" smtClean="0">
                <a:ln>
                  <a:noFill/>
                </a:ln>
                <a:solidFill>
                  <a:schemeClr val="tx2"/>
                </a:solidFill>
                <a:effectLst/>
                <a:latin typeface="ＭＳ Ｐゴシック" panose="020B0600070205080204" pitchFamily="50" charset="-128"/>
                <a:ea typeface="ＭＳ Ｐゴシック" panose="020B0600070205080204" pitchFamily="50" charset="-128"/>
              </a:rPr>
              <a:t>協力</a:t>
            </a:r>
          </a:p>
        </p:txBody>
      </p:sp>
      <p:sp>
        <p:nvSpPr>
          <p:cNvPr id="12" name="正方形/長方形 11"/>
          <p:cNvSpPr/>
          <p:nvPr/>
        </p:nvSpPr>
        <p:spPr>
          <a:xfrm>
            <a:off x="3606452" y="4902730"/>
            <a:ext cx="2787943" cy="646331"/>
          </a:xfrm>
          <a:prstGeom prst="rect">
            <a:avLst/>
          </a:prstGeom>
        </p:spPr>
        <p:txBody>
          <a:bodyPr wrap="none">
            <a:spAutoFit/>
          </a:bodyPr>
          <a:lstStyle/>
          <a:p>
            <a:pPr eaLnBrk="1" hangingPunct="1">
              <a:lnSpc>
                <a:spcPct val="150000"/>
              </a:lnSpc>
            </a:pPr>
            <a:r>
              <a:rPr lang="ja-JP" altLang="en-US" sz="2400" dirty="0" smtClean="0">
                <a:latin typeface="メイリオ" panose="020B0604030504040204" pitchFamily="50" charset="-128"/>
                <a:ea typeface="メイリオ" panose="020B0604030504040204" pitchFamily="50" charset="-128"/>
              </a:rPr>
              <a:t>倉橋</a:t>
            </a:r>
            <a:r>
              <a:rPr lang="ja-JP" altLang="en-US" sz="1100" dirty="0" smtClean="0">
                <a:latin typeface="メイリオ" panose="020B0604030504040204" pitchFamily="50" charset="-128"/>
                <a:ea typeface="メイリオ" panose="020B0604030504040204" pitchFamily="50" charset="-128"/>
              </a:rPr>
              <a:t>悠</a:t>
            </a:r>
            <a:r>
              <a:rPr lang="ja-JP" altLang="en-US" sz="2400" dirty="0" smtClean="0">
                <a:latin typeface="メイリオ" panose="020B0604030504040204" pitchFamily="50" charset="-128"/>
                <a:ea typeface="メイリオ" panose="020B0604030504040204" pitchFamily="50" charset="-128"/>
              </a:rPr>
              <a:t>　福田　</a:t>
            </a:r>
            <a:r>
              <a:rPr lang="ja-JP" altLang="en-US" sz="2400" dirty="0">
                <a:latin typeface="メイリオ" panose="020B0604030504040204" pitchFamily="50" charset="-128"/>
                <a:ea typeface="メイリオ" panose="020B0604030504040204" pitchFamily="50" charset="-128"/>
              </a:rPr>
              <a:t>河野</a:t>
            </a:r>
            <a:endParaRPr lang="en-US" altLang="ja-JP" sz="2400" dirty="0" smtClean="0">
              <a:latin typeface="メイリオ" panose="020B0604030504040204" pitchFamily="50" charset="-128"/>
              <a:ea typeface="メイリオ" panose="020B0604030504040204" pitchFamily="50" charset="-128"/>
            </a:endParaRPr>
          </a:p>
        </p:txBody>
      </p:sp>
      <p:sp>
        <p:nvSpPr>
          <p:cNvPr id="13" name="円/楕円 12"/>
          <p:cNvSpPr>
            <a:spLocks noChangeAspect="1"/>
          </p:cNvSpPr>
          <p:nvPr/>
        </p:nvSpPr>
        <p:spPr bwMode="auto">
          <a:xfrm>
            <a:off x="2072680" y="3753048"/>
            <a:ext cx="108000" cy="108000"/>
          </a:xfrm>
          <a:prstGeom prst="ellipse">
            <a:avLst/>
          </a:prstGeom>
          <a:solidFill>
            <a:srgbClr val="FF0000"/>
          </a:solidFill>
          <a:ln w="25400" cap="flat" cmpd="sng" algn="ctr">
            <a:noFill/>
            <a:prstDash val="solid"/>
            <a:round/>
            <a:headEnd type="none" w="med" len="med"/>
            <a:tailEnd type="none" w="med" len="med"/>
          </a:ln>
          <a:effectLst/>
          <a:extLst/>
        </p:spPr>
        <p:txBody>
          <a:bodyPr vert="horz" wrap="non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dirty="0" smtClean="0">
              <a:ln>
                <a:noFill/>
              </a:ln>
              <a:solidFill>
                <a:schemeClr val="tx2"/>
              </a:solidFill>
              <a:effectLst/>
              <a:latin typeface="Century" panose="02040604050505020304" pitchFamily="18" charset="0"/>
              <a:ea typeface="HGｺﾞｼｯｸE" panose="020B0909000000000000" pitchFamily="49" charset="-128"/>
            </a:endParaRPr>
          </a:p>
        </p:txBody>
      </p:sp>
      <p:sp>
        <p:nvSpPr>
          <p:cNvPr id="14" name="円/楕円 13"/>
          <p:cNvSpPr>
            <a:spLocks noChangeAspect="1"/>
          </p:cNvSpPr>
          <p:nvPr/>
        </p:nvSpPr>
        <p:spPr bwMode="auto">
          <a:xfrm>
            <a:off x="2072680" y="3572775"/>
            <a:ext cx="108000" cy="108000"/>
          </a:xfrm>
          <a:prstGeom prst="ellipse">
            <a:avLst/>
          </a:prstGeom>
          <a:solidFill>
            <a:srgbClr val="00B050"/>
          </a:solidFill>
          <a:ln w="25400" cap="flat" cmpd="sng" algn="ctr">
            <a:noFill/>
            <a:prstDash val="solid"/>
            <a:round/>
            <a:headEnd type="none" w="med" len="med"/>
            <a:tailEnd type="none" w="med" len="med"/>
          </a:ln>
          <a:effectLst/>
          <a:extLst/>
        </p:spPr>
        <p:txBody>
          <a:bodyPr vert="horz" wrap="non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endParaRPr>
          </a:p>
        </p:txBody>
      </p:sp>
      <p:sp>
        <p:nvSpPr>
          <p:cNvPr id="15" name="円/楕円 14"/>
          <p:cNvSpPr>
            <a:spLocks noChangeAspect="1"/>
          </p:cNvSpPr>
          <p:nvPr/>
        </p:nvSpPr>
        <p:spPr bwMode="auto">
          <a:xfrm>
            <a:off x="4606687" y="5116772"/>
            <a:ext cx="108000" cy="108000"/>
          </a:xfrm>
          <a:prstGeom prst="ellipse">
            <a:avLst/>
          </a:prstGeom>
          <a:solidFill>
            <a:srgbClr val="00B050"/>
          </a:solidFill>
          <a:ln w="25400" cap="flat" cmpd="sng" algn="ctr">
            <a:noFill/>
            <a:prstDash val="solid"/>
            <a:round/>
            <a:headEnd type="none" w="med" len="med"/>
            <a:tailEnd type="none" w="med" len="med"/>
          </a:ln>
          <a:effectLst/>
          <a:extLst/>
        </p:spPr>
        <p:txBody>
          <a:bodyPr vert="horz" wrap="non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endParaRPr>
          </a:p>
        </p:txBody>
      </p:sp>
      <p:sp>
        <p:nvSpPr>
          <p:cNvPr id="16" name="円/楕円 15"/>
          <p:cNvSpPr>
            <a:spLocks noChangeAspect="1"/>
          </p:cNvSpPr>
          <p:nvPr/>
        </p:nvSpPr>
        <p:spPr bwMode="auto">
          <a:xfrm>
            <a:off x="3562559" y="5116772"/>
            <a:ext cx="108000" cy="108000"/>
          </a:xfrm>
          <a:prstGeom prst="ellipse">
            <a:avLst/>
          </a:prstGeom>
          <a:solidFill>
            <a:srgbClr val="00B0F0"/>
          </a:solidFill>
          <a:ln w="25400" cap="flat" cmpd="sng" algn="ctr">
            <a:noFill/>
            <a:prstDash val="solid"/>
            <a:round/>
            <a:headEnd type="none" w="med" len="med"/>
            <a:tailEnd type="none" w="med" len="med"/>
          </a:ln>
          <a:effectLst/>
          <a:extLst/>
        </p:spPr>
        <p:txBody>
          <a:bodyPr vert="horz" wrap="non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endParaRPr>
          </a:p>
        </p:txBody>
      </p:sp>
      <p:sp>
        <p:nvSpPr>
          <p:cNvPr id="17" name="正方形/長方形 16"/>
          <p:cNvSpPr/>
          <p:nvPr/>
        </p:nvSpPr>
        <p:spPr>
          <a:xfrm>
            <a:off x="7090301" y="4807168"/>
            <a:ext cx="1031051" cy="854080"/>
          </a:xfrm>
          <a:prstGeom prst="rect">
            <a:avLst/>
          </a:prstGeom>
        </p:spPr>
        <p:txBody>
          <a:bodyPr wrap="none">
            <a:spAutoFit/>
          </a:bodyPr>
          <a:lstStyle/>
          <a:p>
            <a:pPr eaLnBrk="1" hangingPunct="1">
              <a:lnSpc>
                <a:spcPct val="150000"/>
              </a:lnSpc>
            </a:pPr>
            <a:r>
              <a:rPr lang="ja-JP" altLang="en-US" sz="1100" dirty="0" smtClean="0">
                <a:solidFill>
                  <a:srgbClr val="FF0000"/>
                </a:solidFill>
                <a:latin typeface="メイリオ" panose="020B0604030504040204" pitchFamily="50" charset="-128"/>
                <a:ea typeface="メイリオ" panose="020B0604030504040204" pitchFamily="50" charset="-128"/>
              </a:rPr>
              <a:t>●：</a:t>
            </a:r>
            <a:r>
              <a:rPr lang="ja-JP" altLang="en-US" sz="1100" dirty="0" smtClean="0">
                <a:solidFill>
                  <a:srgbClr val="FF0000"/>
                </a:solidFill>
                <a:latin typeface="メイリオ" panose="020B0604030504040204" pitchFamily="50" charset="-128"/>
                <a:ea typeface="メイリオ" panose="020B0604030504040204" pitchFamily="50" charset="-128"/>
              </a:rPr>
              <a:t>リーダー</a:t>
            </a:r>
            <a:endParaRPr lang="en-US" altLang="ja-JP" sz="1100" dirty="0" smtClean="0">
              <a:solidFill>
                <a:srgbClr val="FF0000"/>
              </a:solidFill>
              <a:latin typeface="メイリオ" panose="020B0604030504040204" pitchFamily="50" charset="-128"/>
              <a:ea typeface="メイリオ" panose="020B0604030504040204" pitchFamily="50" charset="-128"/>
            </a:endParaRPr>
          </a:p>
          <a:p>
            <a:pPr eaLnBrk="1" hangingPunct="1">
              <a:lnSpc>
                <a:spcPct val="150000"/>
              </a:lnSpc>
            </a:pPr>
            <a:r>
              <a:rPr lang="ja-JP" altLang="en-US" sz="1100" dirty="0" smtClean="0">
                <a:solidFill>
                  <a:srgbClr val="00B050"/>
                </a:solidFill>
                <a:latin typeface="メイリオ" panose="020B0604030504040204" pitchFamily="50" charset="-128"/>
                <a:ea typeface="メイリオ" panose="020B0604030504040204" pitchFamily="50" charset="-128"/>
              </a:rPr>
              <a:t>●：班長</a:t>
            </a:r>
            <a:endParaRPr lang="en-US" altLang="ja-JP" sz="1100" dirty="0" smtClean="0">
              <a:solidFill>
                <a:srgbClr val="00B050"/>
              </a:solidFill>
              <a:latin typeface="メイリオ" panose="020B0604030504040204" pitchFamily="50" charset="-128"/>
              <a:ea typeface="メイリオ" panose="020B0604030504040204" pitchFamily="50" charset="-128"/>
            </a:endParaRPr>
          </a:p>
          <a:p>
            <a:pPr eaLnBrk="1" hangingPunct="1">
              <a:lnSpc>
                <a:spcPct val="150000"/>
              </a:lnSpc>
            </a:pPr>
            <a:r>
              <a:rPr lang="ja-JP" altLang="en-US" sz="1100" dirty="0" smtClean="0">
                <a:solidFill>
                  <a:srgbClr val="00B0F0"/>
                </a:solidFill>
                <a:latin typeface="メイリオ" panose="020B0604030504040204" pitchFamily="50" charset="-128"/>
                <a:ea typeface="メイリオ" panose="020B0604030504040204" pitchFamily="50" charset="-128"/>
              </a:rPr>
              <a:t>●：スタッフ</a:t>
            </a:r>
            <a:endParaRPr lang="en-US" altLang="ja-JP" sz="1100" dirty="0" smtClean="0">
              <a:solidFill>
                <a:srgbClr val="00B0F0"/>
              </a:solidFill>
              <a:latin typeface="メイリオ" panose="020B0604030504040204" pitchFamily="50" charset="-128"/>
              <a:ea typeface="メイリオ" panose="020B0604030504040204" pitchFamily="50" charset="-128"/>
            </a:endParaRPr>
          </a:p>
        </p:txBody>
      </p:sp>
      <p:sp>
        <p:nvSpPr>
          <p:cNvPr id="18" name="円/楕円 17"/>
          <p:cNvSpPr>
            <a:spLocks noChangeAspect="1"/>
          </p:cNvSpPr>
          <p:nvPr/>
        </p:nvSpPr>
        <p:spPr bwMode="auto">
          <a:xfrm>
            <a:off x="5506775" y="5117013"/>
            <a:ext cx="108000" cy="108000"/>
          </a:xfrm>
          <a:prstGeom prst="ellipse">
            <a:avLst/>
          </a:prstGeom>
          <a:solidFill>
            <a:srgbClr val="00B050"/>
          </a:solidFill>
          <a:ln w="25400" cap="flat" cmpd="sng" algn="ctr">
            <a:noFill/>
            <a:prstDash val="solid"/>
            <a:round/>
            <a:headEnd type="none" w="med" len="med"/>
            <a:tailEnd type="none" w="med" len="med"/>
          </a:ln>
          <a:effectLst/>
          <a:extLst/>
        </p:spPr>
        <p:txBody>
          <a:bodyPr vert="horz" wrap="non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endParaRPr>
          </a:p>
        </p:txBody>
      </p:sp>
    </p:spTree>
    <p:extLst>
      <p:ext uri="{BB962C8B-B14F-4D97-AF65-F5344CB8AC3E}">
        <p14:creationId xmlns:p14="http://schemas.microsoft.com/office/powerpoint/2010/main" val="600604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16" name="Group 148"/>
          <p:cNvGraphicFramePr>
            <a:graphicFrameLocks noGrp="1"/>
          </p:cNvGraphicFramePr>
          <p:nvPr>
            <p:ph type="tbl" idx="1"/>
            <p:extLst>
              <p:ext uri="{D42A27DB-BD31-4B8C-83A1-F6EECF244321}">
                <p14:modId xmlns:p14="http://schemas.microsoft.com/office/powerpoint/2010/main" val="3078150028"/>
              </p:ext>
            </p:extLst>
          </p:nvPr>
        </p:nvGraphicFramePr>
        <p:xfrm>
          <a:off x="739080" y="1106760"/>
          <a:ext cx="8534400" cy="5562597"/>
        </p:xfrm>
        <a:graphic>
          <a:graphicData uri="http://schemas.openxmlformats.org/drawingml/2006/table">
            <a:tbl>
              <a:tblPr/>
              <a:tblGrid>
                <a:gridCol w="1922463"/>
                <a:gridCol w="1089025"/>
                <a:gridCol w="950912"/>
                <a:gridCol w="914400"/>
                <a:gridCol w="914400"/>
                <a:gridCol w="914400"/>
                <a:gridCol w="919163"/>
                <a:gridCol w="909637"/>
              </a:tblGrid>
              <a:tr h="493539">
                <a:tc rowSpan="2">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rowSpan="2">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担当</a:t>
                      </a:r>
                    </a:p>
                  </a:txBody>
                  <a:tcPr anchor="b"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gridSpan="6">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スケジュール</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ysDot"/>
                      <a:round/>
                      <a:headEnd type="none" w="med" len="med"/>
                      <a:tailEnd type="none" w="med" len="med"/>
                    </a:lnB>
                    <a:lnTlToBr>
                      <a:noFill/>
                    </a:lnTlToBr>
                    <a:lnBlToTr>
                      <a:noFill/>
                    </a:lnBlToTr>
                    <a:no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592933">
                <a:tc vMerge="1">
                  <a:txBody>
                    <a:bodyPr/>
                    <a:lstStyle/>
                    <a:p>
                      <a:endParaRPr kumimoji="1" lang="ja-JP" altLang="en-US"/>
                    </a:p>
                  </a:txBody>
                  <a:tcPr/>
                </a:tc>
                <a:tc vMerge="1">
                  <a:txBody>
                    <a:bodyPr/>
                    <a:lstStyle/>
                    <a:p>
                      <a:endParaRPr kumimoji="1" lang="ja-JP" altLang="en-US"/>
                    </a:p>
                  </a:txBody>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１０月</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１１月</a:t>
                      </a: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１２月</a:t>
                      </a: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１月</a:t>
                      </a: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２月</a:t>
                      </a: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３月</a:t>
                      </a: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ysDot"/>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527813">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テーマ選定</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豊田</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493539">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現状把握</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溝田</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493539">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目標設定</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中村</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493539">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要因解析</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河村</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493539">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対策立案</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豊田</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493539">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対策実施</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倉橋</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493539">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効果確認</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溝田</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493539">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歯止め</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川内</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493539">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まとめ</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溝田</a:t>
                      </a: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ysDot"/>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endParaRPr>
                    </a:p>
                  </a:txBody>
                  <a:tcPr anchor="ctr" horzOverflow="overflow">
                    <a:lnL w="6350" cap="flat" cmpd="sng" algn="ctr">
                      <a:solidFill>
                        <a:schemeClr val="tx1"/>
                      </a:solidFill>
                      <a:prstDash val="sysDot"/>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4" name="Line 107"/>
          <p:cNvSpPr>
            <a:spLocks noChangeShapeType="1"/>
          </p:cNvSpPr>
          <p:nvPr/>
        </p:nvSpPr>
        <p:spPr bwMode="auto">
          <a:xfrm>
            <a:off x="3733800" y="2325960"/>
            <a:ext cx="304800"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75" name="Line 108"/>
          <p:cNvSpPr>
            <a:spLocks noChangeShapeType="1"/>
          </p:cNvSpPr>
          <p:nvPr/>
        </p:nvSpPr>
        <p:spPr bwMode="auto">
          <a:xfrm>
            <a:off x="3733800" y="2554560"/>
            <a:ext cx="3048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76" name="Line 109"/>
          <p:cNvSpPr>
            <a:spLocks noChangeShapeType="1"/>
          </p:cNvSpPr>
          <p:nvPr/>
        </p:nvSpPr>
        <p:spPr bwMode="auto">
          <a:xfrm>
            <a:off x="3733800" y="2859360"/>
            <a:ext cx="914400"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77" name="Line 110"/>
          <p:cNvSpPr>
            <a:spLocks noChangeShapeType="1"/>
          </p:cNvSpPr>
          <p:nvPr/>
        </p:nvSpPr>
        <p:spPr bwMode="auto">
          <a:xfrm>
            <a:off x="3733800" y="3087960"/>
            <a:ext cx="9144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78" name="Line 111"/>
          <p:cNvSpPr>
            <a:spLocks noChangeShapeType="1"/>
          </p:cNvSpPr>
          <p:nvPr/>
        </p:nvSpPr>
        <p:spPr bwMode="auto">
          <a:xfrm>
            <a:off x="4648200" y="3356992"/>
            <a:ext cx="457200"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79" name="Line 112"/>
          <p:cNvSpPr>
            <a:spLocks noChangeShapeType="1"/>
          </p:cNvSpPr>
          <p:nvPr/>
        </p:nvSpPr>
        <p:spPr bwMode="auto">
          <a:xfrm>
            <a:off x="4648200" y="3573016"/>
            <a:ext cx="4572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80" name="Line 113"/>
          <p:cNvSpPr>
            <a:spLocks noChangeShapeType="1"/>
          </p:cNvSpPr>
          <p:nvPr/>
        </p:nvSpPr>
        <p:spPr bwMode="auto">
          <a:xfrm>
            <a:off x="5029200" y="3849960"/>
            <a:ext cx="533400"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81" name="Line 114"/>
          <p:cNvSpPr>
            <a:spLocks noChangeShapeType="1"/>
          </p:cNvSpPr>
          <p:nvPr/>
        </p:nvSpPr>
        <p:spPr bwMode="auto">
          <a:xfrm>
            <a:off x="5024438" y="4057923"/>
            <a:ext cx="9144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82" name="Line 115"/>
          <p:cNvSpPr>
            <a:spLocks noChangeShapeType="1"/>
          </p:cNvSpPr>
          <p:nvPr/>
        </p:nvSpPr>
        <p:spPr bwMode="auto">
          <a:xfrm>
            <a:off x="5529064" y="4365104"/>
            <a:ext cx="865188"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83" name="Line 116"/>
          <p:cNvSpPr>
            <a:spLocks noChangeShapeType="1"/>
          </p:cNvSpPr>
          <p:nvPr/>
        </p:nvSpPr>
        <p:spPr bwMode="auto">
          <a:xfrm>
            <a:off x="5600700" y="4581128"/>
            <a:ext cx="9144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84" name="Line 117"/>
          <p:cNvSpPr>
            <a:spLocks noChangeShapeType="1"/>
          </p:cNvSpPr>
          <p:nvPr/>
        </p:nvSpPr>
        <p:spPr bwMode="auto">
          <a:xfrm flipV="1">
            <a:off x="6465888" y="4856585"/>
            <a:ext cx="1295424" cy="17337"/>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85" name="Line 118"/>
          <p:cNvSpPr>
            <a:spLocks noChangeShapeType="1"/>
          </p:cNvSpPr>
          <p:nvPr/>
        </p:nvSpPr>
        <p:spPr bwMode="auto">
          <a:xfrm flipV="1">
            <a:off x="6465888" y="5085184"/>
            <a:ext cx="1439862"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86" name="Line 119"/>
          <p:cNvSpPr>
            <a:spLocks noChangeShapeType="1"/>
          </p:cNvSpPr>
          <p:nvPr/>
        </p:nvSpPr>
        <p:spPr bwMode="auto">
          <a:xfrm>
            <a:off x="7391400" y="5373216"/>
            <a:ext cx="914400"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87" name="Line 120"/>
          <p:cNvSpPr>
            <a:spLocks noChangeShapeType="1"/>
          </p:cNvSpPr>
          <p:nvPr/>
        </p:nvSpPr>
        <p:spPr bwMode="auto">
          <a:xfrm>
            <a:off x="7924800" y="5589240"/>
            <a:ext cx="8382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88" name="Line 121"/>
          <p:cNvSpPr>
            <a:spLocks noChangeShapeType="1"/>
          </p:cNvSpPr>
          <p:nvPr/>
        </p:nvSpPr>
        <p:spPr bwMode="auto">
          <a:xfrm>
            <a:off x="7924800" y="5805264"/>
            <a:ext cx="762000"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89" name="Line 122"/>
          <p:cNvSpPr>
            <a:spLocks noChangeShapeType="1"/>
          </p:cNvSpPr>
          <p:nvPr/>
        </p:nvSpPr>
        <p:spPr bwMode="auto">
          <a:xfrm flipV="1">
            <a:off x="8518336" y="6022774"/>
            <a:ext cx="366464" cy="1"/>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90" name="Line 123"/>
          <p:cNvSpPr>
            <a:spLocks noChangeShapeType="1"/>
          </p:cNvSpPr>
          <p:nvPr/>
        </p:nvSpPr>
        <p:spPr bwMode="auto">
          <a:xfrm>
            <a:off x="8663880" y="6309320"/>
            <a:ext cx="609600"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91" name="Line 124"/>
          <p:cNvSpPr>
            <a:spLocks noChangeShapeType="1"/>
          </p:cNvSpPr>
          <p:nvPr/>
        </p:nvSpPr>
        <p:spPr bwMode="auto">
          <a:xfrm>
            <a:off x="8816280" y="6525344"/>
            <a:ext cx="4572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92" name="Line 125"/>
          <p:cNvSpPr>
            <a:spLocks noChangeShapeType="1"/>
          </p:cNvSpPr>
          <p:nvPr/>
        </p:nvSpPr>
        <p:spPr bwMode="auto">
          <a:xfrm>
            <a:off x="8261281" y="908720"/>
            <a:ext cx="381000" cy="0"/>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93" name="Line 126"/>
          <p:cNvSpPr>
            <a:spLocks noChangeShapeType="1"/>
          </p:cNvSpPr>
          <p:nvPr/>
        </p:nvSpPr>
        <p:spPr bwMode="auto">
          <a:xfrm>
            <a:off x="8255229" y="692696"/>
            <a:ext cx="381000" cy="0"/>
          </a:xfrm>
          <a:prstGeom prst="line">
            <a:avLst/>
          </a:prstGeom>
          <a:noFill/>
          <a:ln w="57150">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7294" name="Text Box 127"/>
          <p:cNvSpPr txBox="1">
            <a:spLocks noChangeArrowheads="1"/>
          </p:cNvSpPr>
          <p:nvPr/>
        </p:nvSpPr>
        <p:spPr bwMode="auto">
          <a:xfrm>
            <a:off x="8738821" y="537787"/>
            <a:ext cx="606667"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600" dirty="0" smtClean="0">
                <a:latin typeface="メイリオ" panose="020B0604030504040204" pitchFamily="50" charset="-128"/>
                <a:ea typeface="メイリオ" panose="020B0604030504040204" pitchFamily="50" charset="-128"/>
              </a:rPr>
              <a:t>計画</a:t>
            </a:r>
            <a:r>
              <a:rPr lang="en-US" altLang="ja-JP" sz="1600" dirty="0" smtClean="0">
                <a:latin typeface="メイリオ" panose="020B0604030504040204" pitchFamily="50" charset="-128"/>
                <a:ea typeface="メイリオ" panose="020B0604030504040204" pitchFamily="50" charset="-128"/>
              </a:rPr>
              <a:t/>
            </a:r>
            <a:br>
              <a:rPr lang="en-US" altLang="ja-JP" sz="1600" dirty="0" smtClean="0">
                <a:latin typeface="メイリオ" panose="020B0604030504040204" pitchFamily="50" charset="-128"/>
                <a:ea typeface="メイリオ" panose="020B0604030504040204" pitchFamily="50" charset="-128"/>
              </a:rPr>
            </a:br>
            <a:r>
              <a:rPr lang="ja-JP" altLang="en-US" sz="1600" dirty="0" smtClean="0">
                <a:latin typeface="メイリオ" panose="020B0604030504040204" pitchFamily="50" charset="-128"/>
                <a:ea typeface="メイリオ" panose="020B0604030504040204" pitchFamily="50" charset="-128"/>
              </a:rPr>
              <a:t>実施</a:t>
            </a:r>
            <a:endParaRPr lang="ja-JP" altLang="en-US" sz="1600" dirty="0">
              <a:latin typeface="メイリオ" panose="020B0604030504040204" pitchFamily="50" charset="-128"/>
              <a:ea typeface="メイリオ" panose="020B0604030504040204" pitchFamily="50" charset="-128"/>
            </a:endParaRPr>
          </a:p>
        </p:txBody>
      </p:sp>
      <p:sp>
        <p:nvSpPr>
          <p:cNvPr id="27" name="Text Box 6"/>
          <p:cNvSpPr txBox="1">
            <a:spLocks noChangeArrowheads="1"/>
          </p:cNvSpPr>
          <p:nvPr/>
        </p:nvSpPr>
        <p:spPr bwMode="auto">
          <a:xfrm>
            <a:off x="416496" y="332656"/>
            <a:ext cx="301758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活動計画および役割分担</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9145188" y="990600"/>
            <a:ext cx="562773" cy="49609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95785" tIns="47893" rIns="95785" bIns="47893" anchor="ctr" anchorCtr="1">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2400">
                <a:latin typeface="メイリオ" panose="020B0604030504040204" pitchFamily="50" charset="-128"/>
                <a:ea typeface="メイリオ" panose="020B0604030504040204" pitchFamily="50" charset="-128"/>
              </a:rPr>
              <a:t>面取り作業に時間がかかる</a:t>
            </a:r>
          </a:p>
        </p:txBody>
      </p:sp>
      <p:sp>
        <p:nvSpPr>
          <p:cNvPr id="10244" name="Line 4"/>
          <p:cNvSpPr>
            <a:spLocks noChangeShapeType="1"/>
          </p:cNvSpPr>
          <p:nvPr/>
        </p:nvSpPr>
        <p:spPr bwMode="auto">
          <a:xfrm>
            <a:off x="0" y="3429000"/>
            <a:ext cx="9144000" cy="0"/>
          </a:xfrm>
          <a:prstGeom prst="line">
            <a:avLst/>
          </a:prstGeom>
          <a:noFill/>
          <a:ln w="63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5" tIns="47893" rIns="95785" bIns="47893" anchor="ctr">
            <a:spAutoFit/>
          </a:bodyPr>
          <a:lstStyle/>
          <a:p>
            <a:endParaRPr lang="ja-JP" altLang="en-US">
              <a:latin typeface="メイリオ" panose="020B0604030504040204" pitchFamily="50" charset="-128"/>
              <a:ea typeface="メイリオ" panose="020B0604030504040204" pitchFamily="50" charset="-128"/>
            </a:endParaRPr>
          </a:p>
        </p:txBody>
      </p:sp>
      <p:sp>
        <p:nvSpPr>
          <p:cNvPr id="10245" name="Line 5"/>
          <p:cNvSpPr>
            <a:spLocks noChangeShapeType="1"/>
          </p:cNvSpPr>
          <p:nvPr/>
        </p:nvSpPr>
        <p:spPr bwMode="auto">
          <a:xfrm>
            <a:off x="1974478" y="2781300"/>
            <a:ext cx="1447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round/>
                <a:headEnd/>
                <a:tailEnd type="arrow"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5" tIns="47893" rIns="95785" bIns="47893" anchor="ctr">
            <a:spAutoFit/>
          </a:bodyPr>
          <a:lstStyle/>
          <a:p>
            <a:endParaRPr lang="ja-JP" altLang="en-US">
              <a:latin typeface="メイリオ" panose="020B0604030504040204" pitchFamily="50" charset="-128"/>
              <a:ea typeface="メイリオ" panose="020B0604030504040204" pitchFamily="50" charset="-128"/>
            </a:endParaRPr>
          </a:p>
        </p:txBody>
      </p:sp>
      <p:sp>
        <p:nvSpPr>
          <p:cNvPr id="10246" name="Line 6"/>
          <p:cNvSpPr>
            <a:spLocks noChangeShapeType="1"/>
          </p:cNvSpPr>
          <p:nvPr/>
        </p:nvSpPr>
        <p:spPr bwMode="auto">
          <a:xfrm>
            <a:off x="1441078" y="2552700"/>
            <a:ext cx="10668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round/>
                <a:headEnd/>
                <a:tailEnd type="arrow"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5" tIns="47893" rIns="95785" bIns="47893" anchor="ctr">
            <a:spAutoFit/>
          </a:bodyPr>
          <a:lstStyle/>
          <a:p>
            <a:endParaRPr lang="ja-JP" altLang="en-US">
              <a:latin typeface="メイリオ" panose="020B0604030504040204" pitchFamily="50" charset="-128"/>
              <a:ea typeface="メイリオ" panose="020B0604030504040204" pitchFamily="50" charset="-128"/>
            </a:endParaRPr>
          </a:p>
        </p:txBody>
      </p:sp>
      <p:sp>
        <p:nvSpPr>
          <p:cNvPr id="10247" name="Line 7"/>
          <p:cNvSpPr>
            <a:spLocks noChangeShapeType="1"/>
          </p:cNvSpPr>
          <p:nvPr/>
        </p:nvSpPr>
        <p:spPr bwMode="auto">
          <a:xfrm flipH="1">
            <a:off x="2279278" y="1943100"/>
            <a:ext cx="609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round/>
                <a:headEnd/>
                <a:tailEnd type="arrow"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5" tIns="47893" rIns="95785" bIns="47893" anchor="ctr">
            <a:spAutoFit/>
          </a:bodyPr>
          <a:lstStyle/>
          <a:p>
            <a:endParaRPr lang="ja-JP" altLang="en-US">
              <a:latin typeface="メイリオ" panose="020B0604030504040204" pitchFamily="50" charset="-128"/>
              <a:ea typeface="メイリオ" panose="020B0604030504040204" pitchFamily="50" charset="-128"/>
            </a:endParaRPr>
          </a:p>
        </p:txBody>
      </p:sp>
      <p:sp>
        <p:nvSpPr>
          <p:cNvPr id="10248" name="Line 8"/>
          <p:cNvSpPr>
            <a:spLocks noChangeShapeType="1"/>
          </p:cNvSpPr>
          <p:nvPr/>
        </p:nvSpPr>
        <p:spPr bwMode="auto">
          <a:xfrm>
            <a:off x="1669678" y="3086100"/>
            <a:ext cx="9906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6350">
                <a:solidFill>
                  <a:schemeClr val="tx1"/>
                </a:solidFill>
                <a:round/>
                <a:headEnd/>
                <a:tailEnd type="arrow"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5785" tIns="47893" rIns="95785" bIns="47893" anchor="ctr">
            <a:spAutoFit/>
          </a:bodyPr>
          <a:lstStyle/>
          <a:p>
            <a:endParaRPr lang="ja-JP" altLang="en-US">
              <a:latin typeface="メイリオ" panose="020B0604030504040204" pitchFamily="50" charset="-128"/>
              <a:ea typeface="メイリオ" panose="020B0604030504040204" pitchFamily="50" charset="-128"/>
            </a:endParaRPr>
          </a:p>
        </p:txBody>
      </p:sp>
      <p:sp>
        <p:nvSpPr>
          <p:cNvPr id="10249" name="Rectangle 9"/>
          <p:cNvSpPr>
            <a:spLocks noChangeArrowheads="1"/>
          </p:cNvSpPr>
          <p:nvPr/>
        </p:nvSpPr>
        <p:spPr bwMode="auto">
          <a:xfrm>
            <a:off x="5105400" y="270700"/>
            <a:ext cx="1295400"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sp>
        <p:nvSpPr>
          <p:cNvPr id="10250" name="Rectangle 10"/>
          <p:cNvSpPr>
            <a:spLocks noChangeArrowheads="1"/>
          </p:cNvSpPr>
          <p:nvPr/>
        </p:nvSpPr>
        <p:spPr bwMode="auto">
          <a:xfrm>
            <a:off x="2476128" y="270700"/>
            <a:ext cx="1447800"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sp>
        <p:nvSpPr>
          <p:cNvPr id="10251" name="Line 11"/>
          <p:cNvSpPr>
            <a:spLocks noChangeShapeType="1"/>
          </p:cNvSpPr>
          <p:nvPr/>
        </p:nvSpPr>
        <p:spPr bwMode="auto">
          <a:xfrm>
            <a:off x="3247708" y="796100"/>
            <a:ext cx="1057220" cy="2632899"/>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52" name="Line 12"/>
          <p:cNvSpPr>
            <a:spLocks noChangeShapeType="1"/>
          </p:cNvSpPr>
          <p:nvPr/>
        </p:nvSpPr>
        <p:spPr bwMode="auto">
          <a:xfrm>
            <a:off x="5812060" y="802746"/>
            <a:ext cx="1045939" cy="2626254"/>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53" name="Rectangle 13"/>
          <p:cNvSpPr>
            <a:spLocks noChangeArrowheads="1"/>
          </p:cNvSpPr>
          <p:nvPr/>
        </p:nvSpPr>
        <p:spPr bwMode="auto">
          <a:xfrm>
            <a:off x="2895600" y="6214300"/>
            <a:ext cx="1828800"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sp>
        <p:nvSpPr>
          <p:cNvPr id="10254" name="Line 14"/>
          <p:cNvSpPr>
            <a:spLocks noChangeShapeType="1"/>
          </p:cNvSpPr>
          <p:nvPr/>
        </p:nvSpPr>
        <p:spPr bwMode="auto">
          <a:xfrm flipV="1">
            <a:off x="3725463" y="3429000"/>
            <a:ext cx="1303737" cy="2785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55" name="Text Box 15"/>
          <p:cNvSpPr txBox="1">
            <a:spLocks noChangeArrowheads="1"/>
          </p:cNvSpPr>
          <p:nvPr/>
        </p:nvSpPr>
        <p:spPr bwMode="auto">
          <a:xfrm>
            <a:off x="7924800" y="1287463"/>
            <a:ext cx="38100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r" eaLnBrk="1" hangingPunct="1">
              <a:spcBef>
                <a:spcPct val="50000"/>
              </a:spcBef>
            </a:pPr>
            <a:endParaRPr lang="ja-JP" altLang="ja-JP" sz="2400" i="1">
              <a:latin typeface="メイリオ" panose="020B0604030504040204" pitchFamily="50" charset="-128"/>
              <a:ea typeface="メイリオ" panose="020B0604030504040204" pitchFamily="50" charset="-128"/>
            </a:endParaRPr>
          </a:p>
        </p:txBody>
      </p:sp>
      <p:sp>
        <p:nvSpPr>
          <p:cNvPr id="10256" name="Line 16"/>
          <p:cNvSpPr>
            <a:spLocks noChangeShapeType="1"/>
          </p:cNvSpPr>
          <p:nvPr/>
        </p:nvSpPr>
        <p:spPr bwMode="auto">
          <a:xfrm flipH="1">
            <a:off x="5889625" y="1052513"/>
            <a:ext cx="1030288" cy="142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57" name="Line 17"/>
          <p:cNvSpPr>
            <a:spLocks noChangeShapeType="1"/>
          </p:cNvSpPr>
          <p:nvPr/>
        </p:nvSpPr>
        <p:spPr bwMode="auto">
          <a:xfrm flipH="1" flipV="1">
            <a:off x="6392515" y="1052513"/>
            <a:ext cx="720725" cy="18002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58" name="Text Box 18"/>
          <p:cNvSpPr txBox="1">
            <a:spLocks noChangeArrowheads="1"/>
          </p:cNvSpPr>
          <p:nvPr/>
        </p:nvSpPr>
        <p:spPr bwMode="auto">
          <a:xfrm>
            <a:off x="4976595" y="2769455"/>
            <a:ext cx="1632589" cy="340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r" eaLnBrk="1" hangingPunct="1"/>
            <a:r>
              <a:rPr lang="ja-JP" altLang="en-US" sz="1600" i="1" dirty="0">
                <a:latin typeface="メイリオ" panose="020B0604030504040204" pitchFamily="50" charset="-128"/>
                <a:ea typeface="メイリオ" panose="020B0604030504040204" pitchFamily="50" charset="-128"/>
              </a:rPr>
              <a:t>材料径が大きい</a:t>
            </a:r>
          </a:p>
        </p:txBody>
      </p:sp>
      <p:sp>
        <p:nvSpPr>
          <p:cNvPr id="10260" name="Text Box 20"/>
          <p:cNvSpPr txBox="1">
            <a:spLocks noChangeArrowheads="1"/>
          </p:cNvSpPr>
          <p:nvPr/>
        </p:nvSpPr>
        <p:spPr bwMode="auto">
          <a:xfrm>
            <a:off x="6885788" y="5085184"/>
            <a:ext cx="1812125"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r" eaLnBrk="1" hangingPunct="1"/>
            <a:r>
              <a:rPr lang="ja-JP" altLang="en-US" sz="1800" i="1" dirty="0" smtClean="0">
                <a:latin typeface="メイリオ" panose="020B0604030504040204" pitchFamily="50" charset="-128"/>
                <a:ea typeface="メイリオ" panose="020B0604030504040204" pitchFamily="50" charset="-128"/>
              </a:rPr>
              <a:t>手動による研磨</a:t>
            </a:r>
            <a:endParaRPr lang="ja-JP" altLang="en-US" sz="1800" i="1" dirty="0">
              <a:latin typeface="メイリオ" panose="020B0604030504040204" pitchFamily="50" charset="-128"/>
              <a:ea typeface="メイリオ" panose="020B0604030504040204" pitchFamily="50" charset="-128"/>
            </a:endParaRPr>
          </a:p>
        </p:txBody>
      </p:sp>
      <p:sp>
        <p:nvSpPr>
          <p:cNvPr id="10261" name="Text Box 21"/>
          <p:cNvSpPr txBox="1">
            <a:spLocks noChangeArrowheads="1"/>
          </p:cNvSpPr>
          <p:nvPr/>
        </p:nvSpPr>
        <p:spPr bwMode="auto">
          <a:xfrm>
            <a:off x="6969125" y="897247"/>
            <a:ext cx="1943100"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800" i="1" dirty="0">
                <a:latin typeface="メイリオ" panose="020B0604030504040204" pitchFamily="50" charset="-128"/>
                <a:ea typeface="メイリオ" panose="020B0604030504040204" pitchFamily="50" charset="-128"/>
              </a:rPr>
              <a:t>材料が</a:t>
            </a:r>
            <a:r>
              <a:rPr lang="ja-JP" altLang="en-US" sz="1800" i="1" dirty="0" smtClean="0">
                <a:latin typeface="メイリオ" panose="020B0604030504040204" pitchFamily="50" charset="-128"/>
                <a:ea typeface="メイリオ" panose="020B0604030504040204" pitchFamily="50" charset="-128"/>
              </a:rPr>
              <a:t>硬い</a:t>
            </a:r>
            <a:endParaRPr lang="ja-JP" altLang="en-US" sz="1800" i="1" dirty="0">
              <a:latin typeface="メイリオ" panose="020B0604030504040204" pitchFamily="50" charset="-128"/>
              <a:ea typeface="メイリオ" panose="020B0604030504040204" pitchFamily="50" charset="-128"/>
            </a:endParaRPr>
          </a:p>
        </p:txBody>
      </p:sp>
      <p:sp>
        <p:nvSpPr>
          <p:cNvPr id="10263" name="Text Box 23"/>
          <p:cNvSpPr txBox="1">
            <a:spLocks noChangeArrowheads="1"/>
          </p:cNvSpPr>
          <p:nvPr/>
        </p:nvSpPr>
        <p:spPr bwMode="auto">
          <a:xfrm>
            <a:off x="863085" y="1916113"/>
            <a:ext cx="1581293"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800" i="1" dirty="0">
                <a:latin typeface="メイリオ" panose="020B0604030504040204" pitchFamily="50" charset="-128"/>
                <a:ea typeface="メイリオ" panose="020B0604030504040204" pitchFamily="50" charset="-128"/>
              </a:rPr>
              <a:t>面取り台</a:t>
            </a:r>
            <a:r>
              <a:rPr lang="ja-JP" altLang="en-US" sz="1800" i="1" dirty="0" smtClean="0">
                <a:latin typeface="メイリオ" panose="020B0604030504040204" pitchFamily="50" charset="-128"/>
                <a:ea typeface="メイリオ" panose="020B0604030504040204" pitchFamily="50" charset="-128"/>
              </a:rPr>
              <a:t>で</a:t>
            </a:r>
            <a:endParaRPr lang="en-US" altLang="ja-JP" sz="1800" i="1" dirty="0" smtClean="0">
              <a:latin typeface="メイリオ" panose="020B0604030504040204" pitchFamily="50" charset="-128"/>
              <a:ea typeface="メイリオ" panose="020B0604030504040204" pitchFamily="50" charset="-128"/>
            </a:endParaRPr>
          </a:p>
          <a:p>
            <a:pPr eaLnBrk="1" hangingPunct="1"/>
            <a:r>
              <a:rPr lang="ja-JP" altLang="en-US" sz="1800" i="1" dirty="0" smtClean="0">
                <a:latin typeface="メイリオ" panose="020B0604030504040204" pitchFamily="50" charset="-128"/>
                <a:ea typeface="メイリオ" panose="020B0604030504040204" pitchFamily="50" charset="-128"/>
              </a:rPr>
              <a:t>反転</a:t>
            </a:r>
            <a:r>
              <a:rPr lang="ja-JP" altLang="en-US" sz="1800" i="1" dirty="0">
                <a:latin typeface="メイリオ" panose="020B0604030504040204" pitchFamily="50" charset="-128"/>
                <a:ea typeface="メイリオ" panose="020B0604030504040204" pitchFamily="50" charset="-128"/>
              </a:rPr>
              <a:t>しにくい</a:t>
            </a:r>
          </a:p>
        </p:txBody>
      </p:sp>
      <p:sp>
        <p:nvSpPr>
          <p:cNvPr id="10265" name="Text Box 25"/>
          <p:cNvSpPr txBox="1">
            <a:spLocks noChangeArrowheads="1"/>
          </p:cNvSpPr>
          <p:nvPr/>
        </p:nvSpPr>
        <p:spPr bwMode="auto">
          <a:xfrm>
            <a:off x="1288678" y="2552700"/>
            <a:ext cx="1828800" cy="371513"/>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ja-JP" sz="1800" i="1">
              <a:latin typeface="メイリオ" panose="020B0604030504040204" pitchFamily="50" charset="-128"/>
              <a:ea typeface="メイリオ" panose="020B0604030504040204" pitchFamily="50" charset="-128"/>
            </a:endParaRPr>
          </a:p>
        </p:txBody>
      </p:sp>
      <p:sp>
        <p:nvSpPr>
          <p:cNvPr id="10266" name="Text Box 26"/>
          <p:cNvSpPr txBox="1">
            <a:spLocks noChangeArrowheads="1"/>
          </p:cNvSpPr>
          <p:nvPr/>
        </p:nvSpPr>
        <p:spPr bwMode="auto">
          <a:xfrm>
            <a:off x="2202066" y="2781300"/>
            <a:ext cx="1581294"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r" eaLnBrk="1" hangingPunct="1"/>
            <a:r>
              <a:rPr lang="ja-JP" altLang="en-US" sz="1800" i="1" dirty="0">
                <a:latin typeface="メイリオ" panose="020B0604030504040204" pitchFamily="50" charset="-128"/>
                <a:ea typeface="メイリオ" panose="020B0604030504040204" pitchFamily="50" charset="-128"/>
              </a:rPr>
              <a:t>材料が大きい</a:t>
            </a:r>
          </a:p>
        </p:txBody>
      </p:sp>
      <p:sp>
        <p:nvSpPr>
          <p:cNvPr id="10267" name="Text Box 27"/>
          <p:cNvSpPr txBox="1">
            <a:spLocks noChangeArrowheads="1"/>
          </p:cNvSpPr>
          <p:nvPr/>
        </p:nvSpPr>
        <p:spPr bwMode="auto">
          <a:xfrm>
            <a:off x="2552328" y="304800"/>
            <a:ext cx="129540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2400" i="1">
                <a:latin typeface="メイリオ" panose="020B0604030504040204" pitchFamily="50" charset="-128"/>
                <a:ea typeface="メイリオ" panose="020B0604030504040204" pitchFamily="50" charset="-128"/>
              </a:rPr>
              <a:t>設備</a:t>
            </a:r>
          </a:p>
        </p:txBody>
      </p:sp>
      <p:sp>
        <p:nvSpPr>
          <p:cNvPr id="10268" name="Text Box 28"/>
          <p:cNvSpPr txBox="1">
            <a:spLocks noChangeArrowheads="1"/>
          </p:cNvSpPr>
          <p:nvPr/>
        </p:nvSpPr>
        <p:spPr bwMode="auto">
          <a:xfrm>
            <a:off x="5241032" y="3921583"/>
            <a:ext cx="2303463" cy="371513"/>
          </a:xfrm>
          <a:prstGeom prst="rect">
            <a:avLst/>
          </a:prstGeom>
          <a:solidFill>
            <a:srgbClr val="FFCC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r" eaLnBrk="1" hangingPunct="1"/>
            <a:r>
              <a:rPr lang="ja-JP" altLang="en-US" sz="1800" i="1" dirty="0" smtClean="0">
                <a:latin typeface="メイリオ" panose="020B0604030504040204" pitchFamily="50" charset="-128"/>
                <a:ea typeface="メイリオ" panose="020B0604030504040204" pitchFamily="50" charset="-128"/>
              </a:rPr>
              <a:t>自動化されていない</a:t>
            </a:r>
            <a:endParaRPr lang="ja-JP" altLang="en-US" sz="1800" i="1" dirty="0">
              <a:latin typeface="メイリオ" panose="020B0604030504040204" pitchFamily="50" charset="-128"/>
              <a:ea typeface="メイリオ" panose="020B0604030504040204" pitchFamily="50" charset="-128"/>
            </a:endParaRPr>
          </a:p>
        </p:txBody>
      </p:sp>
      <p:sp>
        <p:nvSpPr>
          <p:cNvPr id="10269" name="Line 29"/>
          <p:cNvSpPr>
            <a:spLocks noChangeShapeType="1"/>
          </p:cNvSpPr>
          <p:nvPr/>
        </p:nvSpPr>
        <p:spPr bwMode="auto">
          <a:xfrm flipH="1">
            <a:off x="4190999" y="5257800"/>
            <a:ext cx="2778125"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70" name="Text Box 30"/>
          <p:cNvSpPr txBox="1">
            <a:spLocks noChangeArrowheads="1"/>
          </p:cNvSpPr>
          <p:nvPr/>
        </p:nvSpPr>
        <p:spPr bwMode="auto">
          <a:xfrm>
            <a:off x="980635" y="4713671"/>
            <a:ext cx="1812125" cy="371513"/>
          </a:xfrm>
          <a:prstGeom prst="rect">
            <a:avLst/>
          </a:prstGeom>
          <a:noFill/>
          <a:ln w="12700">
            <a:solidFill>
              <a:schemeClr val="bg1"/>
            </a:solidFill>
            <a:miter lim="800000"/>
            <a:headEnd/>
            <a:tailEnd/>
          </a:ln>
          <a:effectLs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800" i="1" dirty="0">
                <a:latin typeface="メイリオ" panose="020B0604030504040204" pitchFamily="50" charset="-128"/>
                <a:ea typeface="メイリオ" panose="020B0604030504040204" pitchFamily="50" charset="-128"/>
              </a:rPr>
              <a:t>限度見本がない</a:t>
            </a:r>
          </a:p>
        </p:txBody>
      </p:sp>
      <p:sp>
        <p:nvSpPr>
          <p:cNvPr id="10271" name="Text Box 31"/>
          <p:cNvSpPr txBox="1">
            <a:spLocks noChangeArrowheads="1"/>
          </p:cNvSpPr>
          <p:nvPr/>
        </p:nvSpPr>
        <p:spPr bwMode="auto">
          <a:xfrm>
            <a:off x="992188" y="3789363"/>
            <a:ext cx="2286000" cy="648512"/>
          </a:xfrm>
          <a:prstGeom prst="rect">
            <a:avLst/>
          </a:prstGeom>
          <a:solidFill>
            <a:schemeClr val="bg1"/>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800" i="1" dirty="0">
                <a:solidFill>
                  <a:schemeClr val="tx1"/>
                </a:solidFill>
                <a:latin typeface="メイリオ" panose="020B0604030504040204" pitchFamily="50" charset="-128"/>
                <a:ea typeface="メイリオ" panose="020B0604030504040204" pitchFamily="50" charset="-128"/>
              </a:rPr>
              <a:t>適切な面取り大きさが</a:t>
            </a:r>
            <a:r>
              <a:rPr lang="ja-JP" altLang="en-US" sz="1800" i="1" dirty="0" smtClean="0">
                <a:solidFill>
                  <a:schemeClr val="tx1"/>
                </a:solidFill>
                <a:latin typeface="メイリオ" panose="020B0604030504040204" pitchFamily="50" charset="-128"/>
                <a:ea typeface="メイリオ" panose="020B0604030504040204" pitchFamily="50" charset="-128"/>
              </a:rPr>
              <a:t>分かりにくい</a:t>
            </a:r>
            <a:endParaRPr lang="ja-JP" altLang="en-US" sz="1800" i="1" dirty="0">
              <a:solidFill>
                <a:schemeClr val="tx1"/>
              </a:solidFill>
              <a:latin typeface="メイリオ" panose="020B0604030504040204" pitchFamily="50" charset="-128"/>
              <a:ea typeface="メイリオ" panose="020B0604030504040204" pitchFamily="50" charset="-128"/>
            </a:endParaRPr>
          </a:p>
        </p:txBody>
      </p:sp>
      <p:sp>
        <p:nvSpPr>
          <p:cNvPr id="10272" name="Line 32"/>
          <p:cNvSpPr>
            <a:spLocks noChangeShapeType="1"/>
          </p:cNvSpPr>
          <p:nvPr/>
        </p:nvSpPr>
        <p:spPr bwMode="auto">
          <a:xfrm flipH="1">
            <a:off x="5600700" y="4292600"/>
            <a:ext cx="431800" cy="9652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75" name="Text Box 35"/>
          <p:cNvSpPr txBox="1">
            <a:spLocks noChangeArrowheads="1"/>
          </p:cNvSpPr>
          <p:nvPr/>
        </p:nvSpPr>
        <p:spPr bwMode="auto">
          <a:xfrm>
            <a:off x="2514600" y="6248400"/>
            <a:ext cx="198120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r" eaLnBrk="1" hangingPunct="1"/>
            <a:r>
              <a:rPr lang="ja-JP" altLang="en-US" sz="2400" i="1" dirty="0">
                <a:latin typeface="メイリオ" panose="020B0604030504040204" pitchFamily="50" charset="-128"/>
                <a:ea typeface="メイリオ" panose="020B0604030504040204" pitchFamily="50" charset="-128"/>
              </a:rPr>
              <a:t>研磨方法</a:t>
            </a:r>
          </a:p>
        </p:txBody>
      </p:sp>
      <p:sp>
        <p:nvSpPr>
          <p:cNvPr id="10276" name="Text Box 36"/>
          <p:cNvSpPr txBox="1">
            <a:spLocks noChangeArrowheads="1"/>
          </p:cNvSpPr>
          <p:nvPr/>
        </p:nvSpPr>
        <p:spPr bwMode="auto">
          <a:xfrm>
            <a:off x="4522868" y="1041843"/>
            <a:ext cx="122222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600" i="1" dirty="0" smtClean="0">
                <a:latin typeface="メイリオ" panose="020B0604030504040204" pitchFamily="50" charset="-128"/>
                <a:ea typeface="メイリオ" panose="020B0604030504040204" pitchFamily="50" charset="-128"/>
              </a:rPr>
              <a:t>面取り寸法</a:t>
            </a:r>
            <a:endParaRPr lang="en-US" altLang="ja-JP" sz="1600" i="1" dirty="0" smtClean="0">
              <a:latin typeface="メイリオ" panose="020B0604030504040204" pitchFamily="50" charset="-128"/>
              <a:ea typeface="メイリオ" panose="020B0604030504040204" pitchFamily="50" charset="-128"/>
            </a:endParaRPr>
          </a:p>
          <a:p>
            <a:pPr algn="ctr" eaLnBrk="1" hangingPunct="1"/>
            <a:r>
              <a:rPr lang="ja-JP" altLang="en-US" sz="1600" i="1" dirty="0" smtClean="0">
                <a:latin typeface="メイリオ" panose="020B0604030504040204" pitchFamily="50" charset="-128"/>
                <a:ea typeface="メイリオ" panose="020B0604030504040204" pitchFamily="50" charset="-128"/>
              </a:rPr>
              <a:t>が大きい</a:t>
            </a:r>
            <a:endParaRPr lang="ja-JP" altLang="en-US" sz="1600" i="1" dirty="0">
              <a:latin typeface="メイリオ" panose="020B0604030504040204" pitchFamily="50" charset="-128"/>
              <a:ea typeface="メイリオ" panose="020B0604030504040204" pitchFamily="50" charset="-128"/>
            </a:endParaRPr>
          </a:p>
        </p:txBody>
      </p:sp>
      <p:sp>
        <p:nvSpPr>
          <p:cNvPr id="10278" name="Text Box 38"/>
          <p:cNvSpPr txBox="1">
            <a:spLocks noChangeArrowheads="1"/>
          </p:cNvSpPr>
          <p:nvPr/>
        </p:nvSpPr>
        <p:spPr bwMode="auto">
          <a:xfrm>
            <a:off x="4059268" y="1844824"/>
            <a:ext cx="965740" cy="710067"/>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2000" i="1" dirty="0" smtClean="0">
                <a:latin typeface="メイリオ" panose="020B0604030504040204" pitchFamily="50" charset="-128"/>
                <a:ea typeface="メイリオ" panose="020B0604030504040204" pitchFamily="50" charset="-128"/>
              </a:rPr>
              <a:t>研磨量</a:t>
            </a:r>
            <a:endParaRPr lang="en-US" altLang="ja-JP" sz="2000" i="1" dirty="0" smtClean="0">
              <a:latin typeface="メイリオ" panose="020B0604030504040204" pitchFamily="50" charset="-128"/>
              <a:ea typeface="メイリオ" panose="020B0604030504040204" pitchFamily="50" charset="-128"/>
            </a:endParaRPr>
          </a:p>
          <a:p>
            <a:pPr eaLnBrk="1" hangingPunct="1"/>
            <a:r>
              <a:rPr lang="ja-JP" altLang="en-US" sz="2000" i="1" dirty="0" smtClean="0">
                <a:latin typeface="メイリオ" panose="020B0604030504040204" pitchFamily="50" charset="-128"/>
                <a:ea typeface="メイリオ" panose="020B0604030504040204" pitchFamily="50" charset="-128"/>
              </a:rPr>
              <a:t>が</a:t>
            </a:r>
            <a:r>
              <a:rPr lang="ja-JP" altLang="en-US" sz="2000" i="1" dirty="0">
                <a:latin typeface="メイリオ" panose="020B0604030504040204" pitchFamily="50" charset="-128"/>
                <a:ea typeface="メイリオ" panose="020B0604030504040204" pitchFamily="50" charset="-128"/>
              </a:rPr>
              <a:t>多い</a:t>
            </a:r>
          </a:p>
        </p:txBody>
      </p:sp>
      <p:sp>
        <p:nvSpPr>
          <p:cNvPr id="10279" name="Line 39"/>
          <p:cNvSpPr>
            <a:spLocks noChangeShapeType="1"/>
          </p:cNvSpPr>
          <p:nvPr/>
        </p:nvSpPr>
        <p:spPr bwMode="auto">
          <a:xfrm flipH="1" flipV="1">
            <a:off x="5889104" y="2133600"/>
            <a:ext cx="215900" cy="57467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80" name="Line 40"/>
          <p:cNvSpPr>
            <a:spLocks noChangeShapeType="1"/>
          </p:cNvSpPr>
          <p:nvPr/>
        </p:nvSpPr>
        <p:spPr bwMode="auto">
          <a:xfrm>
            <a:off x="3352800" y="41148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81" name="Text Box 41"/>
          <p:cNvSpPr txBox="1">
            <a:spLocks noChangeArrowheads="1"/>
          </p:cNvSpPr>
          <p:nvPr/>
        </p:nvSpPr>
        <p:spPr bwMode="auto">
          <a:xfrm>
            <a:off x="1685906" y="5445224"/>
            <a:ext cx="2042958" cy="648512"/>
          </a:xfrm>
          <a:prstGeom prst="rect">
            <a:avLst/>
          </a:prstGeom>
          <a:solidFill>
            <a:schemeClr val="bg1"/>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800" i="1" dirty="0">
                <a:latin typeface="メイリオ" panose="020B0604030504040204" pitchFamily="50" charset="-128"/>
                <a:ea typeface="メイリオ" panose="020B0604030504040204" pitchFamily="50" charset="-128"/>
              </a:rPr>
              <a:t>Ｒ</a:t>
            </a:r>
            <a:r>
              <a:rPr lang="ja-JP" altLang="en-US" sz="1800" i="1" dirty="0" smtClean="0">
                <a:latin typeface="メイリオ" panose="020B0604030504040204" pitchFamily="50" charset="-128"/>
                <a:ea typeface="メイリオ" panose="020B0604030504040204" pitchFamily="50" charset="-128"/>
              </a:rPr>
              <a:t>ゲージで</a:t>
            </a:r>
            <a:endParaRPr lang="en-US" altLang="ja-JP" sz="1800" i="1" dirty="0" smtClean="0">
              <a:latin typeface="メイリオ" panose="020B0604030504040204" pitchFamily="50" charset="-128"/>
              <a:ea typeface="メイリオ" panose="020B0604030504040204" pitchFamily="50" charset="-128"/>
            </a:endParaRPr>
          </a:p>
          <a:p>
            <a:pPr eaLnBrk="1" hangingPunct="1"/>
            <a:r>
              <a:rPr lang="ja-JP" altLang="en-US" sz="1800" i="1" dirty="0" smtClean="0">
                <a:latin typeface="メイリオ" panose="020B0604030504040204" pitchFamily="50" charset="-128"/>
                <a:ea typeface="メイリオ" panose="020B0604030504040204" pitchFamily="50" charset="-128"/>
              </a:rPr>
              <a:t>合わせながら研磨</a:t>
            </a:r>
            <a:endParaRPr lang="ja-JP" altLang="en-US" sz="1800" i="1" dirty="0">
              <a:latin typeface="メイリオ" panose="020B0604030504040204" pitchFamily="50" charset="-128"/>
              <a:ea typeface="メイリオ" panose="020B0604030504040204" pitchFamily="50" charset="-128"/>
            </a:endParaRPr>
          </a:p>
        </p:txBody>
      </p:sp>
      <p:sp>
        <p:nvSpPr>
          <p:cNvPr id="10282" name="Line 42"/>
          <p:cNvSpPr>
            <a:spLocks noChangeShapeType="1"/>
          </p:cNvSpPr>
          <p:nvPr/>
        </p:nvSpPr>
        <p:spPr bwMode="auto">
          <a:xfrm flipV="1">
            <a:off x="3200400" y="4114800"/>
            <a:ext cx="838200" cy="1524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83" name="Line 43"/>
          <p:cNvSpPr>
            <a:spLocks noChangeShapeType="1"/>
          </p:cNvSpPr>
          <p:nvPr/>
        </p:nvSpPr>
        <p:spPr bwMode="auto">
          <a:xfrm>
            <a:off x="2819400" y="4869160"/>
            <a:ext cx="7620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84" name="Text Box 44"/>
          <p:cNvSpPr txBox="1">
            <a:spLocks noChangeArrowheads="1"/>
          </p:cNvSpPr>
          <p:nvPr/>
        </p:nvSpPr>
        <p:spPr bwMode="auto">
          <a:xfrm>
            <a:off x="5329712" y="304800"/>
            <a:ext cx="811852"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2400" i="1">
                <a:latin typeface="メイリオ" panose="020B0604030504040204" pitchFamily="50" charset="-128"/>
                <a:ea typeface="メイリオ" panose="020B0604030504040204" pitchFamily="50" charset="-128"/>
              </a:rPr>
              <a:t>材料</a:t>
            </a:r>
          </a:p>
        </p:txBody>
      </p:sp>
      <p:sp>
        <p:nvSpPr>
          <p:cNvPr id="10285" name="Line 45"/>
          <p:cNvSpPr>
            <a:spLocks noChangeShapeType="1"/>
          </p:cNvSpPr>
          <p:nvPr/>
        </p:nvSpPr>
        <p:spPr bwMode="auto">
          <a:xfrm flipH="1" flipV="1">
            <a:off x="2703141" y="2133600"/>
            <a:ext cx="228600" cy="609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86" name="Line 46"/>
          <p:cNvSpPr>
            <a:spLocks noChangeShapeType="1"/>
          </p:cNvSpPr>
          <p:nvPr/>
        </p:nvSpPr>
        <p:spPr bwMode="auto">
          <a:xfrm flipH="1" flipV="1">
            <a:off x="4982610" y="2132013"/>
            <a:ext cx="1367389" cy="158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87" name="Text Box 47"/>
          <p:cNvSpPr txBox="1">
            <a:spLocks noChangeArrowheads="1"/>
          </p:cNvSpPr>
          <p:nvPr/>
        </p:nvSpPr>
        <p:spPr bwMode="auto">
          <a:xfrm>
            <a:off x="7361764" y="1700368"/>
            <a:ext cx="1350461" cy="648512"/>
          </a:xfrm>
          <a:prstGeom prst="rect">
            <a:avLst/>
          </a:prstGeom>
          <a:solidFill>
            <a:srgbClr val="FFCCFF"/>
          </a:solid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800" i="1" dirty="0" smtClean="0">
                <a:latin typeface="メイリオ" panose="020B0604030504040204" pitchFamily="50" charset="-128"/>
                <a:ea typeface="メイリオ" panose="020B0604030504040204" pitchFamily="50" charset="-128"/>
              </a:rPr>
              <a:t>超硬刃でも</a:t>
            </a:r>
            <a:endParaRPr lang="en-US" altLang="ja-JP" sz="1800" i="1" dirty="0" smtClean="0">
              <a:latin typeface="メイリオ" panose="020B0604030504040204" pitchFamily="50" charset="-128"/>
              <a:ea typeface="メイリオ" panose="020B0604030504040204" pitchFamily="50" charset="-128"/>
            </a:endParaRPr>
          </a:p>
          <a:p>
            <a:pPr eaLnBrk="1" hangingPunct="1"/>
            <a:r>
              <a:rPr lang="ja-JP" altLang="en-US" sz="1800" i="1" dirty="0" smtClean="0">
                <a:latin typeface="メイリオ" panose="020B0604030504040204" pitchFamily="50" charset="-128"/>
                <a:ea typeface="メイリオ" panose="020B0604030504040204" pitchFamily="50" charset="-128"/>
              </a:rPr>
              <a:t>削れない</a:t>
            </a:r>
            <a:endParaRPr lang="ja-JP" altLang="en-US" sz="1800" i="1" dirty="0">
              <a:latin typeface="メイリオ" panose="020B0604030504040204" pitchFamily="50" charset="-128"/>
              <a:ea typeface="メイリオ" panose="020B0604030504040204" pitchFamily="50" charset="-128"/>
            </a:endParaRPr>
          </a:p>
        </p:txBody>
      </p:sp>
      <p:sp>
        <p:nvSpPr>
          <p:cNvPr id="10290" name="Line 50"/>
          <p:cNvSpPr>
            <a:spLocks noChangeShapeType="1"/>
          </p:cNvSpPr>
          <p:nvPr/>
        </p:nvSpPr>
        <p:spPr bwMode="auto">
          <a:xfrm flipH="1" flipV="1">
            <a:off x="2982888" y="1714500"/>
            <a:ext cx="152051" cy="41909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91" name="Text Box 23"/>
          <p:cNvSpPr txBox="1">
            <a:spLocks noChangeArrowheads="1"/>
          </p:cNvSpPr>
          <p:nvPr/>
        </p:nvSpPr>
        <p:spPr bwMode="auto">
          <a:xfrm>
            <a:off x="1856835" y="1401303"/>
            <a:ext cx="1350461" cy="371513"/>
          </a:xfrm>
          <a:prstGeom prst="rect">
            <a:avLst/>
          </a:prstGeom>
          <a:noFill/>
          <a:ln>
            <a:noFill/>
          </a:ln>
          <a:effectLst/>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r" eaLnBrk="1" hangingPunct="1"/>
            <a:r>
              <a:rPr lang="ja-JP" altLang="en-US" sz="1800" i="1" dirty="0">
                <a:latin typeface="メイリオ" panose="020B0604030504040204" pitchFamily="50" charset="-128"/>
                <a:ea typeface="メイリオ" panose="020B0604030504040204" pitchFamily="50" charset="-128"/>
              </a:rPr>
              <a:t>材料が重い</a:t>
            </a:r>
          </a:p>
        </p:txBody>
      </p:sp>
      <p:sp>
        <p:nvSpPr>
          <p:cNvPr id="10293" name="Line 40"/>
          <p:cNvSpPr>
            <a:spLocks noChangeShapeType="1"/>
          </p:cNvSpPr>
          <p:nvPr/>
        </p:nvSpPr>
        <p:spPr bwMode="auto">
          <a:xfrm>
            <a:off x="2415803" y="2133600"/>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94" name="Line 16"/>
          <p:cNvSpPr>
            <a:spLocks noChangeShapeType="1"/>
          </p:cNvSpPr>
          <p:nvPr/>
        </p:nvSpPr>
        <p:spPr bwMode="auto">
          <a:xfrm flipH="1">
            <a:off x="6785502" y="1989138"/>
            <a:ext cx="574675" cy="14287"/>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295" name="Text Box 21"/>
          <p:cNvSpPr txBox="1">
            <a:spLocks noChangeArrowheads="1"/>
          </p:cNvSpPr>
          <p:nvPr/>
        </p:nvSpPr>
        <p:spPr bwMode="auto">
          <a:xfrm>
            <a:off x="7185248" y="2565400"/>
            <a:ext cx="1350461" cy="648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800" i="1" dirty="0">
                <a:latin typeface="メイリオ" panose="020B0604030504040204" pitchFamily="50" charset="-128"/>
                <a:ea typeface="メイリオ" panose="020B0604030504040204" pitchFamily="50" charset="-128"/>
              </a:rPr>
              <a:t>粗仕上げ</a:t>
            </a:r>
            <a:r>
              <a:rPr lang="ja-JP" altLang="en-US" sz="1800" i="1" dirty="0" smtClean="0">
                <a:latin typeface="メイリオ" panose="020B0604030504040204" pitchFamily="50" charset="-128"/>
                <a:ea typeface="メイリオ" panose="020B0604030504040204" pitchFamily="50" charset="-128"/>
              </a:rPr>
              <a:t>で</a:t>
            </a:r>
            <a:endParaRPr lang="en-US" altLang="ja-JP" sz="1800" i="1" dirty="0" smtClean="0">
              <a:latin typeface="メイリオ" panose="020B0604030504040204" pitchFamily="50" charset="-128"/>
              <a:ea typeface="メイリオ" panose="020B0604030504040204" pitchFamily="50" charset="-128"/>
            </a:endParaRPr>
          </a:p>
          <a:p>
            <a:pPr eaLnBrk="1" hangingPunct="1"/>
            <a:r>
              <a:rPr lang="ja-JP" altLang="en-US" sz="1800" i="1" dirty="0" smtClean="0">
                <a:latin typeface="メイリオ" panose="020B0604030504040204" pitchFamily="50" charset="-128"/>
                <a:ea typeface="メイリオ" panose="020B0604030504040204" pitchFamily="50" charset="-128"/>
              </a:rPr>
              <a:t>削れない</a:t>
            </a:r>
            <a:endParaRPr lang="ja-JP" altLang="en-US" sz="1800" i="1" dirty="0">
              <a:latin typeface="メイリオ" panose="020B0604030504040204" pitchFamily="50" charset="-128"/>
              <a:ea typeface="メイリオ" panose="020B0604030504040204" pitchFamily="50" charset="-128"/>
            </a:endParaRPr>
          </a:p>
        </p:txBody>
      </p:sp>
      <p:sp>
        <p:nvSpPr>
          <p:cNvPr id="10296" name="Line 39"/>
          <p:cNvSpPr>
            <a:spLocks noChangeShapeType="1"/>
          </p:cNvSpPr>
          <p:nvPr/>
        </p:nvSpPr>
        <p:spPr bwMode="auto">
          <a:xfrm flipH="1" flipV="1">
            <a:off x="5313040" y="1557338"/>
            <a:ext cx="215900" cy="574675"/>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49"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要因の分析</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要因の分析</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5" name="Text Box 382"/>
          <p:cNvSpPr txBox="1">
            <a:spLocks noChangeArrowheads="1"/>
          </p:cNvSpPr>
          <p:nvPr/>
        </p:nvSpPr>
        <p:spPr bwMode="auto">
          <a:xfrm>
            <a:off x="4429103" y="5009108"/>
            <a:ext cx="88879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defTabSz="957263">
              <a:spcBef>
                <a:spcPct val="20000"/>
              </a:spcBef>
              <a:buChar char="•"/>
              <a:defRPr kumimoji="1" sz="3400">
                <a:solidFill>
                  <a:schemeClr val="tx1"/>
                </a:solidFill>
                <a:latin typeface="Times New Roman" panose="02020603050405020304" pitchFamily="18" charset="0"/>
                <a:ea typeface="ＭＳ Ｐゴシック" panose="020B0600070205080204" pitchFamily="50" charset="-128"/>
              </a:defRPr>
            </a:lvl1pPr>
            <a:lvl2pPr marL="777875" indent="-298450" defTabSz="957263">
              <a:spcBef>
                <a:spcPct val="20000"/>
              </a:spcBef>
              <a:buChar char="–"/>
              <a:defRPr kumimoji="1" sz="3000">
                <a:solidFill>
                  <a:schemeClr val="tx1"/>
                </a:solidFill>
                <a:latin typeface="Times New Roman" panose="02020603050405020304" pitchFamily="18" charset="0"/>
                <a:ea typeface="ＭＳ Ｐゴシック" panose="020B0600070205080204" pitchFamily="50" charset="-128"/>
              </a:defRPr>
            </a:lvl2pPr>
            <a:lvl3pPr marL="1196975" indent="-239713" defTabSz="957263">
              <a:spcBef>
                <a:spcPct val="20000"/>
              </a:spcBef>
              <a:buChar char="•"/>
              <a:defRPr kumimoji="1" sz="2500">
                <a:solidFill>
                  <a:schemeClr val="tx1"/>
                </a:solidFill>
                <a:latin typeface="Times New Roman" panose="02020603050405020304" pitchFamily="18" charset="0"/>
                <a:ea typeface="ＭＳ Ｐゴシック" panose="020B0600070205080204" pitchFamily="50" charset="-128"/>
              </a:defRPr>
            </a:lvl3pPr>
            <a:lvl4pPr marL="1676400" indent="-239713"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4pPr>
            <a:lvl5pPr marL="2154238" indent="-238125"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5pPr>
            <a:lvl6pPr marL="26114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6pPr>
            <a:lvl7pPr marL="30686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7pPr>
            <a:lvl8pPr marL="35258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8pPr>
            <a:lvl9pPr marL="39830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9pPr>
          </a:lstStyle>
          <a:p>
            <a:pPr eaLnBrk="1" hangingPunct="1">
              <a:spcBef>
                <a:spcPct val="0"/>
              </a:spcBef>
              <a:buFontTx/>
              <a:buNone/>
            </a:pPr>
            <a:r>
              <a:rPr lang="ja-JP" altLang="en-US" sz="1800" dirty="0">
                <a:solidFill>
                  <a:schemeClr val="tx2"/>
                </a:solidFill>
                <a:latin typeface="メイリオ" panose="020B0604030504040204" pitchFamily="50" charset="-128"/>
                <a:ea typeface="メイリオ" panose="020B0604030504040204" pitchFamily="50" charset="-128"/>
              </a:rPr>
              <a:t>超硬刃</a:t>
            </a:r>
          </a:p>
        </p:txBody>
      </p:sp>
      <p:sp>
        <p:nvSpPr>
          <p:cNvPr id="6" name="Text Box 384"/>
          <p:cNvSpPr txBox="1">
            <a:spLocks noChangeArrowheads="1"/>
          </p:cNvSpPr>
          <p:nvPr/>
        </p:nvSpPr>
        <p:spPr bwMode="auto">
          <a:xfrm>
            <a:off x="1228170" y="5904270"/>
            <a:ext cx="888796"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defTabSz="957263">
              <a:spcBef>
                <a:spcPct val="20000"/>
              </a:spcBef>
              <a:buChar char="•"/>
              <a:defRPr kumimoji="1" sz="3400">
                <a:solidFill>
                  <a:schemeClr val="tx1"/>
                </a:solidFill>
                <a:latin typeface="Times New Roman" panose="02020603050405020304" pitchFamily="18" charset="0"/>
                <a:ea typeface="ＭＳ Ｐゴシック" panose="020B0600070205080204" pitchFamily="50" charset="-128"/>
              </a:defRPr>
            </a:lvl1pPr>
            <a:lvl2pPr marL="777875" indent="-298450" defTabSz="957263">
              <a:spcBef>
                <a:spcPct val="20000"/>
              </a:spcBef>
              <a:buChar char="–"/>
              <a:defRPr kumimoji="1" sz="3000">
                <a:solidFill>
                  <a:schemeClr val="tx1"/>
                </a:solidFill>
                <a:latin typeface="Times New Roman" panose="02020603050405020304" pitchFamily="18" charset="0"/>
                <a:ea typeface="ＭＳ Ｐゴシック" panose="020B0600070205080204" pitchFamily="50" charset="-128"/>
              </a:defRPr>
            </a:lvl2pPr>
            <a:lvl3pPr marL="1196975" indent="-239713" defTabSz="957263">
              <a:spcBef>
                <a:spcPct val="20000"/>
              </a:spcBef>
              <a:buChar char="•"/>
              <a:defRPr kumimoji="1" sz="2500">
                <a:solidFill>
                  <a:schemeClr val="tx1"/>
                </a:solidFill>
                <a:latin typeface="Times New Roman" panose="02020603050405020304" pitchFamily="18" charset="0"/>
                <a:ea typeface="ＭＳ Ｐゴシック" panose="020B0600070205080204" pitchFamily="50" charset="-128"/>
              </a:defRPr>
            </a:lvl3pPr>
            <a:lvl4pPr marL="1676400" indent="-239713"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4pPr>
            <a:lvl5pPr marL="2154238" indent="-238125"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5pPr>
            <a:lvl6pPr marL="26114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6pPr>
            <a:lvl7pPr marL="30686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7pPr>
            <a:lvl8pPr marL="35258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8pPr>
            <a:lvl9pPr marL="39830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9pPr>
          </a:lstStyle>
          <a:p>
            <a:pPr eaLnBrk="1" hangingPunct="1">
              <a:spcBef>
                <a:spcPct val="0"/>
              </a:spcBef>
              <a:buFontTx/>
              <a:buNone/>
            </a:pPr>
            <a:r>
              <a:rPr lang="ja-JP" altLang="en-US" sz="1800" dirty="0">
                <a:solidFill>
                  <a:schemeClr val="tx2"/>
                </a:solidFill>
                <a:latin typeface="メイリオ" panose="020B0604030504040204" pitchFamily="50" charset="-128"/>
                <a:ea typeface="メイリオ" panose="020B0604030504040204" pitchFamily="50" charset="-128"/>
              </a:rPr>
              <a:t>粗研磨</a:t>
            </a:r>
          </a:p>
        </p:txBody>
      </p:sp>
      <p:sp>
        <p:nvSpPr>
          <p:cNvPr id="7" name="Text Box 384"/>
          <p:cNvSpPr txBox="1">
            <a:spLocks noChangeArrowheads="1"/>
          </p:cNvSpPr>
          <p:nvPr/>
        </p:nvSpPr>
        <p:spPr bwMode="auto">
          <a:xfrm>
            <a:off x="7100047" y="5904270"/>
            <a:ext cx="204295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defTabSz="957263">
              <a:spcBef>
                <a:spcPct val="20000"/>
              </a:spcBef>
              <a:buChar char="•"/>
              <a:defRPr kumimoji="1" sz="3400">
                <a:solidFill>
                  <a:schemeClr val="tx1"/>
                </a:solidFill>
                <a:latin typeface="Times New Roman" panose="02020603050405020304" pitchFamily="18" charset="0"/>
                <a:ea typeface="ＭＳ Ｐゴシック" panose="020B0600070205080204" pitchFamily="50" charset="-128"/>
              </a:defRPr>
            </a:lvl1pPr>
            <a:lvl2pPr marL="777875" indent="-298450" defTabSz="957263">
              <a:spcBef>
                <a:spcPct val="20000"/>
              </a:spcBef>
              <a:buChar char="–"/>
              <a:defRPr kumimoji="1" sz="3000">
                <a:solidFill>
                  <a:schemeClr val="tx1"/>
                </a:solidFill>
                <a:latin typeface="Times New Roman" panose="02020603050405020304" pitchFamily="18" charset="0"/>
                <a:ea typeface="ＭＳ Ｐゴシック" panose="020B0600070205080204" pitchFamily="50" charset="-128"/>
              </a:defRPr>
            </a:lvl2pPr>
            <a:lvl3pPr marL="1196975" indent="-239713" defTabSz="957263">
              <a:spcBef>
                <a:spcPct val="20000"/>
              </a:spcBef>
              <a:buChar char="•"/>
              <a:defRPr kumimoji="1" sz="2500">
                <a:solidFill>
                  <a:schemeClr val="tx1"/>
                </a:solidFill>
                <a:latin typeface="Times New Roman" panose="02020603050405020304" pitchFamily="18" charset="0"/>
                <a:ea typeface="ＭＳ Ｐゴシック" panose="020B0600070205080204" pitchFamily="50" charset="-128"/>
              </a:defRPr>
            </a:lvl3pPr>
            <a:lvl4pPr marL="1676400" indent="-239713"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4pPr>
            <a:lvl5pPr marL="2154238" indent="-238125"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5pPr>
            <a:lvl6pPr marL="26114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6pPr>
            <a:lvl7pPr marL="30686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7pPr>
            <a:lvl8pPr marL="35258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8pPr>
            <a:lvl9pPr marL="39830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9pPr>
          </a:lstStyle>
          <a:p>
            <a:pPr eaLnBrk="1" hangingPunct="1">
              <a:spcBef>
                <a:spcPct val="0"/>
              </a:spcBef>
              <a:buFontTx/>
              <a:buNone/>
            </a:pPr>
            <a:r>
              <a:rPr lang="ja-JP" altLang="en-US" sz="1800" dirty="0" smtClean="0">
                <a:solidFill>
                  <a:schemeClr val="tx2"/>
                </a:solidFill>
                <a:latin typeface="メイリオ" panose="020B0604030504040204" pitchFamily="50" charset="-128"/>
                <a:ea typeface="メイリオ" panose="020B0604030504040204" pitchFamily="50" charset="-128"/>
              </a:rPr>
              <a:t>コーナー部の研磨</a:t>
            </a:r>
            <a:endParaRPr lang="ja-JP" altLang="en-US" sz="1800" dirty="0">
              <a:solidFill>
                <a:schemeClr val="tx2"/>
              </a:solidFill>
              <a:latin typeface="メイリオ" panose="020B0604030504040204" pitchFamily="50" charset="-128"/>
              <a:ea typeface="メイリオ" panose="020B0604030504040204" pitchFamily="50" charset="-128"/>
            </a:endParaRPr>
          </a:p>
        </p:txBody>
      </p:sp>
      <p:pic>
        <p:nvPicPr>
          <p:cNvPr id="8" name="Picture 21" descr="IMG_0203"/>
          <p:cNvPicPr>
            <a:picLocks noChangeAspect="1" noChangeArrowheads="1"/>
          </p:cNvPicPr>
          <p:nvPr/>
        </p:nvPicPr>
        <p:blipFill>
          <a:blip r:embed="rId3" cstate="print">
            <a:extLst>
              <a:ext uri="{28A0092B-C50C-407E-A947-70E740481C1C}">
                <a14:useLocalDpi xmlns:a14="http://schemas.microsoft.com/office/drawing/2010/main" val="0"/>
              </a:ext>
            </a:extLst>
          </a:blip>
          <a:srcRect r="9386"/>
          <a:stretch>
            <a:fillRect/>
          </a:stretch>
        </p:blipFill>
        <p:spPr bwMode="auto">
          <a:xfrm>
            <a:off x="128464" y="3212976"/>
            <a:ext cx="3081337" cy="25923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2" descr="IMG_0203"/>
          <p:cNvPicPr>
            <a:picLocks noChangeAspect="1" noChangeArrowheads="1"/>
          </p:cNvPicPr>
          <p:nvPr/>
        </p:nvPicPr>
        <p:blipFill>
          <a:blip r:embed="rId4">
            <a:extLst>
              <a:ext uri="{28A0092B-C50C-407E-A947-70E740481C1C}">
                <a14:useLocalDpi xmlns:a14="http://schemas.microsoft.com/office/drawing/2010/main" val="0"/>
              </a:ext>
            </a:extLst>
          </a:blip>
          <a:srcRect l="40901" t="42830" r="33701" b="30002"/>
          <a:stretch>
            <a:fillRect/>
          </a:stretch>
        </p:blipFill>
        <p:spPr bwMode="auto">
          <a:xfrm>
            <a:off x="6537201" y="3212976"/>
            <a:ext cx="3168650" cy="2584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4" descr="IMG_0001"/>
          <p:cNvPicPr>
            <a:picLocks noChangeAspect="1" noChangeArrowheads="1"/>
          </p:cNvPicPr>
          <p:nvPr/>
        </p:nvPicPr>
        <p:blipFill>
          <a:blip r:embed="rId5" cstate="print">
            <a:extLst>
              <a:ext uri="{28A0092B-C50C-407E-A947-70E740481C1C}">
                <a14:useLocalDpi xmlns:a14="http://schemas.microsoft.com/office/drawing/2010/main" val="0"/>
              </a:ext>
            </a:extLst>
          </a:blip>
          <a:srcRect l="20689" t="23590" r="23227" b="33131"/>
          <a:stretch>
            <a:fillRect/>
          </a:stretch>
        </p:blipFill>
        <p:spPr bwMode="auto">
          <a:xfrm>
            <a:off x="3513014" y="3284414"/>
            <a:ext cx="2735262" cy="1584325"/>
          </a:xfrm>
          <a:prstGeom prst="rect">
            <a:avLst/>
          </a:prstGeom>
          <a:noFill/>
          <a:extLst>
            <a:ext uri="{909E8E84-426E-40DD-AFC4-6F175D3DCCD1}">
              <a14:hiddenFill xmlns:a14="http://schemas.microsoft.com/office/drawing/2010/main">
                <a:solidFill>
                  <a:srgbClr val="FFFFFF"/>
                </a:solidFill>
              </a14:hiddenFill>
            </a:ext>
          </a:extLst>
        </p:spPr>
      </p:pic>
      <p:sp>
        <p:nvSpPr>
          <p:cNvPr id="11" name="Oval 25"/>
          <p:cNvSpPr>
            <a:spLocks noChangeArrowheads="1"/>
          </p:cNvSpPr>
          <p:nvPr/>
        </p:nvSpPr>
        <p:spPr bwMode="auto">
          <a:xfrm>
            <a:off x="1857251" y="4175482"/>
            <a:ext cx="215900" cy="738814"/>
          </a:xfrm>
          <a:prstGeom prst="ellipse">
            <a:avLst/>
          </a:prstGeom>
          <a:noFill/>
          <a:ln w="25400">
            <a:solidFill>
              <a:srgbClr val="FF33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nchor="ctr">
            <a:spAutoFit/>
          </a:bodyPr>
          <a:lstStyle/>
          <a:p>
            <a:endParaRPr lang="ja-JP" altLang="en-US">
              <a:latin typeface="メイリオ" panose="020B0604030504040204" pitchFamily="50" charset="-128"/>
              <a:ea typeface="メイリオ" panose="020B0604030504040204" pitchFamily="50" charset="-128"/>
            </a:endParaRPr>
          </a:p>
        </p:txBody>
      </p:sp>
      <p:sp>
        <p:nvSpPr>
          <p:cNvPr id="12" name="Line 26"/>
          <p:cNvSpPr>
            <a:spLocks noChangeShapeType="1"/>
          </p:cNvSpPr>
          <p:nvPr/>
        </p:nvSpPr>
        <p:spPr bwMode="auto">
          <a:xfrm flipV="1">
            <a:off x="2073151" y="4076576"/>
            <a:ext cx="1439863" cy="433388"/>
          </a:xfrm>
          <a:prstGeom prst="line">
            <a:avLst/>
          </a:prstGeom>
          <a:noFill/>
          <a:ln w="25400">
            <a:solidFill>
              <a:srgbClr val="FF3300"/>
            </a:solidFill>
            <a:round/>
            <a:headEnd/>
            <a:tailEnd type="triangle"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3" name="Text Box 6"/>
          <p:cNvSpPr txBox="1">
            <a:spLocks noChangeArrowheads="1"/>
          </p:cNvSpPr>
          <p:nvPr/>
        </p:nvSpPr>
        <p:spPr bwMode="auto">
          <a:xfrm>
            <a:off x="416496" y="764704"/>
            <a:ext cx="7377752"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200000"/>
              </a:lnSpc>
            </a:pPr>
            <a:r>
              <a:rPr lang="ja-JP" altLang="en-US" sz="2000" dirty="0" smtClean="0">
                <a:latin typeface="メイリオ" panose="020B0604030504040204" pitchFamily="50" charset="-128"/>
                <a:ea typeface="メイリオ" panose="020B0604030504040204" pitchFamily="50" charset="-128"/>
              </a:rPr>
              <a:t>１）超硬刃でもなかなか削れない（グラインダによる粗研磨）</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solidFill>
                  <a:schemeClr val="tx1"/>
                </a:solidFill>
                <a:latin typeface="メイリオ" panose="020B0604030504040204" pitchFamily="50" charset="-128"/>
                <a:ea typeface="メイリオ" panose="020B0604030504040204" pitchFamily="50" charset="-128"/>
              </a:rPr>
              <a:t>　</a:t>
            </a:r>
            <a:r>
              <a:rPr lang="ja-JP" altLang="en-US" sz="2000" dirty="0" smtClean="0">
                <a:solidFill>
                  <a:schemeClr val="tx1"/>
                </a:solidFill>
                <a:latin typeface="メイリオ" panose="020B0604030504040204" pitchFamily="50" charset="-128"/>
                <a:ea typeface="メイリオ" panose="020B0604030504040204" pitchFamily="50" charset="-128"/>
              </a:rPr>
              <a:t>　・面取りの寸法 大　→　研磨量 大幅増加（３次関数的）</a:t>
            </a:r>
            <a:endParaRPr lang="en-US" altLang="ja-JP" sz="20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solidFill>
                  <a:schemeClr val="tx1"/>
                </a:solidFill>
                <a:latin typeface="メイリオ" panose="020B0604030504040204" pitchFamily="50" charset="-128"/>
                <a:ea typeface="メイリオ" panose="020B0604030504040204" pitchFamily="50" charset="-128"/>
              </a:rPr>
              <a:t>　</a:t>
            </a:r>
            <a:r>
              <a:rPr lang="ja-JP" altLang="en-US" sz="2000" dirty="0" smtClean="0">
                <a:solidFill>
                  <a:schemeClr val="tx1"/>
                </a:solidFill>
                <a:latin typeface="メイリオ" panose="020B0604030504040204" pitchFamily="50" charset="-128"/>
                <a:ea typeface="メイリオ" panose="020B0604030504040204" pitchFamily="50" charset="-128"/>
              </a:rPr>
              <a:t>　・コーナー部が研磨しにくい</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098261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34" name="Picture 22" descr="IMG_019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77847" y="3573016"/>
            <a:ext cx="3528392" cy="2646918"/>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6"/>
          <p:cNvSpPr txBox="1">
            <a:spLocks noChangeArrowheads="1"/>
          </p:cNvSpPr>
          <p:nvPr/>
        </p:nvSpPr>
        <p:spPr bwMode="auto">
          <a:xfrm>
            <a:off x="416496" y="764704"/>
            <a:ext cx="9024036"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200000"/>
              </a:lnSpc>
            </a:pPr>
            <a:r>
              <a:rPr lang="ja-JP" altLang="en-US" sz="2000" dirty="0" smtClean="0">
                <a:latin typeface="メイリオ" panose="020B0604030504040204" pitchFamily="50" charset="-128"/>
                <a:ea typeface="メイリオ" panose="020B0604030504040204" pitchFamily="50" charset="-128"/>
              </a:rPr>
              <a:t>２）加工の自動化がなされていない</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solidFill>
                  <a:schemeClr val="tx1"/>
                </a:solidFill>
                <a:latin typeface="メイリオ" panose="020B0604030504040204" pitchFamily="50" charset="-128"/>
                <a:ea typeface="メイリオ" panose="020B0604030504040204" pitchFamily="50" charset="-128"/>
              </a:rPr>
              <a:t>　</a:t>
            </a:r>
            <a:r>
              <a:rPr lang="ja-JP" altLang="en-US" sz="2000" dirty="0" smtClean="0">
                <a:solidFill>
                  <a:schemeClr val="tx1"/>
                </a:solidFill>
                <a:latin typeface="メイリオ" panose="020B0604030504040204" pitchFamily="50" charset="-128"/>
                <a:ea typeface="メイリオ" panose="020B0604030504040204" pitchFamily="50" charset="-128"/>
              </a:rPr>
              <a:t>　・機械化の余地が大いにある　→　長年（四半世紀以上）にわたり放置</a:t>
            </a:r>
            <a:endParaRPr lang="en-US" altLang="ja-JP" sz="20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solidFill>
                  <a:schemeClr val="tx1"/>
                </a:solidFill>
                <a:latin typeface="メイリオ" panose="020B0604030504040204" pitchFamily="50" charset="-128"/>
                <a:ea typeface="メイリオ" panose="020B0604030504040204" pitchFamily="50" charset="-128"/>
              </a:rPr>
              <a:t>　</a:t>
            </a:r>
            <a:r>
              <a:rPr lang="ja-JP" altLang="en-US" sz="2000" dirty="0" smtClean="0">
                <a:solidFill>
                  <a:schemeClr val="tx1"/>
                </a:solidFill>
                <a:latin typeface="メイリオ" panose="020B0604030504040204" pitchFamily="50" charset="-128"/>
                <a:ea typeface="メイリオ" panose="020B0604030504040204" pitchFamily="50" charset="-128"/>
              </a:rPr>
              <a:t>　・ソフトウェアを軽視・敬遠　→　</a:t>
            </a:r>
            <a:r>
              <a:rPr lang="ja-JP" altLang="en-US" sz="2000" dirty="0" smtClean="0">
                <a:solidFill>
                  <a:schemeClr val="tx1"/>
                </a:solidFill>
                <a:latin typeface="メイリオ" panose="020B0604030504040204" pitchFamily="50" charset="-128"/>
                <a:ea typeface="メイリオ" panose="020B0604030504040204" pitchFamily="50" charset="-128"/>
              </a:rPr>
              <a:t>加工システム設計</a:t>
            </a:r>
            <a:r>
              <a:rPr lang="ja-JP" altLang="en-US" sz="2000" dirty="0" smtClean="0">
                <a:solidFill>
                  <a:schemeClr val="tx1"/>
                </a:solidFill>
                <a:latin typeface="メイリオ" panose="020B0604030504040204" pitchFamily="50" charset="-128"/>
                <a:ea typeface="メイリオ" panose="020B0604030504040204" pitchFamily="50" charset="-128"/>
              </a:rPr>
              <a:t>・作成の放棄</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8" name="Text Box 384"/>
          <p:cNvSpPr txBox="1">
            <a:spLocks noChangeArrowheads="1"/>
          </p:cNvSpPr>
          <p:nvPr/>
        </p:nvSpPr>
        <p:spPr bwMode="auto">
          <a:xfrm>
            <a:off x="3710195" y="6328625"/>
            <a:ext cx="286369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defTabSz="957263">
              <a:spcBef>
                <a:spcPct val="20000"/>
              </a:spcBef>
              <a:buChar char="•"/>
              <a:defRPr kumimoji="1" sz="3400">
                <a:solidFill>
                  <a:schemeClr val="tx1"/>
                </a:solidFill>
                <a:latin typeface="Times New Roman" panose="02020603050405020304" pitchFamily="18" charset="0"/>
                <a:ea typeface="ＭＳ Ｐゴシック" panose="020B0600070205080204" pitchFamily="50" charset="-128"/>
              </a:defRPr>
            </a:lvl1pPr>
            <a:lvl2pPr marL="777875" indent="-298450" defTabSz="957263">
              <a:spcBef>
                <a:spcPct val="20000"/>
              </a:spcBef>
              <a:buChar char="–"/>
              <a:defRPr kumimoji="1" sz="3000">
                <a:solidFill>
                  <a:schemeClr val="tx1"/>
                </a:solidFill>
                <a:latin typeface="Times New Roman" panose="02020603050405020304" pitchFamily="18" charset="0"/>
                <a:ea typeface="ＭＳ Ｐゴシック" panose="020B0600070205080204" pitchFamily="50" charset="-128"/>
              </a:defRPr>
            </a:lvl2pPr>
            <a:lvl3pPr marL="1196975" indent="-239713" defTabSz="957263">
              <a:spcBef>
                <a:spcPct val="20000"/>
              </a:spcBef>
              <a:buChar char="•"/>
              <a:defRPr kumimoji="1" sz="2500">
                <a:solidFill>
                  <a:schemeClr val="tx1"/>
                </a:solidFill>
                <a:latin typeface="Times New Roman" panose="02020603050405020304" pitchFamily="18" charset="0"/>
                <a:ea typeface="ＭＳ Ｐゴシック" panose="020B0600070205080204" pitchFamily="50" charset="-128"/>
              </a:defRPr>
            </a:lvl3pPr>
            <a:lvl4pPr marL="1676400" indent="-239713"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4pPr>
            <a:lvl5pPr marL="2154238" indent="-238125"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5pPr>
            <a:lvl6pPr marL="26114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6pPr>
            <a:lvl7pPr marL="30686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7pPr>
            <a:lvl8pPr marL="35258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8pPr>
            <a:lvl9pPr marL="39830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9pPr>
          </a:lstStyle>
          <a:p>
            <a:pPr eaLnBrk="1" hangingPunct="1">
              <a:spcBef>
                <a:spcPct val="0"/>
              </a:spcBef>
              <a:buFontTx/>
              <a:buNone/>
            </a:pPr>
            <a:r>
              <a:rPr lang="ja-JP" altLang="en-US" sz="1600" dirty="0" smtClean="0">
                <a:solidFill>
                  <a:schemeClr val="tx2"/>
                </a:solidFill>
                <a:latin typeface="メイリオ" panose="020B0604030504040204" pitchFamily="50" charset="-128"/>
                <a:ea typeface="メイリオ" panose="020B0604030504040204" pitchFamily="50" charset="-128"/>
              </a:rPr>
              <a:t>ＭＣによる面取り加工は可能</a:t>
            </a:r>
            <a:endParaRPr lang="en-US" altLang="ja-JP" sz="1600" dirty="0" smtClean="0">
              <a:solidFill>
                <a:schemeClr val="tx2"/>
              </a:solidFill>
              <a:latin typeface="メイリオ" panose="020B0604030504040204" pitchFamily="50" charset="-128"/>
              <a:ea typeface="メイリオ" panose="020B0604030504040204" pitchFamily="50" charset="-128"/>
            </a:endParaRPr>
          </a:p>
        </p:txBody>
      </p:sp>
      <p:sp>
        <p:nvSpPr>
          <p:cNvPr id="9" name="Text Box 8"/>
          <p:cNvSpPr txBox="1">
            <a:spLocks noChangeArrowheads="1"/>
          </p:cNvSpPr>
          <p:nvPr/>
        </p:nvSpPr>
        <p:spPr bwMode="auto">
          <a:xfrm>
            <a:off x="4016896" y="2759002"/>
            <a:ext cx="1453053"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400" dirty="0">
                <a:latin typeface="メイリオ" panose="020B0604030504040204" pitchFamily="50" charset="-128"/>
                <a:ea typeface="メイリオ" panose="020B0604030504040204" pitchFamily="50" charset="-128"/>
              </a:rPr>
              <a:t>社内</a:t>
            </a:r>
            <a:r>
              <a:rPr lang="ja-JP" altLang="en-US" sz="1400" dirty="0" smtClean="0">
                <a:latin typeface="メイリオ" panose="020B0604030504040204" pitchFamily="50" charset="-128"/>
                <a:ea typeface="メイリオ" panose="020B0604030504040204" pitchFamily="50" charset="-128"/>
              </a:rPr>
              <a:t>全体の風潮</a:t>
            </a:r>
            <a:endParaRPr lang="ja-JP" altLang="en-US" sz="1400" dirty="0">
              <a:latin typeface="メイリオ" panose="020B0604030504040204" pitchFamily="50" charset="-128"/>
              <a:ea typeface="メイリオ" panose="020B0604030504040204" pitchFamily="50" charset="-128"/>
            </a:endParaRPr>
          </a:p>
        </p:txBody>
      </p:sp>
      <p:cxnSp>
        <p:nvCxnSpPr>
          <p:cNvPr id="10" name="曲線コネクタ 9"/>
          <p:cNvCxnSpPr/>
          <p:nvPr/>
        </p:nvCxnSpPr>
        <p:spPr bwMode="auto">
          <a:xfrm rot="10800000">
            <a:off x="3656857" y="2650161"/>
            <a:ext cx="360039" cy="217682"/>
          </a:xfrm>
          <a:prstGeom prst="curvedConnector3">
            <a:avLst>
              <a:gd name="adj1" fmla="val 100795"/>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要因の分析</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56456" y="1163637"/>
            <a:ext cx="562773" cy="4551363"/>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square" lIns="95785" tIns="47893" rIns="95785" bIns="47893" anchor="ctr" anchorCtr="1">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2400" dirty="0">
                <a:latin typeface="メイリオ" panose="020B0604030504040204" pitchFamily="50" charset="-128"/>
                <a:ea typeface="メイリオ" panose="020B0604030504040204" pitchFamily="50" charset="-128"/>
              </a:rPr>
              <a:t>面取り作業の時間を短縮</a:t>
            </a:r>
            <a:r>
              <a:rPr lang="ja-JP" altLang="en-US" sz="2400" dirty="0" smtClean="0">
                <a:latin typeface="メイリオ" panose="020B0604030504040204" pitchFamily="50" charset="-128"/>
                <a:ea typeface="メイリオ" panose="020B0604030504040204" pitchFamily="50" charset="-128"/>
              </a:rPr>
              <a:t>する</a:t>
            </a:r>
            <a:endParaRPr lang="ja-JP" altLang="en-US" sz="2400" dirty="0">
              <a:latin typeface="メイリオ" panose="020B0604030504040204" pitchFamily="50" charset="-128"/>
              <a:ea typeface="メイリオ" panose="020B0604030504040204" pitchFamily="50" charset="-128"/>
            </a:endParaRPr>
          </a:p>
        </p:txBody>
      </p:sp>
      <p:sp>
        <p:nvSpPr>
          <p:cNvPr id="14341" name="Text Box 5"/>
          <p:cNvSpPr txBox="1">
            <a:spLocks noChangeArrowheads="1"/>
          </p:cNvSpPr>
          <p:nvPr/>
        </p:nvSpPr>
        <p:spPr bwMode="auto">
          <a:xfrm>
            <a:off x="839492" y="3346099"/>
            <a:ext cx="18288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600" i="1" dirty="0">
                <a:latin typeface="メイリオ" panose="020B0604030504040204" pitchFamily="50" charset="-128"/>
                <a:ea typeface="メイリオ" panose="020B0604030504040204" pitchFamily="50" charset="-128"/>
              </a:rPr>
              <a:t>中仕上げ</a:t>
            </a:r>
            <a:r>
              <a:rPr lang="ja-JP" altLang="en-US" sz="1600" i="1" dirty="0" smtClean="0">
                <a:latin typeface="メイリオ" panose="020B0604030504040204" pitchFamily="50" charset="-128"/>
                <a:ea typeface="メイリオ" panose="020B0604030504040204" pitchFamily="50" charset="-128"/>
              </a:rPr>
              <a:t>研磨</a:t>
            </a:r>
            <a:endParaRPr lang="en-US" altLang="ja-JP" sz="1600" i="1" dirty="0" smtClean="0">
              <a:latin typeface="メイリオ" panose="020B0604030504040204" pitchFamily="50" charset="-128"/>
              <a:ea typeface="メイリオ" panose="020B0604030504040204" pitchFamily="50" charset="-128"/>
            </a:endParaRPr>
          </a:p>
          <a:p>
            <a:pPr algn="ctr" eaLnBrk="1" hangingPunct="1"/>
            <a:r>
              <a:rPr lang="ja-JP" altLang="en-US" sz="1600" i="1" dirty="0" smtClean="0">
                <a:latin typeface="メイリオ" panose="020B0604030504040204" pitchFamily="50" charset="-128"/>
                <a:ea typeface="メイリオ" panose="020B0604030504040204" pitchFamily="50" charset="-128"/>
              </a:rPr>
              <a:t>時間短縮</a:t>
            </a:r>
            <a:endParaRPr lang="ja-JP" altLang="en-US" sz="1600" i="1" dirty="0">
              <a:latin typeface="メイリオ" panose="020B0604030504040204" pitchFamily="50" charset="-128"/>
              <a:ea typeface="メイリオ" panose="020B0604030504040204" pitchFamily="50" charset="-128"/>
            </a:endParaRPr>
          </a:p>
        </p:txBody>
      </p:sp>
      <p:sp>
        <p:nvSpPr>
          <p:cNvPr id="14342" name="Text Box 6"/>
          <p:cNvSpPr txBox="1">
            <a:spLocks noChangeArrowheads="1"/>
          </p:cNvSpPr>
          <p:nvPr/>
        </p:nvSpPr>
        <p:spPr bwMode="auto">
          <a:xfrm>
            <a:off x="818909" y="5217727"/>
            <a:ext cx="2042959"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800" i="1" dirty="0" smtClean="0">
                <a:latin typeface="メイリオ" panose="020B0604030504040204" pitchFamily="50" charset="-128"/>
                <a:ea typeface="メイリオ" panose="020B0604030504040204" pitchFamily="50" charset="-128"/>
              </a:rPr>
              <a:t>仕上げ</a:t>
            </a:r>
            <a:r>
              <a:rPr lang="ja-JP" altLang="en-US" sz="1800" i="1" dirty="0">
                <a:latin typeface="メイリオ" panose="020B0604030504040204" pitchFamily="50" charset="-128"/>
                <a:ea typeface="メイリオ" panose="020B0604030504040204" pitchFamily="50" charset="-128"/>
              </a:rPr>
              <a:t>面の明確化</a:t>
            </a:r>
          </a:p>
        </p:txBody>
      </p:sp>
      <p:sp>
        <p:nvSpPr>
          <p:cNvPr id="14343" name="Text Box 7"/>
          <p:cNvSpPr txBox="1">
            <a:spLocks noChangeArrowheads="1"/>
          </p:cNvSpPr>
          <p:nvPr/>
        </p:nvSpPr>
        <p:spPr bwMode="auto">
          <a:xfrm>
            <a:off x="3293767" y="1268413"/>
            <a:ext cx="1462088"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r" eaLnBrk="1" hangingPunct="1"/>
            <a:r>
              <a:rPr lang="ja-JP" altLang="en-US" sz="1800" i="1">
                <a:latin typeface="メイリオ" panose="020B0604030504040204" pitchFamily="50" charset="-128"/>
                <a:ea typeface="メイリオ" panose="020B0604030504040204" pitchFamily="50" charset="-128"/>
              </a:rPr>
              <a:t>工具の変更</a:t>
            </a:r>
          </a:p>
        </p:txBody>
      </p:sp>
      <p:sp>
        <p:nvSpPr>
          <p:cNvPr id="14344" name="Text Box 8"/>
          <p:cNvSpPr txBox="1">
            <a:spLocks noChangeArrowheads="1"/>
          </p:cNvSpPr>
          <p:nvPr/>
        </p:nvSpPr>
        <p:spPr bwMode="auto">
          <a:xfrm>
            <a:off x="3209983" y="3417527"/>
            <a:ext cx="1812125"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800" i="1" dirty="0">
                <a:latin typeface="メイリオ" panose="020B0604030504040204" pitchFamily="50" charset="-128"/>
                <a:ea typeface="メイリオ" panose="020B0604030504040204" pitchFamily="50" charset="-128"/>
              </a:rPr>
              <a:t>研磨工具を</a:t>
            </a:r>
            <a:r>
              <a:rPr lang="ja-JP" altLang="en-US" sz="1800" i="1" dirty="0" smtClean="0">
                <a:latin typeface="メイリオ" panose="020B0604030504040204" pitchFamily="50" charset="-128"/>
                <a:ea typeface="メイリオ" panose="020B0604030504040204" pitchFamily="50" charset="-128"/>
              </a:rPr>
              <a:t>変更</a:t>
            </a:r>
            <a:endParaRPr lang="ja-JP" altLang="en-US" sz="1800" i="1" dirty="0">
              <a:latin typeface="メイリオ" panose="020B0604030504040204" pitchFamily="50" charset="-128"/>
              <a:ea typeface="メイリオ" panose="020B0604030504040204" pitchFamily="50" charset="-128"/>
            </a:endParaRPr>
          </a:p>
        </p:txBody>
      </p:sp>
      <p:sp>
        <p:nvSpPr>
          <p:cNvPr id="14347" name="Rectangle 11"/>
          <p:cNvSpPr>
            <a:spLocks noChangeArrowheads="1"/>
          </p:cNvSpPr>
          <p:nvPr/>
        </p:nvSpPr>
        <p:spPr bwMode="auto">
          <a:xfrm>
            <a:off x="839492" y="3318699"/>
            <a:ext cx="1973886"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sp>
        <p:nvSpPr>
          <p:cNvPr id="14348" name="Rectangle 12"/>
          <p:cNvSpPr>
            <a:spLocks noChangeArrowheads="1"/>
          </p:cNvSpPr>
          <p:nvPr/>
        </p:nvSpPr>
        <p:spPr bwMode="auto">
          <a:xfrm>
            <a:off x="839492" y="5109399"/>
            <a:ext cx="1981200"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sp>
        <p:nvSpPr>
          <p:cNvPr id="14349" name="Line 13"/>
          <p:cNvSpPr>
            <a:spLocks noChangeShapeType="1"/>
          </p:cNvSpPr>
          <p:nvPr/>
        </p:nvSpPr>
        <p:spPr bwMode="auto">
          <a:xfrm flipH="1">
            <a:off x="763292" y="5410200"/>
            <a:ext cx="76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50" name="Line 14"/>
          <p:cNvSpPr>
            <a:spLocks noChangeShapeType="1"/>
          </p:cNvSpPr>
          <p:nvPr/>
        </p:nvSpPr>
        <p:spPr bwMode="auto">
          <a:xfrm flipH="1">
            <a:off x="763292" y="1752600"/>
            <a:ext cx="76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51" name="Line 15"/>
          <p:cNvSpPr>
            <a:spLocks noChangeShapeType="1"/>
          </p:cNvSpPr>
          <p:nvPr/>
        </p:nvSpPr>
        <p:spPr bwMode="auto">
          <a:xfrm flipH="1">
            <a:off x="763292" y="1752600"/>
            <a:ext cx="0" cy="36576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52" name="Line 16"/>
          <p:cNvSpPr>
            <a:spLocks noChangeShapeType="1"/>
          </p:cNvSpPr>
          <p:nvPr/>
        </p:nvSpPr>
        <p:spPr bwMode="auto">
          <a:xfrm flipH="1">
            <a:off x="610892" y="3581400"/>
            <a:ext cx="1524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53" name="Rectangle 17"/>
          <p:cNvSpPr>
            <a:spLocks noChangeArrowheads="1"/>
          </p:cNvSpPr>
          <p:nvPr/>
        </p:nvSpPr>
        <p:spPr bwMode="auto">
          <a:xfrm>
            <a:off x="3049292" y="3318699"/>
            <a:ext cx="2133600"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sp>
        <p:nvSpPr>
          <p:cNvPr id="14355" name="Rectangle 19"/>
          <p:cNvSpPr>
            <a:spLocks noChangeArrowheads="1"/>
          </p:cNvSpPr>
          <p:nvPr/>
        </p:nvSpPr>
        <p:spPr bwMode="auto">
          <a:xfrm>
            <a:off x="3077867" y="1196975"/>
            <a:ext cx="2062163" cy="5318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sp>
        <p:nvSpPr>
          <p:cNvPr id="14356" name="Line 20"/>
          <p:cNvSpPr>
            <a:spLocks noChangeShapeType="1"/>
          </p:cNvSpPr>
          <p:nvPr/>
        </p:nvSpPr>
        <p:spPr bwMode="auto">
          <a:xfrm flipH="1">
            <a:off x="2820691" y="5334000"/>
            <a:ext cx="263652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57" name="Text Box 21"/>
          <p:cNvSpPr txBox="1">
            <a:spLocks noChangeArrowheads="1"/>
          </p:cNvSpPr>
          <p:nvPr/>
        </p:nvSpPr>
        <p:spPr bwMode="auto">
          <a:xfrm>
            <a:off x="5528030" y="1272676"/>
            <a:ext cx="2158374" cy="356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700" i="1" dirty="0">
                <a:solidFill>
                  <a:schemeClr val="tx1"/>
                </a:solidFill>
                <a:latin typeface="メイリオ" panose="020B0604030504040204" pitchFamily="50" charset="-128"/>
                <a:ea typeface="メイリオ" panose="020B0604030504040204" pitchFamily="50" charset="-128"/>
              </a:rPr>
              <a:t>工具メーカーに相談</a:t>
            </a:r>
          </a:p>
        </p:txBody>
      </p:sp>
      <p:sp>
        <p:nvSpPr>
          <p:cNvPr id="14358" name="Text Box 22"/>
          <p:cNvSpPr txBox="1">
            <a:spLocks noChangeArrowheads="1"/>
          </p:cNvSpPr>
          <p:nvPr/>
        </p:nvSpPr>
        <p:spPr bwMode="auto">
          <a:xfrm>
            <a:off x="5491027" y="2060848"/>
            <a:ext cx="2171198"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400" dirty="0" smtClean="0">
                <a:solidFill>
                  <a:srgbClr val="FF0000"/>
                </a:solidFill>
                <a:latin typeface="メイリオ" panose="020B0604030504040204" pitchFamily="50" charset="-128"/>
                <a:ea typeface="メイリオ" panose="020B0604030504040204" pitchFamily="50" charset="-128"/>
              </a:rPr>
              <a:t>自動加工システムの</a:t>
            </a:r>
            <a:r>
              <a:rPr lang="ja-JP" altLang="en-US" sz="1400" i="1" dirty="0" smtClean="0">
                <a:solidFill>
                  <a:srgbClr val="FF0000"/>
                </a:solidFill>
                <a:latin typeface="メイリオ" panose="020B0604030504040204" pitchFamily="50" charset="-128"/>
                <a:ea typeface="メイリオ" panose="020B0604030504040204" pitchFamily="50" charset="-128"/>
              </a:rPr>
              <a:t>作成</a:t>
            </a:r>
            <a:endParaRPr lang="ja-JP" altLang="en-US" sz="1400" i="1" dirty="0">
              <a:solidFill>
                <a:srgbClr val="FF0000"/>
              </a:solidFill>
              <a:latin typeface="メイリオ" panose="020B0604030504040204" pitchFamily="50" charset="-128"/>
              <a:ea typeface="メイリオ" panose="020B0604030504040204" pitchFamily="50" charset="-128"/>
            </a:endParaRPr>
          </a:p>
        </p:txBody>
      </p:sp>
      <p:sp>
        <p:nvSpPr>
          <p:cNvPr id="14359" name="Text Box 23"/>
          <p:cNvSpPr txBox="1">
            <a:spLocks noChangeArrowheads="1"/>
          </p:cNvSpPr>
          <p:nvPr/>
        </p:nvSpPr>
        <p:spPr bwMode="auto">
          <a:xfrm>
            <a:off x="5598817" y="5157788"/>
            <a:ext cx="1871663" cy="379412"/>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800" i="1" dirty="0">
                <a:solidFill>
                  <a:schemeClr val="tx1"/>
                </a:solidFill>
                <a:latin typeface="メイリオ" panose="020B0604030504040204" pitchFamily="50" charset="-128"/>
                <a:ea typeface="メイリオ" panose="020B0604030504040204" pitchFamily="50" charset="-128"/>
              </a:rPr>
              <a:t>限度見本の作成</a:t>
            </a:r>
          </a:p>
        </p:txBody>
      </p:sp>
      <p:sp>
        <p:nvSpPr>
          <p:cNvPr id="14360" name="Rectangle 24"/>
          <p:cNvSpPr>
            <a:spLocks noChangeArrowheads="1"/>
          </p:cNvSpPr>
          <p:nvPr/>
        </p:nvSpPr>
        <p:spPr bwMode="auto">
          <a:xfrm>
            <a:off x="5487692" y="1143000"/>
            <a:ext cx="2133600" cy="533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sp>
        <p:nvSpPr>
          <p:cNvPr id="14361" name="Rectangle 25"/>
          <p:cNvSpPr>
            <a:spLocks noChangeArrowheads="1"/>
          </p:cNvSpPr>
          <p:nvPr/>
        </p:nvSpPr>
        <p:spPr bwMode="auto">
          <a:xfrm>
            <a:off x="5487692" y="1947099"/>
            <a:ext cx="2133600"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sp>
        <p:nvSpPr>
          <p:cNvPr id="14363" name="Line 27"/>
          <p:cNvSpPr>
            <a:spLocks noChangeShapeType="1"/>
          </p:cNvSpPr>
          <p:nvPr/>
        </p:nvSpPr>
        <p:spPr bwMode="auto">
          <a:xfrm>
            <a:off x="763292" y="3581400"/>
            <a:ext cx="762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64" name="Text Box 28"/>
          <p:cNvSpPr txBox="1">
            <a:spLocks noChangeArrowheads="1"/>
          </p:cNvSpPr>
          <p:nvPr/>
        </p:nvSpPr>
        <p:spPr bwMode="auto">
          <a:xfrm>
            <a:off x="2969917" y="2057400"/>
            <a:ext cx="2289175"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800" i="1" dirty="0">
                <a:latin typeface="メイリオ" panose="020B0604030504040204" pitchFamily="50" charset="-128"/>
                <a:ea typeface="メイリオ" panose="020B0604030504040204" pitchFamily="50" charset="-128"/>
              </a:rPr>
              <a:t>自動化</a:t>
            </a:r>
            <a:r>
              <a:rPr lang="ja-JP" altLang="en-US" sz="1800" i="1" dirty="0" smtClean="0">
                <a:latin typeface="メイリオ" panose="020B0604030504040204" pitchFamily="50" charset="-128"/>
                <a:ea typeface="メイリオ" panose="020B0604030504040204" pitchFamily="50" charset="-128"/>
              </a:rPr>
              <a:t>の</a:t>
            </a:r>
            <a:r>
              <a:rPr lang="ja-JP" altLang="en-US" sz="1800" i="1" dirty="0">
                <a:latin typeface="メイリオ" panose="020B0604030504040204" pitchFamily="50" charset="-128"/>
                <a:ea typeface="メイリオ" panose="020B0604030504040204" pitchFamily="50" charset="-128"/>
              </a:rPr>
              <a:t>検討</a:t>
            </a:r>
          </a:p>
        </p:txBody>
      </p:sp>
      <p:sp>
        <p:nvSpPr>
          <p:cNvPr id="14365" name="Rectangle 29"/>
          <p:cNvSpPr>
            <a:spLocks noChangeArrowheads="1"/>
          </p:cNvSpPr>
          <p:nvPr/>
        </p:nvSpPr>
        <p:spPr bwMode="auto">
          <a:xfrm>
            <a:off x="3077867" y="1941543"/>
            <a:ext cx="2133600" cy="525401"/>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cxnSp>
        <p:nvCxnSpPr>
          <p:cNvPr id="14366" name="AutoShape 30"/>
          <p:cNvCxnSpPr>
            <a:cxnSpLocks noChangeShapeType="1"/>
          </p:cNvCxnSpPr>
          <p:nvPr/>
        </p:nvCxnSpPr>
        <p:spPr bwMode="auto">
          <a:xfrm>
            <a:off x="2820692" y="3581400"/>
            <a:ext cx="228600" cy="0"/>
          </a:xfrm>
          <a:prstGeom prst="straightConnector1">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367" name="Text Box 31"/>
          <p:cNvSpPr txBox="1">
            <a:spLocks noChangeArrowheads="1"/>
          </p:cNvSpPr>
          <p:nvPr/>
        </p:nvSpPr>
        <p:spPr bwMode="auto">
          <a:xfrm>
            <a:off x="6514512" y="381000"/>
            <a:ext cx="811852"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en-US" altLang="ja-JP" sz="1200" dirty="0" smtClean="0">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　３点</a:t>
            </a:r>
          </a:p>
          <a:p>
            <a:pPr eaLnBrk="1" hangingPunct="1"/>
            <a:r>
              <a:rPr lang="ja-JP" altLang="en-US" sz="1200" dirty="0" smtClean="0">
                <a:latin typeface="ＭＳ ゴシック" panose="020B0609070205080204" pitchFamily="49" charset="-128"/>
                <a:ea typeface="ＭＳ ゴシック" panose="020B0609070205080204" pitchFamily="49" charset="-128"/>
              </a:rPr>
              <a:t>〇</a:t>
            </a:r>
            <a:r>
              <a:rPr lang="ja-JP" altLang="en-US" sz="1200" dirty="0">
                <a:latin typeface="ＭＳ ゴシック" panose="020B0609070205080204" pitchFamily="49" charset="-128"/>
                <a:ea typeface="ＭＳ ゴシック" panose="020B0609070205080204" pitchFamily="49" charset="-128"/>
              </a:rPr>
              <a:t>　</a:t>
            </a:r>
            <a:r>
              <a:rPr lang="ja-JP" altLang="en-US" sz="1200" dirty="0" smtClean="0">
                <a:latin typeface="ＭＳ ゴシック" panose="020B0609070205080204" pitchFamily="49" charset="-128"/>
                <a:ea typeface="ＭＳ ゴシック" panose="020B0609070205080204" pitchFamily="49" charset="-128"/>
              </a:rPr>
              <a:t>２点</a:t>
            </a:r>
            <a:endParaRPr lang="ja-JP" altLang="en-US" sz="1200" dirty="0">
              <a:latin typeface="ＭＳ ゴシック" panose="020B0609070205080204" pitchFamily="49" charset="-128"/>
              <a:ea typeface="ＭＳ ゴシック" panose="020B0609070205080204" pitchFamily="49" charset="-128"/>
            </a:endParaRPr>
          </a:p>
          <a:p>
            <a:pPr eaLnBrk="1" hangingPunct="1"/>
            <a:r>
              <a:rPr lang="en-US" altLang="ja-JP" sz="1200" dirty="0" smtClean="0">
                <a:latin typeface="ＭＳ ゴシック" panose="020B0609070205080204" pitchFamily="49" charset="-128"/>
                <a:ea typeface="ＭＳ ゴシック" panose="020B0609070205080204" pitchFamily="49" charset="-128"/>
              </a:rPr>
              <a:t>×</a:t>
            </a:r>
            <a:r>
              <a:rPr lang="ja-JP" altLang="en-US" sz="1200" dirty="0">
                <a:latin typeface="ＭＳ ゴシック" panose="020B0609070205080204" pitchFamily="49" charset="-128"/>
                <a:ea typeface="ＭＳ ゴシック" panose="020B0609070205080204" pitchFamily="49" charset="-128"/>
              </a:rPr>
              <a:t>　１点</a:t>
            </a:r>
          </a:p>
        </p:txBody>
      </p:sp>
      <p:sp>
        <p:nvSpPr>
          <p:cNvPr id="14368" name="Line 32"/>
          <p:cNvSpPr>
            <a:spLocks noChangeShapeType="1"/>
          </p:cNvSpPr>
          <p:nvPr/>
        </p:nvSpPr>
        <p:spPr bwMode="auto">
          <a:xfrm>
            <a:off x="5182892" y="1371600"/>
            <a:ext cx="304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69" name="Text Box 33"/>
          <p:cNvSpPr txBox="1">
            <a:spLocks noChangeArrowheads="1"/>
          </p:cNvSpPr>
          <p:nvPr/>
        </p:nvSpPr>
        <p:spPr bwMode="auto">
          <a:xfrm>
            <a:off x="5411492" y="2971800"/>
            <a:ext cx="2286000"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800" i="1" dirty="0">
                <a:solidFill>
                  <a:schemeClr val="tx1"/>
                </a:solidFill>
                <a:latin typeface="メイリオ" panose="020B0604030504040204" pitchFamily="50" charset="-128"/>
                <a:ea typeface="メイリオ" panose="020B0604030504040204" pitchFamily="50" charset="-128"/>
              </a:rPr>
              <a:t>グラインダーの変更</a:t>
            </a:r>
          </a:p>
        </p:txBody>
      </p:sp>
      <p:sp>
        <p:nvSpPr>
          <p:cNvPr id="14370" name="Rectangle 34"/>
          <p:cNvSpPr>
            <a:spLocks noChangeArrowheads="1"/>
          </p:cNvSpPr>
          <p:nvPr/>
        </p:nvSpPr>
        <p:spPr bwMode="auto">
          <a:xfrm>
            <a:off x="5487692" y="2861499"/>
            <a:ext cx="2156061" cy="5254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sp>
        <p:nvSpPr>
          <p:cNvPr id="14371" name="Line 35"/>
          <p:cNvSpPr>
            <a:spLocks noChangeShapeType="1"/>
          </p:cNvSpPr>
          <p:nvPr/>
        </p:nvSpPr>
        <p:spPr bwMode="auto">
          <a:xfrm flipH="1">
            <a:off x="5335292" y="3124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72" name="Line 36"/>
          <p:cNvSpPr>
            <a:spLocks noChangeShapeType="1"/>
          </p:cNvSpPr>
          <p:nvPr/>
        </p:nvSpPr>
        <p:spPr bwMode="auto">
          <a:xfrm flipV="1">
            <a:off x="7621291" y="1141684"/>
            <a:ext cx="2224087" cy="13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73" name="Line 37"/>
          <p:cNvSpPr>
            <a:spLocks noChangeShapeType="1"/>
          </p:cNvSpPr>
          <p:nvPr/>
        </p:nvSpPr>
        <p:spPr bwMode="auto">
          <a:xfrm>
            <a:off x="7621292" y="1676400"/>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74" name="Line 38"/>
          <p:cNvSpPr>
            <a:spLocks noChangeShapeType="1"/>
          </p:cNvSpPr>
          <p:nvPr/>
        </p:nvSpPr>
        <p:spPr bwMode="auto">
          <a:xfrm>
            <a:off x="7621292" y="1947312"/>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75" name="Line 39"/>
          <p:cNvSpPr>
            <a:spLocks noChangeShapeType="1"/>
          </p:cNvSpPr>
          <p:nvPr/>
        </p:nvSpPr>
        <p:spPr bwMode="auto">
          <a:xfrm>
            <a:off x="7635580" y="2462416"/>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76" name="Line 40"/>
          <p:cNvSpPr>
            <a:spLocks noChangeShapeType="1"/>
          </p:cNvSpPr>
          <p:nvPr/>
        </p:nvSpPr>
        <p:spPr bwMode="auto">
          <a:xfrm>
            <a:off x="7635580" y="2861499"/>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77" name="Line 41"/>
          <p:cNvSpPr>
            <a:spLocks noChangeShapeType="1"/>
          </p:cNvSpPr>
          <p:nvPr/>
        </p:nvSpPr>
        <p:spPr bwMode="auto">
          <a:xfrm>
            <a:off x="7635580" y="3386623"/>
            <a:ext cx="2209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78" name="Line 42"/>
          <p:cNvSpPr>
            <a:spLocks noChangeShapeType="1"/>
          </p:cNvSpPr>
          <p:nvPr/>
        </p:nvSpPr>
        <p:spPr bwMode="auto">
          <a:xfrm>
            <a:off x="9831092" y="1143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79" name="Line 43"/>
          <p:cNvSpPr>
            <a:spLocks noChangeShapeType="1"/>
          </p:cNvSpPr>
          <p:nvPr/>
        </p:nvSpPr>
        <p:spPr bwMode="auto">
          <a:xfrm>
            <a:off x="9844507" y="1941544"/>
            <a:ext cx="872" cy="5309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80" name="Line 44"/>
          <p:cNvSpPr>
            <a:spLocks noChangeShapeType="1"/>
          </p:cNvSpPr>
          <p:nvPr/>
        </p:nvSpPr>
        <p:spPr bwMode="auto">
          <a:xfrm>
            <a:off x="9831092" y="2819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81" name="Line 45"/>
          <p:cNvSpPr>
            <a:spLocks noChangeShapeType="1"/>
          </p:cNvSpPr>
          <p:nvPr/>
        </p:nvSpPr>
        <p:spPr bwMode="auto">
          <a:xfrm>
            <a:off x="9831092"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82" name="Rectangle 46"/>
          <p:cNvSpPr>
            <a:spLocks noChangeArrowheads="1"/>
          </p:cNvSpPr>
          <p:nvPr/>
        </p:nvSpPr>
        <p:spPr bwMode="auto">
          <a:xfrm>
            <a:off x="7621292" y="537399"/>
            <a:ext cx="2209800" cy="5254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sp>
        <p:nvSpPr>
          <p:cNvPr id="14383" name="Line 47"/>
          <p:cNvSpPr>
            <a:spLocks noChangeShapeType="1"/>
          </p:cNvSpPr>
          <p:nvPr/>
        </p:nvSpPr>
        <p:spPr bwMode="auto">
          <a:xfrm>
            <a:off x="8078492" y="457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84" name="Line 48"/>
          <p:cNvSpPr>
            <a:spLocks noChangeShapeType="1"/>
          </p:cNvSpPr>
          <p:nvPr/>
        </p:nvSpPr>
        <p:spPr bwMode="auto">
          <a:xfrm>
            <a:off x="8535692" y="457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85" name="Line 49"/>
          <p:cNvSpPr>
            <a:spLocks noChangeShapeType="1"/>
          </p:cNvSpPr>
          <p:nvPr/>
        </p:nvSpPr>
        <p:spPr bwMode="auto">
          <a:xfrm>
            <a:off x="8992892" y="457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86" name="Line 50"/>
          <p:cNvSpPr>
            <a:spLocks noChangeShapeType="1"/>
          </p:cNvSpPr>
          <p:nvPr/>
        </p:nvSpPr>
        <p:spPr bwMode="auto">
          <a:xfrm>
            <a:off x="9450092" y="457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87" name="Line 51"/>
          <p:cNvSpPr>
            <a:spLocks noChangeShapeType="1"/>
          </p:cNvSpPr>
          <p:nvPr/>
        </p:nvSpPr>
        <p:spPr bwMode="auto">
          <a:xfrm>
            <a:off x="8078492" y="1143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88" name="Line 52"/>
          <p:cNvSpPr>
            <a:spLocks noChangeShapeType="1"/>
          </p:cNvSpPr>
          <p:nvPr/>
        </p:nvSpPr>
        <p:spPr bwMode="auto">
          <a:xfrm>
            <a:off x="8078492" y="1905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89" name="Line 53"/>
          <p:cNvSpPr>
            <a:spLocks noChangeShapeType="1"/>
          </p:cNvSpPr>
          <p:nvPr/>
        </p:nvSpPr>
        <p:spPr bwMode="auto">
          <a:xfrm>
            <a:off x="8078492" y="2819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90" name="Line 54"/>
          <p:cNvSpPr>
            <a:spLocks noChangeShapeType="1"/>
          </p:cNvSpPr>
          <p:nvPr/>
        </p:nvSpPr>
        <p:spPr bwMode="auto">
          <a:xfrm>
            <a:off x="7621292"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91" name="Line 55"/>
          <p:cNvSpPr>
            <a:spLocks noChangeShapeType="1"/>
          </p:cNvSpPr>
          <p:nvPr/>
        </p:nvSpPr>
        <p:spPr bwMode="auto">
          <a:xfrm>
            <a:off x="8535692" y="1143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92" name="Line 56"/>
          <p:cNvSpPr>
            <a:spLocks noChangeShapeType="1"/>
          </p:cNvSpPr>
          <p:nvPr/>
        </p:nvSpPr>
        <p:spPr bwMode="auto">
          <a:xfrm>
            <a:off x="8535692" y="1905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93" name="Line 57"/>
          <p:cNvSpPr>
            <a:spLocks noChangeShapeType="1"/>
          </p:cNvSpPr>
          <p:nvPr/>
        </p:nvSpPr>
        <p:spPr bwMode="auto">
          <a:xfrm>
            <a:off x="8535692" y="2819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94" name="Line 58"/>
          <p:cNvSpPr>
            <a:spLocks noChangeShapeType="1"/>
          </p:cNvSpPr>
          <p:nvPr/>
        </p:nvSpPr>
        <p:spPr bwMode="auto">
          <a:xfrm>
            <a:off x="8078492"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95" name="Line 59"/>
          <p:cNvSpPr>
            <a:spLocks noChangeShapeType="1"/>
          </p:cNvSpPr>
          <p:nvPr/>
        </p:nvSpPr>
        <p:spPr bwMode="auto">
          <a:xfrm>
            <a:off x="8992892" y="1143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96" name="Line 60"/>
          <p:cNvSpPr>
            <a:spLocks noChangeShapeType="1"/>
          </p:cNvSpPr>
          <p:nvPr/>
        </p:nvSpPr>
        <p:spPr bwMode="auto">
          <a:xfrm>
            <a:off x="8992892" y="1905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97" name="Line 61"/>
          <p:cNvSpPr>
            <a:spLocks noChangeShapeType="1"/>
          </p:cNvSpPr>
          <p:nvPr/>
        </p:nvSpPr>
        <p:spPr bwMode="auto">
          <a:xfrm>
            <a:off x="8992892" y="2819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98" name="Line 62"/>
          <p:cNvSpPr>
            <a:spLocks noChangeShapeType="1"/>
          </p:cNvSpPr>
          <p:nvPr/>
        </p:nvSpPr>
        <p:spPr bwMode="auto">
          <a:xfrm>
            <a:off x="8535692"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399" name="Line 63"/>
          <p:cNvSpPr>
            <a:spLocks noChangeShapeType="1"/>
          </p:cNvSpPr>
          <p:nvPr/>
        </p:nvSpPr>
        <p:spPr bwMode="auto">
          <a:xfrm>
            <a:off x="9450092" y="11430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00" name="Line 64"/>
          <p:cNvSpPr>
            <a:spLocks noChangeShapeType="1"/>
          </p:cNvSpPr>
          <p:nvPr/>
        </p:nvSpPr>
        <p:spPr bwMode="auto">
          <a:xfrm>
            <a:off x="9450092" y="19050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01" name="Line 65"/>
          <p:cNvSpPr>
            <a:spLocks noChangeShapeType="1"/>
          </p:cNvSpPr>
          <p:nvPr/>
        </p:nvSpPr>
        <p:spPr bwMode="auto">
          <a:xfrm>
            <a:off x="9450092" y="2819400"/>
            <a:ext cx="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02" name="Line 66"/>
          <p:cNvSpPr>
            <a:spLocks noChangeShapeType="1"/>
          </p:cNvSpPr>
          <p:nvPr/>
        </p:nvSpPr>
        <p:spPr bwMode="auto">
          <a:xfrm>
            <a:off x="8992892"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03" name="Text Box 67"/>
          <p:cNvSpPr txBox="1">
            <a:spLocks noChangeArrowheads="1"/>
          </p:cNvSpPr>
          <p:nvPr/>
        </p:nvSpPr>
        <p:spPr bwMode="auto">
          <a:xfrm>
            <a:off x="7603924" y="573500"/>
            <a:ext cx="442520" cy="504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600" i="1" dirty="0">
                <a:latin typeface="メイリオ" panose="020B0604030504040204" pitchFamily="50" charset="-128"/>
                <a:ea typeface="メイリオ" panose="020B0604030504040204" pitchFamily="50" charset="-128"/>
              </a:rPr>
              <a:t>効果</a:t>
            </a:r>
          </a:p>
        </p:txBody>
      </p:sp>
      <p:sp>
        <p:nvSpPr>
          <p:cNvPr id="14404" name="Text Box 68"/>
          <p:cNvSpPr txBox="1">
            <a:spLocks noChangeArrowheads="1"/>
          </p:cNvSpPr>
          <p:nvPr/>
        </p:nvSpPr>
        <p:spPr bwMode="auto">
          <a:xfrm>
            <a:off x="8046444" y="548680"/>
            <a:ext cx="442520" cy="504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600" i="1" dirty="0">
                <a:latin typeface="メイリオ" panose="020B0604030504040204" pitchFamily="50" charset="-128"/>
                <a:ea typeface="メイリオ" panose="020B0604030504040204" pitchFamily="50" charset="-128"/>
              </a:rPr>
              <a:t>実現</a:t>
            </a:r>
          </a:p>
        </p:txBody>
      </p:sp>
      <p:sp>
        <p:nvSpPr>
          <p:cNvPr id="14405" name="Text Box 69"/>
          <p:cNvSpPr txBox="1">
            <a:spLocks noChangeArrowheads="1"/>
          </p:cNvSpPr>
          <p:nvPr/>
        </p:nvSpPr>
        <p:spPr bwMode="auto">
          <a:xfrm>
            <a:off x="8540028" y="547853"/>
            <a:ext cx="442520" cy="504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600" i="1" dirty="0">
                <a:latin typeface="メイリオ" panose="020B0604030504040204" pitchFamily="50" charset="-128"/>
                <a:ea typeface="メイリオ" panose="020B0604030504040204" pitchFamily="50" charset="-128"/>
              </a:rPr>
              <a:t>経済</a:t>
            </a:r>
          </a:p>
        </p:txBody>
      </p:sp>
      <p:sp>
        <p:nvSpPr>
          <p:cNvPr id="14406" name="Text Box 70"/>
          <p:cNvSpPr txBox="1">
            <a:spLocks noChangeArrowheads="1"/>
          </p:cNvSpPr>
          <p:nvPr/>
        </p:nvSpPr>
        <p:spPr bwMode="auto">
          <a:xfrm>
            <a:off x="8988522" y="555596"/>
            <a:ext cx="442520" cy="504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600" i="1" dirty="0" smtClean="0">
                <a:latin typeface="メイリオ" panose="020B0604030504040204" pitchFamily="50" charset="-128"/>
                <a:ea typeface="メイリオ" panose="020B0604030504040204" pitchFamily="50" charset="-128"/>
              </a:rPr>
              <a:t>評価</a:t>
            </a:r>
            <a:endParaRPr lang="ja-JP" altLang="en-US" sz="1600" i="1" dirty="0">
              <a:latin typeface="メイリオ" panose="020B0604030504040204" pitchFamily="50" charset="-128"/>
              <a:ea typeface="メイリオ" panose="020B0604030504040204" pitchFamily="50" charset="-128"/>
            </a:endParaRPr>
          </a:p>
        </p:txBody>
      </p:sp>
      <p:sp>
        <p:nvSpPr>
          <p:cNvPr id="14407" name="Text Box 71"/>
          <p:cNvSpPr txBox="1">
            <a:spLocks noChangeArrowheads="1"/>
          </p:cNvSpPr>
          <p:nvPr/>
        </p:nvSpPr>
        <p:spPr bwMode="auto">
          <a:xfrm>
            <a:off x="9434902" y="548680"/>
            <a:ext cx="411742" cy="45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400" i="1" dirty="0">
                <a:latin typeface="メイリオ" panose="020B0604030504040204" pitchFamily="50" charset="-128"/>
                <a:ea typeface="メイリオ" panose="020B0604030504040204" pitchFamily="50" charset="-128"/>
              </a:rPr>
              <a:t>対策</a:t>
            </a:r>
          </a:p>
        </p:txBody>
      </p:sp>
      <p:sp>
        <p:nvSpPr>
          <p:cNvPr id="14409" name="Text Box 73"/>
          <p:cNvSpPr txBox="1">
            <a:spLocks noChangeArrowheads="1"/>
          </p:cNvSpPr>
          <p:nvPr/>
        </p:nvSpPr>
        <p:spPr bwMode="auto">
          <a:xfrm>
            <a:off x="7597855" y="1236962"/>
            <a:ext cx="5040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a:latin typeface="メイリオ" panose="020B0604030504040204" pitchFamily="50" charset="-128"/>
                <a:ea typeface="メイリオ" panose="020B0604030504040204" pitchFamily="50" charset="-128"/>
              </a:rPr>
              <a:t>◎</a:t>
            </a:r>
          </a:p>
        </p:txBody>
      </p:sp>
      <p:sp>
        <p:nvSpPr>
          <p:cNvPr id="14410" name="Text Box 74"/>
          <p:cNvSpPr txBox="1">
            <a:spLocks noChangeArrowheads="1"/>
          </p:cNvSpPr>
          <p:nvPr/>
        </p:nvSpPr>
        <p:spPr bwMode="auto">
          <a:xfrm>
            <a:off x="7618492" y="2029050"/>
            <a:ext cx="5040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dirty="0">
                <a:latin typeface="メイリオ" panose="020B0604030504040204" pitchFamily="50" charset="-128"/>
                <a:ea typeface="メイリオ" panose="020B0604030504040204" pitchFamily="50" charset="-128"/>
              </a:rPr>
              <a:t>◎</a:t>
            </a:r>
          </a:p>
        </p:txBody>
      </p:sp>
      <p:sp>
        <p:nvSpPr>
          <p:cNvPr id="14411" name="Text Box 75"/>
          <p:cNvSpPr txBox="1">
            <a:spLocks noChangeArrowheads="1"/>
          </p:cNvSpPr>
          <p:nvPr/>
        </p:nvSpPr>
        <p:spPr bwMode="auto">
          <a:xfrm>
            <a:off x="7618492" y="2965154"/>
            <a:ext cx="5040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dirty="0">
                <a:latin typeface="メイリオ" panose="020B0604030504040204" pitchFamily="50" charset="-128"/>
                <a:ea typeface="メイリオ" panose="020B0604030504040204" pitchFamily="50" charset="-128"/>
              </a:rPr>
              <a:t>○</a:t>
            </a:r>
          </a:p>
        </p:txBody>
      </p:sp>
      <p:sp>
        <p:nvSpPr>
          <p:cNvPr id="14412" name="Text Box 76"/>
          <p:cNvSpPr txBox="1">
            <a:spLocks noChangeArrowheads="1"/>
          </p:cNvSpPr>
          <p:nvPr/>
        </p:nvSpPr>
        <p:spPr bwMode="auto">
          <a:xfrm>
            <a:off x="8007816" y="1187600"/>
            <a:ext cx="56563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a:latin typeface="メイリオ" panose="020B0604030504040204" pitchFamily="50" charset="-128"/>
                <a:ea typeface="メイリオ" panose="020B0604030504040204" pitchFamily="50" charset="-128"/>
              </a:rPr>
              <a:t>○</a:t>
            </a:r>
          </a:p>
        </p:txBody>
      </p:sp>
      <p:sp>
        <p:nvSpPr>
          <p:cNvPr id="14413" name="Text Box 77"/>
          <p:cNvSpPr txBox="1">
            <a:spLocks noChangeArrowheads="1"/>
          </p:cNvSpPr>
          <p:nvPr/>
        </p:nvSpPr>
        <p:spPr bwMode="auto">
          <a:xfrm>
            <a:off x="8046444" y="1988840"/>
            <a:ext cx="56563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dirty="0">
                <a:latin typeface="メイリオ" panose="020B0604030504040204" pitchFamily="50" charset="-128"/>
                <a:ea typeface="メイリオ" panose="020B0604030504040204" pitchFamily="50" charset="-128"/>
              </a:rPr>
              <a:t>◎</a:t>
            </a:r>
          </a:p>
        </p:txBody>
      </p:sp>
      <p:sp>
        <p:nvSpPr>
          <p:cNvPr id="14414" name="Text Box 78"/>
          <p:cNvSpPr txBox="1">
            <a:spLocks noChangeArrowheads="1"/>
          </p:cNvSpPr>
          <p:nvPr/>
        </p:nvSpPr>
        <p:spPr bwMode="auto">
          <a:xfrm>
            <a:off x="8056878" y="2924944"/>
            <a:ext cx="56563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dirty="0">
                <a:latin typeface="メイリオ" panose="020B0604030504040204" pitchFamily="50" charset="-128"/>
                <a:ea typeface="メイリオ" panose="020B0604030504040204" pitchFamily="50" charset="-128"/>
              </a:rPr>
              <a:t>○</a:t>
            </a:r>
          </a:p>
        </p:txBody>
      </p:sp>
      <p:sp>
        <p:nvSpPr>
          <p:cNvPr id="14415" name="Text Box 79"/>
          <p:cNvSpPr txBox="1">
            <a:spLocks noChangeArrowheads="1"/>
          </p:cNvSpPr>
          <p:nvPr/>
        </p:nvSpPr>
        <p:spPr bwMode="auto">
          <a:xfrm>
            <a:off x="8481392" y="1218080"/>
            <a:ext cx="56563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a:latin typeface="メイリオ" panose="020B0604030504040204" pitchFamily="50" charset="-128"/>
                <a:ea typeface="メイリオ" panose="020B0604030504040204" pitchFamily="50" charset="-128"/>
              </a:rPr>
              <a:t>○</a:t>
            </a:r>
          </a:p>
        </p:txBody>
      </p:sp>
      <p:sp>
        <p:nvSpPr>
          <p:cNvPr id="14416" name="Text Box 80"/>
          <p:cNvSpPr txBox="1">
            <a:spLocks noChangeArrowheads="1"/>
          </p:cNvSpPr>
          <p:nvPr/>
        </p:nvSpPr>
        <p:spPr bwMode="auto">
          <a:xfrm>
            <a:off x="8478492" y="1988840"/>
            <a:ext cx="56563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dirty="0">
                <a:latin typeface="メイリオ" panose="020B0604030504040204" pitchFamily="50" charset="-128"/>
                <a:ea typeface="メイリオ" panose="020B0604030504040204" pitchFamily="50" charset="-128"/>
              </a:rPr>
              <a:t>◎</a:t>
            </a:r>
          </a:p>
        </p:txBody>
      </p:sp>
      <p:sp>
        <p:nvSpPr>
          <p:cNvPr id="14417" name="Text Box 81"/>
          <p:cNvSpPr txBox="1">
            <a:spLocks noChangeArrowheads="1"/>
          </p:cNvSpPr>
          <p:nvPr/>
        </p:nvSpPr>
        <p:spPr bwMode="auto">
          <a:xfrm>
            <a:off x="8478492" y="2969092"/>
            <a:ext cx="56563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dirty="0">
                <a:latin typeface="メイリオ" panose="020B0604030504040204" pitchFamily="50" charset="-128"/>
                <a:ea typeface="メイリオ" panose="020B0604030504040204" pitchFamily="50" charset="-128"/>
              </a:rPr>
              <a:t>◎</a:t>
            </a:r>
          </a:p>
        </p:txBody>
      </p:sp>
      <p:sp>
        <p:nvSpPr>
          <p:cNvPr id="14418" name="Text Box 82"/>
          <p:cNvSpPr txBox="1">
            <a:spLocks noChangeArrowheads="1"/>
          </p:cNvSpPr>
          <p:nvPr/>
        </p:nvSpPr>
        <p:spPr bwMode="auto">
          <a:xfrm>
            <a:off x="8982548" y="1268760"/>
            <a:ext cx="452779"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1600" smtClean="0">
                <a:latin typeface="メイリオ" panose="020B0604030504040204" pitchFamily="50" charset="-128"/>
                <a:ea typeface="メイリオ" panose="020B0604030504040204" pitchFamily="50" charset="-128"/>
              </a:rPr>
              <a:t>12</a:t>
            </a:r>
            <a:endParaRPr lang="ja-JP" altLang="en-US" sz="1600" dirty="0">
              <a:latin typeface="メイリオ" panose="020B0604030504040204" pitchFamily="50" charset="-128"/>
              <a:ea typeface="メイリオ" panose="020B0604030504040204" pitchFamily="50" charset="-128"/>
            </a:endParaRPr>
          </a:p>
        </p:txBody>
      </p:sp>
      <p:sp>
        <p:nvSpPr>
          <p:cNvPr id="14419" name="Text Box 83"/>
          <p:cNvSpPr txBox="1">
            <a:spLocks noChangeArrowheads="1"/>
          </p:cNvSpPr>
          <p:nvPr/>
        </p:nvSpPr>
        <p:spPr bwMode="auto">
          <a:xfrm>
            <a:off x="8982548" y="2080153"/>
            <a:ext cx="475221"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1600" b="1" dirty="0">
                <a:solidFill>
                  <a:srgbClr val="FF0000"/>
                </a:solidFill>
                <a:latin typeface="メイリオ" panose="020B0604030504040204" pitchFamily="50" charset="-128"/>
                <a:ea typeface="メイリオ" panose="020B0604030504040204" pitchFamily="50" charset="-128"/>
              </a:rPr>
              <a:t>27</a:t>
            </a:r>
          </a:p>
        </p:txBody>
      </p:sp>
      <p:sp>
        <p:nvSpPr>
          <p:cNvPr id="14420" name="Text Box 84"/>
          <p:cNvSpPr txBox="1">
            <a:spLocks noChangeArrowheads="1"/>
          </p:cNvSpPr>
          <p:nvPr/>
        </p:nvSpPr>
        <p:spPr bwMode="auto">
          <a:xfrm>
            <a:off x="8895037" y="3016257"/>
            <a:ext cx="6635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1600" dirty="0" smtClean="0">
                <a:latin typeface="メイリオ" panose="020B0604030504040204" pitchFamily="50" charset="-128"/>
                <a:ea typeface="メイリオ" panose="020B0604030504040204" pitchFamily="50" charset="-128"/>
              </a:rPr>
              <a:t>12</a:t>
            </a:r>
            <a:endParaRPr lang="ja-JP" altLang="en-US" sz="1600" dirty="0">
              <a:latin typeface="メイリオ" panose="020B0604030504040204" pitchFamily="50" charset="-128"/>
              <a:ea typeface="メイリオ" panose="020B0604030504040204" pitchFamily="50" charset="-128"/>
            </a:endParaRPr>
          </a:p>
        </p:txBody>
      </p:sp>
      <p:sp>
        <p:nvSpPr>
          <p:cNvPr id="14421" name="Text Box 85"/>
          <p:cNvSpPr txBox="1">
            <a:spLocks noChangeArrowheads="1"/>
          </p:cNvSpPr>
          <p:nvPr/>
        </p:nvSpPr>
        <p:spPr bwMode="auto">
          <a:xfrm>
            <a:off x="8916692" y="5176497"/>
            <a:ext cx="609600"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1600" dirty="0" smtClean="0">
                <a:latin typeface="メイリオ" panose="020B0604030504040204" pitchFamily="50" charset="-128"/>
                <a:ea typeface="メイリオ" panose="020B0604030504040204" pitchFamily="50" charset="-128"/>
              </a:rPr>
              <a:t>12</a:t>
            </a:r>
            <a:endParaRPr lang="ja-JP" altLang="en-US" sz="1600" dirty="0">
              <a:latin typeface="メイリオ" panose="020B0604030504040204" pitchFamily="50" charset="-128"/>
              <a:ea typeface="メイリオ" panose="020B0604030504040204" pitchFamily="50" charset="-128"/>
            </a:endParaRPr>
          </a:p>
        </p:txBody>
      </p:sp>
      <p:sp>
        <p:nvSpPr>
          <p:cNvPr id="14422" name="Text Box 86"/>
          <p:cNvSpPr txBox="1">
            <a:spLocks noChangeArrowheads="1"/>
          </p:cNvSpPr>
          <p:nvPr/>
        </p:nvSpPr>
        <p:spPr bwMode="auto">
          <a:xfrm>
            <a:off x="9409564" y="1249363"/>
            <a:ext cx="427131"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800">
                <a:latin typeface="メイリオ" panose="020B0604030504040204" pitchFamily="50" charset="-128"/>
                <a:ea typeface="メイリオ" panose="020B0604030504040204" pitchFamily="50" charset="-128"/>
              </a:rPr>
              <a:t>ー</a:t>
            </a:r>
          </a:p>
        </p:txBody>
      </p:sp>
      <p:sp>
        <p:nvSpPr>
          <p:cNvPr id="14423" name="Text Box 87"/>
          <p:cNvSpPr txBox="1">
            <a:spLocks noChangeArrowheads="1"/>
          </p:cNvSpPr>
          <p:nvPr/>
        </p:nvSpPr>
        <p:spPr bwMode="auto">
          <a:xfrm>
            <a:off x="9436676" y="2080153"/>
            <a:ext cx="401484"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600" b="1" dirty="0">
                <a:solidFill>
                  <a:srgbClr val="FF0000"/>
                </a:solidFill>
                <a:latin typeface="メイリオ" panose="020B0604030504040204" pitchFamily="50" charset="-128"/>
                <a:ea typeface="メイリオ" panose="020B0604030504040204" pitchFamily="50" charset="-128"/>
              </a:rPr>
              <a:t>１</a:t>
            </a:r>
          </a:p>
        </p:txBody>
      </p:sp>
      <p:sp>
        <p:nvSpPr>
          <p:cNvPr id="14424" name="Line 88"/>
          <p:cNvSpPr>
            <a:spLocks noChangeShapeType="1"/>
          </p:cNvSpPr>
          <p:nvPr/>
        </p:nvSpPr>
        <p:spPr bwMode="auto">
          <a:xfrm>
            <a:off x="5238455" y="2276475"/>
            <a:ext cx="231775"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25" name="Text Box 89"/>
          <p:cNvSpPr txBox="1">
            <a:spLocks noChangeArrowheads="1"/>
          </p:cNvSpPr>
          <p:nvPr/>
        </p:nvSpPr>
        <p:spPr bwMode="auto">
          <a:xfrm>
            <a:off x="9385627" y="2971800"/>
            <a:ext cx="45278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2000">
                <a:latin typeface="メイリオ" panose="020B0604030504040204" pitchFamily="50" charset="-128"/>
                <a:ea typeface="メイリオ" panose="020B0604030504040204" pitchFamily="50" charset="-128"/>
              </a:rPr>
              <a:t>ー</a:t>
            </a:r>
          </a:p>
        </p:txBody>
      </p:sp>
      <p:sp>
        <p:nvSpPr>
          <p:cNvPr id="14427" name="Line 91"/>
          <p:cNvSpPr>
            <a:spLocks noChangeShapeType="1"/>
          </p:cNvSpPr>
          <p:nvPr/>
        </p:nvSpPr>
        <p:spPr bwMode="auto">
          <a:xfrm>
            <a:off x="5182892" y="35814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28" name="Line 92"/>
          <p:cNvSpPr>
            <a:spLocks noChangeShapeType="1"/>
          </p:cNvSpPr>
          <p:nvPr/>
        </p:nvSpPr>
        <p:spPr bwMode="auto">
          <a:xfrm flipH="1">
            <a:off x="5335292" y="38862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29" name="Line 93"/>
          <p:cNvSpPr>
            <a:spLocks noChangeShapeType="1"/>
          </p:cNvSpPr>
          <p:nvPr/>
        </p:nvSpPr>
        <p:spPr bwMode="auto">
          <a:xfrm>
            <a:off x="5335292" y="3124200"/>
            <a:ext cx="0" cy="762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30" name="Line 94"/>
          <p:cNvSpPr>
            <a:spLocks noChangeShapeType="1"/>
          </p:cNvSpPr>
          <p:nvPr/>
        </p:nvSpPr>
        <p:spPr bwMode="auto">
          <a:xfrm>
            <a:off x="7621292" y="363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31" name="Line 95"/>
          <p:cNvSpPr>
            <a:spLocks noChangeShapeType="1"/>
          </p:cNvSpPr>
          <p:nvPr/>
        </p:nvSpPr>
        <p:spPr bwMode="auto">
          <a:xfrm>
            <a:off x="8078492" y="363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32" name="Line 96"/>
          <p:cNvSpPr>
            <a:spLocks noChangeShapeType="1"/>
          </p:cNvSpPr>
          <p:nvPr/>
        </p:nvSpPr>
        <p:spPr bwMode="auto">
          <a:xfrm>
            <a:off x="8535692" y="363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33" name="Line 97"/>
          <p:cNvSpPr>
            <a:spLocks noChangeShapeType="1"/>
          </p:cNvSpPr>
          <p:nvPr/>
        </p:nvSpPr>
        <p:spPr bwMode="auto">
          <a:xfrm>
            <a:off x="8992892" y="363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34" name="Line 98"/>
          <p:cNvSpPr>
            <a:spLocks noChangeShapeType="1"/>
          </p:cNvSpPr>
          <p:nvPr/>
        </p:nvSpPr>
        <p:spPr bwMode="auto">
          <a:xfrm flipH="1">
            <a:off x="9450092" y="3632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35" name="Line 99"/>
          <p:cNvSpPr>
            <a:spLocks noChangeShapeType="1"/>
          </p:cNvSpPr>
          <p:nvPr/>
        </p:nvSpPr>
        <p:spPr bwMode="auto">
          <a:xfrm>
            <a:off x="5487692" y="5029200"/>
            <a:ext cx="434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36" name="Line 100"/>
          <p:cNvSpPr>
            <a:spLocks noChangeShapeType="1"/>
          </p:cNvSpPr>
          <p:nvPr/>
        </p:nvSpPr>
        <p:spPr bwMode="auto">
          <a:xfrm>
            <a:off x="5487692"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37" name="Line 101"/>
          <p:cNvSpPr>
            <a:spLocks noChangeShapeType="1"/>
          </p:cNvSpPr>
          <p:nvPr/>
        </p:nvSpPr>
        <p:spPr bwMode="auto">
          <a:xfrm>
            <a:off x="5487692" y="5715000"/>
            <a:ext cx="4343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38" name="Line 102"/>
          <p:cNvSpPr>
            <a:spLocks noChangeShapeType="1"/>
          </p:cNvSpPr>
          <p:nvPr/>
        </p:nvSpPr>
        <p:spPr bwMode="auto">
          <a:xfrm>
            <a:off x="9831092"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39" name="Line 103"/>
          <p:cNvSpPr>
            <a:spLocks noChangeShapeType="1"/>
          </p:cNvSpPr>
          <p:nvPr/>
        </p:nvSpPr>
        <p:spPr bwMode="auto">
          <a:xfrm>
            <a:off x="9450092" y="50292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40" name="Text Box 104"/>
          <p:cNvSpPr txBox="1">
            <a:spLocks noChangeArrowheads="1"/>
          </p:cNvSpPr>
          <p:nvPr/>
        </p:nvSpPr>
        <p:spPr bwMode="auto">
          <a:xfrm>
            <a:off x="7618492" y="5105400"/>
            <a:ext cx="5040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2400">
                <a:latin typeface="メイリオ" panose="020B0604030504040204" pitchFamily="50" charset="-128"/>
                <a:ea typeface="メイリオ" panose="020B0604030504040204" pitchFamily="50" charset="-128"/>
              </a:rPr>
              <a:t>○</a:t>
            </a:r>
          </a:p>
        </p:txBody>
      </p:sp>
      <p:sp>
        <p:nvSpPr>
          <p:cNvPr id="14441" name="Text Box 105"/>
          <p:cNvSpPr txBox="1">
            <a:spLocks noChangeArrowheads="1"/>
          </p:cNvSpPr>
          <p:nvPr/>
        </p:nvSpPr>
        <p:spPr bwMode="auto">
          <a:xfrm>
            <a:off x="8075692" y="5105400"/>
            <a:ext cx="5040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2400">
                <a:latin typeface="メイリオ" panose="020B0604030504040204" pitchFamily="50" charset="-128"/>
                <a:ea typeface="メイリオ" panose="020B0604030504040204" pitchFamily="50" charset="-128"/>
              </a:rPr>
              <a:t>○</a:t>
            </a:r>
          </a:p>
        </p:txBody>
      </p:sp>
      <p:sp>
        <p:nvSpPr>
          <p:cNvPr id="14442" name="Text Box 106"/>
          <p:cNvSpPr txBox="1">
            <a:spLocks noChangeArrowheads="1"/>
          </p:cNvSpPr>
          <p:nvPr/>
        </p:nvSpPr>
        <p:spPr bwMode="auto">
          <a:xfrm>
            <a:off x="8532892" y="5105400"/>
            <a:ext cx="5040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a:latin typeface="メイリオ" panose="020B0604030504040204" pitchFamily="50" charset="-128"/>
                <a:ea typeface="メイリオ" panose="020B0604030504040204" pitchFamily="50" charset="-128"/>
              </a:rPr>
              <a:t>◎</a:t>
            </a:r>
          </a:p>
        </p:txBody>
      </p:sp>
      <p:sp>
        <p:nvSpPr>
          <p:cNvPr id="14443" name="Text Box 107"/>
          <p:cNvSpPr txBox="1">
            <a:spLocks noChangeArrowheads="1"/>
          </p:cNvSpPr>
          <p:nvPr/>
        </p:nvSpPr>
        <p:spPr bwMode="auto">
          <a:xfrm>
            <a:off x="9445577" y="5105400"/>
            <a:ext cx="473075"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dirty="0" err="1">
                <a:latin typeface="メイリオ" panose="020B0604030504040204" pitchFamily="50" charset="-128"/>
                <a:ea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endParaRPr>
          </a:p>
        </p:txBody>
      </p:sp>
      <p:sp>
        <p:nvSpPr>
          <p:cNvPr id="14444" name="Rectangle 108"/>
          <p:cNvSpPr>
            <a:spLocks noChangeArrowheads="1"/>
          </p:cNvSpPr>
          <p:nvPr/>
        </p:nvSpPr>
        <p:spPr bwMode="auto">
          <a:xfrm>
            <a:off x="5487692" y="3636199"/>
            <a:ext cx="4343400" cy="5254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nchor="ctr">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endParaRPr lang="ja-JP" altLang="en-US">
              <a:latin typeface="メイリオ" panose="020B0604030504040204" pitchFamily="50" charset="-128"/>
              <a:ea typeface="メイリオ" panose="020B0604030504040204" pitchFamily="50" charset="-128"/>
            </a:endParaRPr>
          </a:p>
        </p:txBody>
      </p:sp>
      <p:sp>
        <p:nvSpPr>
          <p:cNvPr id="14445" name="Text Box 109"/>
          <p:cNvSpPr txBox="1">
            <a:spLocks noChangeArrowheads="1"/>
          </p:cNvSpPr>
          <p:nvPr/>
        </p:nvSpPr>
        <p:spPr bwMode="auto">
          <a:xfrm>
            <a:off x="5571438" y="3733800"/>
            <a:ext cx="2042958" cy="371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800" i="1" dirty="0" smtClean="0">
                <a:solidFill>
                  <a:srgbClr val="FF3300"/>
                </a:solidFill>
                <a:latin typeface="メイリオ" panose="020B0604030504040204" pitchFamily="50" charset="-128"/>
                <a:ea typeface="メイリオ" panose="020B0604030504040204" pitchFamily="50" charset="-128"/>
              </a:rPr>
              <a:t>超硬刃の形状変更</a:t>
            </a:r>
            <a:endParaRPr lang="ja-JP" altLang="en-US" sz="1800" i="1" dirty="0">
              <a:solidFill>
                <a:srgbClr val="FF3300"/>
              </a:solidFill>
              <a:latin typeface="メイリオ" panose="020B0604030504040204" pitchFamily="50" charset="-128"/>
              <a:ea typeface="メイリオ" panose="020B0604030504040204" pitchFamily="50" charset="-128"/>
            </a:endParaRPr>
          </a:p>
        </p:txBody>
      </p:sp>
      <p:sp>
        <p:nvSpPr>
          <p:cNvPr id="14446" name="Text Box 110"/>
          <p:cNvSpPr txBox="1">
            <a:spLocks noChangeArrowheads="1"/>
          </p:cNvSpPr>
          <p:nvPr/>
        </p:nvSpPr>
        <p:spPr bwMode="auto">
          <a:xfrm>
            <a:off x="7618492" y="3685234"/>
            <a:ext cx="5040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dirty="0">
                <a:latin typeface="メイリオ" panose="020B0604030504040204" pitchFamily="50" charset="-128"/>
                <a:ea typeface="メイリオ" panose="020B0604030504040204" pitchFamily="50" charset="-128"/>
              </a:rPr>
              <a:t>◎</a:t>
            </a:r>
          </a:p>
        </p:txBody>
      </p:sp>
      <p:sp>
        <p:nvSpPr>
          <p:cNvPr id="14447" name="Text Box 111"/>
          <p:cNvSpPr txBox="1">
            <a:spLocks noChangeArrowheads="1"/>
          </p:cNvSpPr>
          <p:nvPr/>
        </p:nvSpPr>
        <p:spPr bwMode="auto">
          <a:xfrm>
            <a:off x="8074105" y="3685234"/>
            <a:ext cx="5040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dirty="0">
                <a:latin typeface="メイリオ" panose="020B0604030504040204" pitchFamily="50" charset="-128"/>
                <a:ea typeface="メイリオ" panose="020B0604030504040204" pitchFamily="50" charset="-128"/>
              </a:rPr>
              <a:t>◎</a:t>
            </a:r>
          </a:p>
        </p:txBody>
      </p:sp>
      <p:sp>
        <p:nvSpPr>
          <p:cNvPr id="14448" name="Text Box 112"/>
          <p:cNvSpPr txBox="1">
            <a:spLocks noChangeArrowheads="1"/>
          </p:cNvSpPr>
          <p:nvPr/>
        </p:nvSpPr>
        <p:spPr bwMode="auto">
          <a:xfrm>
            <a:off x="8532892" y="3685234"/>
            <a:ext cx="5040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2400">
                <a:latin typeface="メイリオ" panose="020B0604030504040204" pitchFamily="50" charset="-128"/>
                <a:ea typeface="メイリオ" panose="020B0604030504040204" pitchFamily="50" charset="-128"/>
              </a:rPr>
              <a:t>○</a:t>
            </a:r>
          </a:p>
        </p:txBody>
      </p:sp>
      <p:sp>
        <p:nvSpPr>
          <p:cNvPr id="14449" name="Text Box 113"/>
          <p:cNvSpPr txBox="1">
            <a:spLocks noChangeArrowheads="1"/>
          </p:cNvSpPr>
          <p:nvPr/>
        </p:nvSpPr>
        <p:spPr bwMode="auto">
          <a:xfrm>
            <a:off x="8870972" y="3751577"/>
            <a:ext cx="685800"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en-US" altLang="ja-JP" sz="1600" b="1" dirty="0" smtClean="0">
                <a:solidFill>
                  <a:srgbClr val="FF0000"/>
                </a:solidFill>
                <a:latin typeface="メイリオ" panose="020B0604030504040204" pitchFamily="50" charset="-128"/>
                <a:ea typeface="メイリオ" panose="020B0604030504040204" pitchFamily="50" charset="-128"/>
              </a:rPr>
              <a:t>18</a:t>
            </a:r>
            <a:endParaRPr lang="ja-JP" altLang="en-US" sz="1600" b="1" dirty="0">
              <a:solidFill>
                <a:srgbClr val="FF0000"/>
              </a:solidFill>
              <a:latin typeface="メイリオ" panose="020B0604030504040204" pitchFamily="50" charset="-128"/>
              <a:ea typeface="メイリオ" panose="020B0604030504040204" pitchFamily="50" charset="-128"/>
            </a:endParaRPr>
          </a:p>
        </p:txBody>
      </p:sp>
      <p:sp>
        <p:nvSpPr>
          <p:cNvPr id="14450" name="Text Box 114"/>
          <p:cNvSpPr txBox="1">
            <a:spLocks noChangeArrowheads="1"/>
          </p:cNvSpPr>
          <p:nvPr/>
        </p:nvSpPr>
        <p:spPr bwMode="auto">
          <a:xfrm>
            <a:off x="9445161" y="3747512"/>
            <a:ext cx="401483"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600" b="1" dirty="0">
                <a:solidFill>
                  <a:srgbClr val="FF0000"/>
                </a:solidFill>
                <a:latin typeface="メイリオ" panose="020B0604030504040204" pitchFamily="50" charset="-128"/>
                <a:ea typeface="メイリオ" panose="020B0604030504040204" pitchFamily="50" charset="-128"/>
              </a:rPr>
              <a:t>２</a:t>
            </a:r>
          </a:p>
        </p:txBody>
      </p:sp>
      <p:sp>
        <p:nvSpPr>
          <p:cNvPr id="14451" name="Text Box 115"/>
          <p:cNvSpPr txBox="1">
            <a:spLocks noChangeArrowheads="1"/>
          </p:cNvSpPr>
          <p:nvPr/>
        </p:nvSpPr>
        <p:spPr bwMode="auto">
          <a:xfrm>
            <a:off x="1894105" y="6168876"/>
            <a:ext cx="6117791"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2400" dirty="0" smtClean="0">
                <a:latin typeface="メイリオ" panose="020B0604030504040204" pitchFamily="50" charset="-128"/>
                <a:ea typeface="メイリオ" panose="020B0604030504040204" pitchFamily="50" charset="-128"/>
              </a:rPr>
              <a:t>評価点</a:t>
            </a:r>
            <a:r>
              <a:rPr lang="en-US" altLang="ja-JP" sz="2400" dirty="0" smtClean="0">
                <a:latin typeface="メイリオ" panose="020B0604030504040204" pitchFamily="50" charset="-128"/>
                <a:ea typeface="メイリオ" panose="020B0604030504040204" pitchFamily="50" charset="-128"/>
              </a:rPr>
              <a:t>18</a:t>
            </a:r>
            <a:r>
              <a:rPr lang="ja-JP" altLang="en-US" sz="2400" dirty="0" smtClean="0">
                <a:latin typeface="メイリオ" panose="020B0604030504040204" pitchFamily="50" charset="-128"/>
                <a:ea typeface="メイリオ" panose="020B0604030504040204" pitchFamily="50" charset="-128"/>
              </a:rPr>
              <a:t>点</a:t>
            </a:r>
            <a:r>
              <a:rPr lang="ja-JP" altLang="en-US" sz="2400" dirty="0">
                <a:latin typeface="メイリオ" panose="020B0604030504040204" pitchFamily="50" charset="-128"/>
                <a:ea typeface="メイリオ" panose="020B0604030504040204" pitchFamily="50" charset="-128"/>
              </a:rPr>
              <a:t>以上</a:t>
            </a:r>
            <a:r>
              <a:rPr lang="ja-JP" altLang="en-US" sz="2400" dirty="0" smtClean="0">
                <a:latin typeface="メイリオ" panose="020B0604030504040204" pitchFamily="50" charset="-128"/>
                <a:ea typeface="メイリオ" panose="020B0604030504040204" pitchFamily="50" charset="-128"/>
              </a:rPr>
              <a:t>の事項につ</a:t>
            </a:r>
            <a:r>
              <a:rPr lang="ja-JP" altLang="en-US" sz="2400" dirty="0">
                <a:latin typeface="メイリオ" panose="020B0604030504040204" pitchFamily="50" charset="-128"/>
                <a:ea typeface="メイリオ" panose="020B0604030504040204" pitchFamily="50" charset="-128"/>
              </a:rPr>
              <a:t>いて</a:t>
            </a:r>
            <a:r>
              <a:rPr lang="ja-JP" altLang="en-US" sz="2400" dirty="0" smtClean="0">
                <a:latin typeface="メイリオ" panose="020B0604030504040204" pitchFamily="50" charset="-128"/>
                <a:ea typeface="メイリオ" panose="020B0604030504040204" pitchFamily="50" charset="-128"/>
              </a:rPr>
              <a:t>対策を実施</a:t>
            </a:r>
            <a:endParaRPr lang="ja-JP" altLang="en-US" sz="2400" dirty="0">
              <a:latin typeface="メイリオ" panose="020B0604030504040204" pitchFamily="50" charset="-128"/>
              <a:ea typeface="メイリオ" panose="020B0604030504040204" pitchFamily="50" charset="-128"/>
            </a:endParaRPr>
          </a:p>
        </p:txBody>
      </p:sp>
      <p:sp>
        <p:nvSpPr>
          <p:cNvPr id="14452" name="Line 116"/>
          <p:cNvSpPr>
            <a:spLocks noChangeShapeType="1"/>
          </p:cNvSpPr>
          <p:nvPr/>
        </p:nvSpPr>
        <p:spPr bwMode="auto">
          <a:xfrm>
            <a:off x="2820692" y="1828800"/>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53" name="Line 117"/>
          <p:cNvSpPr>
            <a:spLocks noChangeShapeType="1"/>
          </p:cNvSpPr>
          <p:nvPr/>
        </p:nvSpPr>
        <p:spPr bwMode="auto">
          <a:xfrm>
            <a:off x="2973092" y="1447800"/>
            <a:ext cx="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54" name="Line 118"/>
          <p:cNvSpPr>
            <a:spLocks noChangeShapeType="1"/>
          </p:cNvSpPr>
          <p:nvPr/>
        </p:nvSpPr>
        <p:spPr bwMode="auto">
          <a:xfrm>
            <a:off x="2973092" y="22860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55" name="Line 119"/>
          <p:cNvSpPr>
            <a:spLocks noChangeShapeType="1"/>
          </p:cNvSpPr>
          <p:nvPr/>
        </p:nvSpPr>
        <p:spPr bwMode="auto">
          <a:xfrm>
            <a:off x="2973092" y="1447800"/>
            <a:ext cx="76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461" name="Rectangle 125"/>
          <p:cNvSpPr>
            <a:spLocks noChangeArrowheads="1"/>
          </p:cNvSpPr>
          <p:nvPr/>
        </p:nvSpPr>
        <p:spPr bwMode="auto">
          <a:xfrm>
            <a:off x="845842" y="1546256"/>
            <a:ext cx="1944688" cy="52540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7200" tIns="46800" rIns="97200" bIns="46800" anchor="ctr">
            <a:spAutoFit/>
          </a:bodyPr>
          <a:lstStyle/>
          <a:p>
            <a:endParaRPr lang="ja-JP" altLang="en-US">
              <a:latin typeface="メイリオ" panose="020B0604030504040204" pitchFamily="50" charset="-128"/>
              <a:ea typeface="メイリオ" panose="020B0604030504040204" pitchFamily="50" charset="-128"/>
            </a:endParaRPr>
          </a:p>
        </p:txBody>
      </p:sp>
      <p:sp>
        <p:nvSpPr>
          <p:cNvPr id="14462" name="Text Box 28"/>
          <p:cNvSpPr txBox="1">
            <a:spLocks noChangeArrowheads="1"/>
          </p:cNvSpPr>
          <p:nvPr/>
        </p:nvSpPr>
        <p:spPr bwMode="auto">
          <a:xfrm>
            <a:off x="818910" y="1617327"/>
            <a:ext cx="2042958"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800" i="1" dirty="0" smtClean="0">
                <a:latin typeface="メイリオ" panose="020B0604030504040204" pitchFamily="50" charset="-128"/>
                <a:ea typeface="メイリオ" panose="020B0604030504040204" pitchFamily="50" charset="-128"/>
              </a:rPr>
              <a:t>ＭＣ</a:t>
            </a:r>
            <a:r>
              <a:rPr lang="ja-JP" altLang="en-US" sz="1800" i="1" dirty="0">
                <a:latin typeface="メイリオ" panose="020B0604030504040204" pitchFamily="50" charset="-128"/>
                <a:ea typeface="メイリオ" panose="020B0604030504040204" pitchFamily="50" charset="-128"/>
              </a:rPr>
              <a:t>で面取り</a:t>
            </a:r>
            <a:r>
              <a:rPr lang="ja-JP" altLang="en-US" sz="1800" i="1" dirty="0" smtClean="0">
                <a:latin typeface="メイリオ" panose="020B0604030504040204" pitchFamily="50" charset="-128"/>
                <a:ea typeface="メイリオ" panose="020B0604030504040204" pitchFamily="50" charset="-128"/>
              </a:rPr>
              <a:t>加工</a:t>
            </a:r>
            <a:endParaRPr lang="ja-JP" altLang="en-US" sz="1800" i="1" dirty="0">
              <a:latin typeface="メイリオ" panose="020B0604030504040204" pitchFamily="50" charset="-128"/>
              <a:ea typeface="メイリオ" panose="020B0604030504040204" pitchFamily="50" charset="-128"/>
            </a:endParaRPr>
          </a:p>
        </p:txBody>
      </p:sp>
      <p:sp>
        <p:nvSpPr>
          <p:cNvPr id="117"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対策の立案</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対策の実施</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13" name="Text Box 6"/>
          <p:cNvSpPr txBox="1">
            <a:spLocks noChangeArrowheads="1"/>
          </p:cNvSpPr>
          <p:nvPr/>
        </p:nvSpPr>
        <p:spPr bwMode="auto">
          <a:xfrm>
            <a:off x="416496" y="764704"/>
            <a:ext cx="6864791" cy="4403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200000"/>
              </a:lnSpc>
            </a:pPr>
            <a:r>
              <a:rPr lang="ja-JP" altLang="en-US" sz="2000" dirty="0" smtClean="0">
                <a:latin typeface="メイリオ" panose="020B0604030504040204" pitchFamily="50" charset="-128"/>
                <a:ea typeface="メイリオ" panose="020B0604030504040204" pitchFamily="50" charset="-128"/>
              </a:rPr>
              <a:t>１）自動加工システムの作成（面取り加工の機械化）</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・現状の作業フロー（ソフトウェア面）の</a:t>
            </a:r>
            <a:r>
              <a:rPr lang="ja-JP" altLang="en-US" sz="2000" dirty="0" smtClean="0">
                <a:latin typeface="メイリオ" panose="020B0604030504040204" pitchFamily="50" charset="-128"/>
                <a:ea typeface="メイリオ" panose="020B0604030504040204" pitchFamily="50" charset="-128"/>
              </a:rPr>
              <a:t>確認・</a:t>
            </a:r>
            <a:r>
              <a:rPr lang="ja-JP" altLang="en-US" sz="2000" dirty="0" smtClean="0">
                <a:latin typeface="メイリオ" panose="020B0604030504040204" pitchFamily="50" charset="-128"/>
                <a:ea typeface="メイリオ" panose="020B0604030504040204" pitchFamily="50" charset="-128"/>
              </a:rPr>
              <a:t>整頓</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・要件の抽出および定義</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・加工システムの機能設計および詳細設計</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rPr>
              <a:t>具体的</a:t>
            </a:r>
            <a:r>
              <a:rPr lang="ja-JP" altLang="en-US" sz="2000" dirty="0" smtClean="0">
                <a:latin typeface="メイリオ" panose="020B0604030504040204" pitchFamily="50" charset="-128"/>
                <a:ea typeface="メイリオ" panose="020B0604030504040204" pitchFamily="50" charset="-128"/>
              </a:rPr>
              <a:t>な</a:t>
            </a:r>
            <a:r>
              <a:rPr lang="en-US" altLang="ja-JP" sz="2000" dirty="0" smtClean="0">
                <a:latin typeface="メイリオ" panose="020B0604030504040204" pitchFamily="50" charset="-128"/>
                <a:ea typeface="メイリオ" panose="020B0604030504040204" pitchFamily="50" charset="-128"/>
              </a:rPr>
              <a:t>NC</a:t>
            </a:r>
            <a:r>
              <a:rPr lang="ja-JP" altLang="en-US" sz="2000" dirty="0" smtClean="0">
                <a:latin typeface="メイリオ" panose="020B0604030504040204" pitchFamily="50" charset="-128"/>
                <a:ea typeface="メイリオ" panose="020B0604030504040204" pitchFamily="50" charset="-128"/>
              </a:rPr>
              <a:t>プログラムの記述</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・作成した加工システムの</a:t>
            </a:r>
            <a:r>
              <a:rPr lang="ja-JP" altLang="en-US" sz="2000" dirty="0" smtClean="0">
                <a:latin typeface="メイリオ" panose="020B0604030504040204" pitchFamily="50" charset="-128"/>
                <a:ea typeface="メイリオ" panose="020B0604030504040204" pitchFamily="50" charset="-128"/>
              </a:rPr>
              <a:t>実装および試運転</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・保全および修正保守</a:t>
            </a:r>
            <a:endParaRPr lang="en-US" altLang="ja-JP" sz="2000" dirty="0" smtClean="0">
              <a:latin typeface="メイリオ" panose="020B0604030504040204" pitchFamily="50" charset="-128"/>
              <a:ea typeface="メイリオ" panose="020B0604030504040204" pitchFamily="50" charset="-128"/>
            </a:endParaRPr>
          </a:p>
        </p:txBody>
      </p:sp>
      <p:sp>
        <p:nvSpPr>
          <p:cNvPr id="4" name="右矢印 3"/>
          <p:cNvSpPr/>
          <p:nvPr/>
        </p:nvSpPr>
        <p:spPr bwMode="auto">
          <a:xfrm>
            <a:off x="848544" y="5320512"/>
            <a:ext cx="432048" cy="739385"/>
          </a:xfrm>
          <a:prstGeom prst="rightArrow">
            <a:avLst>
              <a:gd name="adj1" fmla="val 58245"/>
              <a:gd name="adj2" fmla="val 60582"/>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endParaRPr>
          </a:p>
        </p:txBody>
      </p:sp>
      <p:sp>
        <p:nvSpPr>
          <p:cNvPr id="17" name="Text Box 115"/>
          <p:cNvSpPr txBox="1">
            <a:spLocks noChangeArrowheads="1"/>
          </p:cNvSpPr>
          <p:nvPr/>
        </p:nvSpPr>
        <p:spPr bwMode="auto">
          <a:xfrm>
            <a:off x="1496616" y="5396853"/>
            <a:ext cx="3787025"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4000" dirty="0" smtClean="0">
                <a:latin typeface="メイリオ" panose="020B0604030504040204" pitchFamily="50" charset="-128"/>
                <a:ea typeface="メイリオ" panose="020B0604030504040204" pitchFamily="50" charset="-128"/>
              </a:rPr>
              <a:t>自動化が可能に</a:t>
            </a:r>
            <a:endParaRPr lang="ja-JP" altLang="en-US" sz="4000" dirty="0">
              <a:latin typeface="メイリオ" panose="020B0604030504040204" pitchFamily="50" charset="-128"/>
              <a:ea typeface="メイリオ" panose="020B0604030504040204" pitchFamily="50" charset="-128"/>
            </a:endParaRPr>
          </a:p>
        </p:txBody>
      </p:sp>
      <p:sp>
        <p:nvSpPr>
          <p:cNvPr id="18" name="Text Box 8"/>
          <p:cNvSpPr txBox="1">
            <a:spLocks noChangeArrowheads="1"/>
          </p:cNvSpPr>
          <p:nvPr/>
        </p:nvSpPr>
        <p:spPr bwMode="auto">
          <a:xfrm>
            <a:off x="3230439" y="6117968"/>
            <a:ext cx="3697257" cy="494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300" dirty="0" smtClean="0">
                <a:latin typeface="メイリオ" panose="020B0604030504040204" pitchFamily="50" charset="-128"/>
                <a:ea typeface="メイリオ" panose="020B0604030504040204" pitchFamily="50" charset="-128"/>
              </a:rPr>
              <a:t>サークルメンバー・スタッフ・各モールド班の</a:t>
            </a:r>
            <a:endParaRPr lang="en-US" altLang="ja-JP" sz="1300" dirty="0" smtClean="0">
              <a:latin typeface="メイリオ" panose="020B0604030504040204" pitchFamily="50" charset="-128"/>
              <a:ea typeface="メイリオ" panose="020B0604030504040204" pitchFamily="50" charset="-128"/>
            </a:endParaRPr>
          </a:p>
          <a:p>
            <a:pPr eaLnBrk="1" hangingPunct="1"/>
            <a:r>
              <a:rPr lang="ja-JP" altLang="en-US" sz="1300" dirty="0" smtClean="0">
                <a:latin typeface="メイリオ" panose="020B0604030504040204" pitchFamily="50" charset="-128"/>
                <a:ea typeface="メイリオ" panose="020B0604030504040204" pitchFamily="50" charset="-128"/>
              </a:rPr>
              <a:t>積極的な協力により実現</a:t>
            </a:r>
            <a:endParaRPr lang="ja-JP" altLang="en-US" sz="1300" dirty="0">
              <a:latin typeface="メイリオ" panose="020B0604030504040204" pitchFamily="50" charset="-128"/>
              <a:ea typeface="メイリオ" panose="020B0604030504040204" pitchFamily="50" charset="-128"/>
            </a:endParaRPr>
          </a:p>
        </p:txBody>
      </p:sp>
      <p:cxnSp>
        <p:nvCxnSpPr>
          <p:cNvPr id="19" name="曲線コネクタ 18"/>
          <p:cNvCxnSpPr/>
          <p:nvPr/>
        </p:nvCxnSpPr>
        <p:spPr bwMode="auto">
          <a:xfrm rot="10800000">
            <a:off x="2862192" y="6074237"/>
            <a:ext cx="360039" cy="217682"/>
          </a:xfrm>
          <a:prstGeom prst="curvedConnector3">
            <a:avLst>
              <a:gd name="adj1" fmla="val 100795"/>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 Box 8"/>
          <p:cNvSpPr txBox="1">
            <a:spLocks noChangeArrowheads="1"/>
          </p:cNvSpPr>
          <p:nvPr/>
        </p:nvSpPr>
        <p:spPr bwMode="auto">
          <a:xfrm>
            <a:off x="7270874" y="2080913"/>
            <a:ext cx="1889070"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200" dirty="0" smtClean="0">
                <a:latin typeface="メイリオ" panose="020B0604030504040204" pitchFamily="50" charset="-128"/>
                <a:ea typeface="メイリオ" panose="020B0604030504040204" pitchFamily="50" charset="-128"/>
              </a:rPr>
              <a:t>人手による作業を</a:t>
            </a:r>
            <a:endParaRPr lang="en-US" altLang="ja-JP" sz="1200" dirty="0" smtClean="0">
              <a:latin typeface="メイリオ" panose="020B0604030504040204" pitchFamily="50" charset="-128"/>
              <a:ea typeface="メイリオ" panose="020B0604030504040204" pitchFamily="50" charset="-128"/>
            </a:endParaRPr>
          </a:p>
          <a:p>
            <a:pPr eaLnBrk="1" hangingPunct="1"/>
            <a:r>
              <a:rPr lang="ja-JP" altLang="en-US" sz="1200" dirty="0" smtClean="0">
                <a:latin typeface="メイリオ" panose="020B0604030504040204" pitchFamily="50" charset="-128"/>
                <a:ea typeface="メイリオ" panose="020B0604030504040204" pitchFamily="50" charset="-128"/>
              </a:rPr>
              <a:t>徹底的に失くすよう工夫</a:t>
            </a:r>
            <a:endParaRPr lang="ja-JP" altLang="en-US" sz="1200" dirty="0">
              <a:latin typeface="メイリオ" panose="020B0604030504040204" pitchFamily="50" charset="-128"/>
              <a:ea typeface="メイリオ" panose="020B0604030504040204" pitchFamily="50" charset="-128"/>
            </a:endParaRPr>
          </a:p>
        </p:txBody>
      </p:sp>
      <p:cxnSp>
        <p:nvCxnSpPr>
          <p:cNvPr id="21" name="曲線コネクタ 20"/>
          <p:cNvCxnSpPr/>
          <p:nvPr/>
        </p:nvCxnSpPr>
        <p:spPr bwMode="auto">
          <a:xfrm rot="10800000" flipV="1">
            <a:off x="4520952" y="2282356"/>
            <a:ext cx="2575428" cy="426564"/>
          </a:xfrm>
          <a:prstGeom prst="curvedConnector3">
            <a:avLst>
              <a:gd name="adj1" fmla="val 99707"/>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Text Box 6"/>
          <p:cNvSpPr txBox="1">
            <a:spLocks noChangeArrowheads="1"/>
          </p:cNvSpPr>
          <p:nvPr/>
        </p:nvSpPr>
        <p:spPr bwMode="auto">
          <a:xfrm>
            <a:off x="6837940" y="2591417"/>
            <a:ext cx="2693980" cy="2730729"/>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000" tIns="72000" rIns="108000" bIns="720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150000"/>
              </a:lnSpc>
            </a:pPr>
            <a:r>
              <a:rPr lang="ja-JP" altLang="en-US" sz="1600" dirty="0" smtClean="0">
                <a:latin typeface="メイリオ" panose="020B0604030504040204" pitchFamily="50" charset="-128"/>
                <a:ea typeface="メイリオ" panose="020B0604030504040204" pitchFamily="50" charset="-128"/>
              </a:rPr>
              <a:t>位置調整値自動計算機能</a:t>
            </a:r>
            <a:endParaRPr lang="en-US" altLang="ja-JP" sz="1600" dirty="0" smtClean="0">
              <a:latin typeface="メイリオ" panose="020B0604030504040204" pitchFamily="50" charset="-128"/>
              <a:ea typeface="メイリオ" panose="020B0604030504040204" pitchFamily="50" charset="-128"/>
            </a:endParaRPr>
          </a:p>
          <a:p>
            <a:pPr lvl="0" eaLnBrk="1" hangingPunct="1">
              <a:lnSpc>
                <a:spcPct val="150000"/>
              </a:lnSpc>
            </a:pPr>
            <a:r>
              <a:rPr lang="ja-JP" altLang="en-US" sz="1600" dirty="0" smtClean="0">
                <a:latin typeface="メイリオ" panose="020B0604030504040204" pitchFamily="50" charset="-128"/>
                <a:ea typeface="メイリオ" panose="020B0604030504040204" pitchFamily="50" charset="-128"/>
              </a:rPr>
              <a:t>自動湾曲補正機能</a:t>
            </a:r>
            <a:endParaRPr lang="en-US" altLang="ja-JP" sz="1600" dirty="0" smtClean="0">
              <a:latin typeface="メイリオ" panose="020B0604030504040204" pitchFamily="50" charset="-128"/>
              <a:ea typeface="メイリオ" panose="020B0604030504040204" pitchFamily="50" charset="-128"/>
            </a:endParaRPr>
          </a:p>
          <a:p>
            <a:pPr eaLnBrk="1" hangingPunct="1">
              <a:lnSpc>
                <a:spcPct val="150000"/>
              </a:lnSpc>
            </a:pPr>
            <a:r>
              <a:rPr lang="ja-JP" altLang="en-US" sz="1600" dirty="0" smtClean="0">
                <a:latin typeface="メイリオ" panose="020B0604030504040204" pitchFamily="50" charset="-128"/>
                <a:ea typeface="メイリオ" panose="020B0604030504040204" pitchFamily="50" charset="-128"/>
              </a:rPr>
              <a:t>設定値誤</a:t>
            </a:r>
            <a:r>
              <a:rPr lang="ja-JP" altLang="en-US" sz="1600" dirty="0">
                <a:latin typeface="メイリオ" panose="020B0604030504040204" pitchFamily="50" charset="-128"/>
                <a:ea typeface="メイリオ" panose="020B0604030504040204" pitchFamily="50" charset="-128"/>
              </a:rPr>
              <a:t>入力検知機能</a:t>
            </a:r>
            <a:endParaRPr lang="en-US" altLang="ja-JP" sz="1600" dirty="0">
              <a:latin typeface="メイリオ" panose="020B0604030504040204" pitchFamily="50" charset="-128"/>
              <a:ea typeface="メイリオ" panose="020B0604030504040204" pitchFamily="50" charset="-128"/>
            </a:endParaRPr>
          </a:p>
          <a:p>
            <a:pPr lvl="0" eaLnBrk="1" hangingPunct="1">
              <a:lnSpc>
                <a:spcPct val="150000"/>
              </a:lnSpc>
            </a:pPr>
            <a:r>
              <a:rPr lang="ja-JP" altLang="en-US" sz="1600" dirty="0" smtClean="0">
                <a:latin typeface="メイリオ" panose="020B0604030504040204" pitchFamily="50" charset="-128"/>
                <a:ea typeface="メイリオ" panose="020B0604030504040204" pitchFamily="50" charset="-128"/>
              </a:rPr>
              <a:t>衝突防止機能</a:t>
            </a:r>
            <a:endParaRPr lang="en-US" altLang="ja-JP" sz="1600" dirty="0" smtClean="0">
              <a:latin typeface="メイリオ" panose="020B0604030504040204" pitchFamily="50" charset="-128"/>
              <a:ea typeface="メイリオ" panose="020B0604030504040204" pitchFamily="50" charset="-128"/>
            </a:endParaRPr>
          </a:p>
          <a:p>
            <a:pPr lvl="0" eaLnBrk="1" hangingPunct="1">
              <a:lnSpc>
                <a:spcPct val="150000"/>
              </a:lnSpc>
            </a:pPr>
            <a:r>
              <a:rPr lang="ja-JP" altLang="en-US" sz="1600" dirty="0" smtClean="0">
                <a:latin typeface="メイリオ" panose="020B0604030504040204" pitchFamily="50" charset="-128"/>
                <a:ea typeface="メイリオ" panose="020B0604030504040204" pitchFamily="50" charset="-128"/>
              </a:rPr>
              <a:t>入力引数値の簡易化</a:t>
            </a:r>
            <a:endParaRPr lang="en-US" altLang="ja-JP" sz="1600" dirty="0" smtClean="0">
              <a:latin typeface="メイリオ" panose="020B0604030504040204" pitchFamily="50" charset="-128"/>
              <a:ea typeface="メイリオ" panose="020B0604030504040204" pitchFamily="50" charset="-128"/>
            </a:endParaRPr>
          </a:p>
          <a:p>
            <a:pPr lvl="0" eaLnBrk="1" hangingPunct="1">
              <a:lnSpc>
                <a:spcPct val="150000"/>
              </a:lnSpc>
            </a:pPr>
            <a:r>
              <a:rPr lang="ja-JP" altLang="en-US" sz="1600" dirty="0" smtClean="0">
                <a:latin typeface="メイリオ" panose="020B0604030504040204" pitchFamily="50" charset="-128"/>
                <a:ea typeface="メイリオ" panose="020B0604030504040204" pitchFamily="50" charset="-128"/>
              </a:rPr>
              <a:t>既存プログラムとの互換</a:t>
            </a:r>
            <a:endParaRPr lang="en-US" altLang="ja-JP" sz="1600" dirty="0" smtClean="0">
              <a:latin typeface="メイリオ" panose="020B0604030504040204" pitchFamily="50" charset="-128"/>
              <a:ea typeface="メイリオ" panose="020B0604030504040204" pitchFamily="50" charset="-128"/>
            </a:endParaRPr>
          </a:p>
          <a:p>
            <a:pPr lvl="0" algn="r" eaLnBrk="1" hangingPunct="1">
              <a:lnSpc>
                <a:spcPct val="150000"/>
              </a:lnSpc>
            </a:pPr>
            <a:r>
              <a:rPr lang="ja-JP" altLang="en-US" sz="1400" dirty="0" smtClean="0">
                <a:latin typeface="メイリオ" panose="020B0604030504040204" pitchFamily="50" charset="-128"/>
                <a:ea typeface="メイリオ" panose="020B0604030504040204" pitchFamily="50" charset="-128"/>
              </a:rPr>
              <a:t>などの作製・追加</a:t>
            </a:r>
            <a:endParaRPr lang="en-US" altLang="ja-JP" sz="1600" dirty="0" smtClean="0">
              <a:latin typeface="メイリオ" panose="020B0604030504040204" pitchFamily="50" charset="-128"/>
              <a:ea typeface="メイリオ" panose="020B0604030504040204" pitchFamily="50"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対策の実施</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13" name="Text Box 6"/>
          <p:cNvSpPr txBox="1">
            <a:spLocks noChangeArrowheads="1"/>
          </p:cNvSpPr>
          <p:nvPr/>
        </p:nvSpPr>
        <p:spPr bwMode="auto">
          <a:xfrm>
            <a:off x="416496" y="764704"/>
            <a:ext cx="7485153"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200000"/>
              </a:lnSpc>
            </a:pPr>
            <a:r>
              <a:rPr lang="ja-JP" altLang="en-US" sz="2000" dirty="0" smtClean="0">
                <a:latin typeface="メイリオ" panose="020B0604030504040204" pitchFamily="50" charset="-128"/>
                <a:ea typeface="メイリオ" panose="020B0604030504040204" pitchFamily="50" charset="-128"/>
              </a:rPr>
              <a:t>１）自動加工システムの作成（面取り加工の</a:t>
            </a:r>
            <a:r>
              <a:rPr lang="ja-JP" altLang="en-US" sz="2000" dirty="0">
                <a:latin typeface="メイリオ" panose="020B0604030504040204" pitchFamily="50" charset="-128"/>
                <a:ea typeface="メイリオ" panose="020B0604030504040204" pitchFamily="50" charset="-128"/>
              </a:rPr>
              <a:t>機械</a:t>
            </a:r>
            <a:r>
              <a:rPr lang="ja-JP" altLang="en-US" sz="2000" dirty="0" smtClean="0">
                <a:latin typeface="メイリオ" panose="020B0604030504040204" pitchFamily="50" charset="-128"/>
                <a:ea typeface="メイリオ" panose="020B0604030504040204" pitchFamily="50" charset="-128"/>
              </a:rPr>
              <a:t>化）</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・個々の明細</a:t>
            </a:r>
            <a:r>
              <a:rPr lang="ja-JP" altLang="en-US" sz="2000" dirty="0" smtClean="0">
                <a:latin typeface="メイリオ" panose="020B0604030504040204" pitchFamily="50" charset="-128"/>
                <a:ea typeface="メイリオ" panose="020B0604030504040204" pitchFamily="50" charset="-128"/>
              </a:rPr>
              <a:t>に依存しない形で</a:t>
            </a:r>
            <a:r>
              <a:rPr lang="en-US" altLang="ja-JP" sz="2000" dirty="0" smtClean="0">
                <a:latin typeface="メイリオ" panose="020B0604030504040204" pitchFamily="50" charset="-128"/>
                <a:ea typeface="メイリオ" panose="020B0604030504040204" pitchFamily="50" charset="-128"/>
              </a:rPr>
              <a:t>NC</a:t>
            </a:r>
            <a:r>
              <a:rPr lang="ja-JP" altLang="en-US" sz="2000" dirty="0" smtClean="0">
                <a:latin typeface="メイリオ" panose="020B0604030504040204" pitchFamily="50" charset="-128"/>
                <a:ea typeface="メイリオ" panose="020B0604030504040204" pitchFamily="50" charset="-128"/>
              </a:rPr>
              <a:t>プログラムを設計・作成</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・ほぼ全ての明細のモールドに適用が可能</a:t>
            </a:r>
            <a:endParaRPr lang="en-US" altLang="ja-JP" sz="2000" dirty="0" smtClean="0">
              <a:latin typeface="メイリオ" panose="020B0604030504040204" pitchFamily="50" charset="-128"/>
              <a:ea typeface="メイリオ" panose="020B0604030504040204" pitchFamily="50" charset="-128"/>
            </a:endParaRPr>
          </a:p>
        </p:txBody>
      </p:sp>
      <p:sp>
        <p:nvSpPr>
          <p:cNvPr id="15" name="右矢印 14"/>
          <p:cNvSpPr/>
          <p:nvPr/>
        </p:nvSpPr>
        <p:spPr bwMode="auto">
          <a:xfrm>
            <a:off x="704528" y="3136635"/>
            <a:ext cx="432048" cy="739385"/>
          </a:xfrm>
          <a:prstGeom prst="rightArrow">
            <a:avLst>
              <a:gd name="adj1" fmla="val 58245"/>
              <a:gd name="adj2" fmla="val 60582"/>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endParaRPr>
          </a:p>
        </p:txBody>
      </p:sp>
      <p:sp>
        <p:nvSpPr>
          <p:cNvPr id="22" name="Text Box 115"/>
          <p:cNvSpPr txBox="1">
            <a:spLocks noChangeArrowheads="1"/>
          </p:cNvSpPr>
          <p:nvPr/>
        </p:nvSpPr>
        <p:spPr bwMode="auto">
          <a:xfrm>
            <a:off x="1352600" y="3289063"/>
            <a:ext cx="6762198"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3200" dirty="0" smtClean="0">
                <a:latin typeface="メイリオ" panose="020B0604030504040204" pitchFamily="50" charset="-128"/>
                <a:ea typeface="メイリオ" panose="020B0604030504040204" pitchFamily="50" charset="-128"/>
              </a:rPr>
              <a:t>時間の許す限り、他の明細にも適用</a:t>
            </a:r>
            <a:endParaRPr lang="ja-JP" altLang="en-US" sz="3200" dirty="0">
              <a:latin typeface="メイリオ" panose="020B0604030504040204" pitchFamily="50" charset="-128"/>
              <a:ea typeface="メイリオ" panose="020B0604030504040204" pitchFamily="50" charset="-128"/>
            </a:endParaRPr>
          </a:p>
        </p:txBody>
      </p:sp>
      <p:sp>
        <p:nvSpPr>
          <p:cNvPr id="23" name="Text Box 8"/>
          <p:cNvSpPr txBox="1">
            <a:spLocks noChangeArrowheads="1"/>
          </p:cNvSpPr>
          <p:nvPr/>
        </p:nvSpPr>
        <p:spPr bwMode="auto">
          <a:xfrm>
            <a:off x="6329360" y="3998527"/>
            <a:ext cx="2530271" cy="29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300" dirty="0" smtClean="0">
                <a:latin typeface="メイリオ" panose="020B0604030504040204" pitchFamily="50" charset="-128"/>
                <a:ea typeface="メイリオ" panose="020B0604030504040204" pitchFamily="50" charset="-128"/>
              </a:rPr>
              <a:t>既存のプログラムを書き換える</a:t>
            </a:r>
            <a:endParaRPr lang="ja-JP" altLang="en-US" sz="1300" dirty="0">
              <a:latin typeface="メイリオ" panose="020B0604030504040204" pitchFamily="50" charset="-128"/>
              <a:ea typeface="メイリオ" panose="020B0604030504040204" pitchFamily="50" charset="-128"/>
            </a:endParaRPr>
          </a:p>
        </p:txBody>
      </p:sp>
      <p:cxnSp>
        <p:nvCxnSpPr>
          <p:cNvPr id="24" name="曲線コネクタ 23"/>
          <p:cNvCxnSpPr/>
          <p:nvPr/>
        </p:nvCxnSpPr>
        <p:spPr bwMode="auto">
          <a:xfrm rot="10800000">
            <a:off x="5961113" y="3914314"/>
            <a:ext cx="360039" cy="217682"/>
          </a:xfrm>
          <a:prstGeom prst="curvedConnector3">
            <a:avLst>
              <a:gd name="adj1" fmla="val 100795"/>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12217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対策の実施</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13" name="Text Box 6"/>
          <p:cNvSpPr txBox="1">
            <a:spLocks noChangeArrowheads="1"/>
          </p:cNvSpPr>
          <p:nvPr/>
        </p:nvSpPr>
        <p:spPr bwMode="auto">
          <a:xfrm>
            <a:off x="416496" y="764704"/>
            <a:ext cx="7634232"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200000"/>
              </a:lnSpc>
            </a:pPr>
            <a:r>
              <a:rPr lang="ja-JP" altLang="en-US" sz="2000" dirty="0" smtClean="0">
                <a:latin typeface="メイリオ" panose="020B0604030504040204" pitchFamily="50" charset="-128"/>
                <a:ea typeface="メイリオ" panose="020B0604030504040204" pitchFamily="50" charset="-128"/>
              </a:rPr>
              <a:t>１）面取り加工用</a:t>
            </a:r>
            <a:r>
              <a:rPr lang="en-US" altLang="ja-JP" sz="2000" dirty="0" smtClean="0">
                <a:latin typeface="メイリオ" panose="020B0604030504040204" pitchFamily="50" charset="-128"/>
                <a:ea typeface="メイリオ" panose="020B0604030504040204" pitchFamily="50" charset="-128"/>
              </a:rPr>
              <a:t>NC</a:t>
            </a:r>
            <a:r>
              <a:rPr lang="ja-JP" altLang="en-US" sz="2000" dirty="0" smtClean="0">
                <a:latin typeface="メイリオ" panose="020B0604030504040204" pitchFamily="50" charset="-128"/>
                <a:ea typeface="メイリオ" panose="020B0604030504040204" pitchFamily="50" charset="-128"/>
              </a:rPr>
              <a:t>プログラムの作成（面取り加工の自動化）</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・自動化により手動加工時間 減　→　機械加工時間 増</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・老朽化した端面加工用の工具を一新し、送り速度を上昇</a:t>
            </a:r>
            <a:endParaRPr lang="en-US" altLang="ja-JP" sz="2000" dirty="0" smtClean="0">
              <a:latin typeface="メイリオ" panose="020B0604030504040204" pitchFamily="50" charset="-128"/>
              <a:ea typeface="メイリオ" panose="020B0604030504040204" pitchFamily="50" charset="-128"/>
            </a:endParaRPr>
          </a:p>
        </p:txBody>
      </p:sp>
      <p:pic>
        <p:nvPicPr>
          <p:cNvPr id="8" name="Picture 42" descr="IMG_0192"/>
          <p:cNvPicPr>
            <a:picLocks noChangeAspect="1" noChangeArrowheads="1"/>
          </p:cNvPicPr>
          <p:nvPr/>
        </p:nvPicPr>
        <p:blipFill>
          <a:blip r:embed="rId3" cstate="print">
            <a:extLst>
              <a:ext uri="{28A0092B-C50C-407E-A947-70E740481C1C}">
                <a14:useLocalDpi xmlns:a14="http://schemas.microsoft.com/office/drawing/2010/main" val="0"/>
              </a:ext>
            </a:extLst>
          </a:blip>
          <a:srcRect l="16075" b="10638"/>
          <a:stretch>
            <a:fillRect/>
          </a:stretch>
        </p:blipFill>
        <p:spPr bwMode="auto">
          <a:xfrm>
            <a:off x="1280592" y="2905324"/>
            <a:ext cx="2663825" cy="22002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4" descr="IMG_0191"/>
          <p:cNvPicPr>
            <a:picLocks noChangeAspect="1" noChangeArrowheads="1"/>
          </p:cNvPicPr>
          <p:nvPr/>
        </p:nvPicPr>
        <p:blipFill>
          <a:blip r:embed="rId4" cstate="print">
            <a:extLst>
              <a:ext uri="{28A0092B-C50C-407E-A947-70E740481C1C}">
                <a14:useLocalDpi xmlns:a14="http://schemas.microsoft.com/office/drawing/2010/main" val="0"/>
              </a:ext>
            </a:extLst>
          </a:blip>
          <a:srcRect l="27164" b="11102"/>
          <a:stretch>
            <a:fillRect/>
          </a:stretch>
        </p:blipFill>
        <p:spPr bwMode="auto">
          <a:xfrm>
            <a:off x="6033120" y="2852936"/>
            <a:ext cx="2663825" cy="2305050"/>
          </a:xfrm>
          <a:prstGeom prst="rect">
            <a:avLst/>
          </a:prstGeom>
          <a:noFill/>
          <a:extLst>
            <a:ext uri="{909E8E84-426E-40DD-AFC4-6F175D3DCCD1}">
              <a14:hiddenFill xmlns:a14="http://schemas.microsoft.com/office/drawing/2010/main">
                <a:solidFill>
                  <a:srgbClr val="FFFFFF"/>
                </a:solidFill>
              </a14:hiddenFill>
            </a:ext>
          </a:extLst>
        </p:spPr>
      </p:pic>
      <p:sp>
        <p:nvSpPr>
          <p:cNvPr id="10" name="Text Box 384"/>
          <p:cNvSpPr txBox="1">
            <a:spLocks noChangeArrowheads="1"/>
          </p:cNvSpPr>
          <p:nvPr/>
        </p:nvSpPr>
        <p:spPr bwMode="auto">
          <a:xfrm>
            <a:off x="1064568" y="5209254"/>
            <a:ext cx="3168972"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defTabSz="957263">
              <a:spcBef>
                <a:spcPct val="20000"/>
              </a:spcBef>
              <a:buChar char="•"/>
              <a:defRPr kumimoji="1" sz="3400">
                <a:solidFill>
                  <a:schemeClr val="tx1"/>
                </a:solidFill>
                <a:latin typeface="Times New Roman" panose="02020603050405020304" pitchFamily="18" charset="0"/>
                <a:ea typeface="ＭＳ Ｐゴシック" panose="020B0600070205080204" pitchFamily="50" charset="-128"/>
              </a:defRPr>
            </a:lvl1pPr>
            <a:lvl2pPr marL="777875" indent="-298450" defTabSz="957263">
              <a:spcBef>
                <a:spcPct val="20000"/>
              </a:spcBef>
              <a:buChar char="–"/>
              <a:defRPr kumimoji="1" sz="3000">
                <a:solidFill>
                  <a:schemeClr val="tx1"/>
                </a:solidFill>
                <a:latin typeface="Times New Roman" panose="02020603050405020304" pitchFamily="18" charset="0"/>
                <a:ea typeface="ＭＳ Ｐゴシック" panose="020B0600070205080204" pitchFamily="50" charset="-128"/>
              </a:defRPr>
            </a:lvl2pPr>
            <a:lvl3pPr marL="1196975" indent="-239713" defTabSz="957263">
              <a:spcBef>
                <a:spcPct val="20000"/>
              </a:spcBef>
              <a:buChar char="•"/>
              <a:defRPr kumimoji="1" sz="2500">
                <a:solidFill>
                  <a:schemeClr val="tx1"/>
                </a:solidFill>
                <a:latin typeface="Times New Roman" panose="02020603050405020304" pitchFamily="18" charset="0"/>
                <a:ea typeface="ＭＳ Ｐゴシック" panose="020B0600070205080204" pitchFamily="50" charset="-128"/>
              </a:defRPr>
            </a:lvl3pPr>
            <a:lvl4pPr marL="1676400" indent="-239713"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4pPr>
            <a:lvl5pPr marL="2154238" indent="-238125"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5pPr>
            <a:lvl6pPr marL="26114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6pPr>
            <a:lvl7pPr marL="30686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7pPr>
            <a:lvl8pPr marL="35258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8pPr>
            <a:lvl9pPr marL="39830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9pPr>
          </a:lstStyle>
          <a:p>
            <a:pPr algn="ctr" eaLnBrk="1" hangingPunct="1">
              <a:spcBef>
                <a:spcPct val="0"/>
              </a:spcBef>
              <a:buFontTx/>
              <a:buNone/>
            </a:pPr>
            <a:r>
              <a:rPr lang="ja-JP" altLang="en-US" sz="1600" dirty="0" smtClean="0">
                <a:solidFill>
                  <a:schemeClr val="tx2"/>
                </a:solidFill>
                <a:latin typeface="メイリオ" panose="020B0604030504040204" pitchFamily="50" charset="-128"/>
                <a:ea typeface="メイリオ" panose="020B0604030504040204" pitchFamily="50" charset="-128"/>
              </a:rPr>
              <a:t>改善前：送り速度 </a:t>
            </a:r>
            <a:r>
              <a:rPr lang="en-US" altLang="ja-JP" sz="1600" dirty="0" smtClean="0">
                <a:solidFill>
                  <a:srgbClr val="FF0000"/>
                </a:solidFill>
                <a:latin typeface="メイリオ" panose="020B0604030504040204" pitchFamily="50" charset="-128"/>
                <a:ea typeface="メイリオ" panose="020B0604030504040204" pitchFamily="50" charset="-128"/>
              </a:rPr>
              <a:t>900</a:t>
            </a:r>
            <a:r>
              <a:rPr lang="en-US" altLang="ja-JP" sz="1600" dirty="0" smtClean="0">
                <a:solidFill>
                  <a:schemeClr val="tx2"/>
                </a:solidFill>
                <a:latin typeface="メイリオ" panose="020B0604030504040204" pitchFamily="50" charset="-128"/>
                <a:ea typeface="メイリオ" panose="020B0604030504040204" pitchFamily="50" charset="-128"/>
              </a:rPr>
              <a:t>mm/min</a:t>
            </a:r>
          </a:p>
          <a:p>
            <a:pPr algn="ctr" eaLnBrk="1" hangingPunct="1">
              <a:spcBef>
                <a:spcPct val="0"/>
              </a:spcBef>
              <a:buFontTx/>
              <a:buNone/>
            </a:pPr>
            <a:r>
              <a:rPr lang="ja-JP" altLang="en-US" sz="1600" dirty="0" smtClean="0">
                <a:solidFill>
                  <a:schemeClr val="tx2"/>
                </a:solidFill>
                <a:latin typeface="メイリオ" panose="020B0604030504040204" pitchFamily="50" charset="-128"/>
                <a:ea typeface="メイリオ" panose="020B0604030504040204" pitchFamily="50" charset="-128"/>
              </a:rPr>
              <a:t>（</a:t>
            </a:r>
            <a:r>
              <a:rPr lang="en-US" altLang="ja-JP" sz="1600" dirty="0" smtClean="0">
                <a:solidFill>
                  <a:schemeClr val="tx2"/>
                </a:solidFill>
                <a:latin typeface="メイリオ" panose="020B0604030504040204" pitchFamily="50" charset="-128"/>
                <a:ea typeface="メイリオ" panose="020B0604030504040204" pitchFamily="50" charset="-128"/>
              </a:rPr>
              <a:t>20</a:t>
            </a:r>
            <a:r>
              <a:rPr lang="ja-JP" altLang="en-US" sz="1600" dirty="0" smtClean="0">
                <a:solidFill>
                  <a:schemeClr val="tx2"/>
                </a:solidFill>
                <a:latin typeface="メイリオ" panose="020B0604030504040204" pitchFamily="50" charset="-128"/>
                <a:ea typeface="メイリオ" panose="020B0604030504040204" pitchFamily="50" charset="-128"/>
              </a:rPr>
              <a:t>年以上前の型式）</a:t>
            </a:r>
            <a:endParaRPr lang="en-US" altLang="ja-JP" sz="1600" dirty="0" smtClean="0">
              <a:solidFill>
                <a:schemeClr val="tx2"/>
              </a:solidFill>
              <a:latin typeface="メイリオ" panose="020B0604030504040204" pitchFamily="50" charset="-128"/>
              <a:ea typeface="メイリオ" panose="020B0604030504040204" pitchFamily="50" charset="-128"/>
            </a:endParaRPr>
          </a:p>
        </p:txBody>
      </p:sp>
      <p:sp>
        <p:nvSpPr>
          <p:cNvPr id="11" name="Text Box 384"/>
          <p:cNvSpPr txBox="1">
            <a:spLocks noChangeArrowheads="1"/>
          </p:cNvSpPr>
          <p:nvPr/>
        </p:nvSpPr>
        <p:spPr bwMode="auto">
          <a:xfrm>
            <a:off x="5780546" y="5250782"/>
            <a:ext cx="3297212"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defTabSz="957263">
              <a:spcBef>
                <a:spcPct val="20000"/>
              </a:spcBef>
              <a:buChar char="•"/>
              <a:defRPr kumimoji="1" sz="3400">
                <a:solidFill>
                  <a:schemeClr val="tx1"/>
                </a:solidFill>
                <a:latin typeface="Times New Roman" panose="02020603050405020304" pitchFamily="18" charset="0"/>
                <a:ea typeface="ＭＳ Ｐゴシック" panose="020B0600070205080204" pitchFamily="50" charset="-128"/>
              </a:defRPr>
            </a:lvl1pPr>
            <a:lvl2pPr marL="777875" indent="-298450" defTabSz="957263">
              <a:spcBef>
                <a:spcPct val="20000"/>
              </a:spcBef>
              <a:buChar char="–"/>
              <a:defRPr kumimoji="1" sz="3000">
                <a:solidFill>
                  <a:schemeClr val="tx1"/>
                </a:solidFill>
                <a:latin typeface="Times New Roman" panose="02020603050405020304" pitchFamily="18" charset="0"/>
                <a:ea typeface="ＭＳ Ｐゴシック" panose="020B0600070205080204" pitchFamily="50" charset="-128"/>
              </a:defRPr>
            </a:lvl2pPr>
            <a:lvl3pPr marL="1196975" indent="-239713" defTabSz="957263">
              <a:spcBef>
                <a:spcPct val="20000"/>
              </a:spcBef>
              <a:buChar char="•"/>
              <a:defRPr kumimoji="1" sz="2500">
                <a:solidFill>
                  <a:schemeClr val="tx1"/>
                </a:solidFill>
                <a:latin typeface="Times New Roman" panose="02020603050405020304" pitchFamily="18" charset="0"/>
                <a:ea typeface="ＭＳ Ｐゴシック" panose="020B0600070205080204" pitchFamily="50" charset="-128"/>
              </a:defRPr>
            </a:lvl3pPr>
            <a:lvl4pPr marL="1676400" indent="-239713"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4pPr>
            <a:lvl5pPr marL="2154238" indent="-238125"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5pPr>
            <a:lvl6pPr marL="26114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6pPr>
            <a:lvl7pPr marL="30686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7pPr>
            <a:lvl8pPr marL="35258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8pPr>
            <a:lvl9pPr marL="39830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9pPr>
          </a:lstStyle>
          <a:p>
            <a:pPr eaLnBrk="1" hangingPunct="1">
              <a:spcBef>
                <a:spcPct val="0"/>
              </a:spcBef>
              <a:buFontTx/>
              <a:buNone/>
            </a:pPr>
            <a:r>
              <a:rPr lang="ja-JP" altLang="en-US" sz="1600" dirty="0" smtClean="0">
                <a:solidFill>
                  <a:schemeClr val="tx2"/>
                </a:solidFill>
                <a:latin typeface="メイリオ" panose="020B0604030504040204" pitchFamily="50" charset="-128"/>
                <a:ea typeface="メイリオ" panose="020B0604030504040204" pitchFamily="50" charset="-128"/>
              </a:rPr>
              <a:t>改善</a:t>
            </a:r>
            <a:r>
              <a:rPr lang="ja-JP" altLang="en-US" sz="1600" dirty="0">
                <a:solidFill>
                  <a:schemeClr val="tx2"/>
                </a:solidFill>
                <a:latin typeface="メイリオ" panose="020B0604030504040204" pitchFamily="50" charset="-128"/>
                <a:ea typeface="メイリオ" panose="020B0604030504040204" pitchFamily="50" charset="-128"/>
              </a:rPr>
              <a:t>後</a:t>
            </a:r>
            <a:r>
              <a:rPr lang="ja-JP" altLang="en-US" sz="1600" dirty="0" smtClean="0">
                <a:solidFill>
                  <a:schemeClr val="tx2"/>
                </a:solidFill>
                <a:latin typeface="メイリオ" panose="020B0604030504040204" pitchFamily="50" charset="-128"/>
                <a:ea typeface="メイリオ" panose="020B0604030504040204" pitchFamily="50" charset="-128"/>
              </a:rPr>
              <a:t>：送り速度 </a:t>
            </a:r>
            <a:r>
              <a:rPr lang="en-US" altLang="ja-JP" sz="1600" dirty="0" smtClean="0">
                <a:solidFill>
                  <a:srgbClr val="FF0000"/>
                </a:solidFill>
                <a:latin typeface="メイリオ" panose="020B0604030504040204" pitchFamily="50" charset="-128"/>
                <a:ea typeface="メイリオ" panose="020B0604030504040204" pitchFamily="50" charset="-128"/>
              </a:rPr>
              <a:t>1000</a:t>
            </a:r>
            <a:r>
              <a:rPr lang="en-US" altLang="ja-JP" sz="1600" dirty="0" smtClean="0">
                <a:solidFill>
                  <a:schemeClr val="tx2"/>
                </a:solidFill>
                <a:latin typeface="メイリオ" panose="020B0604030504040204" pitchFamily="50" charset="-128"/>
                <a:ea typeface="メイリオ" panose="020B0604030504040204" pitchFamily="50" charset="-128"/>
              </a:rPr>
              <a:t>mm/min</a:t>
            </a:r>
          </a:p>
        </p:txBody>
      </p:sp>
      <p:sp>
        <p:nvSpPr>
          <p:cNvPr id="16" name="Text Box 115"/>
          <p:cNvSpPr txBox="1">
            <a:spLocks noChangeArrowheads="1"/>
          </p:cNvSpPr>
          <p:nvPr/>
        </p:nvSpPr>
        <p:spPr bwMode="auto">
          <a:xfrm>
            <a:off x="1930978" y="5949280"/>
            <a:ext cx="604405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2400" dirty="0" smtClean="0">
                <a:latin typeface="メイリオ" panose="020B0604030504040204" pitchFamily="50" charset="-128"/>
                <a:ea typeface="メイリオ" panose="020B0604030504040204" pitchFamily="50" charset="-128"/>
              </a:rPr>
              <a:t>機械面の工夫により、機械加工時間を短縮</a:t>
            </a:r>
            <a:endParaRPr lang="ja-JP" altLang="en-US" sz="2400" dirty="0">
              <a:latin typeface="メイリオ" panose="020B0604030504040204" pitchFamily="50" charset="-128"/>
              <a:ea typeface="メイリオ" panose="020B0604030504040204" pitchFamily="50" charset="-128"/>
            </a:endParaRPr>
          </a:p>
        </p:txBody>
      </p:sp>
      <p:sp>
        <p:nvSpPr>
          <p:cNvPr id="14" name="Text Box 8"/>
          <p:cNvSpPr txBox="1">
            <a:spLocks noChangeArrowheads="1"/>
          </p:cNvSpPr>
          <p:nvPr/>
        </p:nvSpPr>
        <p:spPr bwMode="auto">
          <a:xfrm>
            <a:off x="7224515" y="6431156"/>
            <a:ext cx="1696709" cy="29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300" dirty="0" smtClean="0">
                <a:latin typeface="メイリオ" panose="020B0604030504040204" pitchFamily="50" charset="-128"/>
                <a:ea typeface="メイリオ" panose="020B0604030504040204" pitchFamily="50" charset="-128"/>
              </a:rPr>
              <a:t>全ての明細に適用可</a:t>
            </a:r>
            <a:endParaRPr lang="en-US" altLang="ja-JP" sz="1300" dirty="0" smtClean="0">
              <a:latin typeface="メイリオ" panose="020B0604030504040204" pitchFamily="50" charset="-128"/>
              <a:ea typeface="メイリオ" panose="020B0604030504040204" pitchFamily="50" charset="-128"/>
            </a:endParaRPr>
          </a:p>
        </p:txBody>
      </p:sp>
      <p:cxnSp>
        <p:nvCxnSpPr>
          <p:cNvPr id="15" name="曲線コネクタ 14"/>
          <p:cNvCxnSpPr/>
          <p:nvPr/>
        </p:nvCxnSpPr>
        <p:spPr bwMode="auto">
          <a:xfrm rot="10800000">
            <a:off x="6864476" y="6339800"/>
            <a:ext cx="360039" cy="217682"/>
          </a:xfrm>
          <a:prstGeom prst="curvedConnector3">
            <a:avLst>
              <a:gd name="adj1" fmla="val 100795"/>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14950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対策の実施</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5" name="Text Box 6"/>
          <p:cNvSpPr txBox="1">
            <a:spLocks noChangeArrowheads="1"/>
          </p:cNvSpPr>
          <p:nvPr/>
        </p:nvSpPr>
        <p:spPr bwMode="auto">
          <a:xfrm>
            <a:off x="416496" y="764704"/>
            <a:ext cx="5582388"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200000"/>
              </a:lnSpc>
            </a:pPr>
            <a:r>
              <a:rPr lang="ja-JP" altLang="en-US" sz="2000" dirty="0">
                <a:latin typeface="メイリオ" panose="020B0604030504040204" pitchFamily="50" charset="-128"/>
                <a:ea typeface="メイリオ" panose="020B0604030504040204" pitchFamily="50" charset="-128"/>
              </a:rPr>
              <a:t>２</a:t>
            </a:r>
            <a:r>
              <a:rPr lang="ja-JP" altLang="en-US" sz="2000" dirty="0" smtClean="0">
                <a:latin typeface="メイリオ" panose="020B0604030504040204" pitchFamily="50" charset="-128"/>
                <a:ea typeface="メイリオ" panose="020B0604030504040204" pitchFamily="50" charset="-128"/>
              </a:rPr>
              <a:t>）超硬刃の形状の変更</a:t>
            </a:r>
            <a:endParaRPr lang="en-US" altLang="ja-JP" sz="2000" dirty="0" smtClean="0">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　・以下のように対策を行う予定だったが</a:t>
            </a:r>
            <a:r>
              <a:rPr lang="en-US" altLang="ja-JP" sz="2000" dirty="0" smtClean="0">
                <a:latin typeface="メイリオ" panose="020B0604030504040204" pitchFamily="50" charset="-128"/>
                <a:ea typeface="メイリオ" panose="020B0604030504040204" pitchFamily="50" charset="-128"/>
              </a:rPr>
              <a:t>…</a:t>
            </a:r>
          </a:p>
        </p:txBody>
      </p:sp>
      <p:pic>
        <p:nvPicPr>
          <p:cNvPr id="6" name="Picture 33" descr="IMG_0001"/>
          <p:cNvPicPr>
            <a:picLocks noChangeAspect="1" noChangeArrowheads="1"/>
          </p:cNvPicPr>
          <p:nvPr/>
        </p:nvPicPr>
        <p:blipFill>
          <a:blip r:embed="rId3" cstate="print">
            <a:extLst>
              <a:ext uri="{28A0092B-C50C-407E-A947-70E740481C1C}">
                <a14:useLocalDpi xmlns:a14="http://schemas.microsoft.com/office/drawing/2010/main" val="0"/>
              </a:ext>
            </a:extLst>
          </a:blip>
          <a:srcRect l="20689" t="23590" r="23227" b="33131"/>
          <a:stretch>
            <a:fillRect/>
          </a:stretch>
        </p:blipFill>
        <p:spPr bwMode="auto">
          <a:xfrm>
            <a:off x="1111703" y="2492896"/>
            <a:ext cx="3097213" cy="17938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4" descr="IMG_0003"/>
          <p:cNvPicPr>
            <a:picLocks noChangeAspect="1" noChangeArrowheads="1"/>
          </p:cNvPicPr>
          <p:nvPr/>
        </p:nvPicPr>
        <p:blipFill>
          <a:blip r:embed="rId4" cstate="print">
            <a:extLst>
              <a:ext uri="{28A0092B-C50C-407E-A947-70E740481C1C}">
                <a14:useLocalDpi xmlns:a14="http://schemas.microsoft.com/office/drawing/2010/main" val="0"/>
              </a:ext>
            </a:extLst>
          </a:blip>
          <a:srcRect l="8781" t="17593" r="9801" b="21078"/>
          <a:stretch>
            <a:fillRect/>
          </a:stretch>
        </p:blipFill>
        <p:spPr bwMode="auto">
          <a:xfrm>
            <a:off x="5601072" y="2492896"/>
            <a:ext cx="3173897" cy="1793875"/>
          </a:xfrm>
          <a:prstGeom prst="rect">
            <a:avLst/>
          </a:prstGeom>
          <a:noFill/>
          <a:extLst>
            <a:ext uri="{909E8E84-426E-40DD-AFC4-6F175D3DCCD1}">
              <a14:hiddenFill xmlns:a14="http://schemas.microsoft.com/office/drawing/2010/main">
                <a:solidFill>
                  <a:srgbClr val="FFFFFF"/>
                </a:solidFill>
              </a14:hiddenFill>
            </a:ext>
          </a:extLst>
        </p:spPr>
      </p:pic>
      <p:sp>
        <p:nvSpPr>
          <p:cNvPr id="8" name="右矢印 7"/>
          <p:cNvSpPr/>
          <p:nvPr/>
        </p:nvSpPr>
        <p:spPr bwMode="auto">
          <a:xfrm>
            <a:off x="344488" y="5210928"/>
            <a:ext cx="432048" cy="739385"/>
          </a:xfrm>
          <a:prstGeom prst="rightArrow">
            <a:avLst>
              <a:gd name="adj1" fmla="val 58245"/>
              <a:gd name="adj2" fmla="val 60582"/>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endParaRPr>
          </a:p>
        </p:txBody>
      </p:sp>
      <p:sp>
        <p:nvSpPr>
          <p:cNvPr id="9" name="Text Box 384"/>
          <p:cNvSpPr txBox="1">
            <a:spLocks noChangeArrowheads="1"/>
          </p:cNvSpPr>
          <p:nvPr/>
        </p:nvSpPr>
        <p:spPr bwMode="auto">
          <a:xfrm>
            <a:off x="2393998" y="4399704"/>
            <a:ext cx="606667"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defTabSz="957263">
              <a:spcBef>
                <a:spcPct val="20000"/>
              </a:spcBef>
              <a:buChar char="•"/>
              <a:defRPr kumimoji="1" sz="3400">
                <a:solidFill>
                  <a:schemeClr val="tx1"/>
                </a:solidFill>
                <a:latin typeface="Times New Roman" panose="02020603050405020304" pitchFamily="18" charset="0"/>
                <a:ea typeface="ＭＳ Ｐゴシック" panose="020B0600070205080204" pitchFamily="50" charset="-128"/>
              </a:defRPr>
            </a:lvl1pPr>
            <a:lvl2pPr marL="777875" indent="-298450" defTabSz="957263">
              <a:spcBef>
                <a:spcPct val="20000"/>
              </a:spcBef>
              <a:buChar char="–"/>
              <a:defRPr kumimoji="1" sz="3000">
                <a:solidFill>
                  <a:schemeClr val="tx1"/>
                </a:solidFill>
                <a:latin typeface="Times New Roman" panose="02020603050405020304" pitchFamily="18" charset="0"/>
                <a:ea typeface="ＭＳ Ｐゴシック" panose="020B0600070205080204" pitchFamily="50" charset="-128"/>
              </a:defRPr>
            </a:lvl2pPr>
            <a:lvl3pPr marL="1196975" indent="-239713" defTabSz="957263">
              <a:spcBef>
                <a:spcPct val="20000"/>
              </a:spcBef>
              <a:buChar char="•"/>
              <a:defRPr kumimoji="1" sz="2500">
                <a:solidFill>
                  <a:schemeClr val="tx1"/>
                </a:solidFill>
                <a:latin typeface="Times New Roman" panose="02020603050405020304" pitchFamily="18" charset="0"/>
                <a:ea typeface="ＭＳ Ｐゴシック" panose="020B0600070205080204" pitchFamily="50" charset="-128"/>
              </a:defRPr>
            </a:lvl3pPr>
            <a:lvl4pPr marL="1676400" indent="-239713"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4pPr>
            <a:lvl5pPr marL="2154238" indent="-238125"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5pPr>
            <a:lvl6pPr marL="26114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6pPr>
            <a:lvl7pPr marL="30686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7pPr>
            <a:lvl8pPr marL="35258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8pPr>
            <a:lvl9pPr marL="39830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9pPr>
          </a:lstStyle>
          <a:p>
            <a:pPr algn="ctr" eaLnBrk="1" hangingPunct="1">
              <a:spcBef>
                <a:spcPct val="0"/>
              </a:spcBef>
              <a:buFontTx/>
              <a:buNone/>
            </a:pPr>
            <a:r>
              <a:rPr lang="ja-JP" altLang="en-US" sz="1600" dirty="0" smtClean="0">
                <a:solidFill>
                  <a:schemeClr val="tx2"/>
                </a:solidFill>
                <a:latin typeface="メイリオ" panose="020B0604030504040204" pitchFamily="50" charset="-128"/>
                <a:ea typeface="メイリオ" panose="020B0604030504040204" pitchFamily="50" charset="-128"/>
              </a:rPr>
              <a:t>現状</a:t>
            </a:r>
            <a:endParaRPr lang="en-US" altLang="ja-JP" sz="1600" dirty="0" smtClean="0">
              <a:solidFill>
                <a:schemeClr val="tx2"/>
              </a:solidFill>
              <a:latin typeface="メイリオ" panose="020B0604030504040204" pitchFamily="50" charset="-128"/>
              <a:ea typeface="メイリオ" panose="020B0604030504040204" pitchFamily="50" charset="-128"/>
            </a:endParaRPr>
          </a:p>
        </p:txBody>
      </p:sp>
      <p:sp>
        <p:nvSpPr>
          <p:cNvPr id="10" name="Text Box 384"/>
          <p:cNvSpPr txBox="1">
            <a:spLocks noChangeArrowheads="1"/>
          </p:cNvSpPr>
          <p:nvPr/>
        </p:nvSpPr>
        <p:spPr bwMode="auto">
          <a:xfrm>
            <a:off x="6782094" y="4399704"/>
            <a:ext cx="811852"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defTabSz="957263">
              <a:spcBef>
                <a:spcPct val="20000"/>
              </a:spcBef>
              <a:buChar char="•"/>
              <a:defRPr kumimoji="1" sz="3400">
                <a:solidFill>
                  <a:schemeClr val="tx1"/>
                </a:solidFill>
                <a:latin typeface="Times New Roman" panose="02020603050405020304" pitchFamily="18" charset="0"/>
                <a:ea typeface="ＭＳ Ｐゴシック" panose="020B0600070205080204" pitchFamily="50" charset="-128"/>
              </a:defRPr>
            </a:lvl1pPr>
            <a:lvl2pPr marL="777875" indent="-298450" defTabSz="957263">
              <a:spcBef>
                <a:spcPct val="20000"/>
              </a:spcBef>
              <a:buChar char="–"/>
              <a:defRPr kumimoji="1" sz="3000">
                <a:solidFill>
                  <a:schemeClr val="tx1"/>
                </a:solidFill>
                <a:latin typeface="Times New Roman" panose="02020603050405020304" pitchFamily="18" charset="0"/>
                <a:ea typeface="ＭＳ Ｐゴシック" panose="020B0600070205080204" pitchFamily="50" charset="-128"/>
              </a:defRPr>
            </a:lvl2pPr>
            <a:lvl3pPr marL="1196975" indent="-239713" defTabSz="957263">
              <a:spcBef>
                <a:spcPct val="20000"/>
              </a:spcBef>
              <a:buChar char="•"/>
              <a:defRPr kumimoji="1" sz="2500">
                <a:solidFill>
                  <a:schemeClr val="tx1"/>
                </a:solidFill>
                <a:latin typeface="Times New Roman" panose="02020603050405020304" pitchFamily="18" charset="0"/>
                <a:ea typeface="ＭＳ Ｐゴシック" panose="020B0600070205080204" pitchFamily="50" charset="-128"/>
              </a:defRPr>
            </a:lvl3pPr>
            <a:lvl4pPr marL="1676400" indent="-239713"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4pPr>
            <a:lvl5pPr marL="2154238" indent="-238125" defTabSz="957263">
              <a:spcBef>
                <a:spcPct val="20000"/>
              </a:spcBef>
              <a:buChar char="»"/>
              <a:defRPr kumimoji="1" sz="2100">
                <a:solidFill>
                  <a:schemeClr val="tx1"/>
                </a:solidFill>
                <a:latin typeface="Times New Roman" panose="02020603050405020304" pitchFamily="18" charset="0"/>
                <a:ea typeface="ＭＳ Ｐゴシック" panose="020B0600070205080204" pitchFamily="50" charset="-128"/>
              </a:defRPr>
            </a:lvl5pPr>
            <a:lvl6pPr marL="26114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6pPr>
            <a:lvl7pPr marL="30686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7pPr>
            <a:lvl8pPr marL="35258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8pPr>
            <a:lvl9pPr marL="3983038" indent="-238125" defTabSz="957263" eaLnBrk="0" fontAlgn="base" hangingPunct="0">
              <a:spcBef>
                <a:spcPct val="20000"/>
              </a:spcBef>
              <a:spcAft>
                <a:spcPct val="0"/>
              </a:spcAft>
              <a:buChar char="»"/>
              <a:defRPr kumimoji="1" sz="2100">
                <a:solidFill>
                  <a:schemeClr val="tx1"/>
                </a:solidFill>
                <a:latin typeface="Times New Roman" panose="02020603050405020304" pitchFamily="18" charset="0"/>
                <a:ea typeface="ＭＳ Ｐゴシック" panose="020B0600070205080204" pitchFamily="50" charset="-128"/>
              </a:defRPr>
            </a:lvl9pPr>
          </a:lstStyle>
          <a:p>
            <a:pPr algn="ctr" eaLnBrk="1" hangingPunct="1">
              <a:spcBef>
                <a:spcPct val="0"/>
              </a:spcBef>
              <a:buFontTx/>
              <a:buNone/>
            </a:pPr>
            <a:r>
              <a:rPr lang="ja-JP" altLang="en-US" sz="1600" dirty="0" smtClean="0">
                <a:solidFill>
                  <a:schemeClr val="tx2"/>
                </a:solidFill>
                <a:latin typeface="メイリオ" panose="020B0604030504040204" pitchFamily="50" charset="-128"/>
                <a:ea typeface="メイリオ" panose="020B0604030504040204" pitchFamily="50" charset="-128"/>
              </a:rPr>
              <a:t>改善案</a:t>
            </a:r>
            <a:endParaRPr lang="en-US" altLang="ja-JP" sz="1600" dirty="0" smtClean="0">
              <a:solidFill>
                <a:schemeClr val="tx2"/>
              </a:solidFill>
              <a:latin typeface="メイリオ" panose="020B0604030504040204" pitchFamily="50" charset="-128"/>
              <a:ea typeface="メイリオ" panose="020B0604030504040204" pitchFamily="50" charset="-128"/>
            </a:endParaRPr>
          </a:p>
        </p:txBody>
      </p:sp>
      <p:sp>
        <p:nvSpPr>
          <p:cNvPr id="11" name="Line 35"/>
          <p:cNvSpPr>
            <a:spLocks noChangeShapeType="1"/>
          </p:cNvSpPr>
          <p:nvPr/>
        </p:nvSpPr>
        <p:spPr bwMode="auto">
          <a:xfrm>
            <a:off x="4520952" y="3389833"/>
            <a:ext cx="792163"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2" name="Text Box 115"/>
          <p:cNvSpPr txBox="1">
            <a:spLocks noChangeArrowheads="1"/>
          </p:cNvSpPr>
          <p:nvPr/>
        </p:nvSpPr>
        <p:spPr bwMode="auto">
          <a:xfrm>
            <a:off x="906095" y="5362775"/>
            <a:ext cx="8814042"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dirty="0" smtClean="0">
                <a:latin typeface="メイリオ" panose="020B0604030504040204" pitchFamily="50" charset="-128"/>
                <a:ea typeface="メイリオ" panose="020B0604030504040204" pitchFamily="50" charset="-128"/>
              </a:rPr>
              <a:t>面取りの自動化の実現により、そもそも対策が不要に</a:t>
            </a:r>
            <a:endParaRPr lang="ja-JP" altLang="en-US" dirty="0">
              <a:latin typeface="メイリオ" panose="020B0604030504040204" pitchFamily="50" charset="-128"/>
              <a:ea typeface="メイリオ" panose="020B0604030504040204" pitchFamily="50" charset="-128"/>
            </a:endParaRPr>
          </a:p>
        </p:txBody>
      </p:sp>
      <p:sp>
        <p:nvSpPr>
          <p:cNvPr id="13" name="Text Box 8"/>
          <p:cNvSpPr txBox="1">
            <a:spLocks noChangeArrowheads="1"/>
          </p:cNvSpPr>
          <p:nvPr/>
        </p:nvSpPr>
        <p:spPr bwMode="auto">
          <a:xfrm>
            <a:off x="3961513" y="6014751"/>
            <a:ext cx="2530271" cy="29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300" dirty="0" smtClean="0">
                <a:latin typeface="メイリオ" panose="020B0604030504040204" pitchFamily="50" charset="-128"/>
                <a:ea typeface="メイリオ" panose="020B0604030504040204" pitchFamily="50" charset="-128"/>
              </a:rPr>
              <a:t>対策にかかる労力・工数の削減</a:t>
            </a:r>
            <a:endParaRPr lang="ja-JP" altLang="en-US" sz="1300" dirty="0">
              <a:latin typeface="メイリオ" panose="020B0604030504040204" pitchFamily="50" charset="-128"/>
              <a:ea typeface="メイリオ" panose="020B0604030504040204" pitchFamily="50" charset="-128"/>
            </a:endParaRPr>
          </a:p>
        </p:txBody>
      </p:sp>
      <p:cxnSp>
        <p:nvCxnSpPr>
          <p:cNvPr id="14" name="曲線コネクタ 13"/>
          <p:cNvCxnSpPr/>
          <p:nvPr/>
        </p:nvCxnSpPr>
        <p:spPr bwMode="auto">
          <a:xfrm rot="10800000">
            <a:off x="3575934" y="5905910"/>
            <a:ext cx="360039" cy="217682"/>
          </a:xfrm>
          <a:prstGeom prst="curvedConnector3">
            <a:avLst>
              <a:gd name="adj1" fmla="val 100795"/>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902105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6496" y="332656"/>
            <a:ext cx="70925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効果</a:t>
            </a:r>
            <a:endParaRPr lang="ja-JP" altLang="en-US" sz="2000" dirty="0">
              <a:solidFill>
                <a:schemeClr val="tx1"/>
              </a:solidFill>
              <a:latin typeface="メイリオ" panose="020B0604030504040204" pitchFamily="50" charset="-128"/>
              <a:ea typeface="メイリオ" panose="020B0604030504040204" pitchFamily="50" charset="-128"/>
            </a:endParaRPr>
          </a:p>
        </p:txBody>
      </p:sp>
      <p:graphicFrame>
        <p:nvGraphicFramePr>
          <p:cNvPr id="5" name="Object 131"/>
          <p:cNvGraphicFramePr>
            <a:graphicFrameLocks noChangeAspect="1"/>
          </p:cNvGraphicFramePr>
          <p:nvPr>
            <p:extLst>
              <p:ext uri="{D42A27DB-BD31-4B8C-83A1-F6EECF244321}">
                <p14:modId xmlns:p14="http://schemas.microsoft.com/office/powerpoint/2010/main" val="130759778"/>
              </p:ext>
            </p:extLst>
          </p:nvPr>
        </p:nvGraphicFramePr>
        <p:xfrm>
          <a:off x="560512" y="1844384"/>
          <a:ext cx="2736304" cy="280831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Object 131"/>
          <p:cNvGraphicFramePr>
            <a:graphicFrameLocks noChangeAspect="1"/>
          </p:cNvGraphicFramePr>
          <p:nvPr>
            <p:extLst>
              <p:ext uri="{D42A27DB-BD31-4B8C-83A1-F6EECF244321}">
                <p14:modId xmlns:p14="http://schemas.microsoft.com/office/powerpoint/2010/main" val="3241981343"/>
              </p:ext>
            </p:extLst>
          </p:nvPr>
        </p:nvGraphicFramePr>
        <p:xfrm>
          <a:off x="4304928" y="1844384"/>
          <a:ext cx="2952328" cy="2808312"/>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 Box 6"/>
          <p:cNvSpPr txBox="1">
            <a:spLocks noChangeArrowheads="1"/>
          </p:cNvSpPr>
          <p:nvPr/>
        </p:nvSpPr>
        <p:spPr bwMode="auto">
          <a:xfrm>
            <a:off x="272480" y="1010485"/>
            <a:ext cx="301758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１）加工時間（明細Ａ）</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8" name="Line 35"/>
          <p:cNvSpPr>
            <a:spLocks noChangeShapeType="1"/>
          </p:cNvSpPr>
          <p:nvPr/>
        </p:nvSpPr>
        <p:spPr bwMode="auto">
          <a:xfrm>
            <a:off x="3648293" y="3212976"/>
            <a:ext cx="497379"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9" name="Line 228"/>
          <p:cNvSpPr>
            <a:spLocks noChangeShapeType="1"/>
          </p:cNvSpPr>
          <p:nvPr/>
        </p:nvSpPr>
        <p:spPr bwMode="auto">
          <a:xfrm flipV="1">
            <a:off x="3290064" y="2302719"/>
            <a:ext cx="4615264" cy="0"/>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 name="Line 228"/>
          <p:cNvSpPr>
            <a:spLocks noChangeShapeType="1"/>
          </p:cNvSpPr>
          <p:nvPr/>
        </p:nvSpPr>
        <p:spPr bwMode="auto">
          <a:xfrm>
            <a:off x="7257256" y="3773360"/>
            <a:ext cx="648072" cy="10656"/>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2" name="Text Box 26"/>
          <p:cNvSpPr txBox="1">
            <a:spLocks noChangeArrowheads="1"/>
          </p:cNvSpPr>
          <p:nvPr/>
        </p:nvSpPr>
        <p:spPr bwMode="auto">
          <a:xfrm>
            <a:off x="1366225" y="4724704"/>
            <a:ext cx="1704725" cy="617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pPr algn="ctr"/>
            <a:r>
              <a:rPr lang="ja-JP" altLang="en-US" sz="1700" dirty="0" smtClean="0">
                <a:solidFill>
                  <a:schemeClr val="tx1"/>
                </a:solidFill>
                <a:latin typeface="メイリオ" panose="020B0604030504040204" pitchFamily="50" charset="-128"/>
                <a:ea typeface="メイリオ" panose="020B0604030504040204" pitchFamily="50" charset="-128"/>
              </a:rPr>
              <a:t>実質</a:t>
            </a:r>
            <a:r>
              <a:rPr lang="en-US" altLang="ja-JP" sz="1700" dirty="0" smtClean="0">
                <a:solidFill>
                  <a:schemeClr val="tx1"/>
                </a:solidFill>
                <a:latin typeface="メイリオ" panose="020B0604030504040204" pitchFamily="50" charset="-128"/>
                <a:ea typeface="メイリオ" panose="020B0604030504040204" pitchFamily="50" charset="-128"/>
              </a:rPr>
              <a:t>1350</a:t>
            </a:r>
            <a:r>
              <a:rPr lang="ja-JP" altLang="en-US" sz="1700" dirty="0" smtClean="0">
                <a:solidFill>
                  <a:schemeClr val="tx1"/>
                </a:solidFill>
                <a:latin typeface="メイリオ" panose="020B0604030504040204" pitchFamily="50" charset="-128"/>
                <a:ea typeface="メイリオ" panose="020B0604030504040204" pitchFamily="50" charset="-128"/>
              </a:rPr>
              <a:t>秒</a:t>
            </a:r>
            <a:r>
              <a:rPr lang="en-US" altLang="ja-JP" sz="1700" dirty="0" smtClean="0">
                <a:solidFill>
                  <a:schemeClr val="tx1"/>
                </a:solidFill>
                <a:latin typeface="メイリオ" panose="020B0604030504040204" pitchFamily="50" charset="-128"/>
                <a:ea typeface="メイリオ" panose="020B0604030504040204" pitchFamily="50" charset="-128"/>
              </a:rPr>
              <a:t>/</a:t>
            </a:r>
            <a:r>
              <a:rPr lang="ja-JP" altLang="en-US" sz="1700" dirty="0" smtClean="0">
                <a:solidFill>
                  <a:schemeClr val="tx1"/>
                </a:solidFill>
                <a:latin typeface="メイリオ" panose="020B0604030504040204" pitchFamily="50" charset="-128"/>
                <a:ea typeface="メイリオ" panose="020B0604030504040204" pitchFamily="50" charset="-128"/>
              </a:rPr>
              <a:t>本</a:t>
            </a:r>
            <a:endParaRPr lang="en-US" altLang="ja-JP" sz="1700" dirty="0" smtClean="0">
              <a:solidFill>
                <a:schemeClr val="tx1"/>
              </a:solidFill>
              <a:latin typeface="メイリオ" panose="020B0604030504040204" pitchFamily="50" charset="-128"/>
              <a:ea typeface="メイリオ" panose="020B0604030504040204" pitchFamily="50" charset="-128"/>
            </a:endParaRPr>
          </a:p>
          <a:p>
            <a:pPr algn="ctr"/>
            <a:r>
              <a:rPr lang="ja-JP" altLang="en-US" sz="1700" dirty="0" smtClean="0">
                <a:solidFill>
                  <a:schemeClr val="tx1"/>
                </a:solidFill>
                <a:latin typeface="メイリオ" panose="020B0604030504040204" pitchFamily="50" charset="-128"/>
                <a:ea typeface="メイリオ" panose="020B0604030504040204" pitchFamily="50" charset="-128"/>
              </a:rPr>
              <a:t>（</a:t>
            </a:r>
            <a:r>
              <a:rPr lang="en-US" altLang="ja-JP" sz="1700" dirty="0" smtClean="0">
                <a:solidFill>
                  <a:schemeClr val="tx1"/>
                </a:solidFill>
                <a:latin typeface="メイリオ" panose="020B0604030504040204" pitchFamily="50" charset="-128"/>
                <a:ea typeface="メイリオ" panose="020B0604030504040204" pitchFamily="50" charset="-128"/>
              </a:rPr>
              <a:t>22.5</a:t>
            </a:r>
            <a:r>
              <a:rPr lang="ja-JP" altLang="en-US" sz="1700" dirty="0" smtClean="0">
                <a:solidFill>
                  <a:schemeClr val="tx1"/>
                </a:solidFill>
                <a:latin typeface="メイリオ" panose="020B0604030504040204" pitchFamily="50" charset="-128"/>
                <a:ea typeface="メイリオ" panose="020B0604030504040204" pitchFamily="50" charset="-128"/>
              </a:rPr>
              <a:t>分</a:t>
            </a:r>
            <a:r>
              <a:rPr lang="en-US" altLang="ja-JP" sz="1700" dirty="0" smtClean="0">
                <a:solidFill>
                  <a:schemeClr val="tx1"/>
                </a:solidFill>
                <a:latin typeface="メイリオ" panose="020B0604030504040204" pitchFamily="50" charset="-128"/>
                <a:ea typeface="メイリオ" panose="020B0604030504040204" pitchFamily="50" charset="-128"/>
              </a:rPr>
              <a:t>/</a:t>
            </a:r>
            <a:r>
              <a:rPr lang="ja-JP" altLang="en-US" sz="1700" dirty="0" smtClean="0">
                <a:solidFill>
                  <a:schemeClr val="tx1"/>
                </a:solidFill>
                <a:latin typeface="メイリオ" panose="020B0604030504040204" pitchFamily="50" charset="-128"/>
                <a:ea typeface="メイリオ" panose="020B0604030504040204" pitchFamily="50" charset="-128"/>
              </a:rPr>
              <a:t>本）</a:t>
            </a:r>
            <a:endParaRPr lang="en-US" altLang="ja-JP" sz="1700" dirty="0" smtClean="0">
              <a:solidFill>
                <a:schemeClr val="tx1"/>
              </a:solidFill>
              <a:latin typeface="メイリオ" panose="020B0604030504040204" pitchFamily="50" charset="-128"/>
              <a:ea typeface="メイリオ" panose="020B0604030504040204" pitchFamily="50" charset="-128"/>
            </a:endParaRPr>
          </a:p>
        </p:txBody>
      </p:sp>
      <p:sp>
        <p:nvSpPr>
          <p:cNvPr id="13" name="Line 35"/>
          <p:cNvSpPr>
            <a:spLocks noChangeShapeType="1"/>
          </p:cNvSpPr>
          <p:nvPr/>
        </p:nvSpPr>
        <p:spPr bwMode="auto">
          <a:xfrm>
            <a:off x="3648293" y="5006296"/>
            <a:ext cx="497379"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4" name="Text Box 26"/>
          <p:cNvSpPr txBox="1">
            <a:spLocks noChangeArrowheads="1"/>
          </p:cNvSpPr>
          <p:nvPr/>
        </p:nvSpPr>
        <p:spPr bwMode="auto">
          <a:xfrm>
            <a:off x="5250874" y="4724704"/>
            <a:ext cx="1704725" cy="617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pPr algn="ctr"/>
            <a:r>
              <a:rPr lang="ja-JP" altLang="en-US" sz="1700" dirty="0">
                <a:solidFill>
                  <a:schemeClr val="tx1"/>
                </a:solidFill>
                <a:latin typeface="メイリオ" panose="020B0604030504040204" pitchFamily="50" charset="-128"/>
                <a:ea typeface="メイリオ" panose="020B0604030504040204" pitchFamily="50" charset="-128"/>
              </a:rPr>
              <a:t>実質</a:t>
            </a:r>
            <a:r>
              <a:rPr lang="en-US" altLang="ja-JP" sz="1700" dirty="0" smtClean="0">
                <a:solidFill>
                  <a:schemeClr val="tx1"/>
                </a:solidFill>
                <a:latin typeface="メイリオ" panose="020B0604030504040204" pitchFamily="50" charset="-128"/>
                <a:ea typeface="メイリオ" panose="020B0604030504040204" pitchFamily="50" charset="-128"/>
              </a:rPr>
              <a:t>1107</a:t>
            </a:r>
            <a:r>
              <a:rPr lang="ja-JP" altLang="en-US" sz="1700" dirty="0" smtClean="0">
                <a:solidFill>
                  <a:schemeClr val="tx1"/>
                </a:solidFill>
                <a:latin typeface="メイリオ" panose="020B0604030504040204" pitchFamily="50" charset="-128"/>
                <a:ea typeface="メイリオ" panose="020B0604030504040204" pitchFamily="50" charset="-128"/>
              </a:rPr>
              <a:t>秒</a:t>
            </a:r>
            <a:r>
              <a:rPr lang="en-US" altLang="ja-JP" sz="1700" dirty="0" smtClean="0">
                <a:solidFill>
                  <a:schemeClr val="tx1"/>
                </a:solidFill>
                <a:latin typeface="メイリオ" panose="020B0604030504040204" pitchFamily="50" charset="-128"/>
                <a:ea typeface="メイリオ" panose="020B0604030504040204" pitchFamily="50" charset="-128"/>
              </a:rPr>
              <a:t>/</a:t>
            </a:r>
            <a:r>
              <a:rPr lang="ja-JP" altLang="en-US" sz="1700" dirty="0" smtClean="0">
                <a:solidFill>
                  <a:schemeClr val="tx1"/>
                </a:solidFill>
                <a:latin typeface="メイリオ" panose="020B0604030504040204" pitchFamily="50" charset="-128"/>
                <a:ea typeface="メイリオ" panose="020B0604030504040204" pitchFamily="50" charset="-128"/>
              </a:rPr>
              <a:t>本</a:t>
            </a:r>
            <a:endParaRPr lang="en-US" altLang="ja-JP" sz="1700" dirty="0" smtClean="0">
              <a:solidFill>
                <a:schemeClr val="tx1"/>
              </a:solidFill>
              <a:latin typeface="メイリオ" panose="020B0604030504040204" pitchFamily="50" charset="-128"/>
              <a:ea typeface="メイリオ" panose="020B0604030504040204" pitchFamily="50" charset="-128"/>
            </a:endParaRPr>
          </a:p>
          <a:p>
            <a:pPr algn="ctr"/>
            <a:r>
              <a:rPr lang="ja-JP" altLang="en-US" sz="1700" dirty="0" smtClean="0">
                <a:solidFill>
                  <a:schemeClr val="tx1"/>
                </a:solidFill>
                <a:latin typeface="メイリオ" panose="020B0604030504040204" pitchFamily="50" charset="-128"/>
                <a:ea typeface="メイリオ" panose="020B0604030504040204" pitchFamily="50" charset="-128"/>
              </a:rPr>
              <a:t>（</a:t>
            </a:r>
            <a:r>
              <a:rPr lang="en-US" altLang="ja-JP" sz="1700" dirty="0" smtClean="0">
                <a:solidFill>
                  <a:schemeClr val="tx1"/>
                </a:solidFill>
                <a:latin typeface="メイリオ" panose="020B0604030504040204" pitchFamily="50" charset="-128"/>
                <a:ea typeface="メイリオ" panose="020B0604030504040204" pitchFamily="50" charset="-128"/>
              </a:rPr>
              <a:t>18.5</a:t>
            </a:r>
            <a:r>
              <a:rPr lang="ja-JP" altLang="en-US" sz="1700" dirty="0" smtClean="0">
                <a:solidFill>
                  <a:schemeClr val="tx1"/>
                </a:solidFill>
                <a:latin typeface="メイリオ" panose="020B0604030504040204" pitchFamily="50" charset="-128"/>
                <a:ea typeface="メイリオ" panose="020B0604030504040204" pitchFamily="50" charset="-128"/>
              </a:rPr>
              <a:t>分</a:t>
            </a:r>
            <a:r>
              <a:rPr lang="en-US" altLang="ja-JP" sz="1700" dirty="0" smtClean="0">
                <a:solidFill>
                  <a:schemeClr val="tx1"/>
                </a:solidFill>
                <a:latin typeface="メイリオ" panose="020B0604030504040204" pitchFamily="50" charset="-128"/>
                <a:ea typeface="メイリオ" panose="020B0604030504040204" pitchFamily="50" charset="-128"/>
              </a:rPr>
              <a:t>/</a:t>
            </a:r>
            <a:r>
              <a:rPr lang="ja-JP" altLang="en-US" sz="1700" dirty="0" smtClean="0">
                <a:solidFill>
                  <a:schemeClr val="tx1"/>
                </a:solidFill>
                <a:latin typeface="メイリオ" panose="020B0604030504040204" pitchFamily="50" charset="-128"/>
                <a:ea typeface="メイリオ" panose="020B0604030504040204" pitchFamily="50" charset="-128"/>
              </a:rPr>
              <a:t>本）</a:t>
            </a:r>
            <a:endParaRPr lang="en-US" altLang="ja-JP" sz="1700" dirty="0" smtClean="0">
              <a:solidFill>
                <a:schemeClr val="tx1"/>
              </a:solidFill>
              <a:latin typeface="メイリオ" panose="020B0604030504040204" pitchFamily="50" charset="-128"/>
              <a:ea typeface="メイリオ" panose="020B0604030504040204" pitchFamily="50" charset="-128"/>
            </a:endParaRPr>
          </a:p>
        </p:txBody>
      </p:sp>
      <p:sp>
        <p:nvSpPr>
          <p:cNvPr id="15" name="Line 16"/>
          <p:cNvSpPr>
            <a:spLocks noChangeShapeType="1"/>
          </p:cNvSpPr>
          <p:nvPr/>
        </p:nvSpPr>
        <p:spPr bwMode="auto">
          <a:xfrm flipH="1">
            <a:off x="7586816" y="2302720"/>
            <a:ext cx="0" cy="1481296"/>
          </a:xfrm>
          <a:prstGeom prst="line">
            <a:avLst/>
          </a:prstGeom>
          <a:noFill/>
          <a:ln w="25400">
            <a:solidFill>
              <a:schemeClr val="tx1"/>
            </a:solidFill>
            <a:round/>
            <a:headEnd type="triangl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6" name="Text Box 3105"/>
          <p:cNvSpPr txBox="1">
            <a:spLocks noChangeArrowheads="1"/>
          </p:cNvSpPr>
          <p:nvPr/>
        </p:nvSpPr>
        <p:spPr bwMode="auto">
          <a:xfrm>
            <a:off x="1812661" y="1576097"/>
            <a:ext cx="811852"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600" dirty="0">
                <a:solidFill>
                  <a:schemeClr val="tx1"/>
                </a:solidFill>
                <a:latin typeface="メイリオ" panose="020B0604030504040204" pitchFamily="50" charset="-128"/>
                <a:ea typeface="メイリオ" panose="020B0604030504040204" pitchFamily="50" charset="-128"/>
              </a:rPr>
              <a:t>改善前</a:t>
            </a:r>
          </a:p>
        </p:txBody>
      </p:sp>
      <p:sp>
        <p:nvSpPr>
          <p:cNvPr id="17" name="Text Box 3105"/>
          <p:cNvSpPr txBox="1">
            <a:spLocks noChangeArrowheads="1"/>
          </p:cNvSpPr>
          <p:nvPr/>
        </p:nvSpPr>
        <p:spPr bwMode="auto">
          <a:xfrm>
            <a:off x="5597695" y="1576097"/>
            <a:ext cx="811852"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600" dirty="0">
                <a:solidFill>
                  <a:schemeClr val="tx1"/>
                </a:solidFill>
                <a:latin typeface="メイリオ" panose="020B0604030504040204" pitchFamily="50" charset="-128"/>
                <a:ea typeface="メイリオ" panose="020B0604030504040204" pitchFamily="50" charset="-128"/>
              </a:rPr>
              <a:t>改善後</a:t>
            </a:r>
          </a:p>
        </p:txBody>
      </p:sp>
      <p:sp>
        <p:nvSpPr>
          <p:cNvPr id="18" name="Text Box 26"/>
          <p:cNvSpPr txBox="1">
            <a:spLocks noChangeArrowheads="1"/>
          </p:cNvSpPr>
          <p:nvPr/>
        </p:nvSpPr>
        <p:spPr bwMode="auto">
          <a:xfrm>
            <a:off x="7896511" y="2462259"/>
            <a:ext cx="1837773" cy="894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pPr algn="ctr"/>
            <a:r>
              <a:rPr lang="en-US" altLang="ja-JP" sz="1800" dirty="0" smtClean="0">
                <a:solidFill>
                  <a:schemeClr val="tx1"/>
                </a:solidFill>
                <a:latin typeface="メイリオ" panose="020B0604030504040204" pitchFamily="50" charset="-128"/>
                <a:ea typeface="メイリオ" panose="020B0604030504040204" pitchFamily="50" charset="-128"/>
              </a:rPr>
              <a:t>1030</a:t>
            </a:r>
            <a:r>
              <a:rPr lang="ja-JP" altLang="en-US" sz="1800" dirty="0" smtClean="0">
                <a:solidFill>
                  <a:schemeClr val="tx1"/>
                </a:solidFill>
                <a:latin typeface="メイリオ" panose="020B0604030504040204" pitchFamily="50" charset="-128"/>
                <a:ea typeface="メイリオ" panose="020B0604030504040204" pitchFamily="50" charset="-128"/>
              </a:rPr>
              <a:t>秒</a:t>
            </a:r>
            <a:r>
              <a:rPr lang="en-US" altLang="ja-JP" sz="1800" dirty="0" smtClean="0">
                <a:solidFill>
                  <a:schemeClr val="tx1"/>
                </a:solidFill>
                <a:latin typeface="メイリオ" panose="020B0604030504040204" pitchFamily="50" charset="-128"/>
                <a:ea typeface="メイリオ" panose="020B0604030504040204" pitchFamily="50" charset="-128"/>
              </a:rPr>
              <a:t>/</a:t>
            </a:r>
            <a:r>
              <a:rPr lang="ja-JP" altLang="en-US" sz="1800" dirty="0" smtClean="0">
                <a:solidFill>
                  <a:schemeClr val="tx1"/>
                </a:solidFill>
                <a:latin typeface="メイリオ" panose="020B0604030504040204" pitchFamily="50" charset="-128"/>
                <a:ea typeface="メイリオ" panose="020B0604030504040204" pitchFamily="50" charset="-128"/>
              </a:rPr>
              <a:t>本</a:t>
            </a:r>
            <a:endParaRPr lang="en-US" altLang="ja-JP" sz="1800" dirty="0" smtClean="0">
              <a:solidFill>
                <a:schemeClr val="tx1"/>
              </a:solidFill>
              <a:latin typeface="メイリオ" panose="020B0604030504040204" pitchFamily="50" charset="-128"/>
              <a:ea typeface="メイリオ" panose="020B0604030504040204" pitchFamily="50" charset="-128"/>
            </a:endParaRPr>
          </a:p>
          <a:p>
            <a:pPr algn="ctr"/>
            <a:r>
              <a:rPr lang="ja-JP" altLang="en-US" sz="1800" dirty="0" smtClean="0">
                <a:solidFill>
                  <a:schemeClr val="tx1"/>
                </a:solidFill>
                <a:latin typeface="メイリオ" panose="020B0604030504040204" pitchFamily="50" charset="-128"/>
                <a:ea typeface="メイリオ" panose="020B0604030504040204" pitchFamily="50" charset="-128"/>
              </a:rPr>
              <a:t>（</a:t>
            </a:r>
            <a:r>
              <a:rPr lang="en-US" altLang="ja-JP" sz="1800" dirty="0" smtClean="0">
                <a:solidFill>
                  <a:schemeClr val="tx1"/>
                </a:solidFill>
                <a:latin typeface="メイリオ" panose="020B0604030504040204" pitchFamily="50" charset="-128"/>
                <a:ea typeface="メイリオ" panose="020B0604030504040204" pitchFamily="50" charset="-128"/>
              </a:rPr>
              <a:t>17.2</a:t>
            </a:r>
            <a:r>
              <a:rPr lang="ja-JP" altLang="en-US" sz="1800" dirty="0" smtClean="0">
                <a:solidFill>
                  <a:schemeClr val="tx1"/>
                </a:solidFill>
                <a:latin typeface="メイリオ" panose="020B0604030504040204" pitchFamily="50" charset="-128"/>
                <a:ea typeface="メイリオ" panose="020B0604030504040204" pitchFamily="50" charset="-128"/>
              </a:rPr>
              <a:t>分</a:t>
            </a:r>
            <a:r>
              <a:rPr lang="en-US" altLang="ja-JP" sz="1800" dirty="0" smtClean="0">
                <a:solidFill>
                  <a:schemeClr val="tx1"/>
                </a:solidFill>
                <a:latin typeface="メイリオ" panose="020B0604030504040204" pitchFamily="50" charset="-128"/>
                <a:ea typeface="メイリオ" panose="020B0604030504040204" pitchFamily="50" charset="-128"/>
              </a:rPr>
              <a:t>/</a:t>
            </a:r>
            <a:r>
              <a:rPr lang="ja-JP" altLang="en-US" sz="1800" dirty="0" smtClean="0">
                <a:solidFill>
                  <a:schemeClr val="tx1"/>
                </a:solidFill>
                <a:latin typeface="メイリオ" panose="020B0604030504040204" pitchFamily="50" charset="-128"/>
                <a:ea typeface="メイリオ" panose="020B0604030504040204" pitchFamily="50" charset="-128"/>
              </a:rPr>
              <a:t>本）</a:t>
            </a:r>
            <a:endParaRPr lang="en-US" altLang="ja-JP" sz="1800" dirty="0" smtClean="0">
              <a:solidFill>
                <a:schemeClr val="tx1"/>
              </a:solidFill>
              <a:latin typeface="メイリオ" panose="020B0604030504040204" pitchFamily="50" charset="-128"/>
              <a:ea typeface="メイリオ" panose="020B0604030504040204" pitchFamily="50" charset="-128"/>
            </a:endParaRPr>
          </a:p>
          <a:p>
            <a:pPr algn="ctr"/>
            <a:r>
              <a:rPr lang="ja-JP" altLang="en-US" sz="1600" dirty="0" smtClean="0">
                <a:solidFill>
                  <a:srgbClr val="FF0000"/>
                </a:solidFill>
                <a:latin typeface="メイリオ" panose="020B0604030504040204" pitchFamily="50" charset="-128"/>
                <a:ea typeface="メイリオ" panose="020B0604030504040204" pitchFamily="50" charset="-128"/>
              </a:rPr>
              <a:t>他の作業</a:t>
            </a:r>
            <a:r>
              <a:rPr lang="ja-JP" altLang="en-US" sz="1600" dirty="0">
                <a:solidFill>
                  <a:srgbClr val="FF0000"/>
                </a:solidFill>
                <a:latin typeface="メイリオ" panose="020B0604030504040204" pitchFamily="50" charset="-128"/>
                <a:ea typeface="メイリオ" panose="020B0604030504040204" pitchFamily="50" charset="-128"/>
              </a:rPr>
              <a:t>が</a:t>
            </a:r>
            <a:r>
              <a:rPr lang="ja-JP" altLang="en-US" sz="1600" dirty="0" smtClean="0">
                <a:solidFill>
                  <a:srgbClr val="FF0000"/>
                </a:solidFill>
                <a:latin typeface="メイリオ" panose="020B0604030504040204" pitchFamily="50" charset="-128"/>
                <a:ea typeface="メイリオ" panose="020B0604030504040204" pitchFamily="50" charset="-128"/>
              </a:rPr>
              <a:t>可能に</a:t>
            </a:r>
            <a:endParaRPr lang="en-US" altLang="ja-JP" sz="1600" dirty="0" smtClean="0">
              <a:solidFill>
                <a:srgbClr val="FF0000"/>
              </a:solidFill>
              <a:latin typeface="メイリオ" panose="020B0604030504040204" pitchFamily="50" charset="-128"/>
              <a:ea typeface="メイリオ" panose="020B0604030504040204" pitchFamily="50" charset="-128"/>
            </a:endParaRPr>
          </a:p>
        </p:txBody>
      </p:sp>
      <p:sp>
        <p:nvSpPr>
          <p:cNvPr id="19" name="Text Box 26"/>
          <p:cNvSpPr txBox="1">
            <a:spLocks noChangeArrowheads="1"/>
          </p:cNvSpPr>
          <p:nvPr/>
        </p:nvSpPr>
        <p:spPr bwMode="auto">
          <a:xfrm>
            <a:off x="7747690" y="908720"/>
            <a:ext cx="1820141" cy="925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r>
              <a:rPr lang="ja-JP" altLang="en-US" sz="1800" dirty="0">
                <a:solidFill>
                  <a:srgbClr val="FF3300"/>
                </a:solidFill>
                <a:latin typeface="メイリオ" panose="020B0604030504040204" pitchFamily="50" charset="-128"/>
                <a:ea typeface="メイリオ" panose="020B0604030504040204" pitchFamily="50" charset="-128"/>
              </a:rPr>
              <a:t>　</a:t>
            </a:r>
            <a:r>
              <a:rPr lang="en-US" altLang="ja-JP" sz="1800" dirty="0" smtClean="0">
                <a:solidFill>
                  <a:schemeClr val="tx1"/>
                </a:solidFill>
                <a:latin typeface="メイリオ" panose="020B0604030504040204" pitchFamily="50" charset="-128"/>
                <a:ea typeface="メイリオ" panose="020B0604030504040204" pitchFamily="50" charset="-128"/>
              </a:rPr>
              <a:t>243</a:t>
            </a:r>
            <a:r>
              <a:rPr lang="ja-JP" altLang="en-US" sz="1800" dirty="0" smtClean="0">
                <a:solidFill>
                  <a:schemeClr val="tx1"/>
                </a:solidFill>
                <a:latin typeface="メイリオ" panose="020B0604030504040204" pitchFamily="50" charset="-128"/>
                <a:ea typeface="メイリオ" panose="020B0604030504040204" pitchFamily="50" charset="-128"/>
              </a:rPr>
              <a:t>秒</a:t>
            </a:r>
            <a:r>
              <a:rPr lang="en-US" altLang="ja-JP" sz="1800" dirty="0" smtClean="0">
                <a:solidFill>
                  <a:schemeClr val="tx1"/>
                </a:solidFill>
                <a:latin typeface="メイリオ" panose="020B0604030504040204" pitchFamily="50" charset="-128"/>
                <a:ea typeface="メイリオ" panose="020B0604030504040204" pitchFamily="50" charset="-128"/>
              </a:rPr>
              <a:t>/</a:t>
            </a:r>
            <a:r>
              <a:rPr lang="ja-JP" altLang="en-US" sz="1800" dirty="0" smtClean="0">
                <a:solidFill>
                  <a:schemeClr val="tx1"/>
                </a:solidFill>
                <a:latin typeface="メイリオ" panose="020B0604030504040204" pitchFamily="50" charset="-128"/>
                <a:ea typeface="メイリオ" panose="020B0604030504040204" pitchFamily="50" charset="-128"/>
              </a:rPr>
              <a:t>本 </a:t>
            </a:r>
            <a:endParaRPr lang="en-US" altLang="ja-JP" sz="1800" dirty="0" smtClean="0">
              <a:solidFill>
                <a:schemeClr val="tx1"/>
              </a:solidFill>
              <a:latin typeface="メイリオ" panose="020B0604030504040204" pitchFamily="50" charset="-128"/>
              <a:ea typeface="メイリオ" panose="020B0604030504040204" pitchFamily="50" charset="-128"/>
            </a:endParaRPr>
          </a:p>
          <a:p>
            <a:r>
              <a:rPr lang="ja-JP" altLang="en-US" sz="1800" dirty="0" smtClean="0">
                <a:solidFill>
                  <a:schemeClr val="tx1"/>
                </a:solidFill>
                <a:latin typeface="メイリオ" panose="020B0604030504040204" pitchFamily="50" charset="-128"/>
                <a:ea typeface="メイリオ" panose="020B0604030504040204" pitchFamily="50" charset="-128"/>
              </a:rPr>
              <a:t>（</a:t>
            </a:r>
            <a:r>
              <a:rPr lang="en-US" altLang="ja-JP" sz="1800" dirty="0" smtClean="0">
                <a:solidFill>
                  <a:schemeClr val="tx1"/>
                </a:solidFill>
                <a:latin typeface="メイリオ" panose="020B0604030504040204" pitchFamily="50" charset="-128"/>
                <a:ea typeface="メイリオ" panose="020B0604030504040204" pitchFamily="50" charset="-128"/>
              </a:rPr>
              <a:t>4.1</a:t>
            </a:r>
            <a:r>
              <a:rPr lang="ja-JP" altLang="en-US" sz="1800" dirty="0" smtClean="0">
                <a:solidFill>
                  <a:schemeClr val="tx1"/>
                </a:solidFill>
                <a:latin typeface="メイリオ" panose="020B0604030504040204" pitchFamily="50" charset="-128"/>
                <a:ea typeface="メイリオ" panose="020B0604030504040204" pitchFamily="50" charset="-128"/>
              </a:rPr>
              <a:t>分</a:t>
            </a:r>
            <a:r>
              <a:rPr lang="en-US" altLang="ja-JP" sz="1800" dirty="0" smtClean="0">
                <a:solidFill>
                  <a:schemeClr val="tx1"/>
                </a:solidFill>
                <a:latin typeface="メイリオ" panose="020B0604030504040204" pitchFamily="50" charset="-128"/>
                <a:ea typeface="メイリオ" panose="020B0604030504040204" pitchFamily="50" charset="-128"/>
              </a:rPr>
              <a:t>/</a:t>
            </a:r>
            <a:r>
              <a:rPr lang="ja-JP" altLang="en-US" sz="1800" dirty="0" smtClean="0">
                <a:solidFill>
                  <a:schemeClr val="tx1"/>
                </a:solidFill>
                <a:latin typeface="メイリオ" panose="020B0604030504040204" pitchFamily="50" charset="-128"/>
                <a:ea typeface="メイリオ" panose="020B0604030504040204" pitchFamily="50" charset="-128"/>
              </a:rPr>
              <a:t>本）</a:t>
            </a:r>
            <a:r>
              <a:rPr lang="ja-JP" altLang="en-US" sz="1800" dirty="0" smtClean="0">
                <a:solidFill>
                  <a:srgbClr val="FF0000"/>
                </a:solidFill>
                <a:latin typeface="メイリオ" panose="020B0604030504040204" pitchFamily="50" charset="-128"/>
                <a:ea typeface="メイリオ" panose="020B0604030504040204" pitchFamily="50" charset="-128"/>
              </a:rPr>
              <a:t>減</a:t>
            </a:r>
            <a:endParaRPr lang="en-US" altLang="ja-JP" sz="1800" dirty="0" smtClean="0">
              <a:solidFill>
                <a:srgbClr val="FF0000"/>
              </a:solidFill>
              <a:latin typeface="メイリオ" panose="020B0604030504040204" pitchFamily="50" charset="-128"/>
              <a:ea typeface="メイリオ" panose="020B0604030504040204" pitchFamily="50" charset="-128"/>
            </a:endParaRPr>
          </a:p>
          <a:p>
            <a:pPr algn="ctr"/>
            <a:r>
              <a:rPr lang="en-US" altLang="ja-JP" sz="1800" dirty="0" smtClean="0">
                <a:solidFill>
                  <a:srgbClr val="FF0000"/>
                </a:solidFill>
                <a:latin typeface="メイリオ" panose="020B0604030504040204" pitchFamily="50" charset="-128"/>
                <a:ea typeface="メイリオ" panose="020B0604030504040204" pitchFamily="50" charset="-128"/>
              </a:rPr>
              <a:t>18.0%</a:t>
            </a:r>
            <a:r>
              <a:rPr lang="ja-JP" altLang="en-US" sz="1800" dirty="0" smtClean="0">
                <a:solidFill>
                  <a:srgbClr val="FF0000"/>
                </a:solidFill>
                <a:latin typeface="メイリオ" panose="020B0604030504040204" pitchFamily="50" charset="-128"/>
                <a:ea typeface="メイリオ" panose="020B0604030504040204" pitchFamily="50" charset="-128"/>
              </a:rPr>
              <a:t>　</a:t>
            </a:r>
            <a:endParaRPr lang="en-US" altLang="ja-JP" sz="1800" dirty="0" smtClean="0">
              <a:solidFill>
                <a:srgbClr val="FF0000"/>
              </a:solidFill>
              <a:latin typeface="メイリオ" panose="020B0604030504040204" pitchFamily="50" charset="-128"/>
              <a:ea typeface="メイリオ" panose="020B0604030504040204" pitchFamily="50" charset="-128"/>
            </a:endParaRPr>
          </a:p>
        </p:txBody>
      </p:sp>
      <p:sp>
        <p:nvSpPr>
          <p:cNvPr id="20" name="右矢印 19"/>
          <p:cNvSpPr/>
          <p:nvPr/>
        </p:nvSpPr>
        <p:spPr bwMode="auto">
          <a:xfrm>
            <a:off x="1125755" y="5532472"/>
            <a:ext cx="432048" cy="739385"/>
          </a:xfrm>
          <a:prstGeom prst="rightArrow">
            <a:avLst>
              <a:gd name="adj1" fmla="val 58245"/>
              <a:gd name="adj2" fmla="val 60582"/>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endParaRPr>
          </a:p>
        </p:txBody>
      </p:sp>
      <p:sp>
        <p:nvSpPr>
          <p:cNvPr id="22" name="Text Box 115"/>
          <p:cNvSpPr txBox="1">
            <a:spLocks noChangeArrowheads="1"/>
          </p:cNvSpPr>
          <p:nvPr/>
        </p:nvSpPr>
        <p:spPr bwMode="auto">
          <a:xfrm>
            <a:off x="1838603" y="5658545"/>
            <a:ext cx="5742689"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3200" dirty="0" smtClean="0">
                <a:latin typeface="メイリオ" panose="020B0604030504040204" pitchFamily="50" charset="-128"/>
                <a:ea typeface="メイリオ" panose="020B0604030504040204" pitchFamily="50" charset="-128"/>
              </a:rPr>
              <a:t>目標</a:t>
            </a:r>
            <a:r>
              <a:rPr lang="en-US" altLang="ja-JP" sz="3200" dirty="0" smtClean="0">
                <a:latin typeface="メイリオ" panose="020B0604030504040204" pitchFamily="50" charset="-128"/>
                <a:ea typeface="メイリオ" panose="020B0604030504040204" pitchFamily="50" charset="-128"/>
              </a:rPr>
              <a:t>20%</a:t>
            </a:r>
            <a:r>
              <a:rPr lang="ja-JP" altLang="en-US" sz="3200" dirty="0" smtClean="0">
                <a:latin typeface="メイリオ" panose="020B0604030504040204" pitchFamily="50" charset="-128"/>
                <a:ea typeface="メイリオ" panose="020B0604030504040204" pitchFamily="50" charset="-128"/>
              </a:rPr>
              <a:t>減に対し、</a:t>
            </a:r>
            <a:r>
              <a:rPr lang="en-US" altLang="ja-JP" sz="3200" dirty="0" smtClean="0">
                <a:latin typeface="メイリオ" panose="020B0604030504040204" pitchFamily="50" charset="-128"/>
                <a:ea typeface="メイリオ" panose="020B0604030504040204" pitchFamily="50" charset="-128"/>
              </a:rPr>
              <a:t>18.0%</a:t>
            </a:r>
            <a:r>
              <a:rPr lang="ja-JP" altLang="en-US" sz="3200" dirty="0" smtClean="0">
                <a:latin typeface="メイリオ" panose="020B0604030504040204" pitchFamily="50" charset="-128"/>
                <a:ea typeface="メイリオ" panose="020B0604030504040204" pitchFamily="50" charset="-128"/>
              </a:rPr>
              <a:t>減</a:t>
            </a:r>
            <a:endParaRPr lang="ja-JP" altLang="en-US" sz="3200" dirty="0">
              <a:latin typeface="メイリオ" panose="020B0604030504040204" pitchFamily="50" charset="-128"/>
              <a:ea typeface="メイリオ" panose="020B0604030504040204" pitchFamily="50" charset="-128"/>
            </a:endParaRPr>
          </a:p>
        </p:txBody>
      </p:sp>
      <p:sp>
        <p:nvSpPr>
          <p:cNvPr id="23" name="Line 228"/>
          <p:cNvSpPr>
            <a:spLocks noChangeShapeType="1"/>
          </p:cNvSpPr>
          <p:nvPr/>
        </p:nvSpPr>
        <p:spPr bwMode="auto">
          <a:xfrm>
            <a:off x="6085511" y="2647842"/>
            <a:ext cx="648072" cy="10656"/>
          </a:xfrm>
          <a:prstGeom prst="line">
            <a:avLst/>
          </a:prstGeom>
          <a:noFill/>
          <a:ln w="254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24" name="Line 16"/>
          <p:cNvSpPr>
            <a:spLocks noChangeShapeType="1"/>
          </p:cNvSpPr>
          <p:nvPr/>
        </p:nvSpPr>
        <p:spPr bwMode="auto">
          <a:xfrm flipH="1">
            <a:off x="6376363" y="2292064"/>
            <a:ext cx="0" cy="355778"/>
          </a:xfrm>
          <a:prstGeom prst="line">
            <a:avLst/>
          </a:prstGeom>
          <a:noFill/>
          <a:ln w="25400">
            <a:solidFill>
              <a:schemeClr val="tx1"/>
            </a:solidFill>
            <a:round/>
            <a:headEnd type="none" w="lg" len="lg"/>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cxnSp>
        <p:nvCxnSpPr>
          <p:cNvPr id="25" name="曲線コネクタ 24"/>
          <p:cNvCxnSpPr>
            <a:stCxn id="19" idx="1"/>
          </p:cNvCxnSpPr>
          <p:nvPr/>
        </p:nvCxnSpPr>
        <p:spPr bwMode="auto">
          <a:xfrm rot="10800000" flipV="1">
            <a:off x="6507464" y="1371476"/>
            <a:ext cx="1240227" cy="1063006"/>
          </a:xfrm>
          <a:prstGeom prst="curvedConnector3">
            <a:avLst>
              <a:gd name="adj1" fmla="val 50000"/>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曲線コネクタ 28"/>
          <p:cNvCxnSpPr/>
          <p:nvPr/>
        </p:nvCxnSpPr>
        <p:spPr bwMode="auto">
          <a:xfrm rot="16200000" flipV="1">
            <a:off x="6282233" y="6238983"/>
            <a:ext cx="270858" cy="199222"/>
          </a:xfrm>
          <a:prstGeom prst="curvedConnector3">
            <a:avLst>
              <a:gd name="adj1" fmla="val -639"/>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 name="Text Box 26"/>
          <p:cNvSpPr txBox="1">
            <a:spLocks noChangeArrowheads="1"/>
          </p:cNvSpPr>
          <p:nvPr/>
        </p:nvSpPr>
        <p:spPr bwMode="auto">
          <a:xfrm>
            <a:off x="6532121" y="6180544"/>
            <a:ext cx="2453327"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r>
              <a:rPr lang="ja-JP" altLang="en-US" sz="1600" dirty="0">
                <a:solidFill>
                  <a:schemeClr val="tx1"/>
                </a:solidFill>
                <a:latin typeface="メイリオ" panose="020B0604030504040204" pitchFamily="50" charset="-128"/>
                <a:ea typeface="メイリオ" panose="020B0604030504040204" pitchFamily="50" charset="-128"/>
              </a:rPr>
              <a:t>副次的</a:t>
            </a:r>
            <a:r>
              <a:rPr lang="ja-JP" altLang="en-US" sz="1600" dirty="0" smtClean="0">
                <a:solidFill>
                  <a:schemeClr val="tx1"/>
                </a:solidFill>
                <a:latin typeface="メイリオ" panose="020B0604030504040204" pitchFamily="50" charset="-128"/>
                <a:ea typeface="メイリオ" panose="020B0604030504040204" pitchFamily="50" charset="-128"/>
              </a:rPr>
              <a:t>効果を加味すると</a:t>
            </a:r>
            <a:endParaRPr lang="en-US" altLang="ja-JP" sz="1600" dirty="0" smtClean="0">
              <a:solidFill>
                <a:schemeClr val="tx1"/>
              </a:solidFill>
              <a:latin typeface="メイリオ" panose="020B0604030504040204" pitchFamily="50" charset="-128"/>
              <a:ea typeface="メイリオ" panose="020B0604030504040204" pitchFamily="50" charset="-128"/>
            </a:endParaRPr>
          </a:p>
          <a:p>
            <a:r>
              <a:rPr lang="ja-JP" altLang="en-US" sz="1600" dirty="0" smtClean="0">
                <a:solidFill>
                  <a:srgbClr val="FF0000"/>
                </a:solidFill>
                <a:latin typeface="メイリオ" panose="020B0604030504040204" pitchFamily="50" charset="-128"/>
                <a:ea typeface="メイリオ" panose="020B0604030504040204" pitchFamily="50" charset="-128"/>
              </a:rPr>
              <a:t>想定を大きく超える成果</a:t>
            </a:r>
            <a:endParaRPr lang="en-US" altLang="ja-JP" sz="1600" dirty="0" smtClean="0">
              <a:solidFill>
                <a:srgbClr val="FF0000"/>
              </a:solidFill>
              <a:latin typeface="メイリオ" panose="020B0604030504040204" pitchFamily="50" charset="-128"/>
              <a:ea typeface="メイリオ" panose="020B0604030504040204" pitchFamily="50" charset="-128"/>
            </a:endParaRPr>
          </a:p>
        </p:txBody>
      </p:sp>
      <p:sp>
        <p:nvSpPr>
          <p:cNvPr id="38" name="Text Box 3105"/>
          <p:cNvSpPr txBox="1">
            <a:spLocks noChangeArrowheads="1"/>
          </p:cNvSpPr>
          <p:nvPr/>
        </p:nvSpPr>
        <p:spPr bwMode="auto">
          <a:xfrm>
            <a:off x="8186377" y="3415793"/>
            <a:ext cx="1222221" cy="340735"/>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1600" dirty="0" smtClean="0">
                <a:solidFill>
                  <a:schemeClr val="tx1"/>
                </a:solidFill>
                <a:latin typeface="メイリオ" panose="020B0604030504040204" pitchFamily="50" charset="-128"/>
                <a:ea typeface="メイリオ" panose="020B0604030504040204" pitchFamily="50" charset="-128"/>
              </a:rPr>
              <a:t>副次的効果</a:t>
            </a:r>
            <a:endParaRPr lang="ja-JP" altLang="en-US" sz="16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52829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6"/>
          <p:cNvSpPr txBox="1">
            <a:spLocks noChangeArrowheads="1"/>
          </p:cNvSpPr>
          <p:nvPr/>
        </p:nvSpPr>
        <p:spPr bwMode="auto">
          <a:xfrm>
            <a:off x="416496" y="332656"/>
            <a:ext cx="365237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2000" dirty="0" smtClean="0">
                <a:latin typeface="メイリオ" panose="020B0604030504040204" pitchFamily="50" charset="-128"/>
                <a:ea typeface="メイリオ" panose="020B0604030504040204" pitchFamily="50" charset="-128"/>
              </a:rPr>
              <a:t>上位方針（</a:t>
            </a:r>
            <a:r>
              <a:rPr lang="en-US" altLang="ja-JP" sz="2000" dirty="0" smtClean="0">
                <a:latin typeface="メイリオ" panose="020B0604030504040204" pitchFamily="50" charset="-128"/>
                <a:ea typeface="メイリオ" panose="020B0604030504040204" pitchFamily="50" charset="-128"/>
              </a:rPr>
              <a:t>2024</a:t>
            </a:r>
            <a:r>
              <a:rPr lang="ja-JP" altLang="en-US" sz="2000" dirty="0" smtClean="0">
                <a:latin typeface="メイリオ" panose="020B0604030504040204" pitchFamily="50" charset="-128"/>
                <a:ea typeface="メイリオ" panose="020B0604030504040204" pitchFamily="50" charset="-128"/>
              </a:rPr>
              <a:t>年度）の確認</a:t>
            </a:r>
            <a:endParaRPr lang="ja-JP" altLang="en-US" sz="2000" dirty="0">
              <a:latin typeface="メイリオ" panose="020B0604030504040204" pitchFamily="50" charset="-128"/>
              <a:ea typeface="メイリオ" panose="020B0604030504040204" pitchFamily="50" charset="-128"/>
            </a:endParaRPr>
          </a:p>
        </p:txBody>
      </p:sp>
      <p:sp>
        <p:nvSpPr>
          <p:cNvPr id="8" name="正方形/長方形 7"/>
          <p:cNvSpPr/>
          <p:nvPr/>
        </p:nvSpPr>
        <p:spPr>
          <a:xfrm>
            <a:off x="449203" y="1556792"/>
            <a:ext cx="9007594" cy="3785652"/>
          </a:xfrm>
          <a:prstGeom prst="rect">
            <a:avLst/>
          </a:prstGeom>
          <a:solidFill>
            <a:schemeClr val="bg1"/>
          </a:solidFill>
        </p:spPr>
        <p:txBody>
          <a:bodyPr wrap="none">
            <a:spAutoFit/>
          </a:bodyPr>
          <a:lstStyle/>
          <a:p>
            <a:pPr>
              <a:lnSpc>
                <a:spcPct val="150000"/>
              </a:lnSpc>
            </a:pPr>
            <a:r>
              <a:rPr lang="ja-JP" altLang="en-US" sz="3200" dirty="0" smtClean="0">
                <a:solidFill>
                  <a:schemeClr val="tx1"/>
                </a:solidFill>
                <a:latin typeface="ＭＳ ゴシック" panose="020B0609070205080204" pitchFamily="49" charset="-128"/>
                <a:ea typeface="ＭＳ ゴシック" panose="020B0609070205080204" pitchFamily="49" charset="-128"/>
              </a:rPr>
              <a:t>品　質：自部署起因のクレーム </a:t>
            </a:r>
            <a:r>
              <a:rPr lang="en-US" altLang="ja-JP" sz="3200" dirty="0" smtClean="0">
                <a:solidFill>
                  <a:schemeClr val="tx1"/>
                </a:solidFill>
                <a:latin typeface="ＭＳ ゴシック" panose="020B0609070205080204" pitchFamily="49" charset="-128"/>
                <a:ea typeface="ＭＳ ゴシック" panose="020B0609070205080204" pitchFamily="49" charset="-128"/>
              </a:rPr>
              <a:t>…</a:t>
            </a:r>
            <a:r>
              <a:rPr lang="ja-JP" altLang="en-US" sz="3200" dirty="0">
                <a:solidFill>
                  <a:schemeClr val="tx1"/>
                </a:solidFill>
                <a:latin typeface="ＭＳ ゴシック" panose="020B0609070205080204" pitchFamily="49" charset="-128"/>
                <a:ea typeface="ＭＳ ゴシック" panose="020B0609070205080204" pitchFamily="49" charset="-128"/>
              </a:rPr>
              <a:t> </a:t>
            </a:r>
            <a:r>
              <a:rPr lang="ja-JP" altLang="en-US" sz="3200" dirty="0" smtClean="0">
                <a:solidFill>
                  <a:schemeClr val="tx1"/>
                </a:solidFill>
                <a:latin typeface="ＭＳ ゴシック" panose="020B0609070205080204" pitchFamily="49" charset="-128"/>
                <a:ea typeface="ＭＳ ゴシック" panose="020B0609070205080204" pitchFamily="49" charset="-128"/>
              </a:rPr>
              <a:t>１件</a:t>
            </a:r>
            <a:r>
              <a:rPr lang="en-US" altLang="ja-JP" sz="3200" dirty="0" smtClean="0">
                <a:solidFill>
                  <a:schemeClr val="tx1"/>
                </a:solidFill>
                <a:latin typeface="ＭＳ ゴシック" panose="020B0609070205080204" pitchFamily="49" charset="-128"/>
                <a:ea typeface="ＭＳ ゴシック" panose="020B0609070205080204" pitchFamily="49" charset="-128"/>
              </a:rPr>
              <a:t>/</a:t>
            </a:r>
            <a:r>
              <a:rPr lang="ja-JP" altLang="en-US" sz="3200" dirty="0" smtClean="0">
                <a:solidFill>
                  <a:schemeClr val="tx1"/>
                </a:solidFill>
                <a:latin typeface="ＭＳ ゴシック" panose="020B0609070205080204" pitchFamily="49" charset="-128"/>
                <a:ea typeface="ＭＳ ゴシック" panose="020B0609070205080204" pitchFamily="49" charset="-128"/>
              </a:rPr>
              <a:t>期</a:t>
            </a:r>
            <a:r>
              <a:rPr lang="ja-JP" altLang="en-US" sz="3200" dirty="0">
                <a:solidFill>
                  <a:schemeClr val="tx1"/>
                </a:solidFill>
                <a:latin typeface="ＭＳ ゴシック" panose="020B0609070205080204" pitchFamily="49" charset="-128"/>
                <a:ea typeface="ＭＳ ゴシック" panose="020B0609070205080204" pitchFamily="49" charset="-128"/>
              </a:rPr>
              <a:t>以下</a:t>
            </a:r>
            <a:r>
              <a:rPr lang="en-US" altLang="ja-JP" sz="3200" dirty="0" smtClean="0">
                <a:solidFill>
                  <a:schemeClr val="tx1"/>
                </a:solidFill>
                <a:latin typeface="ＭＳ ゴシック" panose="020B0609070205080204" pitchFamily="49" charset="-128"/>
                <a:ea typeface="ＭＳ ゴシック" panose="020B0609070205080204" pitchFamily="49" charset="-128"/>
              </a:rPr>
              <a:t/>
            </a:r>
            <a:br>
              <a:rPr lang="en-US" altLang="ja-JP" sz="3200" dirty="0" smtClean="0">
                <a:solidFill>
                  <a:schemeClr val="tx1"/>
                </a:solidFill>
                <a:latin typeface="ＭＳ ゴシック" panose="020B0609070205080204" pitchFamily="49" charset="-128"/>
                <a:ea typeface="ＭＳ ゴシック" panose="020B0609070205080204" pitchFamily="49" charset="-128"/>
              </a:rPr>
            </a:br>
            <a:r>
              <a:rPr lang="ja-JP" altLang="en-US" sz="3200" dirty="0" smtClean="0">
                <a:solidFill>
                  <a:schemeClr val="tx1"/>
                </a:solidFill>
                <a:latin typeface="ＭＳ ゴシック" panose="020B0609070205080204" pitchFamily="49" charset="-128"/>
                <a:ea typeface="ＭＳ ゴシック" panose="020B0609070205080204" pitchFamily="49" charset="-128"/>
              </a:rPr>
              <a:t>生産性：計画生産性の達成 </a:t>
            </a:r>
            <a:r>
              <a:rPr lang="en-US" altLang="ja-JP" sz="3200" dirty="0" smtClean="0">
                <a:solidFill>
                  <a:schemeClr val="tx1"/>
                </a:solidFill>
                <a:latin typeface="ＭＳ ゴシック" panose="020B0609070205080204" pitchFamily="49" charset="-128"/>
                <a:ea typeface="ＭＳ ゴシック" panose="020B0609070205080204" pitchFamily="49" charset="-128"/>
              </a:rPr>
              <a:t>……… 100</a:t>
            </a:r>
            <a:r>
              <a:rPr lang="ja-JP" altLang="en-US" sz="3200" dirty="0" smtClean="0">
                <a:solidFill>
                  <a:schemeClr val="tx1"/>
                </a:solidFill>
                <a:latin typeface="ＭＳ ゴシック" panose="020B0609070205080204" pitchFamily="49" charset="-128"/>
                <a:ea typeface="ＭＳ ゴシック" panose="020B0609070205080204" pitchFamily="49" charset="-128"/>
              </a:rPr>
              <a:t>％</a:t>
            </a:r>
            <a:r>
              <a:rPr lang="en-US" altLang="ja-JP" sz="3200" dirty="0">
                <a:solidFill>
                  <a:schemeClr val="tx1"/>
                </a:solidFill>
                <a:latin typeface="ＭＳ ゴシック" panose="020B0609070205080204" pitchFamily="49" charset="-128"/>
                <a:ea typeface="ＭＳ ゴシック" panose="020B0609070205080204" pitchFamily="49" charset="-128"/>
              </a:rPr>
              <a:t/>
            </a:r>
            <a:br>
              <a:rPr lang="en-US" altLang="ja-JP" sz="3200" dirty="0">
                <a:solidFill>
                  <a:schemeClr val="tx1"/>
                </a:solidFill>
                <a:latin typeface="ＭＳ ゴシック" panose="020B0609070205080204" pitchFamily="49" charset="-128"/>
                <a:ea typeface="ＭＳ ゴシック" panose="020B0609070205080204" pitchFamily="49" charset="-128"/>
              </a:rPr>
            </a:br>
            <a:r>
              <a:rPr lang="ja-JP" altLang="en-US" sz="3200" dirty="0" smtClean="0">
                <a:solidFill>
                  <a:schemeClr val="tx1"/>
                </a:solidFill>
                <a:latin typeface="ＭＳ ゴシック" panose="020B0609070205080204" pitchFamily="49" charset="-128"/>
                <a:ea typeface="ＭＳ ゴシック" panose="020B0609070205080204" pitchFamily="49" charset="-128"/>
              </a:rPr>
              <a:t>　　　　計画工数の達成 </a:t>
            </a:r>
            <a:r>
              <a:rPr lang="en-US" altLang="ja-JP" sz="3200" dirty="0" smtClean="0">
                <a:solidFill>
                  <a:schemeClr val="tx1"/>
                </a:solidFill>
                <a:latin typeface="ＭＳ ゴシック" panose="020B0609070205080204" pitchFamily="49" charset="-128"/>
                <a:ea typeface="ＭＳ ゴシック" panose="020B0609070205080204" pitchFamily="49" charset="-128"/>
              </a:rPr>
              <a:t>………… </a:t>
            </a:r>
            <a:r>
              <a:rPr lang="en-US" altLang="ja-JP" sz="3200" dirty="0">
                <a:solidFill>
                  <a:schemeClr val="tx1"/>
                </a:solidFill>
                <a:latin typeface="ＭＳ ゴシック" panose="020B0609070205080204" pitchFamily="49" charset="-128"/>
                <a:ea typeface="ＭＳ ゴシック" panose="020B0609070205080204" pitchFamily="49" charset="-128"/>
              </a:rPr>
              <a:t>100</a:t>
            </a:r>
            <a:r>
              <a:rPr lang="ja-JP" altLang="en-US" sz="3200" dirty="0">
                <a:solidFill>
                  <a:schemeClr val="tx1"/>
                </a:solidFill>
                <a:latin typeface="ＭＳ ゴシック" panose="020B0609070205080204" pitchFamily="49" charset="-128"/>
                <a:ea typeface="ＭＳ ゴシック" panose="020B0609070205080204" pitchFamily="49" charset="-128"/>
              </a:rPr>
              <a:t>％</a:t>
            </a:r>
            <a:r>
              <a:rPr lang="en-US" altLang="ja-JP" sz="3200" dirty="0" smtClean="0">
                <a:solidFill>
                  <a:schemeClr val="tx1"/>
                </a:solidFill>
                <a:latin typeface="ＭＳ ゴシック" panose="020B0609070205080204" pitchFamily="49" charset="-128"/>
                <a:ea typeface="ＭＳ ゴシック" panose="020B0609070205080204" pitchFamily="49" charset="-128"/>
              </a:rPr>
              <a:t/>
            </a:r>
            <a:br>
              <a:rPr lang="en-US" altLang="ja-JP" sz="3200" dirty="0" smtClean="0">
                <a:solidFill>
                  <a:schemeClr val="tx1"/>
                </a:solidFill>
                <a:latin typeface="ＭＳ ゴシック" panose="020B0609070205080204" pitchFamily="49" charset="-128"/>
                <a:ea typeface="ＭＳ ゴシック" panose="020B0609070205080204" pitchFamily="49" charset="-128"/>
              </a:rPr>
            </a:br>
            <a:r>
              <a:rPr lang="ja-JP" altLang="en-US" sz="3200" dirty="0" smtClean="0">
                <a:solidFill>
                  <a:schemeClr val="tx1"/>
                </a:solidFill>
                <a:latin typeface="ＭＳ ゴシック" panose="020B0609070205080204" pitchFamily="49" charset="-128"/>
                <a:ea typeface="ＭＳ ゴシック" panose="020B0609070205080204" pitchFamily="49" charset="-128"/>
              </a:rPr>
              <a:t>経　費：計画経費の達成 </a:t>
            </a:r>
            <a:r>
              <a:rPr lang="en-US" altLang="ja-JP" sz="3200" dirty="0" smtClean="0">
                <a:solidFill>
                  <a:schemeClr val="tx1"/>
                </a:solidFill>
                <a:latin typeface="ＭＳ ゴシック" panose="020B0609070205080204" pitchFamily="49" charset="-128"/>
                <a:ea typeface="ＭＳ ゴシック" panose="020B0609070205080204" pitchFamily="49" charset="-128"/>
              </a:rPr>
              <a:t>………… </a:t>
            </a:r>
            <a:r>
              <a:rPr lang="en-US" altLang="ja-JP" sz="3200" dirty="0">
                <a:solidFill>
                  <a:schemeClr val="tx1"/>
                </a:solidFill>
                <a:latin typeface="ＭＳ ゴシック" panose="020B0609070205080204" pitchFamily="49" charset="-128"/>
                <a:ea typeface="ＭＳ ゴシック" panose="020B0609070205080204" pitchFamily="49" charset="-128"/>
              </a:rPr>
              <a:t>100</a:t>
            </a:r>
            <a:r>
              <a:rPr lang="ja-JP" altLang="en-US" sz="3200" dirty="0">
                <a:solidFill>
                  <a:schemeClr val="tx1"/>
                </a:solidFill>
                <a:latin typeface="ＭＳ ゴシック" panose="020B0609070205080204" pitchFamily="49" charset="-128"/>
                <a:ea typeface="ＭＳ ゴシック" panose="020B0609070205080204" pitchFamily="49" charset="-128"/>
              </a:rPr>
              <a:t>％</a:t>
            </a:r>
            <a:r>
              <a:rPr lang="en-US" altLang="ja-JP" sz="3200" dirty="0" smtClean="0">
                <a:solidFill>
                  <a:schemeClr val="tx1"/>
                </a:solidFill>
                <a:latin typeface="ＭＳ ゴシック" panose="020B0609070205080204" pitchFamily="49" charset="-128"/>
                <a:ea typeface="ＭＳ ゴシック" panose="020B0609070205080204" pitchFamily="49" charset="-128"/>
              </a:rPr>
              <a:t/>
            </a:r>
            <a:br>
              <a:rPr lang="en-US" altLang="ja-JP" sz="3200" dirty="0" smtClean="0">
                <a:solidFill>
                  <a:schemeClr val="tx1"/>
                </a:solidFill>
                <a:latin typeface="ＭＳ ゴシック" panose="020B0609070205080204" pitchFamily="49" charset="-128"/>
                <a:ea typeface="ＭＳ ゴシック" panose="020B0609070205080204" pitchFamily="49" charset="-128"/>
              </a:rPr>
            </a:br>
            <a:r>
              <a:rPr lang="ja-JP" altLang="en-US" sz="3200" dirty="0" smtClean="0">
                <a:solidFill>
                  <a:schemeClr val="tx1"/>
                </a:solidFill>
                <a:latin typeface="ＭＳ ゴシック" panose="020B0609070205080204" pitchFamily="49" charset="-128"/>
                <a:ea typeface="ＭＳ ゴシック" panose="020B0609070205080204" pitchFamily="49" charset="-128"/>
              </a:rPr>
              <a:t>　　　　予算原単位の達成 </a:t>
            </a:r>
            <a:r>
              <a:rPr lang="en-US" altLang="ja-JP" sz="3200" dirty="0" smtClean="0">
                <a:solidFill>
                  <a:schemeClr val="tx1"/>
                </a:solidFill>
                <a:latin typeface="ＭＳ ゴシック" panose="020B0609070205080204" pitchFamily="49" charset="-128"/>
                <a:ea typeface="ＭＳ ゴシック" panose="020B0609070205080204" pitchFamily="49" charset="-128"/>
              </a:rPr>
              <a:t>……… </a:t>
            </a:r>
            <a:r>
              <a:rPr lang="en-US" altLang="ja-JP" sz="3200" dirty="0">
                <a:solidFill>
                  <a:schemeClr val="tx1"/>
                </a:solidFill>
                <a:latin typeface="ＭＳ ゴシック" panose="020B0609070205080204" pitchFamily="49" charset="-128"/>
                <a:ea typeface="ＭＳ ゴシック" panose="020B0609070205080204" pitchFamily="49" charset="-128"/>
              </a:rPr>
              <a:t>100</a:t>
            </a:r>
            <a:r>
              <a:rPr lang="ja-JP" altLang="en-US" sz="3200" dirty="0">
                <a:solidFill>
                  <a:schemeClr val="tx1"/>
                </a:solidFill>
                <a:latin typeface="ＭＳ ゴシック" panose="020B0609070205080204" pitchFamily="49" charset="-128"/>
                <a:ea typeface="ＭＳ ゴシック" panose="020B0609070205080204" pitchFamily="49" charset="-128"/>
              </a:rPr>
              <a:t>％</a:t>
            </a:r>
            <a:endParaRPr lang="ja-JP" altLang="en-US" sz="32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457111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6496" y="332656"/>
            <a:ext cx="70925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効果</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7" name="Text Box 6"/>
          <p:cNvSpPr txBox="1">
            <a:spLocks noChangeArrowheads="1"/>
          </p:cNvSpPr>
          <p:nvPr/>
        </p:nvSpPr>
        <p:spPr bwMode="auto">
          <a:xfrm>
            <a:off x="272480" y="1010485"/>
            <a:ext cx="5069427"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２</a:t>
            </a:r>
            <a:r>
              <a:rPr lang="ja-JP" altLang="en-US" sz="2000" dirty="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加工時間</a:t>
            </a:r>
            <a:r>
              <a:rPr lang="ja-JP" altLang="en-US" sz="2000" dirty="0" smtClean="0">
                <a:latin typeface="メイリオ" panose="020B0604030504040204" pitchFamily="50" charset="-128"/>
                <a:ea typeface="メイリオ" panose="020B0604030504040204" pitchFamily="50" charset="-128"/>
              </a:rPr>
              <a:t>（他の面取り</a:t>
            </a:r>
            <a:r>
              <a:rPr lang="ja-JP" altLang="en-US" sz="2000" dirty="0" smtClean="0">
                <a:latin typeface="メイリオ" panose="020B0604030504040204" pitchFamily="50" charset="-128"/>
                <a:ea typeface="メイリオ" panose="020B0604030504040204" pitchFamily="50" charset="-128"/>
              </a:rPr>
              <a:t>の</a:t>
            </a:r>
            <a:r>
              <a:rPr lang="ja-JP" altLang="en-US" sz="2000" dirty="0" smtClean="0">
                <a:latin typeface="メイリオ" panose="020B0604030504040204" pitchFamily="50" charset="-128"/>
                <a:ea typeface="メイリオ" panose="020B0604030504040204" pitchFamily="50" charset="-128"/>
              </a:rPr>
              <a:t>大きな明細</a:t>
            </a:r>
            <a:r>
              <a:rPr lang="ja-JP" altLang="en-US" sz="2000" dirty="0" smtClean="0">
                <a:latin typeface="メイリオ" panose="020B0604030504040204" pitchFamily="50" charset="-128"/>
                <a:ea typeface="メイリオ" panose="020B0604030504040204" pitchFamily="50" charset="-128"/>
              </a:rPr>
              <a:t>）</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26" name="Text Box 6"/>
          <p:cNvSpPr txBox="1">
            <a:spLocks noChangeArrowheads="1"/>
          </p:cNvSpPr>
          <p:nvPr/>
        </p:nvSpPr>
        <p:spPr bwMode="auto">
          <a:xfrm>
            <a:off x="288896" y="1532252"/>
            <a:ext cx="8137575" cy="1941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200000"/>
              </a:lnSpc>
            </a:pPr>
            <a:r>
              <a:rPr lang="ja-JP" altLang="en-US" sz="2000" dirty="0" smtClean="0">
                <a:solidFill>
                  <a:schemeClr val="tx1"/>
                </a:solidFill>
                <a:latin typeface="メイリオ" panose="020B0604030504040204" pitchFamily="50" charset="-128"/>
                <a:ea typeface="メイリオ" panose="020B0604030504040204" pitchFamily="50" charset="-128"/>
              </a:rPr>
              <a:t>　　・さらに</a:t>
            </a:r>
            <a:r>
              <a:rPr lang="en-US" altLang="ja-JP" sz="2000" dirty="0" smtClean="0">
                <a:solidFill>
                  <a:srgbClr val="FF0000"/>
                </a:solidFill>
                <a:latin typeface="メイリオ" panose="020B0604030504040204" pitchFamily="50" charset="-128"/>
                <a:ea typeface="メイリオ" panose="020B0604030504040204" pitchFamily="50" charset="-128"/>
              </a:rPr>
              <a:t>212</a:t>
            </a:r>
            <a:r>
              <a:rPr lang="ja-JP" altLang="en-US" sz="2000" dirty="0" smtClean="0">
                <a:solidFill>
                  <a:srgbClr val="FF0000"/>
                </a:solidFill>
                <a:latin typeface="メイリオ" panose="020B0604030504040204" pitchFamily="50" charset="-128"/>
                <a:ea typeface="メイリオ" panose="020B0604030504040204" pitchFamily="50" charset="-128"/>
              </a:rPr>
              <a:t>本</a:t>
            </a:r>
            <a:r>
              <a:rPr lang="ja-JP" altLang="en-US" sz="2000" dirty="0" smtClean="0">
                <a:solidFill>
                  <a:schemeClr val="tx1"/>
                </a:solidFill>
                <a:latin typeface="メイリオ" panose="020B0604030504040204" pitchFamily="50" charset="-128"/>
                <a:ea typeface="メイリオ" panose="020B0604030504040204" pitchFamily="50" charset="-128"/>
              </a:rPr>
              <a:t>相当の</a:t>
            </a:r>
            <a:r>
              <a:rPr lang="ja-JP" altLang="en-US" sz="2000" dirty="0" smtClean="0">
                <a:solidFill>
                  <a:schemeClr val="tx1"/>
                </a:solidFill>
                <a:latin typeface="メイリオ" panose="020B0604030504040204" pitchFamily="50" charset="-128"/>
                <a:ea typeface="メイリオ" panose="020B0604030504040204" pitchFamily="50" charset="-128"/>
              </a:rPr>
              <a:t>モールドに</a:t>
            </a:r>
            <a:r>
              <a:rPr lang="ja-JP" altLang="en-US" sz="2000" dirty="0" smtClean="0">
                <a:solidFill>
                  <a:schemeClr val="tx1"/>
                </a:solidFill>
                <a:latin typeface="メイリオ" panose="020B0604030504040204" pitchFamily="50" charset="-128"/>
                <a:ea typeface="メイリオ" panose="020B0604030504040204" pitchFamily="50" charset="-128"/>
              </a:rPr>
              <a:t>自動加工システムを適用</a:t>
            </a:r>
            <a:endParaRPr lang="en-US" altLang="ja-JP" sz="20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smtClean="0">
                <a:solidFill>
                  <a:schemeClr val="tx1"/>
                </a:solidFill>
                <a:latin typeface="メイリオ" panose="020B0604030504040204" pitchFamily="50" charset="-128"/>
                <a:ea typeface="メイリオ" panose="020B0604030504040204" pitchFamily="50" charset="-128"/>
              </a:rPr>
              <a:t>　　・平均</a:t>
            </a:r>
            <a:r>
              <a:rPr lang="en-US" altLang="ja-JP" sz="2000" dirty="0" smtClean="0">
                <a:solidFill>
                  <a:srgbClr val="FF0000"/>
                </a:solidFill>
                <a:latin typeface="メイリオ" panose="020B0604030504040204" pitchFamily="50" charset="-128"/>
                <a:ea typeface="メイリオ" panose="020B0604030504040204" pitchFamily="50" charset="-128"/>
              </a:rPr>
              <a:t>125</a:t>
            </a:r>
            <a:r>
              <a:rPr lang="ja-JP" altLang="en-US" sz="2000" dirty="0" smtClean="0">
                <a:solidFill>
                  <a:srgbClr val="FF0000"/>
                </a:solidFill>
                <a:latin typeface="メイリオ" panose="020B0604030504040204" pitchFamily="50" charset="-128"/>
                <a:ea typeface="メイリオ" panose="020B0604030504040204" pitchFamily="50" charset="-128"/>
              </a:rPr>
              <a:t>秒</a:t>
            </a:r>
            <a:r>
              <a:rPr lang="en-US" altLang="ja-JP" sz="2000" dirty="0" smtClean="0">
                <a:solidFill>
                  <a:srgbClr val="FF0000"/>
                </a:solidFill>
                <a:latin typeface="メイリオ" panose="020B0604030504040204" pitchFamily="50" charset="-128"/>
                <a:ea typeface="メイリオ" panose="020B0604030504040204" pitchFamily="50" charset="-128"/>
              </a:rPr>
              <a:t>/</a:t>
            </a:r>
            <a:r>
              <a:rPr lang="ja-JP" altLang="en-US" sz="2000" dirty="0" smtClean="0">
                <a:solidFill>
                  <a:srgbClr val="FF0000"/>
                </a:solidFill>
                <a:latin typeface="メイリオ" panose="020B0604030504040204" pitchFamily="50" charset="-128"/>
                <a:ea typeface="メイリオ" panose="020B0604030504040204" pitchFamily="50" charset="-128"/>
              </a:rPr>
              <a:t>本（</a:t>
            </a:r>
            <a:r>
              <a:rPr lang="en-US" altLang="ja-JP" sz="2000" dirty="0" smtClean="0">
                <a:solidFill>
                  <a:srgbClr val="FF0000"/>
                </a:solidFill>
                <a:latin typeface="メイリオ" panose="020B0604030504040204" pitchFamily="50" charset="-128"/>
                <a:ea typeface="メイリオ" panose="020B0604030504040204" pitchFamily="50" charset="-128"/>
              </a:rPr>
              <a:t>2.1</a:t>
            </a:r>
            <a:r>
              <a:rPr lang="ja-JP" altLang="en-US" sz="2000" dirty="0" smtClean="0">
                <a:solidFill>
                  <a:srgbClr val="FF0000"/>
                </a:solidFill>
                <a:latin typeface="メイリオ" panose="020B0604030504040204" pitchFamily="50" charset="-128"/>
                <a:ea typeface="メイリオ" panose="020B0604030504040204" pitchFamily="50" charset="-128"/>
              </a:rPr>
              <a:t>分</a:t>
            </a:r>
            <a:r>
              <a:rPr lang="en-US" altLang="ja-JP" sz="2000" dirty="0" smtClean="0">
                <a:solidFill>
                  <a:srgbClr val="FF0000"/>
                </a:solidFill>
                <a:latin typeface="メイリオ" panose="020B0604030504040204" pitchFamily="50" charset="-128"/>
                <a:ea typeface="メイリオ" panose="020B0604030504040204" pitchFamily="50" charset="-128"/>
              </a:rPr>
              <a:t>/</a:t>
            </a:r>
            <a:r>
              <a:rPr lang="ja-JP" altLang="en-US" sz="2000" dirty="0" smtClean="0">
                <a:solidFill>
                  <a:srgbClr val="FF0000"/>
                </a:solidFill>
                <a:latin typeface="メイリオ" panose="020B0604030504040204" pitchFamily="50" charset="-128"/>
                <a:ea typeface="メイリオ" panose="020B0604030504040204" pitchFamily="50" charset="-128"/>
              </a:rPr>
              <a:t>本）</a:t>
            </a:r>
            <a:r>
              <a:rPr lang="ja-JP" altLang="en-US" sz="2000" dirty="0" smtClean="0">
                <a:solidFill>
                  <a:schemeClr val="tx1"/>
                </a:solidFill>
                <a:latin typeface="メイリオ" panose="020B0604030504040204" pitchFamily="50" charset="-128"/>
                <a:ea typeface="メイリオ" panose="020B0604030504040204" pitchFamily="50" charset="-128"/>
              </a:rPr>
              <a:t>実質加工時間を短縮</a:t>
            </a:r>
            <a:endParaRPr lang="en-US" altLang="ja-JP" sz="20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solidFill>
                  <a:schemeClr val="tx1"/>
                </a:solidFill>
                <a:latin typeface="メイリオ" panose="020B0604030504040204" pitchFamily="50" charset="-128"/>
                <a:ea typeface="メイリオ" panose="020B0604030504040204" pitchFamily="50" charset="-128"/>
              </a:rPr>
              <a:t>　</a:t>
            </a:r>
            <a:r>
              <a:rPr lang="ja-JP" altLang="en-US" sz="2000" dirty="0" smtClean="0">
                <a:solidFill>
                  <a:schemeClr val="tx1"/>
                </a:solidFill>
                <a:latin typeface="メイリオ" panose="020B0604030504040204" pitchFamily="50" charset="-128"/>
                <a:ea typeface="メイリオ" panose="020B0604030504040204" pitchFamily="50" charset="-128"/>
              </a:rPr>
              <a:t>　・平均</a:t>
            </a:r>
            <a:r>
              <a:rPr lang="en-US" altLang="ja-JP" sz="2000" dirty="0" smtClean="0">
                <a:solidFill>
                  <a:srgbClr val="FF0000"/>
                </a:solidFill>
                <a:latin typeface="メイリオ" panose="020B0604030504040204" pitchFamily="50" charset="-128"/>
                <a:ea typeface="メイリオ" panose="020B0604030504040204" pitchFamily="50" charset="-128"/>
              </a:rPr>
              <a:t>760</a:t>
            </a:r>
            <a:r>
              <a:rPr lang="ja-JP" altLang="en-US" sz="2000" dirty="0" smtClean="0">
                <a:solidFill>
                  <a:srgbClr val="FF0000"/>
                </a:solidFill>
                <a:latin typeface="メイリオ" panose="020B0604030504040204" pitchFamily="50" charset="-128"/>
                <a:ea typeface="メイリオ" panose="020B0604030504040204" pitchFamily="50" charset="-128"/>
              </a:rPr>
              <a:t>秒</a:t>
            </a:r>
            <a:r>
              <a:rPr lang="en-US" altLang="ja-JP" sz="2000" dirty="0" smtClean="0">
                <a:solidFill>
                  <a:srgbClr val="FF0000"/>
                </a:solidFill>
                <a:latin typeface="メイリオ" panose="020B0604030504040204" pitchFamily="50" charset="-128"/>
                <a:ea typeface="メイリオ" panose="020B0604030504040204" pitchFamily="50" charset="-128"/>
              </a:rPr>
              <a:t>/</a:t>
            </a:r>
            <a:r>
              <a:rPr lang="ja-JP" altLang="en-US" sz="2000" dirty="0" smtClean="0">
                <a:solidFill>
                  <a:srgbClr val="FF0000"/>
                </a:solidFill>
                <a:latin typeface="メイリオ" panose="020B0604030504040204" pitchFamily="50" charset="-128"/>
                <a:ea typeface="メイリオ" panose="020B0604030504040204" pitchFamily="50" charset="-128"/>
              </a:rPr>
              <a:t>本（</a:t>
            </a:r>
            <a:r>
              <a:rPr lang="en-US" altLang="ja-JP" sz="2000" dirty="0" smtClean="0">
                <a:solidFill>
                  <a:srgbClr val="FF0000"/>
                </a:solidFill>
                <a:latin typeface="メイリオ" panose="020B0604030504040204" pitchFamily="50" charset="-128"/>
                <a:ea typeface="メイリオ" panose="020B0604030504040204" pitchFamily="50" charset="-128"/>
              </a:rPr>
              <a:t>12.7</a:t>
            </a:r>
            <a:r>
              <a:rPr lang="ja-JP" altLang="en-US" sz="2000" dirty="0" smtClean="0">
                <a:solidFill>
                  <a:srgbClr val="FF0000"/>
                </a:solidFill>
                <a:latin typeface="メイリオ" panose="020B0604030504040204" pitchFamily="50" charset="-128"/>
                <a:ea typeface="メイリオ" panose="020B0604030504040204" pitchFamily="50" charset="-128"/>
              </a:rPr>
              <a:t>分</a:t>
            </a:r>
            <a:r>
              <a:rPr lang="en-US" altLang="ja-JP" sz="2000" dirty="0" smtClean="0">
                <a:solidFill>
                  <a:srgbClr val="FF0000"/>
                </a:solidFill>
                <a:latin typeface="メイリオ" panose="020B0604030504040204" pitchFamily="50" charset="-128"/>
                <a:ea typeface="メイリオ" panose="020B0604030504040204" pitchFamily="50" charset="-128"/>
              </a:rPr>
              <a:t>/</a:t>
            </a:r>
            <a:r>
              <a:rPr lang="ja-JP" altLang="en-US" sz="2000" dirty="0" smtClean="0">
                <a:solidFill>
                  <a:srgbClr val="FF0000"/>
                </a:solidFill>
                <a:latin typeface="メイリオ" panose="020B0604030504040204" pitchFamily="50" charset="-128"/>
                <a:ea typeface="メイリオ" panose="020B0604030504040204" pitchFamily="50" charset="-128"/>
              </a:rPr>
              <a:t>本）</a:t>
            </a:r>
            <a:r>
              <a:rPr lang="ja-JP" altLang="en-US" sz="2000" dirty="0" smtClean="0">
                <a:solidFill>
                  <a:schemeClr val="tx1"/>
                </a:solidFill>
                <a:latin typeface="メイリオ" panose="020B0604030504040204" pitchFamily="50" charset="-128"/>
                <a:ea typeface="メイリオ" panose="020B0604030504040204" pitchFamily="50" charset="-128"/>
              </a:rPr>
              <a:t>他の作業が可能に（副次的効果）</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5" name="Text Box 6"/>
          <p:cNvSpPr txBox="1">
            <a:spLocks noChangeArrowheads="1"/>
          </p:cNvSpPr>
          <p:nvPr/>
        </p:nvSpPr>
        <p:spPr bwMode="auto">
          <a:xfrm>
            <a:off x="272480" y="4394861"/>
            <a:ext cx="353054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３</a:t>
            </a:r>
            <a:r>
              <a:rPr lang="ja-JP" altLang="en-US" sz="2000" dirty="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加工時間（全ての明細）</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6" name="Text Box 6"/>
          <p:cNvSpPr txBox="1">
            <a:spLocks noChangeArrowheads="1"/>
          </p:cNvSpPr>
          <p:nvPr/>
        </p:nvSpPr>
        <p:spPr bwMode="auto">
          <a:xfrm>
            <a:off x="272480" y="4983700"/>
            <a:ext cx="8967930" cy="1325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200000"/>
              </a:lnSpc>
            </a:pPr>
            <a:r>
              <a:rPr lang="ja-JP" altLang="en-US" sz="2000" dirty="0" smtClean="0">
                <a:solidFill>
                  <a:schemeClr val="tx1"/>
                </a:solidFill>
                <a:latin typeface="メイリオ" panose="020B0604030504040204" pitchFamily="50" charset="-128"/>
                <a:ea typeface="メイリオ" panose="020B0604030504040204" pitchFamily="50" charset="-128"/>
              </a:rPr>
              <a:t>　　・加工工具の一新により、全てのモールドに対して高速化</a:t>
            </a:r>
            <a:endParaRPr lang="en-US" altLang="ja-JP" sz="20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a:solidFill>
                  <a:schemeClr val="tx1"/>
                </a:solidFill>
                <a:latin typeface="メイリオ" panose="020B0604030504040204" pitchFamily="50" charset="-128"/>
                <a:ea typeface="メイリオ" panose="020B0604030504040204" pitchFamily="50" charset="-128"/>
              </a:rPr>
              <a:t>　</a:t>
            </a:r>
            <a:r>
              <a:rPr lang="ja-JP" altLang="en-US" sz="2000" dirty="0" smtClean="0">
                <a:solidFill>
                  <a:schemeClr val="tx1"/>
                </a:solidFill>
                <a:latin typeface="メイリオ" panose="020B0604030504040204" pitchFamily="50" charset="-128"/>
                <a:ea typeface="メイリオ" panose="020B0604030504040204" pitchFamily="50" charset="-128"/>
              </a:rPr>
              <a:t>　・平均</a:t>
            </a:r>
            <a:r>
              <a:rPr lang="en-US" altLang="ja-JP" sz="2000" dirty="0" smtClean="0">
                <a:solidFill>
                  <a:srgbClr val="FF0000"/>
                </a:solidFill>
                <a:latin typeface="メイリオ" panose="020B0604030504040204" pitchFamily="50" charset="-128"/>
                <a:ea typeface="メイリオ" panose="020B0604030504040204" pitchFamily="50" charset="-128"/>
              </a:rPr>
              <a:t>30</a:t>
            </a:r>
            <a:r>
              <a:rPr lang="ja-JP" altLang="en-US" sz="2000" dirty="0" smtClean="0">
                <a:solidFill>
                  <a:srgbClr val="FF0000"/>
                </a:solidFill>
                <a:latin typeface="メイリオ" panose="020B0604030504040204" pitchFamily="50" charset="-128"/>
                <a:ea typeface="メイリオ" panose="020B0604030504040204" pitchFamily="50" charset="-128"/>
              </a:rPr>
              <a:t>秒</a:t>
            </a:r>
            <a:r>
              <a:rPr lang="en-US" altLang="ja-JP" sz="2000" dirty="0" smtClean="0">
                <a:solidFill>
                  <a:srgbClr val="FF0000"/>
                </a:solidFill>
                <a:latin typeface="メイリオ" panose="020B0604030504040204" pitchFamily="50" charset="-128"/>
                <a:ea typeface="メイリオ" panose="020B0604030504040204" pitchFamily="50" charset="-128"/>
              </a:rPr>
              <a:t>/</a:t>
            </a:r>
            <a:r>
              <a:rPr lang="ja-JP" altLang="en-US" sz="2000" dirty="0" smtClean="0">
                <a:solidFill>
                  <a:srgbClr val="FF0000"/>
                </a:solidFill>
                <a:latin typeface="メイリオ" panose="020B0604030504040204" pitchFamily="50" charset="-128"/>
                <a:ea typeface="メイリオ" panose="020B0604030504040204" pitchFamily="50" charset="-128"/>
              </a:rPr>
              <a:t>本（</a:t>
            </a:r>
            <a:r>
              <a:rPr lang="en-US" altLang="ja-JP" sz="2000" dirty="0" smtClean="0">
                <a:solidFill>
                  <a:srgbClr val="FF0000"/>
                </a:solidFill>
                <a:latin typeface="メイリオ" panose="020B0604030504040204" pitchFamily="50" charset="-128"/>
                <a:ea typeface="メイリオ" panose="020B0604030504040204" pitchFamily="50" charset="-128"/>
              </a:rPr>
              <a:t>0.5</a:t>
            </a:r>
            <a:r>
              <a:rPr lang="ja-JP" altLang="en-US" sz="2000" dirty="0" smtClean="0">
                <a:solidFill>
                  <a:srgbClr val="FF0000"/>
                </a:solidFill>
                <a:latin typeface="メイリオ" panose="020B0604030504040204" pitchFamily="50" charset="-128"/>
                <a:ea typeface="メイリオ" panose="020B0604030504040204" pitchFamily="50" charset="-128"/>
              </a:rPr>
              <a:t>分</a:t>
            </a:r>
            <a:r>
              <a:rPr lang="en-US" altLang="ja-JP" sz="2000" dirty="0" smtClean="0">
                <a:solidFill>
                  <a:srgbClr val="FF0000"/>
                </a:solidFill>
                <a:latin typeface="メイリオ" panose="020B0604030504040204" pitchFamily="50" charset="-128"/>
                <a:ea typeface="メイリオ" panose="020B0604030504040204" pitchFamily="50" charset="-128"/>
              </a:rPr>
              <a:t>/</a:t>
            </a:r>
            <a:r>
              <a:rPr lang="ja-JP" altLang="en-US" sz="2000" dirty="0" smtClean="0">
                <a:solidFill>
                  <a:srgbClr val="FF0000"/>
                </a:solidFill>
                <a:latin typeface="メイリオ" panose="020B0604030504040204" pitchFamily="50" charset="-128"/>
                <a:ea typeface="メイリオ" panose="020B0604030504040204" pitchFamily="50" charset="-128"/>
              </a:rPr>
              <a:t>本）</a:t>
            </a:r>
            <a:r>
              <a:rPr lang="ja-JP" altLang="en-US" sz="2000" dirty="0" smtClean="0">
                <a:solidFill>
                  <a:schemeClr val="tx1"/>
                </a:solidFill>
                <a:latin typeface="メイリオ" panose="020B0604030504040204" pitchFamily="50" charset="-128"/>
                <a:ea typeface="メイリオ" panose="020B0604030504040204" pitchFamily="50" charset="-128"/>
              </a:rPr>
              <a:t>加工時間を短縮（上記を除く</a:t>
            </a:r>
            <a:r>
              <a:rPr lang="en-US" altLang="ja-JP" sz="2000" dirty="0" smtClean="0">
                <a:solidFill>
                  <a:srgbClr val="FF0000"/>
                </a:solidFill>
                <a:latin typeface="メイリオ" panose="020B0604030504040204" pitchFamily="50" charset="-128"/>
                <a:ea typeface="メイリオ" panose="020B0604030504040204" pitchFamily="50" charset="-128"/>
              </a:rPr>
              <a:t>3052</a:t>
            </a:r>
            <a:r>
              <a:rPr lang="ja-JP" altLang="en-US" sz="2000" dirty="0" smtClean="0">
                <a:solidFill>
                  <a:srgbClr val="FF0000"/>
                </a:solidFill>
                <a:latin typeface="メイリオ" panose="020B0604030504040204" pitchFamily="50" charset="-128"/>
                <a:ea typeface="メイリオ" panose="020B0604030504040204" pitchFamily="50" charset="-128"/>
              </a:rPr>
              <a:t>本</a:t>
            </a:r>
            <a:r>
              <a:rPr lang="ja-JP" altLang="en-US" sz="2000" dirty="0" smtClean="0">
                <a:solidFill>
                  <a:schemeClr val="tx1"/>
                </a:solidFill>
                <a:latin typeface="メイリオ" panose="020B0604030504040204" pitchFamily="50" charset="-128"/>
                <a:ea typeface="メイリオ" panose="020B0604030504040204" pitchFamily="50" charset="-128"/>
              </a:rPr>
              <a:t>相当）</a:t>
            </a:r>
            <a:endParaRPr lang="ja-JP" altLang="en-US" sz="2000" dirty="0">
              <a:solidFill>
                <a:schemeClr val="tx1"/>
              </a:solidFill>
              <a:latin typeface="メイリオ" panose="020B0604030504040204" pitchFamily="50" charset="-128"/>
              <a:ea typeface="メイリオ" panose="020B0604030504040204" pitchFamily="50" charset="-128"/>
            </a:endParaRPr>
          </a:p>
        </p:txBody>
      </p:sp>
      <p:cxnSp>
        <p:nvCxnSpPr>
          <p:cNvPr id="3" name="直線コネクタ 2"/>
          <p:cNvCxnSpPr/>
          <p:nvPr/>
        </p:nvCxnSpPr>
        <p:spPr bwMode="auto">
          <a:xfrm>
            <a:off x="352696" y="3861048"/>
            <a:ext cx="9200608" cy="0"/>
          </a:xfrm>
          <a:prstGeom prst="line">
            <a:avLst/>
          </a:prstGeom>
          <a:solidFill>
            <a:schemeClr val="accent1"/>
          </a:solidFill>
          <a:ln w="254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683927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6496" y="332656"/>
            <a:ext cx="2280202"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効果（金額 </a:t>
            </a:r>
            <a:r>
              <a:rPr lang="en-US" altLang="ja-JP" sz="2000" dirty="0" smtClean="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年）</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5" name="Text Box 6"/>
          <p:cNvSpPr txBox="1">
            <a:spLocks noChangeArrowheads="1"/>
          </p:cNvSpPr>
          <p:nvPr/>
        </p:nvSpPr>
        <p:spPr bwMode="auto">
          <a:xfrm>
            <a:off x="537291" y="1484784"/>
            <a:ext cx="8921187" cy="3018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150000"/>
              </a:lnSpc>
            </a:pPr>
            <a:r>
              <a:rPr lang="ja-JP" altLang="en-US" sz="2000" dirty="0" smtClean="0">
                <a:latin typeface="メイリオ" panose="020B0604030504040204" pitchFamily="50" charset="-128"/>
                <a:ea typeface="メイリオ" panose="020B0604030504040204" pitchFamily="50" charset="-128"/>
              </a:rPr>
              <a:t>１）</a:t>
            </a:r>
            <a:r>
              <a:rPr lang="en-US" altLang="ja-JP" sz="2000" dirty="0" smtClean="0">
                <a:latin typeface="メイリオ" panose="020B0604030504040204" pitchFamily="50" charset="-128"/>
                <a:ea typeface="メイリオ" panose="020B0604030504040204" pitchFamily="50" charset="-128"/>
              </a:rPr>
              <a:t>(440p × 243s + 440p × 1030s) / 7.75h × </a:t>
            </a:r>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20,000 = </a:t>
            </a:r>
            <a:r>
              <a:rPr lang="ja-JP" altLang="en-US" sz="2000" dirty="0" smtClean="0">
                <a:solidFill>
                  <a:srgbClr val="FF0000"/>
                </a:solidFill>
                <a:latin typeface="メイリオ" panose="020B0604030504040204" pitchFamily="50" charset="-128"/>
                <a:ea typeface="メイリオ" panose="020B0604030504040204" pitchFamily="50" charset="-128"/>
              </a:rPr>
              <a:t>￥</a:t>
            </a:r>
            <a:r>
              <a:rPr lang="en-US" altLang="ja-JP" sz="2000" dirty="0" smtClean="0">
                <a:solidFill>
                  <a:srgbClr val="FF0000"/>
                </a:solidFill>
                <a:latin typeface="メイリオ" panose="020B0604030504040204" pitchFamily="50" charset="-128"/>
                <a:ea typeface="メイリオ" panose="020B0604030504040204" pitchFamily="50" charset="-128"/>
              </a:rPr>
              <a:t>401,520</a:t>
            </a:r>
          </a:p>
          <a:p>
            <a:pPr lvl="0" eaLnBrk="1" hangingPunct="1">
              <a:lnSpc>
                <a:spcPct val="200000"/>
              </a:lnSpc>
            </a:pPr>
            <a:endParaRPr lang="en-US" altLang="ja-JP" sz="20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smtClean="0">
                <a:solidFill>
                  <a:schemeClr val="tx1"/>
                </a:solidFill>
                <a:latin typeface="メイリオ" panose="020B0604030504040204" pitchFamily="50" charset="-128"/>
                <a:ea typeface="メイリオ" panose="020B0604030504040204" pitchFamily="50" charset="-128"/>
              </a:rPr>
              <a:t>２）</a:t>
            </a:r>
            <a:r>
              <a:rPr lang="en-US" altLang="ja-JP" sz="2000" dirty="0" smtClean="0">
                <a:solidFill>
                  <a:schemeClr val="tx1"/>
                </a:solidFill>
                <a:latin typeface="メイリオ" panose="020B0604030504040204" pitchFamily="50" charset="-128"/>
                <a:ea typeface="メイリオ" panose="020B0604030504040204" pitchFamily="50" charset="-128"/>
              </a:rPr>
              <a:t>(212p × 125s + 212p</a:t>
            </a:r>
            <a:r>
              <a:rPr lang="ja-JP" altLang="en-US" sz="2000" dirty="0">
                <a:solidFill>
                  <a:schemeClr val="tx1"/>
                </a:solidFill>
                <a:latin typeface="メイリオ" panose="020B0604030504040204" pitchFamily="50" charset="-128"/>
                <a:ea typeface="メイリオ" panose="020B0604030504040204" pitchFamily="50" charset="-128"/>
              </a:rPr>
              <a:t> </a:t>
            </a:r>
            <a:r>
              <a:rPr lang="en-US" altLang="ja-JP" sz="2000" dirty="0" smtClean="0">
                <a:solidFill>
                  <a:schemeClr val="tx1"/>
                </a:solidFill>
                <a:latin typeface="メイリオ" panose="020B0604030504040204" pitchFamily="50" charset="-128"/>
                <a:ea typeface="メイリオ" panose="020B0604030504040204" pitchFamily="50" charset="-128"/>
              </a:rPr>
              <a:t>× 760s) / 7.75h × </a:t>
            </a:r>
            <a:r>
              <a:rPr lang="ja-JP" altLang="en-US" sz="2000" dirty="0" smtClean="0">
                <a:solidFill>
                  <a:schemeClr val="tx1"/>
                </a:solidFill>
                <a:latin typeface="メイリオ" panose="020B0604030504040204" pitchFamily="50" charset="-128"/>
                <a:ea typeface="メイリオ" panose="020B0604030504040204" pitchFamily="50" charset="-128"/>
              </a:rPr>
              <a:t>￥</a:t>
            </a:r>
            <a:r>
              <a:rPr lang="en-US" altLang="ja-JP" sz="2000" dirty="0" smtClean="0">
                <a:solidFill>
                  <a:schemeClr val="tx1"/>
                </a:solidFill>
                <a:latin typeface="メイリオ" panose="020B0604030504040204" pitchFamily="50" charset="-128"/>
                <a:ea typeface="メイリオ" panose="020B0604030504040204" pitchFamily="50" charset="-128"/>
              </a:rPr>
              <a:t>20,000 = </a:t>
            </a:r>
            <a:r>
              <a:rPr lang="ja-JP" altLang="en-US" sz="2000" dirty="0" smtClean="0">
                <a:solidFill>
                  <a:srgbClr val="FF0000"/>
                </a:solidFill>
                <a:latin typeface="メイリオ" panose="020B0604030504040204" pitchFamily="50" charset="-128"/>
                <a:ea typeface="メイリオ" panose="020B0604030504040204" pitchFamily="50" charset="-128"/>
              </a:rPr>
              <a:t>￥</a:t>
            </a:r>
            <a:r>
              <a:rPr lang="en-US" altLang="ja-JP" sz="2000" dirty="0" smtClean="0">
                <a:solidFill>
                  <a:srgbClr val="FF0000"/>
                </a:solidFill>
                <a:latin typeface="メイリオ" panose="020B0604030504040204" pitchFamily="50" charset="-128"/>
                <a:ea typeface="メイリオ" panose="020B0604030504040204" pitchFamily="50" charset="-128"/>
              </a:rPr>
              <a:t>134,495</a:t>
            </a:r>
          </a:p>
          <a:p>
            <a:pPr lvl="0" eaLnBrk="1" hangingPunct="1">
              <a:lnSpc>
                <a:spcPct val="200000"/>
              </a:lnSpc>
            </a:pPr>
            <a:endParaRPr lang="en-US" altLang="ja-JP" sz="2000" dirty="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000" dirty="0" smtClean="0">
                <a:solidFill>
                  <a:schemeClr val="tx1"/>
                </a:solidFill>
                <a:latin typeface="メイリオ" panose="020B0604030504040204" pitchFamily="50" charset="-128"/>
                <a:ea typeface="メイリオ" panose="020B0604030504040204" pitchFamily="50" charset="-128"/>
              </a:rPr>
              <a:t>３）</a:t>
            </a:r>
            <a:r>
              <a:rPr lang="en-US" altLang="ja-JP" sz="2000" dirty="0" smtClean="0">
                <a:solidFill>
                  <a:schemeClr val="tx1"/>
                </a:solidFill>
                <a:latin typeface="メイリオ" panose="020B0604030504040204" pitchFamily="50" charset="-128"/>
                <a:ea typeface="メイリオ" panose="020B0604030504040204" pitchFamily="50" charset="-128"/>
              </a:rPr>
              <a:t>(3052p × 30s) / 7.75h × </a:t>
            </a:r>
            <a:r>
              <a:rPr lang="ja-JP" altLang="en-US" sz="2000" dirty="0" smtClean="0">
                <a:solidFill>
                  <a:schemeClr val="tx1"/>
                </a:solidFill>
                <a:latin typeface="メイリオ" panose="020B0604030504040204" pitchFamily="50" charset="-128"/>
                <a:ea typeface="メイリオ" panose="020B0604030504040204" pitchFamily="50" charset="-128"/>
              </a:rPr>
              <a:t>￥</a:t>
            </a:r>
            <a:r>
              <a:rPr lang="en-US" altLang="ja-JP" sz="2000" dirty="0" smtClean="0">
                <a:solidFill>
                  <a:schemeClr val="tx1"/>
                </a:solidFill>
                <a:latin typeface="メイリオ" panose="020B0604030504040204" pitchFamily="50" charset="-128"/>
                <a:ea typeface="メイリオ" panose="020B0604030504040204" pitchFamily="50" charset="-128"/>
              </a:rPr>
              <a:t>20,000</a:t>
            </a:r>
            <a:r>
              <a:rPr lang="ja-JP" altLang="en-US" sz="2000" dirty="0">
                <a:solidFill>
                  <a:schemeClr val="tx1"/>
                </a:solidFill>
                <a:latin typeface="メイリオ" panose="020B0604030504040204" pitchFamily="50" charset="-128"/>
                <a:ea typeface="メイリオ" panose="020B0604030504040204" pitchFamily="50" charset="-128"/>
              </a:rPr>
              <a:t> </a:t>
            </a:r>
            <a:r>
              <a:rPr lang="en-US" altLang="ja-JP" sz="2000" dirty="0" smtClean="0">
                <a:solidFill>
                  <a:schemeClr val="tx1"/>
                </a:solidFill>
                <a:latin typeface="メイリオ" panose="020B0604030504040204" pitchFamily="50" charset="-128"/>
                <a:ea typeface="メイリオ" panose="020B0604030504040204" pitchFamily="50" charset="-128"/>
              </a:rPr>
              <a:t>= </a:t>
            </a:r>
            <a:r>
              <a:rPr lang="ja-JP" altLang="en-US" sz="2000" dirty="0" smtClean="0">
                <a:solidFill>
                  <a:srgbClr val="FF0000"/>
                </a:solidFill>
                <a:latin typeface="メイリオ" panose="020B0604030504040204" pitchFamily="50" charset="-128"/>
                <a:ea typeface="メイリオ" panose="020B0604030504040204" pitchFamily="50" charset="-128"/>
              </a:rPr>
              <a:t>￥</a:t>
            </a:r>
            <a:r>
              <a:rPr lang="en-US" altLang="ja-JP" sz="2000" dirty="0" smtClean="0">
                <a:solidFill>
                  <a:srgbClr val="FF0000"/>
                </a:solidFill>
                <a:latin typeface="メイリオ" panose="020B0604030504040204" pitchFamily="50" charset="-128"/>
                <a:ea typeface="メイリオ" panose="020B0604030504040204" pitchFamily="50" charset="-128"/>
              </a:rPr>
              <a:t>65,634</a:t>
            </a:r>
            <a:endParaRPr lang="ja-JP" altLang="en-US" sz="2000" dirty="0">
              <a:solidFill>
                <a:srgbClr val="FF0000"/>
              </a:solidFill>
              <a:latin typeface="メイリオ" panose="020B0604030504040204" pitchFamily="50" charset="-128"/>
              <a:ea typeface="メイリオ" panose="020B0604030504040204" pitchFamily="50" charset="-128"/>
            </a:endParaRPr>
          </a:p>
        </p:txBody>
      </p:sp>
      <p:sp>
        <p:nvSpPr>
          <p:cNvPr id="6" name="右矢印 5"/>
          <p:cNvSpPr/>
          <p:nvPr/>
        </p:nvSpPr>
        <p:spPr bwMode="auto">
          <a:xfrm>
            <a:off x="920552" y="5126939"/>
            <a:ext cx="432048" cy="739385"/>
          </a:xfrm>
          <a:prstGeom prst="rightArrow">
            <a:avLst>
              <a:gd name="adj1" fmla="val 58245"/>
              <a:gd name="adj2" fmla="val 60582"/>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endParaRPr>
          </a:p>
        </p:txBody>
      </p:sp>
      <p:sp>
        <p:nvSpPr>
          <p:cNvPr id="7" name="Text Box 115"/>
          <p:cNvSpPr txBox="1">
            <a:spLocks noChangeArrowheads="1"/>
          </p:cNvSpPr>
          <p:nvPr/>
        </p:nvSpPr>
        <p:spPr bwMode="auto">
          <a:xfrm>
            <a:off x="1526219" y="5253012"/>
            <a:ext cx="6853570"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algn="ctr" eaLnBrk="1" hangingPunct="1"/>
            <a:r>
              <a:rPr lang="ja-JP" altLang="en-US" sz="3600" dirty="0" smtClean="0">
                <a:latin typeface="メイリオ" panose="020B0604030504040204" pitchFamily="50" charset="-128"/>
                <a:ea typeface="メイリオ" panose="020B0604030504040204" pitchFamily="50" charset="-128"/>
              </a:rPr>
              <a:t>１年間あたり</a:t>
            </a:r>
            <a:r>
              <a:rPr lang="ja-JP" altLang="en-US" sz="3600" dirty="0" smtClean="0">
                <a:solidFill>
                  <a:srgbClr val="FF0000"/>
                </a:solidFill>
                <a:latin typeface="メイリオ" panose="020B0604030504040204" pitchFamily="50" charset="-128"/>
                <a:ea typeface="メイリオ" panose="020B0604030504040204" pitchFamily="50" charset="-128"/>
              </a:rPr>
              <a:t>￥</a:t>
            </a:r>
            <a:r>
              <a:rPr lang="en-US" altLang="ja-JP" sz="3600" dirty="0" smtClean="0">
                <a:solidFill>
                  <a:srgbClr val="FF0000"/>
                </a:solidFill>
                <a:latin typeface="メイリオ" panose="020B0604030504040204" pitchFamily="50" charset="-128"/>
                <a:ea typeface="メイリオ" panose="020B0604030504040204" pitchFamily="50" charset="-128"/>
              </a:rPr>
              <a:t>601,649</a:t>
            </a:r>
            <a:r>
              <a:rPr lang="en-US" altLang="ja-JP" sz="3600" dirty="0" smtClean="0">
                <a:latin typeface="メイリオ" panose="020B0604030504040204" pitchFamily="50" charset="-128"/>
                <a:ea typeface="メイリオ" panose="020B0604030504040204" pitchFamily="50" charset="-128"/>
              </a:rPr>
              <a:t> </a:t>
            </a:r>
            <a:r>
              <a:rPr lang="ja-JP" altLang="en-US" sz="3600" dirty="0" smtClean="0">
                <a:latin typeface="メイリオ" panose="020B0604030504040204" pitchFamily="50" charset="-128"/>
                <a:ea typeface="メイリオ" panose="020B0604030504040204" pitchFamily="50" charset="-128"/>
              </a:rPr>
              <a:t>の効果</a:t>
            </a:r>
            <a:endParaRPr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85350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704528" y="836712"/>
            <a:ext cx="9480891" cy="5634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250000"/>
              </a:lnSpc>
            </a:pPr>
            <a:r>
              <a:rPr lang="ja-JP" altLang="en-US" sz="2400" dirty="0" smtClean="0">
                <a:solidFill>
                  <a:schemeClr val="tx1"/>
                </a:solidFill>
                <a:latin typeface="メイリオ" panose="020B0604030504040204" pitchFamily="50" charset="-128"/>
                <a:ea typeface="メイリオ" panose="020B0604030504040204" pitchFamily="50" charset="-128"/>
              </a:rPr>
              <a:t>・身体的負担</a:t>
            </a:r>
            <a:r>
              <a:rPr lang="en-US" altLang="ja-JP" sz="2400" dirty="0" smtClean="0">
                <a:solidFill>
                  <a:schemeClr val="tx1"/>
                </a:solidFill>
                <a:latin typeface="メイリオ" panose="020B0604030504040204" pitchFamily="50" charset="-128"/>
                <a:ea typeface="メイリオ" panose="020B0604030504040204" pitchFamily="50" charset="-128"/>
              </a:rPr>
              <a:t>, </a:t>
            </a:r>
            <a:r>
              <a:rPr lang="ja-JP" altLang="en-US" sz="2400" dirty="0" smtClean="0">
                <a:solidFill>
                  <a:schemeClr val="tx1"/>
                </a:solidFill>
                <a:latin typeface="メイリオ" panose="020B0604030504040204" pitchFamily="50" charset="-128"/>
                <a:ea typeface="メイリオ" panose="020B0604030504040204" pitchFamily="50" charset="-128"/>
              </a:rPr>
              <a:t>ケガのリスクが</a:t>
            </a:r>
            <a:r>
              <a:rPr lang="ja-JP" altLang="en-US" sz="2400" dirty="0" smtClean="0">
                <a:solidFill>
                  <a:schemeClr val="tx1"/>
                </a:solidFill>
                <a:latin typeface="メイリオ" panose="020B0604030504040204" pitchFamily="50" charset="-128"/>
                <a:ea typeface="メイリオ" panose="020B0604030504040204" pitchFamily="50" charset="-128"/>
              </a:rPr>
              <a:t>大幅に減少（</a:t>
            </a:r>
            <a:r>
              <a:rPr lang="ja-JP" altLang="en-US" sz="2400" dirty="0" smtClean="0">
                <a:solidFill>
                  <a:srgbClr val="FF0000"/>
                </a:solidFill>
                <a:latin typeface="メイリオ" panose="020B0604030504040204" pitchFamily="50" charset="-128"/>
                <a:ea typeface="メイリオ" panose="020B0604030504040204" pitchFamily="50" charset="-128"/>
              </a:rPr>
              <a:t>安全性の向上</a:t>
            </a:r>
            <a:r>
              <a:rPr lang="ja-JP" altLang="en-US" sz="2400" dirty="0" smtClean="0">
                <a:solidFill>
                  <a:schemeClr val="tx1"/>
                </a:solidFill>
                <a:latin typeface="メイリオ" panose="020B0604030504040204" pitchFamily="50" charset="-128"/>
                <a:ea typeface="メイリオ" panose="020B0604030504040204" pitchFamily="50" charset="-128"/>
              </a:rPr>
              <a:t>）</a:t>
            </a:r>
            <a:endParaRPr lang="en-US" altLang="ja-JP" sz="24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50000"/>
              </a:lnSpc>
            </a:pPr>
            <a:r>
              <a:rPr lang="ja-JP" altLang="en-US" sz="2400" dirty="0" smtClean="0">
                <a:solidFill>
                  <a:schemeClr val="tx1"/>
                </a:solidFill>
                <a:latin typeface="メイリオ" panose="020B0604030504040204" pitchFamily="50" charset="-128"/>
                <a:ea typeface="メイリオ" panose="020B0604030504040204" pitchFamily="50" charset="-128"/>
              </a:rPr>
              <a:t>・作業場での削り屑の発生が大幅に削減（</a:t>
            </a:r>
            <a:r>
              <a:rPr lang="ja-JP" altLang="en-US" sz="2400" dirty="0" smtClean="0">
                <a:solidFill>
                  <a:srgbClr val="FF0000"/>
                </a:solidFill>
                <a:latin typeface="メイリオ" panose="020B0604030504040204" pitchFamily="50" charset="-128"/>
                <a:ea typeface="メイリオ" panose="020B0604030504040204" pitchFamily="50" charset="-128"/>
              </a:rPr>
              <a:t>作業環境</a:t>
            </a:r>
            <a:r>
              <a:rPr lang="ja-JP" altLang="en-US" sz="2400" dirty="0" smtClean="0">
                <a:solidFill>
                  <a:srgbClr val="FF0000"/>
                </a:solidFill>
                <a:latin typeface="メイリオ" panose="020B0604030504040204" pitchFamily="50" charset="-128"/>
                <a:ea typeface="メイリオ" panose="020B0604030504040204" pitchFamily="50" charset="-128"/>
              </a:rPr>
              <a:t>の改善</a:t>
            </a:r>
            <a:r>
              <a:rPr lang="ja-JP" altLang="en-US" sz="2400" dirty="0" smtClean="0">
                <a:solidFill>
                  <a:schemeClr val="tx1"/>
                </a:solidFill>
                <a:latin typeface="メイリオ" panose="020B0604030504040204" pitchFamily="50" charset="-128"/>
                <a:ea typeface="メイリオ" panose="020B0604030504040204" pitchFamily="50" charset="-128"/>
              </a:rPr>
              <a:t>）</a:t>
            </a:r>
            <a:endParaRPr lang="en-US" altLang="ja-JP" sz="24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50000"/>
              </a:lnSpc>
            </a:pPr>
            <a:r>
              <a:rPr lang="ja-JP" altLang="en-US" sz="2400" dirty="0" smtClean="0">
                <a:solidFill>
                  <a:schemeClr val="tx1"/>
                </a:solidFill>
                <a:latin typeface="メイリオ" panose="020B0604030504040204" pitchFamily="50" charset="-128"/>
                <a:ea typeface="メイリオ" panose="020B0604030504040204" pitchFamily="50" charset="-128"/>
              </a:rPr>
              <a:t>・仕上がりが精密かつ安定（</a:t>
            </a:r>
            <a:r>
              <a:rPr lang="ja-JP" altLang="en-US" sz="2400" dirty="0" smtClean="0">
                <a:solidFill>
                  <a:srgbClr val="FF0000"/>
                </a:solidFill>
                <a:latin typeface="メイリオ" panose="020B0604030504040204" pitchFamily="50" charset="-128"/>
                <a:ea typeface="メイリオ" panose="020B0604030504040204" pitchFamily="50" charset="-128"/>
              </a:rPr>
              <a:t>品質の向上</a:t>
            </a:r>
            <a:r>
              <a:rPr lang="ja-JP" altLang="en-US" sz="2400" dirty="0" smtClean="0">
                <a:solidFill>
                  <a:schemeClr val="tx1"/>
                </a:solidFill>
                <a:latin typeface="メイリオ" panose="020B0604030504040204" pitchFamily="50" charset="-128"/>
                <a:ea typeface="メイリオ" panose="020B0604030504040204" pitchFamily="50" charset="-128"/>
              </a:rPr>
              <a:t>）</a:t>
            </a:r>
            <a:endParaRPr lang="en-US" altLang="ja-JP" sz="24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50000"/>
              </a:lnSpc>
            </a:pPr>
            <a:r>
              <a:rPr lang="ja-JP" altLang="en-US" sz="2400" dirty="0" smtClean="0">
                <a:solidFill>
                  <a:schemeClr val="tx1"/>
                </a:solidFill>
                <a:latin typeface="メイリオ" panose="020B0604030504040204" pitchFamily="50" charset="-128"/>
                <a:ea typeface="メイリオ" panose="020B0604030504040204" pitchFamily="50" charset="-128"/>
              </a:rPr>
              <a:t>・加工時間が一定に（</a:t>
            </a:r>
            <a:r>
              <a:rPr lang="ja-JP" altLang="en-US" sz="2400" dirty="0" smtClean="0">
                <a:solidFill>
                  <a:srgbClr val="FF0000"/>
                </a:solidFill>
                <a:latin typeface="メイリオ" panose="020B0604030504040204" pitchFamily="50" charset="-128"/>
                <a:ea typeface="メイリオ" panose="020B0604030504040204" pitchFamily="50" charset="-128"/>
              </a:rPr>
              <a:t>工程管理の簡易化</a:t>
            </a:r>
            <a:r>
              <a:rPr lang="ja-JP" altLang="en-US" sz="2400" dirty="0" smtClean="0">
                <a:solidFill>
                  <a:schemeClr val="tx1"/>
                </a:solidFill>
                <a:latin typeface="メイリオ" panose="020B0604030504040204" pitchFamily="50" charset="-128"/>
                <a:ea typeface="メイリオ" panose="020B0604030504040204" pitchFamily="50" charset="-128"/>
              </a:rPr>
              <a:t>）</a:t>
            </a:r>
            <a:endParaRPr lang="en-US" altLang="ja-JP" sz="2400" dirty="0" smtClean="0">
              <a:solidFill>
                <a:schemeClr val="tx1"/>
              </a:solidFill>
              <a:latin typeface="メイリオ" panose="020B0604030504040204" pitchFamily="50" charset="-128"/>
              <a:ea typeface="メイリオ" panose="020B0604030504040204" pitchFamily="50" charset="-128"/>
            </a:endParaRPr>
          </a:p>
          <a:p>
            <a:pPr eaLnBrk="1" hangingPunct="1">
              <a:lnSpc>
                <a:spcPct val="250000"/>
              </a:lnSpc>
            </a:pPr>
            <a:r>
              <a:rPr lang="ja-JP" altLang="en-US" sz="2400" dirty="0">
                <a:solidFill>
                  <a:schemeClr val="tx1"/>
                </a:solidFill>
                <a:latin typeface="メイリオ" panose="020B0604030504040204" pitchFamily="50" charset="-128"/>
                <a:ea typeface="メイリオ" panose="020B0604030504040204" pitchFamily="50" charset="-128"/>
              </a:rPr>
              <a:t>・ヒューマンミスが皆無に</a:t>
            </a:r>
            <a:r>
              <a:rPr lang="ja-JP" altLang="en-US" sz="2400" dirty="0" smtClean="0">
                <a:solidFill>
                  <a:schemeClr val="tx1"/>
                </a:solidFill>
                <a:latin typeface="メイリオ" panose="020B0604030504040204" pitchFamily="50" charset="-128"/>
                <a:ea typeface="メイリオ" panose="020B0604030504040204" pitchFamily="50" charset="-128"/>
              </a:rPr>
              <a:t>（</a:t>
            </a:r>
            <a:r>
              <a:rPr lang="ja-JP" altLang="en-US" sz="2400" dirty="0" smtClean="0">
                <a:solidFill>
                  <a:srgbClr val="FF0000"/>
                </a:solidFill>
                <a:latin typeface="メイリオ" panose="020B0604030504040204" pitchFamily="50" charset="-128"/>
                <a:ea typeface="メイリオ" panose="020B0604030504040204" pitchFamily="50" charset="-128"/>
              </a:rPr>
              <a:t>安全性・品質</a:t>
            </a:r>
            <a:r>
              <a:rPr lang="ja-JP" altLang="en-US" sz="2400" dirty="0">
                <a:solidFill>
                  <a:srgbClr val="FF0000"/>
                </a:solidFill>
                <a:latin typeface="メイリオ" panose="020B0604030504040204" pitchFamily="50" charset="-128"/>
                <a:ea typeface="メイリオ" panose="020B0604030504040204" pitchFamily="50" charset="-128"/>
              </a:rPr>
              <a:t>の向上</a:t>
            </a:r>
            <a:r>
              <a:rPr lang="ja-JP" altLang="en-US" sz="2400" dirty="0" smtClean="0">
                <a:solidFill>
                  <a:schemeClr val="tx1"/>
                </a:solidFill>
                <a:latin typeface="メイリオ" panose="020B0604030504040204" pitchFamily="50" charset="-128"/>
                <a:ea typeface="メイリオ" panose="020B0604030504040204" pitchFamily="50" charset="-128"/>
              </a:rPr>
              <a:t>）</a:t>
            </a:r>
            <a:endParaRPr lang="en-US" altLang="ja-JP" sz="2400" dirty="0" smtClean="0">
              <a:solidFill>
                <a:schemeClr val="tx1"/>
              </a:solidFill>
              <a:latin typeface="メイリオ" panose="020B0604030504040204" pitchFamily="50" charset="-128"/>
              <a:ea typeface="メイリオ" panose="020B0604030504040204" pitchFamily="50" charset="-128"/>
            </a:endParaRPr>
          </a:p>
          <a:p>
            <a:pPr lvl="0" algn="r" eaLnBrk="1" hangingPunct="1">
              <a:lnSpc>
                <a:spcPct val="250000"/>
              </a:lnSpc>
            </a:pPr>
            <a:r>
              <a:rPr lang="en-US" altLang="ja-JP" sz="2400" dirty="0" smtClean="0">
                <a:solidFill>
                  <a:schemeClr val="tx1"/>
                </a:solidFill>
                <a:latin typeface="メイリオ" panose="020B0604030504040204" pitchFamily="50" charset="-128"/>
                <a:ea typeface="メイリオ" panose="020B0604030504040204" pitchFamily="50" charset="-128"/>
              </a:rPr>
              <a:t>etc.</a:t>
            </a:r>
            <a:r>
              <a:rPr lang="ja-JP" altLang="en-US" sz="2400" dirty="0" smtClean="0">
                <a:solidFill>
                  <a:schemeClr val="tx1"/>
                </a:solidFill>
                <a:latin typeface="メイリオ" panose="020B0604030504040204" pitchFamily="50" charset="-128"/>
                <a:ea typeface="メイリオ" panose="020B0604030504040204" pitchFamily="50" charset="-128"/>
              </a:rPr>
              <a:t>　　　　　　　</a:t>
            </a:r>
            <a:endParaRPr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5" name="Text Box 6"/>
          <p:cNvSpPr txBox="1">
            <a:spLocks noChangeArrowheads="1"/>
          </p:cNvSpPr>
          <p:nvPr/>
        </p:nvSpPr>
        <p:spPr bwMode="auto">
          <a:xfrm>
            <a:off x="416496" y="332656"/>
            <a:ext cx="1991662"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効果（その他）</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6" name="Text Box 8"/>
          <p:cNvSpPr txBox="1">
            <a:spLocks noChangeArrowheads="1"/>
          </p:cNvSpPr>
          <p:nvPr/>
        </p:nvSpPr>
        <p:spPr bwMode="auto">
          <a:xfrm>
            <a:off x="6117834" y="1743493"/>
            <a:ext cx="2363558" cy="29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300" dirty="0" smtClean="0">
                <a:latin typeface="メイリオ" panose="020B0604030504040204" pitchFamily="50" charset="-128"/>
                <a:ea typeface="メイリオ" panose="020B0604030504040204" pitchFamily="50" charset="-128"/>
              </a:rPr>
              <a:t>グラインダやヤスリが不要に</a:t>
            </a:r>
            <a:endParaRPr lang="ja-JP" altLang="en-US" sz="1300" dirty="0">
              <a:latin typeface="メイリオ" panose="020B0604030504040204" pitchFamily="50" charset="-128"/>
              <a:ea typeface="メイリオ" panose="020B0604030504040204" pitchFamily="50" charset="-128"/>
            </a:endParaRPr>
          </a:p>
        </p:txBody>
      </p:sp>
      <p:cxnSp>
        <p:nvCxnSpPr>
          <p:cNvPr id="7" name="曲線コネクタ 6"/>
          <p:cNvCxnSpPr/>
          <p:nvPr/>
        </p:nvCxnSpPr>
        <p:spPr bwMode="auto">
          <a:xfrm rot="10800000">
            <a:off x="5749587" y="1659280"/>
            <a:ext cx="360039" cy="217682"/>
          </a:xfrm>
          <a:prstGeom prst="curvedConnector3">
            <a:avLst>
              <a:gd name="adj1" fmla="val 100795"/>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 Box 8"/>
          <p:cNvSpPr txBox="1">
            <a:spLocks noChangeArrowheads="1"/>
          </p:cNvSpPr>
          <p:nvPr/>
        </p:nvSpPr>
        <p:spPr bwMode="auto">
          <a:xfrm>
            <a:off x="6346562" y="2636459"/>
            <a:ext cx="1446641" cy="29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300" dirty="0" smtClean="0">
                <a:latin typeface="メイリオ" panose="020B0604030504040204" pitchFamily="50" charset="-128"/>
                <a:ea typeface="メイリオ" panose="020B0604030504040204" pitchFamily="50" charset="-128"/>
              </a:rPr>
              <a:t>全て</a:t>
            </a:r>
            <a:r>
              <a:rPr lang="en-US" altLang="ja-JP" sz="1300" dirty="0" smtClean="0">
                <a:latin typeface="メイリオ" panose="020B0604030504040204" pitchFamily="50" charset="-128"/>
                <a:ea typeface="メイリオ" panose="020B0604030504040204" pitchFamily="50" charset="-128"/>
              </a:rPr>
              <a:t>MC</a:t>
            </a:r>
            <a:r>
              <a:rPr lang="ja-JP" altLang="en-US" sz="1300" dirty="0" smtClean="0">
                <a:latin typeface="メイリオ" panose="020B0604030504040204" pitchFamily="50" charset="-128"/>
                <a:ea typeface="メイリオ" panose="020B0604030504040204" pitchFamily="50" charset="-128"/>
              </a:rPr>
              <a:t>内で加工</a:t>
            </a:r>
            <a:endParaRPr lang="ja-JP" altLang="en-US" sz="1300" dirty="0">
              <a:latin typeface="メイリオ" panose="020B0604030504040204" pitchFamily="50" charset="-128"/>
              <a:ea typeface="メイリオ" panose="020B0604030504040204" pitchFamily="50" charset="-128"/>
            </a:endParaRPr>
          </a:p>
        </p:txBody>
      </p:sp>
      <p:cxnSp>
        <p:nvCxnSpPr>
          <p:cNvPr id="9" name="曲線コネクタ 8"/>
          <p:cNvCxnSpPr/>
          <p:nvPr/>
        </p:nvCxnSpPr>
        <p:spPr bwMode="auto">
          <a:xfrm rot="10800000">
            <a:off x="5978315" y="2552246"/>
            <a:ext cx="360039" cy="217682"/>
          </a:xfrm>
          <a:prstGeom prst="curvedConnector3">
            <a:avLst>
              <a:gd name="adj1" fmla="val 100795"/>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 name="Text Box 8"/>
          <p:cNvSpPr txBox="1">
            <a:spLocks noChangeArrowheads="1"/>
          </p:cNvSpPr>
          <p:nvPr/>
        </p:nvSpPr>
        <p:spPr bwMode="auto">
          <a:xfrm>
            <a:off x="3911568" y="3554823"/>
            <a:ext cx="2530271" cy="29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300" dirty="0" smtClean="0">
                <a:latin typeface="メイリオ" panose="020B0604030504040204" pitchFamily="50" charset="-128"/>
                <a:ea typeface="メイリオ" panose="020B0604030504040204" pitchFamily="50" charset="-128"/>
              </a:rPr>
              <a:t>作業者や材料・材質に依らない</a:t>
            </a:r>
            <a:endParaRPr lang="ja-JP" altLang="en-US" sz="1300" dirty="0">
              <a:latin typeface="メイリオ" panose="020B0604030504040204" pitchFamily="50" charset="-128"/>
              <a:ea typeface="メイリオ" panose="020B0604030504040204" pitchFamily="50" charset="-128"/>
            </a:endParaRPr>
          </a:p>
        </p:txBody>
      </p:sp>
      <p:cxnSp>
        <p:nvCxnSpPr>
          <p:cNvPr id="11" name="曲線コネクタ 10"/>
          <p:cNvCxnSpPr/>
          <p:nvPr/>
        </p:nvCxnSpPr>
        <p:spPr bwMode="auto">
          <a:xfrm rot="10800000">
            <a:off x="3543321" y="3470610"/>
            <a:ext cx="360039" cy="217682"/>
          </a:xfrm>
          <a:prstGeom prst="curvedConnector3">
            <a:avLst>
              <a:gd name="adj1" fmla="val 100795"/>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 Box 8"/>
          <p:cNvSpPr txBox="1">
            <a:spLocks noChangeArrowheads="1"/>
          </p:cNvSpPr>
          <p:nvPr/>
        </p:nvSpPr>
        <p:spPr bwMode="auto">
          <a:xfrm>
            <a:off x="4199428" y="5400661"/>
            <a:ext cx="2030134" cy="29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300" dirty="0" smtClean="0">
                <a:latin typeface="メイリオ" panose="020B0604030504040204" pitchFamily="50" charset="-128"/>
                <a:ea typeface="メイリオ" panose="020B0604030504040204" pitchFamily="50" charset="-128"/>
              </a:rPr>
              <a:t>そもそも人が作業しない</a:t>
            </a:r>
            <a:endParaRPr lang="ja-JP" altLang="en-US" sz="1300" dirty="0">
              <a:latin typeface="メイリオ" panose="020B0604030504040204" pitchFamily="50" charset="-128"/>
              <a:ea typeface="メイリオ" panose="020B0604030504040204" pitchFamily="50" charset="-128"/>
            </a:endParaRPr>
          </a:p>
        </p:txBody>
      </p:sp>
      <p:cxnSp>
        <p:nvCxnSpPr>
          <p:cNvPr id="13" name="曲線コネクタ 12"/>
          <p:cNvCxnSpPr/>
          <p:nvPr/>
        </p:nvCxnSpPr>
        <p:spPr bwMode="auto">
          <a:xfrm rot="10800000">
            <a:off x="3831181" y="5316448"/>
            <a:ext cx="360039" cy="217682"/>
          </a:xfrm>
          <a:prstGeom prst="curvedConnector3">
            <a:avLst>
              <a:gd name="adj1" fmla="val 100795"/>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Text Box 8"/>
          <p:cNvSpPr txBox="1">
            <a:spLocks noChangeArrowheads="1"/>
          </p:cNvSpPr>
          <p:nvPr/>
        </p:nvSpPr>
        <p:spPr bwMode="auto">
          <a:xfrm>
            <a:off x="3289839" y="4475897"/>
            <a:ext cx="1529997" cy="2945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300" dirty="0" smtClean="0">
                <a:latin typeface="メイリオ" panose="020B0604030504040204" pitchFamily="50" charset="-128"/>
                <a:ea typeface="メイリオ" panose="020B0604030504040204" pitchFamily="50" charset="-128"/>
              </a:rPr>
              <a:t>作業者に依らない</a:t>
            </a:r>
            <a:endParaRPr lang="ja-JP" altLang="en-US" sz="1300" dirty="0">
              <a:latin typeface="メイリオ" panose="020B0604030504040204" pitchFamily="50" charset="-128"/>
              <a:ea typeface="メイリオ" panose="020B0604030504040204" pitchFamily="50" charset="-128"/>
            </a:endParaRPr>
          </a:p>
        </p:txBody>
      </p:sp>
      <p:cxnSp>
        <p:nvCxnSpPr>
          <p:cNvPr id="15" name="曲線コネクタ 14"/>
          <p:cNvCxnSpPr/>
          <p:nvPr/>
        </p:nvCxnSpPr>
        <p:spPr bwMode="auto">
          <a:xfrm rot="10800000">
            <a:off x="2921592" y="4391684"/>
            <a:ext cx="360039" cy="217682"/>
          </a:xfrm>
          <a:prstGeom prst="curvedConnector3">
            <a:avLst>
              <a:gd name="adj1" fmla="val 100795"/>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3629917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6496" y="332656"/>
            <a:ext cx="96574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歯止め</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5" name="Text Box 6"/>
          <p:cNvSpPr txBox="1">
            <a:spLocks noChangeArrowheads="1"/>
          </p:cNvSpPr>
          <p:nvPr/>
        </p:nvSpPr>
        <p:spPr bwMode="auto">
          <a:xfrm>
            <a:off x="1315421" y="727097"/>
            <a:ext cx="7275159" cy="2125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algn="ctr" eaLnBrk="1" hangingPunct="1">
              <a:lnSpc>
                <a:spcPct val="300000"/>
              </a:lnSpc>
            </a:pPr>
            <a:r>
              <a:rPr lang="ja-JP" altLang="en-US" sz="2400" dirty="0" smtClean="0">
                <a:solidFill>
                  <a:schemeClr val="tx1"/>
                </a:solidFill>
                <a:latin typeface="メイリオ" panose="020B0604030504040204" pitchFamily="50" charset="-128"/>
                <a:ea typeface="メイリオ" panose="020B0604030504040204" pitchFamily="50" charset="-128"/>
              </a:rPr>
              <a:t>新たな加工システム</a:t>
            </a:r>
            <a:r>
              <a:rPr lang="ja-JP" altLang="en-US" sz="2400" dirty="0">
                <a:solidFill>
                  <a:schemeClr val="tx1"/>
                </a:solidFill>
                <a:latin typeface="メイリオ" panose="020B0604030504040204" pitchFamily="50" charset="-128"/>
                <a:ea typeface="メイリオ" panose="020B0604030504040204" pitchFamily="50" charset="-128"/>
              </a:rPr>
              <a:t>は</a:t>
            </a:r>
            <a:r>
              <a:rPr lang="ja-JP" altLang="en-US" sz="2400" dirty="0" smtClean="0">
                <a:solidFill>
                  <a:schemeClr val="tx1"/>
                </a:solidFill>
                <a:latin typeface="メイリオ" panose="020B0604030504040204" pitchFamily="50" charset="-128"/>
                <a:ea typeface="メイリオ" panose="020B0604030504040204" pitchFamily="50" charset="-128"/>
              </a:rPr>
              <a:t>互換性を保つよう入念に制作</a:t>
            </a:r>
            <a:endParaRPr lang="en-US" altLang="ja-JP" sz="2400" dirty="0" smtClean="0">
              <a:solidFill>
                <a:schemeClr val="tx1"/>
              </a:solidFill>
              <a:latin typeface="メイリオ" panose="020B0604030504040204" pitchFamily="50" charset="-128"/>
              <a:ea typeface="メイリオ" panose="020B0604030504040204" pitchFamily="50" charset="-128"/>
            </a:endParaRPr>
          </a:p>
          <a:p>
            <a:pPr lvl="0" algn="ctr" eaLnBrk="1" hangingPunct="1">
              <a:lnSpc>
                <a:spcPct val="300000"/>
              </a:lnSpc>
            </a:pPr>
            <a:r>
              <a:rPr lang="ja-JP" altLang="en-US" sz="2400" dirty="0" smtClean="0">
                <a:solidFill>
                  <a:schemeClr val="tx1"/>
                </a:solidFill>
                <a:latin typeface="メイリオ" panose="020B0604030504040204" pitchFamily="50" charset="-128"/>
                <a:ea typeface="メイリオ" panose="020B0604030504040204" pitchFamily="50" charset="-128"/>
              </a:rPr>
              <a:t>従来のシステムと操作方法は本質的に同じ</a:t>
            </a:r>
            <a:endParaRPr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6" name="下矢印 5"/>
          <p:cNvSpPr/>
          <p:nvPr/>
        </p:nvSpPr>
        <p:spPr bwMode="auto">
          <a:xfrm>
            <a:off x="4412940" y="1871112"/>
            <a:ext cx="1080120" cy="270832"/>
          </a:xfrm>
          <a:prstGeom prst="down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endParaRPr>
          </a:p>
        </p:txBody>
      </p:sp>
      <p:cxnSp>
        <p:nvCxnSpPr>
          <p:cNvPr id="7" name="直線コネクタ 6"/>
          <p:cNvCxnSpPr/>
          <p:nvPr/>
        </p:nvCxnSpPr>
        <p:spPr bwMode="auto">
          <a:xfrm>
            <a:off x="352696" y="3501008"/>
            <a:ext cx="9200608" cy="0"/>
          </a:xfrm>
          <a:prstGeom prst="line">
            <a:avLst/>
          </a:prstGeom>
          <a:solidFill>
            <a:schemeClr val="accent1"/>
          </a:solidFill>
          <a:ln w="25400" cap="flat" cmpd="sng" algn="ctr">
            <a:solidFill>
              <a:schemeClr val="tx1"/>
            </a:solidFill>
            <a:prstDash val="solid"/>
            <a:round/>
            <a:headEnd type="oval" w="med" len="med"/>
            <a:tailEnd type="oval"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 Box 6"/>
          <p:cNvSpPr txBox="1">
            <a:spLocks noChangeArrowheads="1"/>
          </p:cNvSpPr>
          <p:nvPr/>
        </p:nvSpPr>
        <p:spPr bwMode="auto">
          <a:xfrm>
            <a:off x="416496" y="4120734"/>
            <a:ext cx="96574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標準化</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9" name="Text Box 6"/>
          <p:cNvSpPr txBox="1">
            <a:spLocks noChangeArrowheads="1"/>
          </p:cNvSpPr>
          <p:nvPr/>
        </p:nvSpPr>
        <p:spPr bwMode="auto">
          <a:xfrm>
            <a:off x="1697736" y="4278246"/>
            <a:ext cx="6510527" cy="2310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algn="ctr" eaLnBrk="1" hangingPunct="1">
              <a:lnSpc>
                <a:spcPct val="300000"/>
              </a:lnSpc>
            </a:pPr>
            <a:r>
              <a:rPr lang="ja-JP" altLang="en-US" sz="2400" dirty="0" smtClean="0">
                <a:solidFill>
                  <a:schemeClr val="tx1"/>
                </a:solidFill>
                <a:latin typeface="メイリオ" panose="020B0604030504040204" pitchFamily="50" charset="-128"/>
                <a:ea typeface="メイリオ" panose="020B0604030504040204" pitchFamily="50" charset="-128"/>
              </a:rPr>
              <a:t>新たな加工システムは他の </a:t>
            </a:r>
            <a:r>
              <a:rPr lang="en-US" altLang="ja-JP" sz="2400" dirty="0" smtClean="0">
                <a:solidFill>
                  <a:schemeClr val="tx1"/>
                </a:solidFill>
                <a:latin typeface="メイリオ" panose="020B0604030504040204" pitchFamily="50" charset="-128"/>
                <a:ea typeface="メイリオ" panose="020B0604030504040204" pitchFamily="50" charset="-128"/>
              </a:rPr>
              <a:t>MC </a:t>
            </a:r>
            <a:r>
              <a:rPr lang="ja-JP" altLang="en-US" sz="2400" dirty="0" err="1" smtClean="0">
                <a:solidFill>
                  <a:schemeClr val="tx1"/>
                </a:solidFill>
                <a:latin typeface="メイリオ" panose="020B0604030504040204" pitchFamily="50" charset="-128"/>
                <a:ea typeface="メイリオ" panose="020B0604030504040204" pitchFamily="50" charset="-128"/>
              </a:rPr>
              <a:t>にも</a:t>
            </a:r>
            <a:r>
              <a:rPr lang="ja-JP" altLang="en-US" sz="2400" dirty="0" smtClean="0">
                <a:solidFill>
                  <a:schemeClr val="tx1"/>
                </a:solidFill>
                <a:latin typeface="メイリオ" panose="020B0604030504040204" pitchFamily="50" charset="-128"/>
                <a:ea typeface="メイリオ" panose="020B0604030504040204" pitchFamily="50" charset="-128"/>
              </a:rPr>
              <a:t>応用可</a:t>
            </a:r>
            <a:endParaRPr lang="en-US" altLang="ja-JP" sz="2400" dirty="0" smtClean="0">
              <a:solidFill>
                <a:schemeClr val="tx1"/>
              </a:solidFill>
              <a:latin typeface="メイリオ" panose="020B0604030504040204" pitchFamily="50" charset="-128"/>
              <a:ea typeface="メイリオ" panose="020B0604030504040204" pitchFamily="50" charset="-128"/>
            </a:endParaRPr>
          </a:p>
          <a:p>
            <a:pPr lvl="0" algn="ctr" eaLnBrk="1" hangingPunct="1">
              <a:lnSpc>
                <a:spcPct val="300000"/>
              </a:lnSpc>
            </a:pPr>
            <a:r>
              <a:rPr lang="ja-JP" altLang="en-US" sz="2400" dirty="0" smtClean="0">
                <a:solidFill>
                  <a:schemeClr val="tx1"/>
                </a:solidFill>
                <a:latin typeface="メイリオ" panose="020B0604030504040204" pitchFamily="50" charset="-128"/>
                <a:ea typeface="メイリオ" panose="020B0604030504040204" pitchFamily="50" charset="-128"/>
              </a:rPr>
              <a:t>実際に他の</a:t>
            </a:r>
            <a:r>
              <a:rPr lang="en-US" altLang="ja-JP" sz="2400" dirty="0">
                <a:solidFill>
                  <a:schemeClr val="tx1"/>
                </a:solidFill>
                <a:latin typeface="メイリオ" panose="020B0604030504040204" pitchFamily="50" charset="-128"/>
                <a:ea typeface="メイリオ" panose="020B0604030504040204" pitchFamily="50" charset="-128"/>
              </a:rPr>
              <a:t> </a:t>
            </a:r>
            <a:r>
              <a:rPr lang="en-US" altLang="ja-JP" sz="2400" dirty="0" smtClean="0">
                <a:solidFill>
                  <a:schemeClr val="tx1"/>
                </a:solidFill>
                <a:latin typeface="メイリオ" panose="020B0604030504040204" pitchFamily="50" charset="-128"/>
                <a:ea typeface="メイリオ" panose="020B0604030504040204" pitchFamily="50" charset="-128"/>
              </a:rPr>
              <a:t>MC</a:t>
            </a:r>
            <a:r>
              <a:rPr lang="ja-JP" altLang="en-US" sz="2400" dirty="0" smtClean="0">
                <a:solidFill>
                  <a:schemeClr val="tx1"/>
                </a:solidFill>
                <a:latin typeface="メイリオ" panose="020B0604030504040204" pitchFamily="50" charset="-128"/>
                <a:ea typeface="メイリオ" panose="020B0604030504040204" pitchFamily="50" charset="-128"/>
              </a:rPr>
              <a:t> にも一部適用（作業標準 含）</a:t>
            </a:r>
            <a:endParaRPr lang="ja-JP" altLang="en-US" sz="2400" dirty="0">
              <a:solidFill>
                <a:schemeClr val="tx1"/>
              </a:solidFill>
              <a:latin typeface="メイリオ" panose="020B0604030504040204" pitchFamily="50" charset="-128"/>
              <a:ea typeface="メイリオ" panose="020B0604030504040204" pitchFamily="50" charset="-128"/>
            </a:endParaRPr>
          </a:p>
        </p:txBody>
      </p:sp>
      <p:sp>
        <p:nvSpPr>
          <p:cNvPr id="10" name="下矢印 9"/>
          <p:cNvSpPr/>
          <p:nvPr/>
        </p:nvSpPr>
        <p:spPr bwMode="auto">
          <a:xfrm>
            <a:off x="4412940" y="5445224"/>
            <a:ext cx="1080120" cy="270832"/>
          </a:xfrm>
          <a:prstGeom prst="downArrow">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endParaRPr>
          </a:p>
        </p:txBody>
      </p:sp>
    </p:spTree>
    <p:extLst>
      <p:ext uri="{BB962C8B-B14F-4D97-AF65-F5344CB8AC3E}">
        <p14:creationId xmlns:p14="http://schemas.microsoft.com/office/powerpoint/2010/main" val="558877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a:solidFill>
                  <a:schemeClr val="tx1"/>
                </a:solidFill>
                <a:latin typeface="メイリオ" panose="020B0604030504040204" pitchFamily="50" charset="-128"/>
                <a:ea typeface="メイリオ" panose="020B0604030504040204" pitchFamily="50" charset="-128"/>
              </a:rPr>
              <a:t>反省</a:t>
            </a:r>
            <a:r>
              <a:rPr lang="ja-JP" altLang="en-US" sz="2000" dirty="0" smtClean="0">
                <a:solidFill>
                  <a:schemeClr val="tx1"/>
                </a:solidFill>
                <a:latin typeface="メイリオ" panose="020B0604030504040204" pitchFamily="50" charset="-128"/>
                <a:ea typeface="メイリオ" panose="020B0604030504040204" pitchFamily="50" charset="-128"/>
              </a:rPr>
              <a:t>・学び</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5" name="Text Box 6"/>
          <p:cNvSpPr txBox="1">
            <a:spLocks noChangeArrowheads="1"/>
          </p:cNvSpPr>
          <p:nvPr/>
        </p:nvSpPr>
        <p:spPr bwMode="auto">
          <a:xfrm>
            <a:off x="704528" y="980728"/>
            <a:ext cx="8677082" cy="5511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200000"/>
              </a:lnSpc>
            </a:pPr>
            <a:r>
              <a:rPr lang="ja-JP" altLang="en-US" sz="2200" dirty="0" smtClean="0">
                <a:solidFill>
                  <a:schemeClr val="tx1"/>
                </a:solidFill>
                <a:latin typeface="メイリオ" panose="020B0604030504040204" pitchFamily="50" charset="-128"/>
                <a:ea typeface="メイリオ" panose="020B0604030504040204" pitchFamily="50" charset="-128"/>
              </a:rPr>
              <a:t>・メンバー</a:t>
            </a:r>
            <a:r>
              <a:rPr lang="en-US" altLang="ja-JP" sz="2200" dirty="0" smtClean="0">
                <a:solidFill>
                  <a:schemeClr val="tx1"/>
                </a:solidFill>
                <a:latin typeface="メイリオ" panose="020B0604030504040204" pitchFamily="50" charset="-128"/>
                <a:ea typeface="メイリオ" panose="020B0604030504040204" pitchFamily="50" charset="-128"/>
              </a:rPr>
              <a:t>,</a:t>
            </a:r>
            <a:r>
              <a:rPr lang="ja-JP" altLang="en-US" sz="2200" dirty="0" smtClean="0">
                <a:solidFill>
                  <a:schemeClr val="tx1"/>
                </a:solidFill>
                <a:latin typeface="メイリオ" panose="020B0604030504040204" pitchFamily="50" charset="-128"/>
                <a:ea typeface="メイリオ" panose="020B0604030504040204" pitchFamily="50" charset="-128"/>
              </a:rPr>
              <a:t> スタッフ</a:t>
            </a:r>
            <a:r>
              <a:rPr lang="en-US" altLang="ja-JP" sz="2200" dirty="0" smtClean="0">
                <a:solidFill>
                  <a:schemeClr val="tx1"/>
                </a:solidFill>
                <a:latin typeface="メイリオ" panose="020B0604030504040204" pitchFamily="50" charset="-128"/>
                <a:ea typeface="メイリオ" panose="020B0604030504040204" pitchFamily="50" charset="-128"/>
              </a:rPr>
              <a:t>, </a:t>
            </a:r>
            <a:r>
              <a:rPr lang="ja-JP" altLang="en-US" sz="2200" dirty="0" smtClean="0">
                <a:solidFill>
                  <a:schemeClr val="tx1"/>
                </a:solidFill>
                <a:latin typeface="メイリオ" panose="020B0604030504040204" pitchFamily="50" charset="-128"/>
                <a:ea typeface="メイリオ" panose="020B0604030504040204" pitchFamily="50" charset="-128"/>
              </a:rPr>
              <a:t>他班と頻繁に協議</a:t>
            </a:r>
            <a:endParaRPr lang="en-US" altLang="ja-JP" sz="22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200" dirty="0" smtClean="0">
                <a:solidFill>
                  <a:schemeClr val="tx1"/>
                </a:solidFill>
                <a:latin typeface="メイリオ" panose="020B0604030504040204" pitchFamily="50" charset="-128"/>
                <a:ea typeface="メイリオ" panose="020B0604030504040204" pitchFamily="50" charset="-128"/>
              </a:rPr>
              <a:t>・</a:t>
            </a:r>
            <a:r>
              <a:rPr lang="ja-JP" altLang="en-US" sz="2200" dirty="0">
                <a:solidFill>
                  <a:schemeClr val="tx1"/>
                </a:solidFill>
                <a:latin typeface="メイリオ" panose="020B0604030504040204" pitchFamily="50" charset="-128"/>
                <a:ea typeface="メイリオ" panose="020B0604030504040204" pitchFamily="50" charset="-128"/>
              </a:rPr>
              <a:t>メンバー</a:t>
            </a:r>
            <a:r>
              <a:rPr lang="en-US" altLang="ja-JP" sz="2200" dirty="0">
                <a:solidFill>
                  <a:schemeClr val="tx1"/>
                </a:solidFill>
                <a:latin typeface="メイリオ" panose="020B0604030504040204" pitchFamily="50" charset="-128"/>
                <a:ea typeface="メイリオ" panose="020B0604030504040204" pitchFamily="50" charset="-128"/>
              </a:rPr>
              <a:t>, </a:t>
            </a:r>
            <a:r>
              <a:rPr lang="ja-JP" altLang="en-US" sz="2200" dirty="0" smtClean="0">
                <a:solidFill>
                  <a:schemeClr val="tx1"/>
                </a:solidFill>
                <a:latin typeface="メイリオ" panose="020B0604030504040204" pitchFamily="50" charset="-128"/>
                <a:ea typeface="メイリオ" panose="020B0604030504040204" pitchFamily="50" charset="-128"/>
              </a:rPr>
              <a:t>スタッフ</a:t>
            </a:r>
            <a:r>
              <a:rPr lang="en-US" altLang="ja-JP" sz="2200" dirty="0">
                <a:solidFill>
                  <a:schemeClr val="tx1"/>
                </a:solidFill>
                <a:latin typeface="メイリオ" panose="020B0604030504040204" pitchFamily="50" charset="-128"/>
                <a:ea typeface="メイリオ" panose="020B0604030504040204" pitchFamily="50" charset="-128"/>
              </a:rPr>
              <a:t>, </a:t>
            </a:r>
            <a:r>
              <a:rPr lang="ja-JP" altLang="en-US" sz="2200" dirty="0">
                <a:solidFill>
                  <a:schemeClr val="tx1"/>
                </a:solidFill>
                <a:latin typeface="メイリオ" panose="020B0604030504040204" pitchFamily="50" charset="-128"/>
                <a:ea typeface="メイリオ" panose="020B0604030504040204" pitchFamily="50" charset="-128"/>
              </a:rPr>
              <a:t>他班の積極的な協力により実現</a:t>
            </a:r>
            <a:endParaRPr lang="en-US" altLang="ja-JP" sz="2200" dirty="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200" dirty="0" smtClean="0">
                <a:solidFill>
                  <a:schemeClr val="tx1"/>
                </a:solidFill>
                <a:latin typeface="メイリオ" panose="020B0604030504040204" pitchFamily="50" charset="-128"/>
                <a:ea typeface="メイリオ" panose="020B0604030504040204" pitchFamily="50" charset="-128"/>
              </a:rPr>
              <a:t>・互いの啓発・工夫によりさらに改良</a:t>
            </a:r>
            <a:endParaRPr lang="en-US" altLang="ja-JP" sz="2200" dirty="0">
              <a:solidFill>
                <a:schemeClr val="tx1"/>
              </a:solidFill>
              <a:latin typeface="メイリオ" panose="020B0604030504040204" pitchFamily="50" charset="-128"/>
              <a:ea typeface="メイリオ" panose="020B0604030504040204" pitchFamily="50" charset="-128"/>
            </a:endParaRPr>
          </a:p>
          <a:p>
            <a:pPr eaLnBrk="1" hangingPunct="1">
              <a:lnSpc>
                <a:spcPct val="200000"/>
              </a:lnSpc>
            </a:pPr>
            <a:r>
              <a:rPr lang="ja-JP" altLang="en-US" sz="2200" dirty="0">
                <a:solidFill>
                  <a:schemeClr val="tx1"/>
                </a:solidFill>
                <a:latin typeface="メイリオ" panose="020B0604030504040204" pitchFamily="50" charset="-128"/>
                <a:ea typeface="メイリオ" panose="020B0604030504040204" pitchFamily="50" charset="-128"/>
              </a:rPr>
              <a:t>・リーダーシップの取り方</a:t>
            </a:r>
            <a:r>
              <a:rPr lang="ja-JP" altLang="en-US" sz="2200" dirty="0" smtClean="0">
                <a:solidFill>
                  <a:schemeClr val="tx1"/>
                </a:solidFill>
                <a:latin typeface="メイリオ" panose="020B0604030504040204" pitchFamily="50" charset="-128"/>
                <a:ea typeface="メイリオ" panose="020B0604030504040204" pitchFamily="50" charset="-128"/>
              </a:rPr>
              <a:t>、活動の管理の</a:t>
            </a:r>
            <a:r>
              <a:rPr lang="ja-JP" altLang="en-US" sz="2200" dirty="0">
                <a:solidFill>
                  <a:schemeClr val="tx1"/>
                </a:solidFill>
                <a:latin typeface="メイリオ" panose="020B0604030504040204" pitchFamily="50" charset="-128"/>
                <a:ea typeface="メイリオ" panose="020B0604030504040204" pitchFamily="50" charset="-128"/>
              </a:rPr>
              <a:t>仕方の理解</a:t>
            </a:r>
            <a:endParaRPr lang="en-US" altLang="ja-JP" sz="2200" dirty="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200" dirty="0" smtClean="0">
                <a:solidFill>
                  <a:schemeClr val="tx1"/>
                </a:solidFill>
                <a:latin typeface="メイリオ" panose="020B0604030504040204" pitchFamily="50" charset="-128"/>
                <a:ea typeface="メイリオ" panose="020B0604030504040204" pitchFamily="50" charset="-128"/>
              </a:rPr>
              <a:t>・モールドの幾何的性質（</a:t>
            </a:r>
            <a:r>
              <a:rPr lang="en-US" altLang="ja-JP" sz="2200" dirty="0" smtClean="0">
                <a:solidFill>
                  <a:schemeClr val="tx1"/>
                </a:solidFill>
                <a:latin typeface="メイリオ" panose="020B0604030504040204" pitchFamily="50" charset="-128"/>
                <a:ea typeface="メイリオ" panose="020B0604030504040204" pitchFamily="50" charset="-128"/>
              </a:rPr>
              <a:t>MC</a:t>
            </a:r>
            <a:r>
              <a:rPr lang="ja-JP" altLang="en-US" sz="2200" dirty="0" smtClean="0">
                <a:solidFill>
                  <a:schemeClr val="tx1"/>
                </a:solidFill>
                <a:latin typeface="メイリオ" panose="020B0604030504040204" pitchFamily="50" charset="-128"/>
                <a:ea typeface="メイリオ" panose="020B0604030504040204" pitchFamily="50" charset="-128"/>
              </a:rPr>
              <a:t>加工で必須）の理解</a:t>
            </a:r>
            <a:endParaRPr lang="en-US" altLang="ja-JP" sz="22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200" dirty="0" smtClean="0">
                <a:solidFill>
                  <a:schemeClr val="tx1"/>
                </a:solidFill>
                <a:latin typeface="メイリオ" panose="020B0604030504040204" pitchFamily="50" charset="-128"/>
                <a:ea typeface="メイリオ" panose="020B0604030504040204" pitchFamily="50" charset="-128"/>
              </a:rPr>
              <a:t>・システム</a:t>
            </a:r>
            <a:r>
              <a:rPr lang="ja-JP" altLang="en-US" sz="2200" dirty="0" smtClean="0">
                <a:solidFill>
                  <a:schemeClr val="tx1"/>
                </a:solidFill>
                <a:latin typeface="メイリオ" panose="020B0604030504040204" pitchFamily="50" charset="-128"/>
                <a:ea typeface="メイリオ" panose="020B0604030504040204" pitchFamily="50" charset="-128"/>
              </a:rPr>
              <a:t>の</a:t>
            </a:r>
            <a:r>
              <a:rPr lang="ja-JP" altLang="en-US" sz="2200" dirty="0">
                <a:solidFill>
                  <a:schemeClr val="tx1"/>
                </a:solidFill>
                <a:latin typeface="メイリオ" panose="020B0604030504040204" pitchFamily="50" charset="-128"/>
                <a:ea typeface="メイリオ" panose="020B0604030504040204" pitchFamily="50" charset="-128"/>
              </a:rPr>
              <a:t>制作</a:t>
            </a:r>
            <a:r>
              <a:rPr lang="ja-JP" altLang="en-US" sz="2200" dirty="0" smtClean="0">
                <a:solidFill>
                  <a:schemeClr val="tx1"/>
                </a:solidFill>
                <a:latin typeface="メイリオ" panose="020B0604030504040204" pitchFamily="50" charset="-128"/>
                <a:ea typeface="メイリオ" panose="020B0604030504040204" pitchFamily="50" charset="-128"/>
              </a:rPr>
              <a:t>の</a:t>
            </a:r>
            <a:r>
              <a:rPr lang="ja-JP" altLang="en-US" sz="2200" dirty="0" smtClean="0">
                <a:solidFill>
                  <a:schemeClr val="tx1"/>
                </a:solidFill>
                <a:latin typeface="メイリオ" panose="020B0604030504040204" pitchFamily="50" charset="-128"/>
                <a:ea typeface="メイリオ" panose="020B0604030504040204" pitchFamily="50" charset="-128"/>
              </a:rPr>
              <a:t>仕方の理解</a:t>
            </a:r>
            <a:endParaRPr lang="en-US" altLang="ja-JP" sz="22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200" dirty="0" smtClean="0">
                <a:solidFill>
                  <a:schemeClr val="tx1"/>
                </a:solidFill>
                <a:latin typeface="メイリオ" panose="020B0604030504040204" pitchFamily="50" charset="-128"/>
                <a:ea typeface="メイリオ" panose="020B0604030504040204" pitchFamily="50" charset="-128"/>
              </a:rPr>
              <a:t>・プログラミング（</a:t>
            </a:r>
            <a:r>
              <a:rPr lang="en-US" altLang="ja-JP" sz="2200" dirty="0" smtClean="0">
                <a:solidFill>
                  <a:schemeClr val="tx1"/>
                </a:solidFill>
                <a:latin typeface="メイリオ" panose="020B0604030504040204" pitchFamily="50" charset="-128"/>
                <a:ea typeface="メイリオ" panose="020B0604030504040204" pitchFamily="50" charset="-128"/>
              </a:rPr>
              <a:t>NC</a:t>
            </a:r>
            <a:r>
              <a:rPr lang="ja-JP" altLang="en-US" sz="2200" dirty="0" smtClean="0">
                <a:solidFill>
                  <a:schemeClr val="tx1"/>
                </a:solidFill>
                <a:latin typeface="メイリオ" panose="020B0604030504040204" pitchFamily="50" charset="-128"/>
                <a:ea typeface="メイリオ" panose="020B0604030504040204" pitchFamily="50" charset="-128"/>
              </a:rPr>
              <a:t>言語</a:t>
            </a:r>
            <a:r>
              <a:rPr lang="en-US" altLang="ja-JP" sz="2200" dirty="0" smtClean="0">
                <a:solidFill>
                  <a:schemeClr val="tx1"/>
                </a:solidFill>
                <a:latin typeface="メイリオ" panose="020B0604030504040204" pitchFamily="50" charset="-128"/>
                <a:ea typeface="メイリオ" panose="020B0604030504040204" pitchFamily="50" charset="-128"/>
              </a:rPr>
              <a:t>, Excel VBA, Python</a:t>
            </a:r>
            <a:r>
              <a:rPr lang="ja-JP" altLang="en-US" sz="2200" dirty="0" smtClean="0">
                <a:solidFill>
                  <a:schemeClr val="tx1"/>
                </a:solidFill>
                <a:latin typeface="メイリオ" panose="020B0604030504040204" pitchFamily="50" charset="-128"/>
                <a:ea typeface="メイリオ" panose="020B0604030504040204" pitchFamily="50" charset="-128"/>
              </a:rPr>
              <a:t>等）の方法の理解</a:t>
            </a:r>
            <a:endParaRPr lang="en-US" altLang="ja-JP" sz="22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00000"/>
              </a:lnSpc>
            </a:pPr>
            <a:r>
              <a:rPr lang="ja-JP" altLang="en-US" sz="2200" dirty="0" smtClean="0">
                <a:solidFill>
                  <a:schemeClr val="tx1"/>
                </a:solidFill>
                <a:latin typeface="メイリオ" panose="020B0604030504040204" pitchFamily="50" charset="-128"/>
                <a:ea typeface="メイリオ" panose="020B0604030504040204" pitchFamily="50" charset="-128"/>
              </a:rPr>
              <a:t>・</a:t>
            </a:r>
            <a:r>
              <a:rPr lang="en-US" altLang="ja-JP" sz="2200" dirty="0" smtClean="0">
                <a:solidFill>
                  <a:schemeClr val="tx1"/>
                </a:solidFill>
                <a:latin typeface="メイリオ" panose="020B0604030504040204" pitchFamily="50" charset="-128"/>
                <a:ea typeface="メイリオ" panose="020B0604030504040204" pitchFamily="50" charset="-128"/>
              </a:rPr>
              <a:t>AI</a:t>
            </a:r>
            <a:r>
              <a:rPr lang="ja-JP" altLang="en-US" sz="2200" dirty="0" smtClean="0">
                <a:solidFill>
                  <a:schemeClr val="tx1"/>
                </a:solidFill>
                <a:latin typeface="メイリオ" panose="020B0604030504040204" pitchFamily="50" charset="-128"/>
                <a:ea typeface="メイリオ" panose="020B0604030504040204" pitchFamily="50" charset="-128"/>
              </a:rPr>
              <a:t>（</a:t>
            </a:r>
            <a:r>
              <a:rPr lang="en-US" altLang="ja-JP" sz="2200" dirty="0" smtClean="0">
                <a:solidFill>
                  <a:schemeClr val="tx1"/>
                </a:solidFill>
                <a:latin typeface="メイリオ" panose="020B0604030504040204" pitchFamily="50" charset="-128"/>
                <a:ea typeface="メイリオ" panose="020B0604030504040204" pitchFamily="50" charset="-128"/>
              </a:rPr>
              <a:t>Copilot, Gemini</a:t>
            </a:r>
            <a:r>
              <a:rPr lang="ja-JP" altLang="en-US" sz="2200" dirty="0" smtClean="0">
                <a:solidFill>
                  <a:schemeClr val="tx1"/>
                </a:solidFill>
                <a:latin typeface="メイリオ" panose="020B0604030504040204" pitchFamily="50" charset="-128"/>
                <a:ea typeface="メイリオ" panose="020B0604030504040204" pitchFamily="50" charset="-128"/>
              </a:rPr>
              <a:t>等）の活用</a:t>
            </a:r>
            <a:endParaRPr lang="en-US" altLang="ja-JP" sz="2200"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21519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solidFill>
                  <a:schemeClr val="tx1"/>
                </a:solidFill>
                <a:latin typeface="メイリオ" panose="020B0604030504040204" pitchFamily="50" charset="-128"/>
                <a:ea typeface="メイリオ" panose="020B0604030504040204" pitchFamily="50" charset="-128"/>
              </a:rPr>
              <a:t>今後の展望</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5" name="Text Box 6"/>
          <p:cNvSpPr txBox="1">
            <a:spLocks noChangeArrowheads="1"/>
          </p:cNvSpPr>
          <p:nvPr/>
        </p:nvSpPr>
        <p:spPr bwMode="auto">
          <a:xfrm>
            <a:off x="704528" y="980728"/>
            <a:ext cx="8358469" cy="3480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lnSpc>
                <a:spcPct val="250000"/>
              </a:lnSpc>
            </a:pPr>
            <a:r>
              <a:rPr lang="ja-JP" altLang="en-US" sz="2200" dirty="0" smtClean="0">
                <a:solidFill>
                  <a:schemeClr val="tx1"/>
                </a:solidFill>
                <a:latin typeface="メイリオ" panose="020B0604030504040204" pitchFamily="50" charset="-128"/>
                <a:ea typeface="メイリオ" panose="020B0604030504040204" pitchFamily="50" charset="-128"/>
              </a:rPr>
              <a:t>・自動加工システムを他のモールドにも順次適用</a:t>
            </a:r>
            <a:endParaRPr lang="en-US" altLang="ja-JP" sz="2200" dirty="0" smtClean="0">
              <a:solidFill>
                <a:schemeClr val="tx1"/>
              </a:solidFill>
              <a:latin typeface="メイリオ" panose="020B0604030504040204" pitchFamily="50" charset="-128"/>
              <a:ea typeface="メイリオ" panose="020B0604030504040204" pitchFamily="50" charset="-128"/>
            </a:endParaRPr>
          </a:p>
          <a:p>
            <a:pPr eaLnBrk="1" hangingPunct="1">
              <a:lnSpc>
                <a:spcPct val="250000"/>
              </a:lnSpc>
            </a:pPr>
            <a:r>
              <a:rPr lang="ja-JP" altLang="en-US" sz="2200" dirty="0">
                <a:solidFill>
                  <a:schemeClr val="tx1"/>
                </a:solidFill>
                <a:latin typeface="メイリオ" panose="020B0604030504040204" pitchFamily="50" charset="-128"/>
                <a:ea typeface="メイリオ" panose="020B0604030504040204" pitchFamily="50" charset="-128"/>
              </a:rPr>
              <a:t>・三菱</a:t>
            </a:r>
            <a:r>
              <a:rPr lang="en-US" altLang="ja-JP" sz="2200" dirty="0">
                <a:solidFill>
                  <a:schemeClr val="tx1"/>
                </a:solidFill>
                <a:latin typeface="メイリオ" panose="020B0604030504040204" pitchFamily="50" charset="-128"/>
                <a:ea typeface="メイリオ" panose="020B0604030504040204" pitchFamily="50" charset="-128"/>
              </a:rPr>
              <a:t>MC</a:t>
            </a:r>
            <a:r>
              <a:rPr lang="ja-JP" altLang="en-US" sz="2200" dirty="0">
                <a:solidFill>
                  <a:schemeClr val="tx1"/>
                </a:solidFill>
                <a:latin typeface="メイリオ" panose="020B0604030504040204" pitchFamily="50" charset="-128"/>
                <a:ea typeface="メイリオ" panose="020B0604030504040204" pitchFamily="50" charset="-128"/>
              </a:rPr>
              <a:t>以外の</a:t>
            </a:r>
            <a:r>
              <a:rPr lang="en-US" altLang="ja-JP" sz="2200" dirty="0">
                <a:solidFill>
                  <a:schemeClr val="tx1"/>
                </a:solidFill>
                <a:latin typeface="メイリオ" panose="020B0604030504040204" pitchFamily="50" charset="-128"/>
                <a:ea typeface="メイリオ" panose="020B0604030504040204" pitchFamily="50" charset="-128"/>
              </a:rPr>
              <a:t>NC</a:t>
            </a:r>
            <a:r>
              <a:rPr lang="ja-JP" altLang="en-US" sz="2200" dirty="0" smtClean="0">
                <a:solidFill>
                  <a:schemeClr val="tx1"/>
                </a:solidFill>
                <a:latin typeface="メイリオ" panose="020B0604030504040204" pitchFamily="50" charset="-128"/>
                <a:ea typeface="メイリオ" panose="020B0604030504040204" pitchFamily="50" charset="-128"/>
              </a:rPr>
              <a:t>機器</a:t>
            </a:r>
            <a:r>
              <a:rPr lang="ja-JP" altLang="en-US" sz="2200" dirty="0">
                <a:solidFill>
                  <a:schemeClr val="tx1"/>
                </a:solidFill>
                <a:latin typeface="メイリオ" panose="020B0604030504040204" pitchFamily="50" charset="-128"/>
                <a:ea typeface="メイリオ" panose="020B0604030504040204" pitchFamily="50" charset="-128"/>
              </a:rPr>
              <a:t>に</a:t>
            </a:r>
            <a:r>
              <a:rPr lang="ja-JP" altLang="en-US" sz="2200" dirty="0" smtClean="0">
                <a:solidFill>
                  <a:schemeClr val="tx1"/>
                </a:solidFill>
                <a:latin typeface="メイリオ" panose="020B0604030504040204" pitchFamily="50" charset="-128"/>
                <a:ea typeface="メイリオ" panose="020B0604030504040204" pitchFamily="50" charset="-128"/>
              </a:rPr>
              <a:t>応用（一部はすでに応用）</a:t>
            </a:r>
            <a:endParaRPr lang="en-US" altLang="ja-JP" sz="2200" dirty="0">
              <a:solidFill>
                <a:schemeClr val="tx1"/>
              </a:solidFill>
              <a:latin typeface="メイリオ" panose="020B0604030504040204" pitchFamily="50" charset="-128"/>
              <a:ea typeface="メイリオ" panose="020B0604030504040204" pitchFamily="50" charset="-128"/>
            </a:endParaRPr>
          </a:p>
          <a:p>
            <a:pPr lvl="0" eaLnBrk="1" hangingPunct="1">
              <a:lnSpc>
                <a:spcPct val="250000"/>
              </a:lnSpc>
            </a:pPr>
            <a:r>
              <a:rPr lang="ja-JP" altLang="en-US" sz="2200" dirty="0" smtClean="0">
                <a:solidFill>
                  <a:schemeClr val="tx1"/>
                </a:solidFill>
                <a:latin typeface="メイリオ" panose="020B0604030504040204" pitchFamily="50" charset="-128"/>
                <a:ea typeface="メイリオ" panose="020B0604030504040204" pitchFamily="50" charset="-128"/>
              </a:rPr>
              <a:t>・他の手動</a:t>
            </a:r>
            <a:r>
              <a:rPr lang="ja-JP" altLang="en-US" sz="2200" dirty="0" smtClean="0">
                <a:solidFill>
                  <a:schemeClr val="tx1"/>
                </a:solidFill>
                <a:latin typeface="メイリオ" panose="020B0604030504040204" pitchFamily="50" charset="-128"/>
                <a:ea typeface="メイリオ" panose="020B0604030504040204" pitchFamily="50" charset="-128"/>
              </a:rPr>
              <a:t>による</a:t>
            </a:r>
            <a:r>
              <a:rPr lang="ja-JP" altLang="en-US" sz="2200" dirty="0" smtClean="0">
                <a:solidFill>
                  <a:schemeClr val="tx1"/>
                </a:solidFill>
                <a:latin typeface="メイリオ" panose="020B0604030504040204" pitchFamily="50" charset="-128"/>
                <a:ea typeface="メイリオ" panose="020B0604030504040204" pitchFamily="50" charset="-128"/>
              </a:rPr>
              <a:t>作業の自動化</a:t>
            </a:r>
            <a:endParaRPr lang="en-US" altLang="ja-JP" sz="2200" dirty="0" smtClean="0">
              <a:solidFill>
                <a:schemeClr val="tx1"/>
              </a:solidFill>
              <a:latin typeface="メイリオ" panose="020B0604030504040204" pitchFamily="50" charset="-128"/>
              <a:ea typeface="メイリオ" panose="020B0604030504040204" pitchFamily="50" charset="-128"/>
            </a:endParaRPr>
          </a:p>
          <a:p>
            <a:pPr lvl="0" eaLnBrk="1" hangingPunct="1">
              <a:lnSpc>
                <a:spcPct val="250000"/>
              </a:lnSpc>
            </a:pPr>
            <a:r>
              <a:rPr lang="ja-JP" altLang="en-US" sz="2200" dirty="0" smtClean="0">
                <a:solidFill>
                  <a:schemeClr val="tx1"/>
                </a:solidFill>
                <a:latin typeface="メイリオ" panose="020B0604030504040204" pitchFamily="50" charset="-128"/>
                <a:ea typeface="メイリオ" panose="020B0604030504040204" pitchFamily="50" charset="-128"/>
              </a:rPr>
              <a:t>・社内全体の事務作業の自動化（ホワイトカラー業務の</a:t>
            </a:r>
            <a:r>
              <a:rPr lang="en-US" altLang="ja-JP" sz="2200" dirty="0" smtClean="0">
                <a:solidFill>
                  <a:schemeClr val="tx1"/>
                </a:solidFill>
                <a:latin typeface="メイリオ" panose="020B0604030504040204" pitchFamily="50" charset="-128"/>
                <a:ea typeface="メイリオ" panose="020B0604030504040204" pitchFamily="50" charset="-128"/>
              </a:rPr>
              <a:t>RPA</a:t>
            </a:r>
            <a:r>
              <a:rPr lang="ja-JP" altLang="en-US" sz="2200" dirty="0" smtClean="0">
                <a:solidFill>
                  <a:schemeClr val="tx1"/>
                </a:solidFill>
                <a:latin typeface="メイリオ" panose="020B0604030504040204" pitchFamily="50" charset="-128"/>
                <a:ea typeface="メイリオ" panose="020B0604030504040204" pitchFamily="50" charset="-128"/>
              </a:rPr>
              <a:t>化）</a:t>
            </a:r>
            <a:endParaRPr lang="en-US" altLang="ja-JP" sz="2200" dirty="0" smtClean="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6543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6496" y="332656"/>
            <a:ext cx="4473110"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2000" dirty="0" smtClean="0">
                <a:latin typeface="メイリオ" panose="020B0604030504040204" pitchFamily="50" charset="-128"/>
                <a:ea typeface="メイリオ" panose="020B0604030504040204" pitchFamily="50" charset="-128"/>
              </a:rPr>
              <a:t>課題・問題の把握 および 選定の対象</a:t>
            </a:r>
            <a:endParaRPr lang="ja-JP" altLang="en-US" sz="2000" dirty="0">
              <a:latin typeface="メイリオ" panose="020B0604030504040204" pitchFamily="50" charset="-128"/>
              <a:ea typeface="メイリオ" panose="020B0604030504040204" pitchFamily="50" charset="-128"/>
            </a:endParaRPr>
          </a:p>
        </p:txBody>
      </p:sp>
      <p:graphicFrame>
        <p:nvGraphicFramePr>
          <p:cNvPr id="6" name="Group 1107"/>
          <p:cNvGraphicFramePr>
            <a:graphicFrameLocks noGrp="1"/>
          </p:cNvGraphicFramePr>
          <p:nvPr>
            <p:extLst>
              <p:ext uri="{D42A27DB-BD31-4B8C-83A1-F6EECF244321}">
                <p14:modId xmlns:p14="http://schemas.microsoft.com/office/powerpoint/2010/main" val="667392417"/>
              </p:ext>
            </p:extLst>
          </p:nvPr>
        </p:nvGraphicFramePr>
        <p:xfrm>
          <a:off x="272480" y="1628804"/>
          <a:ext cx="9372600" cy="4320476"/>
        </p:xfrm>
        <a:graphic>
          <a:graphicData uri="http://schemas.openxmlformats.org/drawingml/2006/table">
            <a:tbl>
              <a:tblPr/>
              <a:tblGrid>
                <a:gridCol w="5259387"/>
                <a:gridCol w="868363"/>
                <a:gridCol w="849312"/>
                <a:gridCol w="847725"/>
                <a:gridCol w="847725"/>
                <a:gridCol w="700088"/>
              </a:tblGrid>
              <a:tr h="952355">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endParaRPr kumimoji="1" lang="ja-JP" altLang="ja-JP" sz="2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endParaRP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16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上位方針</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重要度</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18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緊急度</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評価</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ﾗﾝｸ</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690703">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dirty="0" smtClean="0">
                          <a:ln>
                            <a:noFill/>
                          </a:ln>
                          <a:solidFill>
                            <a:srgbClr val="FF0000"/>
                          </a:solidFill>
                          <a:effectLst/>
                          <a:latin typeface="メイリオ" panose="020B0604030504040204" pitchFamily="50" charset="-128"/>
                          <a:ea typeface="メイリオ" panose="020B0604030504040204" pitchFamily="50" charset="-128"/>
                        </a:rPr>
                        <a:t>横型ＭＣ 面取り作業時間の短縮</a:t>
                      </a:r>
                    </a:p>
                  </a:txBody>
                  <a:tcPr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dirty="0" smtClean="0">
                          <a:ln>
                            <a:noFill/>
                          </a:ln>
                          <a:solidFill>
                            <a:srgbClr val="FF0000"/>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rgbClr val="FF0000"/>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rgbClr val="FF0000"/>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rgbClr val="FF0000"/>
                          </a:solidFill>
                          <a:effectLst/>
                          <a:latin typeface="メイリオ" panose="020B0604030504040204" pitchFamily="50" charset="-128"/>
                          <a:ea typeface="メイリオ" panose="020B0604030504040204" pitchFamily="50" charset="-128"/>
                        </a:rPr>
                        <a:t>27</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rgbClr val="FF0000"/>
                          </a:solidFill>
                          <a:effectLst/>
                          <a:latin typeface="メイリオ" panose="020B0604030504040204" pitchFamily="50" charset="-128"/>
                          <a:ea typeface="メイリオ" panose="020B0604030504040204" pitchFamily="50" charset="-128"/>
                        </a:rPr>
                        <a:t>1</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607819">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芯金寸法見直しによる品質の向上</a:t>
                      </a:r>
                    </a:p>
                  </a:txBody>
                  <a:tcPr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18</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2</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690703">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モールド化研後の変色防止</a:t>
                      </a:r>
                    </a:p>
                  </a:txBody>
                  <a:tcPr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12</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3</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688193">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モールド外径修正の撲滅</a:t>
                      </a:r>
                    </a:p>
                  </a:txBody>
                  <a:tcPr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12</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3</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r h="690703">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l" defTabSz="957263" rtl="0" eaLnBrk="1" fontAlgn="base" latinLnBrk="0" hangingPunct="1">
                        <a:lnSpc>
                          <a:spcPct val="100000"/>
                        </a:lnSpc>
                        <a:spcBef>
                          <a:spcPct val="20000"/>
                        </a:spcBef>
                        <a:spcAft>
                          <a:spcPct val="0"/>
                        </a:spcAft>
                        <a:buClrTx/>
                        <a:buSzTx/>
                        <a:buFontTx/>
                        <a:buNone/>
                        <a:tabLst/>
                      </a:pPr>
                      <a:r>
                        <a:rPr kumimoji="1" lang="ja-JP" altLang="en-US" sz="2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縦型</a:t>
                      </a:r>
                      <a:r>
                        <a:rPr kumimoji="1" lang="en-US" altLang="ja-JP" sz="2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MC </a:t>
                      </a:r>
                      <a:r>
                        <a:rPr kumimoji="1" lang="ja-JP" altLang="en-US" sz="2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稼働率の向上</a:t>
                      </a:r>
                    </a:p>
                  </a:txBody>
                  <a:tcPr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smtClean="0">
                          <a:ln>
                            <a:noFill/>
                          </a:ln>
                          <a:solidFill>
                            <a:schemeClr val="tx1"/>
                          </a:solidFill>
                          <a:effectLst/>
                          <a:latin typeface="メイリオ" panose="020B0604030504040204" pitchFamily="50" charset="-128"/>
                          <a:ea typeface="メイリオ" panose="020B0604030504040204" pitchFamily="50" charset="-128"/>
                        </a:rPr>
                        <a:t>12</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lvl1pPr defTabSz="957263">
                        <a:spcBef>
                          <a:spcPct val="20000"/>
                        </a:spcBef>
                        <a:defRPr kumimoji="1" sz="3000">
                          <a:solidFill>
                            <a:schemeClr val="tx1"/>
                          </a:solidFill>
                          <a:latin typeface="Times New Roman" panose="02020603050405020304" pitchFamily="18" charset="0"/>
                          <a:ea typeface="ＭＳ Ｐゴシック" panose="020B0600070205080204" pitchFamily="50" charset="-128"/>
                        </a:defRPr>
                      </a:lvl1pPr>
                      <a:lvl2pPr marL="742950" indent="-285750" defTabSz="957263">
                        <a:spcBef>
                          <a:spcPct val="20000"/>
                        </a:spcBef>
                        <a:defRPr kumimoji="1" sz="2600">
                          <a:solidFill>
                            <a:schemeClr val="tx1"/>
                          </a:solidFill>
                          <a:latin typeface="Times New Roman" panose="02020603050405020304" pitchFamily="18" charset="0"/>
                          <a:ea typeface="ＭＳ Ｐゴシック" panose="020B0600070205080204" pitchFamily="50" charset="-128"/>
                        </a:defRPr>
                      </a:lvl2pPr>
                      <a:lvl3pPr marL="1143000" indent="-228600" defTabSz="957263">
                        <a:spcBef>
                          <a:spcPct val="20000"/>
                        </a:spcBef>
                        <a:defRPr kumimoji="1" sz="2100">
                          <a:solidFill>
                            <a:schemeClr val="tx1"/>
                          </a:solidFill>
                          <a:latin typeface="Times New Roman" panose="02020603050405020304" pitchFamily="18" charset="0"/>
                          <a:ea typeface="ＭＳ Ｐゴシック" panose="020B0600070205080204" pitchFamily="50" charset="-128"/>
                        </a:defRPr>
                      </a:lvl3pPr>
                      <a:lvl4pPr marL="16002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4pPr>
                      <a:lvl5pPr marL="2057400" indent="-228600" defTabSz="957263">
                        <a:spcBef>
                          <a:spcPct val="20000"/>
                        </a:spcBef>
                        <a:defRPr kumimoji="1" sz="1900">
                          <a:solidFill>
                            <a:schemeClr val="tx1"/>
                          </a:solidFill>
                          <a:latin typeface="Times New Roman" panose="02020603050405020304" pitchFamily="18" charset="0"/>
                          <a:ea typeface="ＭＳ Ｐゴシック" panose="020B0600070205080204" pitchFamily="50" charset="-128"/>
                        </a:defRPr>
                      </a:lvl5pPr>
                      <a:lvl6pPr marL="25146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6pPr>
                      <a:lvl7pPr marL="29718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7pPr>
                      <a:lvl8pPr marL="34290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8pPr>
                      <a:lvl9pPr marL="3886200" indent="-228600" defTabSz="957263" eaLnBrk="0" fontAlgn="base" hangingPunct="0">
                        <a:spcBef>
                          <a:spcPct val="20000"/>
                        </a:spcBef>
                        <a:spcAft>
                          <a:spcPct val="0"/>
                        </a:spcAft>
                        <a:defRPr kumimoji="1" sz="1900">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57263" rtl="0" eaLnBrk="1" fontAlgn="base" latinLnBrk="0" hangingPunct="1">
                        <a:lnSpc>
                          <a:spcPct val="100000"/>
                        </a:lnSpc>
                        <a:spcBef>
                          <a:spcPct val="20000"/>
                        </a:spcBef>
                        <a:spcAft>
                          <a:spcPct val="0"/>
                        </a:spcAft>
                        <a:buClrTx/>
                        <a:buSzTx/>
                        <a:buFontTx/>
                        <a:buNone/>
                        <a:tabLst/>
                      </a:pPr>
                      <a:r>
                        <a:rPr kumimoji="1" lang="en-US" altLang="ja-JP" sz="2400" b="0" i="0" u="none" strike="noStrike" cap="none" normalizeH="0" baseline="0" dirty="0" smtClean="0">
                          <a:ln>
                            <a:noFill/>
                          </a:ln>
                          <a:solidFill>
                            <a:schemeClr val="tx1"/>
                          </a:solidFill>
                          <a:effectLst/>
                          <a:latin typeface="メイリオ" panose="020B0604030504040204" pitchFamily="50" charset="-128"/>
                          <a:ea typeface="メイリオ" panose="020B0604030504040204" pitchFamily="50" charset="-128"/>
                        </a:rPr>
                        <a:t>3</a:t>
                      </a:r>
                    </a:p>
                  </a:txBody>
                  <a:tcPr marL="0" marR="0" marT="0" marB="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2226744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6"/>
          <p:cNvSpPr txBox="1">
            <a:spLocks noChangeArrowheads="1"/>
          </p:cNvSpPr>
          <p:nvPr/>
        </p:nvSpPr>
        <p:spPr bwMode="auto">
          <a:xfrm>
            <a:off x="416496" y="332656"/>
            <a:ext cx="678143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選定の背景 （テーマ：</a:t>
            </a:r>
            <a:r>
              <a:rPr lang="ja-JP" altLang="en-US" sz="2000" dirty="0">
                <a:solidFill>
                  <a:schemeClr val="tx1"/>
                </a:solidFill>
                <a:latin typeface="メイリオ" panose="020B0604030504040204" pitchFamily="50" charset="-128"/>
                <a:ea typeface="メイリオ" panose="020B0604030504040204" pitchFamily="50" charset="-128"/>
              </a:rPr>
              <a:t>横型ＭＣ 面取り作業時間の</a:t>
            </a:r>
            <a:r>
              <a:rPr lang="ja-JP" altLang="en-US" sz="2000" dirty="0" smtClean="0">
                <a:solidFill>
                  <a:schemeClr val="tx1"/>
                </a:solidFill>
                <a:latin typeface="メイリオ" panose="020B0604030504040204" pitchFamily="50" charset="-128"/>
                <a:ea typeface="メイリオ" panose="020B0604030504040204" pitchFamily="50" charset="-128"/>
              </a:rPr>
              <a:t>短縮</a:t>
            </a:r>
            <a:r>
              <a:rPr lang="ja-JP" altLang="en-US" sz="2000" dirty="0">
                <a:latin typeface="メイリオ" panose="020B0604030504040204" pitchFamily="50" charset="-128"/>
                <a:ea typeface="メイリオ" panose="020B0604030504040204" pitchFamily="50" charset="-128"/>
              </a:rPr>
              <a:t>）</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10" name="正方形/長方形 9"/>
          <p:cNvSpPr/>
          <p:nvPr/>
        </p:nvSpPr>
        <p:spPr>
          <a:xfrm>
            <a:off x="816097" y="1236816"/>
            <a:ext cx="8241359" cy="3416320"/>
          </a:xfrm>
          <a:prstGeom prst="rect">
            <a:avLst/>
          </a:prstGeom>
          <a:noFill/>
        </p:spPr>
        <p:txBody>
          <a:bodyPr wrap="none">
            <a:spAutoFit/>
          </a:bodyPr>
          <a:lstStyle/>
          <a:p>
            <a:pPr>
              <a:lnSpc>
                <a:spcPct val="150000"/>
              </a:lnSpc>
            </a:pPr>
            <a:r>
              <a:rPr lang="ja-JP" altLang="en-US" sz="2400" dirty="0" smtClean="0">
                <a:solidFill>
                  <a:schemeClr val="tx1"/>
                </a:solidFill>
                <a:latin typeface="ＭＳ Ｐゴシック" panose="020B0600070205080204" pitchFamily="50" charset="-128"/>
                <a:ea typeface="ＭＳ Ｐゴシック" panose="020B0600070205080204" pitchFamily="50" charset="-128"/>
              </a:rPr>
              <a:t>・ 横型</a:t>
            </a:r>
            <a:r>
              <a:rPr lang="en-US" altLang="ja-JP" sz="2400" dirty="0" smtClean="0">
                <a:solidFill>
                  <a:schemeClr val="tx1"/>
                </a:solidFill>
                <a:latin typeface="ＭＳ Ｐゴシック" panose="020B0600070205080204" pitchFamily="50" charset="-128"/>
                <a:ea typeface="ＭＳ Ｐゴシック" panose="020B0600070205080204" pitchFamily="50" charset="-128"/>
              </a:rPr>
              <a:t>MC</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でモールドを加工後、グラインダを用いて</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手動で加工</a:t>
            </a:r>
            <a:endParaRPr lang="en-US" altLang="ja-JP" sz="2400" dirty="0" smtClean="0">
              <a:solidFill>
                <a:srgbClr val="FF0000"/>
              </a:solidFill>
              <a:latin typeface="ＭＳ Ｐゴシック" panose="020B0600070205080204" pitchFamily="50" charset="-128"/>
              <a:ea typeface="ＭＳ Ｐゴシック" panose="020B0600070205080204" pitchFamily="50" charset="-128"/>
            </a:endParaRPr>
          </a:p>
          <a:p>
            <a:pPr>
              <a:lnSpc>
                <a:spcPct val="150000"/>
              </a:lnSpc>
            </a:pPr>
            <a:r>
              <a:rPr lang="ja-JP" altLang="en-US" sz="2400" dirty="0" smtClean="0">
                <a:solidFill>
                  <a:schemeClr val="tx1"/>
                </a:solidFill>
                <a:latin typeface="ＭＳ Ｐゴシック" panose="020B0600070205080204" pitchFamily="50" charset="-128"/>
                <a:ea typeface="ＭＳ Ｐゴシック" panose="020B0600070205080204" pitchFamily="50" charset="-128"/>
              </a:rPr>
              <a:t>・ 巻込まれ</a:t>
            </a:r>
            <a:r>
              <a:rPr lang="en-US" altLang="ja-JP" sz="240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振動による手の負担 （</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安全</a:t>
            </a:r>
            <a:r>
              <a:rPr lang="ja-JP" altLang="en-US" sz="2400" dirty="0">
                <a:solidFill>
                  <a:srgbClr val="FF0000"/>
                </a:solidFill>
                <a:latin typeface="ＭＳ Ｐゴシック" panose="020B0600070205080204" pitchFamily="50" charset="-128"/>
                <a:ea typeface="ＭＳ Ｐゴシック" panose="020B0600070205080204" pitchFamily="50" charset="-128"/>
              </a:rPr>
              <a:t>面</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のリスク</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2400" dirty="0" smtClean="0">
              <a:solidFill>
                <a:schemeClr val="tx1"/>
              </a:solidFill>
              <a:latin typeface="ＭＳ Ｐゴシック" panose="020B0600070205080204" pitchFamily="50" charset="-128"/>
              <a:ea typeface="ＭＳ Ｐゴシック" panose="020B0600070205080204" pitchFamily="50" charset="-128"/>
            </a:endParaRPr>
          </a:p>
          <a:p>
            <a:pPr>
              <a:lnSpc>
                <a:spcPct val="150000"/>
              </a:lnSpc>
            </a:pPr>
            <a:r>
              <a:rPr lang="ja-JP" altLang="en-US" sz="240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削り屑の発生</a:t>
            </a:r>
            <a:r>
              <a:rPr lang="en-US" altLang="ja-JP" sz="240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作業環境の悪化 </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環境面のリスク</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2400" dirty="0" smtClean="0">
              <a:solidFill>
                <a:schemeClr val="tx1"/>
              </a:solidFill>
              <a:latin typeface="ＭＳ Ｐゴシック" panose="020B0600070205080204" pitchFamily="50" charset="-128"/>
              <a:ea typeface="ＭＳ Ｐゴシック" panose="020B0600070205080204" pitchFamily="50" charset="-128"/>
            </a:endParaRPr>
          </a:p>
          <a:p>
            <a:pPr>
              <a:lnSpc>
                <a:spcPct val="150000"/>
              </a:lnSpc>
            </a:pPr>
            <a:r>
              <a:rPr lang="ja-JP" altLang="en-US" sz="2400" dirty="0" smtClean="0">
                <a:solidFill>
                  <a:schemeClr val="tx1"/>
                </a:solidFill>
                <a:latin typeface="ＭＳ Ｐゴシック" panose="020B0600070205080204" pitchFamily="50" charset="-128"/>
                <a:ea typeface="ＭＳ Ｐゴシック" panose="020B0600070205080204" pitchFamily="50" charset="-128"/>
              </a:rPr>
              <a:t>・ 個人差が出やすく、品質が不安定 （</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品質面のリスク</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2400" dirty="0" smtClean="0">
              <a:solidFill>
                <a:schemeClr val="tx1"/>
              </a:solidFill>
              <a:latin typeface="ＭＳ Ｐゴシック" panose="020B0600070205080204" pitchFamily="50" charset="-128"/>
              <a:ea typeface="ＭＳ Ｐゴシック" panose="020B0600070205080204" pitchFamily="50" charset="-128"/>
            </a:endParaRPr>
          </a:p>
          <a:p>
            <a:pPr>
              <a:lnSpc>
                <a:spcPct val="150000"/>
              </a:lnSpc>
            </a:pPr>
            <a:r>
              <a:rPr lang="ja-JP" altLang="en-US" sz="2400" dirty="0" smtClean="0">
                <a:solidFill>
                  <a:schemeClr val="tx1"/>
                </a:solidFill>
                <a:latin typeface="ＭＳ Ｐゴシック" panose="020B0600070205080204" pitchFamily="50" charset="-128"/>
                <a:ea typeface="ＭＳ Ｐゴシック" panose="020B0600070205080204" pitchFamily="50" charset="-128"/>
              </a:rPr>
              <a:t>・ 面取り加工の間、</a:t>
            </a:r>
            <a:r>
              <a:rPr lang="en-US" altLang="ja-JP" sz="2400" dirty="0" smtClean="0">
                <a:solidFill>
                  <a:schemeClr val="tx1"/>
                </a:solidFill>
                <a:latin typeface="ＭＳ Ｐゴシック" panose="020B0600070205080204" pitchFamily="50" charset="-128"/>
                <a:ea typeface="ＭＳ Ｐゴシック" panose="020B0600070205080204" pitchFamily="50" charset="-128"/>
              </a:rPr>
              <a:t>MC</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が操作できない</a:t>
            </a:r>
            <a:r>
              <a:rPr lang="en-US" altLang="ja-JP" sz="240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作業効率の低下</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2400" dirty="0" smtClean="0">
              <a:solidFill>
                <a:schemeClr val="tx1"/>
              </a:solidFill>
              <a:latin typeface="ＭＳ Ｐゴシック" panose="020B0600070205080204" pitchFamily="50" charset="-128"/>
              <a:ea typeface="ＭＳ Ｐゴシック" panose="020B0600070205080204" pitchFamily="50" charset="-128"/>
            </a:endParaRPr>
          </a:p>
          <a:p>
            <a:pPr>
              <a:lnSpc>
                <a:spcPct val="150000"/>
              </a:lnSpc>
            </a:pPr>
            <a:r>
              <a:rPr lang="ja-JP" altLang="en-US" sz="240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自動化の余地が十分にある </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（長年取り組まれず放置）</a:t>
            </a:r>
            <a:endParaRPr lang="en-US" altLang="ja-JP" sz="2400" dirty="0" smtClean="0">
              <a:solidFill>
                <a:schemeClr val="tx1"/>
              </a:solidFill>
              <a:latin typeface="ＭＳ Ｐゴシック" panose="020B0600070205080204" pitchFamily="50" charset="-128"/>
              <a:ea typeface="ＭＳ Ｐゴシック" panose="020B0600070205080204" pitchFamily="50" charset="-128"/>
            </a:endParaRPr>
          </a:p>
        </p:txBody>
      </p:sp>
      <p:sp>
        <p:nvSpPr>
          <p:cNvPr id="5" name="Text Box 6"/>
          <p:cNvSpPr txBox="1">
            <a:spLocks noChangeArrowheads="1"/>
          </p:cNvSpPr>
          <p:nvPr/>
        </p:nvSpPr>
        <p:spPr bwMode="auto">
          <a:xfrm>
            <a:off x="2546527" y="5743269"/>
            <a:ext cx="4812947" cy="710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4000" dirty="0" smtClean="0">
                <a:latin typeface="メイリオ" panose="020B0604030504040204" pitchFamily="50" charset="-128"/>
                <a:ea typeface="メイリオ" panose="020B0604030504040204" pitchFamily="50" charset="-128"/>
              </a:rPr>
              <a:t>極めて重要かつ喫緊</a:t>
            </a:r>
            <a:endParaRPr lang="ja-JP" altLang="en-US" sz="4000" dirty="0">
              <a:solidFill>
                <a:schemeClr val="tx1"/>
              </a:solidFill>
              <a:latin typeface="メイリオ" panose="020B0604030504040204" pitchFamily="50" charset="-128"/>
              <a:ea typeface="メイリオ" panose="020B0604030504040204" pitchFamily="50" charset="-128"/>
            </a:endParaRPr>
          </a:p>
        </p:txBody>
      </p:sp>
      <p:sp>
        <p:nvSpPr>
          <p:cNvPr id="2" name="下矢印 1"/>
          <p:cNvSpPr/>
          <p:nvPr/>
        </p:nvSpPr>
        <p:spPr bwMode="auto">
          <a:xfrm>
            <a:off x="4308099" y="4941168"/>
            <a:ext cx="1289803" cy="360040"/>
          </a:xfrm>
          <a:prstGeom prst="downArrow">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7200" tIns="46800" rIns="972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endPara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endParaRPr>
          </a:p>
        </p:txBody>
      </p:sp>
    </p:spTree>
    <p:extLst>
      <p:ext uri="{BB962C8B-B14F-4D97-AF65-F5344CB8AC3E}">
        <p14:creationId xmlns:p14="http://schemas.microsoft.com/office/powerpoint/2010/main" val="38441215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84" name="Picture 20" descr="IMG_0205"/>
          <p:cNvPicPr>
            <a:picLocks noChangeAspect="1" noChangeArrowheads="1"/>
          </p:cNvPicPr>
          <p:nvPr/>
        </p:nvPicPr>
        <p:blipFill>
          <a:blip r:embed="rId3" cstate="print">
            <a:extLst>
              <a:ext uri="{28A0092B-C50C-407E-A947-70E740481C1C}">
                <a14:useLocalDpi xmlns:a14="http://schemas.microsoft.com/office/drawing/2010/main" val="0"/>
              </a:ext>
            </a:extLst>
          </a:blip>
          <a:srcRect r="11916"/>
          <a:stretch>
            <a:fillRect/>
          </a:stretch>
        </p:blipFill>
        <p:spPr bwMode="auto">
          <a:xfrm>
            <a:off x="6609482" y="1700808"/>
            <a:ext cx="3024187" cy="2574925"/>
          </a:xfrm>
          <a:prstGeom prst="rect">
            <a:avLst/>
          </a:prstGeom>
          <a:noFill/>
          <a:extLst>
            <a:ext uri="{909E8E84-426E-40DD-AFC4-6F175D3DCCD1}">
              <a14:hiddenFill xmlns:a14="http://schemas.microsoft.com/office/drawing/2010/main">
                <a:solidFill>
                  <a:srgbClr val="FFFFFF"/>
                </a:solidFill>
              </a14:hiddenFill>
            </a:ext>
          </a:extLst>
        </p:spPr>
      </p:pic>
      <p:pic>
        <p:nvPicPr>
          <p:cNvPr id="36885" name="Picture 21" descr="IMG_0204"/>
          <p:cNvPicPr>
            <a:picLocks noChangeAspect="1" noChangeArrowheads="1"/>
          </p:cNvPicPr>
          <p:nvPr/>
        </p:nvPicPr>
        <p:blipFill>
          <a:blip r:embed="rId4" cstate="print">
            <a:extLst>
              <a:ext uri="{28A0092B-C50C-407E-A947-70E740481C1C}">
                <a14:useLocalDpi xmlns:a14="http://schemas.microsoft.com/office/drawing/2010/main" val="0"/>
              </a:ext>
            </a:extLst>
          </a:blip>
          <a:srcRect r="11641"/>
          <a:stretch>
            <a:fillRect/>
          </a:stretch>
        </p:blipFill>
        <p:spPr bwMode="auto">
          <a:xfrm>
            <a:off x="3440832" y="1700808"/>
            <a:ext cx="3095625" cy="2592388"/>
          </a:xfrm>
          <a:prstGeom prst="rect">
            <a:avLst/>
          </a:prstGeom>
          <a:noFill/>
          <a:extLst>
            <a:ext uri="{909E8E84-426E-40DD-AFC4-6F175D3DCCD1}">
              <a14:hiddenFill xmlns:a14="http://schemas.microsoft.com/office/drawing/2010/main">
                <a:solidFill>
                  <a:srgbClr val="FFFFFF"/>
                </a:solidFill>
              </a14:hiddenFill>
            </a:ext>
          </a:extLst>
        </p:spPr>
      </p:pic>
      <p:pic>
        <p:nvPicPr>
          <p:cNvPr id="36886" name="Picture 22" descr="IMG_0203"/>
          <p:cNvPicPr>
            <a:picLocks noChangeAspect="1" noChangeArrowheads="1"/>
          </p:cNvPicPr>
          <p:nvPr/>
        </p:nvPicPr>
        <p:blipFill>
          <a:blip r:embed="rId5" cstate="print">
            <a:extLst>
              <a:ext uri="{28A0092B-C50C-407E-A947-70E740481C1C}">
                <a14:useLocalDpi xmlns:a14="http://schemas.microsoft.com/office/drawing/2010/main" val="0"/>
              </a:ext>
            </a:extLst>
          </a:blip>
          <a:srcRect r="9386"/>
          <a:stretch>
            <a:fillRect/>
          </a:stretch>
        </p:blipFill>
        <p:spPr bwMode="auto">
          <a:xfrm>
            <a:off x="272182" y="1700808"/>
            <a:ext cx="3081337" cy="2592388"/>
          </a:xfrm>
          <a:prstGeom prst="rect">
            <a:avLst/>
          </a:prstGeom>
          <a:noFill/>
          <a:extLst>
            <a:ext uri="{909E8E84-426E-40DD-AFC4-6F175D3DCCD1}">
              <a14:hiddenFill xmlns:a14="http://schemas.microsoft.com/office/drawing/2010/main">
                <a:solidFill>
                  <a:srgbClr val="FFFFFF"/>
                </a:solidFill>
              </a14:hiddenFill>
            </a:ext>
          </a:extLst>
        </p:spPr>
      </p:pic>
      <p:sp>
        <p:nvSpPr>
          <p:cNvPr id="36888" name="Text Box 133"/>
          <p:cNvSpPr txBox="1">
            <a:spLocks noChangeArrowheads="1"/>
          </p:cNvSpPr>
          <p:nvPr/>
        </p:nvSpPr>
        <p:spPr bwMode="auto">
          <a:xfrm>
            <a:off x="343619" y="4364633"/>
            <a:ext cx="300990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en-US" altLang="ja-JP" sz="1600" dirty="0" smtClean="0">
                <a:latin typeface="メイリオ" panose="020B0604030504040204" pitchFamily="50" charset="-128"/>
                <a:ea typeface="メイリオ" panose="020B0604030504040204" pitchFamily="50" charset="-128"/>
              </a:rPr>
              <a:t>a) </a:t>
            </a:r>
            <a:r>
              <a:rPr lang="ja-JP" altLang="en-US" sz="1600" dirty="0" smtClean="0">
                <a:latin typeface="メイリオ" panose="020B0604030504040204" pitchFamily="50" charset="-128"/>
                <a:ea typeface="メイリオ" panose="020B0604030504040204" pitchFamily="50" charset="-128"/>
              </a:rPr>
              <a:t>粗削り研磨</a:t>
            </a:r>
            <a:endParaRPr lang="en-US" altLang="ja-JP" sz="1600" dirty="0" smtClean="0">
              <a:latin typeface="メイリオ" panose="020B0604030504040204" pitchFamily="50" charset="-128"/>
              <a:ea typeface="メイリオ" panose="020B0604030504040204" pitchFamily="50" charset="-128"/>
            </a:endParaRPr>
          </a:p>
          <a:p>
            <a:pPr eaLnBrk="1" hangingPunct="1"/>
            <a:r>
              <a:rPr lang="ja-JP" altLang="en-US" sz="1600" dirty="0" smtClean="0">
                <a:latin typeface="メイリオ" panose="020B0604030504040204" pitchFamily="50" charset="-128"/>
                <a:ea typeface="メイリオ" panose="020B0604030504040204" pitchFamily="50" charset="-128"/>
              </a:rPr>
              <a:t>超硬刃を付けたグラインダ</a:t>
            </a:r>
            <a:endParaRPr lang="ja-JP" altLang="en-US" sz="1600" dirty="0">
              <a:latin typeface="メイリオ" panose="020B0604030504040204" pitchFamily="50" charset="-128"/>
              <a:ea typeface="メイリオ" panose="020B0604030504040204" pitchFamily="50" charset="-128"/>
            </a:endParaRPr>
          </a:p>
        </p:txBody>
      </p:sp>
      <p:sp>
        <p:nvSpPr>
          <p:cNvPr id="36889" name="Text Box 133"/>
          <p:cNvSpPr txBox="1">
            <a:spLocks noChangeArrowheads="1"/>
          </p:cNvSpPr>
          <p:nvPr/>
        </p:nvSpPr>
        <p:spPr bwMode="auto">
          <a:xfrm>
            <a:off x="3512269" y="4364633"/>
            <a:ext cx="3024188"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en-US" altLang="ja-JP" sz="1600" dirty="0" smtClean="0">
                <a:latin typeface="メイリオ" panose="020B0604030504040204" pitchFamily="50" charset="-128"/>
                <a:ea typeface="メイリオ" panose="020B0604030504040204" pitchFamily="50" charset="-128"/>
              </a:rPr>
              <a:t>b) </a:t>
            </a:r>
            <a:r>
              <a:rPr lang="ja-JP" altLang="en-US" sz="1600" dirty="0" smtClean="0">
                <a:latin typeface="メイリオ" panose="020B0604030504040204" pitchFamily="50" charset="-128"/>
                <a:ea typeface="メイリオ" panose="020B0604030504040204" pitchFamily="50" charset="-128"/>
              </a:rPr>
              <a:t>中仕上げ研磨</a:t>
            </a:r>
            <a:endParaRPr lang="en-US" altLang="ja-JP" sz="1600" dirty="0" smtClean="0">
              <a:latin typeface="メイリオ" panose="020B0604030504040204" pitchFamily="50" charset="-128"/>
              <a:ea typeface="メイリオ" panose="020B0604030504040204" pitchFamily="50" charset="-128"/>
            </a:endParaRPr>
          </a:p>
          <a:p>
            <a:pPr eaLnBrk="1" hangingPunct="1"/>
            <a:r>
              <a:rPr lang="ja-JP" altLang="en-US" sz="1600" dirty="0" smtClean="0">
                <a:latin typeface="メイリオ" panose="020B0604030504040204" pitchFamily="50" charset="-128"/>
                <a:ea typeface="メイリオ" panose="020B0604030504040204" pitchFamily="50" charset="-128"/>
              </a:rPr>
              <a:t>ヤスリ </a:t>
            </a:r>
            <a:r>
              <a:rPr lang="en-US" altLang="ja-JP" sz="1600" dirty="0" smtClean="0">
                <a:latin typeface="メイリオ" panose="020B0604030504040204" pitchFamily="50" charset="-128"/>
                <a:ea typeface="メイリオ" panose="020B0604030504040204" pitchFamily="50" charset="-128"/>
              </a:rPr>
              <a:t>&amp; #12</a:t>
            </a:r>
            <a:r>
              <a:rPr lang="en-US" altLang="ja-JP" sz="1600" dirty="0">
                <a:latin typeface="メイリオ" panose="020B0604030504040204" pitchFamily="50" charset="-128"/>
                <a:ea typeface="メイリオ" panose="020B0604030504040204" pitchFamily="50" charset="-128"/>
              </a:rPr>
              <a:t>0</a:t>
            </a:r>
            <a:r>
              <a:rPr lang="ja-JP" altLang="en-US" sz="1600" dirty="0" smtClean="0">
                <a:latin typeface="メイリオ" panose="020B0604030504040204" pitchFamily="50" charset="-128"/>
                <a:ea typeface="メイリオ" panose="020B0604030504040204" pitchFamily="50" charset="-128"/>
              </a:rPr>
              <a:t>ペーパー</a:t>
            </a:r>
            <a:endParaRPr lang="ja-JP" altLang="en-US" sz="1600" dirty="0">
              <a:latin typeface="メイリオ" panose="020B0604030504040204" pitchFamily="50" charset="-128"/>
              <a:ea typeface="メイリオ" panose="020B0604030504040204" pitchFamily="50" charset="-128"/>
            </a:endParaRPr>
          </a:p>
        </p:txBody>
      </p:sp>
      <p:sp>
        <p:nvSpPr>
          <p:cNvPr id="36890" name="Text Box 133"/>
          <p:cNvSpPr txBox="1">
            <a:spLocks noChangeArrowheads="1"/>
          </p:cNvSpPr>
          <p:nvPr/>
        </p:nvSpPr>
        <p:spPr bwMode="auto">
          <a:xfrm>
            <a:off x="6680919" y="4364633"/>
            <a:ext cx="2952750" cy="5869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en-US" altLang="ja-JP" sz="1600" dirty="0" smtClean="0">
                <a:latin typeface="メイリオ" panose="020B0604030504040204" pitchFamily="50" charset="-128"/>
                <a:ea typeface="メイリオ" panose="020B0604030504040204" pitchFamily="50" charset="-128"/>
              </a:rPr>
              <a:t>c) </a:t>
            </a:r>
            <a:r>
              <a:rPr lang="ja-JP" altLang="en-US" sz="1600" dirty="0" smtClean="0">
                <a:latin typeface="メイリオ" panose="020B0604030504040204" pitchFamily="50" charset="-128"/>
                <a:ea typeface="メイリオ" panose="020B0604030504040204" pitchFamily="50" charset="-128"/>
              </a:rPr>
              <a:t>仕上げ研磨</a:t>
            </a:r>
            <a:endParaRPr lang="en-US" altLang="ja-JP" sz="1600" dirty="0" smtClean="0">
              <a:latin typeface="メイリオ" panose="020B0604030504040204" pitchFamily="50" charset="-128"/>
              <a:ea typeface="メイリオ" panose="020B0604030504040204" pitchFamily="50" charset="-128"/>
            </a:endParaRPr>
          </a:p>
          <a:p>
            <a:pPr eaLnBrk="1" hangingPunct="1"/>
            <a:r>
              <a:rPr lang="ja-JP" altLang="en-US" sz="1600" dirty="0" smtClean="0">
                <a:latin typeface="メイリオ" panose="020B0604030504040204" pitchFamily="50" charset="-128"/>
                <a:ea typeface="メイリオ" panose="020B0604030504040204" pitchFamily="50" charset="-128"/>
              </a:rPr>
              <a:t>ナイロンパット</a:t>
            </a:r>
            <a:endParaRPr lang="ja-JP" altLang="en-US" sz="1600" dirty="0">
              <a:latin typeface="メイリオ" panose="020B0604030504040204" pitchFamily="50" charset="-128"/>
              <a:ea typeface="メイリオ" panose="020B0604030504040204" pitchFamily="50" charset="-128"/>
            </a:endParaRPr>
          </a:p>
        </p:txBody>
      </p:sp>
      <p:sp>
        <p:nvSpPr>
          <p:cNvPr id="13"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現状の把握</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14" name="Text Box 6"/>
          <p:cNvSpPr txBox="1">
            <a:spLocks noChangeArrowheads="1"/>
          </p:cNvSpPr>
          <p:nvPr/>
        </p:nvSpPr>
        <p:spPr bwMode="auto">
          <a:xfrm>
            <a:off x="272480" y="1010485"/>
            <a:ext cx="4043505"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１</a:t>
            </a:r>
            <a:r>
              <a:rPr lang="ja-JP" altLang="en-US" sz="2000" dirty="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端面部面取り加工の作業工程</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16" name="Text Box 6"/>
          <p:cNvSpPr txBox="1">
            <a:spLocks noChangeArrowheads="1"/>
          </p:cNvSpPr>
          <p:nvPr/>
        </p:nvSpPr>
        <p:spPr bwMode="auto">
          <a:xfrm>
            <a:off x="3315968" y="5589240"/>
            <a:ext cx="327406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4800" dirty="0" smtClean="0">
                <a:latin typeface="メイリオ" panose="020B0604030504040204" pitchFamily="50" charset="-128"/>
                <a:ea typeface="メイリオ" panose="020B0604030504040204" pitchFamily="50" charset="-128"/>
              </a:rPr>
              <a:t>全て</a:t>
            </a:r>
            <a:r>
              <a:rPr lang="ja-JP" altLang="en-US" sz="4800" dirty="0">
                <a:latin typeface="メイリオ" panose="020B0604030504040204" pitchFamily="50" charset="-128"/>
                <a:ea typeface="メイリオ" panose="020B0604030504040204" pitchFamily="50" charset="-128"/>
              </a:rPr>
              <a:t>手作業</a:t>
            </a:r>
            <a:endParaRPr lang="ja-JP" altLang="en-US" sz="4800" dirty="0">
              <a:solidFill>
                <a:schemeClr val="tx1"/>
              </a:solidFill>
              <a:latin typeface="メイリオ" panose="020B0604030504040204" pitchFamily="50" charset="-128"/>
              <a:ea typeface="メイリオ" panose="020B0604030504040204" pitchFamily="50" charset="-128"/>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6"/>
          <p:cNvSpPr txBox="1">
            <a:spLocks noChangeArrowheads="1"/>
          </p:cNvSpPr>
          <p:nvPr/>
        </p:nvSpPr>
        <p:spPr bwMode="auto">
          <a:xfrm>
            <a:off x="3315968" y="1299678"/>
            <a:ext cx="3274064" cy="833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4800" dirty="0" smtClean="0">
                <a:latin typeface="メイリオ" panose="020B0604030504040204" pitchFamily="50" charset="-128"/>
                <a:ea typeface="メイリオ" panose="020B0604030504040204" pitchFamily="50" charset="-128"/>
              </a:rPr>
              <a:t>全て</a:t>
            </a:r>
            <a:r>
              <a:rPr lang="ja-JP" altLang="en-US" sz="4800" dirty="0">
                <a:latin typeface="メイリオ" panose="020B0604030504040204" pitchFamily="50" charset="-128"/>
                <a:ea typeface="メイリオ" panose="020B0604030504040204" pitchFamily="50" charset="-128"/>
              </a:rPr>
              <a:t>手作業</a:t>
            </a:r>
            <a:endParaRPr lang="ja-JP" altLang="en-US" sz="4800" dirty="0">
              <a:solidFill>
                <a:schemeClr val="tx1"/>
              </a:solidFill>
              <a:latin typeface="メイリオ" panose="020B0604030504040204" pitchFamily="50" charset="-128"/>
              <a:ea typeface="メイリオ" panose="020B0604030504040204" pitchFamily="50" charset="-128"/>
            </a:endParaRPr>
          </a:p>
        </p:txBody>
      </p:sp>
      <p:sp>
        <p:nvSpPr>
          <p:cNvPr id="8" name="正方形/長方形 7"/>
          <p:cNvSpPr/>
          <p:nvPr/>
        </p:nvSpPr>
        <p:spPr>
          <a:xfrm>
            <a:off x="911056" y="2414531"/>
            <a:ext cx="7930376" cy="3785652"/>
          </a:xfrm>
          <a:prstGeom prst="rect">
            <a:avLst/>
          </a:prstGeom>
          <a:noFill/>
        </p:spPr>
        <p:txBody>
          <a:bodyPr wrap="none">
            <a:spAutoFit/>
          </a:bodyPr>
          <a:lstStyle/>
          <a:p>
            <a:pPr>
              <a:lnSpc>
                <a:spcPct val="200000"/>
              </a:lnSpc>
            </a:pPr>
            <a:r>
              <a:rPr lang="ja-JP" altLang="en-US" sz="2400" dirty="0">
                <a:solidFill>
                  <a:schemeClr val="tx1"/>
                </a:solidFill>
                <a:latin typeface="ＭＳ Ｐゴシック" panose="020B0600070205080204" pitchFamily="50" charset="-128"/>
                <a:ea typeface="ＭＳ Ｐゴシック" panose="020B0600070205080204" pitchFamily="50" charset="-128"/>
              </a:rPr>
              <a:t>・ 作業者</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ごと</a:t>
            </a:r>
            <a:r>
              <a:rPr lang="en-US" altLang="ja-JP" sz="2400" dirty="0">
                <a:solidFill>
                  <a:schemeClr val="tx1"/>
                </a:solidFill>
                <a:latin typeface="ＭＳ Ｐゴシック" panose="020B0600070205080204" pitchFamily="50" charset="-128"/>
                <a:ea typeface="ＭＳ Ｐゴシック" panose="020B0600070205080204" pitchFamily="50" charset="-128"/>
              </a:rPr>
              <a:t>, </a:t>
            </a:r>
            <a:r>
              <a:rPr lang="ja-JP" altLang="en-US" sz="2400" dirty="0">
                <a:solidFill>
                  <a:schemeClr val="tx1"/>
                </a:solidFill>
                <a:latin typeface="ＭＳ Ｐゴシック" panose="020B0600070205080204" pitchFamily="50" charset="-128"/>
                <a:ea typeface="ＭＳ Ｐゴシック" panose="020B0600070205080204" pitchFamily="50" charset="-128"/>
              </a:rPr>
              <a:t>製品ごとに仕上がりにムラ （</a:t>
            </a:r>
            <a:r>
              <a:rPr lang="ja-JP" altLang="en-US" sz="2400" dirty="0">
                <a:solidFill>
                  <a:srgbClr val="FF0000"/>
                </a:solidFill>
                <a:latin typeface="ＭＳ Ｐゴシック" panose="020B0600070205080204" pitchFamily="50" charset="-128"/>
                <a:ea typeface="ＭＳ Ｐゴシック" panose="020B0600070205080204" pitchFamily="50" charset="-128"/>
              </a:rPr>
              <a:t>品質の低下</a:t>
            </a:r>
            <a:r>
              <a:rPr lang="ja-JP" altLang="en-US" sz="2400" dirty="0">
                <a:solidFill>
                  <a:schemeClr val="tx1"/>
                </a:solidFill>
                <a:latin typeface="ＭＳ Ｐゴシック" panose="020B0600070205080204" pitchFamily="50" charset="-128"/>
                <a:ea typeface="ＭＳ Ｐゴシック" panose="020B0600070205080204" pitchFamily="50" charset="-128"/>
              </a:rPr>
              <a:t>）</a:t>
            </a:r>
            <a:endParaRPr lang="en-US" altLang="ja-JP" sz="2400" dirty="0">
              <a:solidFill>
                <a:schemeClr val="tx1"/>
              </a:solidFill>
              <a:latin typeface="ＭＳ Ｐゴシック" panose="020B0600070205080204" pitchFamily="50" charset="-128"/>
              <a:ea typeface="ＭＳ Ｐゴシック" panose="020B0600070205080204" pitchFamily="50" charset="-128"/>
            </a:endParaRPr>
          </a:p>
          <a:p>
            <a:pPr>
              <a:lnSpc>
                <a:spcPct val="200000"/>
              </a:lnSpc>
            </a:pPr>
            <a:r>
              <a:rPr lang="ja-JP" altLang="en-US" sz="2400" dirty="0" smtClean="0">
                <a:solidFill>
                  <a:schemeClr val="tx1"/>
                </a:solidFill>
                <a:latin typeface="ＭＳ Ｐゴシック" panose="020B0600070205080204" pitchFamily="50" charset="-128"/>
                <a:ea typeface="ＭＳ Ｐゴシック" panose="020B0600070205080204" pitchFamily="50" charset="-128"/>
              </a:rPr>
              <a:t>・ 巻き込まれの可能性</a:t>
            </a:r>
            <a:r>
              <a:rPr lang="en-US" altLang="ja-JP" sz="24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 手にかかる負担 （</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安全性の低下</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2400" dirty="0" smtClean="0">
              <a:solidFill>
                <a:schemeClr val="tx1"/>
              </a:solidFill>
              <a:latin typeface="ＭＳ Ｐゴシック" panose="020B0600070205080204" pitchFamily="50" charset="-128"/>
              <a:ea typeface="ＭＳ Ｐゴシック" panose="020B0600070205080204" pitchFamily="50" charset="-128"/>
            </a:endParaRPr>
          </a:p>
          <a:p>
            <a:pPr>
              <a:lnSpc>
                <a:spcPct val="200000"/>
              </a:lnSpc>
            </a:pPr>
            <a:r>
              <a:rPr lang="ja-JP" altLang="en-US" sz="2400" dirty="0" smtClean="0">
                <a:solidFill>
                  <a:schemeClr val="tx1"/>
                </a:solidFill>
                <a:latin typeface="ＭＳ Ｐゴシック" panose="020B0600070205080204" pitchFamily="50" charset="-128"/>
                <a:ea typeface="ＭＳ Ｐゴシック" panose="020B0600070205080204" pitchFamily="50" charset="-128"/>
              </a:rPr>
              <a:t>・ </a:t>
            </a:r>
            <a:r>
              <a:rPr lang="ja-JP" altLang="en-US" sz="2400" dirty="0">
                <a:solidFill>
                  <a:schemeClr val="tx1"/>
                </a:solidFill>
                <a:latin typeface="ＭＳ Ｐゴシック" panose="020B0600070205080204" pitchFamily="50" charset="-128"/>
                <a:ea typeface="ＭＳ Ｐゴシック" panose="020B0600070205080204" pitchFamily="50" charset="-128"/>
              </a:rPr>
              <a:t>研磨時間に個人差</a:t>
            </a:r>
            <a:endParaRPr lang="en-US" altLang="ja-JP" sz="2400" dirty="0">
              <a:solidFill>
                <a:schemeClr val="tx1"/>
              </a:solidFill>
              <a:latin typeface="ＭＳ Ｐゴシック" panose="020B0600070205080204" pitchFamily="50" charset="-128"/>
              <a:ea typeface="ＭＳ Ｐゴシック" panose="020B0600070205080204" pitchFamily="50" charset="-128"/>
            </a:endParaRPr>
          </a:p>
          <a:p>
            <a:pPr>
              <a:lnSpc>
                <a:spcPct val="200000"/>
              </a:lnSpc>
            </a:pPr>
            <a:r>
              <a:rPr lang="ja-JP" altLang="en-US" sz="2400" dirty="0" smtClean="0">
                <a:solidFill>
                  <a:schemeClr val="tx1"/>
                </a:solidFill>
                <a:latin typeface="ＭＳ Ｐゴシック" panose="020B0600070205080204" pitchFamily="50" charset="-128"/>
                <a:ea typeface="ＭＳ Ｐゴシック" panose="020B0600070205080204" pitchFamily="50" charset="-128"/>
              </a:rPr>
              <a:t>・ 寸法が大きいと面取り量は大幅に増加 </a:t>
            </a:r>
            <a:r>
              <a:rPr lang="en-US" altLang="ja-JP" sz="2400" dirty="0" smtClean="0">
                <a:solidFill>
                  <a:schemeClr val="tx1"/>
                </a:solidFill>
                <a:latin typeface="ＭＳ Ｐゴシック" panose="020B0600070205080204" pitchFamily="50" charset="-128"/>
                <a:ea typeface="ＭＳ Ｐゴシック" panose="020B0600070205080204" pitchFamily="50" charset="-128"/>
              </a:rPr>
              <a:t>(</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作業</a:t>
            </a:r>
            <a:r>
              <a:rPr lang="ja-JP" altLang="en-US" sz="2400" dirty="0">
                <a:solidFill>
                  <a:srgbClr val="FF0000"/>
                </a:solidFill>
                <a:latin typeface="ＭＳ Ｐゴシック" panose="020B0600070205080204" pitchFamily="50" charset="-128"/>
                <a:ea typeface="ＭＳ Ｐゴシック" panose="020B0600070205080204" pitchFamily="50" charset="-128"/>
              </a:rPr>
              <a:t>効率</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の低下</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2400" dirty="0" smtClean="0">
              <a:solidFill>
                <a:schemeClr val="tx1"/>
              </a:solidFill>
              <a:latin typeface="ＭＳ Ｐゴシック" panose="020B0600070205080204" pitchFamily="50" charset="-128"/>
              <a:ea typeface="ＭＳ Ｐゴシック" panose="020B0600070205080204" pitchFamily="50" charset="-128"/>
            </a:endParaRPr>
          </a:p>
          <a:p>
            <a:pPr>
              <a:lnSpc>
                <a:spcPct val="200000"/>
              </a:lnSpc>
            </a:pPr>
            <a:r>
              <a:rPr lang="ja-JP" altLang="en-US" sz="2400" dirty="0" smtClean="0">
                <a:solidFill>
                  <a:schemeClr val="tx1"/>
                </a:solidFill>
                <a:latin typeface="ＭＳ Ｐゴシック" panose="020B0600070205080204" pitchFamily="50" charset="-128"/>
                <a:ea typeface="ＭＳ Ｐゴシック" panose="020B0600070205080204" pitchFamily="50" charset="-128"/>
              </a:rPr>
              <a:t>・ 作業中は</a:t>
            </a:r>
            <a:r>
              <a:rPr lang="en-US" altLang="ja-JP" sz="2400" dirty="0" smtClean="0">
                <a:solidFill>
                  <a:schemeClr val="tx1"/>
                </a:solidFill>
                <a:latin typeface="ＭＳ Ｐゴシック" panose="020B0600070205080204" pitchFamily="50" charset="-128"/>
                <a:ea typeface="ＭＳ Ｐゴシック" panose="020B0600070205080204" pitchFamily="50" charset="-128"/>
              </a:rPr>
              <a:t>MC</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の操作ができない （</a:t>
            </a:r>
            <a:r>
              <a:rPr lang="ja-JP" altLang="en-US" sz="2400" dirty="0" smtClean="0">
                <a:solidFill>
                  <a:srgbClr val="FF0000"/>
                </a:solidFill>
                <a:latin typeface="ＭＳ Ｐゴシック" panose="020B0600070205080204" pitchFamily="50" charset="-128"/>
                <a:ea typeface="ＭＳ Ｐゴシック" panose="020B0600070205080204" pitchFamily="50" charset="-128"/>
              </a:rPr>
              <a:t>作業効率の低下</a:t>
            </a:r>
            <a:r>
              <a:rPr lang="ja-JP" altLang="en-US" sz="2400" dirty="0" smtClean="0">
                <a:solidFill>
                  <a:schemeClr val="tx1"/>
                </a:solidFill>
                <a:latin typeface="ＭＳ Ｐゴシック" panose="020B0600070205080204" pitchFamily="50" charset="-128"/>
                <a:ea typeface="ＭＳ Ｐゴシック" panose="020B0600070205080204" pitchFamily="50" charset="-128"/>
              </a:rPr>
              <a:t>）</a:t>
            </a:r>
            <a:endParaRPr lang="en-US" altLang="ja-JP" sz="2400" dirty="0" smtClean="0">
              <a:solidFill>
                <a:schemeClr val="tx1"/>
              </a:solidFill>
              <a:latin typeface="ＭＳ Ｐゴシック" panose="020B0600070205080204" pitchFamily="50" charset="-128"/>
              <a:ea typeface="ＭＳ Ｐゴシック" panose="020B0600070205080204" pitchFamily="50" charset="-128"/>
            </a:endParaRPr>
          </a:p>
        </p:txBody>
      </p:sp>
      <p:sp>
        <p:nvSpPr>
          <p:cNvPr id="9"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現状の把握</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36600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現状の把握</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6" name="Text Box 6"/>
          <p:cNvSpPr txBox="1">
            <a:spLocks noChangeArrowheads="1"/>
          </p:cNvSpPr>
          <p:nvPr/>
        </p:nvSpPr>
        <p:spPr bwMode="auto">
          <a:xfrm>
            <a:off x="272480" y="1010485"/>
            <a:ext cx="2761103"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a:latin typeface="メイリオ" panose="020B0604030504040204" pitchFamily="50" charset="-128"/>
                <a:ea typeface="メイリオ" panose="020B0604030504040204" pitchFamily="50" charset="-128"/>
              </a:rPr>
              <a:t>２</a:t>
            </a:r>
            <a:r>
              <a:rPr lang="ja-JP" altLang="en-US" sz="2000" dirty="0" smtClean="0">
                <a:latin typeface="メイリオ" panose="020B0604030504040204" pitchFamily="50" charset="-128"/>
                <a:ea typeface="メイリオ" panose="020B0604030504040204" pitchFamily="50" charset="-128"/>
              </a:rPr>
              <a:t>）面取り寸法の比率</a:t>
            </a:r>
            <a:endParaRPr lang="ja-JP" altLang="en-US" sz="2000" dirty="0">
              <a:solidFill>
                <a:schemeClr val="tx1"/>
              </a:solidFill>
              <a:latin typeface="メイリオ" panose="020B0604030504040204" pitchFamily="50" charset="-128"/>
              <a:ea typeface="メイリオ" panose="020B0604030504040204" pitchFamily="50" charset="-128"/>
            </a:endParaRPr>
          </a:p>
        </p:txBody>
      </p:sp>
      <p:graphicFrame>
        <p:nvGraphicFramePr>
          <p:cNvPr id="7" name="Object 131"/>
          <p:cNvGraphicFramePr>
            <a:graphicFrameLocks noChangeAspect="1"/>
          </p:cNvGraphicFramePr>
          <p:nvPr>
            <p:extLst>
              <p:ext uri="{D42A27DB-BD31-4B8C-83A1-F6EECF244321}">
                <p14:modId xmlns:p14="http://schemas.microsoft.com/office/powerpoint/2010/main" val="3909551695"/>
              </p:ext>
            </p:extLst>
          </p:nvPr>
        </p:nvGraphicFramePr>
        <p:xfrm>
          <a:off x="448152" y="1432952"/>
          <a:ext cx="3571875" cy="338772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 Box 6"/>
          <p:cNvSpPr txBox="1">
            <a:spLocks noChangeArrowheads="1"/>
          </p:cNvSpPr>
          <p:nvPr/>
        </p:nvSpPr>
        <p:spPr bwMode="auto">
          <a:xfrm>
            <a:off x="5385048" y="1010485"/>
            <a:ext cx="370366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３）明細の比率</a:t>
            </a:r>
            <a:r>
              <a:rPr lang="ja-JP" altLang="en-US" sz="1600" dirty="0" smtClean="0">
                <a:latin typeface="メイリオ" panose="020B0604030504040204" pitchFamily="50" charset="-128"/>
                <a:ea typeface="メイリオ" panose="020B0604030504040204" pitchFamily="50" charset="-128"/>
              </a:rPr>
              <a:t>（面取り寸法 大）</a:t>
            </a:r>
            <a:endParaRPr lang="ja-JP" altLang="en-US" sz="1600" dirty="0">
              <a:solidFill>
                <a:schemeClr val="tx1"/>
              </a:solidFill>
              <a:latin typeface="メイリオ" panose="020B0604030504040204" pitchFamily="50" charset="-128"/>
              <a:ea typeface="メイリオ" panose="020B0604030504040204" pitchFamily="50" charset="-128"/>
            </a:endParaRPr>
          </a:p>
        </p:txBody>
      </p:sp>
      <p:graphicFrame>
        <p:nvGraphicFramePr>
          <p:cNvPr id="9" name="Object 131"/>
          <p:cNvGraphicFramePr>
            <a:graphicFrameLocks noChangeAspect="1"/>
          </p:cNvGraphicFramePr>
          <p:nvPr>
            <p:extLst>
              <p:ext uri="{D42A27DB-BD31-4B8C-83A1-F6EECF244321}">
                <p14:modId xmlns:p14="http://schemas.microsoft.com/office/powerpoint/2010/main" val="3359864557"/>
              </p:ext>
            </p:extLst>
          </p:nvPr>
        </p:nvGraphicFramePr>
        <p:xfrm>
          <a:off x="5025008" y="1196752"/>
          <a:ext cx="4635500" cy="3786188"/>
        </p:xfrm>
        <a:graphic>
          <a:graphicData uri="http://schemas.openxmlformats.org/drawingml/2006/chart">
            <c:chart xmlns:c="http://schemas.openxmlformats.org/drawingml/2006/chart" xmlns:r="http://schemas.openxmlformats.org/officeDocument/2006/relationships" r:id="rId4"/>
          </a:graphicData>
        </a:graphic>
      </p:graphicFrame>
      <p:sp>
        <p:nvSpPr>
          <p:cNvPr id="10" name="Text Box 139"/>
          <p:cNvSpPr txBox="1">
            <a:spLocks noChangeArrowheads="1"/>
          </p:cNvSpPr>
          <p:nvPr/>
        </p:nvSpPr>
        <p:spPr bwMode="auto">
          <a:xfrm>
            <a:off x="1568624" y="4797152"/>
            <a:ext cx="1448244"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200" dirty="0" smtClean="0">
                <a:latin typeface="メイリオ" panose="020B0604030504040204" pitchFamily="50" charset="-128"/>
                <a:ea typeface="メイリオ" panose="020B0604030504040204" pitchFamily="50" charset="-128"/>
              </a:rPr>
              <a:t>面取り寸法 </a:t>
            </a:r>
            <a:r>
              <a:rPr lang="en-US" altLang="ja-JP" sz="1200" dirty="0" smtClean="0">
                <a:latin typeface="メイリオ" panose="020B0604030504040204" pitchFamily="50" charset="-128"/>
                <a:ea typeface="メイリオ" panose="020B0604030504040204" pitchFamily="50" charset="-128"/>
              </a:rPr>
              <a:t>(mm)</a:t>
            </a:r>
          </a:p>
        </p:txBody>
      </p:sp>
      <p:sp>
        <p:nvSpPr>
          <p:cNvPr id="11" name="Text Box 139"/>
          <p:cNvSpPr txBox="1">
            <a:spLocks noChangeArrowheads="1"/>
          </p:cNvSpPr>
          <p:nvPr/>
        </p:nvSpPr>
        <p:spPr bwMode="auto">
          <a:xfrm>
            <a:off x="6448306" y="4797152"/>
            <a:ext cx="1889070" cy="27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200" dirty="0" smtClean="0">
                <a:latin typeface="メイリオ" panose="020B0604030504040204" pitchFamily="50" charset="-128"/>
                <a:ea typeface="メイリオ" panose="020B0604030504040204" pitchFamily="50" charset="-128"/>
              </a:rPr>
              <a:t>面取り寸法の大きな明細</a:t>
            </a:r>
            <a:endParaRPr lang="en-US" altLang="ja-JP" sz="1200" dirty="0" smtClean="0">
              <a:latin typeface="メイリオ" panose="020B0604030504040204" pitchFamily="50" charset="-128"/>
              <a:ea typeface="メイリオ" panose="020B0604030504040204" pitchFamily="50" charset="-128"/>
            </a:endParaRPr>
          </a:p>
        </p:txBody>
      </p:sp>
      <p:sp>
        <p:nvSpPr>
          <p:cNvPr id="12" name="Text Box 168"/>
          <p:cNvSpPr txBox="1">
            <a:spLocks noChangeArrowheads="1"/>
          </p:cNvSpPr>
          <p:nvPr/>
        </p:nvSpPr>
        <p:spPr bwMode="auto">
          <a:xfrm>
            <a:off x="943849" y="5229200"/>
            <a:ext cx="7249511" cy="1202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lnSpc>
                <a:spcPct val="150000"/>
              </a:lnSpc>
            </a:pPr>
            <a:r>
              <a:rPr lang="ja-JP" altLang="en-US" sz="2400" dirty="0">
                <a:latin typeface="メイリオ" panose="020B0604030504040204" pitchFamily="50" charset="-128"/>
                <a:ea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rPr>
              <a:t>面取り寸法の</a:t>
            </a:r>
            <a:r>
              <a:rPr lang="ja-JP" altLang="en-US" sz="2400" dirty="0">
                <a:latin typeface="メイリオ" panose="020B0604030504040204" pitchFamily="50" charset="-128"/>
                <a:ea typeface="メイリオ" panose="020B0604030504040204" pitchFamily="50" charset="-128"/>
              </a:rPr>
              <a:t>大きい本数</a:t>
            </a:r>
            <a:r>
              <a:rPr lang="ja-JP" altLang="en-US" sz="2400" dirty="0" smtClean="0">
                <a:latin typeface="メイリオ" panose="020B0604030504040204" pitchFamily="50" charset="-128"/>
                <a:ea typeface="メイリオ" panose="020B0604030504040204" pitchFamily="50" charset="-128"/>
              </a:rPr>
              <a:t>は 総加工</a:t>
            </a:r>
            <a:r>
              <a:rPr lang="ja-JP" altLang="en-US" sz="2400" dirty="0">
                <a:latin typeface="メイリオ" panose="020B0604030504040204" pitchFamily="50" charset="-128"/>
                <a:ea typeface="メイリオ" panose="020B0604030504040204" pitchFamily="50" charset="-128"/>
              </a:rPr>
              <a:t>本数</a:t>
            </a:r>
            <a:r>
              <a:rPr lang="ja-JP" altLang="en-US" sz="2400" dirty="0" smtClean="0">
                <a:latin typeface="メイリオ" panose="020B0604030504040204" pitchFamily="50" charset="-128"/>
                <a:ea typeface="メイリオ" panose="020B0604030504040204" pitchFamily="50" charset="-128"/>
              </a:rPr>
              <a:t>の </a:t>
            </a:r>
            <a:r>
              <a:rPr lang="en-US" altLang="ja-JP" sz="2400" dirty="0" smtClean="0">
                <a:solidFill>
                  <a:srgbClr val="FF0000"/>
                </a:solidFill>
                <a:latin typeface="メイリオ" panose="020B0604030504040204" pitchFamily="50" charset="-128"/>
                <a:ea typeface="メイリオ" panose="020B0604030504040204" pitchFamily="50" charset="-128"/>
              </a:rPr>
              <a:t>17.3%</a:t>
            </a:r>
          </a:p>
          <a:p>
            <a:pPr eaLnBrk="1" hangingPunct="1">
              <a:lnSpc>
                <a:spcPct val="150000"/>
              </a:lnSpc>
            </a:pPr>
            <a:r>
              <a:rPr lang="ja-JP" altLang="en-US" sz="2400" dirty="0" smtClean="0">
                <a:solidFill>
                  <a:schemeClr val="tx1"/>
                </a:solidFill>
                <a:latin typeface="メイリオ" panose="020B0604030504040204" pitchFamily="50" charset="-128"/>
                <a:ea typeface="メイリオ" panose="020B0604030504040204" pitchFamily="50" charset="-128"/>
              </a:rPr>
              <a:t>・そのうち、一部の明細</a:t>
            </a:r>
            <a:r>
              <a:rPr lang="en-US" altLang="ja-JP" sz="2400" dirty="0">
                <a:solidFill>
                  <a:schemeClr val="tx1"/>
                </a:solidFill>
                <a:latin typeface="メイリオ" panose="020B0604030504040204" pitchFamily="50" charset="-128"/>
                <a:ea typeface="メイリオ" panose="020B0604030504040204" pitchFamily="50" charset="-128"/>
              </a:rPr>
              <a:t> </a:t>
            </a:r>
            <a:r>
              <a:rPr lang="en-US" altLang="ja-JP" sz="2400" dirty="0" smtClean="0">
                <a:solidFill>
                  <a:schemeClr val="tx1"/>
                </a:solidFill>
                <a:latin typeface="メイリオ" panose="020B0604030504040204" pitchFamily="50" charset="-128"/>
                <a:ea typeface="メイリオ" panose="020B0604030504040204" pitchFamily="50" charset="-128"/>
              </a:rPr>
              <a:t>A </a:t>
            </a:r>
            <a:r>
              <a:rPr lang="ja-JP" altLang="en-US" sz="2400" dirty="0" smtClean="0">
                <a:solidFill>
                  <a:schemeClr val="tx1"/>
                </a:solidFill>
                <a:latin typeface="メイリオ" panose="020B0604030504040204" pitchFamily="50" charset="-128"/>
                <a:ea typeface="メイリオ" panose="020B0604030504040204" pitchFamily="50" charset="-128"/>
              </a:rPr>
              <a:t>が </a:t>
            </a:r>
            <a:r>
              <a:rPr lang="en-US" altLang="ja-JP" sz="2400" dirty="0" smtClean="0">
                <a:solidFill>
                  <a:srgbClr val="FF0000"/>
                </a:solidFill>
                <a:latin typeface="メイリオ" panose="020B0604030504040204" pitchFamily="50" charset="-128"/>
                <a:ea typeface="メイリオ" panose="020B0604030504040204" pitchFamily="50" charset="-128"/>
              </a:rPr>
              <a:t>67.5%</a:t>
            </a:r>
            <a:endParaRPr lang="ja-JP" altLang="en-US" sz="2400" dirty="0">
              <a:solidFill>
                <a:srgbClr val="FF0000"/>
              </a:solidFill>
              <a:latin typeface="メイリオ" panose="020B0604030504040204" pitchFamily="50" charset="-128"/>
              <a:ea typeface="メイリオ" panose="020B0604030504040204" pitchFamily="50" charset="-128"/>
            </a:endParaRPr>
          </a:p>
        </p:txBody>
      </p:sp>
      <p:sp>
        <p:nvSpPr>
          <p:cNvPr id="13" name="Text Box 139"/>
          <p:cNvSpPr txBox="1">
            <a:spLocks noChangeArrowheads="1"/>
          </p:cNvSpPr>
          <p:nvPr/>
        </p:nvSpPr>
        <p:spPr bwMode="auto">
          <a:xfrm>
            <a:off x="2432720" y="2420888"/>
            <a:ext cx="1061920"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en-US" altLang="ja-JP" sz="1400" dirty="0" smtClean="0">
                <a:latin typeface="メイリオ" panose="020B0604030504040204" pitchFamily="50" charset="-128"/>
                <a:ea typeface="メイリオ" panose="020B0604030504040204" pitchFamily="50" charset="-128"/>
              </a:rPr>
              <a:t>326/1852</a:t>
            </a:r>
            <a:br>
              <a:rPr lang="en-US" altLang="ja-JP" sz="1400" dirty="0" smtClean="0">
                <a:latin typeface="メイリオ" panose="020B0604030504040204" pitchFamily="50" charset="-128"/>
                <a:ea typeface="メイリオ" panose="020B0604030504040204" pitchFamily="50" charset="-128"/>
              </a:rPr>
            </a:br>
            <a:r>
              <a:rPr lang="en-US" altLang="ja-JP" sz="1400" dirty="0" smtClean="0">
                <a:latin typeface="メイリオ" panose="020B0604030504040204" pitchFamily="50" charset="-128"/>
                <a:ea typeface="メイリオ" panose="020B0604030504040204" pitchFamily="50" charset="-128"/>
              </a:rPr>
              <a:t>= </a:t>
            </a:r>
            <a:r>
              <a:rPr lang="en-US" altLang="ja-JP" sz="1400" dirty="0" smtClean="0">
                <a:solidFill>
                  <a:srgbClr val="FF0000"/>
                </a:solidFill>
                <a:latin typeface="メイリオ" panose="020B0604030504040204" pitchFamily="50" charset="-128"/>
                <a:ea typeface="メイリオ" panose="020B0604030504040204" pitchFamily="50" charset="-128"/>
              </a:rPr>
              <a:t>17.3%</a:t>
            </a:r>
            <a:endParaRPr lang="ja-JP" altLang="en-US" sz="1400" dirty="0">
              <a:solidFill>
                <a:srgbClr val="FF0000"/>
              </a:solidFill>
              <a:latin typeface="メイリオ" panose="020B0604030504040204" pitchFamily="50" charset="-128"/>
              <a:ea typeface="メイリオ" panose="020B0604030504040204" pitchFamily="50" charset="-128"/>
            </a:endParaRPr>
          </a:p>
        </p:txBody>
      </p:sp>
      <p:sp>
        <p:nvSpPr>
          <p:cNvPr id="14" name="Text Box 139"/>
          <p:cNvSpPr txBox="1">
            <a:spLocks noChangeArrowheads="1"/>
          </p:cNvSpPr>
          <p:nvPr/>
        </p:nvSpPr>
        <p:spPr bwMode="auto">
          <a:xfrm>
            <a:off x="6604047" y="2461098"/>
            <a:ext cx="986579" cy="52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en-US" altLang="ja-JP" sz="1400" dirty="0" smtClean="0">
                <a:latin typeface="メイリオ" panose="020B0604030504040204" pitchFamily="50" charset="-128"/>
                <a:ea typeface="メイリオ" panose="020B0604030504040204" pitchFamily="50" charset="-128"/>
              </a:rPr>
              <a:t>220/326</a:t>
            </a:r>
            <a:br>
              <a:rPr lang="en-US" altLang="ja-JP" sz="1400" dirty="0" smtClean="0">
                <a:latin typeface="メイリオ" panose="020B0604030504040204" pitchFamily="50" charset="-128"/>
                <a:ea typeface="メイリオ" panose="020B0604030504040204" pitchFamily="50" charset="-128"/>
              </a:rPr>
            </a:br>
            <a:r>
              <a:rPr lang="en-US" altLang="ja-JP" sz="1400" dirty="0" smtClean="0">
                <a:latin typeface="メイリオ" panose="020B0604030504040204" pitchFamily="50" charset="-128"/>
                <a:ea typeface="メイリオ" panose="020B0604030504040204" pitchFamily="50" charset="-128"/>
              </a:rPr>
              <a:t>= </a:t>
            </a:r>
            <a:r>
              <a:rPr lang="en-US" altLang="ja-JP" sz="1400" dirty="0" smtClean="0">
                <a:solidFill>
                  <a:srgbClr val="FF0000"/>
                </a:solidFill>
                <a:latin typeface="メイリオ" panose="020B0604030504040204" pitchFamily="50" charset="-128"/>
                <a:ea typeface="メイリオ" panose="020B0604030504040204" pitchFamily="50" charset="-128"/>
              </a:rPr>
              <a:t>67.5%</a:t>
            </a:r>
            <a:endParaRPr lang="ja-JP" altLang="en-US" sz="1400" dirty="0">
              <a:solidFill>
                <a:srgbClr val="FF0000"/>
              </a:solidFill>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7198372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6"/>
          <p:cNvSpPr txBox="1">
            <a:spLocks noChangeArrowheads="1"/>
          </p:cNvSpPr>
          <p:nvPr/>
        </p:nvSpPr>
        <p:spPr bwMode="auto">
          <a:xfrm>
            <a:off x="416496" y="332656"/>
            <a:ext cx="1478701"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現状の把握</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6" name="Text Box 6"/>
          <p:cNvSpPr txBox="1">
            <a:spLocks noChangeArrowheads="1"/>
          </p:cNvSpPr>
          <p:nvPr/>
        </p:nvSpPr>
        <p:spPr bwMode="auto">
          <a:xfrm>
            <a:off x="272480" y="1010485"/>
            <a:ext cx="3017584"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a:latin typeface="メイリオ" panose="020B0604030504040204" pitchFamily="50" charset="-128"/>
                <a:ea typeface="メイリオ" panose="020B0604030504040204" pitchFamily="50" charset="-128"/>
              </a:rPr>
              <a:t>４</a:t>
            </a:r>
            <a:r>
              <a:rPr lang="ja-JP" altLang="en-US" sz="2000" dirty="0" smtClean="0">
                <a:latin typeface="メイリオ" panose="020B0604030504040204" pitchFamily="50" charset="-128"/>
                <a:ea typeface="メイリオ" panose="020B0604030504040204" pitchFamily="50" charset="-128"/>
              </a:rPr>
              <a:t>）加工時間（明細Ａ）</a:t>
            </a:r>
            <a:endParaRPr lang="ja-JP" altLang="en-US" sz="2000" dirty="0">
              <a:solidFill>
                <a:schemeClr val="tx1"/>
              </a:solidFill>
              <a:latin typeface="メイリオ" panose="020B0604030504040204" pitchFamily="50" charset="-128"/>
              <a:ea typeface="メイリオ" panose="020B0604030504040204" pitchFamily="50" charset="-128"/>
            </a:endParaRPr>
          </a:p>
        </p:txBody>
      </p:sp>
      <p:graphicFrame>
        <p:nvGraphicFramePr>
          <p:cNvPr id="7" name="Object 131"/>
          <p:cNvGraphicFramePr>
            <a:graphicFrameLocks noChangeAspect="1"/>
          </p:cNvGraphicFramePr>
          <p:nvPr>
            <p:extLst>
              <p:ext uri="{D42A27DB-BD31-4B8C-83A1-F6EECF244321}">
                <p14:modId xmlns:p14="http://schemas.microsoft.com/office/powerpoint/2010/main" val="2000127988"/>
              </p:ext>
            </p:extLst>
          </p:nvPr>
        </p:nvGraphicFramePr>
        <p:xfrm>
          <a:off x="1784648" y="1340768"/>
          <a:ext cx="4722813" cy="3876675"/>
        </p:xfrm>
        <a:graphic>
          <a:graphicData uri="http://schemas.openxmlformats.org/drawingml/2006/chart">
            <c:chart xmlns:c="http://schemas.openxmlformats.org/drawingml/2006/chart" xmlns:r="http://schemas.openxmlformats.org/officeDocument/2006/relationships" r:id="rId3"/>
          </a:graphicData>
        </a:graphic>
      </p:graphicFrame>
      <p:sp>
        <p:nvSpPr>
          <p:cNvPr id="8" name="Line 23"/>
          <p:cNvSpPr>
            <a:spLocks noChangeShapeType="1"/>
          </p:cNvSpPr>
          <p:nvPr/>
        </p:nvSpPr>
        <p:spPr bwMode="auto">
          <a:xfrm>
            <a:off x="6458352" y="1987873"/>
            <a:ext cx="1023937" cy="1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9" name="Line 24"/>
          <p:cNvSpPr>
            <a:spLocks noChangeShapeType="1"/>
          </p:cNvSpPr>
          <p:nvPr/>
        </p:nvSpPr>
        <p:spPr bwMode="auto">
          <a:xfrm>
            <a:off x="6458352" y="3067373"/>
            <a:ext cx="1023937" cy="1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0" name="Line 25"/>
          <p:cNvSpPr>
            <a:spLocks noChangeShapeType="1"/>
          </p:cNvSpPr>
          <p:nvPr/>
        </p:nvSpPr>
        <p:spPr bwMode="auto">
          <a:xfrm>
            <a:off x="6690127" y="1987873"/>
            <a:ext cx="0" cy="107950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endParaRPr lang="ja-JP" altLang="en-US">
              <a:latin typeface="メイリオ" panose="020B0604030504040204" pitchFamily="50" charset="-128"/>
              <a:ea typeface="メイリオ" panose="020B0604030504040204" pitchFamily="50" charset="-128"/>
            </a:endParaRPr>
          </a:p>
        </p:txBody>
      </p:sp>
      <p:sp>
        <p:nvSpPr>
          <p:cNvPr id="11" name="Text Box 26"/>
          <p:cNvSpPr txBox="1">
            <a:spLocks noChangeArrowheads="1"/>
          </p:cNvSpPr>
          <p:nvPr/>
        </p:nvSpPr>
        <p:spPr bwMode="auto">
          <a:xfrm>
            <a:off x="6834326" y="2204864"/>
            <a:ext cx="2583170" cy="64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r>
              <a:rPr lang="en-US" altLang="ja-JP" sz="1800" dirty="0" smtClean="0">
                <a:solidFill>
                  <a:srgbClr val="FF3300"/>
                </a:solidFill>
                <a:latin typeface="メイリオ" panose="020B0604030504040204" pitchFamily="50" charset="-128"/>
                <a:ea typeface="メイリオ" panose="020B0604030504040204" pitchFamily="50" charset="-128"/>
              </a:rPr>
              <a:t>526</a:t>
            </a:r>
            <a:r>
              <a:rPr lang="ja-JP" altLang="en-US" sz="1800" dirty="0" smtClean="0">
                <a:solidFill>
                  <a:srgbClr val="FF3300"/>
                </a:solidFill>
                <a:latin typeface="メイリオ" panose="020B0604030504040204" pitchFamily="50" charset="-128"/>
                <a:ea typeface="メイリオ" panose="020B0604030504040204" pitchFamily="50" charset="-128"/>
              </a:rPr>
              <a:t>秒</a:t>
            </a:r>
            <a:r>
              <a:rPr lang="en-US" altLang="ja-JP" sz="1800" dirty="0" smtClean="0">
                <a:solidFill>
                  <a:srgbClr val="FF3300"/>
                </a:solidFill>
                <a:latin typeface="メイリオ" panose="020B0604030504040204" pitchFamily="50" charset="-128"/>
                <a:ea typeface="メイリオ" panose="020B0604030504040204" pitchFamily="50" charset="-128"/>
              </a:rPr>
              <a:t>/</a:t>
            </a:r>
            <a:r>
              <a:rPr lang="ja-JP" altLang="en-US" sz="1800" dirty="0" smtClean="0">
                <a:solidFill>
                  <a:srgbClr val="FF3300"/>
                </a:solidFill>
                <a:latin typeface="メイリオ" panose="020B0604030504040204" pitchFamily="50" charset="-128"/>
                <a:ea typeface="メイリオ" panose="020B0604030504040204" pitchFamily="50" charset="-128"/>
              </a:rPr>
              <a:t>本（</a:t>
            </a:r>
            <a:r>
              <a:rPr lang="en-US" altLang="ja-JP" sz="1800" dirty="0" smtClean="0">
                <a:solidFill>
                  <a:srgbClr val="FF3300"/>
                </a:solidFill>
                <a:latin typeface="メイリオ" panose="020B0604030504040204" pitchFamily="50" charset="-128"/>
                <a:ea typeface="メイリオ" panose="020B0604030504040204" pitchFamily="50" charset="-128"/>
              </a:rPr>
              <a:t>8.8</a:t>
            </a:r>
            <a:r>
              <a:rPr lang="ja-JP" altLang="en-US" sz="1800" dirty="0" smtClean="0">
                <a:solidFill>
                  <a:srgbClr val="FF0000"/>
                </a:solidFill>
                <a:latin typeface="メイリオ" panose="020B0604030504040204" pitchFamily="50" charset="-128"/>
                <a:ea typeface="メイリオ" panose="020B0604030504040204" pitchFamily="50" charset="-128"/>
              </a:rPr>
              <a:t>分</a:t>
            </a:r>
            <a:r>
              <a:rPr lang="en-US" altLang="ja-JP" sz="1800" dirty="0" smtClean="0">
                <a:solidFill>
                  <a:srgbClr val="FF0000"/>
                </a:solidFill>
                <a:latin typeface="メイリオ" panose="020B0604030504040204" pitchFamily="50" charset="-128"/>
                <a:ea typeface="メイリオ" panose="020B0604030504040204" pitchFamily="50" charset="-128"/>
              </a:rPr>
              <a:t>/</a:t>
            </a:r>
            <a:r>
              <a:rPr lang="ja-JP" altLang="en-US" sz="1800" dirty="0" smtClean="0">
                <a:solidFill>
                  <a:srgbClr val="FF0000"/>
                </a:solidFill>
                <a:latin typeface="メイリオ" panose="020B0604030504040204" pitchFamily="50" charset="-128"/>
                <a:ea typeface="メイリオ" panose="020B0604030504040204" pitchFamily="50" charset="-128"/>
              </a:rPr>
              <a:t>本）</a:t>
            </a:r>
            <a:endParaRPr lang="en-US" altLang="ja-JP" sz="1800" dirty="0" smtClean="0">
              <a:solidFill>
                <a:srgbClr val="FF0000"/>
              </a:solidFill>
              <a:latin typeface="メイリオ" panose="020B0604030504040204" pitchFamily="50" charset="-128"/>
              <a:ea typeface="メイリオ" panose="020B0604030504040204" pitchFamily="50" charset="-128"/>
            </a:endParaRPr>
          </a:p>
          <a:p>
            <a:r>
              <a:rPr lang="en-US" altLang="ja-JP" sz="1800" dirty="0" smtClean="0">
                <a:latin typeface="メイリオ" panose="020B0604030504040204" pitchFamily="50" charset="-128"/>
                <a:ea typeface="メイリオ" panose="020B0604030504040204" pitchFamily="50" charset="-128"/>
              </a:rPr>
              <a:t>MC </a:t>
            </a:r>
            <a:r>
              <a:rPr lang="ja-JP" altLang="en-US" sz="1800" dirty="0" smtClean="0">
                <a:latin typeface="メイリオ" panose="020B0604030504040204" pitchFamily="50" charset="-128"/>
                <a:ea typeface="メイリオ" panose="020B0604030504040204" pitchFamily="50" charset="-128"/>
              </a:rPr>
              <a:t>が停止</a:t>
            </a:r>
            <a:endParaRPr lang="ja-JP" altLang="en-US" sz="1800" dirty="0">
              <a:latin typeface="メイリオ" panose="020B0604030504040204" pitchFamily="50" charset="-128"/>
              <a:ea typeface="メイリオ" panose="020B0604030504040204" pitchFamily="50" charset="-128"/>
            </a:endParaRPr>
          </a:p>
        </p:txBody>
      </p:sp>
      <p:sp>
        <p:nvSpPr>
          <p:cNvPr id="12" name="Text Box 168"/>
          <p:cNvSpPr txBox="1">
            <a:spLocks noChangeArrowheads="1"/>
          </p:cNvSpPr>
          <p:nvPr/>
        </p:nvSpPr>
        <p:spPr bwMode="auto">
          <a:xfrm>
            <a:off x="1878653" y="5229200"/>
            <a:ext cx="6170691" cy="1479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lnSpc>
                <a:spcPct val="150000"/>
              </a:lnSpc>
            </a:pPr>
            <a:r>
              <a:rPr lang="ja-JP" altLang="en-US" sz="2000" dirty="0" smtClean="0">
                <a:latin typeface="メイリオ" panose="020B0604030504040204" pitchFamily="50" charset="-128"/>
                <a:ea typeface="メイリオ" panose="020B0604030504040204" pitchFamily="50" charset="-128"/>
              </a:rPr>
              <a:t>・機械加工　： </a:t>
            </a:r>
            <a:r>
              <a:rPr lang="en-US" altLang="ja-JP" sz="2000" dirty="0" smtClean="0">
                <a:latin typeface="メイリオ" panose="020B0604030504040204" pitchFamily="50" charset="-128"/>
                <a:ea typeface="メイリオ" panose="020B0604030504040204" pitchFamily="50" charset="-128"/>
              </a:rPr>
              <a:t>824</a:t>
            </a:r>
            <a:r>
              <a:rPr lang="ja-JP" altLang="en-US" sz="2000" dirty="0" smtClean="0">
                <a:latin typeface="メイリオ" panose="020B0604030504040204" pitchFamily="50" charset="-128"/>
                <a:ea typeface="メイリオ" panose="020B0604030504040204" pitchFamily="50" charset="-128"/>
              </a:rPr>
              <a:t>秒（</a:t>
            </a:r>
            <a:r>
              <a:rPr lang="en-US" altLang="ja-JP" sz="2000" dirty="0" smtClean="0">
                <a:latin typeface="メイリオ" panose="020B0604030504040204" pitchFamily="50" charset="-128"/>
                <a:ea typeface="メイリオ" panose="020B0604030504040204" pitchFamily="50" charset="-128"/>
              </a:rPr>
              <a:t>13.7</a:t>
            </a:r>
            <a:r>
              <a:rPr lang="ja-JP" altLang="en-US" sz="2000" dirty="0" smtClean="0">
                <a:latin typeface="メイリオ" panose="020B0604030504040204" pitchFamily="50" charset="-128"/>
                <a:ea typeface="メイリオ" panose="020B0604030504040204" pitchFamily="50" charset="-128"/>
              </a:rPr>
              <a:t>分）</a:t>
            </a:r>
            <a:endParaRPr lang="en-US" altLang="ja-JP" sz="2000" dirty="0" smtClean="0">
              <a:latin typeface="メイリオ" panose="020B0604030504040204" pitchFamily="50" charset="-128"/>
              <a:ea typeface="メイリオ" panose="020B0604030504040204" pitchFamily="50" charset="-128"/>
            </a:endParaRPr>
          </a:p>
          <a:p>
            <a:pPr eaLnBrk="1" hangingPunct="1">
              <a:lnSpc>
                <a:spcPct val="150000"/>
              </a:lnSpc>
            </a:pPr>
            <a:r>
              <a:rPr lang="ja-JP" altLang="en-US" sz="2000" dirty="0" smtClean="0">
                <a:latin typeface="メイリオ" panose="020B0604030504040204" pitchFamily="50" charset="-128"/>
                <a:ea typeface="メイリオ" panose="020B0604030504040204" pitchFamily="50" charset="-128"/>
              </a:rPr>
              <a:t>・面取り作業： </a:t>
            </a:r>
            <a:r>
              <a:rPr lang="en-US" altLang="ja-JP" sz="2000" dirty="0" smtClean="0">
                <a:solidFill>
                  <a:srgbClr val="FF0000"/>
                </a:solidFill>
                <a:latin typeface="メイリオ" panose="020B0604030504040204" pitchFamily="50" charset="-128"/>
                <a:ea typeface="メイリオ" panose="020B0604030504040204" pitchFamily="50" charset="-128"/>
              </a:rPr>
              <a:t>1350</a:t>
            </a:r>
            <a:r>
              <a:rPr lang="ja-JP" altLang="en-US" sz="2000" dirty="0" smtClean="0">
                <a:solidFill>
                  <a:srgbClr val="FF0000"/>
                </a:solidFill>
                <a:latin typeface="メイリオ" panose="020B0604030504040204" pitchFamily="50" charset="-128"/>
                <a:ea typeface="メイリオ" panose="020B0604030504040204" pitchFamily="50" charset="-128"/>
              </a:rPr>
              <a:t>秒（</a:t>
            </a:r>
            <a:r>
              <a:rPr lang="en-US" altLang="ja-JP" sz="2000" dirty="0" smtClean="0">
                <a:solidFill>
                  <a:srgbClr val="FF0000"/>
                </a:solidFill>
                <a:latin typeface="メイリオ" panose="020B0604030504040204" pitchFamily="50" charset="-128"/>
                <a:ea typeface="メイリオ" panose="020B0604030504040204" pitchFamily="50" charset="-128"/>
              </a:rPr>
              <a:t>22.5</a:t>
            </a:r>
            <a:r>
              <a:rPr lang="ja-JP" altLang="en-US" sz="2000" dirty="0" smtClean="0">
                <a:solidFill>
                  <a:srgbClr val="FF0000"/>
                </a:solidFill>
                <a:latin typeface="メイリオ" panose="020B0604030504040204" pitchFamily="50" charset="-128"/>
                <a:ea typeface="メイリオ" panose="020B0604030504040204" pitchFamily="50" charset="-128"/>
              </a:rPr>
              <a:t>分）</a:t>
            </a:r>
            <a:endParaRPr lang="en-US" altLang="ja-JP" sz="2000" dirty="0" smtClean="0">
              <a:solidFill>
                <a:srgbClr val="FF0000"/>
              </a:solidFill>
              <a:latin typeface="メイリオ" panose="020B0604030504040204" pitchFamily="50" charset="-128"/>
              <a:ea typeface="メイリオ" panose="020B0604030504040204" pitchFamily="50" charset="-128"/>
            </a:endParaRPr>
          </a:p>
          <a:p>
            <a:pPr eaLnBrk="1" hangingPunct="1">
              <a:lnSpc>
                <a:spcPct val="150000"/>
              </a:lnSpc>
            </a:pPr>
            <a:r>
              <a:rPr lang="ja-JP" altLang="en-US" sz="2000" dirty="0" smtClean="0">
                <a:solidFill>
                  <a:schemeClr val="tx1"/>
                </a:solidFill>
                <a:latin typeface="メイリオ" panose="020B0604030504040204" pitchFamily="50" charset="-128"/>
                <a:ea typeface="メイリオ" panose="020B0604030504040204" pitchFamily="50" charset="-128"/>
              </a:rPr>
              <a:t>・</a:t>
            </a:r>
            <a:r>
              <a:rPr lang="en-US" altLang="ja-JP" sz="2000" dirty="0" smtClean="0">
                <a:solidFill>
                  <a:schemeClr val="tx1"/>
                </a:solidFill>
                <a:latin typeface="メイリオ" panose="020B0604030504040204" pitchFamily="50" charset="-128"/>
                <a:ea typeface="メイリオ" panose="020B0604030504040204" pitchFamily="50" charset="-128"/>
              </a:rPr>
              <a:t>1350 – 824 = 526</a:t>
            </a:r>
            <a:r>
              <a:rPr lang="ja-JP" altLang="en-US" sz="2000" dirty="0" smtClean="0">
                <a:solidFill>
                  <a:schemeClr val="tx1"/>
                </a:solidFill>
                <a:latin typeface="メイリオ" panose="020B0604030504040204" pitchFamily="50" charset="-128"/>
                <a:ea typeface="メイリオ" panose="020B0604030504040204" pitchFamily="50" charset="-128"/>
              </a:rPr>
              <a:t>秒</a:t>
            </a:r>
            <a:r>
              <a:rPr lang="en-US" altLang="ja-JP" sz="2000" dirty="0" smtClean="0">
                <a:solidFill>
                  <a:schemeClr val="tx1"/>
                </a:solidFill>
                <a:latin typeface="メイリオ" panose="020B0604030504040204" pitchFamily="50" charset="-128"/>
                <a:ea typeface="メイリオ" panose="020B0604030504040204" pitchFamily="50" charset="-128"/>
              </a:rPr>
              <a:t>/</a:t>
            </a:r>
            <a:r>
              <a:rPr lang="ja-JP" altLang="en-US" sz="2000" dirty="0" smtClean="0">
                <a:solidFill>
                  <a:schemeClr val="tx1"/>
                </a:solidFill>
                <a:latin typeface="メイリオ" panose="020B0604030504040204" pitchFamily="50" charset="-128"/>
                <a:ea typeface="メイリオ" panose="020B0604030504040204" pitchFamily="50" charset="-128"/>
              </a:rPr>
              <a:t>本（</a:t>
            </a:r>
            <a:r>
              <a:rPr lang="en-US" altLang="ja-JP" sz="2000" dirty="0" smtClean="0">
                <a:solidFill>
                  <a:schemeClr val="tx1"/>
                </a:solidFill>
                <a:latin typeface="メイリオ" panose="020B0604030504040204" pitchFamily="50" charset="-128"/>
                <a:ea typeface="メイリオ" panose="020B0604030504040204" pitchFamily="50" charset="-128"/>
              </a:rPr>
              <a:t>8.8</a:t>
            </a:r>
            <a:r>
              <a:rPr lang="ja-JP" altLang="en-US" sz="2000" dirty="0" smtClean="0">
                <a:solidFill>
                  <a:schemeClr val="tx1"/>
                </a:solidFill>
                <a:latin typeface="メイリオ" panose="020B0604030504040204" pitchFamily="50" charset="-128"/>
                <a:ea typeface="メイリオ" panose="020B0604030504040204" pitchFamily="50" charset="-128"/>
              </a:rPr>
              <a:t>分</a:t>
            </a:r>
            <a:r>
              <a:rPr lang="en-US" altLang="ja-JP" sz="2000" dirty="0" smtClean="0">
                <a:solidFill>
                  <a:schemeClr val="tx1"/>
                </a:solidFill>
                <a:latin typeface="メイリオ" panose="020B0604030504040204" pitchFamily="50" charset="-128"/>
                <a:ea typeface="メイリオ" panose="020B0604030504040204" pitchFamily="50" charset="-128"/>
              </a:rPr>
              <a:t>/</a:t>
            </a:r>
            <a:r>
              <a:rPr lang="ja-JP" altLang="en-US" sz="2000" dirty="0" smtClean="0">
                <a:solidFill>
                  <a:schemeClr val="tx1"/>
                </a:solidFill>
                <a:latin typeface="メイリオ" panose="020B0604030504040204" pitchFamily="50" charset="-128"/>
                <a:ea typeface="メイリオ" panose="020B0604030504040204" pitchFamily="50" charset="-128"/>
              </a:rPr>
              <a:t>本）</a:t>
            </a:r>
            <a:r>
              <a:rPr lang="en-US" altLang="ja-JP" sz="2000" dirty="0" smtClean="0">
                <a:solidFill>
                  <a:schemeClr val="tx1"/>
                </a:solidFill>
                <a:latin typeface="メイリオ" panose="020B0604030504040204" pitchFamily="50" charset="-128"/>
                <a:ea typeface="メイリオ" panose="020B0604030504040204" pitchFamily="50" charset="-128"/>
              </a:rPr>
              <a:t>MC </a:t>
            </a:r>
            <a:r>
              <a:rPr lang="ja-JP" altLang="en-US" sz="2000" dirty="0" smtClean="0">
                <a:solidFill>
                  <a:schemeClr val="tx1"/>
                </a:solidFill>
                <a:latin typeface="メイリオ" panose="020B0604030504040204" pitchFamily="50" charset="-128"/>
                <a:ea typeface="メイリオ" panose="020B0604030504040204" pitchFamily="50" charset="-128"/>
              </a:rPr>
              <a:t>が停止</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14" name="Text Box 26"/>
          <p:cNvSpPr txBox="1">
            <a:spLocks noChangeArrowheads="1"/>
          </p:cNvSpPr>
          <p:nvPr/>
        </p:nvSpPr>
        <p:spPr bwMode="auto">
          <a:xfrm>
            <a:off x="6609184" y="5809681"/>
            <a:ext cx="3068880"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p>
            <a:r>
              <a:rPr lang="ja-JP" altLang="en-US" sz="1600" dirty="0">
                <a:solidFill>
                  <a:srgbClr val="FF0000"/>
                </a:solidFill>
                <a:latin typeface="メイリオ" panose="020B0604030504040204" pitchFamily="50" charset="-128"/>
                <a:ea typeface="メイリオ" panose="020B0604030504040204" pitchFamily="50" charset="-128"/>
              </a:rPr>
              <a:t>１</a:t>
            </a:r>
            <a:r>
              <a:rPr lang="ja-JP" altLang="en-US" sz="1600" dirty="0" smtClean="0">
                <a:solidFill>
                  <a:srgbClr val="FF0000"/>
                </a:solidFill>
                <a:latin typeface="メイリオ" panose="020B0604030504040204" pitchFamily="50" charset="-128"/>
                <a:ea typeface="メイリオ" panose="020B0604030504040204" pitchFamily="50" charset="-128"/>
              </a:rPr>
              <a:t>本あたりの実質的な加工時間</a:t>
            </a:r>
            <a:endParaRPr lang="ja-JP" altLang="en-US" sz="1600" dirty="0">
              <a:solidFill>
                <a:srgbClr val="FF0000"/>
              </a:solidFill>
              <a:latin typeface="メイリオ" panose="020B0604030504040204" pitchFamily="50" charset="-128"/>
              <a:ea typeface="メイリオ" panose="020B0604030504040204" pitchFamily="50" charset="-128"/>
            </a:endParaRPr>
          </a:p>
        </p:txBody>
      </p:sp>
      <p:cxnSp>
        <p:nvCxnSpPr>
          <p:cNvPr id="3" name="直線矢印コネクタ 2"/>
          <p:cNvCxnSpPr/>
          <p:nvPr/>
        </p:nvCxnSpPr>
        <p:spPr bwMode="auto">
          <a:xfrm flipH="1">
            <a:off x="6168201" y="5964520"/>
            <a:ext cx="368975" cy="0"/>
          </a:xfrm>
          <a:prstGeom prst="straightConnector1">
            <a:avLst/>
          </a:prstGeom>
          <a:solidFill>
            <a:schemeClr val="accent1"/>
          </a:solidFill>
          <a:ln w="25400" cap="flat" cmpd="sng" algn="ctr">
            <a:solidFill>
              <a:srgbClr val="FF0000"/>
            </a:solidFill>
            <a:prstDash val="solid"/>
            <a:round/>
            <a:headEnd type="none" w="med" len="med"/>
            <a:tailEnd type="triangle" w="lg"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42478632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2" name="Text Box 8"/>
          <p:cNvSpPr txBox="1">
            <a:spLocks noChangeArrowheads="1"/>
          </p:cNvSpPr>
          <p:nvPr/>
        </p:nvSpPr>
        <p:spPr bwMode="auto">
          <a:xfrm>
            <a:off x="2888097" y="1065193"/>
            <a:ext cx="4864243" cy="1387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lnSpc>
                <a:spcPct val="150000"/>
              </a:lnSpc>
            </a:pPr>
            <a:r>
              <a:rPr lang="ja-JP" altLang="en-US" dirty="0" smtClean="0">
                <a:latin typeface="メイリオ" panose="020B0604030504040204" pitchFamily="50" charset="-128"/>
                <a:ea typeface="メイリオ" panose="020B0604030504040204" pitchFamily="50" charset="-128"/>
              </a:rPr>
              <a:t>面取り寸法の大きなモールド</a:t>
            </a:r>
            <a:endParaRPr lang="en-US" altLang="ja-JP" dirty="0" smtClean="0">
              <a:latin typeface="メイリオ" panose="020B0604030504040204" pitchFamily="50" charset="-128"/>
              <a:ea typeface="メイリオ" panose="020B0604030504040204" pitchFamily="50" charset="-128"/>
            </a:endParaRPr>
          </a:p>
          <a:p>
            <a:pPr eaLnBrk="1" hangingPunct="1">
              <a:lnSpc>
                <a:spcPct val="150000"/>
              </a:lnSpc>
            </a:pPr>
            <a:r>
              <a:rPr lang="ja-JP" altLang="en-US" dirty="0">
                <a:latin typeface="メイリオ" panose="020B0604030504040204" pitchFamily="50" charset="-128"/>
                <a:ea typeface="メイリオ" panose="020B0604030504040204" pitchFamily="50" charset="-128"/>
              </a:rPr>
              <a:t>１</a:t>
            </a:r>
            <a:r>
              <a:rPr lang="ja-JP" altLang="en-US" dirty="0" smtClean="0">
                <a:latin typeface="メイリオ" panose="020B0604030504040204" pitchFamily="50" charset="-128"/>
                <a:ea typeface="メイリオ" panose="020B0604030504040204" pitchFamily="50" charset="-128"/>
              </a:rPr>
              <a:t>本あたりにかかる加工時間</a:t>
            </a:r>
            <a:endParaRPr lang="ja-JP" altLang="en-US" dirty="0">
              <a:latin typeface="メイリオ" panose="020B0604030504040204" pitchFamily="50" charset="-128"/>
              <a:ea typeface="メイリオ" panose="020B0604030504040204" pitchFamily="50" charset="-128"/>
            </a:endParaRPr>
          </a:p>
        </p:txBody>
      </p:sp>
      <p:sp>
        <p:nvSpPr>
          <p:cNvPr id="21" name="Text Box 6"/>
          <p:cNvSpPr txBox="1">
            <a:spLocks noChangeArrowheads="1"/>
          </p:cNvSpPr>
          <p:nvPr/>
        </p:nvSpPr>
        <p:spPr bwMode="auto">
          <a:xfrm>
            <a:off x="416496" y="332656"/>
            <a:ext cx="709259" cy="402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lvl="0" eaLnBrk="1" hangingPunct="1"/>
            <a:r>
              <a:rPr lang="ja-JP" altLang="en-US" sz="2000" dirty="0" smtClean="0">
                <a:latin typeface="メイリオ" panose="020B0604030504040204" pitchFamily="50" charset="-128"/>
                <a:ea typeface="メイリオ" panose="020B0604030504040204" pitchFamily="50" charset="-128"/>
              </a:rPr>
              <a:t>目標</a:t>
            </a:r>
            <a:endParaRPr lang="ja-JP" altLang="en-US" sz="2000" dirty="0">
              <a:solidFill>
                <a:schemeClr val="tx1"/>
              </a:solidFill>
              <a:latin typeface="メイリオ" panose="020B0604030504040204" pitchFamily="50" charset="-128"/>
              <a:ea typeface="メイリオ" panose="020B0604030504040204" pitchFamily="50" charset="-128"/>
            </a:endParaRPr>
          </a:p>
        </p:txBody>
      </p:sp>
      <p:sp>
        <p:nvSpPr>
          <p:cNvPr id="22" name="正方形/長方形 21"/>
          <p:cNvSpPr/>
          <p:nvPr/>
        </p:nvSpPr>
        <p:spPr bwMode="auto">
          <a:xfrm>
            <a:off x="1016811" y="1436478"/>
            <a:ext cx="1338141" cy="525401"/>
          </a:xfrm>
          <a:prstGeom prst="rect">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a:extLst/>
        </p:spPr>
        <p:txBody>
          <a:bodyPr vert="horz" wrap="none" lIns="180000" tIns="46800" rIns="18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r>
              <a:rPr lang="ja-JP" altLang="en-US" b="1" dirty="0" smtClean="0">
                <a:latin typeface="ＭＳ Ｐゴシック" panose="020B0600070205080204" pitchFamily="50" charset="-128"/>
                <a:ea typeface="ＭＳ Ｐゴシック" panose="020B0600070205080204" pitchFamily="50" charset="-128"/>
              </a:rPr>
              <a:t>な</a:t>
            </a:r>
            <a:r>
              <a:rPr lang="ja-JP" altLang="en-US" b="1" dirty="0">
                <a:latin typeface="ＭＳ Ｐゴシック" panose="020B0600070205080204" pitchFamily="50" charset="-128"/>
                <a:ea typeface="ＭＳ Ｐゴシック" panose="020B0600070205080204" pitchFamily="50" charset="-128"/>
              </a:rPr>
              <a:t>に</a:t>
            </a:r>
            <a:r>
              <a:rPr kumimoji="1" lang="ja-JP" altLang="en-US" b="1" i="0" u="none" strike="noStrike" cap="none" normalizeH="0" baseline="0" dirty="0" smtClean="0">
                <a:ln>
                  <a:noFill/>
                </a:ln>
                <a:solidFill>
                  <a:schemeClr val="tx2"/>
                </a:solidFill>
                <a:effectLst/>
                <a:latin typeface="ＭＳ Ｐゴシック" panose="020B0600070205080204" pitchFamily="50" charset="-128"/>
                <a:ea typeface="ＭＳ Ｐゴシック" panose="020B0600070205080204" pitchFamily="50" charset="-128"/>
              </a:rPr>
              <a:t>を</a:t>
            </a:r>
          </a:p>
        </p:txBody>
      </p:sp>
      <p:sp>
        <p:nvSpPr>
          <p:cNvPr id="23" name="正方形/長方形 22"/>
          <p:cNvSpPr/>
          <p:nvPr/>
        </p:nvSpPr>
        <p:spPr bwMode="auto">
          <a:xfrm>
            <a:off x="660944" y="3316545"/>
            <a:ext cx="1694008" cy="525401"/>
          </a:xfrm>
          <a:prstGeom prst="rect">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a:extLst/>
        </p:spPr>
        <p:txBody>
          <a:bodyPr vert="horz" wrap="none" lIns="180000" tIns="46800" rIns="18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r>
              <a:rPr kumimoji="1" lang="ja-JP" altLang="en-US" b="1" i="0" u="none" strike="noStrike" cap="none" normalizeH="0" baseline="0" dirty="0" smtClean="0">
                <a:ln>
                  <a:noFill/>
                </a:ln>
                <a:solidFill>
                  <a:schemeClr val="tx2"/>
                </a:solidFill>
                <a:effectLst/>
                <a:latin typeface="ＭＳ Ｐゴシック" panose="020B0600070205080204" pitchFamily="50" charset="-128"/>
                <a:ea typeface="ＭＳ Ｐゴシック" panose="020B0600070205080204" pitchFamily="50" charset="-128"/>
              </a:rPr>
              <a:t>いつまで</a:t>
            </a:r>
          </a:p>
        </p:txBody>
      </p:sp>
      <p:sp>
        <p:nvSpPr>
          <p:cNvPr id="24" name="Text Box 8"/>
          <p:cNvSpPr txBox="1">
            <a:spLocks noChangeArrowheads="1"/>
          </p:cNvSpPr>
          <p:nvPr/>
        </p:nvSpPr>
        <p:spPr bwMode="auto">
          <a:xfrm>
            <a:off x="2888097" y="3316544"/>
            <a:ext cx="2523859"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en-US" altLang="ja-JP" dirty="0" smtClean="0">
                <a:latin typeface="メイリオ" panose="020B0604030504040204" pitchFamily="50" charset="-128"/>
                <a:ea typeface="メイリオ" panose="020B0604030504040204" pitchFamily="50" charset="-128"/>
              </a:rPr>
              <a:t>2025</a:t>
            </a:r>
            <a:r>
              <a:rPr lang="ja-JP" altLang="en-US" dirty="0" smtClean="0">
                <a:latin typeface="メイリオ" panose="020B0604030504040204" pitchFamily="50" charset="-128"/>
                <a:ea typeface="メイリオ" panose="020B0604030504040204" pitchFamily="50" charset="-128"/>
              </a:rPr>
              <a:t>年３月末</a:t>
            </a:r>
            <a:endParaRPr lang="ja-JP" altLang="en-US" dirty="0">
              <a:latin typeface="メイリオ" panose="020B0604030504040204" pitchFamily="50" charset="-128"/>
              <a:ea typeface="メイリオ" panose="020B0604030504040204" pitchFamily="50" charset="-128"/>
            </a:endParaRPr>
          </a:p>
        </p:txBody>
      </p:sp>
      <p:sp>
        <p:nvSpPr>
          <p:cNvPr id="25" name="正方形/長方形 24"/>
          <p:cNvSpPr/>
          <p:nvPr/>
        </p:nvSpPr>
        <p:spPr bwMode="auto">
          <a:xfrm>
            <a:off x="766090" y="5085080"/>
            <a:ext cx="1594622" cy="525401"/>
          </a:xfrm>
          <a:prstGeom prst="rect">
            <a:avLst/>
          </a:prstGeom>
          <a:solidFill>
            <a:schemeClr val="accent1">
              <a:lumMod val="20000"/>
              <a:lumOff val="80000"/>
            </a:schemeClr>
          </a:solidFill>
          <a:ln w="19050" cap="flat" cmpd="sng" algn="ctr">
            <a:solidFill>
              <a:schemeClr val="tx1"/>
            </a:solidFill>
            <a:prstDash val="solid"/>
            <a:round/>
            <a:headEnd type="none" w="med" len="med"/>
            <a:tailEnd type="none" w="med" len="med"/>
          </a:ln>
          <a:effectLst/>
          <a:extLst/>
        </p:spPr>
        <p:txBody>
          <a:bodyPr vert="horz" wrap="none" lIns="180000" tIns="46800" rIns="180000" bIns="46800" numCol="1" rtlCol="0" anchor="t" anchorCtr="0" compatLnSpc="1">
            <a:prstTxWarp prst="textNoShape">
              <a:avLst/>
            </a:prstTxWarp>
            <a:spAutoFit/>
          </a:bodyPr>
          <a:lstStyle/>
          <a:p>
            <a:pPr marL="0" marR="0" indent="0" algn="l" defTabSz="957263" rtl="0" eaLnBrk="1" fontAlgn="base" latinLnBrk="0" hangingPunct="1">
              <a:lnSpc>
                <a:spcPct val="100000"/>
              </a:lnSpc>
              <a:spcBef>
                <a:spcPct val="0"/>
              </a:spcBef>
              <a:spcAft>
                <a:spcPct val="0"/>
              </a:spcAft>
              <a:buClrTx/>
              <a:buSzTx/>
              <a:buFontTx/>
              <a:buNone/>
              <a:tabLst/>
            </a:pPr>
            <a:r>
              <a:rPr lang="ja-JP" altLang="en-US" b="1" dirty="0" smtClean="0">
                <a:latin typeface="ＭＳ Ｐゴシック" panose="020B0600070205080204" pitchFamily="50" charset="-128"/>
                <a:ea typeface="ＭＳ Ｐゴシック" panose="020B0600070205080204" pitchFamily="50" charset="-128"/>
              </a:rPr>
              <a:t>どうす</a:t>
            </a:r>
            <a:r>
              <a:rPr lang="ja-JP" altLang="en-US" b="1" dirty="0">
                <a:latin typeface="ＭＳ Ｐゴシック" panose="020B0600070205080204" pitchFamily="50" charset="-128"/>
                <a:ea typeface="ＭＳ Ｐゴシック" panose="020B0600070205080204" pitchFamily="50" charset="-128"/>
              </a:rPr>
              <a:t>る</a:t>
            </a:r>
            <a:endParaRPr kumimoji="1" lang="ja-JP" altLang="en-US" b="1" i="0" u="none" strike="noStrike" cap="none" normalizeH="0" baseline="0" dirty="0" smtClean="0">
              <a:ln>
                <a:noFill/>
              </a:ln>
              <a:solidFill>
                <a:schemeClr val="tx2"/>
              </a:solidFill>
              <a:effectLst/>
              <a:latin typeface="ＭＳ Ｐゴシック" panose="020B0600070205080204" pitchFamily="50" charset="-128"/>
              <a:ea typeface="ＭＳ Ｐゴシック" panose="020B0600070205080204" pitchFamily="50" charset="-128"/>
            </a:endParaRPr>
          </a:p>
        </p:txBody>
      </p:sp>
      <p:sp>
        <p:nvSpPr>
          <p:cNvPr id="26" name="Text Box 8"/>
          <p:cNvSpPr txBox="1">
            <a:spLocks noChangeArrowheads="1"/>
          </p:cNvSpPr>
          <p:nvPr/>
        </p:nvSpPr>
        <p:spPr bwMode="auto">
          <a:xfrm>
            <a:off x="2914385" y="5085080"/>
            <a:ext cx="1719151"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en-US" altLang="ja-JP" dirty="0" smtClean="0">
                <a:latin typeface="メイリオ" panose="020B0604030504040204" pitchFamily="50" charset="-128"/>
                <a:ea typeface="メイリオ" panose="020B0604030504040204" pitchFamily="50" charset="-128"/>
              </a:rPr>
              <a:t>20</a:t>
            </a:r>
            <a:r>
              <a:rPr lang="ja-JP" altLang="en-US" dirty="0" smtClean="0">
                <a:latin typeface="メイリオ" panose="020B0604030504040204" pitchFamily="50" charset="-128"/>
                <a:ea typeface="メイリオ" panose="020B0604030504040204" pitchFamily="50" charset="-128"/>
              </a:rPr>
              <a:t>％削減</a:t>
            </a:r>
            <a:endParaRPr lang="ja-JP" altLang="en-US" dirty="0">
              <a:latin typeface="メイリオ" panose="020B0604030504040204" pitchFamily="50" charset="-128"/>
              <a:ea typeface="メイリオ" panose="020B0604030504040204" pitchFamily="50" charset="-128"/>
            </a:endParaRPr>
          </a:p>
        </p:txBody>
      </p:sp>
      <p:sp>
        <p:nvSpPr>
          <p:cNvPr id="27" name="Text Box 8"/>
          <p:cNvSpPr txBox="1">
            <a:spLocks noChangeArrowheads="1"/>
          </p:cNvSpPr>
          <p:nvPr/>
        </p:nvSpPr>
        <p:spPr bwMode="auto">
          <a:xfrm>
            <a:off x="3872880" y="6093296"/>
            <a:ext cx="5492620" cy="3099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7200" tIns="46800" rIns="97200" bIns="46800">
            <a:spAutoFit/>
          </a:bodyPr>
          <a:lstStyle>
            <a:lvl1pPr>
              <a:defRPr kumimoji="1" sz="2800">
                <a:solidFill>
                  <a:schemeClr val="tx2"/>
                </a:solidFill>
                <a:latin typeface="Century" panose="02040604050505020304" pitchFamily="18" charset="0"/>
                <a:ea typeface="HGｺﾞｼｯｸE" panose="020B0909000000000000" pitchFamily="49" charset="-128"/>
              </a:defRPr>
            </a:lvl1pPr>
            <a:lvl2pPr marL="742950" indent="-285750">
              <a:defRPr kumimoji="1" sz="2800">
                <a:solidFill>
                  <a:schemeClr val="tx2"/>
                </a:solidFill>
                <a:latin typeface="Century" panose="02040604050505020304" pitchFamily="18" charset="0"/>
                <a:ea typeface="HGｺﾞｼｯｸE" panose="020B0909000000000000" pitchFamily="49" charset="-128"/>
              </a:defRPr>
            </a:lvl2pPr>
            <a:lvl3pPr marL="1143000" indent="-228600">
              <a:defRPr kumimoji="1" sz="2800">
                <a:solidFill>
                  <a:schemeClr val="tx2"/>
                </a:solidFill>
                <a:latin typeface="Century" panose="02040604050505020304" pitchFamily="18" charset="0"/>
                <a:ea typeface="HGｺﾞｼｯｸE" panose="020B0909000000000000" pitchFamily="49" charset="-128"/>
              </a:defRPr>
            </a:lvl3pPr>
            <a:lvl4pPr marL="1600200" indent="-228600">
              <a:defRPr kumimoji="1" sz="2800">
                <a:solidFill>
                  <a:schemeClr val="tx2"/>
                </a:solidFill>
                <a:latin typeface="Century" panose="02040604050505020304" pitchFamily="18" charset="0"/>
                <a:ea typeface="HGｺﾞｼｯｸE" panose="020B0909000000000000" pitchFamily="49" charset="-128"/>
              </a:defRPr>
            </a:lvl4pPr>
            <a:lvl5pPr marL="2057400" indent="-228600">
              <a:defRPr kumimoji="1" sz="2800">
                <a:solidFill>
                  <a:schemeClr val="tx2"/>
                </a:solidFill>
                <a:latin typeface="Century" panose="02040604050505020304" pitchFamily="18" charset="0"/>
                <a:ea typeface="HGｺﾞｼｯｸE" panose="020B0909000000000000" pitchFamily="49" charset="-128"/>
              </a:defRPr>
            </a:lvl5pPr>
            <a:lvl6pPr marL="25146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6pPr>
            <a:lvl7pPr marL="29718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7pPr>
            <a:lvl8pPr marL="34290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8pPr>
            <a:lvl9pPr marL="3886200" indent="-228600" eaLnBrk="0" fontAlgn="base" hangingPunct="0">
              <a:spcBef>
                <a:spcPct val="0"/>
              </a:spcBef>
              <a:spcAft>
                <a:spcPct val="0"/>
              </a:spcAft>
              <a:defRPr kumimoji="1" sz="2800">
                <a:solidFill>
                  <a:schemeClr val="tx2"/>
                </a:solidFill>
                <a:latin typeface="Century" panose="02040604050505020304" pitchFamily="18" charset="0"/>
                <a:ea typeface="HGｺﾞｼｯｸE" panose="020B0909000000000000" pitchFamily="49" charset="-128"/>
              </a:defRPr>
            </a:lvl9pPr>
          </a:lstStyle>
          <a:p>
            <a:pPr eaLnBrk="1" hangingPunct="1"/>
            <a:r>
              <a:rPr lang="ja-JP" altLang="en-US" sz="1400" dirty="0" smtClean="0">
                <a:latin typeface="メイリオ" panose="020B0604030504040204" pitchFamily="50" charset="-128"/>
                <a:ea typeface="メイリオ" panose="020B0604030504040204" pitchFamily="50" charset="-128"/>
              </a:rPr>
              <a:t>上位方針（工数低減）・メンバーの技術力・</a:t>
            </a:r>
            <a:r>
              <a:rPr lang="en-US" altLang="ja-JP" sz="1400" dirty="0" smtClean="0">
                <a:latin typeface="メイリオ" panose="020B0604030504040204" pitchFamily="50" charset="-128"/>
                <a:ea typeface="メイリオ" panose="020B0604030504040204" pitchFamily="50" charset="-128"/>
              </a:rPr>
              <a:t>MC</a:t>
            </a:r>
            <a:r>
              <a:rPr lang="ja-JP" altLang="en-US" sz="1400" dirty="0" smtClean="0">
                <a:latin typeface="メイリオ" panose="020B0604030504040204" pitchFamily="50" charset="-128"/>
                <a:ea typeface="メイリオ" panose="020B0604030504040204" pitchFamily="50" charset="-128"/>
              </a:rPr>
              <a:t>の性能等を加味</a:t>
            </a:r>
            <a:endParaRPr lang="ja-JP" altLang="en-US" sz="1400" dirty="0">
              <a:latin typeface="メイリオ" panose="020B0604030504040204" pitchFamily="50" charset="-128"/>
              <a:ea typeface="メイリオ" panose="020B0604030504040204" pitchFamily="50" charset="-128"/>
            </a:endParaRPr>
          </a:p>
        </p:txBody>
      </p:sp>
      <p:cxnSp>
        <p:nvCxnSpPr>
          <p:cNvPr id="4" name="曲線コネクタ 3"/>
          <p:cNvCxnSpPr/>
          <p:nvPr/>
        </p:nvCxnSpPr>
        <p:spPr bwMode="auto">
          <a:xfrm rot="16200000" flipV="1">
            <a:off x="3986086" y="5670443"/>
            <a:ext cx="381655" cy="320034"/>
          </a:xfrm>
          <a:prstGeom prst="curvedConnector3">
            <a:avLst/>
          </a:prstGeom>
          <a:solidFill>
            <a:schemeClr val="accent1"/>
          </a:solidFill>
          <a:ln w="222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標準デザイン">
  <a:themeElements>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標準デザイン">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7200" tIns="46800" rIns="97200" bIns="46800" numCol="1" anchor="t" anchorCtr="0" compatLnSpc="1">
        <a:prstTxWarp prst="textNoShape">
          <a:avLst/>
        </a:prstTxWarp>
        <a:spAutoFit/>
      </a:bodyPr>
      <a:lstStyle>
        <a:defPPr marL="0" marR="0" indent="0" algn="l" defTabSz="957263" rtl="0" eaLnBrk="1" fontAlgn="base" latinLnBrk="0" hangingPunct="1">
          <a:lnSpc>
            <a:spcPct val="100000"/>
          </a:lnSpc>
          <a:spcBef>
            <a:spcPct val="0"/>
          </a:spcBef>
          <a:spcAft>
            <a:spcPct val="0"/>
          </a:spcAft>
          <a:buClrTx/>
          <a:buSzTx/>
          <a:buFontTx/>
          <a:buNone/>
          <a:tabLst/>
          <a:def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defRPr>
        </a:defPPr>
      </a:lstStyle>
    </a:spDef>
    <a:lnDef>
      <a:spPr bwMode="auto">
        <a:xfrm>
          <a:off x="0" y="0"/>
          <a:ext cx="1" cy="1"/>
        </a:xfrm>
        <a:custGeom>
          <a:avLst/>
          <a:gdLst/>
          <a:ahLst/>
          <a:cxnLst/>
          <a:rect l="0" t="0" r="0" b="0"/>
          <a:pathLst/>
        </a:custGeom>
        <a:solidFill>
          <a:schemeClr val="accent1"/>
        </a:solidFill>
        <a:ln w="254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7200" tIns="46800" rIns="97200" bIns="46800" numCol="1" anchor="t" anchorCtr="0" compatLnSpc="1">
        <a:prstTxWarp prst="textNoShape">
          <a:avLst/>
        </a:prstTxWarp>
        <a:spAutoFit/>
      </a:bodyPr>
      <a:lstStyle>
        <a:defPPr marL="0" marR="0" indent="0" algn="l" defTabSz="957263" rtl="0" eaLnBrk="1" fontAlgn="base" latinLnBrk="0" hangingPunct="1">
          <a:lnSpc>
            <a:spcPct val="100000"/>
          </a:lnSpc>
          <a:spcBef>
            <a:spcPct val="0"/>
          </a:spcBef>
          <a:spcAft>
            <a:spcPct val="0"/>
          </a:spcAft>
          <a:buClrTx/>
          <a:buSzTx/>
          <a:buFontTx/>
          <a:buNone/>
          <a:tabLst/>
          <a:defRPr kumimoji="1" lang="ja-JP" altLang="en-US" sz="2800" b="0" i="0" u="none" strike="noStrike" cap="none" normalizeH="0" baseline="0" smtClean="0">
            <a:ln>
              <a:noFill/>
            </a:ln>
            <a:solidFill>
              <a:schemeClr val="tx2"/>
            </a:solidFill>
            <a:effectLst/>
            <a:latin typeface="Century" panose="02040604050505020304" pitchFamily="18" charset="0"/>
            <a:ea typeface="HGｺﾞｼｯｸE" panose="020B0909000000000000" pitchFamily="49" charset="-128"/>
          </a:defRPr>
        </a:defPPr>
      </a:lstStyle>
    </a:lnDef>
  </a:objectDefaults>
  <a:extraClrSchemeLst>
    <a:extraClrScheme>
      <a:clrScheme name="標準デザイン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標準デザイン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標準デザイン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標準デザイン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標準デザイン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標準デザイン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標準デザイン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30088</TotalTime>
  <Words>3738</Words>
  <Application>Microsoft Office PowerPoint</Application>
  <PresentationFormat>A4 210 x 297 mm</PresentationFormat>
  <Paragraphs>478</Paragraphs>
  <Slides>25</Slides>
  <Notes>25</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25</vt:i4>
      </vt:variant>
    </vt:vector>
  </HeadingPairs>
  <TitlesOfParts>
    <vt:vector size="36" baseType="lpstr">
      <vt:lpstr>HGSｺﾞｼｯｸE</vt:lpstr>
      <vt:lpstr>HGｺﾞｼｯｸE</vt:lpstr>
      <vt:lpstr>ＭＳ Ｐゴシック</vt:lpstr>
      <vt:lpstr>ＭＳ Ｐ明朝</vt:lpstr>
      <vt:lpstr>MS UI Gothic</vt:lpstr>
      <vt:lpstr>ＭＳ ゴシック</vt:lpstr>
      <vt:lpstr>メイリオ</vt:lpstr>
      <vt:lpstr>Arial</vt:lpstr>
      <vt:lpstr>Century</vt:lpstr>
      <vt:lpstr>Times New Roman</vt:lpstr>
      <vt:lpstr>標準デザイン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大型旋盤の改善による 作業能率の向上</dc:title>
  <dc:creator>モールド製造</dc:creator>
  <cp:lastModifiedBy>Owner</cp:lastModifiedBy>
  <cp:revision>1313</cp:revision>
  <dcterms:created xsi:type="dcterms:W3CDTF">2003-12-29T07:05:27Z</dcterms:created>
  <dcterms:modified xsi:type="dcterms:W3CDTF">2025-05-26T07:19:18Z</dcterms:modified>
</cp:coreProperties>
</file>