
<file path=[Content_Types].xml><?xml version="1.0" encoding="utf-8"?>
<Types xmlns="http://schemas.openxmlformats.org/package/2006/content-type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90" r:id="rId3"/>
    <p:sldId id="257" r:id="rId4"/>
    <p:sldId id="274" r:id="rId5"/>
    <p:sldId id="275" r:id="rId6"/>
    <p:sldId id="276" r:id="rId7"/>
    <p:sldId id="277" r:id="rId8"/>
    <p:sldId id="278" r:id="rId9"/>
    <p:sldId id="279" r:id="rId10"/>
    <p:sldId id="271" r:id="rId11"/>
    <p:sldId id="280" r:id="rId12"/>
    <p:sldId id="282" r:id="rId13"/>
    <p:sldId id="283" r:id="rId14"/>
    <p:sldId id="284" r:id="rId15"/>
    <p:sldId id="286" r:id="rId16"/>
    <p:sldId id="287" r:id="rId17"/>
    <p:sldId id="288" r:id="rId18"/>
  </p:sldIdLst>
  <p:sldSz cx="12192000" cy="6858000"/>
  <p:notesSz cx="6888163" cy="100203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間スタイル 2 - アクセント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83753" autoAdjust="0"/>
  </p:normalViewPr>
  <p:slideViewPr>
    <p:cSldViewPr snapToGrid="0">
      <p:cViewPr varScale="1">
        <p:scale>
          <a:sx n="79" d="100"/>
          <a:sy n="79"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汲取り</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360</c:v>
                </c:pt>
              </c:numCache>
            </c:numRef>
          </c:val>
          <c:extLst>
            <c:ext xmlns:c16="http://schemas.microsoft.com/office/drawing/2014/chart" uri="{C3380CC4-5D6E-409C-BE32-E72D297353CC}">
              <c16:uniqueId val="{00000000-D75C-40EF-B4D5-9C4E5B400DCA}"/>
            </c:ext>
          </c:extLst>
        </c:ser>
        <c:ser>
          <c:idx val="1"/>
          <c:order val="1"/>
          <c:tx>
            <c:strRef>
              <c:f>Sheet1!$C$1</c:f>
              <c:strCache>
                <c:ptCount val="1"/>
                <c:pt idx="0">
                  <c:v>流入れ</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180</c:v>
                </c:pt>
              </c:numCache>
            </c:numRef>
          </c:val>
          <c:extLst>
            <c:ext xmlns:c16="http://schemas.microsoft.com/office/drawing/2014/chart" uri="{C3380CC4-5D6E-409C-BE32-E72D297353CC}">
              <c16:uniqueId val="{00000008-D75C-40EF-B4D5-9C4E5B400DCA}"/>
            </c:ext>
          </c:extLst>
        </c:ser>
        <c:ser>
          <c:idx val="2"/>
          <c:order val="2"/>
          <c:tx>
            <c:strRef>
              <c:f>Sheet1!$D$1</c:f>
              <c:strCache>
                <c:ptCount val="1"/>
                <c:pt idx="0">
                  <c:v>段取・他</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60</c:v>
                </c:pt>
              </c:numCache>
            </c:numRef>
          </c:val>
          <c:extLst>
            <c:ext xmlns:c16="http://schemas.microsoft.com/office/drawing/2014/chart" uri="{C3380CC4-5D6E-409C-BE32-E72D297353CC}">
              <c16:uniqueId val="{00000009-D75C-40EF-B4D5-9C4E5B400DCA}"/>
            </c:ext>
          </c:extLst>
        </c:ser>
        <c:dLbls>
          <c:dLblPos val="outEnd"/>
          <c:showLegendKey val="0"/>
          <c:showVal val="1"/>
          <c:showCatName val="0"/>
          <c:showSerName val="0"/>
          <c:showPercent val="0"/>
          <c:showBubbleSize val="0"/>
        </c:dLbls>
        <c:gapWidth val="0"/>
        <c:axId val="741289808"/>
        <c:axId val="741306448"/>
      </c:barChart>
      <c:catAx>
        <c:axId val="741289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41306448"/>
        <c:crosses val="autoZero"/>
        <c:auto val="1"/>
        <c:lblAlgn val="ctr"/>
        <c:lblOffset val="100"/>
        <c:noMultiLvlLbl val="0"/>
      </c:catAx>
      <c:valAx>
        <c:axId val="74130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時間（分）</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41289808"/>
        <c:crosses val="autoZero"/>
        <c:crossBetween val="between"/>
      </c:valAx>
      <c:spPr>
        <a:noFill/>
        <a:ln>
          <a:noFill/>
        </a:ln>
        <a:effectLst/>
      </c:spPr>
    </c:plotArea>
    <c:legend>
      <c:legendPos val="b"/>
      <c:layout>
        <c:manualLayout>
          <c:xMode val="edge"/>
          <c:yMode val="edge"/>
          <c:x val="0.30347032942997515"/>
          <c:y val="0.88121116481487283"/>
          <c:w val="0.53559596298097034"/>
          <c:h val="7.8279032218777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nchor="ctr" anchorCtr="0"/>
    <a:lstStyle/>
    <a:p>
      <a:pPr>
        <a:defRPr/>
      </a:pPr>
      <a:endParaRPr lang="ja-JP"/>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汲取り</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360</c:v>
                </c:pt>
              </c:numCache>
            </c:numRef>
          </c:val>
          <c:extLst>
            <c:ext xmlns:c16="http://schemas.microsoft.com/office/drawing/2014/chart" uri="{C3380CC4-5D6E-409C-BE32-E72D297353CC}">
              <c16:uniqueId val="{00000000-1277-410F-8919-F3577348D225}"/>
            </c:ext>
          </c:extLst>
        </c:ser>
        <c:ser>
          <c:idx val="1"/>
          <c:order val="1"/>
          <c:tx>
            <c:strRef>
              <c:f>Sheet1!$C$1</c:f>
              <c:strCache>
                <c:ptCount val="1"/>
                <c:pt idx="0">
                  <c:v>流入れ</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180</c:v>
                </c:pt>
              </c:numCache>
            </c:numRef>
          </c:val>
          <c:extLst>
            <c:ext xmlns:c16="http://schemas.microsoft.com/office/drawing/2014/chart" uri="{C3380CC4-5D6E-409C-BE32-E72D297353CC}">
              <c16:uniqueId val="{00000001-1277-410F-8919-F3577348D225}"/>
            </c:ext>
          </c:extLst>
        </c:ser>
        <c:ser>
          <c:idx val="2"/>
          <c:order val="2"/>
          <c:tx>
            <c:strRef>
              <c:f>Sheet1!$D$1</c:f>
              <c:strCache>
                <c:ptCount val="1"/>
                <c:pt idx="0">
                  <c:v>段取・他</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60</c:v>
                </c:pt>
              </c:numCache>
            </c:numRef>
          </c:val>
          <c:extLst>
            <c:ext xmlns:c16="http://schemas.microsoft.com/office/drawing/2014/chart" uri="{C3380CC4-5D6E-409C-BE32-E72D297353CC}">
              <c16:uniqueId val="{00000002-1277-410F-8919-F3577348D225}"/>
            </c:ext>
          </c:extLst>
        </c:ser>
        <c:dLbls>
          <c:dLblPos val="outEnd"/>
          <c:showLegendKey val="0"/>
          <c:showVal val="1"/>
          <c:showCatName val="0"/>
          <c:showSerName val="0"/>
          <c:showPercent val="0"/>
          <c:showBubbleSize val="0"/>
        </c:dLbls>
        <c:gapWidth val="0"/>
        <c:axId val="741289808"/>
        <c:axId val="741306448"/>
      </c:barChart>
      <c:catAx>
        <c:axId val="741289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41306448"/>
        <c:crosses val="autoZero"/>
        <c:auto val="1"/>
        <c:lblAlgn val="ctr"/>
        <c:lblOffset val="100"/>
        <c:noMultiLvlLbl val="0"/>
      </c:catAx>
      <c:valAx>
        <c:axId val="74130644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時間（分）</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41289808"/>
        <c:crosses val="autoZero"/>
        <c:crossBetween val="between"/>
      </c:valAx>
      <c:spPr>
        <a:noFill/>
        <a:ln>
          <a:noFill/>
        </a:ln>
        <a:effectLst/>
      </c:spPr>
    </c:plotArea>
    <c:legend>
      <c:legendPos val="b"/>
      <c:layout>
        <c:manualLayout>
          <c:xMode val="edge"/>
          <c:yMode val="edge"/>
          <c:x val="0.30347032942997515"/>
          <c:y val="0.88121116481487283"/>
          <c:w val="0.53559596298097034"/>
          <c:h val="7.8279032218777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nchor="ctr" anchorCtr="0"/>
    <a:lstStyle/>
    <a:p>
      <a:pPr>
        <a:defRPr/>
      </a:pPr>
      <a:endParaRPr lang="ja-JP"/>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汲取り</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Sheet1!$B$2</c:f>
              <c:numCache>
                <c:formatCode>General</c:formatCode>
                <c:ptCount val="1"/>
                <c:pt idx="0">
                  <c:v>120</c:v>
                </c:pt>
              </c:numCache>
            </c:numRef>
          </c:val>
          <c:extLst>
            <c:ext xmlns:c16="http://schemas.microsoft.com/office/drawing/2014/chart" uri="{C3380CC4-5D6E-409C-BE32-E72D297353CC}">
              <c16:uniqueId val="{00000000-7029-414B-A8ED-26F38781F84E}"/>
            </c:ext>
          </c:extLst>
        </c:ser>
        <c:ser>
          <c:idx val="1"/>
          <c:order val="1"/>
          <c:tx>
            <c:strRef>
              <c:f>Sheet1!$C$1</c:f>
              <c:strCache>
                <c:ptCount val="1"/>
                <c:pt idx="0">
                  <c:v>流入れ</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Sheet1!$C$2</c:f>
              <c:numCache>
                <c:formatCode>General</c:formatCode>
                <c:ptCount val="1"/>
                <c:pt idx="0">
                  <c:v>60</c:v>
                </c:pt>
              </c:numCache>
            </c:numRef>
          </c:val>
          <c:extLst>
            <c:ext xmlns:c16="http://schemas.microsoft.com/office/drawing/2014/chart" uri="{C3380CC4-5D6E-409C-BE32-E72D297353CC}">
              <c16:uniqueId val="{00000001-7029-414B-A8ED-26F38781F84E}"/>
            </c:ext>
          </c:extLst>
        </c:ser>
        <c:ser>
          <c:idx val="2"/>
          <c:order val="2"/>
          <c:tx>
            <c:strRef>
              <c:f>Sheet1!$D$1</c:f>
              <c:strCache>
                <c:ptCount val="1"/>
                <c:pt idx="0">
                  <c:v>段取・他</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ja-JP"/>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c:f>
              <c:numCache>
                <c:formatCode>General</c:formatCode>
                <c:ptCount val="1"/>
              </c:numCache>
            </c:numRef>
          </c:cat>
          <c:val>
            <c:numRef>
              <c:f>Sheet1!$D$2</c:f>
              <c:numCache>
                <c:formatCode>General</c:formatCode>
                <c:ptCount val="1"/>
                <c:pt idx="0">
                  <c:v>60</c:v>
                </c:pt>
              </c:numCache>
            </c:numRef>
          </c:val>
          <c:extLst>
            <c:ext xmlns:c16="http://schemas.microsoft.com/office/drawing/2014/chart" uri="{C3380CC4-5D6E-409C-BE32-E72D297353CC}">
              <c16:uniqueId val="{00000002-7029-414B-A8ED-26F38781F84E}"/>
            </c:ext>
          </c:extLst>
        </c:ser>
        <c:dLbls>
          <c:dLblPos val="outEnd"/>
          <c:showLegendKey val="0"/>
          <c:showVal val="1"/>
          <c:showCatName val="0"/>
          <c:showSerName val="0"/>
          <c:showPercent val="0"/>
          <c:showBubbleSize val="0"/>
        </c:dLbls>
        <c:gapWidth val="0"/>
        <c:axId val="741289808"/>
        <c:axId val="741306448"/>
      </c:barChart>
      <c:catAx>
        <c:axId val="74128980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41306448"/>
        <c:crosses val="autoZero"/>
        <c:auto val="1"/>
        <c:lblAlgn val="ctr"/>
        <c:lblOffset val="100"/>
        <c:noMultiLvlLbl val="0"/>
      </c:catAx>
      <c:valAx>
        <c:axId val="741306448"/>
        <c:scaling>
          <c:orientation val="minMax"/>
          <c:max val="40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r>
                  <a:rPr lang="ja-JP" altLang="en-US" dirty="0"/>
                  <a:t>時間（分）</a:t>
                </a:r>
              </a:p>
            </c:rich>
          </c:tx>
          <c:overlay val="0"/>
          <c:spPr>
            <a:noFill/>
            <a:ln>
              <a:noFill/>
            </a:ln>
            <a:effectLst/>
          </c:spPr>
          <c:txPr>
            <a:bodyPr rot="-5400000" spcFirstLastPara="1" vertOverflow="ellipsis" vert="horz" wrap="square" anchor="ctr" anchorCtr="1"/>
            <a:lstStyle/>
            <a:p>
              <a:pPr>
                <a:defRPr sz="1330" b="0" i="0" u="none" strike="noStrike" kern="1200" baseline="0">
                  <a:solidFill>
                    <a:schemeClr val="tx1">
                      <a:lumMod val="65000"/>
                      <a:lumOff val="35000"/>
                    </a:schemeClr>
                  </a:solidFill>
                  <a:latin typeface="+mn-lt"/>
                  <a:ea typeface="+mn-ea"/>
                  <a:cs typeface="+mn-cs"/>
                </a:defRPr>
              </a:pPr>
              <a:endParaRPr lang="ja-JP"/>
            </a:p>
          </c:txPr>
        </c:title>
        <c:numFmt formatCode="General" sourceLinked="1"/>
        <c:majorTickMark val="out"/>
        <c:minorTickMark val="in"/>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crossAx val="741289808"/>
        <c:crosses val="autoZero"/>
        <c:crossBetween val="between"/>
      </c:valAx>
      <c:spPr>
        <a:noFill/>
        <a:ln>
          <a:noFill/>
        </a:ln>
        <a:effectLst/>
      </c:spPr>
    </c:plotArea>
    <c:legend>
      <c:legendPos val="b"/>
      <c:layout>
        <c:manualLayout>
          <c:xMode val="edge"/>
          <c:yMode val="edge"/>
          <c:x val="0.30347032942997515"/>
          <c:y val="0.88121116481487283"/>
          <c:w val="0.53559596298097034"/>
          <c:h val="7.82790322187773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nchor="ctr" anchorCtr="0"/>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2404FBF2-D685-40B5-9D6B-E8579D4D677D}" type="datetimeFigureOut">
              <a:rPr kumimoji="1" lang="ja-JP" altLang="en-US" smtClean="0"/>
              <a:t>2023/12/1</a:t>
            </a:fld>
            <a:endParaRPr kumimoji="1" lang="ja-JP" altLang="en-US"/>
          </a:p>
        </p:txBody>
      </p:sp>
      <p:sp>
        <p:nvSpPr>
          <p:cNvPr id="4" name="スライド イメージ プレースホルダー 3"/>
          <p:cNvSpPr>
            <a:spLocks noGrp="1" noRot="1" noChangeAspect="1"/>
          </p:cNvSpPr>
          <p:nvPr>
            <p:ph type="sldImg" idx="2"/>
          </p:nvPr>
        </p:nvSpPr>
        <p:spPr>
          <a:xfrm>
            <a:off x="439738" y="1252538"/>
            <a:ext cx="6008687"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3314DA37-4069-4315-9E9D-AA17296AFED4}" type="slidenum">
              <a:rPr kumimoji="1" lang="ja-JP" altLang="en-US" smtClean="0"/>
              <a:t>‹#›</a:t>
            </a:fld>
            <a:endParaRPr kumimoji="1" lang="ja-JP" altLang="en-US"/>
          </a:p>
        </p:txBody>
      </p:sp>
    </p:spTree>
    <p:extLst>
      <p:ext uri="{BB962C8B-B14F-4D97-AF65-F5344CB8AC3E}">
        <p14:creationId xmlns:p14="http://schemas.microsoft.com/office/powerpoint/2010/main" val="58019965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sz="2100" dirty="0"/>
              <a:t>ご安全に。</a:t>
            </a:r>
            <a:endParaRPr lang="en-US" altLang="ja-JP" sz="2100" dirty="0"/>
          </a:p>
          <a:p>
            <a:r>
              <a:rPr lang="ja-JP" altLang="en-US" sz="2100" dirty="0"/>
              <a:t>第二製造係モールド班、</a:t>
            </a:r>
            <a:r>
              <a:rPr lang="en-US" altLang="ja-JP" sz="2100" dirty="0"/>
              <a:t>M/C</a:t>
            </a:r>
            <a:r>
              <a:rPr lang="ja-JP" altLang="en-US" sz="2100" dirty="0"/>
              <a:t>サークルによる発表をさせていただきます。</a:t>
            </a:r>
            <a:endParaRPr lang="en-US" altLang="ja-JP" sz="2100" dirty="0"/>
          </a:p>
          <a:p>
            <a:r>
              <a:rPr lang="ja-JP" altLang="en-US" sz="2100" dirty="0"/>
              <a:t>このサークルのメンバーはご覧の６名で構成されていて、今回は私 豊田がリーダーとして活動を進めました。</a:t>
            </a:r>
            <a:endParaRPr lang="en-US" altLang="ja-JP" sz="2100" dirty="0"/>
          </a:p>
          <a:p>
            <a:pPr defTabSz="966155">
              <a:defRPr/>
            </a:pPr>
            <a:endParaRPr lang="en-US" altLang="ja-JP" sz="2100" dirty="0"/>
          </a:p>
          <a:p>
            <a:pPr defTabSz="966155">
              <a:defRPr/>
            </a:pPr>
            <a:r>
              <a:rPr lang="ja-JP" altLang="en-US" sz="2100" dirty="0"/>
              <a:t>テーマはタイトルにある通りです。</a:t>
            </a:r>
            <a:br>
              <a:rPr lang="en-US" altLang="ja-JP" sz="2100" dirty="0"/>
            </a:br>
            <a:r>
              <a:rPr lang="ja-JP" altLang="en-US" sz="2100" dirty="0"/>
              <a:t>モールドの加工における横型マシニングについて、特に、そこで発生する廃油の処理、に着目してお話させていただきます。</a:t>
            </a:r>
            <a:endParaRPr lang="en-US" altLang="ja-JP" sz="2100"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1</a:t>
            </a:fld>
            <a:endParaRPr kumimoji="1" lang="ja-JP" altLang="en-US"/>
          </a:p>
        </p:txBody>
      </p:sp>
    </p:spTree>
    <p:extLst>
      <p:ext uri="{BB962C8B-B14F-4D97-AF65-F5344CB8AC3E}">
        <p14:creationId xmlns:p14="http://schemas.microsoft.com/office/powerpoint/2010/main" val="30165047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クーラントの廃液処理に掛かる経費、時間を削減するには、について、系統図を作成。</a:t>
            </a:r>
            <a:endParaRPr kumimoji="1" lang="en-US" altLang="ja-JP" dirty="0"/>
          </a:p>
          <a:p>
            <a:r>
              <a:rPr kumimoji="1" lang="en-US" altLang="ja-JP" dirty="0"/>
              <a:t>1</a:t>
            </a:r>
            <a:r>
              <a:rPr kumimoji="1" lang="ja-JP" altLang="en-US" dirty="0"/>
              <a:t>次手段、</a:t>
            </a:r>
            <a:r>
              <a:rPr kumimoji="1" lang="en-US" altLang="ja-JP" dirty="0"/>
              <a:t>2</a:t>
            </a:r>
            <a:r>
              <a:rPr kumimoji="1" lang="ja-JP" altLang="en-US" dirty="0"/>
              <a:t>次手段、</a:t>
            </a:r>
            <a:r>
              <a:rPr kumimoji="1" lang="en-US" altLang="ja-JP" dirty="0"/>
              <a:t>3</a:t>
            </a:r>
            <a:r>
              <a:rPr kumimoji="1" lang="ja-JP" altLang="en-US" dirty="0"/>
              <a:t>次手段と考察し、評価ランク付けした結果、</a:t>
            </a:r>
            <a:endParaRPr lang="en-US" altLang="ja-JP" sz="1300" dirty="0"/>
          </a:p>
          <a:p>
            <a:r>
              <a:rPr lang="ja-JP" altLang="en-US" sz="1300" dirty="0"/>
              <a:t>ダライバッグ下のクーラントを再利用するでは、フィルターでろ過して使用する、他工程に専用のダライ入れを設置、</a:t>
            </a:r>
            <a:endParaRPr lang="en-US" altLang="ja-JP" sz="1300" dirty="0"/>
          </a:p>
          <a:p>
            <a:r>
              <a:rPr lang="ja-JP" altLang="en-US" sz="1300" dirty="0"/>
              <a:t>ダライバッグ下の廃液の吸い取り方法では、吸い取りポンプの設置、を対策の実施する事としました。</a:t>
            </a:r>
            <a:endParaRPr lang="en-US" altLang="ja-JP" sz="1300" b="1" dirty="0">
              <a:latin typeface="HG創英角ｺﾞｼｯｸUB" panose="020B0909000000000000" pitchFamily="49" charset="-128"/>
              <a:ea typeface="HG創英角ｺﾞｼｯｸUB" panose="020B0909000000000000" pitchFamily="49" charset="-128"/>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10</a:t>
            </a:fld>
            <a:endParaRPr kumimoji="1" lang="ja-JP" altLang="en-US"/>
          </a:p>
        </p:txBody>
      </p:sp>
    </p:spTree>
    <p:extLst>
      <p:ext uri="{BB962C8B-B14F-4D97-AF65-F5344CB8AC3E}">
        <p14:creationId xmlns:p14="http://schemas.microsoft.com/office/powerpoint/2010/main" val="16087190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まず、他の機械の油が混ざる点についての対策として、横型マシニングのダライバッグを他の機械と分けることにしました。</a:t>
            </a:r>
            <a:endParaRPr kumimoji="1" lang="en-US" altLang="ja-JP" dirty="0"/>
          </a:p>
          <a:p>
            <a:r>
              <a:rPr kumimoji="1" lang="ja-JP" altLang="en-US" dirty="0"/>
              <a:t>そうすることで、他の機械の切削油が混ざる、という問題点が解決できます。</a:t>
            </a:r>
            <a:endParaRPr kumimoji="1" lang="en-US" altLang="ja-JP" dirty="0"/>
          </a:p>
          <a:p>
            <a:r>
              <a:rPr kumimoji="1" lang="ja-JP" altLang="en-US" dirty="0"/>
              <a:t>なお、２つのダライバッグは別々に混同ダライとして処理します。</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11</a:t>
            </a:fld>
            <a:endParaRPr kumimoji="1" lang="ja-JP" altLang="en-US"/>
          </a:p>
        </p:txBody>
      </p:sp>
    </p:spTree>
    <p:extLst>
      <p:ext uri="{BB962C8B-B14F-4D97-AF65-F5344CB8AC3E}">
        <p14:creationId xmlns:p14="http://schemas.microsoft.com/office/powerpoint/2010/main" val="31526566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続いて、油のろ過についてです。</a:t>
            </a:r>
            <a:endParaRPr kumimoji="1" lang="en-US" altLang="ja-JP" dirty="0"/>
          </a:p>
          <a:p>
            <a:r>
              <a:rPr kumimoji="1" lang="ja-JP" altLang="en-US" dirty="0"/>
              <a:t>ろ過をするにはフィルターが必要になります。</a:t>
            </a:r>
            <a:endParaRPr kumimoji="1" lang="en-US" altLang="ja-JP" dirty="0"/>
          </a:p>
          <a:p>
            <a:r>
              <a:rPr kumimoji="1" lang="ja-JP" altLang="en-US" dirty="0"/>
              <a:t>そこで、テクニカの松田さんに協力していただき、写真にあるような、様々なフィルターを用意しました。</a:t>
            </a:r>
            <a:endParaRPr kumimoji="1" lang="en-US" altLang="ja-JP" dirty="0"/>
          </a:p>
          <a:p>
            <a:endParaRPr kumimoji="1" lang="en-US" altLang="ja-JP" dirty="0"/>
          </a:p>
          <a:p>
            <a:r>
              <a:rPr kumimoji="1" lang="ja-JP" altLang="en-US" dirty="0"/>
              <a:t>そしてそれらに対して、これも写真にあるように、ポンプの吸入口や漏斗・ざるに取り付けるなどをして、模索・検証を行いました。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12</a:t>
            </a:fld>
            <a:endParaRPr kumimoji="1" lang="ja-JP" altLang="en-US"/>
          </a:p>
        </p:txBody>
      </p:sp>
    </p:spTree>
    <p:extLst>
      <p:ext uri="{BB962C8B-B14F-4D97-AF65-F5344CB8AC3E}">
        <p14:creationId xmlns:p14="http://schemas.microsoft.com/office/powerpoint/2010/main" val="10693287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こうした活動を経て、写真にあるような結果が得られました。</a:t>
            </a:r>
            <a:endParaRPr kumimoji="1" lang="en-US" altLang="ja-JP" dirty="0"/>
          </a:p>
          <a:p>
            <a:r>
              <a:rPr kumimoji="1" lang="ja-JP" altLang="en-US" dirty="0"/>
              <a:t>まず、カップ型フィルターについて、ろ過については可能でした。</a:t>
            </a:r>
            <a:endParaRPr kumimoji="1" lang="en-US" altLang="ja-JP" dirty="0"/>
          </a:p>
          <a:p>
            <a:r>
              <a:rPr kumimoji="1" lang="ja-JP" altLang="en-US" dirty="0"/>
              <a:t>しかし、一度にろ過できる量が限られます。</a:t>
            </a:r>
            <a:endParaRPr kumimoji="1" lang="en-US" altLang="ja-JP" dirty="0"/>
          </a:p>
          <a:p>
            <a:r>
              <a:rPr kumimoji="1" lang="ja-JP" altLang="en-US" dirty="0"/>
              <a:t>また</a:t>
            </a:r>
            <a:r>
              <a:rPr kumimoji="1" lang="en-US" altLang="ja-JP" dirty="0"/>
              <a:t>15</a:t>
            </a:r>
            <a:r>
              <a:rPr kumimoji="1" lang="ja-JP" altLang="en-US" dirty="0"/>
              <a:t>枚あたり</a:t>
            </a:r>
            <a:r>
              <a:rPr kumimoji="1" lang="en-US" altLang="ja-JP" dirty="0"/>
              <a:t>200</a:t>
            </a:r>
            <a:r>
              <a:rPr kumimoji="1" lang="ja-JP" altLang="en-US" dirty="0"/>
              <a:t>円程度でややコストが高いということもあり、実用的でないと判断しました。</a:t>
            </a:r>
            <a:endParaRPr kumimoji="1" lang="en-US" altLang="ja-JP" dirty="0"/>
          </a:p>
          <a:p>
            <a:endParaRPr kumimoji="1" lang="en-US" altLang="ja-JP" dirty="0"/>
          </a:p>
          <a:p>
            <a:r>
              <a:rPr kumimoji="1" lang="ja-JP" altLang="en-US" dirty="0"/>
              <a:t>次に、コーヒーフィルターについては、フィルターが細かすぎであり、そもそもろ過すらできませんでした。</a:t>
            </a:r>
            <a:endParaRPr kumimoji="1" lang="en-US" altLang="ja-JP" dirty="0"/>
          </a:p>
          <a:p>
            <a:endParaRPr kumimoji="1" lang="en-US" altLang="ja-JP" dirty="0"/>
          </a:p>
          <a:p>
            <a:r>
              <a:rPr kumimoji="1" lang="ja-JP" altLang="en-US" dirty="0"/>
              <a:t>一方、ウェスを用いたところ、ポジティブな結果が得られました。</a:t>
            </a:r>
            <a:endParaRPr kumimoji="1" lang="en-US" altLang="ja-JP" dirty="0"/>
          </a:p>
          <a:p>
            <a:r>
              <a:rPr kumimoji="1" lang="ja-JP" altLang="en-US" dirty="0"/>
              <a:t>適度な目の細かさを有しており、ろ過が可能でした。</a:t>
            </a:r>
            <a:endParaRPr kumimoji="1" lang="en-US" altLang="ja-JP" dirty="0"/>
          </a:p>
          <a:p>
            <a:r>
              <a:rPr kumimoji="1" lang="ja-JP" altLang="en-US" dirty="0"/>
              <a:t>それに加えて大きさも適しており、一度に多くの量の切削油をろ過できることもわかりました。</a:t>
            </a:r>
            <a:endParaRPr kumimoji="1" lang="en-US" altLang="ja-JP" dirty="0"/>
          </a:p>
          <a:p>
            <a:endParaRPr kumimoji="1" lang="en-US" altLang="ja-JP" dirty="0"/>
          </a:p>
          <a:p>
            <a:r>
              <a:rPr kumimoji="1" lang="ja-JP" altLang="en-US" dirty="0"/>
              <a:t>こうした事情をふまえ、フィルターとしてウェスを採用し、対策を実施するにいたりました。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13</a:t>
            </a:fld>
            <a:endParaRPr kumimoji="1" lang="ja-JP" altLang="en-US"/>
          </a:p>
        </p:txBody>
      </p:sp>
    </p:spTree>
    <p:extLst>
      <p:ext uri="{BB962C8B-B14F-4D97-AF65-F5344CB8AC3E}">
        <p14:creationId xmlns:p14="http://schemas.microsoft.com/office/powerpoint/2010/main" val="3775939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そして、この対策による効果を計るため、改めて廃油処理にかかる時間・経費の把握を行いました。</a:t>
            </a:r>
            <a:endParaRPr kumimoji="1" lang="en-US" altLang="ja-JP" dirty="0"/>
          </a:p>
          <a:p>
            <a:endParaRPr kumimoji="1" lang="en-US" altLang="ja-JP" dirty="0"/>
          </a:p>
          <a:p>
            <a:r>
              <a:rPr kumimoji="1" lang="ja-JP" altLang="en-US" dirty="0"/>
              <a:t>まず、時間的な面についてです。</a:t>
            </a:r>
            <a:endParaRPr kumimoji="1" lang="en-US" altLang="ja-JP" dirty="0"/>
          </a:p>
          <a:p>
            <a:r>
              <a:rPr kumimoji="1" lang="ja-JP" altLang="en-US" dirty="0"/>
              <a:t>廃油の汲取り作業は、切削油の汲取り および ろ過作業、という形になり、</a:t>
            </a:r>
            <a:r>
              <a:rPr kumimoji="1" lang="en-US" altLang="ja-JP" dirty="0"/>
              <a:t>1</a:t>
            </a:r>
            <a:r>
              <a:rPr kumimoji="1" lang="ja-JP" altLang="en-US" dirty="0"/>
              <a:t>回に</a:t>
            </a:r>
            <a:r>
              <a:rPr kumimoji="1" lang="en-US" altLang="ja-JP" dirty="0"/>
              <a:t>30</a:t>
            </a:r>
            <a:r>
              <a:rPr kumimoji="1" lang="ja-JP" altLang="en-US" dirty="0"/>
              <a:t>分かかっていた時間が</a:t>
            </a:r>
            <a:r>
              <a:rPr kumimoji="1" lang="en-US" altLang="ja-JP" dirty="0"/>
              <a:t>10</a:t>
            </a:r>
            <a:r>
              <a:rPr kumimoji="1" lang="ja-JP" altLang="en-US" dirty="0"/>
              <a:t>分に短縮されました。</a:t>
            </a:r>
            <a:endParaRPr kumimoji="1" lang="en-US" altLang="ja-JP" dirty="0"/>
          </a:p>
          <a:p>
            <a:r>
              <a:rPr kumimoji="1" lang="ja-JP" altLang="en-US" dirty="0"/>
              <a:t>ドラム缶へ流し入れ作業については、切削油タンクへの流し入れ作業、という形になり、１回に</a:t>
            </a:r>
            <a:r>
              <a:rPr kumimoji="1" lang="en-US" altLang="ja-JP" dirty="0"/>
              <a:t>15</a:t>
            </a:r>
            <a:r>
              <a:rPr kumimoji="1" lang="ja-JP" altLang="en-US" dirty="0"/>
              <a:t>分かかっていた時間が</a:t>
            </a:r>
            <a:r>
              <a:rPr kumimoji="1" lang="en-US" altLang="ja-JP" dirty="0"/>
              <a:t>5</a:t>
            </a:r>
            <a:r>
              <a:rPr kumimoji="1" lang="ja-JP" altLang="en-US" dirty="0"/>
              <a:t>分に短縮されました。</a:t>
            </a:r>
            <a:endParaRPr kumimoji="1" lang="en-US" altLang="ja-JP" dirty="0"/>
          </a:p>
          <a:p>
            <a:r>
              <a:rPr kumimoji="1" lang="ja-JP" altLang="en-US" dirty="0"/>
              <a:t>したがって、</a:t>
            </a:r>
            <a:r>
              <a:rPr kumimoji="1" lang="en-US" altLang="ja-JP" dirty="0"/>
              <a:t>6</a:t>
            </a:r>
            <a:r>
              <a:rPr kumimoji="1" lang="ja-JP" altLang="en-US" dirty="0"/>
              <a:t>ヶ月間にすると、汲取り作業が</a:t>
            </a:r>
            <a:r>
              <a:rPr kumimoji="1" lang="en-US" altLang="ja-JP" dirty="0"/>
              <a:t>240</a:t>
            </a:r>
            <a:r>
              <a:rPr kumimoji="1" lang="ja-JP" altLang="en-US" dirty="0"/>
              <a:t>分、流し入れ作業が</a:t>
            </a:r>
            <a:r>
              <a:rPr kumimoji="1" lang="en-US" altLang="ja-JP" dirty="0"/>
              <a:t>120</a:t>
            </a:r>
            <a:r>
              <a:rPr kumimoji="1" lang="ja-JP" altLang="en-US" dirty="0"/>
              <a:t>分、の合計</a:t>
            </a:r>
            <a:r>
              <a:rPr kumimoji="1" lang="en-US" altLang="ja-JP" dirty="0"/>
              <a:t>360</a:t>
            </a:r>
            <a:r>
              <a:rPr kumimoji="1" lang="ja-JP" altLang="en-US" dirty="0"/>
              <a:t>分の削減、割合にして</a:t>
            </a:r>
            <a:r>
              <a:rPr kumimoji="1" lang="en-US" altLang="ja-JP" dirty="0"/>
              <a:t>60%</a:t>
            </a:r>
            <a:r>
              <a:rPr kumimoji="1" lang="ja-JP" altLang="en-US" dirty="0"/>
              <a:t>の削減となりました。</a:t>
            </a:r>
            <a:endParaRPr kumimoji="1" lang="en-US" altLang="ja-JP" dirty="0"/>
          </a:p>
          <a:p>
            <a:endParaRPr kumimoji="1" lang="en-US" altLang="ja-JP" dirty="0"/>
          </a:p>
          <a:p>
            <a:r>
              <a:rPr kumimoji="1" lang="ja-JP" altLang="en-US" dirty="0"/>
              <a:t>さらに、満杯になった際のドラム缶の交換作業も、</a:t>
            </a:r>
            <a:r>
              <a:rPr kumimoji="1" lang="en-US" altLang="ja-JP" dirty="0"/>
              <a:t>3</a:t>
            </a:r>
            <a:r>
              <a:rPr kumimoji="1" lang="ja-JP" altLang="en-US" dirty="0"/>
              <a:t>ヶ月に</a:t>
            </a:r>
            <a:r>
              <a:rPr kumimoji="1" lang="en-US" altLang="ja-JP" dirty="0"/>
              <a:t>1</a:t>
            </a:r>
            <a:r>
              <a:rPr kumimoji="1" lang="ja-JP" altLang="en-US" dirty="0"/>
              <a:t>回程度となり、従来の</a:t>
            </a:r>
            <a:r>
              <a:rPr kumimoji="1" lang="en-US" altLang="ja-JP" dirty="0"/>
              <a:t>1/3</a:t>
            </a:r>
            <a:r>
              <a:rPr kumimoji="1" lang="ja-JP" altLang="en-US" dirty="0"/>
              <a:t>の回数に削減されました。</a:t>
            </a:r>
            <a:endParaRPr kumimoji="1" lang="en-US" altLang="ja-JP" dirty="0"/>
          </a:p>
          <a:p>
            <a:endParaRPr kumimoji="1" lang="en-US" altLang="ja-JP" dirty="0"/>
          </a:p>
          <a:p>
            <a:r>
              <a:rPr kumimoji="1" lang="ja-JP" altLang="en-US" dirty="0"/>
              <a:t>なお、対策前にあったバケツを高く持ち上げる作業がなくなり、体力的な負担の削減された、という副次的な効果があったことも付記しておきます。</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14</a:t>
            </a:fld>
            <a:endParaRPr kumimoji="1" lang="ja-JP" altLang="en-US"/>
          </a:p>
        </p:txBody>
      </p:sp>
    </p:spTree>
    <p:extLst>
      <p:ext uri="{BB962C8B-B14F-4D97-AF65-F5344CB8AC3E}">
        <p14:creationId xmlns:p14="http://schemas.microsoft.com/office/powerpoint/2010/main" val="19639349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続いて、費用の面についてです。</a:t>
            </a:r>
            <a:endParaRPr kumimoji="1" lang="en-US" altLang="ja-JP" dirty="0"/>
          </a:p>
          <a:p>
            <a:endParaRPr kumimoji="1" lang="en-US" altLang="ja-JP" dirty="0"/>
          </a:p>
          <a:p>
            <a:r>
              <a:rPr kumimoji="1" lang="ja-JP" altLang="en-US" dirty="0"/>
              <a:t>まず、切削油の使用量について、年間の使用量が</a:t>
            </a:r>
            <a:r>
              <a:rPr kumimoji="1" lang="en-US" altLang="ja-JP" dirty="0"/>
              <a:t>12</a:t>
            </a:r>
            <a:r>
              <a:rPr kumimoji="1" lang="ja-JP" altLang="en-US" dirty="0"/>
              <a:t>缶から</a:t>
            </a:r>
            <a:r>
              <a:rPr kumimoji="1" lang="en-US" altLang="ja-JP" dirty="0"/>
              <a:t>4</a:t>
            </a:r>
            <a:r>
              <a:rPr kumimoji="1" lang="ja-JP" altLang="en-US" dirty="0"/>
              <a:t>缶へと３分の１となったため、それに応じて購入費用も</a:t>
            </a:r>
            <a:r>
              <a:rPr kumimoji="1" lang="en-US" altLang="ja-JP" dirty="0"/>
              <a:t>3</a:t>
            </a:r>
            <a:r>
              <a:rPr kumimoji="1" lang="ja-JP" altLang="en-US" dirty="0"/>
              <a:t>分の</a:t>
            </a:r>
            <a:r>
              <a:rPr kumimoji="1" lang="en-US" altLang="ja-JP" dirty="0"/>
              <a:t>1</a:t>
            </a:r>
            <a:r>
              <a:rPr kumimoji="1" lang="ja-JP" altLang="en-US" dirty="0"/>
              <a:t>となり、</a:t>
            </a:r>
            <a:r>
              <a:rPr kumimoji="1" lang="en-US" altLang="ja-JP" dirty="0"/>
              <a:t>5</a:t>
            </a:r>
            <a:r>
              <a:rPr kumimoji="1" lang="ja-JP" altLang="en-US" dirty="0"/>
              <a:t>万</a:t>
            </a:r>
            <a:r>
              <a:rPr kumimoji="1" lang="en-US" altLang="ja-JP" dirty="0"/>
              <a:t>6624</a:t>
            </a:r>
            <a:r>
              <a:rPr kumimoji="1" lang="ja-JP" altLang="en-US" dirty="0"/>
              <a:t>円に削減されました。</a:t>
            </a:r>
            <a:endParaRPr kumimoji="1" lang="en-US" altLang="ja-JP" dirty="0"/>
          </a:p>
          <a:p>
            <a:endParaRPr kumimoji="1" lang="en-US" altLang="ja-JP" dirty="0"/>
          </a:p>
          <a:p>
            <a:r>
              <a:rPr kumimoji="1" lang="ja-JP" altLang="en-US" dirty="0"/>
              <a:t>さらに、年間４回行っていた廃液の引取りについては、年間１回と、</a:t>
            </a:r>
            <a:r>
              <a:rPr kumimoji="1" lang="en-US" altLang="ja-JP" dirty="0"/>
              <a:t>4</a:t>
            </a:r>
            <a:r>
              <a:rPr kumimoji="1" lang="ja-JP" altLang="en-US" dirty="0"/>
              <a:t>分の１の頻度となったため、それに応じて廃油の処理費用も</a:t>
            </a:r>
            <a:r>
              <a:rPr kumimoji="1" lang="en-US" altLang="ja-JP" dirty="0"/>
              <a:t>4</a:t>
            </a:r>
            <a:r>
              <a:rPr kumimoji="1" lang="ja-JP" altLang="en-US" dirty="0"/>
              <a:t>分の１の</a:t>
            </a:r>
            <a:r>
              <a:rPr kumimoji="1" lang="en-US" altLang="ja-JP" dirty="0"/>
              <a:t>10</a:t>
            </a:r>
            <a:r>
              <a:rPr kumimoji="1" lang="ja-JP" altLang="en-US" dirty="0"/>
              <a:t>万円に削減されました。</a:t>
            </a:r>
            <a:endParaRPr kumimoji="1" lang="en-US" altLang="ja-JP" dirty="0"/>
          </a:p>
          <a:p>
            <a:endParaRPr kumimoji="1" lang="en-US" altLang="ja-JP" dirty="0"/>
          </a:p>
          <a:p>
            <a:r>
              <a:rPr kumimoji="1" lang="ja-JP" altLang="en-US" dirty="0"/>
              <a:t>また、さきほどお話した作業にかかる時間の削減について、これを年間あたりの人件費に換算すると、年間あたり</a:t>
            </a:r>
            <a:r>
              <a:rPr kumimoji="1" lang="en-US" altLang="ja-JP" dirty="0"/>
              <a:t>2</a:t>
            </a:r>
            <a:r>
              <a:rPr kumimoji="1" lang="ja-JP" altLang="en-US" dirty="0"/>
              <a:t>万</a:t>
            </a:r>
            <a:r>
              <a:rPr kumimoji="1" lang="en-US" altLang="ja-JP" dirty="0"/>
              <a:t>4000</a:t>
            </a:r>
            <a:r>
              <a:rPr kumimoji="1" lang="ja-JP" altLang="en-US" dirty="0"/>
              <a:t>円の削減となります。</a:t>
            </a:r>
            <a:endParaRPr kumimoji="1" lang="en-US" altLang="ja-JP" dirty="0"/>
          </a:p>
          <a:p>
            <a:endParaRPr kumimoji="1" lang="en-US" altLang="ja-JP" dirty="0"/>
          </a:p>
          <a:p>
            <a:r>
              <a:rPr kumimoji="1" lang="ja-JP" altLang="en-US" dirty="0"/>
              <a:t>これらを併せると、年間あたり</a:t>
            </a:r>
            <a:r>
              <a:rPr kumimoji="1" lang="en-US" altLang="ja-JP" dirty="0"/>
              <a:t>\41</a:t>
            </a:r>
            <a:r>
              <a:rPr kumimoji="1" lang="ja-JP" altLang="en-US" dirty="0"/>
              <a:t>万</a:t>
            </a:r>
            <a:r>
              <a:rPr kumimoji="1" lang="en-US" altLang="ja-JP" dirty="0"/>
              <a:t>3248</a:t>
            </a:r>
            <a:r>
              <a:rPr kumimoji="1" lang="ja-JP" altLang="en-US" dirty="0"/>
              <a:t>円の経費が削減された、ということがわかりました。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15</a:t>
            </a:fld>
            <a:endParaRPr kumimoji="1" lang="ja-JP" altLang="en-US"/>
          </a:p>
        </p:txBody>
      </p:sp>
    </p:spTree>
    <p:extLst>
      <p:ext uri="{BB962C8B-B14F-4D97-AF65-F5344CB8AC3E}">
        <p14:creationId xmlns:p14="http://schemas.microsoft.com/office/powerpoint/2010/main" val="11119013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以上のように肯定的な結果が得られたため、これを今後も継続して行うべきと判断しました。</a:t>
            </a:r>
            <a:endParaRPr kumimoji="1" lang="en-US" altLang="ja-JP" dirty="0"/>
          </a:p>
          <a:p>
            <a:r>
              <a:rPr kumimoji="1" lang="ja-JP" altLang="en-US" dirty="0"/>
              <a:t>そのために、まず</a:t>
            </a:r>
            <a:r>
              <a:rPr kumimoji="1" lang="en-US" altLang="ja-JP" dirty="0"/>
              <a:t>1</a:t>
            </a:r>
            <a:r>
              <a:rPr kumimoji="1" lang="ja-JP" altLang="en-US" dirty="0"/>
              <a:t>つ目に、横型マシニングのダライバッグを、他の機械のダライバッグと区別すること。</a:t>
            </a:r>
            <a:endParaRPr kumimoji="1" lang="en-US" altLang="ja-JP" dirty="0"/>
          </a:p>
          <a:p>
            <a:r>
              <a:rPr kumimoji="1" lang="ja-JP" altLang="en-US" dirty="0"/>
              <a:t>そしてもう１つ、汲取りポンプのフィルターは</a:t>
            </a:r>
            <a:r>
              <a:rPr kumimoji="1" lang="en-US" altLang="ja-JP" dirty="0"/>
              <a:t>1</a:t>
            </a:r>
            <a:r>
              <a:rPr kumimoji="1" lang="ja-JP" altLang="en-US" dirty="0"/>
              <a:t>ヶ月に２度交換すること。</a:t>
            </a:r>
            <a:endParaRPr kumimoji="1" lang="en-US" altLang="ja-JP" dirty="0"/>
          </a:p>
          <a:p>
            <a:r>
              <a:rPr kumimoji="1" lang="ja-JP" altLang="en-US" dirty="0"/>
              <a:t>このような取決めをして、これを</a:t>
            </a:r>
            <a:r>
              <a:rPr kumimoji="1" lang="en-US" altLang="ja-JP" dirty="0"/>
              <a:t>2023</a:t>
            </a:r>
            <a:r>
              <a:rPr kumimoji="1" lang="ja-JP" altLang="en-US" dirty="0"/>
              <a:t>年の９月末までに、現場の作業者の間で周知徹底をしました。</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16</a:t>
            </a:fld>
            <a:endParaRPr kumimoji="1" lang="ja-JP" altLang="en-US"/>
          </a:p>
        </p:txBody>
      </p:sp>
    </p:spTree>
    <p:extLst>
      <p:ext uri="{BB962C8B-B14F-4D97-AF65-F5344CB8AC3E}">
        <p14:creationId xmlns:p14="http://schemas.microsoft.com/office/powerpoint/2010/main" val="33696236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というわけで、以上の話をまとめますと、</a:t>
            </a:r>
            <a:endParaRPr kumimoji="1" lang="en-US" altLang="ja-JP" dirty="0"/>
          </a:p>
          <a:p>
            <a:r>
              <a:rPr kumimoji="1" lang="ja-JP" altLang="en-US" dirty="0"/>
              <a:t>まず初めに、横型</a:t>
            </a:r>
            <a:r>
              <a:rPr kumimoji="1" lang="en-US" altLang="ja-JP" dirty="0"/>
              <a:t>M/C</a:t>
            </a:r>
            <a:r>
              <a:rPr kumimoji="1" lang="ja-JP" altLang="en-US" dirty="0"/>
              <a:t>の廃液処理について着目しました。</a:t>
            </a:r>
            <a:endParaRPr kumimoji="1" lang="en-US" altLang="ja-JP" dirty="0"/>
          </a:p>
          <a:p>
            <a:r>
              <a:rPr kumimoji="1" lang="ja-JP" altLang="en-US" dirty="0"/>
              <a:t>そして、その廃液処理にかかる経費を</a:t>
            </a:r>
            <a:r>
              <a:rPr kumimoji="1" lang="en-US" altLang="ja-JP" dirty="0"/>
              <a:t>90%</a:t>
            </a:r>
            <a:r>
              <a:rPr kumimoji="1" lang="ja-JP" altLang="en-US" dirty="0"/>
              <a:t>削減すること、を目標としました。</a:t>
            </a:r>
            <a:endParaRPr kumimoji="1" lang="en-US" altLang="ja-JP" dirty="0"/>
          </a:p>
          <a:p>
            <a:r>
              <a:rPr kumimoji="1" lang="ja-JP" altLang="en-US" dirty="0"/>
              <a:t>そして今回の活動を行った結果、</a:t>
            </a:r>
            <a:r>
              <a:rPr kumimoji="1" lang="en-US" altLang="ja-JP" dirty="0"/>
              <a:t>71.7%</a:t>
            </a:r>
            <a:r>
              <a:rPr kumimoji="1" lang="ja-JP" altLang="en-US" dirty="0"/>
              <a:t>の削減をするにいたりました。</a:t>
            </a:r>
            <a:endParaRPr kumimoji="1" lang="en-US" altLang="ja-JP" dirty="0"/>
          </a:p>
          <a:p>
            <a:endParaRPr kumimoji="1" lang="en-US" altLang="ja-JP" dirty="0"/>
          </a:p>
          <a:p>
            <a:r>
              <a:rPr kumimoji="1" lang="ja-JP" altLang="en-US" dirty="0"/>
              <a:t>目標の数字には届かなかったものの、ある程度大きな効果は出せたのではないかと思います。</a:t>
            </a:r>
            <a:endParaRPr kumimoji="1" lang="en-US" altLang="ja-JP" dirty="0"/>
          </a:p>
          <a:p>
            <a:r>
              <a:rPr kumimoji="1" lang="ja-JP" altLang="en-US" dirty="0"/>
              <a:t>また、今回は廃液処理に着目したためマシニングの加工の能率向上等は現状維持の状態です。</a:t>
            </a:r>
            <a:endParaRPr kumimoji="1" lang="en-US" altLang="ja-JP" dirty="0"/>
          </a:p>
          <a:p>
            <a:r>
              <a:rPr kumimoji="1" lang="ja-JP" altLang="en-US" dirty="0"/>
              <a:t>これについても改善の余地はあるので、今回とはまた別の観点からの改善の可能性も十分にあります。</a:t>
            </a:r>
            <a:endParaRPr kumimoji="1" lang="en-US" altLang="ja-JP" dirty="0"/>
          </a:p>
          <a:p>
            <a:endParaRPr kumimoji="1" lang="en-US" altLang="ja-JP" dirty="0"/>
          </a:p>
          <a:p>
            <a:r>
              <a:rPr kumimoji="1" lang="ja-JP" altLang="en-US" dirty="0"/>
              <a:t>今回の活動で得られた知見をこうした展望にも活かし、今後も活動を継続しきたいと思います。</a:t>
            </a:r>
            <a:endParaRPr kumimoji="1" lang="en-US" altLang="ja-JP" dirty="0"/>
          </a:p>
          <a:p>
            <a:r>
              <a:rPr kumimoji="1" lang="ja-JP" altLang="en-US" dirty="0"/>
              <a:t>私からの話は以上です。ありがとうございました。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17</a:t>
            </a:fld>
            <a:endParaRPr kumimoji="1" lang="ja-JP" altLang="en-US"/>
          </a:p>
        </p:txBody>
      </p:sp>
    </p:spTree>
    <p:extLst>
      <p:ext uri="{BB962C8B-B14F-4D97-AF65-F5344CB8AC3E}">
        <p14:creationId xmlns:p14="http://schemas.microsoft.com/office/powerpoint/2010/main" val="798576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テーマの選定、上位方針として、このようになっております。</a:t>
            </a:r>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2</a:t>
            </a:fld>
            <a:endParaRPr kumimoji="1" lang="ja-JP" altLang="en-US"/>
          </a:p>
        </p:txBody>
      </p:sp>
    </p:spTree>
    <p:extLst>
      <p:ext uri="{BB962C8B-B14F-4D97-AF65-F5344CB8AC3E}">
        <p14:creationId xmlns:p14="http://schemas.microsoft.com/office/powerpoint/2010/main" val="2819976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今回、サークルのメンバーで作業や業務に対する問題点について話し合いをしたところ、ご覧のような項目が挙げられました。</a:t>
            </a:r>
            <a:endParaRPr kumimoji="1" lang="en-US" altLang="ja-JP" dirty="0"/>
          </a:p>
          <a:p>
            <a:r>
              <a:rPr kumimoji="1" lang="ja-JP" altLang="en-US" dirty="0"/>
              <a:t>そして、これらのそれぞれに対して評価をし、ランク付けをした結果、今回のテーマを採択するに至りました。</a:t>
            </a:r>
            <a:endParaRPr kumimoji="1" lang="en-US" altLang="ja-JP" dirty="0"/>
          </a:p>
          <a:p>
            <a:endParaRPr kumimoji="1" lang="en-US" altLang="ja-JP" dirty="0"/>
          </a:p>
          <a:p>
            <a:r>
              <a:rPr kumimoji="1" lang="ja-JP" altLang="en-US" dirty="0"/>
              <a:t>その背景として、</a:t>
            </a:r>
            <a:r>
              <a:rPr lang="ja-JP" altLang="en-US" dirty="0">
                <a:latin typeface="HG丸ｺﾞｼｯｸM-PRO" panose="020F0600000000000000" pitchFamily="50" charset="-128"/>
                <a:ea typeface="HG丸ｺﾞｼｯｸM-PRO" panose="020F0600000000000000" pitchFamily="50" charset="-128"/>
              </a:rPr>
              <a:t>横型</a:t>
            </a:r>
            <a:r>
              <a:rPr lang="en-US" altLang="ja-JP" dirty="0">
                <a:latin typeface="HG丸ｺﾞｼｯｸM-PRO" panose="020F0600000000000000" pitchFamily="50" charset="-128"/>
                <a:ea typeface="HG丸ｺﾞｼｯｸM-PRO" panose="020F0600000000000000" pitchFamily="50" charset="-128"/>
              </a:rPr>
              <a:t>M/C</a:t>
            </a:r>
            <a:r>
              <a:rPr lang="ja-JP" altLang="en-US" dirty="0">
                <a:latin typeface="HG丸ｺﾞｼｯｸM-PRO" panose="020F0600000000000000" pitchFamily="50" charset="-128"/>
                <a:ea typeface="HG丸ｺﾞｼｯｸM-PRO" panose="020F0600000000000000" pitchFamily="50" charset="-128"/>
              </a:rPr>
              <a:t>にてモールド機械加工を行った際、加工ダライを</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コンベアーにてバックに搬送している。搬送時、切削油も</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少量バックに入る為、バック下に切削油が溜まる様にしているが、他工程のダライ（切削油）も同じバックに入れている事から</a:t>
            </a:r>
            <a:r>
              <a:rPr lang="en-US" altLang="ja-JP" dirty="0">
                <a:latin typeface="HG丸ｺﾞｼｯｸM-PRO" panose="020F0600000000000000" pitchFamily="50" charset="-128"/>
                <a:ea typeface="HG丸ｺﾞｼｯｸM-PRO" panose="020F0600000000000000" pitchFamily="50" charset="-128"/>
              </a:rPr>
              <a:t>M/C</a:t>
            </a:r>
            <a:r>
              <a:rPr lang="ja-JP" altLang="en-US" dirty="0">
                <a:latin typeface="HG丸ｺﾞｼｯｸM-PRO" panose="020F0600000000000000" pitchFamily="50" charset="-128"/>
                <a:ea typeface="HG丸ｺﾞｼｯｸM-PRO" panose="020F0600000000000000" pitchFamily="50" charset="-128"/>
              </a:rPr>
              <a:t>の切削油が再利用できず、廃油として処理</a:t>
            </a:r>
            <a:endParaRPr lang="en-US" altLang="ja-JP" dirty="0">
              <a:latin typeface="HG丸ｺﾞｼｯｸM-PRO" panose="020F0600000000000000" pitchFamily="50" charset="-128"/>
              <a:ea typeface="HG丸ｺﾞｼｯｸM-PRO" panose="020F0600000000000000" pitchFamily="50" charset="-128"/>
            </a:endParaRPr>
          </a:p>
          <a:p>
            <a:r>
              <a:rPr lang="ja-JP" altLang="en-US" dirty="0">
                <a:latin typeface="HG丸ｺﾞｼｯｸM-PRO" panose="020F0600000000000000" pitchFamily="50" charset="-128"/>
                <a:ea typeface="HG丸ｺﾞｼｯｸM-PRO" panose="020F0600000000000000" pitchFamily="50" charset="-128"/>
              </a:rPr>
              <a:t>している。</a:t>
            </a:r>
            <a:endParaRPr lang="en-US" altLang="ja-JP" dirty="0">
              <a:latin typeface="HG丸ｺﾞｼｯｸM-PRO" panose="020F0600000000000000" pitchFamily="50" charset="-128"/>
              <a:ea typeface="HG丸ｺﾞｼｯｸM-PRO" panose="020F0600000000000000" pitchFamily="50" charset="-128"/>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3</a:t>
            </a:fld>
            <a:endParaRPr kumimoji="1" lang="ja-JP" altLang="en-US"/>
          </a:p>
        </p:txBody>
      </p:sp>
    </p:spTree>
    <p:extLst>
      <p:ext uri="{BB962C8B-B14F-4D97-AF65-F5344CB8AC3E}">
        <p14:creationId xmlns:p14="http://schemas.microsoft.com/office/powerpoint/2010/main" val="1674529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今回の活動を行うにあたって、ご覧のような形で計画をたて、それに基に実施をしてきました。</a:t>
            </a:r>
            <a:endParaRPr kumimoji="1" lang="en-US" altLang="ja-JP" dirty="0"/>
          </a:p>
          <a:p>
            <a:r>
              <a:rPr kumimoji="1" lang="ja-JP" altLang="en-US" dirty="0"/>
              <a:t>なお、青色の矢印が計画、赤色の矢印が実際に行ったものを示しています。</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4</a:t>
            </a:fld>
            <a:endParaRPr kumimoji="1" lang="ja-JP" altLang="en-US"/>
          </a:p>
        </p:txBody>
      </p:sp>
    </p:spTree>
    <p:extLst>
      <p:ext uri="{BB962C8B-B14F-4D97-AF65-F5344CB8AC3E}">
        <p14:creationId xmlns:p14="http://schemas.microsoft.com/office/powerpoint/2010/main" val="281184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この計画に沿って、横型マシニングの廃液処理についての現状を把握するところから始めました。</a:t>
            </a:r>
            <a:endParaRPr kumimoji="1" lang="en-US" altLang="ja-JP" dirty="0"/>
          </a:p>
          <a:p>
            <a:r>
              <a:rPr kumimoji="1" lang="ja-JP" altLang="en-US" dirty="0"/>
              <a:t>まず、時間的な面についてです。</a:t>
            </a:r>
            <a:endParaRPr kumimoji="1" lang="en-US" altLang="ja-JP" dirty="0"/>
          </a:p>
          <a:p>
            <a:endParaRPr kumimoji="1" lang="en-US" altLang="ja-JP" dirty="0"/>
          </a:p>
          <a:p>
            <a:r>
              <a:rPr kumimoji="1" lang="ja-JP" altLang="en-US" dirty="0"/>
              <a:t>廃油処理の作業は</a:t>
            </a:r>
            <a:r>
              <a:rPr kumimoji="1" lang="en-US" altLang="ja-JP" dirty="0"/>
              <a:t>2</a:t>
            </a:r>
            <a:r>
              <a:rPr kumimoji="1" lang="ja-JP" altLang="en-US" dirty="0"/>
              <a:t>週間に</a:t>
            </a:r>
            <a:r>
              <a:rPr kumimoji="1" lang="en-US" altLang="ja-JP" dirty="0"/>
              <a:t>1</a:t>
            </a:r>
            <a:r>
              <a:rPr kumimoji="1" lang="ja-JP" altLang="en-US" dirty="0"/>
              <a:t>回のペース行っていることがわかりました。</a:t>
            </a:r>
            <a:endParaRPr kumimoji="1" lang="en-US" altLang="ja-JP" dirty="0"/>
          </a:p>
          <a:p>
            <a:r>
              <a:rPr kumimoji="1" lang="ja-JP" altLang="en-US" dirty="0"/>
              <a:t>この作業は、大きく分けて、「油受けから廃油を汲取る」・「それをドラム缶へ流し入れる」・「それらの段取」の３つに分類できます。</a:t>
            </a:r>
            <a:endParaRPr kumimoji="1" lang="en-US" altLang="ja-JP" dirty="0"/>
          </a:p>
          <a:p>
            <a:r>
              <a:rPr kumimoji="1" lang="ja-JP" altLang="en-US" dirty="0"/>
              <a:t>・油受けからの汲取りは、１回につき約</a:t>
            </a:r>
            <a:r>
              <a:rPr kumimoji="1" lang="en-US" altLang="ja-JP" dirty="0"/>
              <a:t>30</a:t>
            </a:r>
            <a:r>
              <a:rPr kumimoji="1" lang="ja-JP" altLang="en-US" dirty="0"/>
              <a:t>分掛かっています。</a:t>
            </a:r>
            <a:endParaRPr kumimoji="1" lang="en-US" altLang="ja-JP" dirty="0"/>
          </a:p>
          <a:p>
            <a:r>
              <a:rPr kumimoji="1" lang="ja-JP" altLang="en-US" dirty="0"/>
              <a:t>・ドラム缶への流し入れは、</a:t>
            </a:r>
            <a:r>
              <a:rPr kumimoji="1" lang="en-US" altLang="ja-JP" dirty="0"/>
              <a:t>1</a:t>
            </a:r>
            <a:r>
              <a:rPr kumimoji="1" lang="ja-JP" altLang="en-US" dirty="0"/>
              <a:t>回につき約</a:t>
            </a:r>
            <a:r>
              <a:rPr kumimoji="1" lang="en-US" altLang="ja-JP" dirty="0"/>
              <a:t>15</a:t>
            </a:r>
            <a:r>
              <a:rPr kumimoji="1" lang="ja-JP" altLang="en-US" dirty="0"/>
              <a:t>分掛かっています。</a:t>
            </a:r>
            <a:endParaRPr kumimoji="1" lang="en-US" altLang="ja-JP" dirty="0"/>
          </a:p>
          <a:p>
            <a:r>
              <a:rPr kumimoji="1" lang="ja-JP" altLang="en-US" dirty="0"/>
              <a:t>・またポンプやバケツ等の段取りで、</a:t>
            </a:r>
            <a:r>
              <a:rPr kumimoji="1" lang="en-US" altLang="ja-JP" dirty="0"/>
              <a:t>1</a:t>
            </a:r>
            <a:r>
              <a:rPr kumimoji="1" lang="ja-JP" altLang="en-US" dirty="0"/>
              <a:t>回につき約５分掛かっています。</a:t>
            </a:r>
            <a:endParaRPr kumimoji="1" lang="en-US" altLang="ja-JP" dirty="0"/>
          </a:p>
          <a:p>
            <a:r>
              <a:rPr kumimoji="1" lang="ja-JP" altLang="en-US" dirty="0"/>
              <a:t>したがって、廃油処理作業を</a:t>
            </a:r>
            <a:r>
              <a:rPr kumimoji="1" lang="en-US" altLang="ja-JP" dirty="0"/>
              <a:t>6</a:t>
            </a:r>
            <a:r>
              <a:rPr kumimoji="1" lang="ja-JP" altLang="en-US" dirty="0"/>
              <a:t>ヶ月間実施した場合、合計で約</a:t>
            </a:r>
            <a:r>
              <a:rPr kumimoji="1" lang="en-US" altLang="ja-JP" dirty="0"/>
              <a:t>600</a:t>
            </a:r>
            <a:r>
              <a:rPr kumimoji="1" lang="ja-JP" altLang="en-US" dirty="0"/>
              <a:t>分の時間を費やしていることがわかりました。</a:t>
            </a:r>
            <a:endParaRPr kumimoji="1" lang="en-US" altLang="ja-JP" dirty="0"/>
          </a:p>
          <a:p>
            <a:endParaRPr kumimoji="1" lang="en-US" altLang="ja-JP" dirty="0"/>
          </a:p>
          <a:p>
            <a:r>
              <a:rPr kumimoji="1" lang="ja-JP" altLang="en-US" dirty="0"/>
              <a:t>さらに、ドラム缶は１ヶ月ほどで満杯になります。そのたびに、空のドラム缶に交換する必要も出てきます。</a:t>
            </a:r>
            <a:endParaRPr kumimoji="1" lang="en-US" altLang="ja-JP" dirty="0"/>
          </a:p>
          <a:p>
            <a:r>
              <a:rPr kumimoji="1" lang="ja-JP" altLang="en-US" dirty="0"/>
              <a:t>また、体力的な面として、ドラム缶への流し入れはバケツを持ち上げて行うため身体への負担も大きいという問題点も挙げられます。</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5</a:t>
            </a:fld>
            <a:endParaRPr kumimoji="1" lang="ja-JP" altLang="en-US"/>
          </a:p>
        </p:txBody>
      </p:sp>
    </p:spTree>
    <p:extLst>
      <p:ext uri="{BB962C8B-B14F-4D97-AF65-F5344CB8AC3E}">
        <p14:creationId xmlns:p14="http://schemas.microsoft.com/office/powerpoint/2010/main" val="38114366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続いて、費用の面についてです。</a:t>
            </a:r>
            <a:endParaRPr kumimoji="1" lang="en-US" altLang="ja-JP" dirty="0"/>
          </a:p>
          <a:p>
            <a:r>
              <a:rPr kumimoji="1" lang="ja-JP" altLang="en-US" dirty="0"/>
              <a:t>現在、ミルクールという切削油を使用しています。</a:t>
            </a:r>
            <a:endParaRPr kumimoji="1" lang="en-US" altLang="ja-JP" dirty="0"/>
          </a:p>
          <a:p>
            <a:r>
              <a:rPr kumimoji="1" lang="ja-JP" altLang="en-US" dirty="0"/>
              <a:t>これが１缶あたり</a:t>
            </a:r>
            <a:r>
              <a:rPr kumimoji="1" lang="en-US" altLang="ja-JP" dirty="0"/>
              <a:t>14156</a:t>
            </a:r>
            <a:r>
              <a:rPr kumimoji="1" lang="ja-JP" altLang="en-US" dirty="0"/>
              <a:t>円、これを月に１回のペースで使用しており、年間にして</a:t>
            </a:r>
            <a:r>
              <a:rPr kumimoji="1" lang="en-US" altLang="ja-JP" dirty="0"/>
              <a:t>169872</a:t>
            </a:r>
            <a:r>
              <a:rPr kumimoji="1" lang="ja-JP" altLang="en-US" dirty="0"/>
              <a:t>円掛かっています。</a:t>
            </a:r>
            <a:endParaRPr kumimoji="1" lang="en-US" altLang="ja-JP" dirty="0"/>
          </a:p>
          <a:p>
            <a:r>
              <a:rPr kumimoji="1" lang="ja-JP" altLang="en-US" dirty="0"/>
              <a:t>また、廃油の引取りに１回あたり</a:t>
            </a:r>
            <a:r>
              <a:rPr kumimoji="1" lang="en-US" altLang="ja-JP" dirty="0"/>
              <a:t>10</a:t>
            </a:r>
            <a:r>
              <a:rPr kumimoji="1" lang="ja-JP" altLang="en-US" dirty="0"/>
              <a:t>万円、これを</a:t>
            </a:r>
            <a:r>
              <a:rPr kumimoji="1" lang="en-US" altLang="ja-JP" dirty="0"/>
              <a:t>3</a:t>
            </a:r>
            <a:r>
              <a:rPr kumimoji="1" lang="ja-JP" altLang="en-US" dirty="0"/>
              <a:t>ヶ月に１回のペースで行い、年間にして</a:t>
            </a:r>
            <a:r>
              <a:rPr kumimoji="1" lang="en-US" altLang="ja-JP" dirty="0"/>
              <a:t>40</a:t>
            </a:r>
            <a:r>
              <a:rPr kumimoji="1" lang="ja-JP" altLang="en-US" dirty="0"/>
              <a:t>万円掛かります。</a:t>
            </a:r>
            <a:endParaRPr kumimoji="1" lang="en-US" altLang="ja-JP" dirty="0"/>
          </a:p>
          <a:p>
            <a:r>
              <a:rPr kumimoji="1" lang="ja-JP" altLang="en-US" dirty="0"/>
              <a:t>つまり、廃液処理には年間にして</a:t>
            </a:r>
            <a:r>
              <a:rPr kumimoji="1" lang="en-US" altLang="ja-JP" dirty="0"/>
              <a:t>569872</a:t>
            </a:r>
            <a:r>
              <a:rPr kumimoji="1" lang="ja-JP" altLang="en-US" dirty="0"/>
              <a:t>円の費用がかかっていることがわかりました。</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6</a:t>
            </a:fld>
            <a:endParaRPr kumimoji="1" lang="ja-JP" altLang="en-US"/>
          </a:p>
        </p:txBody>
      </p:sp>
    </p:spTree>
    <p:extLst>
      <p:ext uri="{BB962C8B-B14F-4D97-AF65-F5344CB8AC3E}">
        <p14:creationId xmlns:p14="http://schemas.microsoft.com/office/powerpoint/2010/main" val="66411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こうした事情をふまえ、ご覧のような目標を立てました。</a:t>
            </a:r>
            <a:endParaRPr kumimoji="1" lang="en-US" altLang="ja-JP" dirty="0"/>
          </a:p>
          <a:p>
            <a:r>
              <a:rPr kumimoji="1" lang="ja-JP" altLang="en-US" dirty="0"/>
              <a:t>切削油の廃液を再利用することで、切削油の購入や処理にかかる費用を抑えます。</a:t>
            </a:r>
            <a:endParaRPr kumimoji="1" lang="en-US" altLang="ja-JP" dirty="0"/>
          </a:p>
          <a:p>
            <a:r>
              <a:rPr kumimoji="1" lang="ja-JP" altLang="en-US" dirty="0"/>
              <a:t>具体的には、現行に対して</a:t>
            </a:r>
            <a:r>
              <a:rPr kumimoji="1" lang="en-US" altLang="ja-JP" dirty="0"/>
              <a:t>90%</a:t>
            </a:r>
            <a:r>
              <a:rPr kumimoji="1" lang="ja-JP" altLang="en-US" dirty="0"/>
              <a:t>の経費削減を目標値としました。</a:t>
            </a:r>
            <a:endParaRPr kumimoji="1" lang="en-US" altLang="ja-JP" dirty="0"/>
          </a:p>
          <a:p>
            <a:pPr defTabSz="966155">
              <a:defRPr/>
            </a:pPr>
            <a:r>
              <a:rPr kumimoji="1" lang="ja-JP" altLang="en-US" dirty="0"/>
              <a:t>目標の根拠として、</a:t>
            </a:r>
            <a:r>
              <a:rPr lang="ja-JP" altLang="en-US" sz="1300" dirty="0">
                <a:latin typeface="HG丸ｺﾞｼｯｸM-PRO" panose="020F0600000000000000" pitchFamily="50" charset="-128"/>
                <a:ea typeface="HG丸ｺﾞｼｯｸM-PRO" panose="020F0600000000000000" pitchFamily="50" charset="-128"/>
              </a:rPr>
              <a:t>普段している作業を見直す必要がある、</a:t>
            </a:r>
            <a:endParaRPr lang="en-US" altLang="ja-JP" sz="1300" dirty="0">
              <a:latin typeface="HG丸ｺﾞｼｯｸM-PRO" panose="020F0600000000000000" pitchFamily="50" charset="-128"/>
              <a:ea typeface="HG丸ｺﾞｼｯｸM-PRO" panose="020F0600000000000000" pitchFamily="50" charset="-128"/>
            </a:endParaRPr>
          </a:p>
          <a:p>
            <a:pPr defTabSz="966155">
              <a:defRPr/>
            </a:pPr>
            <a:r>
              <a:rPr lang="ja-JP" altLang="en-US" sz="1300" dirty="0">
                <a:latin typeface="HG丸ｺﾞｼｯｸM-PRO" panose="020F0600000000000000" pitchFamily="50" charset="-128"/>
                <a:ea typeface="HG丸ｺﾞｼｯｸM-PRO" panose="020F0600000000000000" pitchFamily="50" charset="-128"/>
              </a:rPr>
              <a:t>再利用出来ない廃油も発生する事が考えられる、が挙げられます。</a:t>
            </a:r>
            <a:endParaRPr lang="en-US" altLang="ja-JP" sz="1300" dirty="0">
              <a:latin typeface="HG丸ｺﾞｼｯｸM-PRO" panose="020F0600000000000000" pitchFamily="50" charset="-128"/>
              <a:ea typeface="HG丸ｺﾞｼｯｸM-PRO" panose="020F0600000000000000" pitchFamily="50" charset="-128"/>
            </a:endParaRPr>
          </a:p>
          <a:p>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7</a:t>
            </a:fld>
            <a:endParaRPr kumimoji="1" lang="ja-JP" altLang="en-US"/>
          </a:p>
        </p:txBody>
      </p:sp>
    </p:spTree>
    <p:extLst>
      <p:ext uri="{BB962C8B-B14F-4D97-AF65-F5344CB8AC3E}">
        <p14:creationId xmlns:p14="http://schemas.microsoft.com/office/powerpoint/2010/main" val="33888208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これまで廃油を再利用していない要因として、内外削機や切断機など、他の機械とダライバッグを共有していることが挙げられます。</a:t>
            </a:r>
            <a:endParaRPr kumimoji="1" lang="en-US" altLang="ja-JP" dirty="0"/>
          </a:p>
          <a:p>
            <a:r>
              <a:rPr kumimoji="1" lang="ja-JP" altLang="en-US" dirty="0"/>
              <a:t>使用した油はダライバッグの下で受ける形になっていて、他の機械の油、つまり別の種類の油が混ざっている状態にあります。</a:t>
            </a:r>
            <a:endParaRPr kumimoji="1" lang="en-US" altLang="ja-JP" dirty="0"/>
          </a:p>
          <a:p>
            <a:r>
              <a:rPr kumimoji="1" lang="ja-JP" altLang="en-US" dirty="0"/>
              <a:t>そのため再利用することはできませんでした。</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8</a:t>
            </a:fld>
            <a:endParaRPr kumimoji="1" lang="ja-JP" altLang="en-US"/>
          </a:p>
        </p:txBody>
      </p:sp>
    </p:spTree>
    <p:extLst>
      <p:ext uri="{BB962C8B-B14F-4D97-AF65-F5344CB8AC3E}">
        <p14:creationId xmlns:p14="http://schemas.microsoft.com/office/powerpoint/2010/main" val="3942539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また、もう１つの要因として、使用した油には小さなダライや微粉がたまっています。</a:t>
            </a:r>
            <a:endParaRPr kumimoji="1" lang="en-US" altLang="ja-JP" dirty="0"/>
          </a:p>
          <a:p>
            <a:r>
              <a:rPr kumimoji="1" lang="ja-JP" altLang="en-US" dirty="0"/>
              <a:t>そのため再利用するのであれば、油をろ過して、これらを取り除く必要があります。</a:t>
            </a:r>
            <a:endParaRPr kumimoji="1" lang="en-US" altLang="ja-JP" dirty="0"/>
          </a:p>
          <a:p>
            <a:endParaRPr kumimoji="1" lang="en-US" altLang="ja-JP" dirty="0"/>
          </a:p>
          <a:p>
            <a:r>
              <a:rPr kumimoji="1" lang="ja-JP" altLang="en-US" dirty="0"/>
              <a:t>こうした２つの要因に着目し、それに対して次のような対策立案検討を行いました。</a:t>
            </a:r>
            <a:endParaRPr kumimoji="1" lang="en-US" altLang="ja-JP" dirty="0"/>
          </a:p>
        </p:txBody>
      </p:sp>
      <p:sp>
        <p:nvSpPr>
          <p:cNvPr id="4" name="スライド番号プレースホルダー 3"/>
          <p:cNvSpPr>
            <a:spLocks noGrp="1"/>
          </p:cNvSpPr>
          <p:nvPr>
            <p:ph type="sldNum" sz="quarter" idx="5"/>
          </p:nvPr>
        </p:nvSpPr>
        <p:spPr/>
        <p:txBody>
          <a:bodyPr/>
          <a:lstStyle/>
          <a:p>
            <a:fld id="{3314DA37-4069-4315-9E9D-AA17296AFED4}" type="slidenum">
              <a:rPr kumimoji="1" lang="ja-JP" altLang="en-US" smtClean="0"/>
              <a:t>9</a:t>
            </a:fld>
            <a:endParaRPr kumimoji="1" lang="ja-JP" altLang="en-US"/>
          </a:p>
        </p:txBody>
      </p:sp>
    </p:spTree>
    <p:extLst>
      <p:ext uri="{BB962C8B-B14F-4D97-AF65-F5344CB8AC3E}">
        <p14:creationId xmlns:p14="http://schemas.microsoft.com/office/powerpoint/2010/main" val="27778293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44461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3943752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87222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3148130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38942700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2070217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2347211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33095113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15640884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3339914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77868303-8FFF-492F-A891-B3683527C05A}" type="datetimeFigureOut">
              <a:rPr kumimoji="1" lang="ja-JP" altLang="en-US" smtClean="0"/>
              <a:t>2023/12/1</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37214349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868303-8FFF-492F-A891-B3683527C05A}" type="datetimeFigureOut">
              <a:rPr kumimoji="1" lang="ja-JP" altLang="en-US" smtClean="0"/>
              <a:t>2023/12/1</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0212E-B216-4FF2-AD0B-3323C8DFE354}" type="slidenum">
              <a:rPr kumimoji="1" lang="ja-JP" altLang="en-US" smtClean="0"/>
              <a:t>‹#›</a:t>
            </a:fld>
            <a:endParaRPr kumimoji="1" lang="ja-JP" altLang="en-US"/>
          </a:p>
        </p:txBody>
      </p:sp>
    </p:spTree>
    <p:extLst>
      <p:ext uri="{BB962C8B-B14F-4D97-AF65-F5344CB8AC3E}">
        <p14:creationId xmlns:p14="http://schemas.microsoft.com/office/powerpoint/2010/main" val="39277409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jpeg"/><Relationship Id="rId7"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11.jpeg"/><Relationship Id="rId5" Type="http://schemas.openxmlformats.org/officeDocument/2006/relationships/image" Target="../media/image10.jpeg"/><Relationship Id="rId10" Type="http://schemas.openxmlformats.org/officeDocument/2006/relationships/image" Target="../media/image15.jpeg"/><Relationship Id="rId4" Type="http://schemas.openxmlformats.org/officeDocument/2006/relationships/image" Target="../media/image9.jpeg"/><Relationship Id="rId9" Type="http://schemas.openxmlformats.org/officeDocument/2006/relationships/image" Target="../media/image14.jpeg"/></Relationships>
</file>

<file path=ppt/slides/_rels/slide13.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4.xml"/><Relationship Id="rId1" Type="http://schemas.openxmlformats.org/officeDocument/2006/relationships/slideLayout" Target="../slideLayouts/slideLayout6.xml"/><Relationship Id="rId4" Type="http://schemas.openxmlformats.org/officeDocument/2006/relationships/chart" Target="../charts/char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2.jpeg"/><Relationship Id="rId4"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1689578" y="685205"/>
            <a:ext cx="8812843" cy="1938992"/>
          </a:xfrm>
        </p:spPr>
        <p:txBody>
          <a:bodyPr wrap="square" anchor="ctr" anchorCtr="0">
            <a:spAutoFit/>
          </a:bodyPr>
          <a:lstStyle/>
          <a:p>
            <a:pPr>
              <a:lnSpc>
                <a:spcPct val="100000"/>
              </a:lnSpc>
            </a:pPr>
            <a:r>
              <a:rPr kumimoji="1" lang="ja-JP" altLang="en-US" dirty="0">
                <a:latin typeface="ＭＳ Ｐゴシック" panose="020B0600070205080204" pitchFamily="50" charset="-128"/>
                <a:ea typeface="ＭＳ Ｐゴシック" panose="020B0600070205080204" pitchFamily="50" charset="-128"/>
              </a:rPr>
              <a:t>横型</a:t>
            </a:r>
            <a:r>
              <a:rPr lang="en-US" altLang="ja-JP" dirty="0">
                <a:latin typeface="ＭＳ Ｐゴシック" panose="020B0600070205080204" pitchFamily="50" charset="-128"/>
                <a:ea typeface="ＭＳ Ｐゴシック" panose="020B0600070205080204" pitchFamily="50" charset="-128"/>
              </a:rPr>
              <a:t>MC</a:t>
            </a:r>
            <a:r>
              <a:rPr lang="ja-JP" altLang="en-US" dirty="0">
                <a:latin typeface="ＭＳ Ｐゴシック" panose="020B0600070205080204" pitchFamily="50" charset="-128"/>
                <a:ea typeface="ＭＳ Ｐゴシック" panose="020B0600070205080204" pitchFamily="50" charset="-128"/>
              </a:rPr>
              <a:t>水溶性クーラント廃油処理費用の削減</a:t>
            </a:r>
            <a:endParaRPr kumimoji="1" lang="ja-JP" altLang="en-US" dirty="0">
              <a:latin typeface="ＭＳ Ｐゴシック" panose="020B0600070205080204" pitchFamily="50" charset="-128"/>
              <a:ea typeface="ＭＳ Ｐゴシック" panose="020B0600070205080204" pitchFamily="50" charset="-128"/>
            </a:endParaRPr>
          </a:p>
        </p:txBody>
      </p:sp>
      <p:sp>
        <p:nvSpPr>
          <p:cNvPr id="3" name="サブタイトル 2"/>
          <p:cNvSpPr>
            <a:spLocks noGrp="1"/>
          </p:cNvSpPr>
          <p:nvPr>
            <p:ph type="subTitle" idx="1"/>
          </p:nvPr>
        </p:nvSpPr>
        <p:spPr>
          <a:xfrm>
            <a:off x="7582302" y="6197697"/>
            <a:ext cx="4310795" cy="369332"/>
          </a:xfrm>
        </p:spPr>
        <p:txBody>
          <a:bodyPr wrap="none">
            <a:spAutoFit/>
          </a:bodyPr>
          <a:lstStyle/>
          <a:p>
            <a:pPr algn="l"/>
            <a:r>
              <a:rPr lang="ja-JP" altLang="en-US" sz="2000" dirty="0">
                <a:latin typeface="HG丸ｺﾞｼｯｸM-PRO" panose="020F0600000000000000" pitchFamily="50" charset="-128"/>
                <a:ea typeface="HG丸ｺﾞｼｯｸM-PRO" panose="020F0600000000000000" pitchFamily="50" charset="-128"/>
              </a:rPr>
              <a:t>活動期間：</a:t>
            </a:r>
            <a:r>
              <a:rPr lang="en-US" altLang="ja-JP" sz="2000" dirty="0">
                <a:latin typeface="HG丸ｺﾞｼｯｸM-PRO" panose="020F0600000000000000" pitchFamily="50" charset="-128"/>
                <a:ea typeface="HG丸ｺﾞｼｯｸM-PRO" panose="020F0600000000000000" pitchFamily="50" charset="-128"/>
              </a:rPr>
              <a:t>2023/04</a:t>
            </a:r>
            <a:r>
              <a:rPr lang="ja-JP" altLang="en-US" sz="2000" dirty="0">
                <a:latin typeface="HG丸ｺﾞｼｯｸM-PRO" panose="020F0600000000000000" pitchFamily="50" charset="-128"/>
                <a:ea typeface="HG丸ｺﾞｼｯｸM-PRO" panose="020F0600000000000000" pitchFamily="50" charset="-128"/>
              </a:rPr>
              <a:t> </a:t>
            </a:r>
            <a:r>
              <a:rPr lang="en-US" altLang="ja-JP" sz="2000" dirty="0">
                <a:latin typeface="HG丸ｺﾞｼｯｸM-PRO" panose="020F0600000000000000" pitchFamily="50" charset="-128"/>
                <a:ea typeface="HG丸ｺﾞｼｯｸM-PRO" panose="020F0600000000000000" pitchFamily="50" charset="-128"/>
              </a:rPr>
              <a:t>–</a:t>
            </a:r>
            <a:r>
              <a:rPr lang="ja-JP" altLang="en-US" sz="2000" dirty="0">
                <a:latin typeface="HG丸ｺﾞｼｯｸM-PRO" panose="020F0600000000000000" pitchFamily="50" charset="-128"/>
                <a:ea typeface="HG丸ｺﾞｼｯｸM-PRO" panose="020F0600000000000000" pitchFamily="50" charset="-128"/>
              </a:rPr>
              <a:t> </a:t>
            </a:r>
            <a:r>
              <a:rPr lang="en-US" altLang="ja-JP" sz="2000" dirty="0">
                <a:latin typeface="HG丸ｺﾞｼｯｸM-PRO" panose="020F0600000000000000" pitchFamily="50" charset="-128"/>
                <a:ea typeface="HG丸ｺﾞｼｯｸM-PRO" panose="020F0600000000000000" pitchFamily="50" charset="-128"/>
              </a:rPr>
              <a:t>2023/09</a:t>
            </a:r>
            <a:endParaRPr kumimoji="1" lang="ja-JP" altLang="en-US" sz="2000" dirty="0">
              <a:latin typeface="HG丸ｺﾞｼｯｸM-PRO" panose="020F0600000000000000" pitchFamily="50" charset="-128"/>
              <a:ea typeface="HG丸ｺﾞｼｯｸM-PRO" panose="020F0600000000000000" pitchFamily="50" charset="-128"/>
            </a:endParaRPr>
          </a:p>
        </p:txBody>
      </p:sp>
      <p:sp>
        <p:nvSpPr>
          <p:cNvPr id="5" name="サブタイトル 2">
            <a:extLst>
              <a:ext uri="{FF2B5EF4-FFF2-40B4-BE49-F238E27FC236}">
                <a16:creationId xmlns:a16="http://schemas.microsoft.com/office/drawing/2014/main" id="{E88ADFC8-5D61-4191-BD25-E8CFC0E04836}"/>
              </a:ext>
            </a:extLst>
          </p:cNvPr>
          <p:cNvSpPr txBox="1">
            <a:spLocks/>
          </p:cNvSpPr>
          <p:nvPr/>
        </p:nvSpPr>
        <p:spPr>
          <a:xfrm>
            <a:off x="2030387" y="3864321"/>
            <a:ext cx="8131216" cy="1731522"/>
          </a:xfrm>
          <a:prstGeom prst="rect">
            <a:avLst/>
          </a:prstGeom>
          <a:ln>
            <a:solidFill>
              <a:schemeClr val="accent1"/>
            </a:solidFill>
          </a:ln>
        </p:spPr>
        <p:txBody>
          <a:bodyPr vert="horz" wrap="none" lIns="91440" tIns="45720" rIns="91440" bIns="45720" rtlCol="0" anchor="ctr" anchorCtr="0">
            <a:no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r>
              <a:rPr lang="ja-JP" altLang="en-US" sz="2800" dirty="0">
                <a:latin typeface="HG丸ｺﾞｼｯｸM-PRO" panose="020F0600000000000000" pitchFamily="50" charset="-128"/>
                <a:ea typeface="HG丸ｺﾞｼｯｸM-PRO" panose="020F0600000000000000" pitchFamily="50" charset="-128"/>
              </a:rPr>
              <a:t>豊田</a:t>
            </a:r>
            <a:r>
              <a:rPr lang="en-US" altLang="ja-JP" sz="1600" b="1" baseline="100000" dirty="0">
                <a:solidFill>
                  <a:srgbClr val="FF0000"/>
                </a:solidFill>
                <a:latin typeface="HG丸ｺﾞｼｯｸM-PRO" panose="020F0600000000000000" pitchFamily="50" charset="-128"/>
                <a:ea typeface="HG丸ｺﾞｼｯｸM-PRO" panose="020F0600000000000000" pitchFamily="50" charset="-128"/>
              </a:rPr>
              <a:t>※</a:t>
            </a:r>
            <a:r>
              <a:rPr lang="ja-JP" altLang="en-US" sz="2800" dirty="0">
                <a:latin typeface="HG丸ｺﾞｼｯｸM-PRO" panose="020F0600000000000000" pitchFamily="50" charset="-128"/>
                <a:ea typeface="HG丸ｺﾞｼｯｸM-PRO" panose="020F0600000000000000" pitchFamily="50" charset="-128"/>
              </a:rPr>
              <a:t>・大塚・川内・吉阪・中村・竹中</a:t>
            </a:r>
            <a:endParaRPr lang="en-US" altLang="ja-JP" sz="2800" dirty="0">
              <a:latin typeface="HG丸ｺﾞｼｯｸM-PRO" panose="020F0600000000000000" pitchFamily="50" charset="-128"/>
              <a:ea typeface="HG丸ｺﾞｼｯｸM-PRO" panose="020F0600000000000000" pitchFamily="50" charset="-128"/>
            </a:endParaRPr>
          </a:p>
        </p:txBody>
      </p:sp>
      <p:sp>
        <p:nvSpPr>
          <p:cNvPr id="4" name="タイトル 1">
            <a:extLst>
              <a:ext uri="{FF2B5EF4-FFF2-40B4-BE49-F238E27FC236}">
                <a16:creationId xmlns:a16="http://schemas.microsoft.com/office/drawing/2014/main" id="{E035C947-7627-4141-9795-37635A54EA3F}"/>
              </a:ext>
            </a:extLst>
          </p:cNvPr>
          <p:cNvSpPr txBox="1">
            <a:spLocks/>
          </p:cNvSpPr>
          <p:nvPr/>
        </p:nvSpPr>
        <p:spPr>
          <a:xfrm>
            <a:off x="4889575" y="3513023"/>
            <a:ext cx="2412840" cy="523220"/>
          </a:xfrm>
          <a:prstGeom prst="rect">
            <a:avLst/>
          </a:prstGeom>
          <a:solidFill>
            <a:schemeClr val="accent6">
              <a:lumMod val="20000"/>
              <a:lumOff val="80000"/>
            </a:schemeClr>
          </a:solidFill>
          <a:ln>
            <a:solidFill>
              <a:schemeClr val="accent1"/>
            </a:solidFill>
          </a:ln>
        </p:spPr>
        <p:txBody>
          <a:bodyPr vert="horz" wrap="none" lIns="91440" tIns="45720" rIns="91440" bIns="45720" rtlCol="0" anchor="ctr" anchorCtr="0">
            <a:spAutoFit/>
          </a:bodyPr>
          <a:lstStyle>
            <a:lvl1pPr algn="ctr" defTabSz="914400" rtl="0" eaLnBrk="1" latinLnBrk="0" hangingPunct="1">
              <a:lnSpc>
                <a:spcPct val="90000"/>
              </a:lnSpc>
              <a:spcBef>
                <a:spcPct val="0"/>
              </a:spcBef>
              <a:buNone/>
              <a:defRPr kumimoji="1" sz="6000" kern="1200">
                <a:solidFill>
                  <a:schemeClr val="tx1"/>
                </a:solidFill>
                <a:latin typeface="+mj-lt"/>
                <a:ea typeface="+mj-ea"/>
                <a:cs typeface="+mj-cs"/>
              </a:defRPr>
            </a:lvl1pPr>
          </a:lstStyle>
          <a:p>
            <a:pPr>
              <a:lnSpc>
                <a:spcPct val="100000"/>
              </a:lnSpc>
            </a:pPr>
            <a:r>
              <a:rPr lang="en-US" altLang="ja-JP" sz="2800" dirty="0">
                <a:latin typeface="HG丸ｺﾞｼｯｸM-PRO" panose="020F0600000000000000" pitchFamily="50" charset="-128"/>
                <a:ea typeface="HG丸ｺﾞｼｯｸM-PRO" panose="020F0600000000000000" pitchFamily="50" charset="-128"/>
              </a:rPr>
              <a:t>M/C</a:t>
            </a:r>
            <a:r>
              <a:rPr lang="ja-JP" altLang="en-US" sz="2800" dirty="0">
                <a:latin typeface="HG丸ｺﾞｼｯｸM-PRO" panose="020F0600000000000000" pitchFamily="50" charset="-128"/>
                <a:ea typeface="HG丸ｺﾞｼｯｸM-PRO" panose="020F0600000000000000" pitchFamily="50" charset="-128"/>
              </a:rPr>
              <a:t>サークル</a:t>
            </a:r>
            <a:endParaRPr lang="ja-JP" altLang="en-US" sz="1600" dirty="0">
              <a:latin typeface="HG丸ｺﾞｼｯｸM-PRO" panose="020F0600000000000000" pitchFamily="50" charset="-128"/>
              <a:ea typeface="HG丸ｺﾞｼｯｸM-PRO" panose="020F0600000000000000" pitchFamily="50" charset="-128"/>
            </a:endParaRPr>
          </a:p>
        </p:txBody>
      </p:sp>
      <p:sp>
        <p:nvSpPr>
          <p:cNvPr id="6" name="サブタイトル 2">
            <a:extLst>
              <a:ext uri="{FF2B5EF4-FFF2-40B4-BE49-F238E27FC236}">
                <a16:creationId xmlns:a16="http://schemas.microsoft.com/office/drawing/2014/main" id="{2B76F58D-91D5-44C5-AE5C-AE44B08875B5}"/>
              </a:ext>
            </a:extLst>
          </p:cNvPr>
          <p:cNvSpPr txBox="1">
            <a:spLocks/>
          </p:cNvSpPr>
          <p:nvPr/>
        </p:nvSpPr>
        <p:spPr>
          <a:xfrm>
            <a:off x="8899719" y="5309611"/>
            <a:ext cx="1261884" cy="286232"/>
          </a:xfrm>
          <a:prstGeom prst="rect">
            <a:avLst/>
          </a:prstGeom>
        </p:spPr>
        <p:txBody>
          <a:bodyPr vert="horz" wrap="none" lIns="91440" tIns="45720" rIns="91440" bIns="45720" rtlCol="0">
            <a:spAutoFit/>
          </a:bodyPr>
          <a:lstStyle>
            <a:lvl1pPr marL="0" indent="0" algn="ctr" defTabSz="914400" rtl="0" eaLnBrk="1" latinLnBrk="0" hangingPunct="1">
              <a:lnSpc>
                <a:spcPct val="90000"/>
              </a:lnSpc>
              <a:spcBef>
                <a:spcPts val="1000"/>
              </a:spcBef>
              <a:buFont typeface="Arial" panose="020B0604020202020204" pitchFamily="34" charset="0"/>
              <a:buNone/>
              <a:defRPr kumimoji="1"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kumimoji="1"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kumimoji="1"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kumimoji="1" sz="1600" kern="1200">
                <a:solidFill>
                  <a:schemeClr val="tx1"/>
                </a:solidFill>
                <a:latin typeface="+mn-lt"/>
                <a:ea typeface="+mn-ea"/>
                <a:cs typeface="+mn-cs"/>
              </a:defRPr>
            </a:lvl9pPr>
          </a:lstStyle>
          <a:p>
            <a:pPr algn="l"/>
            <a:r>
              <a:rPr lang="en-US" altLang="ja-JP" sz="1400" b="1" dirty="0">
                <a:solidFill>
                  <a:srgbClr val="FF0000"/>
                </a:solidFill>
                <a:latin typeface="HG丸ｺﾞｼｯｸM-PRO" panose="020F0600000000000000" pitchFamily="50" charset="-128"/>
                <a:ea typeface="HG丸ｺﾞｼｯｸM-PRO" panose="020F0600000000000000" pitchFamily="50" charset="-128"/>
              </a:rPr>
              <a:t>※</a:t>
            </a:r>
            <a:r>
              <a:rPr lang="ja-JP" altLang="en-US" sz="1400" b="1" dirty="0">
                <a:latin typeface="HG丸ｺﾞｼｯｸM-PRO" panose="020F0600000000000000" pitchFamily="50" charset="-128"/>
                <a:ea typeface="HG丸ｺﾞｼｯｸM-PRO" panose="020F0600000000000000" pitchFamily="50" charset="-128"/>
              </a:rPr>
              <a:t>：リーダー</a:t>
            </a:r>
          </a:p>
        </p:txBody>
      </p:sp>
    </p:spTree>
    <p:extLst>
      <p:ext uri="{BB962C8B-B14F-4D97-AF65-F5344CB8AC3E}">
        <p14:creationId xmlns:p14="http://schemas.microsoft.com/office/powerpoint/2010/main" val="31450241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Line 348">
            <a:extLst>
              <a:ext uri="{FF2B5EF4-FFF2-40B4-BE49-F238E27FC236}">
                <a16:creationId xmlns:a16="http://schemas.microsoft.com/office/drawing/2014/main" id="{D13665DF-2D1F-40B6-80ED-BD896ECB0FB1}"/>
              </a:ext>
            </a:extLst>
          </p:cNvPr>
          <p:cNvSpPr>
            <a:spLocks noChangeShapeType="1"/>
          </p:cNvSpPr>
          <p:nvPr/>
        </p:nvSpPr>
        <p:spPr bwMode="auto">
          <a:xfrm flipV="1">
            <a:off x="4480946" y="2522437"/>
            <a:ext cx="2496298" cy="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14400" name="Line 355">
            <a:extLst>
              <a:ext uri="{FF2B5EF4-FFF2-40B4-BE49-F238E27FC236}">
                <a16:creationId xmlns:a16="http://schemas.microsoft.com/office/drawing/2014/main" id="{9B41A76A-DD4A-4B66-AB53-6B7BF6259797}"/>
              </a:ext>
            </a:extLst>
          </p:cNvPr>
          <p:cNvSpPr>
            <a:spLocks noChangeShapeType="1"/>
          </p:cNvSpPr>
          <p:nvPr/>
        </p:nvSpPr>
        <p:spPr bwMode="auto">
          <a:xfrm flipV="1">
            <a:off x="2054615" y="5364617"/>
            <a:ext cx="6774944" cy="303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14339" name="Line 350">
            <a:extLst>
              <a:ext uri="{FF2B5EF4-FFF2-40B4-BE49-F238E27FC236}">
                <a16:creationId xmlns:a16="http://schemas.microsoft.com/office/drawing/2014/main" id="{CF2E2DA3-16FA-429F-89B9-7B3B3712105C}"/>
              </a:ext>
            </a:extLst>
          </p:cNvPr>
          <p:cNvSpPr>
            <a:spLocks noChangeShapeType="1"/>
          </p:cNvSpPr>
          <p:nvPr/>
        </p:nvSpPr>
        <p:spPr bwMode="auto">
          <a:xfrm flipV="1">
            <a:off x="2054614" y="2096391"/>
            <a:ext cx="2413405" cy="11887"/>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14340" name="Line 349">
            <a:extLst>
              <a:ext uri="{FF2B5EF4-FFF2-40B4-BE49-F238E27FC236}">
                <a16:creationId xmlns:a16="http://schemas.microsoft.com/office/drawing/2014/main" id="{478B19F9-E8E3-4368-A87D-1AE0B90D376F}"/>
              </a:ext>
            </a:extLst>
          </p:cNvPr>
          <p:cNvSpPr>
            <a:spLocks noChangeShapeType="1"/>
          </p:cNvSpPr>
          <p:nvPr/>
        </p:nvSpPr>
        <p:spPr bwMode="auto">
          <a:xfrm>
            <a:off x="2054614" y="3664950"/>
            <a:ext cx="4801541" cy="131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14342" name="Line 345">
            <a:extLst>
              <a:ext uri="{FF2B5EF4-FFF2-40B4-BE49-F238E27FC236}">
                <a16:creationId xmlns:a16="http://schemas.microsoft.com/office/drawing/2014/main" id="{D161DDD3-9761-4A34-8215-4F6F3585F635}"/>
              </a:ext>
            </a:extLst>
          </p:cNvPr>
          <p:cNvSpPr>
            <a:spLocks noChangeShapeType="1"/>
          </p:cNvSpPr>
          <p:nvPr/>
        </p:nvSpPr>
        <p:spPr bwMode="auto">
          <a:xfrm>
            <a:off x="4468019" y="1674186"/>
            <a:ext cx="2542381"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14343" name="Text Box 2">
            <a:extLst>
              <a:ext uri="{FF2B5EF4-FFF2-40B4-BE49-F238E27FC236}">
                <a16:creationId xmlns:a16="http://schemas.microsoft.com/office/drawing/2014/main" id="{361ABB1B-B377-4930-9FAE-97C63F99276A}"/>
              </a:ext>
            </a:extLst>
          </p:cNvPr>
          <p:cNvSpPr txBox="1">
            <a:spLocks noChangeArrowheads="1"/>
          </p:cNvSpPr>
          <p:nvPr/>
        </p:nvSpPr>
        <p:spPr bwMode="auto">
          <a:xfrm>
            <a:off x="25553" y="33512"/>
            <a:ext cx="2101203" cy="461665"/>
          </a:xfrm>
          <a:prstGeom prst="rect">
            <a:avLst/>
          </a:prstGeom>
          <a:noFill/>
          <a:ln w="9525">
            <a:noFill/>
            <a:miter lim="800000"/>
            <a:headEnd/>
            <a:tailEnd/>
          </a:ln>
        </p:spPr>
        <p:txBody>
          <a:bodyPr wrap="square">
            <a:spAutoFit/>
          </a:bodyPr>
          <a:lstStyle>
            <a:lvl1pPr>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eaLnBrk="1" hangingPunct="1">
              <a:spcBef>
                <a:spcPct val="50000"/>
              </a:spcBef>
              <a:buFontTx/>
              <a:buNone/>
            </a:pPr>
            <a:r>
              <a:rPr lang="ja-JP" altLang="en-US" sz="2400" dirty="0">
                <a:latin typeface="HG丸ｺﾞｼｯｸM-PRO" panose="020F0600000000000000" pitchFamily="50" charset="-128"/>
                <a:ea typeface="HG丸ｺﾞｼｯｸM-PRO" panose="020F0600000000000000" pitchFamily="50" charset="-128"/>
              </a:rPr>
              <a:t>対策立案検討</a:t>
            </a:r>
          </a:p>
        </p:txBody>
      </p:sp>
      <p:sp>
        <p:nvSpPr>
          <p:cNvPr id="14344" name="Text Box 72">
            <a:extLst>
              <a:ext uri="{FF2B5EF4-FFF2-40B4-BE49-F238E27FC236}">
                <a16:creationId xmlns:a16="http://schemas.microsoft.com/office/drawing/2014/main" id="{5E17906F-9ABA-45AF-AF15-D7E4EDF6A0A4}"/>
              </a:ext>
            </a:extLst>
          </p:cNvPr>
          <p:cNvSpPr txBox="1">
            <a:spLocks noChangeArrowheads="1"/>
          </p:cNvSpPr>
          <p:nvPr/>
        </p:nvSpPr>
        <p:spPr bwMode="auto">
          <a:xfrm flipH="1">
            <a:off x="460067" y="838848"/>
            <a:ext cx="1107996" cy="5470525"/>
          </a:xfrm>
          <a:prstGeom prst="rect">
            <a:avLst/>
          </a:prstGeom>
          <a:solidFill>
            <a:schemeClr val="accent1"/>
          </a:solidFill>
          <a:ln w="9525">
            <a:solidFill>
              <a:schemeClr val="tx1"/>
            </a:solidFill>
            <a:miter lim="800000"/>
            <a:headEnd/>
            <a:tailEnd/>
          </a:ln>
          <a:effectLst/>
        </p:spPr>
        <p:txBody>
          <a:bodyPr vert="eaVert">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eaLnBrk="1" fontAlgn="base" hangingPunct="1"/>
            <a:r>
              <a:rPr lang="ja-JP" altLang="en-US" sz="2400" dirty="0"/>
              <a:t>クーラントの廃液処理に掛かる</a:t>
            </a:r>
            <a:endParaRPr lang="en-US" altLang="ja-JP" sz="2400" dirty="0"/>
          </a:p>
          <a:p>
            <a:pPr eaLnBrk="1" fontAlgn="base" hangingPunct="1"/>
            <a:r>
              <a:rPr lang="ja-JP" altLang="en-US" sz="2400" dirty="0"/>
              <a:t>経費、時間を削減するには</a:t>
            </a:r>
          </a:p>
        </p:txBody>
      </p:sp>
      <p:sp>
        <p:nvSpPr>
          <p:cNvPr id="14345" name="Text Box 78">
            <a:extLst>
              <a:ext uri="{FF2B5EF4-FFF2-40B4-BE49-F238E27FC236}">
                <a16:creationId xmlns:a16="http://schemas.microsoft.com/office/drawing/2014/main" id="{71483A6C-B634-440C-8869-0403EE5297B5}"/>
              </a:ext>
            </a:extLst>
          </p:cNvPr>
          <p:cNvSpPr txBox="1">
            <a:spLocks noChangeArrowheads="1"/>
          </p:cNvSpPr>
          <p:nvPr/>
        </p:nvSpPr>
        <p:spPr bwMode="auto">
          <a:xfrm>
            <a:off x="4702173" y="2252626"/>
            <a:ext cx="2065902" cy="584775"/>
          </a:xfrm>
          <a:prstGeom prst="rect">
            <a:avLst/>
          </a:prstGeom>
          <a:solidFill>
            <a:schemeClr val="accent1"/>
          </a:solidFill>
          <a:ln w="9525">
            <a:solidFill>
              <a:schemeClr val="tx1"/>
            </a:solidFill>
            <a:miter lim="800000"/>
            <a:headEnd/>
            <a:tailEnd/>
          </a:ln>
          <a:effectLst/>
        </p:spPr>
        <p:txBody>
          <a:bodyPr wrap="square">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600" dirty="0"/>
              <a:t>クーラントに入っている不純物をなくす</a:t>
            </a:r>
          </a:p>
        </p:txBody>
      </p:sp>
      <p:sp>
        <p:nvSpPr>
          <p:cNvPr id="14346" name="Text Box 83">
            <a:extLst>
              <a:ext uri="{FF2B5EF4-FFF2-40B4-BE49-F238E27FC236}">
                <a16:creationId xmlns:a16="http://schemas.microsoft.com/office/drawing/2014/main" id="{BD7FE96E-7F67-4FBA-873B-92C6D6DFFCF3}"/>
              </a:ext>
            </a:extLst>
          </p:cNvPr>
          <p:cNvSpPr txBox="1">
            <a:spLocks noChangeArrowheads="1"/>
          </p:cNvSpPr>
          <p:nvPr/>
        </p:nvSpPr>
        <p:spPr bwMode="auto">
          <a:xfrm>
            <a:off x="6970648" y="3075057"/>
            <a:ext cx="1905000" cy="707886"/>
          </a:xfrm>
          <a:prstGeom prst="rect">
            <a:avLst/>
          </a:prstGeom>
          <a:solidFill>
            <a:schemeClr val="accent1"/>
          </a:solidFill>
          <a:ln w="9525">
            <a:solidFill>
              <a:schemeClr val="tx1"/>
            </a:solidFill>
            <a:miter lim="800000"/>
            <a:headEnd/>
            <a:tailEnd/>
          </a:ln>
          <a:effectLst/>
        </p:spPr>
        <p:txBody>
          <a:bodyPr>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600" dirty="0"/>
              <a:t>コンベアー形状の</a:t>
            </a:r>
            <a:endParaRPr lang="en-US" altLang="ja-JP" sz="1600" dirty="0"/>
          </a:p>
          <a:p>
            <a:pPr algn="l" eaLnBrk="1" fontAlgn="base" hangingPunct="1"/>
            <a:r>
              <a:rPr lang="ja-JP" altLang="en-US" sz="1600" dirty="0"/>
              <a:t>変更</a:t>
            </a:r>
          </a:p>
        </p:txBody>
      </p:sp>
      <p:sp>
        <p:nvSpPr>
          <p:cNvPr id="14347" name="Text Box 85">
            <a:extLst>
              <a:ext uri="{FF2B5EF4-FFF2-40B4-BE49-F238E27FC236}">
                <a16:creationId xmlns:a16="http://schemas.microsoft.com/office/drawing/2014/main" id="{37BB9D9D-7135-4232-B2C4-9C93C5B0F572}"/>
              </a:ext>
            </a:extLst>
          </p:cNvPr>
          <p:cNvSpPr txBox="1">
            <a:spLocks noChangeArrowheads="1"/>
          </p:cNvSpPr>
          <p:nvPr/>
        </p:nvSpPr>
        <p:spPr bwMode="auto">
          <a:xfrm>
            <a:off x="4572000" y="77724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endParaRPr lang="ja-JP" altLang="en-US" sz="1800" b="0">
              <a:latin typeface="Times New Roman" panose="02020603050405020304" pitchFamily="18" charset="0"/>
              <a:ea typeface="ＭＳ Ｐゴシック" panose="020B0600070205080204" pitchFamily="50" charset="-128"/>
            </a:endParaRPr>
          </a:p>
        </p:txBody>
      </p:sp>
      <p:sp>
        <p:nvSpPr>
          <p:cNvPr id="14348" name="Text Box 96">
            <a:extLst>
              <a:ext uri="{FF2B5EF4-FFF2-40B4-BE49-F238E27FC236}">
                <a16:creationId xmlns:a16="http://schemas.microsoft.com/office/drawing/2014/main" id="{B0B621BA-BC70-42AC-BDE3-AA1AF7638C2C}"/>
              </a:ext>
            </a:extLst>
          </p:cNvPr>
          <p:cNvSpPr txBox="1">
            <a:spLocks noChangeArrowheads="1"/>
          </p:cNvSpPr>
          <p:nvPr/>
        </p:nvSpPr>
        <p:spPr bwMode="auto">
          <a:xfrm>
            <a:off x="6950486" y="2230049"/>
            <a:ext cx="1800225" cy="584775"/>
          </a:xfrm>
          <a:prstGeom prst="rect">
            <a:avLst/>
          </a:prstGeom>
          <a:solidFill>
            <a:schemeClr val="accent1"/>
          </a:solidFill>
          <a:ln w="9525">
            <a:solidFill>
              <a:schemeClr val="tx1"/>
            </a:solidFill>
            <a:miter lim="800000"/>
            <a:headEnd/>
            <a:tailEnd/>
          </a:ln>
          <a:effectLst/>
        </p:spPr>
        <p:txBody>
          <a:bodyPr>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600" dirty="0"/>
              <a:t>フィルターでろ過して使用する</a:t>
            </a:r>
          </a:p>
        </p:txBody>
      </p:sp>
      <p:sp>
        <p:nvSpPr>
          <p:cNvPr id="14349" name="Line 104">
            <a:extLst>
              <a:ext uri="{FF2B5EF4-FFF2-40B4-BE49-F238E27FC236}">
                <a16:creationId xmlns:a16="http://schemas.microsoft.com/office/drawing/2014/main" id="{F90B3DD5-54C5-44AA-B7F8-C273BAF9248A}"/>
              </a:ext>
            </a:extLst>
          </p:cNvPr>
          <p:cNvSpPr>
            <a:spLocks noChangeShapeType="1"/>
          </p:cNvSpPr>
          <p:nvPr/>
        </p:nvSpPr>
        <p:spPr bwMode="auto">
          <a:xfrm>
            <a:off x="3581400" y="1828800"/>
            <a:ext cx="152400"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14350" name="Line 107">
            <a:extLst>
              <a:ext uri="{FF2B5EF4-FFF2-40B4-BE49-F238E27FC236}">
                <a16:creationId xmlns:a16="http://schemas.microsoft.com/office/drawing/2014/main" id="{5267773A-9A80-4515-8A2D-FFE92DDC48AE}"/>
              </a:ext>
            </a:extLst>
          </p:cNvPr>
          <p:cNvSpPr>
            <a:spLocks noChangeShapeType="1"/>
          </p:cNvSpPr>
          <p:nvPr/>
        </p:nvSpPr>
        <p:spPr bwMode="auto">
          <a:xfrm flipH="1" flipV="1">
            <a:off x="3733800" y="1072548"/>
            <a:ext cx="76200" cy="7620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14351" name="Text Box 75">
            <a:extLst>
              <a:ext uri="{FF2B5EF4-FFF2-40B4-BE49-F238E27FC236}">
                <a16:creationId xmlns:a16="http://schemas.microsoft.com/office/drawing/2014/main" id="{847778E2-EB82-495A-8325-4CA2290BCD2B}"/>
              </a:ext>
            </a:extLst>
          </p:cNvPr>
          <p:cNvSpPr txBox="1">
            <a:spLocks noChangeArrowheads="1"/>
          </p:cNvSpPr>
          <p:nvPr/>
        </p:nvSpPr>
        <p:spPr bwMode="auto">
          <a:xfrm>
            <a:off x="2533085" y="5110640"/>
            <a:ext cx="2038915" cy="707886"/>
          </a:xfrm>
          <a:prstGeom prst="rect">
            <a:avLst/>
          </a:prstGeom>
          <a:solidFill>
            <a:schemeClr val="accent1"/>
          </a:solidFill>
          <a:ln w="9525">
            <a:solidFill>
              <a:schemeClr val="tx1"/>
            </a:solidFill>
            <a:miter lim="800000"/>
            <a:headEnd/>
            <a:tailEnd/>
          </a:ln>
          <a:effectLst/>
        </p:spPr>
        <p:txBody>
          <a:bodyPr wrap="square">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600" dirty="0"/>
              <a:t>ダライバッグ下の</a:t>
            </a:r>
            <a:endParaRPr lang="en-US" altLang="ja-JP" sz="1600" dirty="0"/>
          </a:p>
          <a:p>
            <a:pPr algn="l" eaLnBrk="1" fontAlgn="base" hangingPunct="1"/>
            <a:r>
              <a:rPr lang="ja-JP" altLang="en-US" sz="1600" dirty="0"/>
              <a:t>廃液の吸い取り方法</a:t>
            </a:r>
          </a:p>
        </p:txBody>
      </p:sp>
      <p:sp>
        <p:nvSpPr>
          <p:cNvPr id="14352" name="Line 126">
            <a:extLst>
              <a:ext uri="{FF2B5EF4-FFF2-40B4-BE49-F238E27FC236}">
                <a16:creationId xmlns:a16="http://schemas.microsoft.com/office/drawing/2014/main" id="{76F3DA47-EDA0-4E82-B5BE-3E6BE811D0ED}"/>
              </a:ext>
            </a:extLst>
          </p:cNvPr>
          <p:cNvSpPr>
            <a:spLocks noChangeShapeType="1"/>
          </p:cNvSpPr>
          <p:nvPr/>
        </p:nvSpPr>
        <p:spPr bwMode="auto">
          <a:xfrm flipV="1">
            <a:off x="5880100" y="6165850"/>
            <a:ext cx="287338" cy="0"/>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endParaRPr lang="ja-JP" altLang="en-US"/>
          </a:p>
        </p:txBody>
      </p:sp>
      <p:sp>
        <p:nvSpPr>
          <p:cNvPr id="14353" name="Rectangle 130">
            <a:extLst>
              <a:ext uri="{FF2B5EF4-FFF2-40B4-BE49-F238E27FC236}">
                <a16:creationId xmlns:a16="http://schemas.microsoft.com/office/drawing/2014/main" id="{190A60F7-1FC4-4844-A086-CFF61A77D574}"/>
              </a:ext>
            </a:extLst>
          </p:cNvPr>
          <p:cNvSpPr>
            <a:spLocks noChangeArrowheads="1"/>
          </p:cNvSpPr>
          <p:nvPr/>
        </p:nvSpPr>
        <p:spPr bwMode="auto">
          <a:xfrm>
            <a:off x="1888835" y="90347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eaLnBrk="1" hangingPunct="1"/>
            <a:endParaRPr lang="ja-JP" altLang="en-US"/>
          </a:p>
        </p:txBody>
      </p:sp>
      <p:sp>
        <p:nvSpPr>
          <p:cNvPr id="14354" name="Text Box 193">
            <a:extLst>
              <a:ext uri="{FF2B5EF4-FFF2-40B4-BE49-F238E27FC236}">
                <a16:creationId xmlns:a16="http://schemas.microsoft.com/office/drawing/2014/main" id="{D0351661-39C8-4C96-9306-95BABFCA4EBE}"/>
              </a:ext>
            </a:extLst>
          </p:cNvPr>
          <p:cNvSpPr txBox="1">
            <a:spLocks noChangeArrowheads="1"/>
          </p:cNvSpPr>
          <p:nvPr/>
        </p:nvSpPr>
        <p:spPr bwMode="auto">
          <a:xfrm>
            <a:off x="4468019" y="351367"/>
            <a:ext cx="3111500" cy="784830"/>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800" dirty="0">
                <a:latin typeface="HGP明朝B" panose="02020800000000000000" pitchFamily="18" charset="-128"/>
                <a:ea typeface="HGP明朝B" panose="02020800000000000000" pitchFamily="18" charset="-128"/>
              </a:rPr>
              <a:t>◎・・・３    〇・・・２    ×・・・１</a:t>
            </a:r>
            <a:endParaRPr lang="en-US" altLang="ja-JP" sz="1800" dirty="0">
              <a:latin typeface="HGP明朝B" panose="02020800000000000000" pitchFamily="18" charset="-128"/>
              <a:ea typeface="HGP明朝B" panose="02020800000000000000" pitchFamily="18" charset="-128"/>
            </a:endParaRPr>
          </a:p>
          <a:p>
            <a:pPr algn="l" eaLnBrk="1" fontAlgn="base" hangingPunct="1"/>
            <a:r>
              <a:rPr lang="ja-JP" altLang="en-US" sz="1800" dirty="0"/>
              <a:t>掛け算にて算出</a:t>
            </a:r>
          </a:p>
        </p:txBody>
      </p:sp>
      <p:sp>
        <p:nvSpPr>
          <p:cNvPr id="14355" name="Text Box 73">
            <a:extLst>
              <a:ext uri="{FF2B5EF4-FFF2-40B4-BE49-F238E27FC236}">
                <a16:creationId xmlns:a16="http://schemas.microsoft.com/office/drawing/2014/main" id="{FB56758E-BAAD-4131-81F1-BBB75F95EC4A}"/>
              </a:ext>
            </a:extLst>
          </p:cNvPr>
          <p:cNvSpPr txBox="1">
            <a:spLocks noChangeArrowheads="1"/>
          </p:cNvSpPr>
          <p:nvPr/>
        </p:nvSpPr>
        <p:spPr bwMode="auto">
          <a:xfrm>
            <a:off x="4855447" y="1381799"/>
            <a:ext cx="1832799" cy="707886"/>
          </a:xfrm>
          <a:prstGeom prst="rect">
            <a:avLst/>
          </a:prstGeom>
          <a:solidFill>
            <a:schemeClr val="accent1"/>
          </a:solidFill>
          <a:ln w="9525">
            <a:solidFill>
              <a:schemeClr val="tx1"/>
            </a:solidFill>
            <a:miter lim="800000"/>
            <a:headEnd/>
            <a:tailEnd/>
          </a:ln>
          <a:effectLst/>
        </p:spPr>
        <p:txBody>
          <a:bodyPr wrap="square">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600" dirty="0"/>
              <a:t>他工程のダライ、</a:t>
            </a:r>
            <a:endParaRPr lang="en-US" altLang="ja-JP" sz="1600" dirty="0"/>
          </a:p>
          <a:p>
            <a:pPr algn="l" eaLnBrk="1" fontAlgn="base" hangingPunct="1"/>
            <a:r>
              <a:rPr lang="ja-JP" altLang="en-US" sz="1600" dirty="0"/>
              <a:t>粉塵をなくす</a:t>
            </a:r>
          </a:p>
        </p:txBody>
      </p:sp>
      <p:graphicFrame>
        <p:nvGraphicFramePr>
          <p:cNvPr id="13719" name="Group 407">
            <a:extLst>
              <a:ext uri="{FF2B5EF4-FFF2-40B4-BE49-F238E27FC236}">
                <a16:creationId xmlns:a16="http://schemas.microsoft.com/office/drawing/2014/main" id="{DEEEA8FF-2312-411A-871B-E6AEC8C4E2B0}"/>
              </a:ext>
            </a:extLst>
          </p:cNvPr>
          <p:cNvGraphicFramePr>
            <a:graphicFrameLocks noGrp="1"/>
          </p:cNvGraphicFramePr>
          <p:nvPr>
            <p:extLst>
              <p:ext uri="{D42A27DB-BD31-4B8C-83A1-F6EECF244321}">
                <p14:modId xmlns:p14="http://schemas.microsoft.com/office/powerpoint/2010/main" val="2855498431"/>
              </p:ext>
            </p:extLst>
          </p:nvPr>
        </p:nvGraphicFramePr>
        <p:xfrm>
          <a:off x="9076383" y="1301658"/>
          <a:ext cx="2993696" cy="4604290"/>
        </p:xfrm>
        <a:graphic>
          <a:graphicData uri="http://schemas.openxmlformats.org/drawingml/2006/table">
            <a:tbl>
              <a:tblPr/>
              <a:tblGrid>
                <a:gridCol w="531032">
                  <a:extLst>
                    <a:ext uri="{9D8B030D-6E8A-4147-A177-3AD203B41FA5}">
                      <a16:colId xmlns:a16="http://schemas.microsoft.com/office/drawing/2014/main" val="1053589827"/>
                    </a:ext>
                  </a:extLst>
                </a:gridCol>
                <a:gridCol w="622496">
                  <a:extLst>
                    <a:ext uri="{9D8B030D-6E8A-4147-A177-3AD203B41FA5}">
                      <a16:colId xmlns:a16="http://schemas.microsoft.com/office/drawing/2014/main" val="2936421108"/>
                    </a:ext>
                  </a:extLst>
                </a:gridCol>
                <a:gridCol w="609968">
                  <a:extLst>
                    <a:ext uri="{9D8B030D-6E8A-4147-A177-3AD203B41FA5}">
                      <a16:colId xmlns:a16="http://schemas.microsoft.com/office/drawing/2014/main" val="1917152023"/>
                    </a:ext>
                  </a:extLst>
                </a:gridCol>
                <a:gridCol w="615100">
                  <a:extLst>
                    <a:ext uri="{9D8B030D-6E8A-4147-A177-3AD203B41FA5}">
                      <a16:colId xmlns:a16="http://schemas.microsoft.com/office/drawing/2014/main" val="3319892161"/>
                    </a:ext>
                  </a:extLst>
                </a:gridCol>
                <a:gridCol w="615100">
                  <a:extLst>
                    <a:ext uri="{9D8B030D-6E8A-4147-A177-3AD203B41FA5}">
                      <a16:colId xmlns:a16="http://schemas.microsoft.com/office/drawing/2014/main" val="2465953142"/>
                    </a:ext>
                  </a:extLst>
                </a:gridCol>
              </a:tblGrid>
              <a:tr h="921241">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1"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1800" b="1"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1800" b="1"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1"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1800" b="1"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000" b="1"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１８</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400" b="0"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②</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658549293"/>
                  </a:ext>
                </a:extLst>
              </a:tr>
              <a:tr h="919326">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18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ja-JP" altLang="en-US"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400" b="1"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２７</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400" b="1"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①</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2880945598"/>
                  </a:ext>
                </a:extLst>
              </a:tr>
              <a:tr h="923156">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en-US" altLang="ja-JP"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400" b="1"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２</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400" b="1"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756909623"/>
                  </a:ext>
                </a:extLst>
              </a:tr>
              <a:tr h="919326">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000" b="1"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2000" b="1"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18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400" b="1"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３</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400" b="1"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283865180"/>
                  </a:ext>
                </a:extLst>
              </a:tr>
              <a:tr h="921241">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ja-JP" altLang="en-US" sz="2000" b="1"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2000" b="1"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ja-JP" altLang="en-US"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a:t>
                      </a:r>
                      <a:endParaRPr kumimoji="1" lang="en-US" altLang="ja-JP" sz="20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rPr>
                        <a:t>〇</a:t>
                      </a:r>
                      <a:endParaRPr kumimoji="1" lang="en-US" altLang="ja-JP" sz="1800" b="0" i="0" u="none" strike="noStrike" cap="none" normalizeH="0" baseline="0" dirty="0">
                        <a:ln>
                          <a:noFill/>
                        </a:ln>
                        <a:solidFill>
                          <a:srgbClr val="FF0000"/>
                        </a:solidFill>
                        <a:effectLst/>
                        <a:latin typeface="游ゴシック" panose="020B0400000000000000" pitchFamily="50" charset="-128"/>
                        <a:ea typeface="游ゴシック" panose="020B0400000000000000" pitchFamily="50" charset="-128"/>
                      </a:endParaRP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400" b="1"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１８</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2400" b="1" i="0" u="none" strike="noStrike" cap="none" normalizeH="0" baseline="0" dirty="0">
                          <a:ln>
                            <a:noFill/>
                          </a:ln>
                          <a:solidFill>
                            <a:srgbClr val="FF0000"/>
                          </a:solidFill>
                          <a:effectLst/>
                          <a:latin typeface="HGP明朝B" panose="02020800000000000000" pitchFamily="18" charset="-128"/>
                          <a:ea typeface="HGP明朝B" panose="02020800000000000000" pitchFamily="18" charset="-128"/>
                        </a:rPr>
                        <a:t>③</a:t>
                      </a:r>
                    </a:p>
                  </a:txBody>
                  <a:tcPr marL="90000" marR="90000" marT="46800" marB="46800" anchor="ctr" horzOverflow="overflow">
                    <a:lnL w="57150" cap="flat" cmpd="sng" algn="ctr">
                      <a:solidFill>
                        <a:schemeClr val="bg1"/>
                      </a:solidFill>
                      <a:prstDash val="solid"/>
                      <a:round/>
                      <a:headEnd type="none" w="med" len="med"/>
                      <a:tailEnd type="none" w="med" len="med"/>
                    </a:lnL>
                    <a:lnR w="57150" cap="flat" cmpd="sng" algn="ctr">
                      <a:solidFill>
                        <a:schemeClr val="bg1"/>
                      </a:solidFill>
                      <a:prstDash val="solid"/>
                      <a:round/>
                      <a:headEnd type="none" w="med" len="med"/>
                      <a:tailEnd type="none" w="med" len="med"/>
                    </a:lnR>
                    <a:lnT w="57150" cap="flat" cmpd="sng" algn="ctr">
                      <a:solidFill>
                        <a:schemeClr val="bg1"/>
                      </a:solidFill>
                      <a:prstDash val="solid"/>
                      <a:round/>
                      <a:headEnd type="none" w="med" len="med"/>
                      <a:tailEnd type="none" w="med" len="med"/>
                    </a:lnT>
                    <a:lnB w="5715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2336809779"/>
                  </a:ext>
                </a:extLst>
              </a:tr>
            </a:tbl>
          </a:graphicData>
        </a:graphic>
      </p:graphicFrame>
      <p:sp>
        <p:nvSpPr>
          <p:cNvPr id="14394" name="Text Box 346">
            <a:extLst>
              <a:ext uri="{FF2B5EF4-FFF2-40B4-BE49-F238E27FC236}">
                <a16:creationId xmlns:a16="http://schemas.microsoft.com/office/drawing/2014/main" id="{4020EAFF-49A4-48D1-A0AF-90F628D22A01}"/>
              </a:ext>
            </a:extLst>
          </p:cNvPr>
          <p:cNvSpPr txBox="1">
            <a:spLocks noChangeArrowheads="1"/>
          </p:cNvSpPr>
          <p:nvPr/>
        </p:nvSpPr>
        <p:spPr bwMode="auto">
          <a:xfrm>
            <a:off x="2360272" y="1343858"/>
            <a:ext cx="1947050" cy="1077218"/>
          </a:xfrm>
          <a:prstGeom prst="rect">
            <a:avLst/>
          </a:prstGeom>
          <a:solidFill>
            <a:schemeClr val="accent1"/>
          </a:solidFill>
          <a:ln w="12700" algn="ctr">
            <a:solidFill>
              <a:schemeClr val="tx1"/>
            </a:solidFill>
            <a:miter lim="800000"/>
            <a:headEnd/>
            <a:tailEnd/>
          </a:ln>
          <a:effectLst/>
        </p:spPr>
        <p:txBody>
          <a:bodyPr wrap="square" anchor="ctr">
            <a:spAutoFit/>
          </a:bodyPr>
          <a:lstStyle>
            <a:lvl1pPr marL="342900" indent="-342900">
              <a:spcBef>
                <a:spcPct val="20000"/>
              </a:spcBef>
              <a:buChar char="•"/>
              <a:defRPr kumimoji="1" sz="3200">
                <a:solidFill>
                  <a:schemeClr val="tx1"/>
                </a:solidFill>
                <a:latin typeface="Times New Roman" panose="02020603050405020304" pitchFamily="18" charset="0"/>
                <a:ea typeface="ＭＳ Ｐゴシック" panose="020B0600070205080204" pitchFamily="50" charset="-128"/>
              </a:defRPr>
            </a:lvl1pPr>
            <a:lvl2pPr marL="742950" indent="-285750">
              <a:spcBef>
                <a:spcPct val="20000"/>
              </a:spcBef>
              <a:buChar char="–"/>
              <a:defRPr kumimoji="1" sz="2800">
                <a:solidFill>
                  <a:schemeClr val="tx1"/>
                </a:solidFill>
                <a:latin typeface="Times New Roman" panose="02020603050405020304" pitchFamily="18" charset="0"/>
                <a:ea typeface="ＭＳ Ｐゴシック" panose="020B0600070205080204" pitchFamily="50" charset="-128"/>
              </a:defRPr>
            </a:lvl2pPr>
            <a:lvl3pPr marL="1143000" indent="-228600">
              <a:spcBef>
                <a:spcPct val="20000"/>
              </a:spcBef>
              <a:buChar char="•"/>
              <a:defRPr kumimoji="1" sz="2400">
                <a:solidFill>
                  <a:schemeClr val="tx1"/>
                </a:solidFill>
                <a:latin typeface="Times New Roman" panose="02020603050405020304" pitchFamily="18" charset="0"/>
                <a:ea typeface="ＭＳ Ｐゴシック" panose="020B0600070205080204" pitchFamily="50" charset="-128"/>
              </a:defRPr>
            </a:lvl3pPr>
            <a:lvl4pPr marL="16002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4pPr>
            <a:lvl5pPr marL="2057400" indent="-228600">
              <a:spcBef>
                <a:spcPct val="20000"/>
              </a:spcBef>
              <a:buChar char="»"/>
              <a:defRPr kumimoji="1" sz="2000">
                <a:solidFill>
                  <a:schemeClr val="tx1"/>
                </a:solidFill>
                <a:latin typeface="Times New Roman" panose="02020603050405020304" pitchFamily="18" charset="0"/>
                <a:ea typeface="ＭＳ Ｐゴシック" panose="020B0600070205080204" pitchFamily="50" charset="-128"/>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ＭＳ Ｐゴシック" panose="020B0600070205080204" pitchFamily="50" charset="-128"/>
              </a:defRPr>
            </a:lvl9pPr>
          </a:lstStyle>
          <a:p>
            <a:pPr eaLnBrk="1" fontAlgn="ctr" hangingPunct="1">
              <a:spcBef>
                <a:spcPct val="50000"/>
              </a:spcBef>
              <a:buFontTx/>
              <a:buNone/>
            </a:pPr>
            <a:r>
              <a:rPr lang="ja-JP" altLang="en-US" sz="1600" b="1" dirty="0">
                <a:latin typeface="HG丸ｺﾞｼｯｸM-PRO" panose="020F0600000000000000" pitchFamily="50" charset="-128"/>
                <a:ea typeface="HG丸ｺﾞｼｯｸM-PRO" panose="020F0600000000000000" pitchFamily="50" charset="-128"/>
              </a:rPr>
              <a:t>ダライバッグ下の</a:t>
            </a:r>
            <a:endParaRPr lang="en-US" altLang="ja-JP" sz="1600" b="1" dirty="0">
              <a:latin typeface="HG丸ｺﾞｼｯｸM-PRO" panose="020F0600000000000000" pitchFamily="50" charset="-128"/>
              <a:ea typeface="HG丸ｺﾞｼｯｸM-PRO" panose="020F0600000000000000" pitchFamily="50" charset="-128"/>
            </a:endParaRPr>
          </a:p>
          <a:p>
            <a:pPr eaLnBrk="1" fontAlgn="ctr" hangingPunct="1">
              <a:spcBef>
                <a:spcPct val="50000"/>
              </a:spcBef>
              <a:buFontTx/>
              <a:buNone/>
            </a:pPr>
            <a:r>
              <a:rPr lang="ja-JP" altLang="en-US" sz="1600" b="1" dirty="0">
                <a:latin typeface="HG丸ｺﾞｼｯｸM-PRO" panose="020F0600000000000000" pitchFamily="50" charset="-128"/>
                <a:ea typeface="HG丸ｺﾞｼｯｸM-PRO" panose="020F0600000000000000" pitchFamily="50" charset="-128"/>
              </a:rPr>
              <a:t>クーラントを</a:t>
            </a:r>
            <a:endParaRPr lang="en-US" altLang="ja-JP" sz="1600" b="1" dirty="0">
              <a:latin typeface="HG丸ｺﾞｼｯｸM-PRO" panose="020F0600000000000000" pitchFamily="50" charset="-128"/>
              <a:ea typeface="HG丸ｺﾞｼｯｸM-PRO" panose="020F0600000000000000" pitchFamily="50" charset="-128"/>
            </a:endParaRPr>
          </a:p>
          <a:p>
            <a:pPr eaLnBrk="1" fontAlgn="ctr" hangingPunct="1">
              <a:spcBef>
                <a:spcPct val="50000"/>
              </a:spcBef>
              <a:buFontTx/>
              <a:buNone/>
            </a:pPr>
            <a:r>
              <a:rPr lang="ja-JP" altLang="en-US" sz="1600" b="1" dirty="0">
                <a:latin typeface="HG丸ｺﾞｼｯｸM-PRO" panose="020F0600000000000000" pitchFamily="50" charset="-128"/>
                <a:ea typeface="HG丸ｺﾞｼｯｸM-PRO" panose="020F0600000000000000" pitchFamily="50" charset="-128"/>
              </a:rPr>
              <a:t>再利用する</a:t>
            </a:r>
            <a:endParaRPr lang="en-US" altLang="ja-JP" sz="1600" b="1" dirty="0">
              <a:latin typeface="HG丸ｺﾞｼｯｸM-PRO" panose="020F0600000000000000" pitchFamily="50" charset="-128"/>
              <a:ea typeface="HG丸ｺﾞｼｯｸM-PRO" panose="020F0600000000000000" pitchFamily="50" charset="-128"/>
            </a:endParaRPr>
          </a:p>
        </p:txBody>
      </p:sp>
      <p:sp>
        <p:nvSpPr>
          <p:cNvPr id="14396" name="Line 351">
            <a:extLst>
              <a:ext uri="{FF2B5EF4-FFF2-40B4-BE49-F238E27FC236}">
                <a16:creationId xmlns:a16="http://schemas.microsoft.com/office/drawing/2014/main" id="{63656C15-38BF-4E80-AFCE-4A1045343D31}"/>
              </a:ext>
            </a:extLst>
          </p:cNvPr>
          <p:cNvSpPr>
            <a:spLocks noChangeShapeType="1"/>
          </p:cNvSpPr>
          <p:nvPr/>
        </p:nvSpPr>
        <p:spPr bwMode="auto">
          <a:xfrm>
            <a:off x="2054614" y="2096392"/>
            <a:ext cx="18949" cy="3268228"/>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dirty="0"/>
          </a:p>
        </p:txBody>
      </p:sp>
      <p:sp>
        <p:nvSpPr>
          <p:cNvPr id="14401" name="Line 356">
            <a:extLst>
              <a:ext uri="{FF2B5EF4-FFF2-40B4-BE49-F238E27FC236}">
                <a16:creationId xmlns:a16="http://schemas.microsoft.com/office/drawing/2014/main" id="{6F907237-19D3-407B-9F11-8A4F039E8839}"/>
              </a:ext>
            </a:extLst>
          </p:cNvPr>
          <p:cNvSpPr>
            <a:spLocks noChangeShapeType="1"/>
          </p:cNvSpPr>
          <p:nvPr/>
        </p:nvSpPr>
        <p:spPr bwMode="auto">
          <a:xfrm flipV="1">
            <a:off x="1575443" y="4120179"/>
            <a:ext cx="539186" cy="408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graphicFrame>
        <p:nvGraphicFramePr>
          <p:cNvPr id="13750" name="Group 438">
            <a:extLst>
              <a:ext uri="{FF2B5EF4-FFF2-40B4-BE49-F238E27FC236}">
                <a16:creationId xmlns:a16="http://schemas.microsoft.com/office/drawing/2014/main" id="{A1BE78CB-734A-4B12-84AA-75B310E001F8}"/>
              </a:ext>
            </a:extLst>
          </p:cNvPr>
          <p:cNvGraphicFramePr>
            <a:graphicFrameLocks noGrp="1"/>
          </p:cNvGraphicFramePr>
          <p:nvPr>
            <p:extLst>
              <p:ext uri="{D42A27DB-BD31-4B8C-83A1-F6EECF244321}">
                <p14:modId xmlns:p14="http://schemas.microsoft.com/office/powerpoint/2010/main" val="3878618707"/>
              </p:ext>
            </p:extLst>
          </p:nvPr>
        </p:nvGraphicFramePr>
        <p:xfrm>
          <a:off x="9048153" y="123152"/>
          <a:ext cx="3021925" cy="1152525"/>
        </p:xfrm>
        <a:graphic>
          <a:graphicData uri="http://schemas.openxmlformats.org/drawingml/2006/table">
            <a:tbl>
              <a:tblPr/>
              <a:tblGrid>
                <a:gridCol w="583958">
                  <a:extLst>
                    <a:ext uri="{9D8B030D-6E8A-4147-A177-3AD203B41FA5}">
                      <a16:colId xmlns:a16="http://schemas.microsoft.com/office/drawing/2014/main" val="532547380"/>
                    </a:ext>
                  </a:extLst>
                </a:gridCol>
                <a:gridCol w="583957">
                  <a:extLst>
                    <a:ext uri="{9D8B030D-6E8A-4147-A177-3AD203B41FA5}">
                      <a16:colId xmlns:a16="http://schemas.microsoft.com/office/drawing/2014/main" val="1948870642"/>
                    </a:ext>
                  </a:extLst>
                </a:gridCol>
                <a:gridCol w="583958">
                  <a:extLst>
                    <a:ext uri="{9D8B030D-6E8A-4147-A177-3AD203B41FA5}">
                      <a16:colId xmlns:a16="http://schemas.microsoft.com/office/drawing/2014/main" val="3298724498"/>
                    </a:ext>
                  </a:extLst>
                </a:gridCol>
                <a:gridCol w="646127">
                  <a:extLst>
                    <a:ext uri="{9D8B030D-6E8A-4147-A177-3AD203B41FA5}">
                      <a16:colId xmlns:a16="http://schemas.microsoft.com/office/drawing/2014/main" val="3811108600"/>
                    </a:ext>
                  </a:extLst>
                </a:gridCol>
                <a:gridCol w="623925">
                  <a:extLst>
                    <a:ext uri="{9D8B030D-6E8A-4147-A177-3AD203B41FA5}">
                      <a16:colId xmlns:a16="http://schemas.microsoft.com/office/drawing/2014/main" val="1424086683"/>
                    </a:ext>
                  </a:extLst>
                </a:gridCol>
              </a:tblGrid>
              <a:tr h="1152525">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HG丸ｺﾞｼｯｸM-PRO" panose="020F0600000000000000" pitchFamily="50" charset="-128"/>
                          <a:ea typeface="HG丸ｺﾞｼｯｸM-PRO" panose="020F0600000000000000" pitchFamily="50" charset="-128"/>
                        </a:rPr>
                        <a:t>効果</a:t>
                      </a:r>
                      <a:r>
                        <a:rPr kumimoji="1" lang="ja-JP" altLang="en-US" sz="1800" b="0" i="0" u="none" strike="noStrike" cap="none" normalizeH="0" baseline="0" dirty="0">
                          <a:ln>
                            <a:noFill/>
                          </a:ln>
                          <a:solidFill>
                            <a:schemeClr val="tx1"/>
                          </a:solidFill>
                          <a:effectLst/>
                          <a:latin typeface="HGP明朝B" panose="02020800000000000000" pitchFamily="18" charset="-128"/>
                          <a:ea typeface="HGP明朝B" panose="02020800000000000000" pitchFamily="18" charset="-128"/>
                        </a:rPr>
                        <a:t>  </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HG丸ｺﾞｼｯｸM-PRO" panose="020F0600000000000000" pitchFamily="50" charset="-128"/>
                          <a:ea typeface="HG丸ｺﾞｼｯｸM-PRO" panose="020F0600000000000000" pitchFamily="50" charset="-128"/>
                        </a:rPr>
                        <a:t>実現</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HG丸ｺﾞｼｯｸM-PRO" panose="020F0600000000000000" pitchFamily="50" charset="-128"/>
                          <a:ea typeface="HG丸ｺﾞｼｯｸM-PRO" panose="020F0600000000000000" pitchFamily="50" charset="-128"/>
                        </a:rPr>
                        <a:t>経済</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HG丸ｺﾞｼｯｸM-PRO" panose="020F0600000000000000" pitchFamily="50" charset="-128"/>
                          <a:ea typeface="HG丸ｺﾞｼｯｸM-PRO" panose="020F0600000000000000" pitchFamily="50" charset="-128"/>
                        </a:rPr>
                        <a:t>評</a:t>
                      </a:r>
                      <a:endParaRPr kumimoji="1" lang="en-US" altLang="ja-JP" sz="1800" b="0" i="0" u="none" strike="noStrike" cap="none" normalizeH="0" baseline="0" dirty="0">
                        <a:ln>
                          <a:noFill/>
                        </a:ln>
                        <a:solidFill>
                          <a:schemeClr val="tx1"/>
                        </a:solidFill>
                        <a:effectLst/>
                        <a:latin typeface="HG丸ｺﾞｼｯｸM-PRO" panose="020F0600000000000000" pitchFamily="50" charset="-128"/>
                        <a:ea typeface="HG丸ｺﾞｼｯｸM-PRO" panose="020F0600000000000000"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HG丸ｺﾞｼｯｸM-PRO" panose="020F0600000000000000" pitchFamily="50" charset="-128"/>
                          <a:ea typeface="HG丸ｺﾞｼｯｸM-PRO" panose="020F0600000000000000" pitchFamily="50" charset="-128"/>
                        </a:rPr>
                        <a:t>価</a:t>
                      </a:r>
                      <a:endParaRPr kumimoji="1" lang="en-US" altLang="ja-JP" sz="1800" b="0" i="0" u="none" strike="noStrike" cap="none" normalizeH="0" baseline="0" dirty="0">
                        <a:ln>
                          <a:noFill/>
                        </a:ln>
                        <a:solidFill>
                          <a:schemeClr val="tx1"/>
                        </a:solidFill>
                        <a:effectLst/>
                        <a:latin typeface="HG丸ｺﾞｼｯｸM-PRO" panose="020F0600000000000000" pitchFamily="50" charset="-128"/>
                        <a:ea typeface="HG丸ｺﾞｼｯｸM-PRO" panose="020F0600000000000000" pitchFamily="50" charset="-128"/>
                      </a:endParaRPr>
                    </a:p>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HG丸ｺﾞｼｯｸM-PRO" panose="020F0600000000000000" pitchFamily="50" charset="-128"/>
                          <a:ea typeface="HG丸ｺﾞｼｯｸM-PRO" panose="020F0600000000000000" pitchFamily="50" charset="-128"/>
                        </a:rPr>
                        <a:t>点</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lgn="l" eaLnBrk="0" fontAlgn="base" hangingPunct="0">
                        <a:spcBef>
                          <a:spcPct val="20000"/>
                        </a:spcBef>
                        <a:defRPr kumimoji="1" sz="2800">
                          <a:solidFill>
                            <a:schemeClr val="tx1"/>
                          </a:solidFill>
                          <a:latin typeface="Times New Roman" panose="02020603050405020304" pitchFamily="18" charset="0"/>
                          <a:ea typeface="ＭＳ Ｐゴシック" panose="020B0600070205080204" pitchFamily="50" charset="-128"/>
                        </a:defRPr>
                      </a:lvl1pPr>
                      <a:lvl2pPr algn="l" eaLnBrk="0" fontAlgn="base" hangingPunct="0">
                        <a:spcBef>
                          <a:spcPct val="20000"/>
                        </a:spcBef>
                        <a:defRPr kumimoji="1" sz="2400">
                          <a:solidFill>
                            <a:schemeClr val="tx1"/>
                          </a:solidFill>
                          <a:latin typeface="Times New Roman" panose="02020603050405020304" pitchFamily="18" charset="0"/>
                          <a:ea typeface="ＭＳ Ｐゴシック" panose="020B0600070205080204" pitchFamily="50" charset="-128"/>
                        </a:defRPr>
                      </a:lvl2pPr>
                      <a:lvl3pPr algn="l" eaLnBrk="0" fontAlgn="base" hangingPunct="0">
                        <a:spcBef>
                          <a:spcPct val="20000"/>
                        </a:spcBef>
                        <a:defRPr kumimoji="1" sz="2000">
                          <a:solidFill>
                            <a:schemeClr val="tx1"/>
                          </a:solidFill>
                          <a:latin typeface="Times New Roman" panose="02020603050405020304" pitchFamily="18" charset="0"/>
                          <a:ea typeface="ＭＳ Ｐゴシック" panose="020B0600070205080204" pitchFamily="50" charset="-128"/>
                        </a:defRPr>
                      </a:lvl3pPr>
                      <a:lvl4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4pPr>
                      <a:lvl5pPr algn="l" eaLnBrk="0" fontAlgn="base" hangingPunct="0">
                        <a:spcBef>
                          <a:spcPct val="20000"/>
                        </a:spcBef>
                        <a:defRPr kumimoji="1">
                          <a:solidFill>
                            <a:schemeClr val="tx1"/>
                          </a:solidFill>
                          <a:latin typeface="Times New Roman" panose="02020603050405020304" pitchFamily="18" charset="0"/>
                          <a:ea typeface="ＭＳ Ｐゴシック" panose="020B0600070205080204" pitchFamily="50" charset="-128"/>
                        </a:defRPr>
                      </a:lvl5pPr>
                      <a:lvl6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6pPr>
                      <a:lvl7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7pPr>
                      <a:lvl8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8pPr>
                      <a:lvl9pPr eaLnBrk="0" fontAlgn="base" hangingPunct="0">
                        <a:spcBef>
                          <a:spcPct val="20000"/>
                        </a:spcBef>
                        <a:spcAft>
                          <a:spcPct val="0"/>
                        </a:spcAft>
                        <a:defRPr kumimoji="1">
                          <a:solidFill>
                            <a:schemeClr val="tx1"/>
                          </a:solidFill>
                          <a:latin typeface="Times New Roman" panose="02020603050405020304" pitchFamily="18" charset="0"/>
                          <a:ea typeface="ＭＳ Ｐゴシック" panose="020B0600070205080204" pitchFamily="50" charset="-128"/>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1" lang="ja-JP" altLang="en-US" sz="1800" b="0" i="0" u="none" strike="noStrike" cap="none" normalizeH="0" baseline="0" dirty="0">
                          <a:ln>
                            <a:noFill/>
                          </a:ln>
                          <a:solidFill>
                            <a:schemeClr val="tx1"/>
                          </a:solidFill>
                          <a:effectLst/>
                          <a:latin typeface="HG丸ｺﾞｼｯｸM-PRO" panose="020F0600000000000000" pitchFamily="50" charset="-128"/>
                          <a:ea typeface="HG丸ｺﾞｼｯｸM-PRO" panose="020F0600000000000000" pitchFamily="50" charset="-128"/>
                        </a:rPr>
                        <a:t>対策</a:t>
                      </a:r>
                    </a:p>
                  </a:txBody>
                  <a:tcPr marL="90000" marR="90000" marT="46800" marB="4680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59236663"/>
                  </a:ext>
                </a:extLst>
              </a:tr>
            </a:tbl>
          </a:graphicData>
        </a:graphic>
      </p:graphicFrame>
      <p:sp>
        <p:nvSpPr>
          <p:cNvPr id="14418" name="Text Box 78">
            <a:extLst>
              <a:ext uri="{FF2B5EF4-FFF2-40B4-BE49-F238E27FC236}">
                <a16:creationId xmlns:a16="http://schemas.microsoft.com/office/drawing/2014/main" id="{C095E23C-8912-41B5-8A63-E51A7C40E20E}"/>
              </a:ext>
            </a:extLst>
          </p:cNvPr>
          <p:cNvSpPr txBox="1">
            <a:spLocks noChangeArrowheads="1"/>
          </p:cNvSpPr>
          <p:nvPr/>
        </p:nvSpPr>
        <p:spPr bwMode="auto">
          <a:xfrm>
            <a:off x="6898099" y="1343858"/>
            <a:ext cx="2102028" cy="784830"/>
          </a:xfrm>
          <a:prstGeom prst="rect">
            <a:avLst/>
          </a:prstGeom>
          <a:solidFill>
            <a:schemeClr val="accent1"/>
          </a:solidFill>
          <a:ln w="9525">
            <a:solidFill>
              <a:schemeClr val="tx1"/>
            </a:solidFill>
            <a:miter lim="800000"/>
            <a:headEnd/>
            <a:tailEnd/>
          </a:ln>
          <a:effectLst/>
        </p:spPr>
        <p:txBody>
          <a:bodyPr wrap="square">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800" dirty="0"/>
              <a:t>他工程に専用の</a:t>
            </a:r>
            <a:endParaRPr lang="en-US" altLang="ja-JP" sz="1800" dirty="0"/>
          </a:p>
          <a:p>
            <a:pPr algn="l" eaLnBrk="1" fontAlgn="base" hangingPunct="1"/>
            <a:r>
              <a:rPr lang="ja-JP" altLang="en-US" sz="1800" dirty="0"/>
              <a:t>ダライ入れを設置</a:t>
            </a:r>
            <a:endParaRPr lang="en-US" altLang="ja-JP" sz="1800" dirty="0"/>
          </a:p>
        </p:txBody>
      </p:sp>
      <p:sp>
        <p:nvSpPr>
          <p:cNvPr id="35" name="Text Box 73">
            <a:extLst>
              <a:ext uri="{FF2B5EF4-FFF2-40B4-BE49-F238E27FC236}">
                <a16:creationId xmlns:a16="http://schemas.microsoft.com/office/drawing/2014/main" id="{34C2B7CA-7598-45EF-8A0E-8BE6E30E35D8}"/>
              </a:ext>
            </a:extLst>
          </p:cNvPr>
          <p:cNvSpPr txBox="1">
            <a:spLocks noChangeArrowheads="1"/>
          </p:cNvSpPr>
          <p:nvPr/>
        </p:nvSpPr>
        <p:spPr bwMode="auto">
          <a:xfrm>
            <a:off x="4656138" y="3497194"/>
            <a:ext cx="1867680" cy="584775"/>
          </a:xfrm>
          <a:prstGeom prst="rect">
            <a:avLst/>
          </a:prstGeom>
          <a:solidFill>
            <a:schemeClr val="accent1"/>
          </a:solidFill>
          <a:ln w="9525">
            <a:solidFill>
              <a:schemeClr val="tx1"/>
            </a:solidFill>
            <a:miter lim="800000"/>
            <a:headEnd/>
            <a:tailEnd/>
          </a:ln>
          <a:effectLst/>
        </p:spPr>
        <p:txBody>
          <a:bodyPr wrap="square">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600" dirty="0"/>
              <a:t>切削ダライの処理を変更する</a:t>
            </a:r>
          </a:p>
        </p:txBody>
      </p:sp>
      <p:sp>
        <p:nvSpPr>
          <p:cNvPr id="36" name="Line 347">
            <a:extLst>
              <a:ext uri="{FF2B5EF4-FFF2-40B4-BE49-F238E27FC236}">
                <a16:creationId xmlns:a16="http://schemas.microsoft.com/office/drawing/2014/main" id="{62BFF1FB-C607-4F42-9177-976AE42919B5}"/>
              </a:ext>
            </a:extLst>
          </p:cNvPr>
          <p:cNvSpPr>
            <a:spLocks noChangeShapeType="1"/>
          </p:cNvSpPr>
          <p:nvPr/>
        </p:nvSpPr>
        <p:spPr bwMode="auto">
          <a:xfrm>
            <a:off x="4481618" y="1676839"/>
            <a:ext cx="0" cy="839104"/>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39" name="Text Box 73">
            <a:extLst>
              <a:ext uri="{FF2B5EF4-FFF2-40B4-BE49-F238E27FC236}">
                <a16:creationId xmlns:a16="http://schemas.microsoft.com/office/drawing/2014/main" id="{E24F0232-BF06-42E1-A3AD-D0AC7D814EF1}"/>
              </a:ext>
            </a:extLst>
          </p:cNvPr>
          <p:cNvSpPr txBox="1">
            <a:spLocks noChangeArrowheads="1"/>
          </p:cNvSpPr>
          <p:nvPr/>
        </p:nvSpPr>
        <p:spPr bwMode="auto">
          <a:xfrm>
            <a:off x="2410429" y="3201788"/>
            <a:ext cx="1614955" cy="1077218"/>
          </a:xfrm>
          <a:prstGeom prst="rect">
            <a:avLst/>
          </a:prstGeom>
          <a:solidFill>
            <a:schemeClr val="accent1"/>
          </a:solidFill>
          <a:ln w="9525">
            <a:solidFill>
              <a:schemeClr val="tx1"/>
            </a:solidFill>
            <a:miter lim="800000"/>
            <a:headEnd/>
            <a:tailEnd/>
          </a:ln>
          <a:effectLst/>
        </p:spPr>
        <p:txBody>
          <a:bodyPr wrap="square">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en-US" altLang="ja-JP" sz="1600" dirty="0"/>
              <a:t>M/C</a:t>
            </a:r>
            <a:r>
              <a:rPr lang="ja-JP" altLang="en-US" sz="1600" dirty="0"/>
              <a:t>からの</a:t>
            </a:r>
            <a:endParaRPr lang="en-US" altLang="ja-JP" sz="1600" dirty="0"/>
          </a:p>
          <a:p>
            <a:pPr algn="l" eaLnBrk="1" fontAlgn="base" hangingPunct="1"/>
            <a:r>
              <a:rPr lang="ja-JP" altLang="en-US" sz="1600" dirty="0"/>
              <a:t>クーラントの</a:t>
            </a:r>
            <a:endParaRPr lang="en-US" altLang="ja-JP" sz="1600" dirty="0"/>
          </a:p>
          <a:p>
            <a:pPr algn="l" eaLnBrk="1" fontAlgn="base" hangingPunct="1"/>
            <a:r>
              <a:rPr lang="ja-JP" altLang="en-US" sz="1600" dirty="0"/>
              <a:t>流出をなくす</a:t>
            </a:r>
          </a:p>
        </p:txBody>
      </p:sp>
      <p:sp>
        <p:nvSpPr>
          <p:cNvPr id="41" name="Text Box 83">
            <a:extLst>
              <a:ext uri="{FF2B5EF4-FFF2-40B4-BE49-F238E27FC236}">
                <a16:creationId xmlns:a16="http://schemas.microsoft.com/office/drawing/2014/main" id="{F4BF5ACF-B55E-4CFE-8CFF-1AD49C01BFA0}"/>
              </a:ext>
            </a:extLst>
          </p:cNvPr>
          <p:cNvSpPr txBox="1">
            <a:spLocks noChangeArrowheads="1"/>
          </p:cNvSpPr>
          <p:nvPr/>
        </p:nvSpPr>
        <p:spPr bwMode="auto">
          <a:xfrm>
            <a:off x="6958023" y="4272950"/>
            <a:ext cx="2042104" cy="338550"/>
          </a:xfrm>
          <a:prstGeom prst="rect">
            <a:avLst/>
          </a:prstGeom>
          <a:solidFill>
            <a:schemeClr val="accent1"/>
          </a:solidFill>
          <a:ln w="9525">
            <a:solidFill>
              <a:schemeClr val="tx1"/>
            </a:solidFill>
            <a:miter lim="800000"/>
            <a:headEnd/>
            <a:tailEnd/>
          </a:ln>
          <a:effectLst/>
        </p:spPr>
        <p:txBody>
          <a:bodyPr wrap="square">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600" dirty="0"/>
              <a:t>プレス機で圧縮する</a:t>
            </a:r>
          </a:p>
        </p:txBody>
      </p:sp>
      <p:sp>
        <p:nvSpPr>
          <p:cNvPr id="42" name="Line 347">
            <a:extLst>
              <a:ext uri="{FF2B5EF4-FFF2-40B4-BE49-F238E27FC236}">
                <a16:creationId xmlns:a16="http://schemas.microsoft.com/office/drawing/2014/main" id="{82EEE669-C878-4118-A25A-6940255CD8A5}"/>
              </a:ext>
            </a:extLst>
          </p:cNvPr>
          <p:cNvSpPr>
            <a:spLocks noChangeShapeType="1"/>
          </p:cNvSpPr>
          <p:nvPr/>
        </p:nvSpPr>
        <p:spPr bwMode="auto">
          <a:xfrm flipH="1">
            <a:off x="6869755" y="3324113"/>
            <a:ext cx="0" cy="108876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43" name="Line 345">
            <a:extLst>
              <a:ext uri="{FF2B5EF4-FFF2-40B4-BE49-F238E27FC236}">
                <a16:creationId xmlns:a16="http://schemas.microsoft.com/office/drawing/2014/main" id="{B66F9CB8-A0B1-4DF8-B630-5C5BB5FDD392}"/>
              </a:ext>
            </a:extLst>
          </p:cNvPr>
          <p:cNvSpPr>
            <a:spLocks noChangeShapeType="1"/>
          </p:cNvSpPr>
          <p:nvPr/>
        </p:nvSpPr>
        <p:spPr bwMode="auto">
          <a:xfrm flipV="1">
            <a:off x="6856155" y="3316467"/>
            <a:ext cx="114493"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44" name="Line 345">
            <a:extLst>
              <a:ext uri="{FF2B5EF4-FFF2-40B4-BE49-F238E27FC236}">
                <a16:creationId xmlns:a16="http://schemas.microsoft.com/office/drawing/2014/main" id="{B170A1A4-518E-418A-8DEF-B5F636A2A17E}"/>
              </a:ext>
            </a:extLst>
          </p:cNvPr>
          <p:cNvSpPr>
            <a:spLocks noChangeShapeType="1"/>
          </p:cNvSpPr>
          <p:nvPr/>
        </p:nvSpPr>
        <p:spPr bwMode="auto">
          <a:xfrm flipH="1">
            <a:off x="6856155" y="4378231"/>
            <a:ext cx="147073" cy="441"/>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endParaRPr lang="ja-JP" altLang="en-US"/>
          </a:p>
        </p:txBody>
      </p:sp>
      <p:sp>
        <p:nvSpPr>
          <p:cNvPr id="37" name="Text Box 75">
            <a:extLst>
              <a:ext uri="{FF2B5EF4-FFF2-40B4-BE49-F238E27FC236}">
                <a16:creationId xmlns:a16="http://schemas.microsoft.com/office/drawing/2014/main" id="{D4A39D57-FA00-4316-850A-2221C80BBA9F}"/>
              </a:ext>
            </a:extLst>
          </p:cNvPr>
          <p:cNvSpPr txBox="1">
            <a:spLocks noChangeArrowheads="1"/>
          </p:cNvSpPr>
          <p:nvPr/>
        </p:nvSpPr>
        <p:spPr bwMode="auto">
          <a:xfrm>
            <a:off x="6568527" y="5214105"/>
            <a:ext cx="2438400" cy="338554"/>
          </a:xfrm>
          <a:prstGeom prst="rect">
            <a:avLst/>
          </a:prstGeom>
          <a:solidFill>
            <a:schemeClr val="accent1"/>
          </a:solidFill>
          <a:ln w="9525">
            <a:solidFill>
              <a:schemeClr val="tx1"/>
            </a:solidFill>
            <a:miter lim="800000"/>
            <a:headEnd/>
            <a:tailEnd/>
          </a:ln>
          <a:effectLst/>
        </p:spPr>
        <p:txBody>
          <a:bodyPr wrap="square">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1600" dirty="0"/>
              <a:t>吸い取りポンプの設置</a:t>
            </a:r>
            <a:endParaRPr lang="en-US" altLang="ja-JP" sz="1600" dirty="0"/>
          </a:p>
        </p:txBody>
      </p:sp>
      <p:sp>
        <p:nvSpPr>
          <p:cNvPr id="38" name="Text Box 75">
            <a:extLst>
              <a:ext uri="{FF2B5EF4-FFF2-40B4-BE49-F238E27FC236}">
                <a16:creationId xmlns:a16="http://schemas.microsoft.com/office/drawing/2014/main" id="{C24214DC-E232-4208-AE5A-25213112BCD1}"/>
              </a:ext>
            </a:extLst>
          </p:cNvPr>
          <p:cNvSpPr txBox="1">
            <a:spLocks noChangeArrowheads="1"/>
          </p:cNvSpPr>
          <p:nvPr/>
        </p:nvSpPr>
        <p:spPr bwMode="auto">
          <a:xfrm>
            <a:off x="4855447" y="6271832"/>
            <a:ext cx="7250655" cy="461665"/>
          </a:xfrm>
          <a:prstGeom prst="rect">
            <a:avLst/>
          </a:prstGeom>
          <a:solidFill>
            <a:schemeClr val="bg1"/>
          </a:solidFill>
          <a:ln w="9525">
            <a:noFill/>
            <a:miter lim="800000"/>
            <a:headEnd/>
            <a:tailEnd/>
          </a:ln>
          <a:effectLst/>
        </p:spPr>
        <p:txBody>
          <a:bodyPr wrap="square">
            <a:spAutoFit/>
          </a:bodyPr>
          <a:lstStyle>
            <a:lvl1pPr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1pPr>
            <a:lvl2pPr marL="742950" indent="-28575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2pPr>
            <a:lvl3pPr marL="11430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3pPr>
            <a:lvl4pPr marL="16002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4pPr>
            <a:lvl5pPr marL="2057400" indent="-228600" algn="ctr" fontAlgn="ctr">
              <a:spcBef>
                <a:spcPct val="50000"/>
              </a:spcBef>
              <a:defRPr kumimoji="1" sz="2800" b="1">
                <a:solidFill>
                  <a:schemeClr val="tx1"/>
                </a:solidFill>
                <a:latin typeface="HG丸ｺﾞｼｯｸM-PRO" panose="020F0600000000000000" pitchFamily="50" charset="-128"/>
                <a:ea typeface="HG丸ｺﾞｼｯｸM-PRO" panose="020F0600000000000000" pitchFamily="50" charset="-128"/>
              </a:defRPr>
            </a:lvl5pPr>
            <a:lvl6pPr marL="25146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6pPr>
            <a:lvl7pPr marL="29718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7pPr>
            <a:lvl8pPr marL="34290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8pPr>
            <a:lvl9pPr marL="3886200" indent="-228600" algn="ctr" eaLnBrk="0" fontAlgn="ctr" hangingPunct="0">
              <a:spcBef>
                <a:spcPct val="50000"/>
              </a:spcBef>
              <a:spcAft>
                <a:spcPct val="0"/>
              </a:spcAft>
              <a:defRPr kumimoji="1" sz="2800" b="1">
                <a:solidFill>
                  <a:schemeClr val="tx1"/>
                </a:solidFill>
                <a:latin typeface="HG丸ｺﾞｼｯｸM-PRO" panose="020F0600000000000000" pitchFamily="50" charset="-128"/>
                <a:ea typeface="HG丸ｺﾞｼｯｸM-PRO" panose="020F0600000000000000" pitchFamily="50" charset="-128"/>
              </a:defRPr>
            </a:lvl9pPr>
          </a:lstStyle>
          <a:p>
            <a:pPr algn="l" eaLnBrk="1" fontAlgn="base" hangingPunct="1"/>
            <a:r>
              <a:rPr lang="ja-JP" altLang="en-US" sz="2400" dirty="0"/>
              <a:t>評価点</a:t>
            </a:r>
            <a:r>
              <a:rPr lang="en-US" altLang="ja-JP" sz="2400" dirty="0"/>
              <a:t>18</a:t>
            </a:r>
            <a:r>
              <a:rPr lang="ja-JP" altLang="en-US" sz="2400" dirty="0"/>
              <a:t>点以上の物について対策の実施を行った。</a:t>
            </a:r>
            <a:endParaRPr lang="en-US" altLang="ja-JP" sz="2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対策実施</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C56F9596-8957-48F8-8E70-838C753799DA}"/>
              </a:ext>
            </a:extLst>
          </p:cNvPr>
          <p:cNvSpPr/>
          <p:nvPr/>
        </p:nvSpPr>
        <p:spPr>
          <a:xfrm>
            <a:off x="3772286" y="731240"/>
            <a:ext cx="4288353" cy="715581"/>
          </a:xfrm>
          <a:prstGeom prst="rect">
            <a:avLst/>
          </a:prstGeom>
        </p:spPr>
        <p:txBody>
          <a:bodyPr wrap="none" anchor="ctr" anchorCtr="0">
            <a:spAutoFit/>
          </a:bodyPr>
          <a:lstStyle/>
          <a:p>
            <a:pPr>
              <a:lnSpc>
                <a:spcPct val="150000"/>
              </a:lnSpc>
            </a:pPr>
            <a:r>
              <a:rPr lang="ja-JP" altLang="en-US" sz="3200" dirty="0">
                <a:latin typeface="HG丸ｺﾞｼｯｸM-PRO" panose="020F0600000000000000" pitchFamily="50" charset="-128"/>
                <a:ea typeface="HG丸ｺﾞｼｯｸM-PRO" panose="020F0600000000000000" pitchFamily="50" charset="-128"/>
              </a:rPr>
              <a:t>他の機械の油が混ざる</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8F6A4CA4-8C86-4233-A1BD-F440CD63F9FE}"/>
              </a:ext>
            </a:extLst>
          </p:cNvPr>
          <p:cNvSpPr/>
          <p:nvPr/>
        </p:nvSpPr>
        <p:spPr>
          <a:xfrm>
            <a:off x="1764253" y="3883511"/>
            <a:ext cx="3388659" cy="2297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524C91D-CB7E-418F-ADAF-7239CD1AE80A}"/>
              </a:ext>
            </a:extLst>
          </p:cNvPr>
          <p:cNvSpPr/>
          <p:nvPr/>
        </p:nvSpPr>
        <p:spPr>
          <a:xfrm>
            <a:off x="6831107" y="3883511"/>
            <a:ext cx="3388659" cy="2297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513D870-97D4-4E41-9871-606E86067201}"/>
              </a:ext>
            </a:extLst>
          </p:cNvPr>
          <p:cNvSpPr/>
          <p:nvPr/>
        </p:nvSpPr>
        <p:spPr>
          <a:xfrm>
            <a:off x="2473854" y="2378954"/>
            <a:ext cx="7244291" cy="715581"/>
          </a:xfrm>
          <a:prstGeom prst="rect">
            <a:avLst/>
          </a:prstGeom>
        </p:spPr>
        <p:txBody>
          <a:bodyPr wrap="none" anchor="ctr" anchorCtr="0">
            <a:spAutoFit/>
          </a:bodyPr>
          <a:lstStyle/>
          <a:p>
            <a:pPr>
              <a:lnSpc>
                <a:spcPct val="150000"/>
              </a:lnSpc>
            </a:pPr>
            <a:r>
              <a:rPr lang="ja-JP" altLang="en-US" sz="3200" dirty="0">
                <a:latin typeface="HG丸ｺﾞｼｯｸM-PRO" panose="020F0600000000000000" pitchFamily="50" charset="-128"/>
                <a:ea typeface="HG丸ｺﾞｼｯｸM-PRO" panose="020F0600000000000000" pitchFamily="50" charset="-128"/>
              </a:rPr>
              <a:t>横型</a:t>
            </a:r>
            <a:r>
              <a:rPr lang="en-US" altLang="ja-JP" sz="3200" dirty="0">
                <a:latin typeface="HG丸ｺﾞｼｯｸM-PRO" panose="020F0600000000000000" pitchFamily="50" charset="-128"/>
                <a:ea typeface="HG丸ｺﾞｼｯｸM-PRO" panose="020F0600000000000000" pitchFamily="50" charset="-128"/>
              </a:rPr>
              <a:t>M/C</a:t>
            </a:r>
            <a:r>
              <a:rPr lang="ja-JP" altLang="en-US" sz="3200" dirty="0">
                <a:latin typeface="HG丸ｺﾞｼｯｸM-PRO" panose="020F0600000000000000" pitchFamily="50" charset="-128"/>
                <a:ea typeface="HG丸ｺﾞｼｯｸM-PRO" panose="020F0600000000000000" pitchFamily="50" charset="-128"/>
              </a:rPr>
              <a:t>のダライバッグを独立させる</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3" name="矢印: 下 2">
            <a:extLst>
              <a:ext uri="{FF2B5EF4-FFF2-40B4-BE49-F238E27FC236}">
                <a16:creationId xmlns:a16="http://schemas.microsoft.com/office/drawing/2014/main" id="{7606F663-E011-48A6-949C-3AB0941A0BEF}"/>
              </a:ext>
            </a:extLst>
          </p:cNvPr>
          <p:cNvSpPr/>
          <p:nvPr/>
        </p:nvSpPr>
        <p:spPr>
          <a:xfrm>
            <a:off x="5152912" y="1753495"/>
            <a:ext cx="1581375" cy="442574"/>
          </a:xfrm>
          <a:prstGeom prst="downArrow">
            <a:avLst>
              <a:gd name="adj1" fmla="val 50000"/>
              <a:gd name="adj2" fmla="val 57414"/>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4" name="図 3" descr="屋内, 食品, 座る, テーブル が含まれている画像&#10;&#10;自動的に生成された説明">
            <a:extLst>
              <a:ext uri="{FF2B5EF4-FFF2-40B4-BE49-F238E27FC236}">
                <a16:creationId xmlns:a16="http://schemas.microsoft.com/office/drawing/2014/main" id="{5B15B0A5-750C-4581-BA23-F16DFD449B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47227" y="3325290"/>
            <a:ext cx="4551305" cy="3413479"/>
          </a:xfrm>
          <a:prstGeom prst="rect">
            <a:avLst/>
          </a:prstGeom>
        </p:spPr>
      </p:pic>
      <p:pic>
        <p:nvPicPr>
          <p:cNvPr id="9" name="図 8" descr="屋内, 座る, 部屋, グリーン が含まれている画像&#10;&#10;自動的に生成された説明">
            <a:extLst>
              <a:ext uri="{FF2B5EF4-FFF2-40B4-BE49-F238E27FC236}">
                <a16:creationId xmlns:a16="http://schemas.microsoft.com/office/drawing/2014/main" id="{72F335D6-241F-4881-B955-CF2205CA537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95999" y="3325290"/>
            <a:ext cx="4551305" cy="3413479"/>
          </a:xfrm>
          <a:prstGeom prst="rect">
            <a:avLst/>
          </a:prstGeom>
        </p:spPr>
      </p:pic>
    </p:spTree>
    <p:extLst>
      <p:ext uri="{BB962C8B-B14F-4D97-AF65-F5344CB8AC3E}">
        <p14:creationId xmlns:p14="http://schemas.microsoft.com/office/powerpoint/2010/main" val="1821636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対策実施</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C56F9596-8957-48F8-8E70-838C753799DA}"/>
              </a:ext>
            </a:extLst>
          </p:cNvPr>
          <p:cNvSpPr/>
          <p:nvPr/>
        </p:nvSpPr>
        <p:spPr>
          <a:xfrm>
            <a:off x="1486334" y="602144"/>
            <a:ext cx="3329758" cy="715581"/>
          </a:xfrm>
          <a:prstGeom prst="rect">
            <a:avLst/>
          </a:prstGeom>
        </p:spPr>
        <p:txBody>
          <a:bodyPr wrap="none" anchor="ctr" anchorCtr="0">
            <a:spAutoFit/>
          </a:bodyPr>
          <a:lstStyle/>
          <a:p>
            <a:pPr>
              <a:lnSpc>
                <a:spcPct val="150000"/>
              </a:lnSpc>
            </a:pPr>
            <a:r>
              <a:rPr lang="ja-JP" altLang="en-US" sz="3200" dirty="0">
                <a:latin typeface="HG丸ｺﾞｼｯｸM-PRO" panose="020F0600000000000000" pitchFamily="50" charset="-128"/>
                <a:ea typeface="HG丸ｺﾞｼｯｸM-PRO" panose="020F0600000000000000" pitchFamily="50" charset="-128"/>
              </a:rPr>
              <a:t>油の ろ過 が必要</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8F6A4CA4-8C86-4233-A1BD-F440CD63F9FE}"/>
              </a:ext>
            </a:extLst>
          </p:cNvPr>
          <p:cNvSpPr/>
          <p:nvPr/>
        </p:nvSpPr>
        <p:spPr>
          <a:xfrm>
            <a:off x="784220" y="2173047"/>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513D870-97D4-4E41-9871-606E86067201}"/>
              </a:ext>
            </a:extLst>
          </p:cNvPr>
          <p:cNvSpPr/>
          <p:nvPr/>
        </p:nvSpPr>
        <p:spPr>
          <a:xfrm>
            <a:off x="5932486" y="602144"/>
            <a:ext cx="4698722" cy="715581"/>
          </a:xfrm>
          <a:prstGeom prst="rect">
            <a:avLst/>
          </a:prstGeom>
        </p:spPr>
        <p:txBody>
          <a:bodyPr wrap="none" anchor="ctr" anchorCtr="0">
            <a:spAutoFit/>
          </a:bodyPr>
          <a:lstStyle/>
          <a:p>
            <a:pPr>
              <a:lnSpc>
                <a:spcPct val="150000"/>
              </a:lnSpc>
            </a:pPr>
            <a:r>
              <a:rPr lang="ja-JP" altLang="en-US" sz="3200" dirty="0">
                <a:latin typeface="HG丸ｺﾞｼｯｸM-PRO" panose="020F0600000000000000" pitchFamily="50" charset="-128"/>
                <a:ea typeface="HG丸ｺﾞｼｯｸM-PRO" panose="020F0600000000000000" pitchFamily="50" charset="-128"/>
              </a:rPr>
              <a:t>フィルターの選定・実験</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9" name="矢印: 右 8">
            <a:extLst>
              <a:ext uri="{FF2B5EF4-FFF2-40B4-BE49-F238E27FC236}">
                <a16:creationId xmlns:a16="http://schemas.microsoft.com/office/drawing/2014/main" id="{06C51287-F441-4245-90EF-E0197830BD42}"/>
              </a:ext>
            </a:extLst>
          </p:cNvPr>
          <p:cNvSpPr/>
          <p:nvPr/>
        </p:nvSpPr>
        <p:spPr>
          <a:xfrm>
            <a:off x="5150647" y="959934"/>
            <a:ext cx="447283" cy="225911"/>
          </a:xfrm>
          <a:prstGeom prst="rightArrow">
            <a:avLst>
              <a:gd name="adj1" fmla="val 50000"/>
              <a:gd name="adj2" fmla="val 9774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297AA8A-FB4E-4949-A7F8-67339E060E5C}"/>
              </a:ext>
            </a:extLst>
          </p:cNvPr>
          <p:cNvSpPr/>
          <p:nvPr/>
        </p:nvSpPr>
        <p:spPr>
          <a:xfrm>
            <a:off x="3555044" y="2173047"/>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634AC92-AC4F-4D3A-ACB6-31985EDC9BDC}"/>
              </a:ext>
            </a:extLst>
          </p:cNvPr>
          <p:cNvSpPr/>
          <p:nvPr/>
        </p:nvSpPr>
        <p:spPr>
          <a:xfrm>
            <a:off x="6325868" y="2173047"/>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9193CA1D-1D12-4387-948D-C8E8DA6A2150}"/>
              </a:ext>
            </a:extLst>
          </p:cNvPr>
          <p:cNvSpPr/>
          <p:nvPr/>
        </p:nvSpPr>
        <p:spPr>
          <a:xfrm>
            <a:off x="9096692" y="2173047"/>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6D472F2-A40A-4CEE-97CF-DC7C802C6928}"/>
              </a:ext>
            </a:extLst>
          </p:cNvPr>
          <p:cNvSpPr/>
          <p:nvPr/>
        </p:nvSpPr>
        <p:spPr>
          <a:xfrm>
            <a:off x="784220" y="4841311"/>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5410F574-D976-4B43-B701-E15A9EBC1254}"/>
              </a:ext>
            </a:extLst>
          </p:cNvPr>
          <p:cNvSpPr/>
          <p:nvPr/>
        </p:nvSpPr>
        <p:spPr>
          <a:xfrm>
            <a:off x="3555044" y="4841311"/>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67529EA-AD19-46A2-BDCA-334B5EB05E66}"/>
              </a:ext>
            </a:extLst>
          </p:cNvPr>
          <p:cNvSpPr/>
          <p:nvPr/>
        </p:nvSpPr>
        <p:spPr>
          <a:xfrm>
            <a:off x="6325868" y="4841311"/>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67753378-99D7-4F86-AAB5-74134F68C56A}"/>
              </a:ext>
            </a:extLst>
          </p:cNvPr>
          <p:cNvSpPr/>
          <p:nvPr/>
        </p:nvSpPr>
        <p:spPr>
          <a:xfrm>
            <a:off x="9096692" y="4841311"/>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a:extLst>
              <a:ext uri="{FF2B5EF4-FFF2-40B4-BE49-F238E27FC236}">
                <a16:creationId xmlns:a16="http://schemas.microsoft.com/office/drawing/2014/main" id="{82E8FACB-0EF4-4522-86AD-10E3F118B801}"/>
              </a:ext>
            </a:extLst>
          </p:cNvPr>
          <p:cNvSpPr/>
          <p:nvPr/>
        </p:nvSpPr>
        <p:spPr>
          <a:xfrm>
            <a:off x="1064501" y="1770563"/>
            <a:ext cx="1795363" cy="272703"/>
          </a:xfrm>
          <a:prstGeom prst="rect">
            <a:avLst/>
          </a:prstGeom>
        </p:spPr>
        <p:txBody>
          <a:bodyPr wrap="none" lIns="0" tIns="0" rIns="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丸型油こしフィルター</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19" name="正方形/長方形 18">
            <a:extLst>
              <a:ext uri="{FF2B5EF4-FFF2-40B4-BE49-F238E27FC236}">
                <a16:creationId xmlns:a16="http://schemas.microsoft.com/office/drawing/2014/main" id="{760A271D-F4F2-47BB-8B9C-222D6A31DF81}"/>
              </a:ext>
            </a:extLst>
          </p:cNvPr>
          <p:cNvSpPr/>
          <p:nvPr/>
        </p:nvSpPr>
        <p:spPr>
          <a:xfrm>
            <a:off x="3655789" y="1770561"/>
            <a:ext cx="2154436" cy="272703"/>
          </a:xfrm>
          <a:prstGeom prst="rect">
            <a:avLst/>
          </a:prstGeom>
        </p:spPr>
        <p:txBody>
          <a:bodyPr wrap="none" lIns="0" tIns="0" rIns="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カップ型油こしフィルター</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21" name="正方形/長方形 20">
            <a:extLst>
              <a:ext uri="{FF2B5EF4-FFF2-40B4-BE49-F238E27FC236}">
                <a16:creationId xmlns:a16="http://schemas.microsoft.com/office/drawing/2014/main" id="{C9A096C9-B2A0-4D83-97B8-2C4B3148C69C}"/>
              </a:ext>
            </a:extLst>
          </p:cNvPr>
          <p:cNvSpPr/>
          <p:nvPr/>
        </p:nvSpPr>
        <p:spPr>
          <a:xfrm>
            <a:off x="6695917" y="1770562"/>
            <a:ext cx="1615827" cy="272703"/>
          </a:xfrm>
          <a:prstGeom prst="rect">
            <a:avLst/>
          </a:prstGeom>
        </p:spPr>
        <p:txBody>
          <a:bodyPr wrap="none" lIns="0" tIns="0" rIns="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コーヒーフィルター</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22" name="正方形/長方形 21">
            <a:extLst>
              <a:ext uri="{FF2B5EF4-FFF2-40B4-BE49-F238E27FC236}">
                <a16:creationId xmlns:a16="http://schemas.microsoft.com/office/drawing/2014/main" id="{A7707EAD-32E9-4326-AE58-B264BA070257}"/>
              </a:ext>
            </a:extLst>
          </p:cNvPr>
          <p:cNvSpPr/>
          <p:nvPr/>
        </p:nvSpPr>
        <p:spPr>
          <a:xfrm>
            <a:off x="10005350" y="1770561"/>
            <a:ext cx="538609" cy="272703"/>
          </a:xfrm>
          <a:prstGeom prst="rect">
            <a:avLst/>
          </a:prstGeom>
        </p:spPr>
        <p:txBody>
          <a:bodyPr wrap="none" lIns="0" tIns="0" rIns="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ウェス</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23" name="正方形/長方形 22">
            <a:extLst>
              <a:ext uri="{FF2B5EF4-FFF2-40B4-BE49-F238E27FC236}">
                <a16:creationId xmlns:a16="http://schemas.microsoft.com/office/drawing/2014/main" id="{BD6B0BB4-5136-433F-8B53-F840E27CEE48}"/>
              </a:ext>
            </a:extLst>
          </p:cNvPr>
          <p:cNvSpPr/>
          <p:nvPr/>
        </p:nvSpPr>
        <p:spPr>
          <a:xfrm>
            <a:off x="1327812" y="4429131"/>
            <a:ext cx="1256754" cy="272703"/>
          </a:xfrm>
          <a:prstGeom prst="rect">
            <a:avLst/>
          </a:prstGeom>
        </p:spPr>
        <p:txBody>
          <a:bodyPr wrap="none" lIns="0" tIns="0" rIns="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ポンプの吸入口</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24" name="正方形/長方形 23">
            <a:extLst>
              <a:ext uri="{FF2B5EF4-FFF2-40B4-BE49-F238E27FC236}">
                <a16:creationId xmlns:a16="http://schemas.microsoft.com/office/drawing/2014/main" id="{AB339EB4-E1F3-40CB-922A-DA32E2A3B906}"/>
              </a:ext>
            </a:extLst>
          </p:cNvPr>
          <p:cNvSpPr/>
          <p:nvPr/>
        </p:nvSpPr>
        <p:spPr>
          <a:xfrm>
            <a:off x="4553470" y="4432629"/>
            <a:ext cx="359073" cy="272703"/>
          </a:xfrm>
          <a:prstGeom prst="rect">
            <a:avLst/>
          </a:prstGeom>
        </p:spPr>
        <p:txBody>
          <a:bodyPr wrap="none" lIns="0" tIns="0" rIns="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漏斗</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25" name="正方形/長方形 24">
            <a:extLst>
              <a:ext uri="{FF2B5EF4-FFF2-40B4-BE49-F238E27FC236}">
                <a16:creationId xmlns:a16="http://schemas.microsoft.com/office/drawing/2014/main" id="{1D01B2B3-03AE-417C-B0E0-3AF47789BC18}"/>
              </a:ext>
            </a:extLst>
          </p:cNvPr>
          <p:cNvSpPr/>
          <p:nvPr/>
        </p:nvSpPr>
        <p:spPr>
          <a:xfrm>
            <a:off x="7318300" y="4428760"/>
            <a:ext cx="359073" cy="272703"/>
          </a:xfrm>
          <a:prstGeom prst="rect">
            <a:avLst/>
          </a:prstGeom>
        </p:spPr>
        <p:txBody>
          <a:bodyPr wrap="none" lIns="0" tIns="0" rIns="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漏斗</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26" name="正方形/長方形 25">
            <a:extLst>
              <a:ext uri="{FF2B5EF4-FFF2-40B4-BE49-F238E27FC236}">
                <a16:creationId xmlns:a16="http://schemas.microsoft.com/office/drawing/2014/main" id="{34B32486-163F-4894-B870-DF60FE03CCE8}"/>
              </a:ext>
            </a:extLst>
          </p:cNvPr>
          <p:cNvSpPr/>
          <p:nvPr/>
        </p:nvSpPr>
        <p:spPr>
          <a:xfrm>
            <a:off x="10005350" y="4428760"/>
            <a:ext cx="359073" cy="272703"/>
          </a:xfrm>
          <a:prstGeom prst="rect">
            <a:avLst/>
          </a:prstGeom>
        </p:spPr>
        <p:txBody>
          <a:bodyPr wrap="none" lIns="0" tIns="0" rIns="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ざる</a:t>
            </a:r>
            <a:endParaRPr lang="en-US" altLang="ja-JP" sz="1400" dirty="0">
              <a:latin typeface="HG丸ｺﾞｼｯｸM-PRO" panose="020F0600000000000000" pitchFamily="50" charset="-128"/>
              <a:ea typeface="HG丸ｺﾞｼｯｸM-PRO" panose="020F0600000000000000" pitchFamily="50" charset="-128"/>
            </a:endParaRPr>
          </a:p>
        </p:txBody>
      </p:sp>
      <p:pic>
        <p:nvPicPr>
          <p:cNvPr id="3" name="図 2" descr="屋内, 座る, 食品, 小さい が含まれている画像&#10;&#10;自動的に生成された説明">
            <a:extLst>
              <a:ext uri="{FF2B5EF4-FFF2-40B4-BE49-F238E27FC236}">
                <a16:creationId xmlns:a16="http://schemas.microsoft.com/office/drawing/2014/main" id="{358D5AC3-BE9D-4745-A129-BB4D30938AA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237478" y="4841311"/>
            <a:ext cx="2603883" cy="1952912"/>
          </a:xfrm>
          <a:prstGeom prst="rect">
            <a:avLst/>
          </a:prstGeom>
        </p:spPr>
      </p:pic>
      <p:pic>
        <p:nvPicPr>
          <p:cNvPr id="5" name="図 4" descr="屋内, 食品, 座る, テーブル が含まれている画像&#10;&#10;自動的に生成された説明">
            <a:extLst>
              <a:ext uri="{FF2B5EF4-FFF2-40B4-BE49-F238E27FC236}">
                <a16:creationId xmlns:a16="http://schemas.microsoft.com/office/drawing/2014/main" id="{21A4B490-EE62-4868-93DC-965B120A1FA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237478" y="2103062"/>
            <a:ext cx="2603883" cy="1952912"/>
          </a:xfrm>
          <a:prstGeom prst="rect">
            <a:avLst/>
          </a:prstGeom>
        </p:spPr>
      </p:pic>
      <p:pic>
        <p:nvPicPr>
          <p:cNvPr id="20" name="図 19" descr="屋内, テーブル, 座る, 食品 が含まれている画像&#10;&#10;自動的に生成された説明">
            <a:extLst>
              <a:ext uri="{FF2B5EF4-FFF2-40B4-BE49-F238E27FC236}">
                <a16:creationId xmlns:a16="http://schemas.microsoft.com/office/drawing/2014/main" id="{E236DA12-10C7-40B2-8218-113B2CE231E8}"/>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466654" y="2095845"/>
            <a:ext cx="2629346" cy="1972009"/>
          </a:xfrm>
          <a:prstGeom prst="rect">
            <a:avLst/>
          </a:prstGeom>
        </p:spPr>
      </p:pic>
      <p:pic>
        <p:nvPicPr>
          <p:cNvPr id="28" name="図 27" descr="カップ, 屋内, コーヒー, 座る が含まれている画像&#10;&#10;自動的に生成された説明">
            <a:extLst>
              <a:ext uri="{FF2B5EF4-FFF2-40B4-BE49-F238E27FC236}">
                <a16:creationId xmlns:a16="http://schemas.microsoft.com/office/drawing/2014/main" id="{6391F390-8692-4303-84D4-89B7FDA08C0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466654" y="4841309"/>
            <a:ext cx="2623281" cy="1952913"/>
          </a:xfrm>
          <a:prstGeom prst="rect">
            <a:avLst/>
          </a:prstGeom>
        </p:spPr>
      </p:pic>
      <p:pic>
        <p:nvPicPr>
          <p:cNvPr id="30" name="図 29" descr="テキスト&#10;&#10;自動的に生成された説明">
            <a:extLst>
              <a:ext uri="{FF2B5EF4-FFF2-40B4-BE49-F238E27FC236}">
                <a16:creationId xmlns:a16="http://schemas.microsoft.com/office/drawing/2014/main" id="{30BD8778-C51E-47C2-8FCC-421524CF7FC4}"/>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10054" y="2101337"/>
            <a:ext cx="2622024" cy="1966518"/>
          </a:xfrm>
          <a:prstGeom prst="rect">
            <a:avLst/>
          </a:prstGeom>
        </p:spPr>
      </p:pic>
      <p:pic>
        <p:nvPicPr>
          <p:cNvPr id="32" name="図 31" descr="文字の書かれた紙&#10;&#10;低い精度で自動的に生成された説明">
            <a:extLst>
              <a:ext uri="{FF2B5EF4-FFF2-40B4-BE49-F238E27FC236}">
                <a16:creationId xmlns:a16="http://schemas.microsoft.com/office/drawing/2014/main" id="{1E1F633D-1A61-47F8-8983-004A8821555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9053411" y="2095846"/>
            <a:ext cx="2613050" cy="1959788"/>
          </a:xfrm>
          <a:prstGeom prst="rect">
            <a:avLst/>
          </a:prstGeom>
        </p:spPr>
      </p:pic>
      <p:pic>
        <p:nvPicPr>
          <p:cNvPr id="35" name="図 34" descr="屋内, テーブル, 座る, 紙 が含まれている画像&#10;&#10;自動的に生成された説明">
            <a:extLst>
              <a:ext uri="{FF2B5EF4-FFF2-40B4-BE49-F238E27FC236}">
                <a16:creationId xmlns:a16="http://schemas.microsoft.com/office/drawing/2014/main" id="{29271A2B-D6FE-4FFE-8950-A71F629C1EF1}"/>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9096692" y="4833755"/>
            <a:ext cx="2623281" cy="1967461"/>
          </a:xfrm>
          <a:prstGeom prst="rect">
            <a:avLst/>
          </a:prstGeom>
        </p:spPr>
      </p:pic>
      <p:pic>
        <p:nvPicPr>
          <p:cNvPr id="37" name="図 36" descr="座る, トランク, 水, グレー が含まれている画像&#10;&#10;自動的に生成された説明">
            <a:extLst>
              <a:ext uri="{FF2B5EF4-FFF2-40B4-BE49-F238E27FC236}">
                <a16:creationId xmlns:a16="http://schemas.microsoft.com/office/drawing/2014/main" id="{68DBB248-6C0C-4834-A4AD-8AF71E85C2C0}"/>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706393" y="4822212"/>
            <a:ext cx="2629346" cy="1972010"/>
          </a:xfrm>
          <a:prstGeom prst="rect">
            <a:avLst/>
          </a:prstGeom>
        </p:spPr>
      </p:pic>
    </p:spTree>
    <p:extLst>
      <p:ext uri="{BB962C8B-B14F-4D97-AF65-F5344CB8AC3E}">
        <p14:creationId xmlns:p14="http://schemas.microsoft.com/office/powerpoint/2010/main" val="10086036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対策実施</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C56F9596-8957-48F8-8E70-838C753799DA}"/>
              </a:ext>
            </a:extLst>
          </p:cNvPr>
          <p:cNvSpPr/>
          <p:nvPr/>
        </p:nvSpPr>
        <p:spPr>
          <a:xfrm>
            <a:off x="1486334" y="602144"/>
            <a:ext cx="3329758" cy="715581"/>
          </a:xfrm>
          <a:prstGeom prst="rect">
            <a:avLst/>
          </a:prstGeom>
        </p:spPr>
        <p:txBody>
          <a:bodyPr wrap="none" anchor="ctr" anchorCtr="0">
            <a:spAutoFit/>
          </a:bodyPr>
          <a:lstStyle/>
          <a:p>
            <a:pPr>
              <a:lnSpc>
                <a:spcPct val="150000"/>
              </a:lnSpc>
            </a:pPr>
            <a:r>
              <a:rPr lang="ja-JP" altLang="en-US" sz="3200" dirty="0">
                <a:latin typeface="HG丸ｺﾞｼｯｸM-PRO" panose="020F0600000000000000" pitchFamily="50" charset="-128"/>
                <a:ea typeface="HG丸ｺﾞｼｯｸM-PRO" panose="020F0600000000000000" pitchFamily="50" charset="-128"/>
              </a:rPr>
              <a:t>油の ろ過 が必要</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8F6A4CA4-8C86-4233-A1BD-F440CD63F9FE}"/>
              </a:ext>
            </a:extLst>
          </p:cNvPr>
          <p:cNvSpPr/>
          <p:nvPr/>
        </p:nvSpPr>
        <p:spPr>
          <a:xfrm>
            <a:off x="1408166" y="2173047"/>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9513D870-97D4-4E41-9871-606E86067201}"/>
              </a:ext>
            </a:extLst>
          </p:cNvPr>
          <p:cNvSpPr/>
          <p:nvPr/>
        </p:nvSpPr>
        <p:spPr>
          <a:xfrm>
            <a:off x="5932486" y="602144"/>
            <a:ext cx="4698722" cy="715581"/>
          </a:xfrm>
          <a:prstGeom prst="rect">
            <a:avLst/>
          </a:prstGeom>
        </p:spPr>
        <p:txBody>
          <a:bodyPr wrap="none" anchor="ctr" anchorCtr="0">
            <a:spAutoFit/>
          </a:bodyPr>
          <a:lstStyle/>
          <a:p>
            <a:pPr>
              <a:lnSpc>
                <a:spcPct val="150000"/>
              </a:lnSpc>
            </a:pPr>
            <a:r>
              <a:rPr lang="ja-JP" altLang="en-US" sz="3200" dirty="0">
                <a:latin typeface="HG丸ｺﾞｼｯｸM-PRO" panose="020F0600000000000000" pitchFamily="50" charset="-128"/>
                <a:ea typeface="HG丸ｺﾞｼｯｸM-PRO" panose="020F0600000000000000" pitchFamily="50" charset="-128"/>
              </a:rPr>
              <a:t>フィルターの選定・実験</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9" name="矢印: 右 8">
            <a:extLst>
              <a:ext uri="{FF2B5EF4-FFF2-40B4-BE49-F238E27FC236}">
                <a16:creationId xmlns:a16="http://schemas.microsoft.com/office/drawing/2014/main" id="{06C51287-F441-4245-90EF-E0197830BD42}"/>
              </a:ext>
            </a:extLst>
          </p:cNvPr>
          <p:cNvSpPr/>
          <p:nvPr/>
        </p:nvSpPr>
        <p:spPr>
          <a:xfrm>
            <a:off x="5150647" y="959934"/>
            <a:ext cx="447283" cy="225911"/>
          </a:xfrm>
          <a:prstGeom prst="rightArrow">
            <a:avLst>
              <a:gd name="adj1" fmla="val 50000"/>
              <a:gd name="adj2" fmla="val 9774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正方形/長方形 10">
            <a:extLst>
              <a:ext uri="{FF2B5EF4-FFF2-40B4-BE49-F238E27FC236}">
                <a16:creationId xmlns:a16="http://schemas.microsoft.com/office/drawing/2014/main" id="{0297AA8A-FB4E-4949-A7F8-67339E060E5C}"/>
              </a:ext>
            </a:extLst>
          </p:cNvPr>
          <p:cNvSpPr/>
          <p:nvPr/>
        </p:nvSpPr>
        <p:spPr>
          <a:xfrm>
            <a:off x="4178990" y="2173047"/>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1634AC92-AC4F-4D3A-ACB6-31985EDC9BDC}"/>
              </a:ext>
            </a:extLst>
          </p:cNvPr>
          <p:cNvSpPr/>
          <p:nvPr/>
        </p:nvSpPr>
        <p:spPr>
          <a:xfrm>
            <a:off x="8061606" y="2326144"/>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E6D472F2-A40A-4CEE-97CF-DC7C802C6928}"/>
              </a:ext>
            </a:extLst>
          </p:cNvPr>
          <p:cNvSpPr/>
          <p:nvPr/>
        </p:nvSpPr>
        <p:spPr>
          <a:xfrm>
            <a:off x="2791609" y="4841311"/>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a:extLst>
              <a:ext uri="{FF2B5EF4-FFF2-40B4-BE49-F238E27FC236}">
                <a16:creationId xmlns:a16="http://schemas.microsoft.com/office/drawing/2014/main" id="{867529EA-AD19-46A2-BDCA-334B5EB05E66}"/>
              </a:ext>
            </a:extLst>
          </p:cNvPr>
          <p:cNvSpPr/>
          <p:nvPr/>
        </p:nvSpPr>
        <p:spPr>
          <a:xfrm>
            <a:off x="8061606" y="4621805"/>
            <a:ext cx="2355926" cy="16730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CFB73415-1DC0-4B56-AE06-D6A660023E7C}"/>
              </a:ext>
            </a:extLst>
          </p:cNvPr>
          <p:cNvSpPr/>
          <p:nvPr/>
        </p:nvSpPr>
        <p:spPr>
          <a:xfrm>
            <a:off x="1183342" y="1854226"/>
            <a:ext cx="5572461" cy="23055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B7D68D23-F766-46F9-8E50-5822D7DD3945}"/>
              </a:ext>
            </a:extLst>
          </p:cNvPr>
          <p:cNvSpPr/>
          <p:nvPr/>
        </p:nvSpPr>
        <p:spPr>
          <a:xfrm>
            <a:off x="3082490" y="1667585"/>
            <a:ext cx="1761233" cy="272703"/>
          </a:xfrm>
          <a:prstGeom prst="rect">
            <a:avLst/>
          </a:prstGeom>
          <a:solidFill>
            <a:schemeClr val="bg1"/>
          </a:solidFill>
        </p:spPr>
        <p:txBody>
          <a:bodyPr wrap="none" lIns="72000" tIns="0" rIns="7200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カップ型フィルター</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18" name="正方形/長方形 17">
            <a:extLst>
              <a:ext uri="{FF2B5EF4-FFF2-40B4-BE49-F238E27FC236}">
                <a16:creationId xmlns:a16="http://schemas.microsoft.com/office/drawing/2014/main" id="{1BD068DD-EBB6-421B-A826-F872DF849E08}"/>
              </a:ext>
            </a:extLst>
          </p:cNvPr>
          <p:cNvSpPr/>
          <p:nvPr/>
        </p:nvSpPr>
        <p:spPr>
          <a:xfrm>
            <a:off x="1183342" y="4539727"/>
            <a:ext cx="5572461" cy="21122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a:extLst>
              <a:ext uri="{FF2B5EF4-FFF2-40B4-BE49-F238E27FC236}">
                <a16:creationId xmlns:a16="http://schemas.microsoft.com/office/drawing/2014/main" id="{2911AF66-AE9B-4E81-B0E6-CDA377DB08A2}"/>
              </a:ext>
            </a:extLst>
          </p:cNvPr>
          <p:cNvSpPr/>
          <p:nvPr/>
        </p:nvSpPr>
        <p:spPr>
          <a:xfrm>
            <a:off x="3088955" y="4370582"/>
            <a:ext cx="1761233" cy="272703"/>
          </a:xfrm>
          <a:prstGeom prst="rect">
            <a:avLst/>
          </a:prstGeom>
          <a:solidFill>
            <a:schemeClr val="bg1"/>
          </a:solidFill>
        </p:spPr>
        <p:txBody>
          <a:bodyPr wrap="none" lIns="72000" tIns="0" rIns="7200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コーヒーフィルター</a:t>
            </a:r>
            <a:endParaRPr lang="en-US" altLang="ja-JP" sz="1400" dirty="0">
              <a:latin typeface="HG丸ｺﾞｼｯｸM-PRO" panose="020F0600000000000000" pitchFamily="50" charset="-128"/>
              <a:ea typeface="HG丸ｺﾞｼｯｸM-PRO" panose="020F0600000000000000" pitchFamily="50" charset="-128"/>
            </a:endParaRPr>
          </a:p>
        </p:txBody>
      </p:sp>
      <p:sp>
        <p:nvSpPr>
          <p:cNvPr id="19" name="正方形/長方形 18">
            <a:extLst>
              <a:ext uri="{FF2B5EF4-FFF2-40B4-BE49-F238E27FC236}">
                <a16:creationId xmlns:a16="http://schemas.microsoft.com/office/drawing/2014/main" id="{4860F65E-DF3F-4B16-A46E-3D169CBC6F58}"/>
              </a:ext>
            </a:extLst>
          </p:cNvPr>
          <p:cNvSpPr/>
          <p:nvPr/>
        </p:nvSpPr>
        <p:spPr>
          <a:xfrm>
            <a:off x="7581642" y="1854226"/>
            <a:ext cx="3315855" cy="479776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a:extLst>
              <a:ext uri="{FF2B5EF4-FFF2-40B4-BE49-F238E27FC236}">
                <a16:creationId xmlns:a16="http://schemas.microsoft.com/office/drawing/2014/main" id="{452FF2F9-1EEA-4387-97FB-3C4546C97FFA}"/>
              </a:ext>
            </a:extLst>
          </p:cNvPr>
          <p:cNvSpPr/>
          <p:nvPr/>
        </p:nvSpPr>
        <p:spPr>
          <a:xfrm>
            <a:off x="8897561" y="1667584"/>
            <a:ext cx="684015" cy="272703"/>
          </a:xfrm>
          <a:prstGeom prst="rect">
            <a:avLst/>
          </a:prstGeom>
          <a:solidFill>
            <a:schemeClr val="bg1"/>
          </a:solidFill>
        </p:spPr>
        <p:txBody>
          <a:bodyPr wrap="none" lIns="72000" tIns="0" rIns="72000" bIns="0" anchor="ctr" anchorCtr="0">
            <a:spAutoFit/>
          </a:bodyPr>
          <a:lstStyle/>
          <a:p>
            <a:pPr>
              <a:lnSpc>
                <a:spcPct val="150000"/>
              </a:lnSpc>
            </a:pPr>
            <a:r>
              <a:rPr lang="ja-JP" altLang="en-US" sz="1400" dirty="0">
                <a:latin typeface="HG丸ｺﾞｼｯｸM-PRO" panose="020F0600000000000000" pitchFamily="50" charset="-128"/>
                <a:ea typeface="HG丸ｺﾞｼｯｸM-PRO" panose="020F0600000000000000" pitchFamily="50" charset="-128"/>
              </a:rPr>
              <a:t>ウェス</a:t>
            </a:r>
            <a:endParaRPr lang="en-US" altLang="ja-JP" sz="1400" dirty="0">
              <a:latin typeface="HG丸ｺﾞｼｯｸM-PRO" panose="020F0600000000000000" pitchFamily="50" charset="-128"/>
              <a:ea typeface="HG丸ｺﾞｼｯｸM-PRO" panose="020F0600000000000000" pitchFamily="50" charset="-128"/>
            </a:endParaRPr>
          </a:p>
        </p:txBody>
      </p:sp>
      <p:pic>
        <p:nvPicPr>
          <p:cNvPr id="4" name="図 3" descr="テーブル, 屋内, 食品, 座る が含まれている画像&#10;&#10;自動的に生成された説明">
            <a:extLst>
              <a:ext uri="{FF2B5EF4-FFF2-40B4-BE49-F238E27FC236}">
                <a16:creationId xmlns:a16="http://schemas.microsoft.com/office/drawing/2014/main" id="{3A70056C-0831-4203-9EF8-354F0BF3BDC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25621" y="2085530"/>
            <a:ext cx="2905587" cy="2179190"/>
          </a:xfrm>
          <a:prstGeom prst="rect">
            <a:avLst/>
          </a:prstGeom>
        </p:spPr>
      </p:pic>
      <p:pic>
        <p:nvPicPr>
          <p:cNvPr id="7" name="図 6" descr="エンジン, 作品, ボウル, 食品 が含まれている画像&#10;&#10;自動的に生成された説明">
            <a:extLst>
              <a:ext uri="{FF2B5EF4-FFF2-40B4-BE49-F238E27FC236}">
                <a16:creationId xmlns:a16="http://schemas.microsoft.com/office/drawing/2014/main" id="{CA206AD4-BD8E-42DC-BBA6-DC0FCCFA187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294503" y="2025716"/>
            <a:ext cx="2670811" cy="2003108"/>
          </a:xfrm>
          <a:prstGeom prst="rect">
            <a:avLst/>
          </a:prstGeom>
        </p:spPr>
      </p:pic>
      <p:pic>
        <p:nvPicPr>
          <p:cNvPr id="21" name="図 20" descr="屋内, カップ, 座る, 小さい が含まれている画像&#10;&#10;自動的に生成された説明">
            <a:extLst>
              <a:ext uri="{FF2B5EF4-FFF2-40B4-BE49-F238E27FC236}">
                <a16:creationId xmlns:a16="http://schemas.microsoft.com/office/drawing/2014/main" id="{5B7C5B6A-7EB1-4B75-AB49-3543A6CE327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55632" y="2025717"/>
            <a:ext cx="2670811" cy="2003108"/>
          </a:xfrm>
          <a:prstGeom prst="rect">
            <a:avLst/>
          </a:prstGeom>
        </p:spPr>
      </p:pic>
      <p:pic>
        <p:nvPicPr>
          <p:cNvPr id="23" name="図 22" descr="鍋の中の卵&#10;&#10;低い精度で自動的に生成された説明">
            <a:extLst>
              <a:ext uri="{FF2B5EF4-FFF2-40B4-BE49-F238E27FC236}">
                <a16:creationId xmlns:a16="http://schemas.microsoft.com/office/drawing/2014/main" id="{D4F2D48C-D41E-4E1F-97F8-2F7F2D8B0B1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70508" y="4675461"/>
            <a:ext cx="2598126" cy="1948595"/>
          </a:xfrm>
          <a:prstGeom prst="rect">
            <a:avLst/>
          </a:prstGeom>
        </p:spPr>
      </p:pic>
      <p:pic>
        <p:nvPicPr>
          <p:cNvPr id="25" name="図 24" descr="屋内, カップ, 座る, 流し が含まれている画像&#10;&#10;自動的に生成された説明">
            <a:extLst>
              <a:ext uri="{FF2B5EF4-FFF2-40B4-BE49-F238E27FC236}">
                <a16:creationId xmlns:a16="http://schemas.microsoft.com/office/drawing/2014/main" id="{09FF0610-DAE3-46CB-9CB7-864FE5B10BC1}"/>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7724947" y="4422197"/>
            <a:ext cx="2905587" cy="2179190"/>
          </a:xfrm>
          <a:prstGeom prst="rect">
            <a:avLst/>
          </a:prstGeom>
        </p:spPr>
      </p:pic>
    </p:spTree>
    <p:extLst>
      <p:ext uri="{BB962C8B-B14F-4D97-AF65-F5344CB8AC3E}">
        <p14:creationId xmlns:p14="http://schemas.microsoft.com/office/powerpoint/2010/main" val="4031354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効果</a:t>
            </a:r>
            <a:endParaRPr lang="en-US" altLang="ja-JP" sz="2000" b="1" dirty="0">
              <a:latin typeface="HG丸ｺﾞｼｯｸM-PRO" panose="020F0600000000000000" pitchFamily="50" charset="-128"/>
              <a:ea typeface="HG丸ｺﾞｼｯｸM-PRO" panose="020F0600000000000000" pitchFamily="50" charset="-128"/>
            </a:endParaRPr>
          </a:p>
        </p:txBody>
      </p:sp>
      <p:graphicFrame>
        <p:nvGraphicFramePr>
          <p:cNvPr id="6" name="グラフ 5">
            <a:extLst>
              <a:ext uri="{FF2B5EF4-FFF2-40B4-BE49-F238E27FC236}">
                <a16:creationId xmlns:a16="http://schemas.microsoft.com/office/drawing/2014/main" id="{9CFBEDDC-914E-4BC8-985D-29111A3D74D3}"/>
              </a:ext>
            </a:extLst>
          </p:cNvPr>
          <p:cNvGraphicFramePr/>
          <p:nvPr>
            <p:extLst>
              <p:ext uri="{D42A27DB-BD31-4B8C-83A1-F6EECF244321}">
                <p14:modId xmlns:p14="http://schemas.microsoft.com/office/powerpoint/2010/main" val="2914973010"/>
              </p:ext>
            </p:extLst>
          </p:nvPr>
        </p:nvGraphicFramePr>
        <p:xfrm>
          <a:off x="1106956" y="1235631"/>
          <a:ext cx="4249274" cy="356538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7" name="グラフ 6">
            <a:extLst>
              <a:ext uri="{FF2B5EF4-FFF2-40B4-BE49-F238E27FC236}">
                <a16:creationId xmlns:a16="http://schemas.microsoft.com/office/drawing/2014/main" id="{5DC3F36D-AC3F-4E6C-84EA-143DFBFBAE5F}"/>
              </a:ext>
            </a:extLst>
          </p:cNvPr>
          <p:cNvGraphicFramePr/>
          <p:nvPr>
            <p:extLst>
              <p:ext uri="{D42A27DB-BD31-4B8C-83A1-F6EECF244321}">
                <p14:modId xmlns:p14="http://schemas.microsoft.com/office/powerpoint/2010/main" val="1283959743"/>
              </p:ext>
            </p:extLst>
          </p:nvPr>
        </p:nvGraphicFramePr>
        <p:xfrm>
          <a:off x="6519847" y="1235630"/>
          <a:ext cx="4249274" cy="3565384"/>
        </p:xfrm>
        <a:graphic>
          <a:graphicData uri="http://schemas.openxmlformats.org/drawingml/2006/chart">
            <c:chart xmlns:c="http://schemas.openxmlformats.org/drawingml/2006/chart" xmlns:r="http://schemas.openxmlformats.org/officeDocument/2006/relationships" r:id="rId4"/>
          </a:graphicData>
        </a:graphic>
      </p:graphicFrame>
      <p:sp>
        <p:nvSpPr>
          <p:cNvPr id="5" name="矢印: 右 4">
            <a:extLst>
              <a:ext uri="{FF2B5EF4-FFF2-40B4-BE49-F238E27FC236}">
                <a16:creationId xmlns:a16="http://schemas.microsoft.com/office/drawing/2014/main" id="{5D2FFA0C-FC22-4E37-AC4F-A36819995BA1}"/>
              </a:ext>
            </a:extLst>
          </p:cNvPr>
          <p:cNvSpPr/>
          <p:nvPr/>
        </p:nvSpPr>
        <p:spPr>
          <a:xfrm>
            <a:off x="5749779" y="2476615"/>
            <a:ext cx="376518" cy="871370"/>
          </a:xfrm>
          <a:prstGeom prst="rightArrow">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762A9236-E519-40D0-961B-FDAD17C21951}"/>
              </a:ext>
            </a:extLst>
          </p:cNvPr>
          <p:cNvSpPr/>
          <p:nvPr/>
        </p:nvSpPr>
        <p:spPr>
          <a:xfrm>
            <a:off x="831917" y="637858"/>
            <a:ext cx="7024680" cy="461665"/>
          </a:xfrm>
          <a:prstGeom prst="rect">
            <a:avLst/>
          </a:prstGeom>
        </p:spPr>
        <p:txBody>
          <a:bodyPr wrap="none">
            <a:spAutoFit/>
          </a:bodyPr>
          <a:lstStyle/>
          <a:p>
            <a:r>
              <a:rPr lang="ja-JP" altLang="en-US" sz="2400" dirty="0">
                <a:latin typeface="HG丸ｺﾞｼｯｸM-PRO" panose="020F0600000000000000" pitchFamily="50" charset="-128"/>
                <a:ea typeface="HG丸ｺﾞｼｯｸM-PRO" panose="020F0600000000000000" pitchFamily="50" charset="-128"/>
              </a:rPr>
              <a:t>・横型</a:t>
            </a:r>
            <a:r>
              <a:rPr lang="en-US" altLang="ja-JP" sz="2400" dirty="0">
                <a:latin typeface="HG丸ｺﾞｼｯｸM-PRO" panose="020F0600000000000000" pitchFamily="50" charset="-128"/>
                <a:ea typeface="HG丸ｺﾞｼｯｸM-PRO" panose="020F0600000000000000" pitchFamily="50" charset="-128"/>
              </a:rPr>
              <a:t>M/C</a:t>
            </a:r>
            <a:r>
              <a:rPr lang="ja-JP" altLang="en-US" sz="2400" dirty="0">
                <a:latin typeface="HG丸ｺﾞｼｯｸM-PRO" panose="020F0600000000000000" pitchFamily="50" charset="-128"/>
                <a:ea typeface="HG丸ｺﾞｼｯｸM-PRO" panose="020F0600000000000000" pitchFamily="50" charset="-128"/>
              </a:rPr>
              <a:t>の</a:t>
            </a:r>
            <a:r>
              <a:rPr lang="ja-JP" altLang="en-US" sz="2400" b="1" dirty="0">
                <a:solidFill>
                  <a:schemeClr val="accent6">
                    <a:lumMod val="75000"/>
                  </a:schemeClr>
                </a:solidFill>
                <a:latin typeface="HG丸ｺﾞｼｯｸM-PRO" panose="020F0600000000000000" pitchFamily="50" charset="-128"/>
                <a:ea typeface="HG丸ｺﾞｼｯｸM-PRO" panose="020F0600000000000000" pitchFamily="50" charset="-128"/>
              </a:rPr>
              <a:t>廃油処理</a:t>
            </a:r>
            <a:r>
              <a:rPr lang="ja-JP" altLang="en-US" sz="2400" dirty="0">
                <a:latin typeface="HG丸ｺﾞｼｯｸM-PRO" panose="020F0600000000000000" pitchFamily="50" charset="-128"/>
                <a:ea typeface="HG丸ｺﾞｼｯｸM-PRO" panose="020F0600000000000000" pitchFamily="50" charset="-128"/>
              </a:rPr>
              <a:t>にかかる時間（６ヶ月間）</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1" name="タイトル 1">
            <a:extLst>
              <a:ext uri="{FF2B5EF4-FFF2-40B4-BE49-F238E27FC236}">
                <a16:creationId xmlns:a16="http://schemas.microsoft.com/office/drawing/2014/main" id="{B55E838B-1731-49F9-8A5B-7F54835422E8}"/>
              </a:ext>
            </a:extLst>
          </p:cNvPr>
          <p:cNvSpPr txBox="1">
            <a:spLocks/>
          </p:cNvSpPr>
          <p:nvPr/>
        </p:nvSpPr>
        <p:spPr>
          <a:xfrm>
            <a:off x="4041422" y="1431912"/>
            <a:ext cx="1140056" cy="286232"/>
          </a:xfrm>
          <a:prstGeom prst="rect">
            <a:avLst/>
          </a:prstGeom>
        </p:spPr>
        <p:txBody>
          <a:bodyPr vert="horz" wrap="none" lIns="91440" tIns="45720" rIns="91440" bIns="4572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400" b="1" spc="300" dirty="0">
                <a:latin typeface="HG丸ｺﾞｼｯｸM-PRO" panose="020F0600000000000000" pitchFamily="50" charset="-128"/>
                <a:ea typeface="HG丸ｺﾞｼｯｸM-PRO" panose="020F0600000000000000" pitchFamily="50" charset="-128"/>
              </a:rPr>
              <a:t>計</a:t>
            </a:r>
            <a:r>
              <a:rPr lang="en-US" altLang="ja-JP" sz="1400" b="1" spc="300" dirty="0">
                <a:latin typeface="HG丸ｺﾞｼｯｸM-PRO" panose="020F0600000000000000" pitchFamily="50" charset="-128"/>
                <a:ea typeface="HG丸ｺﾞｼｯｸM-PRO" panose="020F0600000000000000" pitchFamily="50" charset="-128"/>
              </a:rPr>
              <a:t>600</a:t>
            </a:r>
            <a:r>
              <a:rPr lang="ja-JP" altLang="en-US" sz="1400" b="1" spc="300" dirty="0">
                <a:latin typeface="HG丸ｺﾞｼｯｸM-PRO" panose="020F0600000000000000" pitchFamily="50" charset="-128"/>
                <a:ea typeface="HG丸ｺﾞｼｯｸM-PRO" panose="020F0600000000000000" pitchFamily="50" charset="-128"/>
              </a:rPr>
              <a:t>分</a:t>
            </a:r>
            <a:endParaRPr lang="en-US" altLang="ja-JP" sz="1400" b="1" spc="300" dirty="0">
              <a:latin typeface="HG丸ｺﾞｼｯｸM-PRO" panose="020F0600000000000000" pitchFamily="50" charset="-128"/>
              <a:ea typeface="HG丸ｺﾞｼｯｸM-PRO" panose="020F0600000000000000" pitchFamily="50" charset="-128"/>
            </a:endParaRPr>
          </a:p>
        </p:txBody>
      </p:sp>
      <p:sp>
        <p:nvSpPr>
          <p:cNvPr id="12" name="タイトル 1">
            <a:extLst>
              <a:ext uri="{FF2B5EF4-FFF2-40B4-BE49-F238E27FC236}">
                <a16:creationId xmlns:a16="http://schemas.microsoft.com/office/drawing/2014/main" id="{B55E838B-1731-49F9-8A5B-7F54835422E8}"/>
              </a:ext>
            </a:extLst>
          </p:cNvPr>
          <p:cNvSpPr txBox="1">
            <a:spLocks/>
          </p:cNvSpPr>
          <p:nvPr/>
        </p:nvSpPr>
        <p:spPr>
          <a:xfrm>
            <a:off x="8451151" y="1421140"/>
            <a:ext cx="2350323" cy="307777"/>
          </a:xfrm>
          <a:prstGeom prst="rect">
            <a:avLst/>
          </a:prstGeom>
        </p:spPr>
        <p:txBody>
          <a:bodyPr vert="horz" wrap="none" lIns="91440" tIns="45720" rIns="91440" bIns="4572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400" b="1" spc="300" dirty="0">
                <a:latin typeface="HG丸ｺﾞｼｯｸM-PRO" panose="020F0600000000000000" pitchFamily="50" charset="-128"/>
                <a:ea typeface="HG丸ｺﾞｼｯｸM-PRO" panose="020F0600000000000000" pitchFamily="50" charset="-128"/>
              </a:rPr>
              <a:t>計</a:t>
            </a:r>
            <a:r>
              <a:rPr lang="en-US" altLang="ja-JP" sz="1400" b="1" spc="300" dirty="0">
                <a:latin typeface="HG丸ｺﾞｼｯｸM-PRO" panose="020F0600000000000000" pitchFamily="50" charset="-128"/>
                <a:ea typeface="HG丸ｺﾞｼｯｸM-PRO" panose="020F0600000000000000" pitchFamily="50" charset="-128"/>
              </a:rPr>
              <a:t>240</a:t>
            </a:r>
            <a:r>
              <a:rPr lang="ja-JP" altLang="en-US" sz="1400" b="1" spc="300" dirty="0">
                <a:latin typeface="HG丸ｺﾞｼｯｸM-PRO" panose="020F0600000000000000" pitchFamily="50" charset="-128"/>
                <a:ea typeface="HG丸ｺﾞｼｯｸM-PRO" panose="020F0600000000000000" pitchFamily="50" charset="-128"/>
              </a:rPr>
              <a:t>分（</a:t>
            </a:r>
            <a:r>
              <a:rPr lang="en-US" altLang="ja-JP" sz="1400" b="1" spc="300" dirty="0">
                <a:solidFill>
                  <a:srgbClr val="00B050"/>
                </a:solidFill>
                <a:latin typeface="HG丸ｺﾞｼｯｸM-PRO" panose="020F0600000000000000" pitchFamily="50" charset="-128"/>
                <a:ea typeface="HG丸ｺﾞｼｯｸM-PRO" panose="020F0600000000000000" pitchFamily="50" charset="-128"/>
              </a:rPr>
              <a:t>60%</a:t>
            </a:r>
            <a:r>
              <a:rPr lang="ja-JP" altLang="en-US" sz="1400" b="1" spc="300" dirty="0">
                <a:solidFill>
                  <a:srgbClr val="00B050"/>
                </a:solidFill>
                <a:latin typeface="HG丸ｺﾞｼｯｸM-PRO" panose="020F0600000000000000" pitchFamily="50" charset="-128"/>
                <a:ea typeface="HG丸ｺﾞｼｯｸM-PRO" panose="020F0600000000000000" pitchFamily="50" charset="-128"/>
              </a:rPr>
              <a:t>減</a:t>
            </a:r>
            <a:r>
              <a:rPr lang="ja-JP" altLang="en-US" sz="1400" b="1" spc="300" dirty="0">
                <a:latin typeface="HG丸ｺﾞｼｯｸM-PRO" panose="020F0600000000000000" pitchFamily="50" charset="-128"/>
                <a:ea typeface="HG丸ｺﾞｼｯｸM-PRO" panose="020F0600000000000000" pitchFamily="50" charset="-128"/>
              </a:rPr>
              <a:t>）</a:t>
            </a:r>
            <a:endParaRPr lang="en-US" altLang="ja-JP" sz="1400" b="1" spc="3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60D86417-FA31-42F5-93DF-39F259E9FBE2}"/>
              </a:ext>
            </a:extLst>
          </p:cNvPr>
          <p:cNvSpPr/>
          <p:nvPr/>
        </p:nvSpPr>
        <p:spPr>
          <a:xfrm>
            <a:off x="1577397" y="4788487"/>
            <a:ext cx="7951216" cy="1667764"/>
          </a:xfrm>
          <a:prstGeom prst="rect">
            <a:avLst/>
          </a:prstGeom>
        </p:spPr>
        <p:txBody>
          <a:bodyPr wrap="none"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・汲取り：１回あたり </a:t>
            </a:r>
            <a:r>
              <a:rPr lang="en-US" altLang="ja-JP" sz="2400" dirty="0">
                <a:latin typeface="HG丸ｺﾞｼｯｸM-PRO" panose="020F0600000000000000" pitchFamily="50" charset="-128"/>
                <a:ea typeface="HG丸ｺﾞｼｯｸM-PRO" panose="020F0600000000000000" pitchFamily="50" charset="-128"/>
              </a:rPr>
              <a:t>30</a:t>
            </a:r>
            <a:r>
              <a:rPr lang="ja-JP" altLang="en-US" sz="2400" dirty="0">
                <a:latin typeface="HG丸ｺﾞｼｯｸM-PRO" panose="020F0600000000000000" pitchFamily="50" charset="-128"/>
                <a:ea typeface="HG丸ｺﾞｼｯｸM-PRO" panose="020F0600000000000000" pitchFamily="50" charset="-128"/>
              </a:rPr>
              <a:t>分 → </a:t>
            </a:r>
            <a:r>
              <a:rPr lang="en-US" altLang="ja-JP" sz="2400" dirty="0">
                <a:latin typeface="HG丸ｺﾞｼｯｸM-PRO" panose="020F0600000000000000" pitchFamily="50" charset="-128"/>
                <a:ea typeface="HG丸ｺﾞｼｯｸM-PRO" panose="020F0600000000000000" pitchFamily="50" charset="-128"/>
              </a:rPr>
              <a:t>10</a:t>
            </a:r>
            <a:r>
              <a:rPr lang="ja-JP" altLang="en-US" sz="2400" dirty="0">
                <a:latin typeface="HG丸ｺﾞｼｯｸM-PRO" panose="020F0600000000000000" pitchFamily="50" charset="-128"/>
                <a:ea typeface="HG丸ｺﾞｼｯｸM-PRO" panose="020F0600000000000000" pitchFamily="50" charset="-128"/>
              </a:rPr>
              <a:t>分（</a:t>
            </a:r>
            <a:r>
              <a:rPr lang="en-US" altLang="ja-JP" sz="2400" dirty="0">
                <a:latin typeface="HG丸ｺﾞｼｯｸM-PRO" panose="020F0600000000000000" pitchFamily="50" charset="-128"/>
                <a:ea typeface="HG丸ｺﾞｼｯｸM-PRO" panose="020F0600000000000000" pitchFamily="50" charset="-128"/>
              </a:rPr>
              <a:t>20</a:t>
            </a:r>
            <a:r>
              <a:rPr lang="ja-JP" altLang="en-US" sz="2400" dirty="0">
                <a:latin typeface="HG丸ｺﾞｼｯｸM-PRO" panose="020F0600000000000000" pitchFamily="50" charset="-128"/>
                <a:ea typeface="HG丸ｺﾞｼｯｸM-PRO" panose="020F0600000000000000" pitchFamily="50" charset="-128"/>
              </a:rPr>
              <a:t>分減）</a:t>
            </a:r>
            <a:endParaRPr lang="en-US" altLang="ja-JP" sz="24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400" dirty="0">
                <a:latin typeface="HG丸ｺﾞｼｯｸM-PRO" panose="020F0600000000000000" pitchFamily="50" charset="-128"/>
                <a:ea typeface="HG丸ｺﾞｼｯｸM-PRO" panose="020F0600000000000000" pitchFamily="50" charset="-128"/>
              </a:rPr>
              <a:t>・流入れ：１回あたり </a:t>
            </a:r>
            <a:r>
              <a:rPr lang="en-US" altLang="ja-JP" sz="2400" dirty="0">
                <a:latin typeface="HG丸ｺﾞｼｯｸM-PRO" panose="020F0600000000000000" pitchFamily="50" charset="-128"/>
                <a:ea typeface="HG丸ｺﾞｼｯｸM-PRO" panose="020F0600000000000000" pitchFamily="50" charset="-128"/>
              </a:rPr>
              <a:t>15</a:t>
            </a:r>
            <a:r>
              <a:rPr lang="ja-JP" altLang="en-US" sz="2400" dirty="0">
                <a:latin typeface="HG丸ｺﾞｼｯｸM-PRO" panose="020F0600000000000000" pitchFamily="50" charset="-128"/>
                <a:ea typeface="HG丸ｺﾞｼｯｸM-PRO" panose="020F0600000000000000" pitchFamily="50" charset="-128"/>
              </a:rPr>
              <a:t>分 → </a:t>
            </a:r>
            <a:r>
              <a:rPr lang="en-US" altLang="ja-JP" sz="2400" dirty="0">
                <a:latin typeface="HG丸ｺﾞｼｯｸM-PRO" panose="020F0600000000000000" pitchFamily="50" charset="-128"/>
                <a:ea typeface="HG丸ｺﾞｼｯｸM-PRO" panose="020F0600000000000000" pitchFamily="50" charset="-128"/>
              </a:rPr>
              <a:t>5</a:t>
            </a:r>
            <a:r>
              <a:rPr lang="ja-JP" altLang="en-US" sz="2400" dirty="0">
                <a:latin typeface="HG丸ｺﾞｼｯｸM-PRO" panose="020F0600000000000000" pitchFamily="50" charset="-128"/>
                <a:ea typeface="HG丸ｺﾞｼｯｸM-PRO" panose="020F0600000000000000" pitchFamily="50" charset="-128"/>
              </a:rPr>
              <a:t>分（</a:t>
            </a:r>
            <a:r>
              <a:rPr lang="en-US" altLang="ja-JP" sz="2400" dirty="0">
                <a:latin typeface="HG丸ｺﾞｼｯｸM-PRO" panose="020F0600000000000000" pitchFamily="50" charset="-128"/>
                <a:ea typeface="HG丸ｺﾞｼｯｸM-PRO" panose="020F0600000000000000" pitchFamily="50" charset="-128"/>
              </a:rPr>
              <a:t>10</a:t>
            </a:r>
            <a:r>
              <a:rPr lang="ja-JP" altLang="en-US" sz="2400" dirty="0">
                <a:latin typeface="HG丸ｺﾞｼｯｸM-PRO" panose="020F0600000000000000" pitchFamily="50" charset="-128"/>
                <a:ea typeface="HG丸ｺﾞｼｯｸM-PRO" panose="020F0600000000000000" pitchFamily="50" charset="-128"/>
              </a:rPr>
              <a:t>分減）</a:t>
            </a:r>
            <a:endParaRPr lang="en-US" altLang="ja-JP" sz="24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400" dirty="0">
                <a:latin typeface="HG丸ｺﾞｼｯｸM-PRO" panose="020F0600000000000000" pitchFamily="50" charset="-128"/>
                <a:ea typeface="HG丸ｺﾞｼｯｸM-PRO" panose="020F0600000000000000" pitchFamily="50" charset="-128"/>
              </a:rPr>
              <a:t>・さらに、ドラム缶交換作業 </a:t>
            </a:r>
            <a:r>
              <a:rPr lang="en-US" altLang="ja-JP" sz="2400" dirty="0">
                <a:latin typeface="HG丸ｺﾞｼｯｸM-PRO" panose="020F0600000000000000" pitchFamily="50" charset="-128"/>
                <a:ea typeface="HG丸ｺﾞｼｯｸM-PRO" panose="020F0600000000000000" pitchFamily="50" charset="-128"/>
              </a:rPr>
              <a:t>1</a:t>
            </a:r>
            <a:r>
              <a:rPr lang="ja-JP" altLang="en-US" sz="2400" dirty="0">
                <a:latin typeface="HG丸ｺﾞｼｯｸM-PRO" panose="020F0600000000000000" pitchFamily="50" charset="-128"/>
                <a:ea typeface="HG丸ｺﾞｼｯｸM-PRO" panose="020F0600000000000000" pitchFamily="50" charset="-128"/>
              </a:rPr>
              <a:t>回</a:t>
            </a:r>
            <a:r>
              <a:rPr lang="en-US" altLang="ja-JP" sz="2400" dirty="0">
                <a:latin typeface="HG丸ｺﾞｼｯｸM-PRO" panose="020F0600000000000000" pitchFamily="50" charset="-128"/>
                <a:ea typeface="HG丸ｺﾞｼｯｸM-PRO" panose="020F0600000000000000" pitchFamily="50" charset="-128"/>
              </a:rPr>
              <a:t>/1</a:t>
            </a:r>
            <a:r>
              <a:rPr lang="ja-JP" altLang="en-US" sz="2400" dirty="0">
                <a:latin typeface="HG丸ｺﾞｼｯｸM-PRO" panose="020F0600000000000000" pitchFamily="50" charset="-128"/>
                <a:ea typeface="HG丸ｺﾞｼｯｸM-PRO" panose="020F0600000000000000" pitchFamily="50" charset="-128"/>
              </a:rPr>
              <a:t>ヶ月 → </a:t>
            </a:r>
            <a:r>
              <a:rPr lang="en-US" altLang="ja-JP" sz="2400" dirty="0">
                <a:latin typeface="HG丸ｺﾞｼｯｸM-PRO" panose="020F0600000000000000" pitchFamily="50" charset="-128"/>
                <a:ea typeface="HG丸ｺﾞｼｯｸM-PRO" panose="020F0600000000000000" pitchFamily="50" charset="-128"/>
              </a:rPr>
              <a:t>1</a:t>
            </a:r>
            <a:r>
              <a:rPr lang="ja-JP" altLang="en-US" sz="2400" dirty="0">
                <a:latin typeface="HG丸ｺﾞｼｯｸM-PRO" panose="020F0600000000000000" pitchFamily="50" charset="-128"/>
                <a:ea typeface="HG丸ｺﾞｼｯｸM-PRO" panose="020F0600000000000000" pitchFamily="50" charset="-128"/>
              </a:rPr>
              <a:t>回</a:t>
            </a:r>
            <a:r>
              <a:rPr lang="en-US" altLang="ja-JP" sz="2400" dirty="0">
                <a:latin typeface="HG丸ｺﾞｼｯｸM-PRO" panose="020F0600000000000000" pitchFamily="50" charset="-128"/>
                <a:ea typeface="HG丸ｺﾞｼｯｸM-PRO" panose="020F0600000000000000" pitchFamily="50" charset="-128"/>
              </a:rPr>
              <a:t>/3</a:t>
            </a:r>
            <a:r>
              <a:rPr lang="ja-JP" altLang="en-US" sz="2400" dirty="0">
                <a:latin typeface="HG丸ｺﾞｼｯｸM-PRO" panose="020F0600000000000000" pitchFamily="50" charset="-128"/>
                <a:ea typeface="HG丸ｺﾞｼｯｸM-PRO" panose="020F0600000000000000" pitchFamily="50" charset="-128"/>
              </a:rPr>
              <a:t>ヶ月</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5" name="タイトル 1">
            <a:extLst>
              <a:ext uri="{FF2B5EF4-FFF2-40B4-BE49-F238E27FC236}">
                <a16:creationId xmlns:a16="http://schemas.microsoft.com/office/drawing/2014/main" id="{0352534B-68F3-4ADE-ADDE-9D5C63D93B51}"/>
              </a:ext>
            </a:extLst>
          </p:cNvPr>
          <p:cNvSpPr txBox="1">
            <a:spLocks/>
          </p:cNvSpPr>
          <p:nvPr/>
        </p:nvSpPr>
        <p:spPr>
          <a:xfrm>
            <a:off x="9002413" y="5242477"/>
            <a:ext cx="1928733" cy="307777"/>
          </a:xfrm>
          <a:prstGeom prst="rect">
            <a:avLst/>
          </a:prstGeom>
        </p:spPr>
        <p:txBody>
          <a:bodyPr vert="horz" wrap="none" lIns="91440" tIns="45720" rIns="91440" bIns="4572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ja-JP" altLang="en-US" sz="1400" b="1" spc="300" dirty="0">
                <a:solidFill>
                  <a:schemeClr val="accent6">
                    <a:lumMod val="75000"/>
                  </a:schemeClr>
                </a:solidFill>
                <a:latin typeface="HG丸ｺﾞｼｯｸM-PRO" panose="020F0600000000000000" pitchFamily="50" charset="-128"/>
                <a:ea typeface="HG丸ｺﾞｼｯｸM-PRO" panose="020F0600000000000000" pitchFamily="50" charset="-128"/>
              </a:rPr>
              <a:t>体力的な負担も減</a:t>
            </a:r>
            <a:endParaRPr lang="en-US" altLang="ja-JP" sz="1400" b="1" spc="300" dirty="0">
              <a:solidFill>
                <a:schemeClr val="accent6">
                  <a:lumMod val="75000"/>
                </a:schemeClr>
              </a:solidFill>
              <a:latin typeface="HG丸ｺﾞｼｯｸM-PRO" panose="020F0600000000000000" pitchFamily="50" charset="-128"/>
              <a:ea typeface="HG丸ｺﾞｼｯｸM-PRO" panose="020F0600000000000000" pitchFamily="50" charset="-128"/>
            </a:endParaRPr>
          </a:p>
        </p:txBody>
      </p:sp>
      <p:cxnSp>
        <p:nvCxnSpPr>
          <p:cNvPr id="27" name="コネクタ: 曲線 26">
            <a:extLst>
              <a:ext uri="{FF2B5EF4-FFF2-40B4-BE49-F238E27FC236}">
                <a16:creationId xmlns:a16="http://schemas.microsoft.com/office/drawing/2014/main" id="{F0C0BD3E-9C2B-4CB9-A2CB-67E4BBECAB2F}"/>
              </a:ext>
            </a:extLst>
          </p:cNvPr>
          <p:cNvCxnSpPr/>
          <p:nvPr/>
        </p:nvCxnSpPr>
        <p:spPr>
          <a:xfrm rot="10800000" flipV="1">
            <a:off x="8408120" y="5428638"/>
            <a:ext cx="537882" cy="236668"/>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4385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効果</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23" name="正方形/長方形 22">
            <a:extLst>
              <a:ext uri="{FF2B5EF4-FFF2-40B4-BE49-F238E27FC236}">
                <a16:creationId xmlns:a16="http://schemas.microsoft.com/office/drawing/2014/main" id="{4E116DB0-721D-4AF7-92FE-DBB7D328EC8F}"/>
              </a:ext>
            </a:extLst>
          </p:cNvPr>
          <p:cNvSpPr/>
          <p:nvPr/>
        </p:nvSpPr>
        <p:spPr>
          <a:xfrm>
            <a:off x="1619597" y="523271"/>
            <a:ext cx="7366119" cy="559769"/>
          </a:xfrm>
          <a:prstGeom prst="rect">
            <a:avLst/>
          </a:prstGeom>
        </p:spPr>
        <p:txBody>
          <a:bodyPr wrap="none"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・切削油の使用量：１２缶 </a:t>
            </a:r>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 １年　→　４缶 </a:t>
            </a:r>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 １年</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25" name="正方形/長方形 24">
            <a:extLst>
              <a:ext uri="{FF2B5EF4-FFF2-40B4-BE49-F238E27FC236}">
                <a16:creationId xmlns:a16="http://schemas.microsoft.com/office/drawing/2014/main" id="{B20F7FAE-B316-4D2A-826C-CBBCA399CAE0}"/>
              </a:ext>
            </a:extLst>
          </p:cNvPr>
          <p:cNvSpPr/>
          <p:nvPr/>
        </p:nvSpPr>
        <p:spPr>
          <a:xfrm>
            <a:off x="2007577" y="1154141"/>
            <a:ext cx="7947616" cy="824044"/>
          </a:xfrm>
          <a:prstGeom prst="rect">
            <a:avLst/>
          </a:prstGeom>
          <a:solidFill>
            <a:schemeClr val="accent1">
              <a:lumMod val="20000"/>
              <a:lumOff val="80000"/>
            </a:schemeClr>
          </a:solidFill>
        </p:spPr>
        <p:txBody>
          <a:bodyPr wrap="none" lIns="72000" tIns="0" bIns="216000" anchor="ctr" anchorCtr="0">
            <a:spAutoFit/>
          </a:bodyPr>
          <a:lstStyle/>
          <a:p>
            <a:pPr>
              <a:lnSpc>
                <a:spcPct val="200000"/>
              </a:lnSpc>
            </a:pPr>
            <a:r>
              <a:rPr lang="ja-JP" altLang="en-US" sz="2400" dirty="0">
                <a:latin typeface="HG丸ｺﾞｼｯｸM-PRO" panose="020F0600000000000000" pitchFamily="50" charset="-128"/>
                <a:ea typeface="HG丸ｺﾞｼｯｸM-PRO" panose="020F0600000000000000" pitchFamily="50" charset="-128"/>
              </a:rPr>
              <a:t>年間￥</a:t>
            </a:r>
            <a:r>
              <a:rPr lang="en-US" altLang="ja-JP" sz="2400" dirty="0">
                <a:latin typeface="HG丸ｺﾞｼｯｸM-PRO" panose="020F0600000000000000" pitchFamily="50" charset="-128"/>
                <a:ea typeface="HG丸ｺﾞｼｯｸM-PRO" panose="020F0600000000000000" pitchFamily="50" charset="-128"/>
              </a:rPr>
              <a:t>169,872</a:t>
            </a:r>
            <a:r>
              <a:rPr lang="ja-JP" altLang="en-US" sz="2400" dirty="0">
                <a:latin typeface="HG丸ｺﾞｼｯｸM-PRO" panose="020F0600000000000000" pitchFamily="50" charset="-128"/>
                <a:ea typeface="HG丸ｺﾞｼｯｸM-PRO" panose="020F0600000000000000" pitchFamily="50" charset="-128"/>
              </a:rPr>
              <a:t>　→　￥</a:t>
            </a:r>
            <a:r>
              <a:rPr lang="en-US" altLang="ja-JP" sz="2400" dirty="0">
                <a:latin typeface="HG丸ｺﾞｼｯｸM-PRO" panose="020F0600000000000000" pitchFamily="50" charset="-128"/>
                <a:ea typeface="HG丸ｺﾞｼｯｸM-PRO" panose="020F0600000000000000" pitchFamily="50" charset="-128"/>
              </a:rPr>
              <a:t>56,624</a:t>
            </a:r>
            <a:r>
              <a:rPr lang="ja-JP" altLang="en-US" sz="2400" dirty="0">
                <a:latin typeface="HG丸ｺﾞｼｯｸM-PRO" panose="020F0600000000000000" pitchFamily="50" charset="-128"/>
                <a:ea typeface="HG丸ｺﾞｼｯｸM-PRO" panose="020F0600000000000000" pitchFamily="50" charset="-128"/>
              </a:rPr>
              <a:t>　（￥</a:t>
            </a:r>
            <a:r>
              <a:rPr lang="en-US" altLang="ja-JP" sz="2400" dirty="0">
                <a:latin typeface="HG丸ｺﾞｼｯｸM-PRO" panose="020F0600000000000000" pitchFamily="50" charset="-128"/>
                <a:ea typeface="HG丸ｺﾞｼｯｸM-PRO" panose="020F0600000000000000" pitchFamily="50" charset="-128"/>
              </a:rPr>
              <a:t>113,248</a:t>
            </a:r>
            <a:r>
              <a:rPr lang="ja-JP" altLang="en-US" sz="2400" dirty="0">
                <a:latin typeface="HG丸ｺﾞｼｯｸM-PRO" panose="020F0600000000000000" pitchFamily="50" charset="-128"/>
                <a:ea typeface="HG丸ｺﾞｼｯｸM-PRO" panose="020F0600000000000000" pitchFamily="50" charset="-128"/>
              </a:rPr>
              <a:t>減）</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28" name="正方形/長方形 27">
            <a:extLst>
              <a:ext uri="{FF2B5EF4-FFF2-40B4-BE49-F238E27FC236}">
                <a16:creationId xmlns:a16="http://schemas.microsoft.com/office/drawing/2014/main" id="{36E3D249-F6F2-467D-B3C6-DC529BC889EF}"/>
              </a:ext>
            </a:extLst>
          </p:cNvPr>
          <p:cNvSpPr/>
          <p:nvPr/>
        </p:nvSpPr>
        <p:spPr>
          <a:xfrm>
            <a:off x="1619597" y="2153990"/>
            <a:ext cx="6853158" cy="559769"/>
          </a:xfrm>
          <a:prstGeom prst="rect">
            <a:avLst/>
          </a:prstGeom>
        </p:spPr>
        <p:txBody>
          <a:bodyPr wrap="none"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・廃液の引取り：</a:t>
            </a:r>
            <a:r>
              <a:rPr lang="en-US" altLang="ja-JP" sz="2400"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４回 </a:t>
            </a:r>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 １年　→　１回 </a:t>
            </a:r>
            <a:r>
              <a:rPr lang="en-US" altLang="ja-JP" sz="2400"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１年</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2" name="正方形/長方形 31">
            <a:extLst>
              <a:ext uri="{FF2B5EF4-FFF2-40B4-BE49-F238E27FC236}">
                <a16:creationId xmlns:a16="http://schemas.microsoft.com/office/drawing/2014/main" id="{137BE4BC-88B6-4400-B8F1-2D6CB65A6C5F}"/>
              </a:ext>
            </a:extLst>
          </p:cNvPr>
          <p:cNvSpPr/>
          <p:nvPr/>
        </p:nvSpPr>
        <p:spPr>
          <a:xfrm>
            <a:off x="707344" y="5774890"/>
            <a:ext cx="10777309" cy="637675"/>
          </a:xfrm>
          <a:prstGeom prst="rect">
            <a:avLst/>
          </a:prstGeom>
        </p:spPr>
        <p:txBody>
          <a:bodyPr wrap="none" anchor="ctr" anchorCtr="0">
            <a:spAutoFit/>
          </a:bodyPr>
          <a:lstStyle/>
          <a:p>
            <a:pPr algn="ctr">
              <a:lnSpc>
                <a:spcPct val="150000"/>
              </a:lnSpc>
            </a:pPr>
            <a:r>
              <a:rPr lang="ja-JP" altLang="en-US" sz="2800" dirty="0">
                <a:latin typeface="HG丸ｺﾞｼｯｸM-PRO" panose="020F0600000000000000" pitchFamily="50" charset="-128"/>
                <a:ea typeface="HG丸ｺﾞｼｯｸM-PRO" panose="020F0600000000000000" pitchFamily="50" charset="-128"/>
              </a:rPr>
              <a:t>年間￥</a:t>
            </a:r>
            <a:r>
              <a:rPr lang="en-US" altLang="ja-JP" sz="2800" dirty="0">
                <a:latin typeface="HG丸ｺﾞｼｯｸM-PRO" panose="020F0600000000000000" pitchFamily="50" charset="-128"/>
                <a:ea typeface="HG丸ｺﾞｼｯｸM-PRO" panose="020F0600000000000000" pitchFamily="50" charset="-128"/>
              </a:rPr>
              <a:t>609,872</a:t>
            </a:r>
            <a:r>
              <a:rPr lang="ja-JP" altLang="en-US" sz="2800" dirty="0">
                <a:latin typeface="HG丸ｺﾞｼｯｸM-PRO" panose="020F0600000000000000" pitchFamily="50" charset="-128"/>
                <a:ea typeface="HG丸ｺﾞｼｯｸM-PRO" panose="020F0600000000000000" pitchFamily="50" charset="-128"/>
              </a:rPr>
              <a:t>　→　￥</a:t>
            </a:r>
            <a:r>
              <a:rPr lang="en-US" altLang="ja-JP" sz="2800" dirty="0">
                <a:latin typeface="HG丸ｺﾞｼｯｸM-PRO" panose="020F0600000000000000" pitchFamily="50" charset="-128"/>
                <a:ea typeface="HG丸ｺﾞｼｯｸM-PRO" panose="020F0600000000000000" pitchFamily="50" charset="-128"/>
              </a:rPr>
              <a:t>172,624</a:t>
            </a:r>
            <a:r>
              <a:rPr lang="ja-JP" altLang="en-US" sz="2800" dirty="0">
                <a:latin typeface="HG丸ｺﾞｼｯｸM-PRO" panose="020F0600000000000000" pitchFamily="50" charset="-128"/>
                <a:ea typeface="HG丸ｺﾞｼｯｸM-PRO" panose="020F0600000000000000" pitchFamily="50" charset="-128"/>
              </a:rPr>
              <a:t>（</a:t>
            </a:r>
            <a:r>
              <a:rPr lang="ja-JP" altLang="en-US" sz="2800" dirty="0">
                <a:solidFill>
                  <a:schemeClr val="accent6">
                    <a:lumMod val="75000"/>
                  </a:schemeClr>
                </a:solidFill>
                <a:latin typeface="HG丸ｺﾞｼｯｸM-PRO" panose="020F0600000000000000" pitchFamily="50" charset="-128"/>
                <a:ea typeface="HG丸ｺﾞｼｯｸM-PRO" panose="020F0600000000000000" pitchFamily="50" charset="-128"/>
              </a:rPr>
              <a:t>￥</a:t>
            </a:r>
            <a:r>
              <a:rPr lang="en-US" altLang="ja-JP" sz="2800" dirty="0">
                <a:solidFill>
                  <a:schemeClr val="accent6">
                    <a:lumMod val="75000"/>
                  </a:schemeClr>
                </a:solidFill>
                <a:latin typeface="HG丸ｺﾞｼｯｸM-PRO" panose="020F0600000000000000" pitchFamily="50" charset="-128"/>
                <a:ea typeface="HG丸ｺﾞｼｯｸM-PRO" panose="020F0600000000000000" pitchFamily="50" charset="-128"/>
              </a:rPr>
              <a:t>437,248</a:t>
            </a:r>
            <a:r>
              <a:rPr lang="ja-JP" altLang="en-US" sz="2800" dirty="0">
                <a:solidFill>
                  <a:schemeClr val="accent6">
                    <a:lumMod val="75000"/>
                  </a:schemeClr>
                </a:solidFill>
                <a:latin typeface="HG丸ｺﾞｼｯｸM-PRO" panose="020F0600000000000000" pitchFamily="50" charset="-128"/>
                <a:ea typeface="HG丸ｺﾞｼｯｸM-PRO" panose="020F0600000000000000" pitchFamily="50" charset="-128"/>
              </a:rPr>
              <a:t> </a:t>
            </a:r>
            <a:r>
              <a:rPr lang="en-US" altLang="ja-JP" sz="2800" dirty="0">
                <a:solidFill>
                  <a:schemeClr val="accent6">
                    <a:lumMod val="75000"/>
                  </a:schemeClr>
                </a:solidFill>
                <a:latin typeface="HG丸ｺﾞｼｯｸM-PRO" panose="020F0600000000000000" pitchFamily="50" charset="-128"/>
                <a:ea typeface="HG丸ｺﾞｼｯｸM-PRO" panose="020F0600000000000000" pitchFamily="50" charset="-128"/>
              </a:rPr>
              <a:t>[71.7%]</a:t>
            </a:r>
            <a:r>
              <a:rPr lang="ja-JP" altLang="en-US" sz="2800" dirty="0">
                <a:solidFill>
                  <a:schemeClr val="accent6">
                    <a:lumMod val="75000"/>
                  </a:schemeClr>
                </a:solidFill>
                <a:latin typeface="HG丸ｺﾞｼｯｸM-PRO" panose="020F0600000000000000" pitchFamily="50" charset="-128"/>
                <a:ea typeface="HG丸ｺﾞｼｯｸM-PRO" panose="020F0600000000000000" pitchFamily="50" charset="-128"/>
              </a:rPr>
              <a:t>減）</a:t>
            </a:r>
            <a:endParaRPr lang="en-US" altLang="ja-JP" sz="2800" dirty="0">
              <a:latin typeface="HG丸ｺﾞｼｯｸM-PRO" panose="020F0600000000000000" pitchFamily="50" charset="-128"/>
              <a:ea typeface="HG丸ｺﾞｼｯｸM-PRO" panose="020F0600000000000000" pitchFamily="50" charset="-128"/>
            </a:endParaRPr>
          </a:p>
        </p:txBody>
      </p:sp>
      <p:sp>
        <p:nvSpPr>
          <p:cNvPr id="33" name="正方形/長方形 32">
            <a:extLst>
              <a:ext uri="{FF2B5EF4-FFF2-40B4-BE49-F238E27FC236}">
                <a16:creationId xmlns:a16="http://schemas.microsoft.com/office/drawing/2014/main" id="{656B70AE-7D59-4CEC-BDDA-7A660F7BF110}"/>
              </a:ext>
            </a:extLst>
          </p:cNvPr>
          <p:cNvSpPr/>
          <p:nvPr/>
        </p:nvSpPr>
        <p:spPr>
          <a:xfrm>
            <a:off x="2007577" y="2778753"/>
            <a:ext cx="8176845" cy="824044"/>
          </a:xfrm>
          <a:prstGeom prst="rect">
            <a:avLst/>
          </a:prstGeom>
          <a:solidFill>
            <a:schemeClr val="accent1">
              <a:lumMod val="20000"/>
              <a:lumOff val="80000"/>
            </a:schemeClr>
          </a:solidFill>
        </p:spPr>
        <p:txBody>
          <a:bodyPr wrap="none" lIns="72000" tIns="0" bIns="216000" anchor="ctr" anchorCtr="0">
            <a:spAutoFit/>
          </a:bodyPr>
          <a:lstStyle/>
          <a:p>
            <a:pPr>
              <a:lnSpc>
                <a:spcPct val="200000"/>
              </a:lnSpc>
            </a:pPr>
            <a:r>
              <a:rPr lang="ja-JP" altLang="en-US" sz="2400" dirty="0">
                <a:latin typeface="HG丸ｺﾞｼｯｸM-PRO" panose="020F0600000000000000" pitchFamily="50" charset="-128"/>
                <a:ea typeface="HG丸ｺﾞｼｯｸM-PRO" panose="020F0600000000000000" pitchFamily="50" charset="-128"/>
              </a:rPr>
              <a:t>年間￥</a:t>
            </a:r>
            <a:r>
              <a:rPr lang="en-US" altLang="ja-JP" sz="2400" dirty="0">
                <a:latin typeface="HG丸ｺﾞｼｯｸM-PRO" panose="020F0600000000000000" pitchFamily="50" charset="-128"/>
                <a:ea typeface="HG丸ｺﾞｼｯｸM-PRO" panose="020F0600000000000000" pitchFamily="50" charset="-128"/>
              </a:rPr>
              <a:t>400,000</a:t>
            </a:r>
            <a:r>
              <a:rPr lang="ja-JP" altLang="en-US" sz="2400" dirty="0">
                <a:latin typeface="HG丸ｺﾞｼｯｸM-PRO" panose="020F0600000000000000" pitchFamily="50" charset="-128"/>
                <a:ea typeface="HG丸ｺﾞｼｯｸM-PRO" panose="020F0600000000000000" pitchFamily="50" charset="-128"/>
              </a:rPr>
              <a:t>　→　￥</a:t>
            </a:r>
            <a:r>
              <a:rPr lang="en-US" altLang="ja-JP" sz="2400" dirty="0">
                <a:latin typeface="HG丸ｺﾞｼｯｸM-PRO" panose="020F0600000000000000" pitchFamily="50" charset="-128"/>
                <a:ea typeface="HG丸ｺﾞｼｯｸM-PRO" panose="020F0600000000000000" pitchFamily="50" charset="-128"/>
              </a:rPr>
              <a:t>100,000</a:t>
            </a:r>
            <a:r>
              <a:rPr lang="ja-JP" altLang="en-US" sz="2400" dirty="0">
                <a:latin typeface="HG丸ｺﾞｼｯｸM-PRO" panose="020F0600000000000000" pitchFamily="50" charset="-128"/>
                <a:ea typeface="HG丸ｺﾞｼｯｸM-PRO" panose="020F0600000000000000" pitchFamily="50" charset="-128"/>
              </a:rPr>
              <a:t>　（￥</a:t>
            </a:r>
            <a:r>
              <a:rPr lang="en-US" altLang="ja-JP" sz="2400" dirty="0">
                <a:latin typeface="HG丸ｺﾞｼｯｸM-PRO" panose="020F0600000000000000" pitchFamily="50" charset="-128"/>
                <a:ea typeface="HG丸ｺﾞｼｯｸM-PRO" panose="020F0600000000000000" pitchFamily="50" charset="-128"/>
              </a:rPr>
              <a:t>300,000</a:t>
            </a:r>
            <a:r>
              <a:rPr lang="ja-JP" altLang="en-US" sz="2400" dirty="0">
                <a:latin typeface="HG丸ｺﾞｼｯｸM-PRO" panose="020F0600000000000000" pitchFamily="50" charset="-128"/>
                <a:ea typeface="HG丸ｺﾞｼｯｸM-PRO" panose="020F0600000000000000" pitchFamily="50" charset="-128"/>
              </a:rPr>
              <a:t>減）</a:t>
            </a:r>
            <a:endParaRPr lang="en-US" altLang="ja-JP" sz="2400" dirty="0">
              <a:latin typeface="HG丸ｺﾞｼｯｸM-PRO" panose="020F0600000000000000" pitchFamily="50" charset="-128"/>
              <a:ea typeface="HG丸ｺﾞｼｯｸM-PRO" panose="020F0600000000000000" pitchFamily="50" charset="-128"/>
            </a:endParaRPr>
          </a:p>
        </p:txBody>
      </p:sp>
      <p:cxnSp>
        <p:nvCxnSpPr>
          <p:cNvPr id="3" name="直線コネクタ 2">
            <a:extLst>
              <a:ext uri="{FF2B5EF4-FFF2-40B4-BE49-F238E27FC236}">
                <a16:creationId xmlns:a16="http://schemas.microsoft.com/office/drawing/2014/main" id="{2D99FA92-9D77-4801-95FE-AD4AF24AD98A}"/>
              </a:ext>
            </a:extLst>
          </p:cNvPr>
          <p:cNvCxnSpPr/>
          <p:nvPr/>
        </p:nvCxnSpPr>
        <p:spPr>
          <a:xfrm>
            <a:off x="362174" y="5644453"/>
            <a:ext cx="11467652" cy="0"/>
          </a:xfrm>
          <a:prstGeom prst="line">
            <a:avLst/>
          </a:prstGeom>
          <a:ln w="25400">
            <a:solidFill>
              <a:schemeClr val="tx2"/>
            </a:solidFill>
            <a:headEnd type="diamond"/>
            <a:tailEnd type="diamond"/>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5BA0AFB4-AA91-489B-B2D6-332F81104782}"/>
              </a:ext>
            </a:extLst>
          </p:cNvPr>
          <p:cNvSpPr/>
          <p:nvPr/>
        </p:nvSpPr>
        <p:spPr>
          <a:xfrm>
            <a:off x="1619597" y="3735377"/>
            <a:ext cx="6853158" cy="559769"/>
          </a:xfrm>
          <a:prstGeom prst="rect">
            <a:avLst/>
          </a:prstGeom>
        </p:spPr>
        <p:txBody>
          <a:bodyPr wrap="none"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・人件費：</a:t>
            </a:r>
            <a:r>
              <a:rPr lang="en-US" altLang="ja-JP" sz="2400"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２０時間 </a:t>
            </a:r>
            <a:r>
              <a:rPr lang="en-US" altLang="ja-JP" sz="2400" dirty="0">
                <a:latin typeface="HG丸ｺﾞｼｯｸM-PRO" panose="020F0600000000000000" pitchFamily="50" charset="-128"/>
                <a:ea typeface="HG丸ｺﾞｼｯｸM-PRO" panose="020F0600000000000000" pitchFamily="50" charset="-128"/>
              </a:rPr>
              <a:t>/</a:t>
            </a:r>
            <a:r>
              <a:rPr lang="ja-JP" altLang="en-US" sz="2400" dirty="0">
                <a:latin typeface="HG丸ｺﾞｼｯｸM-PRO" panose="020F0600000000000000" pitchFamily="50" charset="-128"/>
                <a:ea typeface="HG丸ｺﾞｼｯｸM-PRO" panose="020F0600000000000000" pitchFamily="50" charset="-128"/>
              </a:rPr>
              <a:t> １年　→　８時間 </a:t>
            </a:r>
            <a:r>
              <a:rPr lang="en-US" altLang="ja-JP" sz="2400" dirty="0">
                <a:latin typeface="HG丸ｺﾞｼｯｸM-PRO" panose="020F0600000000000000" pitchFamily="50" charset="-128"/>
                <a:ea typeface="HG丸ｺﾞｼｯｸM-PRO" panose="020F0600000000000000" pitchFamily="50" charset="-128"/>
              </a:rPr>
              <a:t>/ </a:t>
            </a:r>
            <a:r>
              <a:rPr lang="ja-JP" altLang="en-US" sz="2400" dirty="0">
                <a:latin typeface="HG丸ｺﾞｼｯｸM-PRO" panose="020F0600000000000000" pitchFamily="50" charset="-128"/>
                <a:ea typeface="HG丸ｺﾞｼｯｸM-PRO" panose="020F0600000000000000" pitchFamily="50" charset="-128"/>
              </a:rPr>
              <a:t>１年</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0" name="正方形/長方形 9">
            <a:extLst>
              <a:ext uri="{FF2B5EF4-FFF2-40B4-BE49-F238E27FC236}">
                <a16:creationId xmlns:a16="http://schemas.microsoft.com/office/drawing/2014/main" id="{4AB00A7C-1FA9-4A40-965D-996B68154EC5}"/>
              </a:ext>
            </a:extLst>
          </p:cNvPr>
          <p:cNvSpPr/>
          <p:nvPr/>
        </p:nvSpPr>
        <p:spPr>
          <a:xfrm>
            <a:off x="2007576" y="4345544"/>
            <a:ext cx="7489157" cy="824044"/>
          </a:xfrm>
          <a:prstGeom prst="rect">
            <a:avLst/>
          </a:prstGeom>
          <a:solidFill>
            <a:schemeClr val="accent1">
              <a:lumMod val="20000"/>
              <a:lumOff val="80000"/>
            </a:schemeClr>
          </a:solidFill>
        </p:spPr>
        <p:txBody>
          <a:bodyPr wrap="none" lIns="72000" tIns="0" bIns="216000" anchor="ctr" anchorCtr="0">
            <a:spAutoFit/>
          </a:bodyPr>
          <a:lstStyle/>
          <a:p>
            <a:pPr>
              <a:lnSpc>
                <a:spcPct val="200000"/>
              </a:lnSpc>
            </a:pPr>
            <a:r>
              <a:rPr lang="ja-JP" altLang="en-US" sz="2400" dirty="0">
                <a:latin typeface="HG丸ｺﾞｼｯｸM-PRO" panose="020F0600000000000000" pitchFamily="50" charset="-128"/>
                <a:ea typeface="HG丸ｺﾞｼｯｸM-PRO" panose="020F0600000000000000" pitchFamily="50" charset="-128"/>
              </a:rPr>
              <a:t>年間￥</a:t>
            </a:r>
            <a:r>
              <a:rPr lang="en-US" altLang="ja-JP" sz="2400" dirty="0">
                <a:latin typeface="HG丸ｺﾞｼｯｸM-PRO" panose="020F0600000000000000" pitchFamily="50" charset="-128"/>
                <a:ea typeface="HG丸ｺﾞｼｯｸM-PRO" panose="020F0600000000000000" pitchFamily="50" charset="-128"/>
              </a:rPr>
              <a:t>40,000</a:t>
            </a:r>
            <a:r>
              <a:rPr lang="ja-JP" altLang="en-US" sz="2400" dirty="0">
                <a:latin typeface="HG丸ｺﾞｼｯｸM-PRO" panose="020F0600000000000000" pitchFamily="50" charset="-128"/>
                <a:ea typeface="HG丸ｺﾞｼｯｸM-PRO" panose="020F0600000000000000" pitchFamily="50" charset="-128"/>
              </a:rPr>
              <a:t>　→　￥</a:t>
            </a:r>
            <a:r>
              <a:rPr lang="en-US" altLang="ja-JP" sz="2400" dirty="0">
                <a:latin typeface="HG丸ｺﾞｼｯｸM-PRO" panose="020F0600000000000000" pitchFamily="50" charset="-128"/>
                <a:ea typeface="HG丸ｺﾞｼｯｸM-PRO" panose="020F0600000000000000" pitchFamily="50" charset="-128"/>
              </a:rPr>
              <a:t>16,000</a:t>
            </a:r>
            <a:r>
              <a:rPr lang="ja-JP" altLang="en-US" sz="2400" dirty="0">
                <a:latin typeface="HG丸ｺﾞｼｯｸM-PRO" panose="020F0600000000000000" pitchFamily="50" charset="-128"/>
                <a:ea typeface="HG丸ｺﾞｼｯｸM-PRO" panose="020F0600000000000000" pitchFamily="50" charset="-128"/>
              </a:rPr>
              <a:t>　（￥</a:t>
            </a:r>
            <a:r>
              <a:rPr lang="en-US" altLang="ja-JP" sz="2400" dirty="0">
                <a:latin typeface="HG丸ｺﾞｼｯｸM-PRO" panose="020F0600000000000000" pitchFamily="50" charset="-128"/>
                <a:ea typeface="HG丸ｺﾞｼｯｸM-PRO" panose="020F0600000000000000" pitchFamily="50" charset="-128"/>
              </a:rPr>
              <a:t>24,000</a:t>
            </a:r>
            <a:r>
              <a:rPr lang="ja-JP" altLang="en-US" sz="2400" dirty="0">
                <a:latin typeface="HG丸ｺﾞｼｯｸM-PRO" panose="020F0600000000000000" pitchFamily="50" charset="-128"/>
                <a:ea typeface="HG丸ｺﾞｼｯｸM-PRO" panose="020F0600000000000000" pitchFamily="50" charset="-128"/>
              </a:rPr>
              <a:t>減）</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1" name="タイトル 1">
            <a:extLst>
              <a:ext uri="{FF2B5EF4-FFF2-40B4-BE49-F238E27FC236}">
                <a16:creationId xmlns:a16="http://schemas.microsoft.com/office/drawing/2014/main" id="{908C86C9-F55C-4BF3-B99D-DAB797A53437}"/>
              </a:ext>
            </a:extLst>
          </p:cNvPr>
          <p:cNvSpPr txBox="1">
            <a:spLocks/>
          </p:cNvSpPr>
          <p:nvPr/>
        </p:nvSpPr>
        <p:spPr>
          <a:xfrm>
            <a:off x="7312145" y="5170947"/>
            <a:ext cx="2278188" cy="276999"/>
          </a:xfrm>
          <a:prstGeom prst="rect">
            <a:avLst/>
          </a:prstGeom>
        </p:spPr>
        <p:txBody>
          <a:bodyPr vert="horz" wrap="none" lIns="91440" tIns="45720" rIns="91440" bIns="45720" rtlCol="0" anchor="ctr">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altLang="ja-JP" sz="1200" dirty="0">
                <a:latin typeface="HG丸ｺﾞｼｯｸM-PRO" panose="020F0600000000000000" pitchFamily="50" charset="-128"/>
                <a:ea typeface="HG丸ｺﾞｼｯｸM-PRO" panose="020F0600000000000000" pitchFamily="50" charset="-128"/>
              </a:rPr>
              <a:t>※</a:t>
            </a:r>
            <a:r>
              <a:rPr lang="ja-JP" altLang="en-US" sz="1200" dirty="0">
                <a:latin typeface="HG丸ｺﾞｼｯｸM-PRO" panose="020F0600000000000000" pitchFamily="50" charset="-128"/>
                <a:ea typeface="HG丸ｺﾞｼｯｸM-PRO" panose="020F0600000000000000" pitchFamily="50" charset="-128"/>
              </a:rPr>
              <a:t> </a:t>
            </a:r>
            <a:r>
              <a:rPr lang="en-US" altLang="ja-JP" sz="1200" dirty="0">
                <a:latin typeface="HG丸ｺﾞｼｯｸM-PRO" panose="020F0600000000000000" pitchFamily="50" charset="-128"/>
                <a:ea typeface="HG丸ｺﾞｼｯｸM-PRO" panose="020F0600000000000000" pitchFamily="50" charset="-128"/>
              </a:rPr>
              <a:t>\15,000/7.5h</a:t>
            </a:r>
            <a:r>
              <a:rPr lang="ja-JP" altLang="en-US" sz="1200" dirty="0">
                <a:latin typeface="HG丸ｺﾞｼｯｸM-PRO" panose="020F0600000000000000" pitchFamily="50" charset="-128"/>
                <a:ea typeface="HG丸ｺﾞｼｯｸM-PRO" panose="020F0600000000000000" pitchFamily="50" charset="-128"/>
              </a:rPr>
              <a:t>として算出</a:t>
            </a:r>
            <a:endParaRPr lang="en-US" altLang="ja-JP" sz="12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0631041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8848DF6-F276-42DA-928C-F7A07F029FAC}"/>
              </a:ext>
            </a:extLst>
          </p:cNvPr>
          <p:cNvSpPr/>
          <p:nvPr/>
        </p:nvSpPr>
        <p:spPr>
          <a:xfrm>
            <a:off x="1893346" y="1549107"/>
            <a:ext cx="8563087" cy="20116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歯止め</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12" name="正方形/長方形 11">
            <a:extLst>
              <a:ext uri="{FF2B5EF4-FFF2-40B4-BE49-F238E27FC236}">
                <a16:creationId xmlns:a16="http://schemas.microsoft.com/office/drawing/2014/main" id="{12F4D30B-529A-4405-B55C-C4B9564C378E}"/>
              </a:ext>
            </a:extLst>
          </p:cNvPr>
          <p:cNvSpPr/>
          <p:nvPr/>
        </p:nvSpPr>
        <p:spPr>
          <a:xfrm>
            <a:off x="2158063" y="1985187"/>
            <a:ext cx="7633821" cy="559769"/>
          </a:xfrm>
          <a:prstGeom prst="rect">
            <a:avLst/>
          </a:prstGeom>
        </p:spPr>
        <p:txBody>
          <a:bodyPr wrap="none"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・横型</a:t>
            </a:r>
            <a:r>
              <a:rPr lang="en-US" altLang="ja-JP" sz="2400" dirty="0">
                <a:latin typeface="HG丸ｺﾞｼｯｸM-PRO" panose="020F0600000000000000" pitchFamily="50" charset="-128"/>
                <a:ea typeface="HG丸ｺﾞｼｯｸM-PRO" panose="020F0600000000000000" pitchFamily="50" charset="-128"/>
              </a:rPr>
              <a:t>M/C</a:t>
            </a:r>
            <a:r>
              <a:rPr lang="ja-JP" altLang="en-US" sz="2400" dirty="0">
                <a:latin typeface="HG丸ｺﾞｼｯｸM-PRO" panose="020F0600000000000000" pitchFamily="50" charset="-128"/>
                <a:ea typeface="HG丸ｺﾞｼｯｸM-PRO" panose="020F0600000000000000" pitchFamily="50" charset="-128"/>
              </a:rPr>
              <a:t>用のダライバッグを他のものと混同しない</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3246EB80-BCFA-461A-B6EB-706DDE635B30}"/>
              </a:ext>
            </a:extLst>
          </p:cNvPr>
          <p:cNvSpPr/>
          <p:nvPr/>
        </p:nvSpPr>
        <p:spPr>
          <a:xfrm>
            <a:off x="2158063" y="2636605"/>
            <a:ext cx="7646645" cy="559769"/>
          </a:xfrm>
          <a:prstGeom prst="rect">
            <a:avLst/>
          </a:prstGeom>
        </p:spPr>
        <p:txBody>
          <a:bodyPr wrap="none"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・汲取りポンプのフィルター交換頻度： ２回</a:t>
            </a:r>
            <a:r>
              <a:rPr lang="en-US" altLang="ja-JP" sz="2400" dirty="0">
                <a:latin typeface="HG丸ｺﾞｼｯｸM-PRO" panose="020F0600000000000000" pitchFamily="50" charset="-128"/>
                <a:ea typeface="HG丸ｺﾞｼｯｸM-PRO" panose="020F0600000000000000" pitchFamily="50" charset="-128"/>
              </a:rPr>
              <a:t> / 1</a:t>
            </a:r>
            <a:r>
              <a:rPr lang="ja-JP" altLang="en-US" sz="2400" dirty="0">
                <a:latin typeface="HG丸ｺﾞｼｯｸM-PRO" panose="020F0600000000000000" pitchFamily="50" charset="-128"/>
                <a:ea typeface="HG丸ｺﾞｼｯｸM-PRO" panose="020F0600000000000000" pitchFamily="50" charset="-128"/>
              </a:rPr>
              <a:t>ヶ月</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6" name="正方形/長方形 15">
            <a:extLst>
              <a:ext uri="{FF2B5EF4-FFF2-40B4-BE49-F238E27FC236}">
                <a16:creationId xmlns:a16="http://schemas.microsoft.com/office/drawing/2014/main" id="{E3EFD884-BABE-412C-81E4-BD0773D4FAC7}"/>
              </a:ext>
            </a:extLst>
          </p:cNvPr>
          <p:cNvSpPr/>
          <p:nvPr/>
        </p:nvSpPr>
        <p:spPr>
          <a:xfrm>
            <a:off x="2343876" y="1212173"/>
            <a:ext cx="2753025" cy="576490"/>
          </a:xfrm>
          <a:prstGeom prst="rect">
            <a:avLst/>
          </a:prstGeom>
          <a:solidFill>
            <a:schemeClr val="bg1"/>
          </a:solidFill>
          <a:ln>
            <a:solidFill>
              <a:schemeClr val="accent1">
                <a:shade val="50000"/>
              </a:schemeClr>
            </a:solidFill>
          </a:ln>
        </p:spPr>
        <p:txBody>
          <a:bodyPr wrap="none" lIns="144000" tIns="0" rIns="144000" bIns="108000"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取決め・周知事項</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8" name="正方形/長方形 17">
            <a:extLst>
              <a:ext uri="{FF2B5EF4-FFF2-40B4-BE49-F238E27FC236}">
                <a16:creationId xmlns:a16="http://schemas.microsoft.com/office/drawing/2014/main" id="{FC69CAAA-677C-4F71-B76C-83F74DC8754B}"/>
              </a:ext>
            </a:extLst>
          </p:cNvPr>
          <p:cNvSpPr/>
          <p:nvPr/>
        </p:nvSpPr>
        <p:spPr>
          <a:xfrm>
            <a:off x="1754106" y="4404410"/>
            <a:ext cx="8683788" cy="715581"/>
          </a:xfrm>
          <a:prstGeom prst="rect">
            <a:avLst/>
          </a:prstGeom>
        </p:spPr>
        <p:txBody>
          <a:bodyPr wrap="none" anchor="ctr" anchorCtr="0">
            <a:spAutoFit/>
          </a:bodyPr>
          <a:lstStyle/>
          <a:p>
            <a:pPr algn="ctr">
              <a:lnSpc>
                <a:spcPct val="150000"/>
              </a:lnSpc>
            </a:pPr>
            <a:r>
              <a:rPr lang="en-US" altLang="ja-JP" sz="3200" dirty="0">
                <a:latin typeface="HG丸ｺﾞｼｯｸM-PRO" panose="020F0600000000000000" pitchFamily="50" charset="-128"/>
                <a:ea typeface="HG丸ｺﾞｼｯｸM-PRO" panose="020F0600000000000000" pitchFamily="50" charset="-128"/>
              </a:rPr>
              <a:t>2023</a:t>
            </a:r>
            <a:r>
              <a:rPr lang="ja-JP" altLang="en-US" sz="3200" dirty="0">
                <a:latin typeface="HG丸ｺﾞｼｯｸM-PRO" panose="020F0600000000000000" pitchFamily="50" charset="-128"/>
                <a:ea typeface="HG丸ｺﾞｼｯｸM-PRO" panose="020F0600000000000000" pitchFamily="50" charset="-128"/>
              </a:rPr>
              <a:t>年</a:t>
            </a:r>
            <a:r>
              <a:rPr lang="en-US" altLang="ja-JP" sz="3200" dirty="0">
                <a:latin typeface="HG丸ｺﾞｼｯｸM-PRO" panose="020F0600000000000000" pitchFamily="50" charset="-128"/>
                <a:ea typeface="HG丸ｺﾞｼｯｸM-PRO" panose="020F0600000000000000" pitchFamily="50" charset="-128"/>
              </a:rPr>
              <a:t>9</a:t>
            </a:r>
            <a:r>
              <a:rPr lang="ja-JP" altLang="en-US" sz="3200" dirty="0">
                <a:latin typeface="HG丸ｺﾞｼｯｸM-PRO" panose="020F0600000000000000" pitchFamily="50" charset="-128"/>
                <a:ea typeface="HG丸ｺﾞｼｯｸM-PRO" panose="020F0600000000000000" pitchFamily="50" charset="-128"/>
              </a:rPr>
              <a:t>月末までに、現場の作業者間で周知</a:t>
            </a:r>
            <a:endParaRPr lang="en-US" altLang="ja-JP" sz="32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772381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958917"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まとめ</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15" name="正方形/長方形 14">
            <a:extLst>
              <a:ext uri="{FF2B5EF4-FFF2-40B4-BE49-F238E27FC236}">
                <a16:creationId xmlns:a16="http://schemas.microsoft.com/office/drawing/2014/main" id="{072086F6-82E2-432B-A01D-B62928B93A22}"/>
              </a:ext>
            </a:extLst>
          </p:cNvPr>
          <p:cNvSpPr/>
          <p:nvPr/>
        </p:nvSpPr>
        <p:spPr>
          <a:xfrm>
            <a:off x="1814456" y="1333953"/>
            <a:ext cx="8563087" cy="173197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A6C0991-E454-4882-882A-EFCBAC06E733}"/>
              </a:ext>
            </a:extLst>
          </p:cNvPr>
          <p:cNvSpPr/>
          <p:nvPr/>
        </p:nvSpPr>
        <p:spPr>
          <a:xfrm>
            <a:off x="2141230" y="1910443"/>
            <a:ext cx="7909538" cy="715581"/>
          </a:xfrm>
          <a:prstGeom prst="rect">
            <a:avLst/>
          </a:prstGeom>
        </p:spPr>
        <p:txBody>
          <a:bodyPr wrap="none" anchor="ctr" anchorCtr="0">
            <a:spAutoFit/>
          </a:bodyPr>
          <a:lstStyle/>
          <a:p>
            <a:pPr>
              <a:lnSpc>
                <a:spcPct val="150000"/>
              </a:lnSpc>
            </a:pPr>
            <a:r>
              <a:rPr lang="ja-JP" altLang="en-US" sz="3200" dirty="0">
                <a:latin typeface="HG丸ｺﾞｼｯｸM-PRO" panose="020F0600000000000000" pitchFamily="50" charset="-128"/>
                <a:ea typeface="HG丸ｺﾞｼｯｸM-PRO" panose="020F0600000000000000" pitchFamily="50" charset="-128"/>
              </a:rPr>
              <a:t>目標：</a:t>
            </a:r>
            <a:r>
              <a:rPr lang="en-US" altLang="ja-JP" sz="3200" dirty="0">
                <a:latin typeface="HG丸ｺﾞｼｯｸM-PRO" panose="020F0600000000000000" pitchFamily="50" charset="-128"/>
                <a:ea typeface="HG丸ｺﾞｼｯｸM-PRO" panose="020F0600000000000000" pitchFamily="50" charset="-128"/>
              </a:rPr>
              <a:t>90%</a:t>
            </a:r>
            <a:r>
              <a:rPr lang="ja-JP" altLang="en-US" sz="3200" dirty="0">
                <a:latin typeface="HG丸ｺﾞｼｯｸM-PRO" panose="020F0600000000000000" pitchFamily="50" charset="-128"/>
                <a:ea typeface="HG丸ｺﾞｼｯｸM-PRO" panose="020F0600000000000000" pitchFamily="50" charset="-128"/>
              </a:rPr>
              <a:t>削減　→　結果：</a:t>
            </a:r>
            <a:r>
              <a:rPr lang="en-US" altLang="ja-JP" sz="3200" dirty="0">
                <a:latin typeface="HG丸ｺﾞｼｯｸM-PRO" panose="020F0600000000000000" pitchFamily="50" charset="-128"/>
                <a:ea typeface="HG丸ｺﾞｼｯｸM-PRO" panose="020F0600000000000000" pitchFamily="50" charset="-128"/>
              </a:rPr>
              <a:t>71.7%</a:t>
            </a:r>
            <a:r>
              <a:rPr lang="ja-JP" altLang="en-US" sz="3200" dirty="0">
                <a:latin typeface="HG丸ｺﾞｼｯｸM-PRO" panose="020F0600000000000000" pitchFamily="50" charset="-128"/>
                <a:ea typeface="HG丸ｺﾞｼｯｸM-PRO" panose="020F0600000000000000" pitchFamily="50" charset="-128"/>
              </a:rPr>
              <a:t>削減</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20" name="正方形/長方形 19">
            <a:extLst>
              <a:ext uri="{FF2B5EF4-FFF2-40B4-BE49-F238E27FC236}">
                <a16:creationId xmlns:a16="http://schemas.microsoft.com/office/drawing/2014/main" id="{93432DFD-4073-414C-A2F6-2F174F1C6621}"/>
              </a:ext>
            </a:extLst>
          </p:cNvPr>
          <p:cNvSpPr/>
          <p:nvPr/>
        </p:nvSpPr>
        <p:spPr>
          <a:xfrm>
            <a:off x="3611010" y="993679"/>
            <a:ext cx="4969979" cy="576490"/>
          </a:xfrm>
          <a:prstGeom prst="rect">
            <a:avLst/>
          </a:prstGeom>
          <a:solidFill>
            <a:schemeClr val="bg1"/>
          </a:solidFill>
          <a:ln>
            <a:solidFill>
              <a:schemeClr val="accent1">
                <a:shade val="50000"/>
              </a:schemeClr>
            </a:solidFill>
          </a:ln>
        </p:spPr>
        <p:txBody>
          <a:bodyPr wrap="none" lIns="144000" tIns="0" rIns="144000" bIns="108000"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横型</a:t>
            </a:r>
            <a:r>
              <a:rPr lang="en-US" altLang="ja-JP" sz="2400" dirty="0">
                <a:latin typeface="HG丸ｺﾞｼｯｸM-PRO" panose="020F0600000000000000" pitchFamily="50" charset="-128"/>
                <a:ea typeface="HG丸ｺﾞｼｯｸM-PRO" panose="020F0600000000000000" pitchFamily="50" charset="-128"/>
              </a:rPr>
              <a:t>M/C</a:t>
            </a:r>
            <a:r>
              <a:rPr lang="ja-JP" altLang="en-US" sz="2400" dirty="0">
                <a:latin typeface="HG丸ｺﾞｼｯｸM-PRO" panose="020F0600000000000000" pitchFamily="50" charset="-128"/>
                <a:ea typeface="HG丸ｺﾞｼｯｸM-PRO" panose="020F0600000000000000" pitchFamily="50" charset="-128"/>
              </a:rPr>
              <a:t>の廃液処理にかかる経費</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22" name="正方形/長方形 21">
            <a:extLst>
              <a:ext uri="{FF2B5EF4-FFF2-40B4-BE49-F238E27FC236}">
                <a16:creationId xmlns:a16="http://schemas.microsoft.com/office/drawing/2014/main" id="{8B4F72AA-612A-4F78-81FC-735A62CA4FFC}"/>
              </a:ext>
            </a:extLst>
          </p:cNvPr>
          <p:cNvSpPr/>
          <p:nvPr/>
        </p:nvSpPr>
        <p:spPr>
          <a:xfrm>
            <a:off x="1609423" y="3732651"/>
            <a:ext cx="9594293" cy="1661032"/>
          </a:xfrm>
          <a:prstGeom prst="rect">
            <a:avLst/>
          </a:prstGeom>
        </p:spPr>
        <p:txBody>
          <a:bodyPr wrap="none" anchor="ctr" anchorCtr="0">
            <a:spAutoFit/>
          </a:bodyPr>
          <a:lstStyle/>
          <a:p>
            <a:pPr>
              <a:lnSpc>
                <a:spcPct val="200000"/>
              </a:lnSpc>
            </a:pPr>
            <a:r>
              <a:rPr lang="ja-JP" altLang="en-US" sz="2800" dirty="0">
                <a:latin typeface="HG丸ｺﾞｼｯｸM-PRO" panose="020F0600000000000000" pitchFamily="50" charset="-128"/>
                <a:ea typeface="HG丸ｺﾞｼｯｸM-PRO" panose="020F0600000000000000" pitchFamily="50" charset="-128"/>
              </a:rPr>
              <a:t>・目標は未達成なものの、一定の効果は得られた</a:t>
            </a:r>
            <a:endParaRPr lang="en-US" altLang="ja-JP" sz="2800" dirty="0">
              <a:latin typeface="HG丸ｺﾞｼｯｸM-PRO" panose="020F0600000000000000" pitchFamily="50" charset="-128"/>
              <a:ea typeface="HG丸ｺﾞｼｯｸM-PRO" panose="020F0600000000000000" pitchFamily="50" charset="-128"/>
            </a:endParaRPr>
          </a:p>
          <a:p>
            <a:pPr>
              <a:lnSpc>
                <a:spcPct val="200000"/>
              </a:lnSpc>
            </a:pPr>
            <a:r>
              <a:rPr lang="ja-JP" altLang="en-US" sz="2800" dirty="0">
                <a:latin typeface="HG丸ｺﾞｼｯｸM-PRO" panose="020F0600000000000000" pitchFamily="50" charset="-128"/>
                <a:ea typeface="HG丸ｺﾞｼｯｸM-PRO" panose="020F0600000000000000" pitchFamily="50" charset="-128"/>
              </a:rPr>
              <a:t>・</a:t>
            </a:r>
            <a:r>
              <a:rPr lang="en-US" altLang="ja-JP" sz="2800" dirty="0">
                <a:latin typeface="HG丸ｺﾞｼｯｸM-PRO" panose="020F0600000000000000" pitchFamily="50" charset="-128"/>
                <a:ea typeface="HG丸ｺﾞｼｯｸM-PRO" panose="020F0600000000000000" pitchFamily="50" charset="-128"/>
              </a:rPr>
              <a:t>M/C</a:t>
            </a:r>
            <a:r>
              <a:rPr lang="ja-JP" altLang="en-US" sz="2800" dirty="0">
                <a:latin typeface="HG丸ｺﾞｼｯｸM-PRO" panose="020F0600000000000000" pitchFamily="50" charset="-128"/>
                <a:ea typeface="HG丸ｺﾞｼｯｸM-PRO" panose="020F0600000000000000" pitchFamily="50" charset="-128"/>
              </a:rPr>
              <a:t>の能率向上については現状維持（改善の余地あり）</a:t>
            </a:r>
            <a:endParaRPr lang="en-US" altLang="ja-JP" sz="2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3390989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347A545-CD4C-4507-A17D-7B4BFFE23573}"/>
              </a:ext>
            </a:extLst>
          </p:cNvPr>
          <p:cNvSpPr>
            <a:spLocks noGrp="1" noChangeArrowheads="1"/>
          </p:cNvSpPr>
          <p:nvPr>
            <p:ph type="title"/>
          </p:nvPr>
        </p:nvSpPr>
        <p:spPr>
          <a:xfrm rot="10800000" flipV="1">
            <a:off x="1631505" y="116632"/>
            <a:ext cx="4246563" cy="457200"/>
          </a:xfrm>
        </p:spPr>
        <p:txBody>
          <a:bodyPr/>
          <a:lstStyle/>
          <a:p>
            <a:pPr algn="l" eaLnBrk="1" hangingPunct="1"/>
            <a:r>
              <a:rPr lang="en-US" altLang="ja-JP" sz="2400" dirty="0">
                <a:latin typeface="HGP明朝B" panose="02020800000000000000" pitchFamily="18" charset="-128"/>
                <a:ea typeface="HGP明朝B" panose="02020800000000000000" pitchFamily="18" charset="-128"/>
              </a:rPr>
              <a:t>2.</a:t>
            </a:r>
            <a:r>
              <a:rPr lang="ja-JP" altLang="en-US" sz="2400" dirty="0">
                <a:latin typeface="HGP明朝B" panose="02020800000000000000" pitchFamily="18" charset="-128"/>
                <a:ea typeface="HGP明朝B" panose="02020800000000000000" pitchFamily="18" charset="-128"/>
              </a:rPr>
              <a:t>テーマの選定</a:t>
            </a:r>
          </a:p>
        </p:txBody>
      </p:sp>
      <p:sp>
        <p:nvSpPr>
          <p:cNvPr id="7171" name="Rectangle 3">
            <a:extLst>
              <a:ext uri="{FF2B5EF4-FFF2-40B4-BE49-F238E27FC236}">
                <a16:creationId xmlns:a16="http://schemas.microsoft.com/office/drawing/2014/main" id="{8F46B534-546E-41C9-9E16-5A392480BB21}"/>
              </a:ext>
            </a:extLst>
          </p:cNvPr>
          <p:cNvSpPr>
            <a:spLocks noGrp="1" noChangeArrowheads="1"/>
          </p:cNvSpPr>
          <p:nvPr>
            <p:ph type="body" idx="1"/>
          </p:nvPr>
        </p:nvSpPr>
        <p:spPr>
          <a:xfrm>
            <a:off x="2135561" y="981075"/>
            <a:ext cx="8135937" cy="4895850"/>
          </a:xfrm>
        </p:spPr>
        <p:txBody>
          <a:bodyPr>
            <a:normAutofit lnSpcReduction="10000"/>
          </a:bodyPr>
          <a:lstStyle/>
          <a:p>
            <a:pPr eaLnBrk="1" hangingPunct="1">
              <a:lnSpc>
                <a:spcPct val="90000"/>
              </a:lnSpc>
              <a:buFontTx/>
              <a:buNone/>
            </a:pPr>
            <a:r>
              <a:rPr lang="ja-JP" altLang="en-US" sz="2400" dirty="0">
                <a:latin typeface="ＭＳ ゴシック" panose="020B0609070205080204" pitchFamily="49" charset="-128"/>
                <a:ea typeface="ＭＳ ゴシック" panose="020B0609070205080204" pitchFamily="49" charset="-128"/>
              </a:rPr>
              <a:t>   </a:t>
            </a:r>
            <a:r>
              <a:rPr lang="ja-JP" altLang="en-US" sz="2400" dirty="0">
                <a:latin typeface="HGP明朝B" panose="02020800000000000000" pitchFamily="18" charset="-128"/>
                <a:ea typeface="HGP明朝B" panose="02020800000000000000" pitchFamily="18" charset="-128"/>
              </a:rPr>
              <a:t>ﾃｰﾏ選定の背景 </a:t>
            </a:r>
            <a:r>
              <a:rPr lang="en-US" altLang="ja-JP" sz="2400" dirty="0">
                <a:latin typeface="HGP明朝B" panose="02020800000000000000" pitchFamily="18" charset="-128"/>
                <a:ea typeface="HGP明朝B" panose="02020800000000000000" pitchFamily="18" charset="-128"/>
              </a:rPr>
              <a:t>《</a:t>
            </a:r>
            <a:r>
              <a:rPr lang="ja-JP" altLang="en-US" sz="2400" dirty="0">
                <a:latin typeface="HGP明朝B" panose="02020800000000000000" pitchFamily="18" charset="-128"/>
                <a:ea typeface="HGP明朝B" panose="02020800000000000000" pitchFamily="18" charset="-128"/>
              </a:rPr>
              <a:t>上位方針</a:t>
            </a:r>
            <a:r>
              <a:rPr lang="en-US" altLang="ja-JP" sz="2400" dirty="0">
                <a:latin typeface="HGP明朝B" panose="02020800000000000000" pitchFamily="18" charset="-128"/>
                <a:ea typeface="HGP明朝B" panose="02020800000000000000" pitchFamily="18" charset="-128"/>
              </a:rPr>
              <a:t>》</a:t>
            </a:r>
          </a:p>
          <a:p>
            <a:pPr eaLnBrk="1" hangingPunct="1">
              <a:lnSpc>
                <a:spcPct val="90000"/>
              </a:lnSpc>
            </a:pPr>
            <a:endParaRPr lang="en-US" altLang="ja-JP" sz="2400" dirty="0">
              <a:latin typeface="HGP明朝B" panose="02020800000000000000" pitchFamily="18" charset="-128"/>
              <a:ea typeface="HGP明朝B" panose="02020800000000000000" pitchFamily="18" charset="-128"/>
            </a:endParaRPr>
          </a:p>
          <a:p>
            <a:pPr eaLnBrk="1" hangingPunct="1">
              <a:lnSpc>
                <a:spcPct val="90000"/>
              </a:lnSpc>
              <a:buFontTx/>
              <a:buNone/>
            </a:pPr>
            <a:r>
              <a:rPr lang="en-US" altLang="ja-JP" sz="2400" dirty="0">
                <a:latin typeface="HGP明朝B" panose="02020800000000000000" pitchFamily="18" charset="-128"/>
                <a:ea typeface="HGP明朝B" panose="02020800000000000000" pitchFamily="18" charset="-128"/>
              </a:rPr>
              <a:t>   [</a:t>
            </a:r>
            <a:r>
              <a:rPr lang="ja-JP" altLang="en-US" sz="2400" dirty="0">
                <a:latin typeface="HGP明朝B" panose="02020800000000000000" pitchFamily="18" charset="-128"/>
                <a:ea typeface="HGP明朝B" panose="02020800000000000000" pitchFamily="18" charset="-128"/>
              </a:rPr>
              <a:t>品質テーマ</a:t>
            </a:r>
            <a:r>
              <a:rPr lang="en-US" altLang="ja-JP" sz="2400" dirty="0">
                <a:latin typeface="HGP明朝B" panose="02020800000000000000" pitchFamily="18" charset="-128"/>
                <a:ea typeface="HGP明朝B" panose="02020800000000000000" pitchFamily="18" charset="-128"/>
              </a:rPr>
              <a:t>]   </a:t>
            </a:r>
            <a:r>
              <a:rPr lang="ja-JP" altLang="en-US" sz="2400" dirty="0">
                <a:latin typeface="HGP明朝B" panose="02020800000000000000" pitchFamily="18" charset="-128"/>
                <a:ea typeface="HGP明朝B" panose="02020800000000000000" pitchFamily="18" charset="-128"/>
              </a:rPr>
              <a:t>自部署起因クレーム </a:t>
            </a:r>
            <a:r>
              <a:rPr lang="ja-JP" altLang="en-US" sz="2400" b="1" dirty="0">
                <a:solidFill>
                  <a:srgbClr val="FF0000"/>
                </a:solidFill>
                <a:latin typeface="HGP明朝B" panose="02020800000000000000" pitchFamily="18" charset="-128"/>
                <a:ea typeface="HGP明朝B" panose="02020800000000000000" pitchFamily="18" charset="-128"/>
              </a:rPr>
              <a:t>１件</a:t>
            </a:r>
            <a:r>
              <a:rPr lang="en-US" altLang="ja-JP" sz="2400" b="1" dirty="0">
                <a:solidFill>
                  <a:srgbClr val="FF0000"/>
                </a:solidFill>
                <a:latin typeface="HGP明朝B" panose="02020800000000000000" pitchFamily="18" charset="-128"/>
                <a:ea typeface="HGP明朝B" panose="02020800000000000000" pitchFamily="18" charset="-128"/>
              </a:rPr>
              <a:t>/</a:t>
            </a:r>
            <a:r>
              <a:rPr lang="ja-JP" altLang="en-US" sz="2400" b="1" dirty="0">
                <a:solidFill>
                  <a:srgbClr val="FF0000"/>
                </a:solidFill>
                <a:latin typeface="HGP明朝B" panose="02020800000000000000" pitchFamily="18" charset="-128"/>
                <a:ea typeface="HGP明朝B" panose="02020800000000000000" pitchFamily="18" charset="-128"/>
              </a:rPr>
              <a:t>期</a:t>
            </a:r>
            <a:r>
              <a:rPr lang="ja-JP" altLang="en-US" sz="2400" b="1" dirty="0">
                <a:latin typeface="HGP明朝B" panose="02020800000000000000" pitchFamily="18" charset="-128"/>
                <a:ea typeface="HGP明朝B" panose="02020800000000000000" pitchFamily="18" charset="-128"/>
              </a:rPr>
              <a:t> 以下</a:t>
            </a:r>
          </a:p>
          <a:p>
            <a:pPr eaLnBrk="1" hangingPunct="1">
              <a:lnSpc>
                <a:spcPct val="90000"/>
              </a:lnSpc>
              <a:buFontTx/>
              <a:buNone/>
            </a:pPr>
            <a:endParaRPr lang="ja-JP" altLang="en-US" sz="2400" dirty="0">
              <a:latin typeface="HGP明朝B" panose="02020800000000000000" pitchFamily="18" charset="-128"/>
              <a:ea typeface="HGP明朝B" panose="02020800000000000000" pitchFamily="18" charset="-128"/>
            </a:endParaRPr>
          </a:p>
          <a:p>
            <a:pPr eaLnBrk="1" hangingPunct="1">
              <a:lnSpc>
                <a:spcPct val="90000"/>
              </a:lnSpc>
              <a:buFontTx/>
              <a:buNone/>
            </a:pPr>
            <a:r>
              <a:rPr lang="ja-JP" altLang="en-US" sz="2400" dirty="0">
                <a:latin typeface="HGP明朝B" panose="02020800000000000000" pitchFamily="18" charset="-128"/>
                <a:ea typeface="HGP明朝B" panose="02020800000000000000" pitchFamily="18" charset="-128"/>
              </a:rPr>
              <a:t>   </a:t>
            </a:r>
            <a:r>
              <a:rPr lang="en-US" altLang="ja-JP" sz="2400" dirty="0">
                <a:latin typeface="HGP明朝B" panose="02020800000000000000" pitchFamily="18" charset="-128"/>
                <a:ea typeface="HGP明朝B" panose="02020800000000000000" pitchFamily="18" charset="-128"/>
              </a:rPr>
              <a:t>[</a:t>
            </a:r>
            <a:r>
              <a:rPr lang="ja-JP" altLang="en-US" sz="2400" dirty="0">
                <a:latin typeface="HGP明朝B" panose="02020800000000000000" pitchFamily="18" charset="-128"/>
                <a:ea typeface="HGP明朝B" panose="02020800000000000000" pitchFamily="18" charset="-128"/>
              </a:rPr>
              <a:t>生産性ﾃｰﾏ</a:t>
            </a:r>
            <a:r>
              <a:rPr lang="en-US" altLang="ja-JP" sz="2400" dirty="0">
                <a:latin typeface="HGP明朝B" panose="02020800000000000000" pitchFamily="18" charset="-128"/>
                <a:ea typeface="HGP明朝B" panose="02020800000000000000" pitchFamily="18" charset="-128"/>
              </a:rPr>
              <a:t>]   </a:t>
            </a:r>
            <a:r>
              <a:rPr lang="ja-JP" altLang="en-US" sz="2400" dirty="0">
                <a:latin typeface="HGP明朝B" panose="02020800000000000000" pitchFamily="18" charset="-128"/>
                <a:ea typeface="HGP明朝B" panose="02020800000000000000" pitchFamily="18" charset="-128"/>
              </a:rPr>
              <a:t>計画生産量の達成　   </a:t>
            </a:r>
            <a:r>
              <a:rPr lang="en-US" altLang="ja-JP" sz="2400" b="1" dirty="0">
                <a:solidFill>
                  <a:srgbClr val="FF0000"/>
                </a:solidFill>
                <a:latin typeface="HGP明朝B" panose="02020800000000000000" pitchFamily="18" charset="-128"/>
                <a:ea typeface="HGP明朝B" panose="02020800000000000000" pitchFamily="18" charset="-128"/>
              </a:rPr>
              <a:t>100%</a:t>
            </a:r>
            <a:r>
              <a:rPr lang="en-US" altLang="ja-JP" sz="2400" dirty="0">
                <a:latin typeface="HGP明朝B" panose="02020800000000000000" pitchFamily="18" charset="-128"/>
                <a:ea typeface="HGP明朝B" panose="02020800000000000000" pitchFamily="18" charset="-128"/>
              </a:rPr>
              <a:t> </a:t>
            </a:r>
          </a:p>
          <a:p>
            <a:pPr eaLnBrk="1" hangingPunct="1">
              <a:lnSpc>
                <a:spcPct val="90000"/>
              </a:lnSpc>
              <a:buFontTx/>
              <a:buNone/>
            </a:pPr>
            <a:r>
              <a:rPr lang="ja-JP" altLang="en-US" sz="2400" dirty="0">
                <a:latin typeface="HGP明朝B" panose="02020800000000000000" pitchFamily="18" charset="-128"/>
                <a:ea typeface="HGP明朝B" panose="02020800000000000000" pitchFamily="18" charset="-128"/>
              </a:rPr>
              <a:t>                        計画工数の達成　　    </a:t>
            </a:r>
            <a:r>
              <a:rPr lang="en-US" altLang="ja-JP" sz="2400" b="1" dirty="0">
                <a:solidFill>
                  <a:srgbClr val="FF0000"/>
                </a:solidFill>
                <a:latin typeface="HGP明朝B" panose="02020800000000000000" pitchFamily="18" charset="-128"/>
                <a:ea typeface="HGP明朝B" panose="02020800000000000000" pitchFamily="18" charset="-128"/>
              </a:rPr>
              <a:t>100%</a:t>
            </a:r>
          </a:p>
          <a:p>
            <a:pPr eaLnBrk="1" hangingPunct="1">
              <a:lnSpc>
                <a:spcPct val="90000"/>
              </a:lnSpc>
              <a:buFontTx/>
              <a:buNone/>
            </a:pPr>
            <a:endParaRPr lang="en-US" altLang="ja-JP" sz="2400" b="1" dirty="0">
              <a:solidFill>
                <a:srgbClr val="0099FF"/>
              </a:solidFill>
              <a:latin typeface="HGP明朝B" panose="02020800000000000000" pitchFamily="18" charset="-128"/>
              <a:ea typeface="HGP明朝B" panose="02020800000000000000" pitchFamily="18" charset="-128"/>
            </a:endParaRPr>
          </a:p>
          <a:p>
            <a:pPr eaLnBrk="1" hangingPunct="1">
              <a:lnSpc>
                <a:spcPct val="90000"/>
              </a:lnSpc>
              <a:buFontTx/>
              <a:buNone/>
            </a:pPr>
            <a:r>
              <a:rPr lang="en-US" altLang="ja-JP" sz="2400" dirty="0">
                <a:latin typeface="HGP明朝B" panose="02020800000000000000" pitchFamily="18" charset="-128"/>
                <a:ea typeface="HGP明朝B" panose="02020800000000000000" pitchFamily="18" charset="-128"/>
              </a:rPr>
              <a:t>   [</a:t>
            </a:r>
            <a:r>
              <a:rPr lang="ja-JP" altLang="en-US" sz="2400" dirty="0">
                <a:latin typeface="HGP明朝B" panose="02020800000000000000" pitchFamily="18" charset="-128"/>
                <a:ea typeface="HGP明朝B" panose="02020800000000000000" pitchFamily="18" charset="-128"/>
              </a:rPr>
              <a:t>経費ﾃｰﾏ</a:t>
            </a:r>
            <a:r>
              <a:rPr lang="en-US" altLang="ja-JP" sz="2400" dirty="0">
                <a:latin typeface="HGP明朝B" panose="02020800000000000000" pitchFamily="18" charset="-128"/>
                <a:ea typeface="HGP明朝B" panose="02020800000000000000" pitchFamily="18" charset="-128"/>
              </a:rPr>
              <a:t>]      </a:t>
            </a:r>
            <a:r>
              <a:rPr lang="ja-JP" altLang="en-US" sz="2400" dirty="0">
                <a:latin typeface="HGP明朝B" panose="02020800000000000000" pitchFamily="18" charset="-128"/>
                <a:ea typeface="HGP明朝B" panose="02020800000000000000" pitchFamily="18" charset="-128"/>
              </a:rPr>
              <a:t>計画経費の達成　　  　</a:t>
            </a:r>
            <a:r>
              <a:rPr lang="en-US" altLang="ja-JP" sz="2400" b="1" dirty="0">
                <a:solidFill>
                  <a:srgbClr val="FF0000"/>
                </a:solidFill>
                <a:latin typeface="HGP明朝B" panose="02020800000000000000" pitchFamily="18" charset="-128"/>
                <a:ea typeface="HGP明朝B" panose="02020800000000000000" pitchFamily="18" charset="-128"/>
              </a:rPr>
              <a:t>100%</a:t>
            </a:r>
          </a:p>
          <a:p>
            <a:pPr eaLnBrk="1" hangingPunct="1">
              <a:lnSpc>
                <a:spcPct val="90000"/>
              </a:lnSpc>
              <a:buFontTx/>
              <a:buNone/>
            </a:pPr>
            <a:r>
              <a:rPr lang="en-US" altLang="ja-JP" sz="2400" dirty="0">
                <a:latin typeface="HGP明朝B" panose="02020800000000000000" pitchFamily="18" charset="-128"/>
                <a:ea typeface="HGP明朝B" panose="02020800000000000000" pitchFamily="18" charset="-128"/>
              </a:rPr>
              <a:t>                       </a:t>
            </a:r>
            <a:r>
              <a:rPr lang="ja-JP" altLang="en-US" sz="2400" dirty="0">
                <a:latin typeface="HGP明朝B" panose="02020800000000000000" pitchFamily="18" charset="-128"/>
                <a:ea typeface="HGP明朝B" panose="02020800000000000000" pitchFamily="18" charset="-128"/>
              </a:rPr>
              <a:t>予算原単位の達成　    </a:t>
            </a:r>
            <a:r>
              <a:rPr lang="en-US" altLang="ja-JP" sz="2400" b="1" dirty="0">
                <a:solidFill>
                  <a:srgbClr val="FF0000"/>
                </a:solidFill>
                <a:latin typeface="HGP明朝B" panose="02020800000000000000" pitchFamily="18" charset="-128"/>
                <a:ea typeface="HGP明朝B" panose="02020800000000000000" pitchFamily="18" charset="-128"/>
              </a:rPr>
              <a:t>100% </a:t>
            </a:r>
          </a:p>
          <a:p>
            <a:pPr eaLnBrk="1" hangingPunct="1">
              <a:lnSpc>
                <a:spcPct val="90000"/>
              </a:lnSpc>
              <a:buFontTx/>
              <a:buNone/>
            </a:pPr>
            <a:r>
              <a:rPr lang="en-US" altLang="ja-JP" sz="2400" dirty="0">
                <a:latin typeface="HGP明朝B" panose="02020800000000000000" pitchFamily="18" charset="-128"/>
                <a:ea typeface="HGP明朝B" panose="02020800000000000000" pitchFamily="18" charset="-128"/>
              </a:rPr>
              <a:t>   </a:t>
            </a:r>
          </a:p>
          <a:p>
            <a:pPr eaLnBrk="1" hangingPunct="1">
              <a:lnSpc>
                <a:spcPct val="90000"/>
              </a:lnSpc>
              <a:buFontTx/>
              <a:buNone/>
            </a:pPr>
            <a:r>
              <a:rPr lang="en-US" altLang="ja-JP" sz="2400" dirty="0">
                <a:latin typeface="HGP明朝B" panose="02020800000000000000" pitchFamily="18" charset="-128"/>
                <a:ea typeface="HGP明朝B" panose="02020800000000000000" pitchFamily="18" charset="-128"/>
              </a:rPr>
              <a:t>*  </a:t>
            </a:r>
            <a:r>
              <a:rPr lang="ja-JP" altLang="en-US" sz="2400" dirty="0">
                <a:latin typeface="HGP明朝B" panose="02020800000000000000" pitchFamily="18" charset="-128"/>
                <a:ea typeface="HGP明朝B" panose="02020800000000000000" pitchFamily="18" charset="-128"/>
              </a:rPr>
              <a:t>以上の事を踏まえ</a:t>
            </a:r>
            <a:r>
              <a:rPr lang="en-US" altLang="ja-JP" sz="2400" dirty="0">
                <a:latin typeface="HGP明朝B" panose="02020800000000000000" pitchFamily="18" charset="-128"/>
                <a:ea typeface="HGP明朝B" panose="02020800000000000000" pitchFamily="18" charset="-128"/>
              </a:rPr>
              <a:t>､</a:t>
            </a:r>
            <a:r>
              <a:rPr lang="ja-JP" altLang="en-US" sz="2400" dirty="0">
                <a:latin typeface="HGP明朝B" panose="02020800000000000000" pitchFamily="18" charset="-128"/>
                <a:ea typeface="HGP明朝B" panose="02020800000000000000" pitchFamily="18" charset="-128"/>
              </a:rPr>
              <a:t>ｻｰｸﾙ員全員で職場の問題点を出し　　     合い</a:t>
            </a:r>
            <a:r>
              <a:rPr lang="en-US" altLang="ja-JP" sz="2400" dirty="0">
                <a:latin typeface="HGP明朝B" panose="02020800000000000000" pitchFamily="18" charset="-128"/>
                <a:ea typeface="HGP明朝B" panose="02020800000000000000" pitchFamily="18" charset="-128"/>
              </a:rPr>
              <a:t>､</a:t>
            </a:r>
            <a:r>
              <a:rPr lang="ja-JP" altLang="en-US" sz="2400" dirty="0">
                <a:latin typeface="HGP明朝B" panose="02020800000000000000" pitchFamily="18" charset="-128"/>
                <a:ea typeface="HGP明朝B" panose="02020800000000000000" pitchFamily="18" charset="-128"/>
              </a:rPr>
              <a:t>ﾃｰﾏ選定を行った</a:t>
            </a:r>
            <a:r>
              <a:rPr lang="en-US" altLang="ja-JP" sz="2400" dirty="0">
                <a:latin typeface="HGP明朝B" panose="02020800000000000000" pitchFamily="18" charset="-128"/>
                <a:ea typeface="HGP明朝B" panose="02020800000000000000" pitchFamily="18" charset="-128"/>
              </a:rPr>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00442" y="164696"/>
            <a:ext cx="1723549" cy="369332"/>
          </a:xfrm>
        </p:spPr>
        <p:txBody>
          <a:bodyPr wrap="square">
            <a:spAutoFit/>
          </a:bodyPr>
          <a:lstStyle/>
          <a:p>
            <a:r>
              <a:rPr lang="ja-JP" altLang="en-US" sz="2000" b="1" dirty="0">
                <a:latin typeface="HG丸ｺﾞｼｯｸM-PRO" panose="020F0600000000000000" pitchFamily="50" charset="-128"/>
                <a:ea typeface="HG丸ｺﾞｼｯｸM-PRO" panose="020F0600000000000000" pitchFamily="50" charset="-128"/>
              </a:rPr>
              <a:t>テーマの選定</a:t>
            </a:r>
            <a:endParaRPr kumimoji="1" lang="ja-JP" altLang="en-US" sz="2000" b="1" dirty="0">
              <a:latin typeface="HG丸ｺﾞｼｯｸM-PRO" panose="020F0600000000000000" pitchFamily="50" charset="-128"/>
              <a:ea typeface="HG丸ｺﾞｼｯｸM-PRO" panose="020F0600000000000000" pitchFamily="50" charset="-128"/>
            </a:endParaRPr>
          </a:p>
        </p:txBody>
      </p:sp>
      <p:graphicFrame>
        <p:nvGraphicFramePr>
          <p:cNvPr id="4" name="表 3"/>
          <p:cNvGraphicFramePr>
            <a:graphicFrameLocks noGrp="1"/>
          </p:cNvGraphicFramePr>
          <p:nvPr>
            <p:extLst>
              <p:ext uri="{D42A27DB-BD31-4B8C-83A1-F6EECF244321}">
                <p14:modId xmlns:p14="http://schemas.microsoft.com/office/powerpoint/2010/main" val="2640232543"/>
              </p:ext>
            </p:extLst>
          </p:nvPr>
        </p:nvGraphicFramePr>
        <p:xfrm>
          <a:off x="1481541" y="1092176"/>
          <a:ext cx="9228917" cy="2772246"/>
        </p:xfrm>
        <a:graphic>
          <a:graphicData uri="http://schemas.openxmlformats.org/drawingml/2006/table">
            <a:tbl>
              <a:tblPr firstRow="1" bandRow="1">
                <a:tableStyleId>{93296810-A885-4BE3-A3E7-6D5BEEA58F35}</a:tableStyleId>
              </a:tblPr>
              <a:tblGrid>
                <a:gridCol w="4331018">
                  <a:extLst>
                    <a:ext uri="{9D8B030D-6E8A-4147-A177-3AD203B41FA5}">
                      <a16:colId xmlns:a16="http://schemas.microsoft.com/office/drawing/2014/main" val="2701940238"/>
                    </a:ext>
                  </a:extLst>
                </a:gridCol>
                <a:gridCol w="1105132">
                  <a:extLst>
                    <a:ext uri="{9D8B030D-6E8A-4147-A177-3AD203B41FA5}">
                      <a16:colId xmlns:a16="http://schemas.microsoft.com/office/drawing/2014/main" val="3867902950"/>
                    </a:ext>
                  </a:extLst>
                </a:gridCol>
                <a:gridCol w="892159">
                  <a:extLst>
                    <a:ext uri="{9D8B030D-6E8A-4147-A177-3AD203B41FA5}">
                      <a16:colId xmlns:a16="http://schemas.microsoft.com/office/drawing/2014/main" val="546062902"/>
                    </a:ext>
                  </a:extLst>
                </a:gridCol>
                <a:gridCol w="892159">
                  <a:extLst>
                    <a:ext uri="{9D8B030D-6E8A-4147-A177-3AD203B41FA5}">
                      <a16:colId xmlns:a16="http://schemas.microsoft.com/office/drawing/2014/main" val="3180491161"/>
                    </a:ext>
                  </a:extLst>
                </a:gridCol>
                <a:gridCol w="892159">
                  <a:extLst>
                    <a:ext uri="{9D8B030D-6E8A-4147-A177-3AD203B41FA5}">
                      <a16:colId xmlns:a16="http://schemas.microsoft.com/office/drawing/2014/main" val="236305316"/>
                    </a:ext>
                  </a:extLst>
                </a:gridCol>
                <a:gridCol w="1116290">
                  <a:extLst>
                    <a:ext uri="{9D8B030D-6E8A-4147-A177-3AD203B41FA5}">
                      <a16:colId xmlns:a16="http://schemas.microsoft.com/office/drawing/2014/main" val="2232849456"/>
                    </a:ext>
                  </a:extLst>
                </a:gridCol>
              </a:tblGrid>
              <a:tr h="519796">
                <a:tc>
                  <a:txBody>
                    <a:bodyPr/>
                    <a:lstStyle/>
                    <a:p>
                      <a:pPr algn="ctr"/>
                      <a:endParaRPr kumimoji="1" lang="ja-JP" altLang="en-US" sz="2400" dirty="0"/>
                    </a:p>
                  </a:txBody>
                  <a:tcPr anchor="ctr"/>
                </a:tc>
                <a:tc>
                  <a:txBody>
                    <a:bodyPr/>
                    <a:lstStyle/>
                    <a:p>
                      <a:pPr algn="ctr"/>
                      <a:r>
                        <a:rPr kumimoji="1" lang="ja-JP" altLang="en-US" sz="1600" dirty="0"/>
                        <a:t>上位方針</a:t>
                      </a:r>
                    </a:p>
                  </a:txBody>
                  <a:tcPr anchor="ctr"/>
                </a:tc>
                <a:tc>
                  <a:txBody>
                    <a:bodyPr/>
                    <a:lstStyle/>
                    <a:p>
                      <a:pPr algn="ctr"/>
                      <a:r>
                        <a:rPr kumimoji="1" lang="ja-JP" altLang="en-US" sz="1600" dirty="0"/>
                        <a:t>重要度</a:t>
                      </a:r>
                      <a:endParaRPr kumimoji="1" lang="ja-JP" altLang="en-US" sz="2000" dirty="0"/>
                    </a:p>
                  </a:txBody>
                  <a:tcPr anchor="ctr"/>
                </a:tc>
                <a:tc>
                  <a:txBody>
                    <a:bodyPr/>
                    <a:lstStyle/>
                    <a:p>
                      <a:pPr algn="ctr"/>
                      <a:r>
                        <a:rPr kumimoji="1" lang="ja-JP" altLang="en-US" sz="1600" dirty="0"/>
                        <a:t>緊急度</a:t>
                      </a:r>
                      <a:endParaRPr kumimoji="1" lang="ja-JP" altLang="en-US" sz="2000" dirty="0"/>
                    </a:p>
                  </a:txBody>
                  <a:tcPr anchor="ctr"/>
                </a:tc>
                <a:tc>
                  <a:txBody>
                    <a:bodyPr/>
                    <a:lstStyle/>
                    <a:p>
                      <a:pPr algn="ctr"/>
                      <a:r>
                        <a:rPr kumimoji="1" lang="ja-JP" altLang="en-US" sz="1600" dirty="0"/>
                        <a:t>評価点</a:t>
                      </a:r>
                      <a:endParaRPr kumimoji="1" lang="ja-JP" altLang="en-US" sz="2000" dirty="0"/>
                    </a:p>
                  </a:txBody>
                  <a:tcPr anchor="ctr"/>
                </a:tc>
                <a:tc>
                  <a:txBody>
                    <a:bodyPr/>
                    <a:lstStyle/>
                    <a:p>
                      <a:pPr algn="ctr"/>
                      <a:r>
                        <a:rPr kumimoji="1" lang="ja-JP" altLang="en-US" sz="2000" dirty="0"/>
                        <a:t>ランク</a:t>
                      </a:r>
                    </a:p>
                  </a:txBody>
                  <a:tcPr anchor="ctr"/>
                </a:tc>
                <a:extLst>
                  <a:ext uri="{0D108BD9-81ED-4DB2-BD59-A6C34878D82A}">
                    <a16:rowId xmlns:a16="http://schemas.microsoft.com/office/drawing/2014/main" val="2153068802"/>
                  </a:ext>
                </a:extLst>
              </a:tr>
              <a:tr h="450490">
                <a:tc>
                  <a:txBody>
                    <a:bodyPr/>
                    <a:lstStyle/>
                    <a:p>
                      <a:r>
                        <a:rPr kumimoji="1" lang="ja-JP" altLang="en-US" sz="2000" b="0" dirty="0">
                          <a:latin typeface="HG丸ｺﾞｼｯｸM-PRO" panose="020F0600000000000000" pitchFamily="50" charset="-128"/>
                          <a:ea typeface="HG丸ｺﾞｼｯｸM-PRO" panose="020F0600000000000000" pitchFamily="50" charset="-128"/>
                        </a:rPr>
                        <a:t>横型</a:t>
                      </a:r>
                      <a:r>
                        <a:rPr kumimoji="1" lang="en-US" altLang="ja-JP" sz="2000" b="0" dirty="0">
                          <a:latin typeface="HG丸ｺﾞｼｯｸM-PRO" panose="020F0600000000000000" pitchFamily="50" charset="-128"/>
                          <a:ea typeface="HG丸ｺﾞｼｯｸM-PRO" panose="020F0600000000000000" pitchFamily="50" charset="-128"/>
                        </a:rPr>
                        <a:t>M/C</a:t>
                      </a:r>
                      <a:r>
                        <a:rPr kumimoji="1" lang="ja-JP" altLang="en-US" sz="2000" b="0" dirty="0">
                          <a:latin typeface="HG丸ｺﾞｼｯｸM-PRO" panose="020F0600000000000000" pitchFamily="50" charset="-128"/>
                          <a:ea typeface="HG丸ｺﾞｼｯｸM-PRO" panose="020F0600000000000000" pitchFamily="50" charset="-128"/>
                        </a:rPr>
                        <a:t>切削油処理費用削減</a:t>
                      </a:r>
                    </a:p>
                  </a:txBody>
                  <a:tcPr anchor="ctr">
                    <a:solidFill>
                      <a:schemeClr val="accent4">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t>◎</a:t>
                      </a:r>
                    </a:p>
                  </a:txBody>
                  <a:tcPr anchor="ctr">
                    <a:solidFill>
                      <a:schemeClr val="accent4">
                        <a:lumMod val="60000"/>
                        <a:lumOff val="40000"/>
                      </a:schemeClr>
                    </a:solidFill>
                  </a:tcPr>
                </a:tc>
                <a:tc>
                  <a:txBody>
                    <a:bodyPr/>
                    <a:lstStyle/>
                    <a:p>
                      <a:pPr algn="ctr"/>
                      <a:r>
                        <a:rPr kumimoji="1" lang="ja-JP" altLang="en-US" sz="2000" dirty="0"/>
                        <a:t>◎</a:t>
                      </a:r>
                    </a:p>
                  </a:txBody>
                  <a:tcPr anchor="ctr">
                    <a:solidFill>
                      <a:schemeClr val="accent4">
                        <a:lumMod val="60000"/>
                        <a:lumOff val="40000"/>
                      </a:schemeClr>
                    </a:solidFill>
                  </a:tcPr>
                </a:tc>
                <a:tc>
                  <a:txBody>
                    <a:bodyPr/>
                    <a:lstStyle/>
                    <a:p>
                      <a:pPr algn="ctr"/>
                      <a:r>
                        <a:rPr kumimoji="1" lang="ja-JP" altLang="en-US" sz="2000" dirty="0"/>
                        <a:t>◎</a:t>
                      </a:r>
                    </a:p>
                  </a:txBody>
                  <a:tcPr anchor="ctr">
                    <a:solidFill>
                      <a:schemeClr val="accent4">
                        <a:lumMod val="60000"/>
                        <a:lumOff val="40000"/>
                      </a:schemeClr>
                    </a:solidFill>
                  </a:tcPr>
                </a:tc>
                <a:tc>
                  <a:txBody>
                    <a:bodyPr/>
                    <a:lstStyle/>
                    <a:p>
                      <a:pPr algn="ctr"/>
                      <a:r>
                        <a:rPr kumimoji="1" lang="en-US" altLang="ja-JP" sz="2000" dirty="0"/>
                        <a:t>9</a:t>
                      </a:r>
                    </a:p>
                  </a:txBody>
                  <a:tcPr anchor="ctr">
                    <a:solidFill>
                      <a:schemeClr val="accent4">
                        <a:lumMod val="60000"/>
                        <a:lumOff val="40000"/>
                      </a:schemeClr>
                    </a:solidFill>
                  </a:tcPr>
                </a:tc>
                <a:tc>
                  <a:txBody>
                    <a:bodyPr/>
                    <a:lstStyle/>
                    <a:p>
                      <a:pPr algn="ctr"/>
                      <a:r>
                        <a:rPr kumimoji="1" lang="en-US" altLang="ja-JP" sz="2000" dirty="0"/>
                        <a:t>1</a:t>
                      </a:r>
                      <a:endParaRPr kumimoji="1" lang="ja-JP" altLang="en-US" sz="2000" dirty="0"/>
                    </a:p>
                  </a:txBody>
                  <a:tcPr anchor="ctr">
                    <a:solidFill>
                      <a:schemeClr val="accent4">
                        <a:lumMod val="60000"/>
                        <a:lumOff val="40000"/>
                      </a:schemeClr>
                    </a:solidFill>
                  </a:tcPr>
                </a:tc>
                <a:extLst>
                  <a:ext uri="{0D108BD9-81ED-4DB2-BD59-A6C34878D82A}">
                    <a16:rowId xmlns:a16="http://schemas.microsoft.com/office/drawing/2014/main" val="1749983725"/>
                  </a:ext>
                </a:extLst>
              </a:tr>
              <a:tr h="450490">
                <a:tc>
                  <a:txBody>
                    <a:bodyPr/>
                    <a:lstStyle/>
                    <a:p>
                      <a:r>
                        <a:rPr kumimoji="1" lang="ja-JP" altLang="en-US" sz="2000" b="0" dirty="0">
                          <a:latin typeface="HG丸ｺﾞｼｯｸM-PRO" panose="020F0600000000000000" pitchFamily="50" charset="-128"/>
                          <a:ea typeface="HG丸ｺﾞｼｯｸM-PRO" panose="020F0600000000000000" pitchFamily="50" charset="-128"/>
                        </a:rPr>
                        <a:t>芯金の寸法見直しによる品質の向上</a:t>
                      </a:r>
                    </a:p>
                  </a:txBody>
                  <a:tcPr anchor="ctr"/>
                </a:tc>
                <a:tc>
                  <a:txBody>
                    <a:bodyPr/>
                    <a:lstStyle/>
                    <a:p>
                      <a:pPr algn="ctr"/>
                      <a:r>
                        <a:rPr kumimoji="1" lang="ja-JP" altLang="en-US" sz="2000" dirty="0"/>
                        <a:t>◎</a:t>
                      </a:r>
                    </a:p>
                  </a:txBody>
                  <a:tcPr anchor="ctr"/>
                </a:tc>
                <a:tc>
                  <a:txBody>
                    <a:bodyPr/>
                    <a:lstStyle/>
                    <a:p>
                      <a:pPr algn="ctr"/>
                      <a:r>
                        <a:rPr kumimoji="1" lang="ja-JP" altLang="en-US" sz="2000" dirty="0"/>
                        <a:t>◎</a:t>
                      </a:r>
                    </a:p>
                  </a:txBody>
                  <a:tcPr anchor="ctr"/>
                </a:tc>
                <a:tc>
                  <a:txBody>
                    <a:bodyPr/>
                    <a:lstStyle/>
                    <a:p>
                      <a:pPr algn="ctr"/>
                      <a:r>
                        <a:rPr kumimoji="1" lang="ja-JP" altLang="en-US" sz="2000" dirty="0"/>
                        <a:t>○</a:t>
                      </a:r>
                    </a:p>
                  </a:txBody>
                  <a:tcPr anchor="ctr"/>
                </a:tc>
                <a:tc>
                  <a:txBody>
                    <a:bodyPr/>
                    <a:lstStyle/>
                    <a:p>
                      <a:pPr algn="ctr"/>
                      <a:r>
                        <a:rPr kumimoji="1" lang="en-US" altLang="ja-JP" sz="2000" dirty="0"/>
                        <a:t>8</a:t>
                      </a:r>
                      <a:endParaRPr kumimoji="1" lang="ja-JP" altLang="en-US" sz="2000" dirty="0"/>
                    </a:p>
                  </a:txBody>
                  <a:tcPr anchor="ctr"/>
                </a:tc>
                <a:tc>
                  <a:txBody>
                    <a:bodyPr/>
                    <a:lstStyle/>
                    <a:p>
                      <a:pPr algn="ctr"/>
                      <a:r>
                        <a:rPr kumimoji="1" lang="en-US" altLang="ja-JP" sz="2000" dirty="0"/>
                        <a:t>2</a:t>
                      </a:r>
                      <a:endParaRPr kumimoji="1" lang="ja-JP" altLang="en-US" sz="2000" dirty="0"/>
                    </a:p>
                  </a:txBody>
                  <a:tcPr anchor="ctr"/>
                </a:tc>
                <a:extLst>
                  <a:ext uri="{0D108BD9-81ED-4DB2-BD59-A6C34878D82A}">
                    <a16:rowId xmlns:a16="http://schemas.microsoft.com/office/drawing/2014/main" val="3808332467"/>
                  </a:ext>
                </a:extLst>
              </a:tr>
              <a:tr h="450490">
                <a:tc>
                  <a:txBody>
                    <a:bodyPr/>
                    <a:lstStyle/>
                    <a:p>
                      <a:pPr algn="l"/>
                      <a:r>
                        <a:rPr kumimoji="1" lang="ja-JP" altLang="en-US" sz="2000" b="0" dirty="0">
                          <a:latin typeface="HG丸ｺﾞｼｯｸM-PRO" panose="020F0600000000000000" pitchFamily="50" charset="-128"/>
                          <a:ea typeface="HG丸ｺﾞｼｯｸM-PRO" panose="020F0600000000000000" pitchFamily="50" charset="-128"/>
                        </a:rPr>
                        <a:t>モールド化研後の変色の防止</a:t>
                      </a:r>
                    </a:p>
                  </a:txBody>
                  <a:tcPr anchor="ctr"/>
                </a:tc>
                <a:tc>
                  <a:txBody>
                    <a:bodyPr/>
                    <a:lstStyle/>
                    <a:p>
                      <a:pPr algn="ctr"/>
                      <a:r>
                        <a:rPr kumimoji="1" lang="ja-JP" altLang="en-US" sz="2000" dirty="0"/>
                        <a:t>◎</a:t>
                      </a:r>
                    </a:p>
                  </a:txBody>
                  <a:tcPr anchor="ctr"/>
                </a:tc>
                <a:tc>
                  <a:txBody>
                    <a:bodyPr/>
                    <a:lstStyle/>
                    <a:p>
                      <a:pPr algn="ctr"/>
                      <a:r>
                        <a:rPr kumimoji="1" lang="ja-JP" altLang="en-US" sz="2000" dirty="0"/>
                        <a:t>○</a:t>
                      </a:r>
                    </a:p>
                  </a:txBody>
                  <a:tcPr anchor="ctr"/>
                </a:tc>
                <a:tc>
                  <a:txBody>
                    <a:bodyPr/>
                    <a:lstStyle/>
                    <a:p>
                      <a:pPr algn="ctr"/>
                      <a:r>
                        <a:rPr kumimoji="1" lang="ja-JP" altLang="en-US" sz="2000" dirty="0"/>
                        <a:t>○</a:t>
                      </a:r>
                    </a:p>
                  </a:txBody>
                  <a:tcPr anchor="ctr"/>
                </a:tc>
                <a:tc>
                  <a:txBody>
                    <a:bodyPr/>
                    <a:lstStyle/>
                    <a:p>
                      <a:pPr algn="ctr"/>
                      <a:r>
                        <a:rPr kumimoji="1" lang="en-US" altLang="ja-JP" sz="2000" dirty="0"/>
                        <a:t>5</a:t>
                      </a:r>
                      <a:endParaRPr kumimoji="1" lang="ja-JP" altLang="en-US" sz="2000" dirty="0"/>
                    </a:p>
                  </a:txBody>
                  <a:tcPr anchor="ctr"/>
                </a:tc>
                <a:tc>
                  <a:txBody>
                    <a:bodyPr/>
                    <a:lstStyle/>
                    <a:p>
                      <a:pPr algn="ctr"/>
                      <a:r>
                        <a:rPr kumimoji="1" lang="en-US" altLang="ja-JP" sz="2000" dirty="0"/>
                        <a:t>3</a:t>
                      </a:r>
                      <a:endParaRPr kumimoji="1" lang="ja-JP" altLang="en-US" sz="2000" dirty="0"/>
                    </a:p>
                  </a:txBody>
                  <a:tcPr anchor="ctr"/>
                </a:tc>
                <a:extLst>
                  <a:ext uri="{0D108BD9-81ED-4DB2-BD59-A6C34878D82A}">
                    <a16:rowId xmlns:a16="http://schemas.microsoft.com/office/drawing/2014/main" val="2854775243"/>
                  </a:ext>
                </a:extLst>
              </a:tr>
              <a:tr h="450490">
                <a:tc>
                  <a:txBody>
                    <a:bodyPr/>
                    <a:lstStyle/>
                    <a:p>
                      <a:r>
                        <a:rPr kumimoji="1" lang="ja-JP" altLang="en-US" sz="2000" b="0" dirty="0">
                          <a:latin typeface="HG丸ｺﾞｼｯｸM-PRO" panose="020F0600000000000000" pitchFamily="50" charset="-128"/>
                          <a:ea typeface="HG丸ｺﾞｼｯｸM-PRO" panose="020F0600000000000000" pitchFamily="50" charset="-128"/>
                        </a:rPr>
                        <a:t>モールド外径修正作業の削減</a:t>
                      </a:r>
                    </a:p>
                  </a:txBody>
                  <a:tcPr anchor="ctr"/>
                </a:tc>
                <a:tc>
                  <a:txBody>
                    <a:bodyPr/>
                    <a:lstStyle/>
                    <a:p>
                      <a:pPr algn="ctr"/>
                      <a:r>
                        <a:rPr kumimoji="1" lang="ja-JP" altLang="en-US" sz="2000" dirty="0"/>
                        <a:t>◎</a:t>
                      </a:r>
                    </a:p>
                  </a:txBody>
                  <a:tcPr anchor="ctr"/>
                </a:tc>
                <a:tc>
                  <a:txBody>
                    <a:bodyPr/>
                    <a:lstStyle/>
                    <a:p>
                      <a:pPr algn="ctr"/>
                      <a:r>
                        <a:rPr kumimoji="1" lang="ja-JP" altLang="en-US" sz="2000" dirty="0"/>
                        <a:t>○</a:t>
                      </a:r>
                    </a:p>
                  </a:txBody>
                  <a:tcPr anchor="ctr"/>
                </a:tc>
                <a:tc>
                  <a:txBody>
                    <a:bodyPr/>
                    <a:lstStyle/>
                    <a:p>
                      <a:pPr algn="ctr"/>
                      <a:r>
                        <a:rPr kumimoji="1" lang="ja-JP" altLang="en-US" sz="2000" dirty="0"/>
                        <a:t>○</a:t>
                      </a:r>
                    </a:p>
                  </a:txBody>
                  <a:tcPr anchor="ctr"/>
                </a:tc>
                <a:tc>
                  <a:txBody>
                    <a:bodyPr/>
                    <a:lstStyle/>
                    <a:p>
                      <a:pPr algn="ctr"/>
                      <a:r>
                        <a:rPr kumimoji="1" lang="en-US" altLang="ja-JP" sz="2000" dirty="0"/>
                        <a:t>5</a:t>
                      </a:r>
                      <a:endParaRPr kumimoji="1" lang="ja-JP" altLang="en-US" sz="2000" dirty="0"/>
                    </a:p>
                  </a:txBody>
                  <a:tcPr anchor="ctr"/>
                </a:tc>
                <a:tc>
                  <a:txBody>
                    <a:bodyPr/>
                    <a:lstStyle/>
                    <a:p>
                      <a:pPr algn="ctr"/>
                      <a:r>
                        <a:rPr kumimoji="1" lang="en-US" altLang="ja-JP" sz="2000" dirty="0"/>
                        <a:t>3</a:t>
                      </a:r>
                      <a:endParaRPr kumimoji="1" lang="ja-JP" altLang="en-US" sz="2000" dirty="0"/>
                    </a:p>
                  </a:txBody>
                  <a:tcPr anchor="ctr"/>
                </a:tc>
                <a:extLst>
                  <a:ext uri="{0D108BD9-81ED-4DB2-BD59-A6C34878D82A}">
                    <a16:rowId xmlns:a16="http://schemas.microsoft.com/office/drawing/2014/main" val="3749095507"/>
                  </a:ext>
                </a:extLst>
              </a:tr>
              <a:tr h="450490">
                <a:tc>
                  <a:txBody>
                    <a:bodyPr/>
                    <a:lstStyle/>
                    <a:p>
                      <a:r>
                        <a:rPr kumimoji="1" lang="ja-JP" altLang="en-US" sz="2000" b="0" dirty="0">
                          <a:latin typeface="HG丸ｺﾞｼｯｸM-PRO" panose="020F0600000000000000" pitchFamily="50" charset="-128"/>
                          <a:ea typeface="HG丸ｺﾞｼｯｸM-PRO" panose="020F0600000000000000" pitchFamily="50" charset="-128"/>
                        </a:rPr>
                        <a:t>立型</a:t>
                      </a:r>
                      <a:r>
                        <a:rPr kumimoji="1" lang="en-US" altLang="ja-JP" sz="2000" b="0" dirty="0">
                          <a:latin typeface="HG丸ｺﾞｼｯｸM-PRO" panose="020F0600000000000000" pitchFamily="50" charset="-128"/>
                          <a:ea typeface="HG丸ｺﾞｼｯｸM-PRO" panose="020F0600000000000000" pitchFamily="50" charset="-128"/>
                        </a:rPr>
                        <a:t>M/C</a:t>
                      </a:r>
                      <a:r>
                        <a:rPr kumimoji="1" lang="ja-JP" altLang="en-US" sz="2000" b="0" dirty="0">
                          <a:latin typeface="HG丸ｺﾞｼｯｸM-PRO" panose="020F0600000000000000" pitchFamily="50" charset="-128"/>
                          <a:ea typeface="HG丸ｺﾞｼｯｸM-PRO" panose="020F0600000000000000" pitchFamily="50" charset="-128"/>
                        </a:rPr>
                        <a:t>の稼働率の向上</a:t>
                      </a:r>
                    </a:p>
                  </a:txBody>
                  <a:tcPr anchor="ctr"/>
                </a:tc>
                <a:tc>
                  <a:txBody>
                    <a:bodyPr/>
                    <a:lstStyle/>
                    <a:p>
                      <a:pPr algn="ctr"/>
                      <a:r>
                        <a:rPr kumimoji="1" lang="ja-JP" altLang="en-US" sz="2000" dirty="0"/>
                        <a:t>◎</a:t>
                      </a:r>
                    </a:p>
                  </a:txBody>
                  <a:tcPr anchor="ctr"/>
                </a:tc>
                <a:tc>
                  <a:txBody>
                    <a:bodyPr/>
                    <a:lstStyle/>
                    <a:p>
                      <a:pPr algn="ctr"/>
                      <a:r>
                        <a:rPr kumimoji="1" lang="ja-JP" altLang="en-US" sz="2000" dirty="0"/>
                        <a:t>○</a:t>
                      </a:r>
                    </a:p>
                  </a:txBody>
                  <a:tcPr anchor="ctr"/>
                </a:tc>
                <a:tc>
                  <a:txBody>
                    <a:bodyPr/>
                    <a:lstStyle/>
                    <a:p>
                      <a:pPr algn="ctr"/>
                      <a:r>
                        <a:rPr kumimoji="1" lang="ja-JP" altLang="en-US" sz="2000" dirty="0"/>
                        <a:t>○</a:t>
                      </a:r>
                    </a:p>
                  </a:txBody>
                  <a:tcPr anchor="ctr"/>
                </a:tc>
                <a:tc>
                  <a:txBody>
                    <a:bodyPr/>
                    <a:lstStyle/>
                    <a:p>
                      <a:pPr algn="ctr"/>
                      <a:r>
                        <a:rPr kumimoji="1" lang="en-US" altLang="ja-JP" sz="2000" dirty="0"/>
                        <a:t>5</a:t>
                      </a:r>
                      <a:endParaRPr kumimoji="1" lang="ja-JP" altLang="en-US" sz="2000" dirty="0"/>
                    </a:p>
                  </a:txBody>
                  <a:tcPr anchor="ctr"/>
                </a:tc>
                <a:tc>
                  <a:txBody>
                    <a:bodyPr/>
                    <a:lstStyle/>
                    <a:p>
                      <a:pPr algn="ctr"/>
                      <a:r>
                        <a:rPr kumimoji="1" lang="en-US" altLang="ja-JP" sz="2000" dirty="0"/>
                        <a:t>3</a:t>
                      </a:r>
                      <a:endParaRPr kumimoji="1" lang="ja-JP" altLang="en-US" sz="2000" dirty="0"/>
                    </a:p>
                  </a:txBody>
                  <a:tcPr anchor="ctr"/>
                </a:tc>
                <a:extLst>
                  <a:ext uri="{0D108BD9-81ED-4DB2-BD59-A6C34878D82A}">
                    <a16:rowId xmlns:a16="http://schemas.microsoft.com/office/drawing/2014/main" val="1409740362"/>
                  </a:ext>
                </a:extLst>
              </a:tr>
            </a:tbl>
          </a:graphicData>
        </a:graphic>
      </p:graphicFrame>
      <p:sp>
        <p:nvSpPr>
          <p:cNvPr id="5" name="正方形/長方形 4"/>
          <p:cNvSpPr/>
          <p:nvPr/>
        </p:nvSpPr>
        <p:spPr>
          <a:xfrm>
            <a:off x="7399936" y="685993"/>
            <a:ext cx="3310522" cy="338554"/>
          </a:xfrm>
          <a:prstGeom prst="rect">
            <a:avLst/>
          </a:prstGeom>
        </p:spPr>
        <p:txBody>
          <a:bodyPr wrap="none">
            <a:spAutoFit/>
          </a:bodyPr>
          <a:lstStyle/>
          <a:p>
            <a:r>
              <a:rPr lang="ja-JP" altLang="en-US" sz="1600" dirty="0">
                <a:latin typeface="HG丸ｺﾞｼｯｸM-PRO" panose="020F0600000000000000" pitchFamily="50" charset="-128"/>
                <a:ea typeface="HG丸ｺﾞｼｯｸM-PRO" panose="020F0600000000000000" pitchFamily="50" charset="-128"/>
              </a:rPr>
              <a:t>評価点：◎</a:t>
            </a:r>
            <a:r>
              <a:rPr lang="en-US" altLang="ja-JP" sz="1600" dirty="0">
                <a:latin typeface="HG丸ｺﾞｼｯｸM-PRO" panose="020F0600000000000000" pitchFamily="50" charset="-128"/>
                <a:ea typeface="HG丸ｺﾞｼｯｸM-PRO" panose="020F0600000000000000" pitchFamily="50" charset="-128"/>
              </a:rPr>
              <a:t> 3</a:t>
            </a:r>
            <a:r>
              <a:rPr lang="ja-JP" altLang="en-US" sz="1600" dirty="0">
                <a:latin typeface="HG丸ｺﾞｼｯｸM-PRO" panose="020F0600000000000000" pitchFamily="50" charset="-128"/>
                <a:ea typeface="HG丸ｺﾞｼｯｸM-PRO" panose="020F0600000000000000" pitchFamily="50" charset="-128"/>
              </a:rPr>
              <a:t>点　○ </a:t>
            </a:r>
            <a:r>
              <a:rPr lang="en-US" altLang="ja-JP" sz="1600" dirty="0">
                <a:latin typeface="HG丸ｺﾞｼｯｸM-PRO" panose="020F0600000000000000" pitchFamily="50" charset="-128"/>
                <a:ea typeface="HG丸ｺﾞｼｯｸM-PRO" panose="020F0600000000000000" pitchFamily="50" charset="-128"/>
              </a:rPr>
              <a:t>2</a:t>
            </a:r>
            <a:r>
              <a:rPr lang="ja-JP" altLang="en-US" sz="1600" dirty="0">
                <a:latin typeface="HG丸ｺﾞｼｯｸM-PRO" panose="020F0600000000000000" pitchFamily="50" charset="-128"/>
                <a:ea typeface="HG丸ｺﾞｼｯｸM-PRO" panose="020F0600000000000000" pitchFamily="50" charset="-128"/>
              </a:rPr>
              <a:t>点　△ </a:t>
            </a:r>
            <a:r>
              <a:rPr lang="en-US" altLang="ja-JP" sz="1600" dirty="0">
                <a:latin typeface="HG丸ｺﾞｼｯｸM-PRO" panose="020F0600000000000000" pitchFamily="50" charset="-128"/>
                <a:ea typeface="HG丸ｺﾞｼｯｸM-PRO" panose="020F0600000000000000" pitchFamily="50" charset="-128"/>
              </a:rPr>
              <a:t>1</a:t>
            </a:r>
            <a:r>
              <a:rPr lang="ja-JP" altLang="en-US" sz="1600" dirty="0">
                <a:latin typeface="HG丸ｺﾞｼｯｸM-PRO" panose="020F0600000000000000" pitchFamily="50" charset="-128"/>
                <a:ea typeface="HG丸ｺﾞｼｯｸM-PRO" panose="020F0600000000000000" pitchFamily="50" charset="-128"/>
              </a:rPr>
              <a:t>点</a:t>
            </a:r>
            <a:endParaRPr lang="en-US" altLang="ja-JP" sz="1600" dirty="0">
              <a:latin typeface="HG丸ｺﾞｼｯｸM-PRO" panose="020F0600000000000000" pitchFamily="50" charset="-128"/>
              <a:ea typeface="HG丸ｺﾞｼｯｸM-PRO" panose="020F0600000000000000" pitchFamily="50" charset="-128"/>
            </a:endParaRPr>
          </a:p>
        </p:txBody>
      </p:sp>
      <p:sp>
        <p:nvSpPr>
          <p:cNvPr id="8" name="サブタイトル 2">
            <a:extLst>
              <a:ext uri="{FF2B5EF4-FFF2-40B4-BE49-F238E27FC236}">
                <a16:creationId xmlns:a16="http://schemas.microsoft.com/office/drawing/2014/main" id="{DA2EDCFE-ED26-4D09-83CF-BFC768BFEC69}"/>
              </a:ext>
            </a:extLst>
          </p:cNvPr>
          <p:cNvSpPr txBox="1">
            <a:spLocks/>
          </p:cNvSpPr>
          <p:nvPr/>
        </p:nvSpPr>
        <p:spPr>
          <a:xfrm>
            <a:off x="1124459" y="3778361"/>
            <a:ext cx="9943079" cy="3188153"/>
          </a:xfrm>
          <a:prstGeom prst="rect">
            <a:avLst/>
          </a:prstGeom>
          <a:ln>
            <a:noFill/>
          </a:ln>
        </p:spPr>
        <p:txBody>
          <a:bodyPr wrap="square" lIns="360000" tIns="108000" rIns="180000" bIns="108000" anchor="ctr">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buNone/>
            </a:pPr>
            <a:r>
              <a:rPr lang="ja-JP" altLang="en-US" dirty="0">
                <a:latin typeface="HG丸ｺﾞｼｯｸM-PRO" panose="020F0600000000000000" pitchFamily="50" charset="-128"/>
                <a:ea typeface="HG丸ｺﾞｼｯｸM-PRO" panose="020F0600000000000000" pitchFamily="50" charset="-128"/>
              </a:rPr>
              <a:t>横型</a:t>
            </a:r>
            <a:r>
              <a:rPr lang="en-US" altLang="ja-JP" dirty="0">
                <a:latin typeface="HG丸ｺﾞｼｯｸM-PRO" panose="020F0600000000000000" pitchFamily="50" charset="-128"/>
                <a:ea typeface="HG丸ｺﾞｼｯｸM-PRO" panose="020F0600000000000000" pitchFamily="50" charset="-128"/>
              </a:rPr>
              <a:t>M/C</a:t>
            </a:r>
            <a:r>
              <a:rPr lang="ja-JP" altLang="en-US" dirty="0">
                <a:latin typeface="HG丸ｺﾞｼｯｸM-PRO" panose="020F0600000000000000" pitchFamily="50" charset="-128"/>
                <a:ea typeface="HG丸ｺﾞｼｯｸM-PRO" panose="020F0600000000000000" pitchFamily="50" charset="-128"/>
              </a:rPr>
              <a:t>にてモールド機械加工を行った際、加工ダライを</a:t>
            </a:r>
            <a:endParaRPr lang="en-US" altLang="ja-JP" dirty="0">
              <a:latin typeface="HG丸ｺﾞｼｯｸM-PRO" panose="020F0600000000000000" pitchFamily="50" charset="-128"/>
              <a:ea typeface="HG丸ｺﾞｼｯｸM-PRO" panose="020F0600000000000000" pitchFamily="50" charset="-128"/>
            </a:endParaRPr>
          </a:p>
          <a:p>
            <a:pPr marL="0" indent="0">
              <a:lnSpc>
                <a:spcPct val="100000"/>
              </a:lnSpc>
              <a:buNone/>
            </a:pPr>
            <a:r>
              <a:rPr lang="ja-JP" altLang="en-US" dirty="0">
                <a:latin typeface="HG丸ｺﾞｼｯｸM-PRO" panose="020F0600000000000000" pitchFamily="50" charset="-128"/>
                <a:ea typeface="HG丸ｺﾞｼｯｸM-PRO" panose="020F0600000000000000" pitchFamily="50" charset="-128"/>
              </a:rPr>
              <a:t>コンベアーにてバックに搬送している。搬送時、切削油も</a:t>
            </a:r>
            <a:endParaRPr lang="en-US" altLang="ja-JP" dirty="0">
              <a:latin typeface="HG丸ｺﾞｼｯｸM-PRO" panose="020F0600000000000000" pitchFamily="50" charset="-128"/>
              <a:ea typeface="HG丸ｺﾞｼｯｸM-PRO" panose="020F0600000000000000" pitchFamily="50" charset="-128"/>
            </a:endParaRPr>
          </a:p>
          <a:p>
            <a:pPr marL="0" indent="0">
              <a:lnSpc>
                <a:spcPct val="100000"/>
              </a:lnSpc>
              <a:buNone/>
            </a:pPr>
            <a:r>
              <a:rPr lang="ja-JP" altLang="en-US" dirty="0">
                <a:latin typeface="HG丸ｺﾞｼｯｸM-PRO" panose="020F0600000000000000" pitchFamily="50" charset="-128"/>
                <a:ea typeface="HG丸ｺﾞｼｯｸM-PRO" panose="020F0600000000000000" pitchFamily="50" charset="-128"/>
              </a:rPr>
              <a:t>少量バックに入る為、バック下に切削油が溜まる様にしているが、他工程のダライ（切削油）も同じバックに入れている事から</a:t>
            </a:r>
            <a:r>
              <a:rPr lang="en-US" altLang="ja-JP" dirty="0">
                <a:latin typeface="HG丸ｺﾞｼｯｸM-PRO" panose="020F0600000000000000" pitchFamily="50" charset="-128"/>
                <a:ea typeface="HG丸ｺﾞｼｯｸM-PRO" panose="020F0600000000000000" pitchFamily="50" charset="-128"/>
              </a:rPr>
              <a:t>M/C</a:t>
            </a:r>
            <a:r>
              <a:rPr lang="ja-JP" altLang="en-US" dirty="0">
                <a:latin typeface="HG丸ｺﾞｼｯｸM-PRO" panose="020F0600000000000000" pitchFamily="50" charset="-128"/>
                <a:ea typeface="HG丸ｺﾞｼｯｸM-PRO" panose="020F0600000000000000" pitchFamily="50" charset="-128"/>
              </a:rPr>
              <a:t>の切削油が再利用できず、廃油として処理</a:t>
            </a:r>
            <a:endParaRPr lang="en-US" altLang="ja-JP" dirty="0">
              <a:latin typeface="HG丸ｺﾞｼｯｸM-PRO" panose="020F0600000000000000" pitchFamily="50" charset="-128"/>
              <a:ea typeface="HG丸ｺﾞｼｯｸM-PRO" panose="020F0600000000000000" pitchFamily="50" charset="-128"/>
            </a:endParaRPr>
          </a:p>
          <a:p>
            <a:pPr marL="0" indent="0">
              <a:lnSpc>
                <a:spcPct val="100000"/>
              </a:lnSpc>
              <a:buNone/>
            </a:pPr>
            <a:r>
              <a:rPr lang="ja-JP" altLang="en-US" dirty="0">
                <a:latin typeface="HG丸ｺﾞｼｯｸM-PRO" panose="020F0600000000000000" pitchFamily="50" charset="-128"/>
                <a:ea typeface="HG丸ｺﾞｼｯｸM-PRO" panose="020F0600000000000000" pitchFamily="50" charset="-128"/>
              </a:rPr>
              <a:t>している。</a:t>
            </a:r>
            <a:endParaRPr lang="en-US" altLang="ja-JP" dirty="0">
              <a:latin typeface="HG丸ｺﾞｼｯｸM-PRO" panose="020F0600000000000000" pitchFamily="50" charset="-128"/>
              <a:ea typeface="HG丸ｺﾞｼｯｸM-PRO" panose="020F0600000000000000" pitchFamily="50" charset="-128"/>
            </a:endParaRPr>
          </a:p>
        </p:txBody>
      </p:sp>
      <p:sp>
        <p:nvSpPr>
          <p:cNvPr id="9" name="タイトル 1">
            <a:extLst>
              <a:ext uri="{FF2B5EF4-FFF2-40B4-BE49-F238E27FC236}">
                <a16:creationId xmlns:a16="http://schemas.microsoft.com/office/drawing/2014/main" id="{C47A96F2-E691-4E4D-AB3E-C82B61C2B531}"/>
              </a:ext>
            </a:extLst>
          </p:cNvPr>
          <p:cNvSpPr txBox="1">
            <a:spLocks/>
          </p:cNvSpPr>
          <p:nvPr/>
        </p:nvSpPr>
        <p:spPr>
          <a:xfrm>
            <a:off x="406609" y="3877606"/>
            <a:ext cx="902811" cy="424732"/>
          </a:xfrm>
          <a:prstGeom prst="rect">
            <a:avLst/>
          </a:prstGeom>
          <a:solidFill>
            <a:schemeClr val="bg1"/>
          </a:solidFill>
          <a:ln>
            <a:noFill/>
          </a:ln>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pPr algn="ctr"/>
            <a:r>
              <a:rPr lang="ja-JP" altLang="en-US" sz="2400" dirty="0">
                <a:latin typeface="HG丸ｺﾞｼｯｸM-PRO" panose="020F0600000000000000" pitchFamily="50" charset="-128"/>
                <a:ea typeface="HG丸ｺﾞｼｯｸM-PRO" panose="020F0600000000000000" pitchFamily="50" charset="-128"/>
              </a:rPr>
              <a:t>背景</a:t>
            </a:r>
          </a:p>
        </p:txBody>
      </p:sp>
    </p:spTree>
    <p:extLst>
      <p:ext uri="{BB962C8B-B14F-4D97-AF65-F5344CB8AC3E}">
        <p14:creationId xmlns:p14="http://schemas.microsoft.com/office/powerpoint/2010/main" val="166590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 3"/>
          <p:cNvGraphicFramePr>
            <a:graphicFrameLocks noGrp="1"/>
          </p:cNvGraphicFramePr>
          <p:nvPr>
            <p:extLst>
              <p:ext uri="{D42A27DB-BD31-4B8C-83A1-F6EECF244321}">
                <p14:modId xmlns:p14="http://schemas.microsoft.com/office/powerpoint/2010/main" val="1637999654"/>
              </p:ext>
            </p:extLst>
          </p:nvPr>
        </p:nvGraphicFramePr>
        <p:xfrm>
          <a:off x="1104899" y="1373797"/>
          <a:ext cx="9982201" cy="4819733"/>
        </p:xfrm>
        <a:graphic>
          <a:graphicData uri="http://schemas.openxmlformats.org/drawingml/2006/table">
            <a:tbl>
              <a:tblPr firstRow="1" bandRow="1">
                <a:tableStyleId>{7DF18680-E054-41AD-8BC1-D1AEF772440D}</a:tableStyleId>
              </a:tblPr>
              <a:tblGrid>
                <a:gridCol w="2035205">
                  <a:extLst>
                    <a:ext uri="{9D8B030D-6E8A-4147-A177-3AD203B41FA5}">
                      <a16:colId xmlns:a16="http://schemas.microsoft.com/office/drawing/2014/main" val="2701940238"/>
                    </a:ext>
                  </a:extLst>
                </a:gridCol>
                <a:gridCol w="1135022">
                  <a:extLst>
                    <a:ext uri="{9D8B030D-6E8A-4147-A177-3AD203B41FA5}">
                      <a16:colId xmlns:a16="http://schemas.microsoft.com/office/drawing/2014/main" val="3867902950"/>
                    </a:ext>
                  </a:extLst>
                </a:gridCol>
                <a:gridCol w="1146327">
                  <a:extLst>
                    <a:ext uri="{9D8B030D-6E8A-4147-A177-3AD203B41FA5}">
                      <a16:colId xmlns:a16="http://schemas.microsoft.com/office/drawing/2014/main" val="546062902"/>
                    </a:ext>
                  </a:extLst>
                </a:gridCol>
                <a:gridCol w="1068632">
                  <a:extLst>
                    <a:ext uri="{9D8B030D-6E8A-4147-A177-3AD203B41FA5}">
                      <a16:colId xmlns:a16="http://schemas.microsoft.com/office/drawing/2014/main" val="3180491161"/>
                    </a:ext>
                  </a:extLst>
                </a:gridCol>
                <a:gridCol w="1152682">
                  <a:extLst>
                    <a:ext uri="{9D8B030D-6E8A-4147-A177-3AD203B41FA5}">
                      <a16:colId xmlns:a16="http://schemas.microsoft.com/office/drawing/2014/main" val="236305316"/>
                    </a:ext>
                  </a:extLst>
                </a:gridCol>
                <a:gridCol w="1068633">
                  <a:extLst>
                    <a:ext uri="{9D8B030D-6E8A-4147-A177-3AD203B41FA5}">
                      <a16:colId xmlns:a16="http://schemas.microsoft.com/office/drawing/2014/main" val="2232849456"/>
                    </a:ext>
                  </a:extLst>
                </a:gridCol>
                <a:gridCol w="1176696">
                  <a:extLst>
                    <a:ext uri="{9D8B030D-6E8A-4147-A177-3AD203B41FA5}">
                      <a16:colId xmlns:a16="http://schemas.microsoft.com/office/drawing/2014/main" val="2642662587"/>
                    </a:ext>
                  </a:extLst>
                </a:gridCol>
                <a:gridCol w="1199004">
                  <a:extLst>
                    <a:ext uri="{9D8B030D-6E8A-4147-A177-3AD203B41FA5}">
                      <a16:colId xmlns:a16="http://schemas.microsoft.com/office/drawing/2014/main" val="1501453179"/>
                    </a:ext>
                  </a:extLst>
                </a:gridCol>
              </a:tblGrid>
              <a:tr h="546125">
                <a:tc>
                  <a:txBody>
                    <a:bodyPr/>
                    <a:lstStyle/>
                    <a:p>
                      <a:pPr algn="ctr"/>
                      <a:endParaRPr kumimoji="1" lang="ja-JP" altLang="en-US" sz="24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担当</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４月</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５月</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６月</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７月</a:t>
                      </a:r>
                    </a:p>
                  </a:txBody>
                  <a:tcPr anchor="ctr"/>
                </a:tc>
                <a:tc>
                  <a:txBody>
                    <a:bodyPr/>
                    <a:lstStyle/>
                    <a:p>
                      <a:pPr algn="ctr"/>
                      <a:r>
                        <a:rPr kumimoji="1" lang="en-US" altLang="ja-JP" sz="2000" dirty="0">
                          <a:latin typeface="HG丸ｺﾞｼｯｸM-PRO" panose="020F0600000000000000" pitchFamily="50" charset="-128"/>
                          <a:ea typeface="HG丸ｺﾞｼｯｸM-PRO" panose="020F0600000000000000" pitchFamily="50" charset="-128"/>
                        </a:rPr>
                        <a:t>8</a:t>
                      </a:r>
                      <a:r>
                        <a:rPr kumimoji="1" lang="ja-JP" altLang="en-US" sz="2000" dirty="0">
                          <a:latin typeface="HG丸ｺﾞｼｯｸM-PRO" panose="020F0600000000000000" pitchFamily="50" charset="-128"/>
                          <a:ea typeface="HG丸ｺﾞｼｯｸM-PRO" panose="020F0600000000000000" pitchFamily="50" charset="-128"/>
                        </a:rPr>
                        <a:t>月</a:t>
                      </a:r>
                    </a:p>
                  </a:txBody>
                  <a:tcPr anchor="ctr"/>
                </a:tc>
                <a:tc>
                  <a:txBody>
                    <a:bodyPr/>
                    <a:lstStyle/>
                    <a:p>
                      <a:pPr algn="ctr"/>
                      <a:r>
                        <a:rPr kumimoji="1" lang="en-US" altLang="ja-JP" sz="2000" dirty="0">
                          <a:latin typeface="HG丸ｺﾞｼｯｸM-PRO" panose="020F0600000000000000" pitchFamily="50" charset="-128"/>
                          <a:ea typeface="HG丸ｺﾞｼｯｸM-PRO" panose="020F0600000000000000" pitchFamily="50" charset="-128"/>
                        </a:rPr>
                        <a:t>9</a:t>
                      </a:r>
                      <a:r>
                        <a:rPr kumimoji="1" lang="ja-JP" altLang="en-US" sz="2000" dirty="0">
                          <a:latin typeface="HG丸ｺﾞｼｯｸM-PRO" panose="020F0600000000000000" pitchFamily="50" charset="-128"/>
                          <a:ea typeface="HG丸ｺﾞｼｯｸM-PRO" panose="020F0600000000000000" pitchFamily="50" charset="-128"/>
                        </a:rPr>
                        <a:t>月</a:t>
                      </a:r>
                    </a:p>
                  </a:txBody>
                  <a:tcPr anchor="ctr"/>
                </a:tc>
                <a:extLst>
                  <a:ext uri="{0D108BD9-81ED-4DB2-BD59-A6C34878D82A}">
                    <a16:rowId xmlns:a16="http://schemas.microsoft.com/office/drawing/2014/main" val="2153068802"/>
                  </a:ext>
                </a:extLst>
              </a:tr>
              <a:tr h="473308">
                <a:tc>
                  <a:txBody>
                    <a:bodyPr/>
                    <a:lstStyle/>
                    <a:p>
                      <a:pPr algn="ctr"/>
                      <a:r>
                        <a:rPr kumimoji="1" lang="ja-JP" altLang="en-US" sz="2000" b="0" dirty="0">
                          <a:latin typeface="HG丸ｺﾞｼｯｸM-PRO" panose="020F0600000000000000" pitchFamily="50" charset="-128"/>
                          <a:ea typeface="HG丸ｺﾞｼｯｸM-PRO" panose="020F0600000000000000" pitchFamily="50" charset="-128"/>
                        </a:rPr>
                        <a:t>テーマ選定</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dirty="0">
                          <a:latin typeface="HG丸ｺﾞｼｯｸM-PRO" panose="020F0600000000000000" pitchFamily="50" charset="-128"/>
                          <a:ea typeface="HG丸ｺﾞｼｯｸM-PRO" panose="020F0600000000000000" pitchFamily="50" charset="-128"/>
                        </a:rPr>
                        <a:t>豊田</a:t>
                      </a: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en-US" altLang="ja-JP"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extLst>
                  <a:ext uri="{0D108BD9-81ED-4DB2-BD59-A6C34878D82A}">
                    <a16:rowId xmlns:a16="http://schemas.microsoft.com/office/drawing/2014/main" val="1749983725"/>
                  </a:ext>
                </a:extLst>
              </a:tr>
              <a:tr h="473308">
                <a:tc>
                  <a:txBody>
                    <a:bodyPr/>
                    <a:lstStyle/>
                    <a:p>
                      <a:pPr algn="ctr"/>
                      <a:r>
                        <a:rPr kumimoji="1" lang="ja-JP" altLang="en-US" sz="2000" b="0" dirty="0">
                          <a:latin typeface="HG丸ｺﾞｼｯｸM-PRO" panose="020F0600000000000000" pitchFamily="50" charset="-128"/>
                          <a:ea typeface="HG丸ｺﾞｼｯｸM-PRO" panose="020F0600000000000000" pitchFamily="50" charset="-128"/>
                        </a:rPr>
                        <a:t>現状把握</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大塚</a:t>
                      </a: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extLst>
                  <a:ext uri="{0D108BD9-81ED-4DB2-BD59-A6C34878D82A}">
                    <a16:rowId xmlns:a16="http://schemas.microsoft.com/office/drawing/2014/main" val="3808332467"/>
                  </a:ext>
                </a:extLst>
              </a:tr>
              <a:tr h="473308">
                <a:tc>
                  <a:txBody>
                    <a:bodyPr/>
                    <a:lstStyle/>
                    <a:p>
                      <a:pPr algn="ctr"/>
                      <a:r>
                        <a:rPr kumimoji="1" lang="ja-JP" altLang="en-US" sz="2000" b="0" dirty="0">
                          <a:latin typeface="HG丸ｺﾞｼｯｸM-PRO" panose="020F0600000000000000" pitchFamily="50" charset="-128"/>
                          <a:ea typeface="HG丸ｺﾞｼｯｸM-PRO" panose="020F0600000000000000" pitchFamily="50" charset="-128"/>
                        </a:rPr>
                        <a:t>目標設定</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川内</a:t>
                      </a: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extLst>
                  <a:ext uri="{0D108BD9-81ED-4DB2-BD59-A6C34878D82A}">
                    <a16:rowId xmlns:a16="http://schemas.microsoft.com/office/drawing/2014/main" val="2854775243"/>
                  </a:ext>
                </a:extLst>
              </a:tr>
              <a:tr h="473308">
                <a:tc>
                  <a:txBody>
                    <a:bodyPr/>
                    <a:lstStyle/>
                    <a:p>
                      <a:pPr algn="ctr"/>
                      <a:r>
                        <a:rPr kumimoji="1" lang="ja-JP" altLang="en-US" sz="2000" b="0" dirty="0">
                          <a:latin typeface="HG丸ｺﾞｼｯｸM-PRO" panose="020F0600000000000000" pitchFamily="50" charset="-128"/>
                          <a:ea typeface="HG丸ｺﾞｼｯｸM-PRO" panose="020F0600000000000000" pitchFamily="50" charset="-128"/>
                        </a:rPr>
                        <a:t>要因検証</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吉阪</a:t>
                      </a: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extLst>
                  <a:ext uri="{0D108BD9-81ED-4DB2-BD59-A6C34878D82A}">
                    <a16:rowId xmlns:a16="http://schemas.microsoft.com/office/drawing/2014/main" val="3749095507"/>
                  </a:ext>
                </a:extLst>
              </a:tr>
              <a:tr h="473308">
                <a:tc>
                  <a:txBody>
                    <a:bodyPr/>
                    <a:lstStyle/>
                    <a:p>
                      <a:pPr algn="ctr"/>
                      <a:r>
                        <a:rPr kumimoji="1" lang="ja-JP" altLang="en-US" sz="2000" b="0" dirty="0">
                          <a:latin typeface="HG丸ｺﾞｼｯｸM-PRO" panose="020F0600000000000000" pitchFamily="50" charset="-128"/>
                          <a:ea typeface="HG丸ｺﾞｼｯｸM-PRO" panose="020F0600000000000000" pitchFamily="50" charset="-128"/>
                        </a:rPr>
                        <a:t>対策立案</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中村</a:t>
                      </a: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extLst>
                  <a:ext uri="{0D108BD9-81ED-4DB2-BD59-A6C34878D82A}">
                    <a16:rowId xmlns:a16="http://schemas.microsoft.com/office/drawing/2014/main" val="1409740362"/>
                  </a:ext>
                </a:extLst>
              </a:tr>
              <a:tr h="473308">
                <a:tc>
                  <a:txBody>
                    <a:bodyPr/>
                    <a:lstStyle/>
                    <a:p>
                      <a:pPr algn="ctr"/>
                      <a:r>
                        <a:rPr kumimoji="1" lang="ja-JP" altLang="en-US" sz="2000" b="0" dirty="0">
                          <a:latin typeface="HG丸ｺﾞｼｯｸM-PRO" panose="020F0600000000000000" pitchFamily="50" charset="-128"/>
                          <a:ea typeface="HG丸ｺﾞｼｯｸM-PRO" panose="020F0600000000000000" pitchFamily="50" charset="-128"/>
                        </a:rPr>
                        <a:t>対策実施</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豊田</a:t>
                      </a:r>
                      <a:endParaRPr kumimoji="1" lang="en-US" altLang="ja-JP"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extLst>
                  <a:ext uri="{0D108BD9-81ED-4DB2-BD59-A6C34878D82A}">
                    <a16:rowId xmlns:a16="http://schemas.microsoft.com/office/drawing/2014/main" val="3524788921"/>
                  </a:ext>
                </a:extLst>
              </a:tr>
              <a:tr h="487144">
                <a:tc>
                  <a:txBody>
                    <a:bodyPr/>
                    <a:lstStyle/>
                    <a:p>
                      <a:pPr algn="ctr"/>
                      <a:r>
                        <a:rPr kumimoji="1" lang="ja-JP" altLang="en-US" sz="2000" b="0" dirty="0">
                          <a:latin typeface="HG丸ｺﾞｼｯｸM-PRO" panose="020F0600000000000000" pitchFamily="50" charset="-128"/>
                          <a:ea typeface="HG丸ｺﾞｼｯｸM-PRO" panose="020F0600000000000000" pitchFamily="50" charset="-128"/>
                        </a:rPr>
                        <a:t>効果確認</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竹中</a:t>
                      </a: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extLst>
                  <a:ext uri="{0D108BD9-81ED-4DB2-BD59-A6C34878D82A}">
                    <a16:rowId xmlns:a16="http://schemas.microsoft.com/office/drawing/2014/main" val="4232251988"/>
                  </a:ext>
                </a:extLst>
              </a:tr>
              <a:tr h="473308">
                <a:tc>
                  <a:txBody>
                    <a:bodyPr/>
                    <a:lstStyle/>
                    <a:p>
                      <a:pPr algn="ctr"/>
                      <a:r>
                        <a:rPr kumimoji="1" lang="ja-JP" altLang="en-US" sz="2000" b="0" dirty="0">
                          <a:latin typeface="HG丸ｺﾞｼｯｸM-PRO" panose="020F0600000000000000" pitchFamily="50" charset="-128"/>
                          <a:ea typeface="HG丸ｺﾞｼｯｸM-PRO" panose="020F0600000000000000" pitchFamily="50" charset="-128"/>
                        </a:rPr>
                        <a:t>歯止め</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大塚</a:t>
                      </a: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extLst>
                  <a:ext uri="{0D108BD9-81ED-4DB2-BD59-A6C34878D82A}">
                    <a16:rowId xmlns:a16="http://schemas.microsoft.com/office/drawing/2014/main" val="2692286413"/>
                  </a:ext>
                </a:extLst>
              </a:tr>
              <a:tr h="473308">
                <a:tc>
                  <a:txBody>
                    <a:bodyPr/>
                    <a:lstStyle/>
                    <a:p>
                      <a:pPr algn="ctr"/>
                      <a:r>
                        <a:rPr kumimoji="1" lang="ja-JP" altLang="en-US" sz="2000" b="0" dirty="0">
                          <a:latin typeface="HG丸ｺﾞｼｯｸM-PRO" panose="020F0600000000000000" pitchFamily="50" charset="-128"/>
                          <a:ea typeface="HG丸ｺﾞｼｯｸM-PRO" panose="020F0600000000000000" pitchFamily="50" charset="-128"/>
                        </a:rPr>
                        <a:t>まとめ</a:t>
                      </a:r>
                    </a:p>
                  </a:txBody>
                  <a:tcPr anchor="ctr"/>
                </a:tc>
                <a:tc>
                  <a:txBody>
                    <a:bodyPr/>
                    <a:lstStyle/>
                    <a:p>
                      <a:pPr algn="ctr"/>
                      <a:r>
                        <a:rPr kumimoji="1" lang="ja-JP" altLang="en-US" sz="2000" dirty="0">
                          <a:latin typeface="HG丸ｺﾞｼｯｸM-PRO" panose="020F0600000000000000" pitchFamily="50" charset="-128"/>
                          <a:ea typeface="HG丸ｺﾞｼｯｸM-PRO" panose="020F0600000000000000" pitchFamily="50" charset="-128"/>
                        </a:rPr>
                        <a:t>川内</a:t>
                      </a: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tc>
                  <a:txBody>
                    <a:bodyPr/>
                    <a:lstStyle/>
                    <a:p>
                      <a:pPr algn="ctr"/>
                      <a:endParaRPr kumimoji="1" lang="ja-JP" altLang="en-US" sz="2000" dirty="0">
                        <a:latin typeface="HG丸ｺﾞｼｯｸM-PRO" panose="020F0600000000000000" pitchFamily="50" charset="-128"/>
                        <a:ea typeface="HG丸ｺﾞｼｯｸM-PRO" panose="020F0600000000000000" pitchFamily="50" charset="-128"/>
                      </a:endParaRPr>
                    </a:p>
                  </a:txBody>
                  <a:tcPr anchor="ctr"/>
                </a:tc>
                <a:extLst>
                  <a:ext uri="{0D108BD9-81ED-4DB2-BD59-A6C34878D82A}">
                    <a16:rowId xmlns:a16="http://schemas.microsoft.com/office/drawing/2014/main" val="1276018784"/>
                  </a:ext>
                </a:extLst>
              </a:tr>
            </a:tbl>
          </a:graphicData>
        </a:graphic>
      </p:graphicFrame>
      <p:sp>
        <p:nvSpPr>
          <p:cNvPr id="5" name="正方形/長方形 4"/>
          <p:cNvSpPr/>
          <p:nvPr/>
        </p:nvSpPr>
        <p:spPr>
          <a:xfrm>
            <a:off x="9805683" y="728961"/>
            <a:ext cx="595035" cy="584775"/>
          </a:xfrm>
          <a:prstGeom prst="rect">
            <a:avLst/>
          </a:prstGeom>
        </p:spPr>
        <p:txBody>
          <a:bodyPr wrap="none">
            <a:spAutoFit/>
          </a:bodyPr>
          <a:lstStyle/>
          <a:p>
            <a:r>
              <a:rPr lang="ja-JP" altLang="en-US" sz="1600" b="1" dirty="0">
                <a:latin typeface="HG丸ｺﾞｼｯｸM-PRO" panose="020F0600000000000000" pitchFamily="50" charset="-128"/>
                <a:ea typeface="HG丸ｺﾞｼｯｸM-PRO" panose="020F0600000000000000" pitchFamily="50" charset="-128"/>
              </a:rPr>
              <a:t>計画</a:t>
            </a:r>
            <a:br>
              <a:rPr lang="en-US" altLang="ja-JP" sz="1600" b="1" dirty="0">
                <a:latin typeface="HG丸ｺﾞｼｯｸM-PRO" panose="020F0600000000000000" pitchFamily="50" charset="-128"/>
                <a:ea typeface="HG丸ｺﾞｼｯｸM-PRO" panose="020F0600000000000000" pitchFamily="50" charset="-128"/>
              </a:rPr>
            </a:br>
            <a:r>
              <a:rPr lang="ja-JP" altLang="en-US" sz="1600" b="1" dirty="0">
                <a:latin typeface="HG丸ｺﾞｼｯｸM-PRO" panose="020F0600000000000000" pitchFamily="50" charset="-128"/>
                <a:ea typeface="HG丸ｺﾞｼｯｸM-PRO" panose="020F0600000000000000" pitchFamily="50" charset="-128"/>
              </a:rPr>
              <a:t>実施</a:t>
            </a:r>
            <a:endParaRPr lang="en-US" altLang="ja-JP" sz="1600" b="1" dirty="0">
              <a:latin typeface="HG丸ｺﾞｼｯｸM-PRO" panose="020F0600000000000000" pitchFamily="50" charset="-128"/>
              <a:ea typeface="HG丸ｺﾞｼｯｸM-PRO" panose="020F0600000000000000" pitchFamily="50" charset="-128"/>
            </a:endParaRPr>
          </a:p>
        </p:txBody>
      </p:sp>
      <p:cxnSp>
        <p:nvCxnSpPr>
          <p:cNvPr id="6" name="直線矢印コネクタ 5">
            <a:extLst>
              <a:ext uri="{FF2B5EF4-FFF2-40B4-BE49-F238E27FC236}">
                <a16:creationId xmlns:a16="http://schemas.microsoft.com/office/drawing/2014/main" id="{8880674F-66EC-400D-976B-D07066435C6B}"/>
              </a:ext>
            </a:extLst>
          </p:cNvPr>
          <p:cNvCxnSpPr>
            <a:cxnSpLocks/>
          </p:cNvCxnSpPr>
          <p:nvPr/>
        </p:nvCxnSpPr>
        <p:spPr>
          <a:xfrm flipV="1">
            <a:off x="10464303" y="898577"/>
            <a:ext cx="574339" cy="51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 name="直線矢印コネクタ 6">
            <a:extLst>
              <a:ext uri="{FF2B5EF4-FFF2-40B4-BE49-F238E27FC236}">
                <a16:creationId xmlns:a16="http://schemas.microsoft.com/office/drawing/2014/main" id="{051444B1-4236-4B25-AC35-E40C1FBBE586}"/>
              </a:ext>
            </a:extLst>
          </p:cNvPr>
          <p:cNvCxnSpPr>
            <a:cxnSpLocks/>
          </p:cNvCxnSpPr>
          <p:nvPr/>
        </p:nvCxnSpPr>
        <p:spPr>
          <a:xfrm flipV="1">
            <a:off x="10464303" y="1153485"/>
            <a:ext cx="576000" cy="62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F36C674A-9172-46D9-BD94-050E1EFA34E8}"/>
              </a:ext>
            </a:extLst>
          </p:cNvPr>
          <p:cNvCxnSpPr>
            <a:cxnSpLocks/>
          </p:cNvCxnSpPr>
          <p:nvPr/>
        </p:nvCxnSpPr>
        <p:spPr>
          <a:xfrm>
            <a:off x="4281744" y="2045846"/>
            <a:ext cx="59147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781C8FCA-A389-420B-A759-8AE4E9ED9311}"/>
              </a:ext>
            </a:extLst>
          </p:cNvPr>
          <p:cNvCxnSpPr>
            <a:cxnSpLocks/>
          </p:cNvCxnSpPr>
          <p:nvPr/>
        </p:nvCxnSpPr>
        <p:spPr>
          <a:xfrm flipV="1">
            <a:off x="4281217" y="2242056"/>
            <a:ext cx="576000" cy="62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9C8E6AF-D33F-4053-A6DF-D4CD3D758521}"/>
              </a:ext>
            </a:extLst>
          </p:cNvPr>
          <p:cNvCxnSpPr>
            <a:cxnSpLocks/>
          </p:cNvCxnSpPr>
          <p:nvPr/>
        </p:nvCxnSpPr>
        <p:spPr>
          <a:xfrm>
            <a:off x="4281744" y="2549456"/>
            <a:ext cx="1075564"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577B2576-227C-47E4-A265-2C4B8C033472}"/>
              </a:ext>
            </a:extLst>
          </p:cNvPr>
          <p:cNvCxnSpPr>
            <a:cxnSpLocks/>
          </p:cNvCxnSpPr>
          <p:nvPr/>
        </p:nvCxnSpPr>
        <p:spPr>
          <a:xfrm flipV="1">
            <a:off x="4297214" y="2751897"/>
            <a:ext cx="1712755" cy="1164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AAC5F06D-E9E7-4B78-B9A0-B22DEAE6DD06}"/>
              </a:ext>
            </a:extLst>
          </p:cNvPr>
          <p:cNvCxnSpPr>
            <a:cxnSpLocks/>
          </p:cNvCxnSpPr>
          <p:nvPr/>
        </p:nvCxnSpPr>
        <p:spPr>
          <a:xfrm>
            <a:off x="5454127" y="2990892"/>
            <a:ext cx="55584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69295761-073F-4FC0-835F-14F0CFDE8488}"/>
              </a:ext>
            </a:extLst>
          </p:cNvPr>
          <p:cNvCxnSpPr>
            <a:cxnSpLocks/>
          </p:cNvCxnSpPr>
          <p:nvPr/>
        </p:nvCxnSpPr>
        <p:spPr>
          <a:xfrm flipV="1">
            <a:off x="5933301" y="3192033"/>
            <a:ext cx="576000" cy="62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線矢印コネクタ 15">
            <a:extLst>
              <a:ext uri="{FF2B5EF4-FFF2-40B4-BE49-F238E27FC236}">
                <a16:creationId xmlns:a16="http://schemas.microsoft.com/office/drawing/2014/main" id="{41DA6714-6646-4447-AA51-A7EF45B2DD9E}"/>
              </a:ext>
            </a:extLst>
          </p:cNvPr>
          <p:cNvCxnSpPr>
            <a:cxnSpLocks/>
          </p:cNvCxnSpPr>
          <p:nvPr/>
        </p:nvCxnSpPr>
        <p:spPr>
          <a:xfrm>
            <a:off x="5933301" y="3429000"/>
            <a:ext cx="120185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a:extLst>
              <a:ext uri="{FF2B5EF4-FFF2-40B4-BE49-F238E27FC236}">
                <a16:creationId xmlns:a16="http://schemas.microsoft.com/office/drawing/2014/main" id="{5B434B90-4CC4-425C-91EA-03DB7FF182DC}"/>
              </a:ext>
            </a:extLst>
          </p:cNvPr>
          <p:cNvCxnSpPr>
            <a:cxnSpLocks/>
          </p:cNvCxnSpPr>
          <p:nvPr/>
        </p:nvCxnSpPr>
        <p:spPr>
          <a:xfrm flipV="1">
            <a:off x="6465346" y="3681198"/>
            <a:ext cx="1201856" cy="62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04B54B34-0528-44FE-AD4F-D9E919FF817F}"/>
              </a:ext>
            </a:extLst>
          </p:cNvPr>
          <p:cNvCxnSpPr>
            <a:cxnSpLocks/>
          </p:cNvCxnSpPr>
          <p:nvPr/>
        </p:nvCxnSpPr>
        <p:spPr>
          <a:xfrm flipV="1">
            <a:off x="7024590" y="3942035"/>
            <a:ext cx="1205010" cy="125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71921CAE-134B-43B2-B356-A7B697BB6713}"/>
              </a:ext>
            </a:extLst>
          </p:cNvPr>
          <p:cNvCxnSpPr>
            <a:cxnSpLocks/>
          </p:cNvCxnSpPr>
          <p:nvPr/>
        </p:nvCxnSpPr>
        <p:spPr>
          <a:xfrm>
            <a:off x="7024590" y="4174870"/>
            <a:ext cx="16482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B637DF98-1019-4451-B6CD-01DFE53CFD79}"/>
              </a:ext>
            </a:extLst>
          </p:cNvPr>
          <p:cNvCxnSpPr>
            <a:cxnSpLocks/>
          </p:cNvCxnSpPr>
          <p:nvPr/>
        </p:nvCxnSpPr>
        <p:spPr>
          <a:xfrm>
            <a:off x="8111266" y="4424644"/>
            <a:ext cx="1355463" cy="672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1" name="直線矢印コネクタ 20">
            <a:extLst>
              <a:ext uri="{FF2B5EF4-FFF2-40B4-BE49-F238E27FC236}">
                <a16:creationId xmlns:a16="http://schemas.microsoft.com/office/drawing/2014/main" id="{28350417-D492-4FAE-9569-BA9926069D17}"/>
              </a:ext>
            </a:extLst>
          </p:cNvPr>
          <p:cNvCxnSpPr>
            <a:cxnSpLocks/>
          </p:cNvCxnSpPr>
          <p:nvPr/>
        </p:nvCxnSpPr>
        <p:spPr>
          <a:xfrm>
            <a:off x="8111266" y="4622592"/>
            <a:ext cx="1694417" cy="223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1B717B8D-0A06-4BB6-88ED-395BBF47AAA9}"/>
              </a:ext>
            </a:extLst>
          </p:cNvPr>
          <p:cNvCxnSpPr>
            <a:cxnSpLocks/>
          </p:cNvCxnSpPr>
          <p:nvPr/>
        </p:nvCxnSpPr>
        <p:spPr>
          <a:xfrm>
            <a:off x="9388307" y="4898453"/>
            <a:ext cx="1242436" cy="672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14F29501-9168-44D1-89CE-3494F90DEFD5}"/>
              </a:ext>
            </a:extLst>
          </p:cNvPr>
          <p:cNvCxnSpPr>
            <a:cxnSpLocks/>
          </p:cNvCxnSpPr>
          <p:nvPr/>
        </p:nvCxnSpPr>
        <p:spPr>
          <a:xfrm>
            <a:off x="9388307" y="5164974"/>
            <a:ext cx="1242436"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3A56D210-741C-4723-879A-B0FCB17A829E}"/>
              </a:ext>
            </a:extLst>
          </p:cNvPr>
          <p:cNvCxnSpPr>
            <a:cxnSpLocks/>
          </p:cNvCxnSpPr>
          <p:nvPr/>
        </p:nvCxnSpPr>
        <p:spPr>
          <a:xfrm flipV="1">
            <a:off x="10524439" y="5386226"/>
            <a:ext cx="574339" cy="51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258797F4-5DC3-4784-9FFF-930AD7812874}"/>
              </a:ext>
            </a:extLst>
          </p:cNvPr>
          <p:cNvCxnSpPr>
            <a:cxnSpLocks/>
          </p:cNvCxnSpPr>
          <p:nvPr/>
        </p:nvCxnSpPr>
        <p:spPr>
          <a:xfrm flipV="1">
            <a:off x="10524439" y="5609495"/>
            <a:ext cx="576000" cy="62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CBD0EED-E5D5-48DC-9B66-D25A7F681D13}"/>
              </a:ext>
            </a:extLst>
          </p:cNvPr>
          <p:cNvCxnSpPr>
            <a:cxnSpLocks/>
          </p:cNvCxnSpPr>
          <p:nvPr/>
        </p:nvCxnSpPr>
        <p:spPr>
          <a:xfrm flipV="1">
            <a:off x="10498692" y="5861446"/>
            <a:ext cx="574339" cy="513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AB137E0B-7C77-48FA-B19D-146F6AFC8121}"/>
              </a:ext>
            </a:extLst>
          </p:cNvPr>
          <p:cNvCxnSpPr>
            <a:cxnSpLocks/>
          </p:cNvCxnSpPr>
          <p:nvPr/>
        </p:nvCxnSpPr>
        <p:spPr>
          <a:xfrm flipV="1">
            <a:off x="10498692" y="6040152"/>
            <a:ext cx="576000" cy="623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0" name="タイトル 1">
            <a:extLst>
              <a:ext uri="{FF2B5EF4-FFF2-40B4-BE49-F238E27FC236}">
                <a16:creationId xmlns:a16="http://schemas.microsoft.com/office/drawing/2014/main" id="{39A5470A-B7C0-4164-A1BF-D1001F7B2457}"/>
              </a:ext>
            </a:extLst>
          </p:cNvPr>
          <p:cNvSpPr txBox="1">
            <a:spLocks/>
          </p:cNvSpPr>
          <p:nvPr/>
        </p:nvSpPr>
        <p:spPr>
          <a:xfrm>
            <a:off x="200442" y="164696"/>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活動計画</a:t>
            </a:r>
            <a:endParaRPr lang="en-US" altLang="ja-JP" sz="2000" b="1"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384047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グラフ 27">
            <a:extLst>
              <a:ext uri="{FF2B5EF4-FFF2-40B4-BE49-F238E27FC236}">
                <a16:creationId xmlns:a16="http://schemas.microsoft.com/office/drawing/2014/main" id="{26E2160C-32E2-48E4-A93C-AAD635487EEF}"/>
              </a:ext>
            </a:extLst>
          </p:cNvPr>
          <p:cNvGraphicFramePr/>
          <p:nvPr>
            <p:extLst>
              <p:ext uri="{D42A27DB-BD31-4B8C-83A1-F6EECF244321}">
                <p14:modId xmlns:p14="http://schemas.microsoft.com/office/powerpoint/2010/main" val="2465139698"/>
              </p:ext>
            </p:extLst>
          </p:nvPr>
        </p:nvGraphicFramePr>
        <p:xfrm>
          <a:off x="1249928" y="1708974"/>
          <a:ext cx="4249274" cy="3448548"/>
        </p:xfrm>
        <a:graphic>
          <a:graphicData uri="http://schemas.openxmlformats.org/drawingml/2006/chart">
            <c:chart xmlns:c="http://schemas.openxmlformats.org/drawingml/2006/chart" xmlns:r="http://schemas.openxmlformats.org/officeDocument/2006/relationships" r:id="rId3"/>
          </a:graphicData>
        </a:graphic>
      </p:graphicFrame>
      <p:sp>
        <p:nvSpPr>
          <p:cNvPr id="29" name="正方形/長方形 28">
            <a:extLst>
              <a:ext uri="{FF2B5EF4-FFF2-40B4-BE49-F238E27FC236}">
                <a16:creationId xmlns:a16="http://schemas.microsoft.com/office/drawing/2014/main" id="{23F3FB35-3F88-4BCE-85C8-F42C1E719A0D}"/>
              </a:ext>
            </a:extLst>
          </p:cNvPr>
          <p:cNvSpPr/>
          <p:nvPr/>
        </p:nvSpPr>
        <p:spPr>
          <a:xfrm>
            <a:off x="831917" y="766954"/>
            <a:ext cx="5178021" cy="461665"/>
          </a:xfrm>
          <a:prstGeom prst="rect">
            <a:avLst/>
          </a:prstGeom>
        </p:spPr>
        <p:txBody>
          <a:bodyPr wrap="none">
            <a:spAutoFit/>
          </a:bodyPr>
          <a:lstStyle/>
          <a:p>
            <a:r>
              <a:rPr lang="ja-JP" altLang="en-US" sz="2400" dirty="0">
                <a:latin typeface="HG丸ｺﾞｼｯｸM-PRO" panose="020F0600000000000000" pitchFamily="50" charset="-128"/>
                <a:ea typeface="HG丸ｺﾞｼｯｸM-PRO" panose="020F0600000000000000" pitchFamily="50" charset="-128"/>
              </a:rPr>
              <a:t>・横型</a:t>
            </a:r>
            <a:r>
              <a:rPr lang="en-US" altLang="ja-JP" sz="2400" dirty="0">
                <a:latin typeface="HG丸ｺﾞｼｯｸM-PRO" panose="020F0600000000000000" pitchFamily="50" charset="-128"/>
                <a:ea typeface="HG丸ｺﾞｼｯｸM-PRO" panose="020F0600000000000000" pitchFamily="50" charset="-128"/>
              </a:rPr>
              <a:t>M/C</a:t>
            </a:r>
            <a:r>
              <a:rPr lang="ja-JP" altLang="en-US" sz="2400" dirty="0">
                <a:latin typeface="HG丸ｺﾞｼｯｸM-PRO" panose="020F0600000000000000" pitchFamily="50" charset="-128"/>
                <a:ea typeface="HG丸ｺﾞｼｯｸM-PRO" panose="020F0600000000000000" pitchFamily="50" charset="-128"/>
              </a:rPr>
              <a:t>の</a:t>
            </a:r>
            <a:r>
              <a:rPr lang="ja-JP" altLang="en-US" sz="2400" b="1" dirty="0">
                <a:solidFill>
                  <a:schemeClr val="accent6">
                    <a:lumMod val="75000"/>
                  </a:schemeClr>
                </a:solidFill>
                <a:latin typeface="HG丸ｺﾞｼｯｸM-PRO" panose="020F0600000000000000" pitchFamily="50" charset="-128"/>
                <a:ea typeface="HG丸ｺﾞｼｯｸM-PRO" panose="020F0600000000000000" pitchFamily="50" charset="-128"/>
              </a:rPr>
              <a:t>廃油処理</a:t>
            </a:r>
            <a:r>
              <a:rPr lang="ja-JP" altLang="en-US" sz="2400" dirty="0">
                <a:latin typeface="HG丸ｺﾞｼｯｸM-PRO" panose="020F0600000000000000" pitchFamily="50" charset="-128"/>
                <a:ea typeface="HG丸ｺﾞｼｯｸM-PRO" panose="020F0600000000000000" pitchFamily="50" charset="-128"/>
              </a:rPr>
              <a:t>にかかる時間</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30" name="正方形/長方形 29">
            <a:extLst>
              <a:ext uri="{FF2B5EF4-FFF2-40B4-BE49-F238E27FC236}">
                <a16:creationId xmlns:a16="http://schemas.microsoft.com/office/drawing/2014/main" id="{07FBD151-443F-4C70-9352-76904DCC1457}"/>
              </a:ext>
            </a:extLst>
          </p:cNvPr>
          <p:cNvSpPr/>
          <p:nvPr/>
        </p:nvSpPr>
        <p:spPr>
          <a:xfrm>
            <a:off x="7229139" y="772852"/>
            <a:ext cx="3076688" cy="1959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a:extLst>
              <a:ext uri="{FF2B5EF4-FFF2-40B4-BE49-F238E27FC236}">
                <a16:creationId xmlns:a16="http://schemas.microsoft.com/office/drawing/2014/main" id="{05917809-A1C3-4E32-8A88-73F9469E2B53}"/>
              </a:ext>
            </a:extLst>
          </p:cNvPr>
          <p:cNvSpPr/>
          <p:nvPr/>
        </p:nvSpPr>
        <p:spPr>
          <a:xfrm>
            <a:off x="7229139" y="2936838"/>
            <a:ext cx="3076688" cy="1959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現状把握</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35" name="タイトル 1">
            <a:extLst>
              <a:ext uri="{FF2B5EF4-FFF2-40B4-BE49-F238E27FC236}">
                <a16:creationId xmlns:a16="http://schemas.microsoft.com/office/drawing/2014/main" id="{A59229CD-2068-48D4-9C51-2145F76A0D4E}"/>
              </a:ext>
            </a:extLst>
          </p:cNvPr>
          <p:cNvSpPr txBox="1">
            <a:spLocks/>
          </p:cNvSpPr>
          <p:nvPr/>
        </p:nvSpPr>
        <p:spPr>
          <a:xfrm>
            <a:off x="4297359" y="1210382"/>
            <a:ext cx="1755609" cy="2862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400" b="1" dirty="0">
                <a:latin typeface="HG丸ｺﾞｼｯｸM-PRO" panose="020F0600000000000000" pitchFamily="50" charset="-128"/>
                <a:ea typeface="HG丸ｺﾞｼｯｸM-PRO" panose="020F0600000000000000" pitchFamily="50" charset="-128"/>
              </a:rPr>
              <a:t>（</a:t>
            </a:r>
            <a:r>
              <a:rPr lang="en-US" altLang="ja-JP" sz="1400" b="1" dirty="0">
                <a:latin typeface="HG丸ｺﾞｼｯｸM-PRO" panose="020F0600000000000000" pitchFamily="50" charset="-128"/>
                <a:ea typeface="HG丸ｺﾞｼｯｸM-PRO" panose="020F0600000000000000" pitchFamily="50" charset="-128"/>
              </a:rPr>
              <a:t>6</a:t>
            </a:r>
            <a:r>
              <a:rPr lang="ja-JP" altLang="en-US" sz="1400" b="1" dirty="0">
                <a:latin typeface="HG丸ｺﾞｼｯｸM-PRO" panose="020F0600000000000000" pitchFamily="50" charset="-128"/>
                <a:ea typeface="HG丸ｺﾞｼｯｸM-PRO" panose="020F0600000000000000" pitchFamily="50" charset="-128"/>
              </a:rPr>
              <a:t>ヶ月間での値）</a:t>
            </a:r>
            <a:endParaRPr lang="en-US" altLang="ja-JP" sz="1400" b="1" dirty="0">
              <a:latin typeface="HG丸ｺﾞｼｯｸM-PRO" panose="020F0600000000000000" pitchFamily="50" charset="-128"/>
              <a:ea typeface="HG丸ｺﾞｼｯｸM-PRO" panose="020F0600000000000000" pitchFamily="50" charset="-128"/>
            </a:endParaRPr>
          </a:p>
        </p:txBody>
      </p:sp>
      <p:sp>
        <p:nvSpPr>
          <p:cNvPr id="36" name="正方形/長方形 35">
            <a:extLst>
              <a:ext uri="{FF2B5EF4-FFF2-40B4-BE49-F238E27FC236}">
                <a16:creationId xmlns:a16="http://schemas.microsoft.com/office/drawing/2014/main" id="{FE55BB26-983E-4559-A262-405FA991DF42}"/>
              </a:ext>
            </a:extLst>
          </p:cNvPr>
          <p:cNvSpPr/>
          <p:nvPr/>
        </p:nvSpPr>
        <p:spPr>
          <a:xfrm>
            <a:off x="2160655" y="5207194"/>
            <a:ext cx="7109639" cy="1405193"/>
          </a:xfrm>
          <a:prstGeom prst="rect">
            <a:avLst/>
          </a:prstGeom>
        </p:spPr>
        <p:txBody>
          <a:bodyPr wrap="none" anchor="ctr" anchorCtr="0">
            <a:spAutoFit/>
          </a:bodyPr>
          <a:lstStyle/>
          <a:p>
            <a:pPr>
              <a:lnSpc>
                <a:spcPct val="150000"/>
              </a:lnSpc>
            </a:pPr>
            <a:r>
              <a:rPr lang="ja-JP" altLang="en-US" sz="2000" dirty="0">
                <a:latin typeface="HG丸ｺﾞｼｯｸM-PRO" panose="020F0600000000000000" pitchFamily="50" charset="-128"/>
                <a:ea typeface="HG丸ｺﾞｼｯｸM-PRO" panose="020F0600000000000000" pitchFamily="50" charset="-128"/>
              </a:rPr>
              <a:t>・１回あたり、汲取り：</a:t>
            </a:r>
            <a:r>
              <a:rPr lang="en-US" altLang="ja-JP" sz="2000" dirty="0">
                <a:latin typeface="HG丸ｺﾞｼｯｸM-PRO" panose="020F0600000000000000" pitchFamily="50" charset="-128"/>
                <a:ea typeface="HG丸ｺﾞｼｯｸM-PRO" panose="020F0600000000000000" pitchFamily="50" charset="-128"/>
              </a:rPr>
              <a:t>30</a:t>
            </a:r>
            <a:r>
              <a:rPr lang="ja-JP" altLang="en-US" sz="2000" dirty="0">
                <a:latin typeface="HG丸ｺﾞｼｯｸM-PRO" panose="020F0600000000000000" pitchFamily="50" charset="-128"/>
                <a:ea typeface="HG丸ｺﾞｼｯｸM-PRO" panose="020F0600000000000000" pitchFamily="50" charset="-128"/>
              </a:rPr>
              <a:t>分　流入れ：</a:t>
            </a:r>
            <a:r>
              <a:rPr lang="en-US" altLang="ja-JP" sz="2000" dirty="0">
                <a:latin typeface="HG丸ｺﾞｼｯｸM-PRO" panose="020F0600000000000000" pitchFamily="50" charset="-128"/>
                <a:ea typeface="HG丸ｺﾞｼｯｸM-PRO" panose="020F0600000000000000" pitchFamily="50" charset="-128"/>
              </a:rPr>
              <a:t>15</a:t>
            </a:r>
            <a:r>
              <a:rPr lang="ja-JP" altLang="en-US" sz="2000" dirty="0">
                <a:latin typeface="HG丸ｺﾞｼｯｸM-PRO" panose="020F0600000000000000" pitchFamily="50" charset="-128"/>
                <a:ea typeface="HG丸ｺﾞｼｯｸM-PRO" panose="020F0600000000000000" pitchFamily="50" charset="-128"/>
              </a:rPr>
              <a:t>分　段取：５分</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・２週間に１回のペース　→　６ヶ月間で</a:t>
            </a:r>
            <a:r>
              <a:rPr lang="en-US" altLang="ja-JP" sz="2000" dirty="0">
                <a:latin typeface="HG丸ｺﾞｼｯｸM-PRO" panose="020F0600000000000000" pitchFamily="50" charset="-128"/>
                <a:ea typeface="HG丸ｺﾞｼｯｸM-PRO" panose="020F0600000000000000" pitchFamily="50" charset="-128"/>
              </a:rPr>
              <a:t>12</a:t>
            </a:r>
            <a:r>
              <a:rPr lang="ja-JP" altLang="en-US" sz="2000" dirty="0">
                <a:latin typeface="HG丸ｺﾞｼｯｸM-PRO" panose="020F0600000000000000" pitchFamily="50" charset="-128"/>
                <a:ea typeface="HG丸ｺﾞｼｯｸM-PRO" panose="020F0600000000000000" pitchFamily="50" charset="-128"/>
              </a:rPr>
              <a:t>回：計</a:t>
            </a:r>
            <a:r>
              <a:rPr lang="en-US" altLang="ja-JP" sz="2000" dirty="0">
                <a:latin typeface="HG丸ｺﾞｼｯｸM-PRO" panose="020F0600000000000000" pitchFamily="50" charset="-128"/>
                <a:ea typeface="HG丸ｺﾞｼｯｸM-PRO" panose="020F0600000000000000" pitchFamily="50" charset="-128"/>
              </a:rPr>
              <a:t>600</a:t>
            </a:r>
            <a:r>
              <a:rPr lang="ja-JP" altLang="en-US" sz="2000" dirty="0">
                <a:latin typeface="HG丸ｺﾞｼｯｸM-PRO" panose="020F0600000000000000" pitchFamily="50" charset="-128"/>
                <a:ea typeface="HG丸ｺﾞｼｯｸM-PRO" panose="020F0600000000000000" pitchFamily="50" charset="-128"/>
              </a:rPr>
              <a:t>分</a:t>
            </a:r>
            <a:endParaRPr lang="en-US" altLang="ja-JP" sz="20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000" dirty="0">
                <a:latin typeface="HG丸ｺﾞｼｯｸM-PRO" panose="020F0600000000000000" pitchFamily="50" charset="-128"/>
                <a:ea typeface="HG丸ｺﾞｼｯｸM-PRO" panose="020F0600000000000000" pitchFamily="50" charset="-128"/>
              </a:rPr>
              <a:t>・これに加えて、ドラム缶の交換作業（１ヶ月に１回程度）</a:t>
            </a:r>
            <a:endParaRPr lang="en-US" altLang="ja-JP" sz="2000" dirty="0">
              <a:latin typeface="HG丸ｺﾞｼｯｸM-PRO" panose="020F0600000000000000" pitchFamily="50" charset="-128"/>
              <a:ea typeface="HG丸ｺﾞｼｯｸM-PRO" panose="020F0600000000000000" pitchFamily="50" charset="-128"/>
            </a:endParaRPr>
          </a:p>
        </p:txBody>
      </p:sp>
      <p:sp>
        <p:nvSpPr>
          <p:cNvPr id="9" name="タイトル 1">
            <a:extLst>
              <a:ext uri="{FF2B5EF4-FFF2-40B4-BE49-F238E27FC236}">
                <a16:creationId xmlns:a16="http://schemas.microsoft.com/office/drawing/2014/main" id="{1EEEDA48-3F09-4F0A-B48E-874CE2064334}"/>
              </a:ext>
            </a:extLst>
          </p:cNvPr>
          <p:cNvSpPr txBox="1">
            <a:spLocks/>
          </p:cNvSpPr>
          <p:nvPr/>
        </p:nvSpPr>
        <p:spPr>
          <a:xfrm>
            <a:off x="4227113" y="1918526"/>
            <a:ext cx="1140056" cy="286232"/>
          </a:xfrm>
          <a:prstGeom prst="rect">
            <a:avLst/>
          </a:prstGeom>
        </p:spPr>
        <p:txBody>
          <a:bodyPr vert="horz" wrap="non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1400" b="1" spc="300" dirty="0">
                <a:latin typeface="HG丸ｺﾞｼｯｸM-PRO" panose="020F0600000000000000" pitchFamily="50" charset="-128"/>
                <a:ea typeface="HG丸ｺﾞｼｯｸM-PRO" panose="020F0600000000000000" pitchFamily="50" charset="-128"/>
              </a:rPr>
              <a:t>計</a:t>
            </a:r>
            <a:r>
              <a:rPr lang="en-US" altLang="ja-JP" sz="1400" b="1" spc="300" dirty="0">
                <a:latin typeface="HG丸ｺﾞｼｯｸM-PRO" panose="020F0600000000000000" pitchFamily="50" charset="-128"/>
                <a:ea typeface="HG丸ｺﾞｼｯｸM-PRO" panose="020F0600000000000000" pitchFamily="50" charset="-128"/>
              </a:rPr>
              <a:t>600</a:t>
            </a:r>
            <a:r>
              <a:rPr lang="ja-JP" altLang="en-US" sz="1400" b="1" spc="300" dirty="0">
                <a:latin typeface="HG丸ｺﾞｼｯｸM-PRO" panose="020F0600000000000000" pitchFamily="50" charset="-128"/>
                <a:ea typeface="HG丸ｺﾞｼｯｸM-PRO" panose="020F0600000000000000" pitchFamily="50" charset="-128"/>
              </a:rPr>
              <a:t>分</a:t>
            </a:r>
            <a:endParaRPr lang="en-US" altLang="ja-JP" sz="1400" b="1" spc="300" dirty="0">
              <a:latin typeface="HG丸ｺﾞｼｯｸM-PRO" panose="020F0600000000000000" pitchFamily="50" charset="-128"/>
              <a:ea typeface="HG丸ｺﾞｼｯｸM-PRO" panose="020F0600000000000000" pitchFamily="50" charset="-128"/>
            </a:endParaRPr>
          </a:p>
        </p:txBody>
      </p:sp>
      <p:pic>
        <p:nvPicPr>
          <p:cNvPr id="3" name="図 2" descr="カップに入った飲み物&#10;&#10;中程度の精度で自動的に生成された説明">
            <a:extLst>
              <a:ext uri="{FF2B5EF4-FFF2-40B4-BE49-F238E27FC236}">
                <a16:creationId xmlns:a16="http://schemas.microsoft.com/office/drawing/2014/main" id="{2B07911F-987D-491A-84D4-A5F143AE5993}"/>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29139" y="508547"/>
            <a:ext cx="3076688" cy="2307516"/>
          </a:xfrm>
          <a:prstGeom prst="rect">
            <a:avLst/>
          </a:prstGeom>
        </p:spPr>
      </p:pic>
      <p:pic>
        <p:nvPicPr>
          <p:cNvPr id="5" name="図 4" descr="キッチンで料理をしているシェフ&#10;&#10;低い精度で自動的に生成された説明">
            <a:extLst>
              <a:ext uri="{FF2B5EF4-FFF2-40B4-BE49-F238E27FC236}">
                <a16:creationId xmlns:a16="http://schemas.microsoft.com/office/drawing/2014/main" id="{16F66466-93B1-4C27-9EE6-C504B2083E8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29139" y="2899678"/>
            <a:ext cx="3076688" cy="2307516"/>
          </a:xfrm>
          <a:prstGeom prst="rect">
            <a:avLst/>
          </a:prstGeom>
        </p:spPr>
      </p:pic>
    </p:spTree>
    <p:extLst>
      <p:ext uri="{BB962C8B-B14F-4D97-AF65-F5344CB8AC3E}">
        <p14:creationId xmlns:p14="http://schemas.microsoft.com/office/powerpoint/2010/main" val="33701743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現状把握</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C56F9596-8957-48F8-8E70-838C753799DA}"/>
              </a:ext>
            </a:extLst>
          </p:cNvPr>
          <p:cNvSpPr/>
          <p:nvPr/>
        </p:nvSpPr>
        <p:spPr>
          <a:xfrm>
            <a:off x="1113985" y="653708"/>
            <a:ext cx="5006499" cy="559769"/>
          </a:xfrm>
          <a:prstGeom prst="rect">
            <a:avLst/>
          </a:prstGeom>
        </p:spPr>
        <p:txBody>
          <a:bodyPr wrap="none"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・切削油の使用量 および その金額</a:t>
            </a:r>
            <a:endParaRPr lang="en-US" altLang="ja-JP" sz="2400" dirty="0">
              <a:latin typeface="HG丸ｺﾞｼｯｸM-PRO" panose="020F0600000000000000" pitchFamily="50" charset="-128"/>
              <a:ea typeface="HG丸ｺﾞｼｯｸM-PRO" panose="020F0600000000000000" pitchFamily="50" charset="-128"/>
            </a:endParaRPr>
          </a:p>
        </p:txBody>
      </p:sp>
      <p:grpSp>
        <p:nvGrpSpPr>
          <p:cNvPr id="2" name="グループ化 1">
            <a:extLst>
              <a:ext uri="{FF2B5EF4-FFF2-40B4-BE49-F238E27FC236}">
                <a16:creationId xmlns:a16="http://schemas.microsoft.com/office/drawing/2014/main" id="{D1BA7F4D-04D1-4D36-9328-C5890AE68527}"/>
              </a:ext>
            </a:extLst>
          </p:cNvPr>
          <p:cNvGrpSpPr/>
          <p:nvPr/>
        </p:nvGrpSpPr>
        <p:grpSpPr>
          <a:xfrm>
            <a:off x="1296871" y="1281963"/>
            <a:ext cx="9071141" cy="1562708"/>
            <a:chOff x="1237837" y="1559206"/>
            <a:chExt cx="9071141" cy="1562708"/>
          </a:xfrm>
          <a:solidFill>
            <a:schemeClr val="accent1">
              <a:lumMod val="20000"/>
              <a:lumOff val="80000"/>
            </a:schemeClr>
          </a:solidFill>
        </p:grpSpPr>
        <p:sp>
          <p:nvSpPr>
            <p:cNvPr id="9" name="正方形/長方形 8">
              <a:extLst>
                <a:ext uri="{FF2B5EF4-FFF2-40B4-BE49-F238E27FC236}">
                  <a16:creationId xmlns:a16="http://schemas.microsoft.com/office/drawing/2014/main" id="{C29485C9-2925-40ED-BC86-211B87531339}"/>
                </a:ext>
              </a:extLst>
            </p:cNvPr>
            <p:cNvSpPr/>
            <p:nvPr/>
          </p:nvSpPr>
          <p:spPr>
            <a:xfrm>
              <a:off x="1237837" y="1559206"/>
              <a:ext cx="6737399" cy="1562708"/>
            </a:xfrm>
            <a:prstGeom prst="rect">
              <a:avLst/>
            </a:prstGeom>
            <a:grpFill/>
          </p:spPr>
          <p:txBody>
            <a:bodyPr wrap="none" lIns="72000" tIns="0" bIns="216000" anchor="ctr" anchorCtr="0">
              <a:spAutoFit/>
            </a:bodyPr>
            <a:lstStyle/>
            <a:p>
              <a:pPr>
                <a:lnSpc>
                  <a:spcPct val="200000"/>
                </a:lnSpc>
              </a:pPr>
              <a:r>
                <a:rPr lang="ja-JP" altLang="en-US" sz="2400" dirty="0">
                  <a:latin typeface="HG丸ｺﾞｼｯｸM-PRO" panose="020F0600000000000000" pitchFamily="50" charset="-128"/>
                  <a:ea typeface="HG丸ｺﾞｼｯｸM-PRO" panose="020F0600000000000000" pitchFamily="50" charset="-128"/>
                </a:rPr>
                <a:t>ミルクール（切削油）１缶あたりの価格・・・</a:t>
              </a:r>
              <a:endParaRPr lang="en-US" altLang="ja-JP" sz="2400" dirty="0">
                <a:latin typeface="HG丸ｺﾞｼｯｸM-PRO" panose="020F0600000000000000" pitchFamily="50" charset="-128"/>
                <a:ea typeface="HG丸ｺﾞｼｯｸM-PRO" panose="020F0600000000000000" pitchFamily="50" charset="-128"/>
              </a:endParaRPr>
            </a:p>
            <a:p>
              <a:pPr>
                <a:lnSpc>
                  <a:spcPct val="200000"/>
                </a:lnSpc>
              </a:pPr>
              <a:r>
                <a:rPr lang="ja-JP" altLang="en-US" sz="2400" dirty="0">
                  <a:latin typeface="HG丸ｺﾞｼｯｸM-PRO" panose="020F0600000000000000" pitchFamily="50" charset="-128"/>
                  <a:ea typeface="HG丸ｺﾞｼｯｸM-PRO" panose="020F0600000000000000" pitchFamily="50" charset="-128"/>
                </a:rPr>
                <a:t>１ヶ月に１缶のペースで使用・・・・・・・・</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0" name="正方形/長方形 9">
              <a:extLst>
                <a:ext uri="{FF2B5EF4-FFF2-40B4-BE49-F238E27FC236}">
                  <a16:creationId xmlns:a16="http://schemas.microsoft.com/office/drawing/2014/main" id="{176156B9-044E-4231-8B6D-178F39F1C715}"/>
                </a:ext>
              </a:extLst>
            </p:cNvPr>
            <p:cNvSpPr/>
            <p:nvPr/>
          </p:nvSpPr>
          <p:spPr>
            <a:xfrm>
              <a:off x="7678523" y="1559206"/>
              <a:ext cx="2630455" cy="1562708"/>
            </a:xfrm>
            <a:prstGeom prst="rect">
              <a:avLst/>
            </a:prstGeom>
            <a:grpFill/>
          </p:spPr>
          <p:txBody>
            <a:bodyPr wrap="none" lIns="72000" tIns="0" bIns="216000" anchor="ctr" anchorCtr="0">
              <a:spAutoFit/>
            </a:bodyPr>
            <a:lstStyle/>
            <a:p>
              <a:pPr algn="r">
                <a:lnSpc>
                  <a:spcPct val="200000"/>
                </a:lnSpc>
              </a:pPr>
              <a:r>
                <a:rPr lang="en-US" altLang="ja-JP" sz="2400" dirty="0">
                  <a:latin typeface="HG丸ｺﾞｼｯｸM-PRO" panose="020F0600000000000000" pitchFamily="50" charset="-128"/>
                  <a:ea typeface="HG丸ｺﾞｼｯｸM-PRO" panose="020F0600000000000000" pitchFamily="50" charset="-128"/>
                </a:rPr>
                <a:t>14,156</a:t>
              </a:r>
              <a:r>
                <a:rPr lang="ja-JP" altLang="en-US" sz="2400" dirty="0">
                  <a:latin typeface="HG丸ｺﾞｼｯｸM-PRO" panose="020F0600000000000000" pitchFamily="50" charset="-128"/>
                  <a:ea typeface="HG丸ｺﾞｼｯｸM-PRO" panose="020F0600000000000000" pitchFamily="50" charset="-128"/>
                </a:rPr>
                <a:t>円</a:t>
              </a:r>
              <a:endParaRPr lang="en-US" altLang="ja-JP" sz="2400" dirty="0">
                <a:latin typeface="HG丸ｺﾞｼｯｸM-PRO" panose="020F0600000000000000" pitchFamily="50" charset="-128"/>
                <a:ea typeface="HG丸ｺﾞｼｯｸM-PRO" panose="020F0600000000000000" pitchFamily="50" charset="-128"/>
              </a:endParaRPr>
            </a:p>
            <a:p>
              <a:pPr algn="r">
                <a:lnSpc>
                  <a:spcPct val="200000"/>
                </a:lnSpc>
              </a:pPr>
              <a:r>
                <a:rPr lang="ja-JP" altLang="en-US" sz="2400" dirty="0">
                  <a:latin typeface="HG丸ｺﾞｼｯｸM-PRO" panose="020F0600000000000000" pitchFamily="50" charset="-128"/>
                  <a:ea typeface="HG丸ｺﾞｼｯｸM-PRO" panose="020F0600000000000000" pitchFamily="50" charset="-128"/>
                </a:rPr>
                <a:t>年間 </a:t>
              </a:r>
              <a:r>
                <a:rPr lang="en-US" altLang="ja-JP" sz="2400" dirty="0">
                  <a:latin typeface="HG丸ｺﾞｼｯｸM-PRO" panose="020F0600000000000000" pitchFamily="50" charset="-128"/>
                  <a:ea typeface="HG丸ｺﾞｼｯｸM-PRO" panose="020F0600000000000000" pitchFamily="50" charset="-128"/>
                </a:rPr>
                <a:t>169,872</a:t>
              </a:r>
              <a:r>
                <a:rPr lang="ja-JP" altLang="en-US" sz="2400" dirty="0">
                  <a:latin typeface="HG丸ｺﾞｼｯｸM-PRO" panose="020F0600000000000000" pitchFamily="50" charset="-128"/>
                  <a:ea typeface="HG丸ｺﾞｼｯｸM-PRO" panose="020F0600000000000000" pitchFamily="50" charset="-128"/>
                </a:rPr>
                <a:t>円</a:t>
              </a:r>
              <a:endParaRPr lang="en-US" altLang="ja-JP" sz="2400" dirty="0">
                <a:latin typeface="HG丸ｺﾞｼｯｸM-PRO" panose="020F0600000000000000" pitchFamily="50" charset="-128"/>
                <a:ea typeface="HG丸ｺﾞｼｯｸM-PRO" panose="020F0600000000000000" pitchFamily="50" charset="-128"/>
              </a:endParaRPr>
            </a:p>
          </p:txBody>
        </p:sp>
      </p:grpSp>
      <p:sp>
        <p:nvSpPr>
          <p:cNvPr id="12" name="正方形/長方形 11">
            <a:extLst>
              <a:ext uri="{FF2B5EF4-FFF2-40B4-BE49-F238E27FC236}">
                <a16:creationId xmlns:a16="http://schemas.microsoft.com/office/drawing/2014/main" id="{6B50334F-67E5-4473-A892-FE4D9A785DFF}"/>
              </a:ext>
            </a:extLst>
          </p:cNvPr>
          <p:cNvSpPr/>
          <p:nvPr/>
        </p:nvSpPr>
        <p:spPr>
          <a:xfrm>
            <a:off x="1113985" y="3117019"/>
            <a:ext cx="3570208" cy="559769"/>
          </a:xfrm>
          <a:prstGeom prst="rect">
            <a:avLst/>
          </a:prstGeom>
        </p:spPr>
        <p:txBody>
          <a:bodyPr wrap="none" anchor="ctr" anchorCtr="0">
            <a:spAutoFit/>
          </a:bodyPr>
          <a:lstStyle/>
          <a:p>
            <a:pPr>
              <a:lnSpc>
                <a:spcPct val="150000"/>
              </a:lnSpc>
            </a:pPr>
            <a:r>
              <a:rPr lang="ja-JP" altLang="en-US" sz="2400" dirty="0">
                <a:latin typeface="HG丸ｺﾞｼｯｸM-PRO" panose="020F0600000000000000" pitchFamily="50" charset="-128"/>
                <a:ea typeface="HG丸ｺﾞｼｯｸM-PRO" panose="020F0600000000000000" pitchFamily="50" charset="-128"/>
              </a:rPr>
              <a:t>・廃液処理にかかる金額</a:t>
            </a:r>
            <a:endParaRPr lang="en-US" altLang="ja-JP" sz="2400" dirty="0">
              <a:latin typeface="HG丸ｺﾞｼｯｸM-PRO" panose="020F0600000000000000" pitchFamily="50" charset="-128"/>
              <a:ea typeface="HG丸ｺﾞｼｯｸM-PRO" panose="020F0600000000000000" pitchFamily="50" charset="-128"/>
            </a:endParaRPr>
          </a:p>
        </p:txBody>
      </p:sp>
      <p:grpSp>
        <p:nvGrpSpPr>
          <p:cNvPr id="13" name="グループ化 12">
            <a:extLst>
              <a:ext uri="{FF2B5EF4-FFF2-40B4-BE49-F238E27FC236}">
                <a16:creationId xmlns:a16="http://schemas.microsoft.com/office/drawing/2014/main" id="{813C3BBA-C649-4684-8925-01FE910EFE6D}"/>
              </a:ext>
            </a:extLst>
          </p:cNvPr>
          <p:cNvGrpSpPr/>
          <p:nvPr/>
        </p:nvGrpSpPr>
        <p:grpSpPr>
          <a:xfrm>
            <a:off x="1296871" y="3736491"/>
            <a:ext cx="9071141" cy="1562708"/>
            <a:chOff x="1237837" y="1559206"/>
            <a:chExt cx="9071141" cy="1562708"/>
          </a:xfrm>
          <a:solidFill>
            <a:schemeClr val="accent1">
              <a:lumMod val="20000"/>
              <a:lumOff val="80000"/>
            </a:schemeClr>
          </a:solidFill>
        </p:grpSpPr>
        <p:sp>
          <p:nvSpPr>
            <p:cNvPr id="14" name="正方形/長方形 13">
              <a:extLst>
                <a:ext uri="{FF2B5EF4-FFF2-40B4-BE49-F238E27FC236}">
                  <a16:creationId xmlns:a16="http://schemas.microsoft.com/office/drawing/2014/main" id="{52C6B191-AE0F-415E-9157-6CA53DCD5FDD}"/>
                </a:ext>
              </a:extLst>
            </p:cNvPr>
            <p:cNvSpPr/>
            <p:nvPr/>
          </p:nvSpPr>
          <p:spPr>
            <a:xfrm>
              <a:off x="1237837" y="1559206"/>
              <a:ext cx="6471250" cy="1562708"/>
            </a:xfrm>
            <a:prstGeom prst="rect">
              <a:avLst/>
            </a:prstGeom>
            <a:grpFill/>
          </p:spPr>
          <p:txBody>
            <a:bodyPr wrap="none" lIns="72000" tIns="0" bIns="216000" anchor="ctr" anchorCtr="0">
              <a:spAutoFit/>
            </a:bodyPr>
            <a:lstStyle/>
            <a:p>
              <a:pPr>
                <a:lnSpc>
                  <a:spcPct val="200000"/>
                </a:lnSpc>
              </a:pPr>
              <a:r>
                <a:rPr lang="ja-JP" altLang="en-US" sz="2400" dirty="0">
                  <a:latin typeface="HG丸ｺﾞｼｯｸM-PRO" panose="020F0600000000000000" pitchFamily="50" charset="-128"/>
                  <a:ea typeface="HG丸ｺﾞｼｯｸM-PRO" panose="020F0600000000000000" pitchFamily="50" charset="-128"/>
                </a:rPr>
                <a:t>廃油の引取り（１回</a:t>
              </a:r>
              <a:r>
                <a:rPr lang="en-US" altLang="ja-JP" sz="2400" dirty="0">
                  <a:latin typeface="HG丸ｺﾞｼｯｸM-PRO" panose="020F0600000000000000" pitchFamily="50" charset="-128"/>
                  <a:ea typeface="HG丸ｺﾞｼｯｸM-PRO" panose="020F0600000000000000" pitchFamily="50" charset="-128"/>
                </a:rPr>
                <a:t>1,000kg</a:t>
              </a:r>
              <a:r>
                <a:rPr lang="ja-JP" altLang="en-US" sz="2400" dirty="0">
                  <a:latin typeface="HG丸ｺﾞｼｯｸM-PRO" panose="020F0600000000000000" pitchFamily="50" charset="-128"/>
                  <a:ea typeface="HG丸ｺﾞｼｯｸM-PRO" panose="020F0600000000000000" pitchFamily="50" charset="-128"/>
                </a:rPr>
                <a:t>）・・・・・・</a:t>
              </a:r>
              <a:endParaRPr lang="en-US" altLang="ja-JP" sz="2400" dirty="0">
                <a:latin typeface="HG丸ｺﾞｼｯｸM-PRO" panose="020F0600000000000000" pitchFamily="50" charset="-128"/>
                <a:ea typeface="HG丸ｺﾞｼｯｸM-PRO" panose="020F0600000000000000" pitchFamily="50" charset="-128"/>
              </a:endParaRPr>
            </a:p>
            <a:p>
              <a:pPr>
                <a:lnSpc>
                  <a:spcPct val="200000"/>
                </a:lnSpc>
              </a:pPr>
              <a:r>
                <a:rPr lang="en-US" altLang="ja-JP" sz="2400" dirty="0">
                  <a:latin typeface="HG丸ｺﾞｼｯｸM-PRO" panose="020F0600000000000000" pitchFamily="50" charset="-128"/>
                  <a:ea typeface="HG丸ｺﾞｼｯｸM-PRO" panose="020F0600000000000000" pitchFamily="50" charset="-128"/>
                </a:rPr>
                <a:t>3</a:t>
              </a:r>
              <a:r>
                <a:rPr lang="ja-JP" altLang="en-US" sz="2400" dirty="0">
                  <a:latin typeface="HG丸ｺﾞｼｯｸM-PRO" panose="020F0600000000000000" pitchFamily="50" charset="-128"/>
                  <a:ea typeface="HG丸ｺﾞｼｯｸM-PRO" panose="020F0600000000000000" pitchFamily="50" charset="-128"/>
                </a:rPr>
                <a:t>ヶ月に</a:t>
              </a:r>
              <a:r>
                <a:rPr lang="en-US" altLang="ja-JP" sz="2400" dirty="0">
                  <a:latin typeface="HG丸ｺﾞｼｯｸM-PRO" panose="020F0600000000000000" pitchFamily="50" charset="-128"/>
                  <a:ea typeface="HG丸ｺﾞｼｯｸM-PRO" panose="020F0600000000000000" pitchFamily="50" charset="-128"/>
                </a:rPr>
                <a:t>1</a:t>
              </a:r>
              <a:r>
                <a:rPr lang="ja-JP" altLang="en-US" sz="2400" dirty="0">
                  <a:latin typeface="HG丸ｺﾞｼｯｸM-PRO" panose="020F0600000000000000" pitchFamily="50" charset="-128"/>
                  <a:ea typeface="HG丸ｺﾞｼｯｸM-PRO" panose="020F0600000000000000" pitchFamily="50" charset="-128"/>
                </a:rPr>
                <a:t>回のペースで引取り・・・・・・・</a:t>
              </a:r>
              <a:endParaRPr lang="en-US" altLang="ja-JP" sz="2400" dirty="0">
                <a:latin typeface="HG丸ｺﾞｼｯｸM-PRO" panose="020F0600000000000000" pitchFamily="50" charset="-128"/>
                <a:ea typeface="HG丸ｺﾞｼｯｸM-PRO" panose="020F0600000000000000" pitchFamily="50" charset="-128"/>
              </a:endParaRPr>
            </a:p>
          </p:txBody>
        </p:sp>
        <p:sp>
          <p:nvSpPr>
            <p:cNvPr id="15" name="正方形/長方形 14">
              <a:extLst>
                <a:ext uri="{FF2B5EF4-FFF2-40B4-BE49-F238E27FC236}">
                  <a16:creationId xmlns:a16="http://schemas.microsoft.com/office/drawing/2014/main" id="{1E71DCCE-A078-40B4-8F4B-86B9F298DD4B}"/>
                </a:ext>
              </a:extLst>
            </p:cNvPr>
            <p:cNvSpPr/>
            <p:nvPr/>
          </p:nvSpPr>
          <p:spPr>
            <a:xfrm>
              <a:off x="7678522" y="1559206"/>
              <a:ext cx="2630456" cy="1562708"/>
            </a:xfrm>
            <a:prstGeom prst="rect">
              <a:avLst/>
            </a:prstGeom>
            <a:grpFill/>
          </p:spPr>
          <p:txBody>
            <a:bodyPr wrap="none" lIns="72000" tIns="0" bIns="216000" anchor="ctr" anchorCtr="0">
              <a:spAutoFit/>
            </a:bodyPr>
            <a:lstStyle/>
            <a:p>
              <a:pPr algn="r">
                <a:lnSpc>
                  <a:spcPct val="200000"/>
                </a:lnSpc>
              </a:pPr>
              <a:r>
                <a:rPr lang="en-US" altLang="ja-JP" sz="2400" dirty="0">
                  <a:latin typeface="HG丸ｺﾞｼｯｸM-PRO" panose="020F0600000000000000" pitchFamily="50" charset="-128"/>
                  <a:ea typeface="HG丸ｺﾞｼｯｸM-PRO" panose="020F0600000000000000" pitchFamily="50" charset="-128"/>
                </a:rPr>
                <a:t>100,000</a:t>
              </a:r>
              <a:r>
                <a:rPr lang="ja-JP" altLang="en-US" sz="2400" dirty="0">
                  <a:latin typeface="HG丸ｺﾞｼｯｸM-PRO" panose="020F0600000000000000" pitchFamily="50" charset="-128"/>
                  <a:ea typeface="HG丸ｺﾞｼｯｸM-PRO" panose="020F0600000000000000" pitchFamily="50" charset="-128"/>
                </a:rPr>
                <a:t>円</a:t>
              </a:r>
              <a:endParaRPr lang="en-US" altLang="ja-JP" sz="2400" dirty="0">
                <a:latin typeface="HG丸ｺﾞｼｯｸM-PRO" panose="020F0600000000000000" pitchFamily="50" charset="-128"/>
                <a:ea typeface="HG丸ｺﾞｼｯｸM-PRO" panose="020F0600000000000000" pitchFamily="50" charset="-128"/>
              </a:endParaRPr>
            </a:p>
            <a:p>
              <a:pPr algn="r">
                <a:lnSpc>
                  <a:spcPct val="200000"/>
                </a:lnSpc>
              </a:pPr>
              <a:r>
                <a:rPr lang="ja-JP" altLang="en-US" sz="2400" dirty="0">
                  <a:latin typeface="HG丸ｺﾞｼｯｸM-PRO" panose="020F0600000000000000" pitchFamily="50" charset="-128"/>
                  <a:ea typeface="HG丸ｺﾞｼｯｸM-PRO" panose="020F0600000000000000" pitchFamily="50" charset="-128"/>
                </a:rPr>
                <a:t>年間 </a:t>
              </a:r>
              <a:r>
                <a:rPr lang="en-US" altLang="ja-JP" sz="2400" dirty="0">
                  <a:latin typeface="HG丸ｺﾞｼｯｸM-PRO" panose="020F0600000000000000" pitchFamily="50" charset="-128"/>
                  <a:ea typeface="HG丸ｺﾞｼｯｸM-PRO" panose="020F0600000000000000" pitchFamily="50" charset="-128"/>
                </a:rPr>
                <a:t>400,000</a:t>
              </a:r>
              <a:r>
                <a:rPr lang="ja-JP" altLang="en-US" sz="2400" dirty="0">
                  <a:latin typeface="HG丸ｺﾞｼｯｸM-PRO" panose="020F0600000000000000" pitchFamily="50" charset="-128"/>
                  <a:ea typeface="HG丸ｺﾞｼｯｸM-PRO" panose="020F0600000000000000" pitchFamily="50" charset="-128"/>
                </a:rPr>
                <a:t>円</a:t>
              </a:r>
              <a:endParaRPr lang="en-US" altLang="ja-JP" sz="2400" dirty="0">
                <a:latin typeface="HG丸ｺﾞｼｯｸM-PRO" panose="020F0600000000000000" pitchFamily="50" charset="-128"/>
                <a:ea typeface="HG丸ｺﾞｼｯｸM-PRO" panose="020F0600000000000000" pitchFamily="50" charset="-128"/>
              </a:endParaRPr>
            </a:p>
          </p:txBody>
        </p:sp>
      </p:grpSp>
      <p:sp>
        <p:nvSpPr>
          <p:cNvPr id="16" name="正方形/長方形 15">
            <a:extLst>
              <a:ext uri="{FF2B5EF4-FFF2-40B4-BE49-F238E27FC236}">
                <a16:creationId xmlns:a16="http://schemas.microsoft.com/office/drawing/2014/main" id="{99735EA9-1F2B-4872-A943-2E43DA4B6BC3}"/>
              </a:ext>
            </a:extLst>
          </p:cNvPr>
          <p:cNvSpPr/>
          <p:nvPr/>
        </p:nvSpPr>
        <p:spPr>
          <a:xfrm>
            <a:off x="3291386" y="5472750"/>
            <a:ext cx="5609228" cy="793487"/>
          </a:xfrm>
          <a:prstGeom prst="rect">
            <a:avLst/>
          </a:prstGeom>
        </p:spPr>
        <p:txBody>
          <a:bodyPr wrap="none" anchor="ctr" anchorCtr="0">
            <a:spAutoFit/>
          </a:bodyPr>
          <a:lstStyle/>
          <a:p>
            <a:pPr algn="ctr">
              <a:lnSpc>
                <a:spcPct val="150000"/>
              </a:lnSpc>
            </a:pPr>
            <a:r>
              <a:rPr lang="ja-JP" altLang="en-US" sz="3600" spc="300" dirty="0">
                <a:latin typeface="HG丸ｺﾞｼｯｸM-PRO" panose="020F0600000000000000" pitchFamily="50" charset="-128"/>
                <a:ea typeface="HG丸ｺﾞｼｯｸM-PRO" panose="020F0600000000000000" pitchFamily="50" charset="-128"/>
              </a:rPr>
              <a:t>合計：年間</a:t>
            </a:r>
            <a:r>
              <a:rPr lang="en-US" altLang="ja-JP" sz="3600" spc="300" dirty="0">
                <a:latin typeface="HG丸ｺﾞｼｯｸM-PRO" panose="020F0600000000000000" pitchFamily="50" charset="-128"/>
                <a:ea typeface="HG丸ｺﾞｼｯｸM-PRO" panose="020F0600000000000000" pitchFamily="50" charset="-128"/>
              </a:rPr>
              <a:t>569,872</a:t>
            </a:r>
            <a:r>
              <a:rPr lang="ja-JP" altLang="en-US" sz="3600" spc="300" dirty="0">
                <a:latin typeface="HG丸ｺﾞｼｯｸM-PRO" panose="020F0600000000000000" pitchFamily="50" charset="-128"/>
                <a:ea typeface="HG丸ｺﾞｼｯｸM-PRO" panose="020F0600000000000000" pitchFamily="50" charset="-128"/>
              </a:rPr>
              <a:t>円</a:t>
            </a:r>
            <a:endParaRPr lang="en-US" altLang="ja-JP" sz="3600" spc="3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40184558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0" y="193517"/>
            <a:ext cx="1409252" cy="369332"/>
          </a:xfrm>
          <a:prstGeom prst="rect">
            <a:avLst/>
          </a:prstGeom>
          <a:solidFill>
            <a:schemeClr val="bg1"/>
          </a:solid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目標設定</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C56F9596-8957-48F8-8E70-838C753799DA}"/>
              </a:ext>
            </a:extLst>
          </p:cNvPr>
          <p:cNvSpPr/>
          <p:nvPr/>
        </p:nvSpPr>
        <p:spPr>
          <a:xfrm>
            <a:off x="1726154" y="490997"/>
            <a:ext cx="8731878" cy="871392"/>
          </a:xfrm>
          <a:prstGeom prst="rect">
            <a:avLst/>
          </a:prstGeom>
        </p:spPr>
        <p:txBody>
          <a:bodyPr wrap="none" anchor="ctr" anchorCtr="0">
            <a:spAutoFit/>
          </a:bodyPr>
          <a:lstStyle/>
          <a:p>
            <a:pPr>
              <a:lnSpc>
                <a:spcPct val="150000"/>
              </a:lnSpc>
            </a:pPr>
            <a:r>
              <a:rPr lang="ja-JP" altLang="en-US" sz="4000" dirty="0">
                <a:latin typeface="HG丸ｺﾞｼｯｸM-PRO" panose="020F0600000000000000" pitchFamily="50" charset="-128"/>
                <a:ea typeface="HG丸ｺﾞｼｯｸM-PRO" panose="020F0600000000000000" pitchFamily="50" charset="-128"/>
              </a:rPr>
              <a:t>廃液処理にかかる時間 および 経費を</a:t>
            </a:r>
            <a:endParaRPr lang="en-US" altLang="ja-JP" sz="4000" dirty="0">
              <a:latin typeface="HG丸ｺﾞｼｯｸM-PRO" panose="020F0600000000000000" pitchFamily="50" charset="-128"/>
              <a:ea typeface="HG丸ｺﾞｼｯｸM-PRO" panose="020F0600000000000000" pitchFamily="50" charset="-128"/>
            </a:endParaRPr>
          </a:p>
        </p:txBody>
      </p:sp>
      <p:sp>
        <p:nvSpPr>
          <p:cNvPr id="18" name="正方形/長方形 17">
            <a:extLst>
              <a:ext uri="{FF2B5EF4-FFF2-40B4-BE49-F238E27FC236}">
                <a16:creationId xmlns:a16="http://schemas.microsoft.com/office/drawing/2014/main" id="{21471C5A-05B0-41E7-B6BB-300ACDE5F8A2}"/>
              </a:ext>
            </a:extLst>
          </p:cNvPr>
          <p:cNvSpPr/>
          <p:nvPr/>
        </p:nvSpPr>
        <p:spPr>
          <a:xfrm>
            <a:off x="1726154" y="1747570"/>
            <a:ext cx="5724644" cy="871392"/>
          </a:xfrm>
          <a:prstGeom prst="rect">
            <a:avLst/>
          </a:prstGeom>
        </p:spPr>
        <p:txBody>
          <a:bodyPr wrap="none" anchor="ctr" anchorCtr="0">
            <a:spAutoFit/>
          </a:bodyPr>
          <a:lstStyle/>
          <a:p>
            <a:pPr algn="ctr">
              <a:lnSpc>
                <a:spcPct val="150000"/>
              </a:lnSpc>
            </a:pPr>
            <a:r>
              <a:rPr lang="en-US" altLang="ja-JP" sz="4000" spc="300" dirty="0">
                <a:latin typeface="HG丸ｺﾞｼｯｸM-PRO" panose="020F0600000000000000" pitchFamily="50" charset="-128"/>
                <a:ea typeface="HG丸ｺﾞｼｯｸM-PRO" panose="020F0600000000000000" pitchFamily="50" charset="-128"/>
              </a:rPr>
              <a:t>2023</a:t>
            </a:r>
            <a:r>
              <a:rPr lang="ja-JP" altLang="en-US" sz="4000" spc="300" dirty="0">
                <a:latin typeface="HG丸ｺﾞｼｯｸM-PRO" panose="020F0600000000000000" pitchFamily="50" charset="-128"/>
                <a:ea typeface="HG丸ｺﾞｼｯｸM-PRO" panose="020F0600000000000000" pitchFamily="50" charset="-128"/>
              </a:rPr>
              <a:t>年９月末までに</a:t>
            </a:r>
            <a:endParaRPr lang="en-US" altLang="ja-JP" sz="4000" spc="300" dirty="0">
              <a:latin typeface="HG丸ｺﾞｼｯｸM-PRO" panose="020F0600000000000000" pitchFamily="50" charset="-128"/>
              <a:ea typeface="HG丸ｺﾞｼｯｸM-PRO" panose="020F0600000000000000" pitchFamily="50" charset="-128"/>
            </a:endParaRPr>
          </a:p>
        </p:txBody>
      </p:sp>
      <p:sp>
        <p:nvSpPr>
          <p:cNvPr id="19" name="正方形/長方形 18">
            <a:extLst>
              <a:ext uri="{FF2B5EF4-FFF2-40B4-BE49-F238E27FC236}">
                <a16:creationId xmlns:a16="http://schemas.microsoft.com/office/drawing/2014/main" id="{ACF5D5B0-CD20-438B-8BB2-37923B277C15}"/>
              </a:ext>
            </a:extLst>
          </p:cNvPr>
          <p:cNvSpPr/>
          <p:nvPr/>
        </p:nvSpPr>
        <p:spPr>
          <a:xfrm>
            <a:off x="1726154" y="2883574"/>
            <a:ext cx="8444941" cy="871392"/>
          </a:xfrm>
          <a:prstGeom prst="rect">
            <a:avLst/>
          </a:prstGeom>
        </p:spPr>
        <p:txBody>
          <a:bodyPr wrap="none" anchor="ctr" anchorCtr="0">
            <a:spAutoFit/>
          </a:bodyPr>
          <a:lstStyle/>
          <a:p>
            <a:pPr>
              <a:lnSpc>
                <a:spcPct val="150000"/>
              </a:lnSpc>
            </a:pPr>
            <a:r>
              <a:rPr lang="ja-JP" altLang="en-US" sz="4000" dirty="0">
                <a:latin typeface="HG丸ｺﾞｼｯｸM-PRO" panose="020F0600000000000000" pitchFamily="50" charset="-128"/>
                <a:ea typeface="HG丸ｺﾞｼｯｸM-PRO" panose="020F0600000000000000" pitchFamily="50" charset="-128"/>
              </a:rPr>
              <a:t>廃液の再利用により </a:t>
            </a:r>
            <a:r>
              <a:rPr lang="en-US" altLang="ja-JP" sz="4000" dirty="0">
                <a:latin typeface="HG丸ｺﾞｼｯｸM-PRO" panose="020F0600000000000000" pitchFamily="50" charset="-128"/>
                <a:ea typeface="HG丸ｺﾞｼｯｸM-PRO" panose="020F0600000000000000" pitchFamily="50" charset="-128"/>
              </a:rPr>
              <a:t>90% </a:t>
            </a:r>
            <a:r>
              <a:rPr lang="ja-JP" altLang="en-US" sz="4000" dirty="0">
                <a:latin typeface="HG丸ｺﾞｼｯｸM-PRO" panose="020F0600000000000000" pitchFamily="50" charset="-128"/>
                <a:ea typeface="HG丸ｺﾞｼｯｸM-PRO" panose="020F0600000000000000" pitchFamily="50" charset="-128"/>
              </a:rPr>
              <a:t>削減する</a:t>
            </a:r>
            <a:endParaRPr lang="en-US" altLang="ja-JP" sz="4000" dirty="0">
              <a:latin typeface="HG丸ｺﾞｼｯｸM-PRO" panose="020F0600000000000000" pitchFamily="50" charset="-128"/>
              <a:ea typeface="HG丸ｺﾞｼｯｸM-PRO" panose="020F0600000000000000" pitchFamily="50" charset="-128"/>
            </a:endParaRPr>
          </a:p>
        </p:txBody>
      </p:sp>
      <p:sp>
        <p:nvSpPr>
          <p:cNvPr id="21" name="正方形/長方形 20">
            <a:extLst>
              <a:ext uri="{FF2B5EF4-FFF2-40B4-BE49-F238E27FC236}">
                <a16:creationId xmlns:a16="http://schemas.microsoft.com/office/drawing/2014/main" id="{915E4766-CDF0-4281-B042-B853488C5CDB}"/>
              </a:ext>
            </a:extLst>
          </p:cNvPr>
          <p:cNvSpPr/>
          <p:nvPr/>
        </p:nvSpPr>
        <p:spPr>
          <a:xfrm>
            <a:off x="794978" y="4896268"/>
            <a:ext cx="9865850" cy="1284006"/>
          </a:xfrm>
          <a:prstGeom prst="rect">
            <a:avLst/>
          </a:prstGeom>
          <a:solidFill>
            <a:schemeClr val="accent4">
              <a:lumMod val="20000"/>
              <a:lumOff val="80000"/>
            </a:schemeClr>
          </a:solidFill>
          <a:ln>
            <a:noFill/>
          </a:ln>
        </p:spPr>
        <p:txBody>
          <a:bodyPr wrap="square" anchor="ctr" anchorCtr="0">
            <a:spAutoFit/>
          </a:bodyPr>
          <a:lstStyle/>
          <a:p>
            <a:pPr>
              <a:lnSpc>
                <a:spcPct val="150000"/>
              </a:lnSpc>
            </a:pPr>
            <a:r>
              <a:rPr lang="ja-JP" altLang="en-US" sz="2800" dirty="0">
                <a:latin typeface="HG丸ｺﾞｼｯｸM-PRO" panose="020F0600000000000000" pitchFamily="50" charset="-128"/>
                <a:ea typeface="HG丸ｺﾞｼｯｸM-PRO" panose="020F0600000000000000" pitchFamily="50" charset="-128"/>
              </a:rPr>
              <a:t>・普段している作業を見直す必要がある</a:t>
            </a:r>
            <a:endParaRPr lang="en-US" altLang="ja-JP" sz="28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800" dirty="0">
                <a:latin typeface="HG丸ｺﾞｼｯｸM-PRO" panose="020F0600000000000000" pitchFamily="50" charset="-128"/>
                <a:ea typeface="HG丸ｺﾞｼｯｸM-PRO" panose="020F0600000000000000" pitchFamily="50" charset="-128"/>
              </a:rPr>
              <a:t>・再利用出来ない廃油も発生する事が考えられる</a:t>
            </a:r>
            <a:endParaRPr lang="en-US" altLang="ja-JP" sz="2800" dirty="0">
              <a:latin typeface="HG丸ｺﾞｼｯｸM-PRO" panose="020F0600000000000000" pitchFamily="50" charset="-128"/>
              <a:ea typeface="HG丸ｺﾞｼｯｸM-PRO" panose="020F0600000000000000" pitchFamily="50" charset="-128"/>
            </a:endParaRPr>
          </a:p>
        </p:txBody>
      </p:sp>
      <p:sp>
        <p:nvSpPr>
          <p:cNvPr id="13" name="正方形/長方形 12">
            <a:extLst>
              <a:ext uri="{FF2B5EF4-FFF2-40B4-BE49-F238E27FC236}">
                <a16:creationId xmlns:a16="http://schemas.microsoft.com/office/drawing/2014/main" id="{DADAF821-C9B6-4BE2-AC92-BE53095E7BC7}"/>
              </a:ext>
            </a:extLst>
          </p:cNvPr>
          <p:cNvSpPr/>
          <p:nvPr/>
        </p:nvSpPr>
        <p:spPr>
          <a:xfrm>
            <a:off x="794978" y="4258593"/>
            <a:ext cx="2844053" cy="637675"/>
          </a:xfrm>
          <a:prstGeom prst="rect">
            <a:avLst/>
          </a:prstGeom>
          <a:solidFill>
            <a:schemeClr val="accent5">
              <a:lumMod val="60000"/>
              <a:lumOff val="40000"/>
            </a:schemeClr>
          </a:solidFill>
          <a:ln>
            <a:solidFill>
              <a:schemeClr val="accent1"/>
            </a:solidFill>
          </a:ln>
        </p:spPr>
        <p:txBody>
          <a:bodyPr wrap="square" anchor="ctr" anchorCtr="0">
            <a:spAutoFit/>
          </a:bodyPr>
          <a:lstStyle/>
          <a:p>
            <a:pPr>
              <a:lnSpc>
                <a:spcPct val="150000"/>
              </a:lnSpc>
            </a:pPr>
            <a:r>
              <a:rPr lang="ja-JP" altLang="en-US" sz="2800" dirty="0">
                <a:latin typeface="HG丸ｺﾞｼｯｸM-PRO" panose="020F0600000000000000" pitchFamily="50" charset="-128"/>
                <a:ea typeface="HG丸ｺﾞｼｯｸM-PRO" panose="020F0600000000000000" pitchFamily="50" charset="-128"/>
              </a:rPr>
              <a:t>目標設定の根拠</a:t>
            </a:r>
            <a:endParaRPr lang="en-US" altLang="ja-JP" sz="2800" dirty="0">
              <a:latin typeface="HG丸ｺﾞｼｯｸM-PRO" panose="020F0600000000000000" pitchFamily="50" charset="-128"/>
              <a:ea typeface="HG丸ｺﾞｼｯｸM-PRO" panose="020F0600000000000000" pitchFamily="50" charset="-128"/>
            </a:endParaRPr>
          </a:p>
        </p:txBody>
      </p:sp>
    </p:spTree>
    <p:extLst>
      <p:ext uri="{BB962C8B-B14F-4D97-AF65-F5344CB8AC3E}">
        <p14:creationId xmlns:p14="http://schemas.microsoft.com/office/powerpoint/2010/main" val="147646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要因検証</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C56F9596-8957-48F8-8E70-838C753799DA}"/>
              </a:ext>
            </a:extLst>
          </p:cNvPr>
          <p:cNvSpPr/>
          <p:nvPr/>
        </p:nvSpPr>
        <p:spPr>
          <a:xfrm>
            <a:off x="1403423" y="741996"/>
            <a:ext cx="8392041" cy="715581"/>
          </a:xfrm>
          <a:prstGeom prst="rect">
            <a:avLst/>
          </a:prstGeom>
        </p:spPr>
        <p:txBody>
          <a:bodyPr wrap="none" anchor="ctr" anchorCtr="0">
            <a:spAutoFit/>
          </a:bodyPr>
          <a:lstStyle/>
          <a:p>
            <a:pPr>
              <a:lnSpc>
                <a:spcPct val="150000"/>
              </a:lnSpc>
            </a:pPr>
            <a:r>
              <a:rPr lang="ja-JP" altLang="en-US" sz="3200" dirty="0">
                <a:latin typeface="HG丸ｺﾞｼｯｸM-PRO" panose="020F0600000000000000" pitchFamily="50" charset="-128"/>
                <a:ea typeface="HG丸ｺﾞｼｯｸM-PRO" panose="020F0600000000000000" pitchFamily="50" charset="-128"/>
              </a:rPr>
              <a:t>・なぜ現状では廃油の再利用ができないか？</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6" name="正方形/長方形 5">
            <a:extLst>
              <a:ext uri="{FF2B5EF4-FFF2-40B4-BE49-F238E27FC236}">
                <a16:creationId xmlns:a16="http://schemas.microsoft.com/office/drawing/2014/main" id="{8F6A4CA4-8C86-4233-A1BD-F440CD63F9FE}"/>
              </a:ext>
            </a:extLst>
          </p:cNvPr>
          <p:cNvSpPr/>
          <p:nvPr/>
        </p:nvSpPr>
        <p:spPr>
          <a:xfrm>
            <a:off x="1764253" y="3883511"/>
            <a:ext cx="3388659" cy="2297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6524C91D-CB7E-418F-ADAF-7239CD1AE80A}"/>
              </a:ext>
            </a:extLst>
          </p:cNvPr>
          <p:cNvSpPr/>
          <p:nvPr/>
        </p:nvSpPr>
        <p:spPr>
          <a:xfrm>
            <a:off x="6831107" y="3883511"/>
            <a:ext cx="3388659" cy="2297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DFEC0C3B-DF9F-46A6-AEAA-936CA6020958}"/>
              </a:ext>
            </a:extLst>
          </p:cNvPr>
          <p:cNvSpPr/>
          <p:nvPr/>
        </p:nvSpPr>
        <p:spPr>
          <a:xfrm>
            <a:off x="1796531" y="2332050"/>
            <a:ext cx="602421" cy="335846"/>
          </a:xfrm>
          <a:prstGeom prst="rightArrow">
            <a:avLst>
              <a:gd name="adj1" fmla="val 50000"/>
              <a:gd name="adj2" fmla="val 9774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F72AAF70-36A0-42D9-9C60-A5B5A24899C5}"/>
              </a:ext>
            </a:extLst>
          </p:cNvPr>
          <p:cNvSpPr/>
          <p:nvPr/>
        </p:nvSpPr>
        <p:spPr>
          <a:xfrm>
            <a:off x="2727300" y="1848430"/>
            <a:ext cx="6737399" cy="1300728"/>
          </a:xfrm>
          <a:prstGeom prst="rect">
            <a:avLst/>
          </a:prstGeom>
          <a:solidFill>
            <a:schemeClr val="accent6">
              <a:lumMod val="20000"/>
              <a:lumOff val="80000"/>
            </a:schemeClr>
          </a:solidFill>
        </p:spPr>
        <p:txBody>
          <a:bodyPr wrap="none" lIns="180000" tIns="0" bIns="108000" anchor="ctr" anchorCtr="0">
            <a:spAutoFit/>
          </a:bodyPr>
          <a:lstStyle/>
          <a:p>
            <a:pPr>
              <a:lnSpc>
                <a:spcPct val="150000"/>
              </a:lnSpc>
            </a:pPr>
            <a:r>
              <a:rPr lang="ja-JP" altLang="en-US" sz="2800" dirty="0">
                <a:latin typeface="HG丸ｺﾞｼｯｸM-PRO" panose="020F0600000000000000" pitchFamily="50" charset="-128"/>
                <a:ea typeface="HG丸ｺﾞｼｯｸM-PRO" panose="020F0600000000000000" pitchFamily="50" charset="-128"/>
              </a:rPr>
              <a:t>ダライバッグが他の機械と共有のため、</a:t>
            </a:r>
            <a:endParaRPr lang="en-US" altLang="ja-JP" sz="28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800" dirty="0">
                <a:latin typeface="HG丸ｺﾞｼｯｸM-PRO" panose="020F0600000000000000" pitchFamily="50" charset="-128"/>
                <a:ea typeface="HG丸ｺﾞｼｯｸM-PRO" panose="020F0600000000000000" pitchFamily="50" charset="-128"/>
              </a:rPr>
              <a:t>油が混ざり、再利用できない</a:t>
            </a:r>
            <a:endParaRPr lang="en-US" altLang="ja-JP" sz="2800" dirty="0">
              <a:latin typeface="HG丸ｺﾞｼｯｸM-PRO" panose="020F0600000000000000" pitchFamily="50" charset="-128"/>
              <a:ea typeface="HG丸ｺﾞｼｯｸM-PRO" panose="020F0600000000000000" pitchFamily="50" charset="-128"/>
            </a:endParaRPr>
          </a:p>
        </p:txBody>
      </p:sp>
      <p:pic>
        <p:nvPicPr>
          <p:cNvPr id="4" name="図 3" descr="屋内, 座る, グリーン, ボウル が含まれている画像&#10;&#10;自動的に生成された説明">
            <a:extLst>
              <a:ext uri="{FF2B5EF4-FFF2-40B4-BE49-F238E27FC236}">
                <a16:creationId xmlns:a16="http://schemas.microsoft.com/office/drawing/2014/main" id="{3A577D37-94BC-4671-90E4-660A904C58A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90853" y="3593194"/>
            <a:ext cx="3836894" cy="2877671"/>
          </a:xfrm>
          <a:prstGeom prst="rect">
            <a:avLst/>
          </a:prstGeom>
        </p:spPr>
      </p:pic>
      <p:pic>
        <p:nvPicPr>
          <p:cNvPr id="10" name="図 9" descr="座る, 古い, テーブル, 冷蔵庫 が含まれている画像&#10;&#10;自動的に生成された説明">
            <a:extLst>
              <a:ext uri="{FF2B5EF4-FFF2-40B4-BE49-F238E27FC236}">
                <a16:creationId xmlns:a16="http://schemas.microsoft.com/office/drawing/2014/main" id="{89E1FE6C-169E-489F-976D-01D870E9684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1021" y="3564888"/>
            <a:ext cx="3951642" cy="2963732"/>
          </a:xfrm>
          <a:prstGeom prst="rect">
            <a:avLst/>
          </a:prstGeom>
        </p:spPr>
      </p:pic>
    </p:spTree>
    <p:extLst>
      <p:ext uri="{BB962C8B-B14F-4D97-AF65-F5344CB8AC3E}">
        <p14:creationId xmlns:p14="http://schemas.microsoft.com/office/powerpoint/2010/main" val="868909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タイトル 1">
            <a:extLst>
              <a:ext uri="{FF2B5EF4-FFF2-40B4-BE49-F238E27FC236}">
                <a16:creationId xmlns:a16="http://schemas.microsoft.com/office/drawing/2014/main" id="{83F1E342-6E4A-40B0-9490-98179B060A1F}"/>
              </a:ext>
            </a:extLst>
          </p:cNvPr>
          <p:cNvSpPr txBox="1">
            <a:spLocks/>
          </p:cNvSpPr>
          <p:nvPr/>
        </p:nvSpPr>
        <p:spPr>
          <a:xfrm>
            <a:off x="200442" y="121665"/>
            <a:ext cx="1210588" cy="369332"/>
          </a:xfrm>
          <a:prstGeom prst="rect">
            <a:avLst/>
          </a:prstGeom>
        </p:spPr>
        <p:txBody>
          <a:bodyPr vert="horz" wrap="square" lIns="91440" tIns="45720" rIns="91440" bIns="45720" rtlCol="0" anchor="ctr">
            <a:sp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sz="2000" b="1" dirty="0">
                <a:latin typeface="HG丸ｺﾞｼｯｸM-PRO" panose="020F0600000000000000" pitchFamily="50" charset="-128"/>
                <a:ea typeface="HG丸ｺﾞｼｯｸM-PRO" panose="020F0600000000000000" pitchFamily="50" charset="-128"/>
              </a:rPr>
              <a:t>要因検証</a:t>
            </a:r>
            <a:endParaRPr lang="en-US" altLang="ja-JP" sz="2000" b="1" dirty="0">
              <a:latin typeface="HG丸ｺﾞｼｯｸM-PRO" panose="020F0600000000000000" pitchFamily="50" charset="-128"/>
              <a:ea typeface="HG丸ｺﾞｼｯｸM-PRO" panose="020F0600000000000000" pitchFamily="50" charset="-128"/>
            </a:endParaRPr>
          </a:p>
        </p:txBody>
      </p:sp>
      <p:sp>
        <p:nvSpPr>
          <p:cNvPr id="8" name="正方形/長方形 7">
            <a:extLst>
              <a:ext uri="{FF2B5EF4-FFF2-40B4-BE49-F238E27FC236}">
                <a16:creationId xmlns:a16="http://schemas.microsoft.com/office/drawing/2014/main" id="{C56F9596-8957-48F8-8E70-838C753799DA}"/>
              </a:ext>
            </a:extLst>
          </p:cNvPr>
          <p:cNvSpPr/>
          <p:nvPr/>
        </p:nvSpPr>
        <p:spPr>
          <a:xfrm>
            <a:off x="1403423" y="741996"/>
            <a:ext cx="8392041" cy="715581"/>
          </a:xfrm>
          <a:prstGeom prst="rect">
            <a:avLst/>
          </a:prstGeom>
        </p:spPr>
        <p:txBody>
          <a:bodyPr wrap="none" anchor="ctr" anchorCtr="0">
            <a:spAutoFit/>
          </a:bodyPr>
          <a:lstStyle/>
          <a:p>
            <a:pPr>
              <a:lnSpc>
                <a:spcPct val="150000"/>
              </a:lnSpc>
            </a:pPr>
            <a:r>
              <a:rPr lang="ja-JP" altLang="en-US" sz="3200" dirty="0">
                <a:latin typeface="HG丸ｺﾞｼｯｸM-PRO" panose="020F0600000000000000" pitchFamily="50" charset="-128"/>
                <a:ea typeface="HG丸ｺﾞｼｯｸM-PRO" panose="020F0600000000000000" pitchFamily="50" charset="-128"/>
              </a:rPr>
              <a:t>・なぜ現状では廃油の再利用ができないか？</a:t>
            </a:r>
            <a:endParaRPr lang="en-US" altLang="ja-JP" sz="3200" dirty="0">
              <a:latin typeface="HG丸ｺﾞｼｯｸM-PRO" panose="020F0600000000000000" pitchFamily="50" charset="-128"/>
              <a:ea typeface="HG丸ｺﾞｼｯｸM-PRO" panose="020F0600000000000000" pitchFamily="50" charset="-128"/>
            </a:endParaRPr>
          </a:p>
        </p:txBody>
      </p:sp>
      <p:sp>
        <p:nvSpPr>
          <p:cNvPr id="7" name="正方形/長方形 6">
            <a:extLst>
              <a:ext uri="{FF2B5EF4-FFF2-40B4-BE49-F238E27FC236}">
                <a16:creationId xmlns:a16="http://schemas.microsoft.com/office/drawing/2014/main" id="{6524C91D-CB7E-418F-ADAF-7239CD1AE80A}"/>
              </a:ext>
            </a:extLst>
          </p:cNvPr>
          <p:cNvSpPr/>
          <p:nvPr/>
        </p:nvSpPr>
        <p:spPr>
          <a:xfrm>
            <a:off x="3905113" y="3818965"/>
            <a:ext cx="3388659" cy="22970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矢印: 右 1">
            <a:extLst>
              <a:ext uri="{FF2B5EF4-FFF2-40B4-BE49-F238E27FC236}">
                <a16:creationId xmlns:a16="http://schemas.microsoft.com/office/drawing/2014/main" id="{DFEC0C3B-DF9F-46A6-AEAA-936CA6020958}"/>
              </a:ext>
            </a:extLst>
          </p:cNvPr>
          <p:cNvSpPr/>
          <p:nvPr/>
        </p:nvSpPr>
        <p:spPr>
          <a:xfrm>
            <a:off x="1796531" y="2332050"/>
            <a:ext cx="602421" cy="335846"/>
          </a:xfrm>
          <a:prstGeom prst="rightArrow">
            <a:avLst>
              <a:gd name="adj1" fmla="val 50000"/>
              <a:gd name="adj2" fmla="val 97745"/>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正方形/長方形 8">
            <a:extLst>
              <a:ext uri="{FF2B5EF4-FFF2-40B4-BE49-F238E27FC236}">
                <a16:creationId xmlns:a16="http://schemas.microsoft.com/office/drawing/2014/main" id="{F72AAF70-36A0-42D9-9C60-A5B5A24899C5}"/>
              </a:ext>
            </a:extLst>
          </p:cNvPr>
          <p:cNvSpPr/>
          <p:nvPr/>
        </p:nvSpPr>
        <p:spPr>
          <a:xfrm>
            <a:off x="2727300" y="1848430"/>
            <a:ext cx="6378326" cy="1300728"/>
          </a:xfrm>
          <a:prstGeom prst="rect">
            <a:avLst/>
          </a:prstGeom>
          <a:solidFill>
            <a:schemeClr val="accent6">
              <a:lumMod val="20000"/>
              <a:lumOff val="80000"/>
            </a:schemeClr>
          </a:solidFill>
        </p:spPr>
        <p:txBody>
          <a:bodyPr wrap="none" lIns="180000" tIns="0" bIns="108000" anchor="ctr" anchorCtr="0">
            <a:spAutoFit/>
          </a:bodyPr>
          <a:lstStyle/>
          <a:p>
            <a:pPr>
              <a:lnSpc>
                <a:spcPct val="150000"/>
              </a:lnSpc>
            </a:pPr>
            <a:r>
              <a:rPr lang="ja-JP" altLang="en-US" sz="2800" dirty="0">
                <a:latin typeface="HG丸ｺﾞｼｯｸM-PRO" panose="020F0600000000000000" pitchFamily="50" charset="-128"/>
                <a:ea typeface="HG丸ｺﾞｼｯｸM-PRO" panose="020F0600000000000000" pitchFamily="50" charset="-128"/>
              </a:rPr>
              <a:t>小さなダライ・微粉がたまっていて、</a:t>
            </a:r>
            <a:endParaRPr lang="en-US" altLang="ja-JP" sz="2800" dirty="0">
              <a:latin typeface="HG丸ｺﾞｼｯｸM-PRO" panose="020F0600000000000000" pitchFamily="50" charset="-128"/>
              <a:ea typeface="HG丸ｺﾞｼｯｸM-PRO" panose="020F0600000000000000" pitchFamily="50" charset="-128"/>
            </a:endParaRPr>
          </a:p>
          <a:p>
            <a:pPr>
              <a:lnSpc>
                <a:spcPct val="150000"/>
              </a:lnSpc>
            </a:pPr>
            <a:r>
              <a:rPr lang="ja-JP" altLang="en-US" sz="2800" dirty="0">
                <a:latin typeface="HG丸ｺﾞｼｯｸM-PRO" panose="020F0600000000000000" pitchFamily="50" charset="-128"/>
                <a:ea typeface="HG丸ｺﾞｼｯｸM-PRO" panose="020F0600000000000000" pitchFamily="50" charset="-128"/>
              </a:rPr>
              <a:t>ろ過する必要がある</a:t>
            </a:r>
            <a:endParaRPr lang="en-US" altLang="ja-JP" sz="2800" dirty="0">
              <a:latin typeface="HG丸ｺﾞｼｯｸM-PRO" panose="020F0600000000000000" pitchFamily="50" charset="-128"/>
              <a:ea typeface="HG丸ｺﾞｼｯｸM-PRO" panose="020F0600000000000000" pitchFamily="50" charset="-128"/>
            </a:endParaRPr>
          </a:p>
        </p:txBody>
      </p:sp>
      <p:pic>
        <p:nvPicPr>
          <p:cNvPr id="4" name="図 3" descr="食品, ケーキ, 座る, テーブル が含まれている画像&#10;&#10;自動的に生成された説明">
            <a:extLst>
              <a:ext uri="{FF2B5EF4-FFF2-40B4-BE49-F238E27FC236}">
                <a16:creationId xmlns:a16="http://schemas.microsoft.com/office/drawing/2014/main" id="{FF6C4B20-35FA-424D-86B6-E8424B0744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69024" y="3238052"/>
            <a:ext cx="4826597" cy="3619948"/>
          </a:xfrm>
          <a:prstGeom prst="rect">
            <a:avLst/>
          </a:prstGeom>
        </p:spPr>
      </p:pic>
    </p:spTree>
    <p:extLst>
      <p:ext uri="{BB962C8B-B14F-4D97-AF65-F5344CB8AC3E}">
        <p14:creationId xmlns:p14="http://schemas.microsoft.com/office/powerpoint/2010/main" val="931970728"/>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1496</TotalTime>
  <Words>2929</Words>
  <Application>Microsoft Office PowerPoint</Application>
  <PresentationFormat>ワイド画面</PresentationFormat>
  <Paragraphs>346</Paragraphs>
  <Slides>17</Slides>
  <Notes>17</Notes>
  <HiddenSlides>0</HiddenSlides>
  <MMClips>0</MMClips>
  <ScaleCrop>false</ScaleCrop>
  <HeadingPairs>
    <vt:vector size="6" baseType="variant">
      <vt:variant>
        <vt:lpstr>使用されているフォント</vt:lpstr>
      </vt:variant>
      <vt:variant>
        <vt:i4>9</vt:i4>
      </vt:variant>
      <vt:variant>
        <vt:lpstr>テーマ</vt:lpstr>
      </vt:variant>
      <vt:variant>
        <vt:i4>1</vt:i4>
      </vt:variant>
      <vt:variant>
        <vt:lpstr>スライド タイトル</vt:lpstr>
      </vt:variant>
      <vt:variant>
        <vt:i4>17</vt:i4>
      </vt:variant>
    </vt:vector>
  </HeadingPairs>
  <TitlesOfParts>
    <vt:vector size="27" baseType="lpstr">
      <vt:lpstr>HGP明朝B</vt:lpstr>
      <vt:lpstr>HG丸ｺﾞｼｯｸM-PRO</vt:lpstr>
      <vt:lpstr>HG創英角ｺﾞｼｯｸUB</vt:lpstr>
      <vt:lpstr>ＭＳ Ｐゴシック</vt:lpstr>
      <vt:lpstr>ＭＳ ゴシック</vt:lpstr>
      <vt:lpstr>游ゴシック</vt:lpstr>
      <vt:lpstr>游ゴシック Light</vt:lpstr>
      <vt:lpstr>Arial</vt:lpstr>
      <vt:lpstr>Times New Roman</vt:lpstr>
      <vt:lpstr>Office テーマ</vt:lpstr>
      <vt:lpstr>横型MC水溶性クーラント廃油処理費用の削減</vt:lpstr>
      <vt:lpstr>2.テーマの選定</vt:lpstr>
      <vt:lpstr>テーマの選定</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クロムめっきフィルター変更によるコストダウン</dc:title>
  <dc:creator>IP044082</dc:creator>
  <cp:lastModifiedBy>谷口正章[taniguchi_masaaki］</cp:lastModifiedBy>
  <cp:revision>396</cp:revision>
  <cp:lastPrinted>2023-11-29T07:31:32Z</cp:lastPrinted>
  <dcterms:created xsi:type="dcterms:W3CDTF">2023-05-13T06:52:47Z</dcterms:created>
  <dcterms:modified xsi:type="dcterms:W3CDTF">2023-12-01T04:06:03Z</dcterms:modified>
</cp:coreProperties>
</file>