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59" r:id="rId6"/>
    <p:sldId id="261" r:id="rId7"/>
    <p:sldId id="260" r:id="rId8"/>
    <p:sldId id="262" r:id="rId9"/>
    <p:sldId id="265" r:id="rId10"/>
    <p:sldId id="264" r:id="rId11"/>
    <p:sldId id="267" r:id="rId12"/>
    <p:sldId id="268" r:id="rId13"/>
    <p:sldId id="269" r:id="rId14"/>
    <p:sldId id="270" r:id="rId15"/>
    <p:sldId id="26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bar"/>
        <c:grouping val="clustered"/>
        <c:ser>
          <c:idx val="1"/>
          <c:order val="0"/>
          <c:tx>
            <c:strRef>
              <c:f>Sheet1!$B$1</c:f>
              <c:strCache>
                <c:ptCount val="1"/>
                <c:pt idx="0">
                  <c:v>Bytecodes</c:v>
                </c:pt>
              </c:strCache>
            </c:strRef>
          </c:tx>
          <c:dLbls>
            <c:dLblPos val="outEnd"/>
            <c:showVal val="1"/>
          </c:dLbls>
          <c:val>
            <c:numRef>
              <c:f>Sheet1!$B$2:$B$9</c:f>
              <c:numCache>
                <c:formatCode>General</c:formatCode>
                <c:ptCount val="8"/>
                <c:pt idx="0">
                  <c:v>37441</c:v>
                </c:pt>
                <c:pt idx="1">
                  <c:v>29542</c:v>
                </c:pt>
                <c:pt idx="2">
                  <c:v>29484</c:v>
                </c:pt>
                <c:pt idx="3">
                  <c:v>29360</c:v>
                </c:pt>
                <c:pt idx="4">
                  <c:v>28971</c:v>
                </c:pt>
                <c:pt idx="5">
                  <c:v>28367</c:v>
                </c:pt>
                <c:pt idx="6">
                  <c:v>27050</c:v>
                </c:pt>
                <c:pt idx="7">
                  <c:v>26911</c:v>
                </c:pt>
              </c:numCache>
            </c:numRef>
          </c:val>
        </c:ser>
        <c:dLbls>
          <c:showVal val="1"/>
        </c:dLbls>
        <c:gapWidth val="88"/>
        <c:axId val="54722944"/>
        <c:axId val="55589120"/>
      </c:barChart>
      <c:catAx>
        <c:axId val="54722944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55589120"/>
        <c:crosses val="autoZero"/>
        <c:auto val="1"/>
        <c:lblAlgn val="ctr"/>
        <c:lblOffset val="100"/>
      </c:catAx>
      <c:valAx>
        <c:axId val="55589120"/>
        <c:scaling>
          <c:orientation val="minMax"/>
        </c:scaling>
        <c:axPos val="b"/>
        <c:majorGridlines/>
        <c:numFmt formatCode="General" sourceLinked="1"/>
        <c:tickLblPos val="nextTo"/>
        <c:crossAx val="5472294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bar"/>
        <c:grouping val="clustered"/>
        <c:ser>
          <c:idx val="1"/>
          <c:order val="0"/>
          <c:tx>
            <c:strRef>
              <c:f>Sheet1!$B$1</c:f>
              <c:strCache>
                <c:ptCount val="1"/>
                <c:pt idx="0">
                  <c:v>Bytecodes</c:v>
                </c:pt>
              </c:strCache>
            </c:strRef>
          </c:tx>
          <c:dLbls>
            <c:dLblPos val="outEnd"/>
            <c:showVal val="1"/>
          </c:dLbls>
          <c:val>
            <c:numRef>
              <c:f>Sheet1!$B$2:$B$9</c:f>
              <c:numCache>
                <c:formatCode>General</c:formatCode>
                <c:ptCount val="8"/>
                <c:pt idx="0">
                  <c:v>18837</c:v>
                </c:pt>
                <c:pt idx="1">
                  <c:v>15154</c:v>
                </c:pt>
                <c:pt idx="2">
                  <c:v>15107</c:v>
                </c:pt>
                <c:pt idx="3">
                  <c:v>15013</c:v>
                </c:pt>
                <c:pt idx="4">
                  <c:v>14920</c:v>
                </c:pt>
                <c:pt idx="5">
                  <c:v>14435</c:v>
                </c:pt>
                <c:pt idx="6">
                  <c:v>13882</c:v>
                </c:pt>
                <c:pt idx="7">
                  <c:v>13761</c:v>
                </c:pt>
              </c:numCache>
            </c:numRef>
          </c:val>
        </c:ser>
        <c:dLbls>
          <c:dLblPos val="outEnd"/>
          <c:showVal val="1"/>
        </c:dLbls>
        <c:gapWidth val="88"/>
        <c:axId val="55363840"/>
        <c:axId val="55364992"/>
      </c:barChart>
      <c:catAx>
        <c:axId val="55363840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55364992"/>
        <c:crosses val="autoZero"/>
        <c:auto val="1"/>
        <c:lblAlgn val="ctr"/>
        <c:lblOffset val="100"/>
      </c:catAx>
      <c:valAx>
        <c:axId val="55364992"/>
        <c:scaling>
          <c:orientation val="minMax"/>
        </c:scaling>
        <c:axPos val="b"/>
        <c:majorGridlines/>
        <c:numFmt formatCode="General" sourceLinked="1"/>
        <c:tickLblPos val="nextTo"/>
        <c:crossAx val="553638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bar"/>
        <c:grouping val="clustered"/>
        <c:ser>
          <c:idx val="1"/>
          <c:order val="0"/>
          <c:tx>
            <c:strRef>
              <c:f>Sheet1!$B$1</c:f>
              <c:strCache>
                <c:ptCount val="1"/>
                <c:pt idx="0">
                  <c:v>Bytecodes</c:v>
                </c:pt>
              </c:strCache>
            </c:strRef>
          </c:tx>
          <c:dLbls>
            <c:dLblPos val="outEnd"/>
            <c:showVal val="1"/>
          </c:dLbls>
          <c:val>
            <c:numRef>
              <c:f>Sheet1!$B$2:$B$9</c:f>
              <c:numCache>
                <c:formatCode>General</c:formatCode>
                <c:ptCount val="8"/>
                <c:pt idx="0">
                  <c:v>10769</c:v>
                </c:pt>
                <c:pt idx="1">
                  <c:v>8138</c:v>
                </c:pt>
                <c:pt idx="2">
                  <c:v>8120</c:v>
                </c:pt>
                <c:pt idx="3">
                  <c:v>8113</c:v>
                </c:pt>
                <c:pt idx="4">
                  <c:v>7831</c:v>
                </c:pt>
                <c:pt idx="5">
                  <c:v>7763</c:v>
                </c:pt>
                <c:pt idx="6">
                  <c:v>7164</c:v>
                </c:pt>
                <c:pt idx="7">
                  <c:v>7152</c:v>
                </c:pt>
              </c:numCache>
            </c:numRef>
          </c:val>
        </c:ser>
        <c:dLbls>
          <c:dLblPos val="outEnd"/>
          <c:showVal val="1"/>
        </c:dLbls>
        <c:gapWidth val="88"/>
        <c:axId val="63920000"/>
        <c:axId val="65525632"/>
      </c:barChart>
      <c:catAx>
        <c:axId val="63920000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65525632"/>
        <c:crosses val="autoZero"/>
        <c:auto val="1"/>
        <c:lblAlgn val="ctr"/>
        <c:lblOffset val="100"/>
      </c:catAx>
      <c:valAx>
        <c:axId val="65525632"/>
        <c:scaling>
          <c:orientation val="minMax"/>
        </c:scaling>
        <c:axPos val="b"/>
        <c:majorGridlines/>
        <c:numFmt formatCode="General" sourceLinked="1"/>
        <c:tickLblPos val="nextTo"/>
        <c:crossAx val="6392000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bar"/>
        <c:grouping val="clustered"/>
        <c:ser>
          <c:idx val="1"/>
          <c:order val="0"/>
          <c:tx>
            <c:strRef>
              <c:f>Sheet1!$B$1</c:f>
              <c:strCache>
                <c:ptCount val="1"/>
                <c:pt idx="0">
                  <c:v>Bytecodes</c:v>
                </c:pt>
              </c:strCache>
            </c:strRef>
          </c:tx>
          <c:dLbls>
            <c:dLblPos val="outEnd"/>
            <c:showVal val="1"/>
          </c:dLbls>
          <c:val>
            <c:numRef>
              <c:f>Sheet1!$B$2:$B$9</c:f>
              <c:numCache>
                <c:formatCode>General</c:formatCode>
                <c:ptCount val="8"/>
                <c:pt idx="0">
                  <c:v>7835</c:v>
                </c:pt>
                <c:pt idx="1">
                  <c:v>6288</c:v>
                </c:pt>
                <c:pt idx="2">
                  <c:v>6257</c:v>
                </c:pt>
                <c:pt idx="3">
                  <c:v>6250</c:v>
                </c:pt>
                <c:pt idx="4">
                  <c:v>6234</c:v>
                </c:pt>
                <c:pt idx="5">
                  <c:v>6101</c:v>
                </c:pt>
                <c:pt idx="6">
                  <c:v>6016</c:v>
                </c:pt>
                <c:pt idx="7">
                  <c:v>5986</c:v>
                </c:pt>
              </c:numCache>
            </c:numRef>
          </c:val>
        </c:ser>
        <c:dLbls>
          <c:showVal val="1"/>
        </c:dLbls>
        <c:gapWidth val="88"/>
        <c:axId val="81255808"/>
        <c:axId val="88692992"/>
      </c:barChart>
      <c:catAx>
        <c:axId val="81255808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88692992"/>
        <c:crosses val="autoZero"/>
        <c:auto val="1"/>
        <c:lblAlgn val="ctr"/>
        <c:lblOffset val="100"/>
      </c:catAx>
      <c:valAx>
        <c:axId val="88692992"/>
        <c:scaling>
          <c:orientation val="minMax"/>
        </c:scaling>
        <c:axPos val="b"/>
        <c:majorGridlines/>
        <c:numFmt formatCode="General" sourceLinked="1"/>
        <c:tickLblPos val="nextTo"/>
        <c:crossAx val="812558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bar"/>
        <c:grouping val="clustered"/>
        <c:ser>
          <c:idx val="1"/>
          <c:order val="0"/>
          <c:tx>
            <c:strRef>
              <c:f>Sheet1!$B$1</c:f>
              <c:strCache>
                <c:ptCount val="1"/>
                <c:pt idx="0">
                  <c:v>Bytecodes removed / pattern</c:v>
                </c:pt>
              </c:strCache>
            </c:strRef>
          </c:tx>
          <c:dLbls>
            <c:dLblPos val="outEnd"/>
            <c:showVal val="1"/>
          </c:dLbls>
          <c:val>
            <c:numRef>
              <c:f>Sheet1!$B$2:$B$6</c:f>
              <c:numCache>
                <c:formatCode>General</c:formatCode>
                <c:ptCount val="5"/>
                <c:pt idx="0">
                  <c:v>103</c:v>
                </c:pt>
                <c:pt idx="1">
                  <c:v>118</c:v>
                </c:pt>
                <c:pt idx="2">
                  <c:v>127</c:v>
                </c:pt>
                <c:pt idx="3">
                  <c:v>221</c:v>
                </c:pt>
                <c:pt idx="4">
                  <c:v>265</c:v>
                </c:pt>
              </c:numCache>
            </c:numRef>
          </c:val>
        </c:ser>
        <c:dLbls>
          <c:showVal val="1"/>
        </c:dLbls>
        <c:gapWidth val="88"/>
        <c:axId val="90098688"/>
        <c:axId val="90425984"/>
      </c:barChart>
      <c:catAx>
        <c:axId val="90098688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90425984"/>
        <c:crosses val="autoZero"/>
        <c:auto val="1"/>
        <c:lblAlgn val="ctr"/>
        <c:lblOffset val="100"/>
      </c:catAx>
      <c:valAx>
        <c:axId val="90425984"/>
        <c:scaling>
          <c:orientation val="minMax"/>
        </c:scaling>
        <c:axPos val="b"/>
        <c:majorGridlines/>
        <c:numFmt formatCode="General" sourceLinked="1"/>
        <c:tickLblPos val="nextTo"/>
        <c:crossAx val="900986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bar"/>
        <c:grouping val="clustered"/>
        <c:ser>
          <c:idx val="1"/>
          <c:order val="0"/>
          <c:tx>
            <c:strRef>
              <c:f>Sheet1!$B$1</c:f>
              <c:strCache>
                <c:ptCount val="1"/>
                <c:pt idx="0">
                  <c:v>Bytecodes</c:v>
                </c:pt>
              </c:strCache>
            </c:strRef>
          </c:tx>
          <c:dLbls>
            <c:dLblPos val="outEnd"/>
            <c:showVal val="1"/>
          </c:dLbls>
          <c:val>
            <c:numRef>
              <c:f>Sheet1!$B$2:$B$9</c:f>
              <c:numCache>
                <c:formatCode>General</c:formatCode>
                <c:ptCount val="8"/>
                <c:pt idx="0">
                  <c:v>37441</c:v>
                </c:pt>
                <c:pt idx="1">
                  <c:v>29542</c:v>
                </c:pt>
                <c:pt idx="2">
                  <c:v>29484</c:v>
                </c:pt>
                <c:pt idx="3">
                  <c:v>29360</c:v>
                </c:pt>
                <c:pt idx="4">
                  <c:v>28971</c:v>
                </c:pt>
                <c:pt idx="5">
                  <c:v>28367</c:v>
                </c:pt>
                <c:pt idx="6">
                  <c:v>27050</c:v>
                </c:pt>
                <c:pt idx="7">
                  <c:v>26911</c:v>
                </c:pt>
              </c:numCache>
            </c:numRef>
          </c:val>
        </c:ser>
        <c:dLbls>
          <c:showVal val="1"/>
        </c:dLbls>
        <c:gapWidth val="88"/>
        <c:axId val="102260736"/>
        <c:axId val="102263040"/>
      </c:barChart>
      <c:catAx>
        <c:axId val="102260736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102263040"/>
        <c:crosses val="autoZero"/>
        <c:auto val="1"/>
        <c:lblAlgn val="ctr"/>
        <c:lblOffset val="100"/>
      </c:catAx>
      <c:valAx>
        <c:axId val="102263040"/>
        <c:scaling>
          <c:orientation val="minMax"/>
        </c:scaling>
        <c:axPos val="b"/>
        <c:majorGridlines/>
        <c:numFmt formatCode="General" sourceLinked="1"/>
        <c:tickLblPos val="nextTo"/>
        <c:crossAx val="1022607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217519-8EF1-4DD7-A4B6-253E99E602C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70C17-8913-42A9-A52E-2BBD80F851FB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B909A4-FF2D-47AB-A7E1-F808D737D8D6}" type="slidenum">
              <a:rPr lang="en-US"/>
              <a:pPr/>
              <a:t>15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3429000"/>
            <a:ext cx="6399213" cy="12192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800600"/>
            <a:ext cx="6399213" cy="838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5CE0FA5-99B1-43CE-B392-4855270DD8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721ED-2C2A-4FAC-84B0-C7DA8A752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5013" y="533400"/>
            <a:ext cx="1598612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413" y="533400"/>
            <a:ext cx="46482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FD972-A9DD-4A83-AB89-030D5A6CFA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33400"/>
            <a:ext cx="8183591" cy="75246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183591" cy="4697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B64F3-916B-4795-86F9-BF93412170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4CDCB-DFE8-4E60-84A5-98918567CE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4413" y="1905000"/>
            <a:ext cx="3122612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9425" y="1905000"/>
            <a:ext cx="31242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B00A3-3F6D-44B3-A91F-723101034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F31E7-B2F4-48A5-B8E3-5AB90C37C0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F3B4A-EC51-4690-8759-0A85BB15B1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967D3-19E6-4714-8090-BB67033E89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EECD4-AC2C-40F3-81E6-2CD593080B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41C6B-2E18-43F3-9A97-ADFC5544A3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4413" y="533400"/>
            <a:ext cx="63992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4413" y="1905000"/>
            <a:ext cx="6399212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E3ADDC3D-B701-4A7F-8918-EC77CC2447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Peephole Contest 2008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 520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2004 Benchmarks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63" y="1428750"/>
          <a:ext cx="7929589" cy="4697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174110" y="1928802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5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4110" y="2815142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4110" y="3258312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08047" y="3701481"/>
            <a:ext cx="72167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A+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20735" y="2371972"/>
            <a:ext cx="120898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javac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19535" y="4946407"/>
            <a:ext cx="6174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A-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8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2007 Benchmarks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63" y="1428750"/>
          <a:ext cx="7929589" cy="4697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174110" y="2390363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5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4110" y="3256143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4110" y="2823253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08047" y="3689035"/>
            <a:ext cx="72167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A+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20735" y="1957473"/>
            <a:ext cx="120898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javac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19535" y="4987365"/>
            <a:ext cx="6174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A-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8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2008 Benchmarks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63" y="1428750"/>
          <a:ext cx="7929589" cy="4697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174110" y="1928802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5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4110" y="2799654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4111" y="3670508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08047" y="3235080"/>
            <a:ext cx="72167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A+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20735" y="2364228"/>
            <a:ext cx="120898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javac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19535" y="4987365"/>
            <a:ext cx="6174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A-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8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4111" y="2058407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4111" y="2772787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4114" y="3487167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2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gain for the pain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63" y="1428750"/>
          <a:ext cx="6429391" cy="4697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Ranking (Total)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63" y="1428750"/>
          <a:ext cx="7572399" cy="4697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174110" y="1927977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5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4110" y="2799981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</a:t>
            </a:r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08050" y="3671985"/>
            <a:ext cx="72167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A+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4113" y="3235983"/>
            <a:ext cx="17556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Group 4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20735" y="2363979"/>
            <a:ext cx="120898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javac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19535" y="4987365"/>
            <a:ext cx="6174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A-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8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0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0" name="Picture 107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038" y="109538"/>
            <a:ext cx="8829675" cy="6626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6147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0" y="3810000"/>
            <a:ext cx="7086600" cy="1620838"/>
          </a:xfrm>
          <a:noFill/>
          <a:ln/>
        </p:spPr>
        <p:txBody>
          <a:bodyPr/>
          <a:lstStyle/>
          <a:p>
            <a:pPr marL="0" indent="0"/>
            <a:endParaRPr lang="en-US" sz="3600">
              <a:latin typeface="Bookman Old Style" pitchFamily="18" charset="0"/>
            </a:endParaRPr>
          </a:p>
          <a:p>
            <a:pPr marL="0" indent="0"/>
            <a:endParaRPr lang="en-US" sz="2400"/>
          </a:p>
        </p:txBody>
      </p:sp>
      <p:sp>
        <p:nvSpPr>
          <p:cNvPr id="6189" name="Text Box 1069"/>
          <p:cNvSpPr txBox="1">
            <a:spLocks noChangeArrowheads="1"/>
          </p:cNvSpPr>
          <p:nvPr/>
        </p:nvSpPr>
        <p:spPr bwMode="auto">
          <a:xfrm>
            <a:off x="3098800" y="1003300"/>
            <a:ext cx="5372100" cy="52937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Garamond" pitchFamily="18" charset="0"/>
              </a:rPr>
              <a:t>COMP 520 </a:t>
            </a:r>
            <a:r>
              <a:rPr lang="en-US" sz="1400" dirty="0">
                <a:solidFill>
                  <a:schemeClr val="tx2"/>
                </a:solidFill>
                <a:latin typeface="Garamond" pitchFamily="18" charset="0"/>
              </a:rPr>
              <a:t>PRESENTS</a:t>
            </a:r>
          </a:p>
          <a:p>
            <a:r>
              <a:rPr lang="en-US" sz="3200" i="1" dirty="0" smtClean="0">
                <a:solidFill>
                  <a:schemeClr val="tx2"/>
                </a:solidFill>
                <a:latin typeface="Garamond" pitchFamily="18" charset="0"/>
              </a:rPr>
              <a:t>Winners of the Peephole Contest</a:t>
            </a:r>
            <a:br>
              <a:rPr lang="en-US" sz="3200" i="1" dirty="0" smtClean="0">
                <a:solidFill>
                  <a:schemeClr val="tx2"/>
                </a:solidFill>
                <a:latin typeface="Garamond" pitchFamily="18" charset="0"/>
              </a:rPr>
            </a:br>
            <a:r>
              <a:rPr lang="en-US" sz="3200" i="1" dirty="0" smtClean="0">
                <a:solidFill>
                  <a:schemeClr val="tx2"/>
                </a:solidFill>
                <a:latin typeface="Garamond" pitchFamily="18" charset="0"/>
              </a:rPr>
              <a:t>of the </a:t>
            </a:r>
            <a:r>
              <a:rPr lang="en-US" sz="3200" i="1" dirty="0">
                <a:solidFill>
                  <a:schemeClr val="tx2"/>
                </a:solidFill>
                <a:latin typeface="Garamond" pitchFamily="18" charset="0"/>
              </a:rPr>
              <a:t>Year </a:t>
            </a:r>
            <a:r>
              <a:rPr lang="en-US" sz="3200" i="1" dirty="0" smtClean="0">
                <a:solidFill>
                  <a:schemeClr val="tx2"/>
                </a:solidFill>
                <a:latin typeface="Garamond" pitchFamily="18" charset="0"/>
              </a:rPr>
              <a:t>2008</a:t>
            </a:r>
            <a:endParaRPr lang="en-US" sz="3200" i="1" dirty="0">
              <a:solidFill>
                <a:schemeClr val="tx2"/>
              </a:solidFill>
              <a:latin typeface="Garamond" pitchFamily="18" charset="0"/>
            </a:endParaRPr>
          </a:p>
          <a:p>
            <a:endParaRPr lang="en-US" sz="3200" i="1" dirty="0">
              <a:solidFill>
                <a:schemeClr val="tx2"/>
              </a:solidFill>
              <a:latin typeface="Garamond" pitchFamily="18" charset="0"/>
            </a:endParaRPr>
          </a:p>
          <a:p>
            <a:r>
              <a:rPr lang="en-US" sz="4000" dirty="0" smtClean="0">
                <a:solidFill>
                  <a:schemeClr val="tx2"/>
                </a:solidFill>
                <a:latin typeface="Garamond" pitchFamily="18" charset="0"/>
              </a:rPr>
              <a:t>GROUP 5</a:t>
            </a:r>
          </a:p>
          <a:p>
            <a:r>
              <a:rPr lang="en-US" sz="3200" dirty="0" err="1" smtClean="0">
                <a:solidFill>
                  <a:schemeClr val="tx2"/>
                </a:solidFill>
                <a:latin typeface="Garamond" pitchFamily="18" charset="0"/>
              </a:rPr>
              <a:t>Ning</a:t>
            </a:r>
            <a:r>
              <a:rPr lang="en-US" sz="3200" dirty="0" smtClean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Garamond" pitchFamily="18" charset="0"/>
              </a:rPr>
              <a:t>Jia</a:t>
            </a:r>
            <a:endParaRPr lang="en-US" sz="3200" dirty="0" smtClean="0">
              <a:solidFill>
                <a:schemeClr val="tx2"/>
              </a:solidFill>
              <a:latin typeface="Garamond" pitchFamily="18" charset="0"/>
            </a:endParaRPr>
          </a:p>
          <a:p>
            <a:r>
              <a:rPr lang="en-US" sz="3200" dirty="0" smtClean="0">
                <a:solidFill>
                  <a:schemeClr val="tx2"/>
                </a:solidFill>
                <a:latin typeface="Garamond" pitchFamily="18" charset="0"/>
              </a:rPr>
              <a:t>Alexis </a:t>
            </a:r>
            <a:r>
              <a:rPr lang="en-US" sz="3200" dirty="0" err="1" smtClean="0">
                <a:solidFill>
                  <a:schemeClr val="tx2"/>
                </a:solidFill>
                <a:latin typeface="Garamond" pitchFamily="18" charset="0"/>
              </a:rPr>
              <a:t>Malozemoff</a:t>
            </a:r>
            <a:endParaRPr lang="en-US" sz="3200" dirty="0" smtClean="0">
              <a:solidFill>
                <a:schemeClr val="tx2"/>
              </a:solidFill>
              <a:latin typeface="Garamond" pitchFamily="18" charset="0"/>
            </a:endParaRPr>
          </a:p>
          <a:p>
            <a:r>
              <a:rPr lang="en-US" sz="3200" dirty="0" smtClean="0">
                <a:solidFill>
                  <a:schemeClr val="tx2"/>
                </a:solidFill>
                <a:latin typeface="Garamond" pitchFamily="18" charset="0"/>
              </a:rPr>
              <a:t>Wei Wu</a:t>
            </a:r>
            <a:endParaRPr lang="en-US" sz="3200" dirty="0">
              <a:solidFill>
                <a:schemeClr val="tx2"/>
              </a:solidFill>
              <a:latin typeface="Garamond" pitchFamily="18" charset="0"/>
            </a:endParaRPr>
          </a:p>
          <a:p>
            <a:r>
              <a:rPr lang="en-US" sz="2000" i="1" dirty="0" smtClean="0">
                <a:solidFill>
                  <a:schemeClr val="tx2"/>
                </a:solidFill>
                <a:latin typeface="Garamond" pitchFamily="18" charset="0"/>
              </a:rPr>
              <a:t>November 21</a:t>
            </a:r>
            <a:r>
              <a:rPr lang="en-US" sz="2000" i="1" baseline="30000" dirty="0" smtClean="0">
                <a:solidFill>
                  <a:schemeClr val="tx2"/>
                </a:solidFill>
                <a:latin typeface="Garamond" pitchFamily="18" charset="0"/>
              </a:rPr>
              <a:t>st</a:t>
            </a:r>
            <a:r>
              <a:rPr lang="en-US" sz="2000" i="1" dirty="0" smtClean="0">
                <a:solidFill>
                  <a:schemeClr val="tx2"/>
                </a:solidFill>
                <a:latin typeface="Garamond" pitchFamily="18" charset="0"/>
              </a:rPr>
              <a:t>, 2008</a:t>
            </a:r>
            <a:endParaRPr lang="en-US" sz="2000" i="1" dirty="0">
              <a:solidFill>
                <a:schemeClr val="tx2"/>
              </a:solidFill>
              <a:latin typeface="Garamond" pitchFamily="18" charset="0"/>
            </a:endParaRPr>
          </a:p>
          <a:p>
            <a:endParaRPr lang="en-US" sz="2000" i="1" dirty="0">
              <a:solidFill>
                <a:schemeClr val="tx2"/>
              </a:solidFill>
              <a:latin typeface="Garamond" pitchFamily="18" charset="0"/>
            </a:endParaRPr>
          </a:p>
          <a:p>
            <a:endParaRPr lang="en-US" sz="2000" i="1" dirty="0">
              <a:solidFill>
                <a:schemeClr val="tx2"/>
              </a:solidFill>
              <a:latin typeface="Garamond" pitchFamily="18" charset="0"/>
            </a:endParaRPr>
          </a:p>
          <a:p>
            <a:endParaRPr lang="en-US" sz="2000" i="1" dirty="0">
              <a:latin typeface="Garamond" pitchFamily="18" charset="0"/>
            </a:endParaRPr>
          </a:p>
          <a:p>
            <a:pPr eaLnBrk="0" hangingPunct="0"/>
            <a:r>
              <a:rPr kumimoji="1" lang="en-US" sz="1200" dirty="0" smtClean="0">
                <a:solidFill>
                  <a:schemeClr val="tx2"/>
                </a:solidFill>
                <a:latin typeface="Garamond" pitchFamily="18" charset="0"/>
              </a:rPr>
              <a:t>Eric </a:t>
            </a:r>
            <a:r>
              <a:rPr kumimoji="1" lang="en-US" sz="1200" dirty="0" err="1" smtClean="0">
                <a:solidFill>
                  <a:schemeClr val="tx2"/>
                </a:solidFill>
                <a:latin typeface="Garamond" pitchFamily="18" charset="0"/>
              </a:rPr>
              <a:t>Bodden</a:t>
            </a:r>
            <a:r>
              <a:rPr kumimoji="1" lang="en-US" sz="1200" dirty="0" smtClean="0">
                <a:solidFill>
                  <a:schemeClr val="tx2"/>
                </a:solidFill>
                <a:latin typeface="Garamond" pitchFamily="18" charset="0"/>
              </a:rPr>
              <a:t> &amp; </a:t>
            </a:r>
            <a:r>
              <a:rPr kumimoji="1" lang="en-US" sz="1200" dirty="0" err="1" smtClean="0">
                <a:solidFill>
                  <a:schemeClr val="tx2"/>
                </a:solidFill>
                <a:latin typeface="Garamond" pitchFamily="18" charset="0"/>
              </a:rPr>
              <a:t>Reehan</a:t>
            </a:r>
            <a:r>
              <a:rPr kumimoji="1" lang="en-US" sz="1200" dirty="0" smtClean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kumimoji="1" lang="en-US" sz="1200" dirty="0" err="1" smtClean="0">
                <a:solidFill>
                  <a:schemeClr val="tx2"/>
                </a:solidFill>
                <a:latin typeface="Garamond" pitchFamily="18" charset="0"/>
              </a:rPr>
              <a:t>Shaikh</a:t>
            </a:r>
            <a:endParaRPr kumimoji="1" lang="en-US" sz="1200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6191" name="Line 1071"/>
          <p:cNvSpPr>
            <a:spLocks noChangeShapeType="1"/>
          </p:cNvSpPr>
          <p:nvPr/>
        </p:nvSpPr>
        <p:spPr bwMode="auto">
          <a:xfrm>
            <a:off x="3162300" y="5740400"/>
            <a:ext cx="5346700" cy="0"/>
          </a:xfrm>
          <a:prstGeom prst="line">
            <a:avLst/>
          </a:prstGeom>
          <a:noFill/>
          <a:ln w="6350" cap="sq">
            <a:solidFill>
              <a:srgbClr val="A83F1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Ranking (Total)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63" y="1428750"/>
          <a:ext cx="7572399" cy="4697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8319535" y="4987365"/>
            <a:ext cx="6174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A-</a:t>
            </a:r>
            <a:endParaRPr 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2909" y="1905000"/>
          <a:ext cx="80407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9"/>
                <a:gridCol w="2786082"/>
                <a:gridCol w="1585639"/>
                <a:gridCol w="25259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Patterns submitted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Unsound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Remaining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or unsound?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cs typeface="Arial" pitchFamily="34" charset="0"/>
              </a:rPr>
              <a:t>Constant folding</a:t>
            </a:r>
            <a:endParaRPr lang="en-US" b="1" dirty="0" smtClean="0"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iconst_x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iconst_y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isub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idiv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irem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---------&gt;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ldc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op y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or unsound?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b="1" dirty="0" err="1" smtClean="0">
                <a:cs typeface="Arial" pitchFamily="34" charset="0"/>
              </a:rPr>
              <a:t>StringBuffer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aload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x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dup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ifnull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label_1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label_2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label_1: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pop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ldc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"null"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label_2: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------------------------&gt;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new j/l/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endParaRPr lang="en-US" sz="2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dup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invokenonvirtual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j/l/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/&lt;init&gt;()V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aload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x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invokevirtual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          j/l/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/append(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Lj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/l/String;)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Lj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/l/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invokevirtual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j/l/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Lj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/l/String;</a:t>
            </a:r>
          </a:p>
          <a:p>
            <a:pPr>
              <a:buNone/>
            </a:pPr>
            <a:endParaRPr lang="en-US" sz="29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or unsound?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400" b="1" dirty="0" err="1" smtClean="0">
                <a:cs typeface="Arial" pitchFamily="34" charset="0"/>
              </a:rPr>
              <a:t>StringBuffer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invokevirtual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j/l/String/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Lj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/l/String;)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Lj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/l/String;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dup</a:t>
            </a:r>
          </a:p>
          <a:p>
            <a:pPr>
              <a:buNone/>
            </a:pP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ifnonnull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lbl1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pop</a:t>
            </a:r>
          </a:p>
          <a:p>
            <a:pPr>
              <a:buNone/>
            </a:pP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ldc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"null"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label lbl1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---------&gt;</a:t>
            </a:r>
          </a:p>
          <a:p>
            <a:pPr>
              <a:buNone/>
            </a:pP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invokevirtual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j/l/String/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Lj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/l/String;)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Lj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/l/String;</a:t>
            </a:r>
          </a:p>
          <a:p>
            <a:pPr>
              <a:buNone/>
            </a:pPr>
            <a:endParaRPr lang="en-US" sz="29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or unsound?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b="1" dirty="0" smtClean="0">
                <a:cs typeface="Arial" pitchFamily="34" charset="0"/>
              </a:rPr>
              <a:t>Dead code elimination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2" y="2428868"/>
          <a:ext cx="8143932" cy="385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66"/>
                <a:gridCol w="4071966"/>
              </a:tblGrid>
              <a:tr h="38576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lbl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not-a-label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---------&gt;</a:t>
                      </a:r>
                    </a:p>
                    <a:p>
                      <a:pPr>
                        <a:buNone/>
                      </a:pP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lbl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a|i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]return</a:t>
                      </a:r>
                    </a:p>
                    <a:p>
                      <a:pPr>
                        <a:buNone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not-a-label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---------&gt;</a:t>
                      </a:r>
                    </a:p>
                    <a:p>
                      <a:pPr>
                        <a:buNone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a|i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]return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Ok to assume “sensible code”, i.e. </a:t>
            </a:r>
            <a:r>
              <a:rPr lang="en-US" sz="3600" dirty="0" err="1" smtClean="0">
                <a:cs typeface="Arial" pitchFamily="34" charset="0"/>
              </a:rPr>
              <a:t>verifyable</a:t>
            </a:r>
            <a:r>
              <a:rPr lang="en-US" sz="3600" dirty="0" smtClean="0">
                <a:cs typeface="Arial" pitchFamily="34" charset="0"/>
              </a:rPr>
              <a:t> code</a:t>
            </a:r>
          </a:p>
          <a:p>
            <a:r>
              <a:rPr lang="en-US" sz="3600" dirty="0" smtClean="0">
                <a:cs typeface="Arial" pitchFamily="34" charset="0"/>
              </a:rPr>
              <a:t>Should </a:t>
            </a:r>
            <a:r>
              <a:rPr lang="en-US" sz="3600" u="sng" dirty="0" smtClean="0">
                <a:cs typeface="Arial" pitchFamily="34" charset="0"/>
              </a:rPr>
              <a:t>not</a:t>
            </a:r>
            <a:r>
              <a:rPr lang="en-US" sz="3600" dirty="0" smtClean="0">
                <a:cs typeface="Arial" pitchFamily="34" charset="0"/>
              </a:rPr>
              <a:t> assume certain code-generation scheme</a:t>
            </a:r>
          </a:p>
          <a:p>
            <a:r>
              <a:rPr lang="en-US" sz="3600" dirty="0" smtClean="0">
                <a:cs typeface="Arial" pitchFamily="34" charset="0"/>
              </a:rPr>
              <a:t>Why? </a:t>
            </a:r>
            <a:r>
              <a:rPr lang="en-US" sz="3600" dirty="0" smtClean="0">
                <a:cs typeface="Arial" pitchFamily="34" charset="0"/>
              </a:rPr>
              <a:t>Times change, and code generation schemes, too!</a:t>
            </a:r>
            <a:endParaRPr lang="en-US" sz="2000" dirty="0" smtClean="0"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3600" b="1" dirty="0" err="1" smtClean="0"/>
              <a:t>Tatatataaaaa</a:t>
            </a:r>
            <a:r>
              <a:rPr lang="en-US" sz="3600" b="1" dirty="0" smtClean="0"/>
              <a:t>….</a:t>
            </a:r>
            <a:endParaRPr lang="en-US" sz="3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cking clock desig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Ticking clock design template</Template>
  <TotalTime>266</TotalTime>
  <Words>280</Words>
  <Application>Microsoft Office PowerPoint</Application>
  <PresentationFormat>On-screen Show (4:3)</PresentationFormat>
  <Paragraphs>138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Ticking clock design template</vt:lpstr>
      <vt:lpstr>Peephole Contest 2008</vt:lpstr>
      <vt:lpstr>Final Ranking (Total)</vt:lpstr>
      <vt:lpstr>Submissions</vt:lpstr>
      <vt:lpstr>Sound or unsound?</vt:lpstr>
      <vt:lpstr>Sound or unsound?</vt:lpstr>
      <vt:lpstr>Sound or unsound?</vt:lpstr>
      <vt:lpstr>Sound or unsound?</vt:lpstr>
      <vt:lpstr>Rules to keep in mind</vt:lpstr>
      <vt:lpstr>Results</vt:lpstr>
      <vt:lpstr>2004 Benchmarks</vt:lpstr>
      <vt:lpstr>2007 Benchmarks</vt:lpstr>
      <vt:lpstr>2008 Benchmarks</vt:lpstr>
      <vt:lpstr>Most gain for the pain</vt:lpstr>
      <vt:lpstr>Final Ranking (Total)</vt:lpstr>
      <vt:lpstr>Slide 15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Eric Bodden</dc:creator>
  <cp:keywords/>
  <dc:description/>
  <cp:lastModifiedBy>Eric Bodden</cp:lastModifiedBy>
  <cp:revision>57</cp:revision>
  <dcterms:created xsi:type="dcterms:W3CDTF">2008-11-21T02:07:23Z</dcterms:created>
  <dcterms:modified xsi:type="dcterms:W3CDTF">2008-11-21T18:37:13Z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TC011594421033</vt:lpwstr>
  </property>
</Properties>
</file>