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9">
  <p:sldMasterIdLst>
    <p:sldMasterId id="2147483660" r:id="rId1"/>
  </p:sldMasterIdLst>
  <p:notesMasterIdLst>
    <p:notesMasterId r:id="rId26"/>
  </p:notesMasterIdLst>
  <p:sldIdLst>
    <p:sldId id="256" r:id="rId2"/>
    <p:sldId id="279" r:id="rId3"/>
    <p:sldId id="300" r:id="rId4"/>
    <p:sldId id="289" r:id="rId5"/>
    <p:sldId id="266" r:id="rId6"/>
    <p:sldId id="303" r:id="rId7"/>
    <p:sldId id="290" r:id="rId8"/>
    <p:sldId id="291" r:id="rId9"/>
    <p:sldId id="304" r:id="rId10"/>
    <p:sldId id="292" r:id="rId11"/>
    <p:sldId id="293" r:id="rId12"/>
    <p:sldId id="294" r:id="rId13"/>
    <p:sldId id="299" r:id="rId14"/>
    <p:sldId id="295" r:id="rId15"/>
    <p:sldId id="296" r:id="rId16"/>
    <p:sldId id="298" r:id="rId17"/>
    <p:sldId id="305" r:id="rId18"/>
    <p:sldId id="302" r:id="rId19"/>
    <p:sldId id="307" r:id="rId20"/>
    <p:sldId id="306" r:id="rId21"/>
    <p:sldId id="301" r:id="rId22"/>
    <p:sldId id="261" r:id="rId23"/>
    <p:sldId id="278" r:id="rId24"/>
    <p:sldId id="26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80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86" d="100"/>
          <a:sy n="86" d="100"/>
        </p:scale>
        <p:origin x="738" y="7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6D8BC-8B4D-471A-B224-E4DDF9C2680D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55514-56B5-4F6D-9B35-9F07CACD8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2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55514-56B5-4F6D-9B35-9F07CACD8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08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55514-56B5-4F6D-9B35-9F07CACD8C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2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Congrastive</a:t>
            </a:r>
            <a:r>
              <a:rPr lang="en-US" baseline="0" dirty="0"/>
              <a:t> divergence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55514-56B5-4F6D-9B35-9F07CACD8C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81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باداب سورت</a:t>
            </a:r>
            <a:br>
              <a:rPr lang="fa-IR" dirty="0"/>
            </a:br>
            <a:r>
              <a:rPr lang="fa-IR" dirty="0"/>
              <a:t>مسجد صورتی،</a:t>
            </a:r>
            <a:r>
              <a:rPr lang="fa-IR" baseline="0" dirty="0"/>
              <a:t> مسجد نصیرالملک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55514-56B5-4F6D-9B35-9F07CACD8C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22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 analysis, </a:t>
            </a:r>
            <a:endParaRPr lang="fa-IR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planning,</a:t>
            </a:r>
            <a:b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economics, </a:t>
            </a:r>
            <a:endParaRPr lang="fa-IR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risk assessment, </a:t>
            </a:r>
            <a:endParaRPr lang="fa-IR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</a:t>
            </a:r>
            <a:r>
              <a:rPr lang="fa-I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process analysis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55514-56B5-4F6D-9B35-9F07CACD8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83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Hopfield , energy.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55514-56B5-4F6D-9B35-9F07CACD8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45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55514-56B5-4F6D-9B35-9F07CACD8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75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55514-56B5-4F6D-9B35-9F07CACD8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37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استدلال بر پایه‌ی درون‌یابی-</a:t>
            </a:r>
            <a:r>
              <a:rPr lang="en-US" dirty="0"/>
              <a:t>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55514-56B5-4F6D-9B35-9F07CACD8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64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55514-56B5-4F6D-9B35-9F07CACD8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37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55514-56B5-4F6D-9B35-9F07CACD8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72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Possibility distribution</a:t>
            </a:r>
            <a:endParaRPr lang="fa-IR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density function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55514-56B5-4F6D-9B35-9F07CACD8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00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E0FBC4CF-586C-49BE-AB7D-837D6F72A62E}" type="datetime1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59A89A4B-DAF5-439D-B6B4-A88E0897C51E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5754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407D-960B-45D1-84DC-139DBC5635E7}" type="datetime1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9A4B-DAF5-439D-B6B4-A88E0897C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2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E785C07-3CA2-409A-B285-61D0E08A670C}" type="datetime1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59A89A4B-DAF5-439D-B6B4-A88E0897C51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5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FBC1-390E-452B-A4A0-E44F8544D403}" type="datetime1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9A4B-DAF5-439D-B6B4-A88E0897C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0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4EA92A2-6285-4442-8D87-7954E72FBD4B}" type="datetime1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9A89A4B-DAF5-439D-B6B4-A88E0897C51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112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02E9-1441-4342-B8AB-0FA7A6740237}" type="datetime1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9A4B-DAF5-439D-B6B4-A88E0897C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7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0037-E004-46D7-9AC0-C415451F7A9A}" type="datetime1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9A4B-DAF5-439D-B6B4-A88E0897C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5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0798-6679-4519-B069-205D50B4706C}" type="datetime1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9A4B-DAF5-439D-B6B4-A88E0897C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8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EB27-D680-437C-8669-2C6C133728D2}" type="datetime1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9A4B-DAF5-439D-B6B4-A88E0897C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185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2C85A63C-DEB0-4AAC-9CF7-977086B9E3B0}" type="datetime1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59A89A4B-DAF5-439D-B6B4-A88E0897C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599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AB93C64F-608D-4880-8505-44B9FC011E2F}" type="datetime1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59A89A4B-DAF5-439D-B6B4-A88E0897C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2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D4F8A10-5864-4417-A49C-3DD333FA3C7C}" type="datetime1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9A89A4B-DAF5-439D-B6B4-A88E0897C51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76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3449" y="1325280"/>
            <a:ext cx="3793678" cy="3349641"/>
          </a:xfrm>
        </p:spPr>
        <p:txBody>
          <a:bodyPr>
            <a:noAutofit/>
          </a:bodyPr>
          <a:lstStyle/>
          <a:p>
            <a:pPr algn="ctr" rtl="1"/>
            <a:r>
              <a:rPr lang="en-US" sz="2800" b="1" dirty="0">
                <a:cs typeface="B Nazanin" panose="00000400000000000000" pitchFamily="2" charset="-78"/>
              </a:rPr>
              <a:t/>
            </a:r>
            <a:br>
              <a:rPr lang="en-US" sz="2800" b="1" dirty="0">
                <a:cs typeface="B Nazanin" panose="00000400000000000000" pitchFamily="2" charset="-78"/>
              </a:rPr>
            </a:br>
            <a:r>
              <a:rPr lang="en-US" sz="2800" b="1" dirty="0">
                <a:cs typeface="B Nazanin" panose="00000400000000000000" pitchFamily="2" charset="-78"/>
              </a:rPr>
              <a:t/>
            </a:r>
            <a:br>
              <a:rPr lang="en-US" sz="2800" b="1" dirty="0">
                <a:cs typeface="B Nazanin" panose="00000400000000000000" pitchFamily="2" charset="-78"/>
              </a:rPr>
            </a:br>
            <a:r>
              <a:rPr lang="en-US" sz="2800" b="1" dirty="0">
                <a:cs typeface="B Nazanin" panose="00000400000000000000" pitchFamily="2" charset="-78"/>
              </a:rPr>
              <a:t/>
            </a:r>
            <a:br>
              <a:rPr lang="en-US" sz="2800" b="1" dirty="0">
                <a:cs typeface="B Nazanin" panose="00000400000000000000" pitchFamily="2" charset="-78"/>
              </a:rPr>
            </a:br>
            <a:r>
              <a:rPr lang="en-US" sz="2800" b="1" dirty="0">
                <a:cs typeface="B Nazanin" panose="00000400000000000000" pitchFamily="2" charset="-78"/>
              </a:rPr>
              <a:t/>
            </a:r>
            <a:br>
              <a:rPr lang="en-US" sz="2800" b="1" dirty="0">
                <a:cs typeface="B Nazanin" panose="00000400000000000000" pitchFamily="2" charset="-78"/>
              </a:rPr>
            </a:br>
            <a:r>
              <a:rPr lang="fa-IR" sz="3600" b="1" dirty="0">
                <a:cs typeface="B Nazanin" panose="00000400000000000000" pitchFamily="2" charset="-78"/>
              </a:rPr>
              <a:t>معرفی اعداد-</a:t>
            </a:r>
            <a:r>
              <a:rPr lang="en-US" sz="3600" b="1" dirty="0">
                <a:cs typeface="B Nazanin" panose="00000400000000000000" pitchFamily="2" charset="-78"/>
              </a:rPr>
              <a:t>Z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a-IR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B Nazanin" pitchFamily="2" charset="-78"/>
              </a:rPr>
              <a:t/>
            </a:r>
            <a:br>
              <a:rPr lang="fa-IR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B Nazanin" pitchFamily="2" charset="-78"/>
              </a:rPr>
            </a:b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91745" y="4075661"/>
            <a:ext cx="3793678" cy="1037760"/>
          </a:xfrm>
        </p:spPr>
        <p:txBody>
          <a:bodyPr>
            <a:noAutofit/>
          </a:bodyPr>
          <a:lstStyle/>
          <a:p>
            <a:pPr algn="just" rtl="1"/>
            <a:r>
              <a:rPr lang="fa-IR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B Nazanin" pitchFamily="2" charset="-78"/>
              </a:rPr>
              <a:t>ارائه دهنده‌: </a:t>
            </a:r>
            <a:r>
              <a:rPr lang="fa-IR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B Nazanin" pitchFamily="2" charset="-78"/>
              </a:rPr>
              <a:t>مجتبی نورانی</a:t>
            </a:r>
          </a:p>
          <a:p>
            <a:pPr algn="just" rtl="1"/>
            <a:r>
              <a:rPr lang="fa-IR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B Nazanin" pitchFamily="2" charset="-78"/>
              </a:rPr>
              <a:t>آماده‌سازی: آقای مهندس امیر صمدی</a:t>
            </a:r>
            <a:endParaRPr lang="en-US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B Nazanin" pitchFamily="2" charset="-78"/>
            </a:endParaRPr>
          </a:p>
          <a:p>
            <a:pPr algn="just" rtl="1"/>
            <a:r>
              <a:rPr lang="ar-SA" sz="1800" dirty="0">
                <a:cs typeface="B Nazanin" panose="00000400000000000000" pitchFamily="2" charset="-78"/>
              </a:rPr>
              <a:t>گروه مهندسی برق، قطب علمی رایانش نرم و پردازش هوشمند اطلاعات، دانشکده مهندسی دانشگاه فردوسی مشهد، ایران </a:t>
            </a:r>
            <a:endParaRPr lang="en-US" sz="1800" dirty="0">
              <a:cs typeface="B Nazanin" panose="00000400000000000000" pitchFamily="2" charset="-78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07" b="15315"/>
          <a:stretch/>
        </p:blipFill>
        <p:spPr>
          <a:xfrm>
            <a:off x="10514488" y="723660"/>
            <a:ext cx="1818373" cy="19129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540" b="15429"/>
          <a:stretch/>
        </p:blipFill>
        <p:spPr>
          <a:xfrm>
            <a:off x="7557475" y="676507"/>
            <a:ext cx="1596979" cy="1960146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9A4B-DAF5-439D-B6B4-A88E0897C5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53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چند مثال </a:t>
            </a:r>
            <a:r>
              <a:rPr lang="fa-IR" b="1" dirty="0">
                <a:cs typeface="B Nazanin" panose="00000400000000000000" pitchFamily="2" charset="-78"/>
              </a:rPr>
              <a:t>(1/7)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0" y="2283730"/>
            <a:ext cx="8592771" cy="3507470"/>
          </a:xfrm>
        </p:spPr>
        <p:txBody>
          <a:bodyPr>
            <a:noAutofit/>
          </a:bodyPr>
          <a:lstStyle/>
          <a:p>
            <a:pPr algn="r" rtl="1"/>
            <a:r>
              <a:rPr lang="fa-IR" sz="2600" dirty="0">
                <a:cs typeface="B Nazanin" panose="00000400000000000000" pitchFamily="2" charset="-78"/>
              </a:rPr>
              <a:t>داده‌های خام ورودی از طریق پرسشنامه‌ها (انگیزه، توجه و اضطراب) توسط دانش‌آموزان تکمیل شده‌است. این داده‌ها نامشخص است و دارای عدم قطعیت مربوط به فرایند تکمیل (پر کردن) پرسشنامه‌ها می‌شود. نتایج اندازه‌گیری به عنوان متغیرهای فازی با زیر مجموعه‌های مختلف فازی پردازش می‌شوند.</a:t>
            </a:r>
          </a:p>
          <a:p>
            <a:pPr algn="r" rtl="1"/>
            <a:r>
              <a:rPr lang="fa-IR" sz="2600" dirty="0">
                <a:cs typeface="B Nazanin" panose="00000400000000000000" pitchFamily="2" charset="-78"/>
              </a:rPr>
              <a:t>رابطه بین پیشرفت تحصیلی و متغیرهای روانشناختی فوق به صورت قوانین اگر-آنگاه </a:t>
            </a:r>
            <a:r>
              <a:rPr lang="en-US" sz="2600" dirty="0">
                <a:cs typeface="B Nazanin" panose="00000400000000000000" pitchFamily="2" charset="-78"/>
              </a:rPr>
              <a:t>Z</a:t>
            </a:r>
            <a:r>
              <a:rPr lang="fa-IR" sz="2600" dirty="0">
                <a:cs typeface="B Nazanin" panose="00000400000000000000" pitchFamily="2" charset="-78"/>
              </a:rPr>
              <a:t> ارائه شده است. سپس قوانین (جدول 1) توسط متغیرهای زبانی زیر:</a:t>
            </a:r>
          </a:p>
          <a:p>
            <a:r>
              <a:rPr lang="fa-IR" sz="2600" dirty="0">
                <a:cs typeface="B Nazanin" panose="00000400000000000000" pitchFamily="2" charset="-78"/>
              </a:rPr>
              <a:t> </a:t>
            </a:r>
            <a:r>
              <a:rPr lang="en-US" sz="2600" dirty="0"/>
              <a:t>H—high; L—low; M—medium; G—good; E—excellence;</a:t>
            </a:r>
            <a:endParaRPr lang="fa-IR" sz="2600" dirty="0"/>
          </a:p>
          <a:p>
            <a:r>
              <a:rPr lang="en-US" sz="2600" dirty="0"/>
              <a:t>U—usually; P—plausible; R—rare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9A4B-DAF5-439D-B6B4-A88E0897C51E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D8D7CB-4840-4145-9D06-461C51F6D0A0}"/>
              </a:ext>
            </a:extLst>
          </p:cNvPr>
          <p:cNvSpPr/>
          <p:nvPr/>
        </p:nvSpPr>
        <p:spPr>
          <a:xfrm>
            <a:off x="3111500" y="6289655"/>
            <a:ext cx="88838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+mj-cs"/>
              </a:rPr>
              <a:t>[4] </a:t>
            </a:r>
            <a:r>
              <a:rPr lang="en-US" sz="1600" dirty="0" err="1">
                <a:latin typeface="Times New Roman" panose="02020603050405020304" pitchFamily="18" charset="0"/>
                <a:cs typeface="+mj-cs"/>
              </a:rPr>
              <a:t>Aliev</a:t>
            </a:r>
            <a:r>
              <a:rPr lang="en-US" sz="1600" dirty="0">
                <a:latin typeface="Times New Roman" panose="02020603050405020304" pitchFamily="18" charset="0"/>
                <a:cs typeface="+mj-cs"/>
              </a:rPr>
              <a:t>, Rafik, and </a:t>
            </a:r>
            <a:r>
              <a:rPr lang="en-US" sz="1600" dirty="0" err="1">
                <a:latin typeface="Times New Roman" panose="02020603050405020304" pitchFamily="18" charset="0"/>
                <a:cs typeface="+mj-cs"/>
              </a:rPr>
              <a:t>Konul</a:t>
            </a:r>
            <a:r>
              <a:rPr lang="en-US" sz="1600" dirty="0">
                <a:latin typeface="Times New Roman" panose="02020603050405020304" pitchFamily="18" charset="0"/>
                <a:cs typeface="+mj-cs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+mj-cs"/>
              </a:rPr>
              <a:t>Memmedova</a:t>
            </a:r>
            <a:r>
              <a:rPr lang="en-US" sz="1600" dirty="0">
                <a:latin typeface="Times New Roman" panose="02020603050405020304" pitchFamily="18" charset="0"/>
                <a:cs typeface="+mj-cs"/>
              </a:rPr>
              <a:t>. "Application of Z-number based modeling in psychological</a:t>
            </a:r>
            <a:r>
              <a:rPr lang="fa-IR" sz="1600" dirty="0">
                <a:latin typeface="Times New Roman" panose="02020603050405020304" pitchFamily="18" charset="0"/>
                <a:cs typeface="+mj-cs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+mj-cs"/>
              </a:rPr>
              <a:t>research." Computational intelligence and neuroscience 2015 (2015): 11.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2E8E1-2354-4B55-A227-3373CA55D9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8" r="2441"/>
          <a:stretch/>
        </p:blipFill>
        <p:spPr>
          <a:xfrm>
            <a:off x="120650" y="1536700"/>
            <a:ext cx="2711450" cy="53212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7D8F91-0A59-4A23-913A-6138101BF118}"/>
              </a:ext>
            </a:extLst>
          </p:cNvPr>
          <p:cNvSpPr txBox="1"/>
          <p:nvPr/>
        </p:nvSpPr>
        <p:spPr>
          <a:xfrm>
            <a:off x="-107651" y="1247483"/>
            <a:ext cx="321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شکل 3- فلوچارت مدل کردن اعداد-</a:t>
            </a:r>
            <a:r>
              <a:rPr lang="en-US" dirty="0">
                <a:cs typeface="B Nazanin" panose="00000400000000000000" pitchFamily="2" charset="-78"/>
              </a:rPr>
              <a:t>Z</a:t>
            </a:r>
            <a:r>
              <a:rPr lang="fa-IR" dirty="0">
                <a:cs typeface="B Nazanin" panose="00000400000000000000" pitchFamily="2" charset="-78"/>
              </a:rPr>
              <a:t>  </a:t>
            </a:r>
            <a:r>
              <a:rPr lang="en-US" dirty="0">
                <a:cs typeface="B Nazanin" panose="00000400000000000000" pitchFamily="2" charset="-78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1768865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چند مثال </a:t>
            </a:r>
            <a:r>
              <a:rPr lang="fa-IR" b="1" dirty="0">
                <a:cs typeface="B Nazanin" panose="00000400000000000000" pitchFamily="2" charset="-78"/>
              </a:rPr>
              <a:t>(2/7)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9A4B-DAF5-439D-B6B4-A88E0897C51E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37F41E-BAA6-4F38-A2C1-8504D3E9C4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714"/>
          <a:stretch/>
        </p:blipFill>
        <p:spPr>
          <a:xfrm>
            <a:off x="3596731" y="2243667"/>
            <a:ext cx="6334669" cy="39313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2858686-6DB2-4189-A4A8-8CA68EF28699}"/>
              </a:ext>
            </a:extLst>
          </p:cNvPr>
          <p:cNvSpPr/>
          <p:nvPr/>
        </p:nvSpPr>
        <p:spPr>
          <a:xfrm>
            <a:off x="2025050" y="6289655"/>
            <a:ext cx="99703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+mj-cs"/>
              </a:rPr>
              <a:t>[4] </a:t>
            </a:r>
            <a:r>
              <a:rPr lang="en-US" sz="1600" dirty="0" err="1">
                <a:latin typeface="Times New Roman" panose="02020603050405020304" pitchFamily="18" charset="0"/>
                <a:cs typeface="+mj-cs"/>
              </a:rPr>
              <a:t>Aliev</a:t>
            </a:r>
            <a:r>
              <a:rPr lang="en-US" sz="1600" dirty="0">
                <a:latin typeface="Times New Roman" panose="02020603050405020304" pitchFamily="18" charset="0"/>
                <a:cs typeface="+mj-cs"/>
              </a:rPr>
              <a:t>, Rafik, and </a:t>
            </a:r>
            <a:r>
              <a:rPr lang="en-US" sz="1600" dirty="0" err="1">
                <a:latin typeface="Times New Roman" panose="02020603050405020304" pitchFamily="18" charset="0"/>
                <a:cs typeface="+mj-cs"/>
              </a:rPr>
              <a:t>Konul</a:t>
            </a:r>
            <a:r>
              <a:rPr lang="en-US" sz="1600" dirty="0">
                <a:latin typeface="Times New Roman" panose="02020603050405020304" pitchFamily="18" charset="0"/>
                <a:cs typeface="+mj-cs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+mj-cs"/>
              </a:rPr>
              <a:t>Memmedova</a:t>
            </a:r>
            <a:r>
              <a:rPr lang="en-US" sz="1600" dirty="0">
                <a:latin typeface="Times New Roman" panose="02020603050405020304" pitchFamily="18" charset="0"/>
                <a:cs typeface="+mj-cs"/>
              </a:rPr>
              <a:t>. "Application of Z-number based modeling in psychological</a:t>
            </a:r>
            <a:r>
              <a:rPr lang="fa-IR" sz="1600" dirty="0">
                <a:latin typeface="Times New Roman" panose="02020603050405020304" pitchFamily="18" charset="0"/>
                <a:cs typeface="+mj-cs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+mj-cs"/>
              </a:rPr>
              <a:t>research." Computational intelligence and neuroscience 2015 (2015): 11.</a:t>
            </a:r>
          </a:p>
        </p:txBody>
      </p:sp>
    </p:spTree>
    <p:extLst>
      <p:ext uri="{BB962C8B-B14F-4D97-AF65-F5344CB8AC3E}">
        <p14:creationId xmlns:p14="http://schemas.microsoft.com/office/powerpoint/2010/main" val="1246337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چند مثال </a:t>
            </a:r>
            <a:r>
              <a:rPr lang="fa-IR" b="1" dirty="0">
                <a:cs typeface="B Nazanin" panose="00000400000000000000" pitchFamily="2" charset="-78"/>
              </a:rPr>
              <a:t>(3/7)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7348" y="2283730"/>
            <a:ext cx="9306924" cy="3507470"/>
          </a:xfrm>
        </p:spPr>
        <p:txBody>
          <a:bodyPr>
            <a:noAutofit/>
          </a:bodyPr>
          <a:lstStyle/>
          <a:p>
            <a:pPr algn="r" rtl="1"/>
            <a:r>
              <a:rPr lang="fa-IR" sz="2600" dirty="0">
                <a:cs typeface="B Nazanin" panose="00000400000000000000" pitchFamily="2" charset="-78"/>
              </a:rPr>
              <a:t>اگر قوانین-</a:t>
            </a:r>
            <a:r>
              <a:rPr lang="en-US" sz="2600" dirty="0">
                <a:cs typeface="B Nazanin" panose="00000400000000000000" pitchFamily="2" charset="-78"/>
              </a:rPr>
              <a:t>Z</a:t>
            </a:r>
            <a:r>
              <a:rPr lang="fa-IR" sz="2600" dirty="0">
                <a:cs typeface="B Nazanin" panose="00000400000000000000" pitchFamily="2" charset="-78"/>
              </a:rPr>
              <a:t> به صورت زیر باشند</a:t>
            </a:r>
          </a:p>
          <a:p>
            <a:pPr algn="r" rtl="1"/>
            <a:endParaRPr lang="fa-IR" sz="2600" dirty="0">
              <a:cs typeface="B Nazanin" panose="00000400000000000000" pitchFamily="2" charset="-78"/>
            </a:endParaRPr>
          </a:p>
          <a:p>
            <a:pPr algn="r" rtl="1"/>
            <a:endParaRPr lang="fa-IR" sz="2600" dirty="0">
              <a:cs typeface="B Nazanin" panose="00000400000000000000" pitchFamily="2" charset="-78"/>
            </a:endParaRPr>
          </a:p>
          <a:p>
            <a:pPr algn="r" rtl="1"/>
            <a:r>
              <a:rPr lang="fa-IR" sz="2600" dirty="0">
                <a:cs typeface="B Nazanin" panose="00000400000000000000" pitchFamily="2" charset="-78"/>
              </a:rPr>
              <a:t>و داشته باشیم</a:t>
            </a:r>
          </a:p>
          <a:p>
            <a:pPr algn="r" rtl="1"/>
            <a:r>
              <a:rPr lang="fa-IR" sz="2600" dirty="0">
                <a:cs typeface="B Nazanin" panose="00000400000000000000" pitchFamily="2" charset="-78"/>
              </a:rPr>
              <a:t>روش درون‌یابی پیشنهاد شده به این‌صورت است:</a:t>
            </a:r>
            <a:endParaRPr lang="en-US" sz="2600" dirty="0"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9A4B-DAF5-439D-B6B4-A88E0897C51E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7B843B-AA5F-4988-BFBF-7D04BB1D0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548" y="2524909"/>
            <a:ext cx="3889281" cy="16103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848540-B92D-41CE-80D7-FD8B0A930D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046" t="28375" r="8671" b="21732"/>
          <a:stretch/>
        </p:blipFill>
        <p:spPr>
          <a:xfrm>
            <a:off x="3693548" y="4318260"/>
            <a:ext cx="1394461" cy="2869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375484-915F-4084-B61D-19699545AC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35" t="15606" r="4014" b="7810"/>
          <a:stretch/>
        </p:blipFill>
        <p:spPr>
          <a:xfrm>
            <a:off x="3143674" y="5091436"/>
            <a:ext cx="2990889" cy="6250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9A8922-21C0-49C2-A66B-5E8B166FB25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8384" b="16462"/>
          <a:stretch/>
        </p:blipFill>
        <p:spPr>
          <a:xfrm>
            <a:off x="7006156" y="5043891"/>
            <a:ext cx="3933936" cy="3621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D2594D-84CE-4F4B-9508-1C725FDF2F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0810" y="5435194"/>
            <a:ext cx="3889282" cy="81596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0155D57-2C30-4083-80A1-850BED8B87DF}"/>
              </a:ext>
            </a:extLst>
          </p:cNvPr>
          <p:cNvSpPr/>
          <p:nvPr/>
        </p:nvSpPr>
        <p:spPr>
          <a:xfrm>
            <a:off x="2025050" y="6289655"/>
            <a:ext cx="99703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+mj-cs"/>
              </a:rPr>
              <a:t>[4] </a:t>
            </a:r>
            <a:r>
              <a:rPr lang="en-US" sz="1600" dirty="0" err="1">
                <a:latin typeface="Times New Roman" panose="02020603050405020304" pitchFamily="18" charset="0"/>
                <a:cs typeface="+mj-cs"/>
              </a:rPr>
              <a:t>Aliev</a:t>
            </a:r>
            <a:r>
              <a:rPr lang="en-US" sz="1600" dirty="0">
                <a:latin typeface="Times New Roman" panose="02020603050405020304" pitchFamily="18" charset="0"/>
                <a:cs typeface="+mj-cs"/>
              </a:rPr>
              <a:t>, Rafik, and </a:t>
            </a:r>
            <a:r>
              <a:rPr lang="en-US" sz="1600" dirty="0" err="1">
                <a:latin typeface="Times New Roman" panose="02020603050405020304" pitchFamily="18" charset="0"/>
                <a:cs typeface="+mj-cs"/>
              </a:rPr>
              <a:t>Konul</a:t>
            </a:r>
            <a:r>
              <a:rPr lang="en-US" sz="1600" dirty="0">
                <a:latin typeface="Times New Roman" panose="02020603050405020304" pitchFamily="18" charset="0"/>
                <a:cs typeface="+mj-cs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+mj-cs"/>
              </a:rPr>
              <a:t>Memmedova</a:t>
            </a:r>
            <a:r>
              <a:rPr lang="en-US" sz="1600" dirty="0">
                <a:latin typeface="Times New Roman" panose="02020603050405020304" pitchFamily="18" charset="0"/>
                <a:cs typeface="+mj-cs"/>
              </a:rPr>
              <a:t>. "Application of Z-number based modeling in psychological</a:t>
            </a:r>
            <a:r>
              <a:rPr lang="fa-IR" sz="1600" dirty="0">
                <a:latin typeface="Times New Roman" panose="02020603050405020304" pitchFamily="18" charset="0"/>
                <a:cs typeface="+mj-cs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+mj-cs"/>
              </a:rPr>
              <a:t>research." Computational intelligence and neuroscience 2015 (2015): 11.</a:t>
            </a:r>
          </a:p>
        </p:txBody>
      </p:sp>
    </p:spTree>
    <p:extLst>
      <p:ext uri="{BB962C8B-B14F-4D97-AF65-F5344CB8AC3E}">
        <p14:creationId xmlns:p14="http://schemas.microsoft.com/office/powerpoint/2010/main" val="2896995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6BEBB-FB90-4202-A980-1CCB0FC8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چند مثال</a:t>
            </a:r>
            <a:r>
              <a:rPr lang="fa-IR" b="1" dirty="0">
                <a:cs typeface="B Nazanin" panose="00000400000000000000" pitchFamily="2" charset="-78"/>
              </a:rPr>
              <a:t> (4/7)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EAC7-552A-44CA-9BEB-C130CD84E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2200" dirty="0">
                <a:cs typeface="B Nazanin" panose="00000400000000000000" pitchFamily="2" charset="-78"/>
              </a:rPr>
              <a:t>تبدیل اعداد-</a:t>
            </a:r>
            <a:r>
              <a:rPr lang="en-US" sz="2200" dirty="0">
                <a:cs typeface="B Nazanin" panose="00000400000000000000" pitchFamily="2" charset="-78"/>
              </a:rPr>
              <a:t>Z</a:t>
            </a:r>
            <a:r>
              <a:rPr lang="fa-IR" sz="2200" dirty="0">
                <a:cs typeface="B Nazanin" panose="00000400000000000000" pitchFamily="2" charset="-78"/>
              </a:rPr>
              <a:t> به فازی</a:t>
            </a:r>
          </a:p>
          <a:p>
            <a:pPr marL="0" indent="0" algn="ctr">
              <a:buNone/>
            </a:pPr>
            <a:endParaRPr lang="fa-IR" sz="2200" dirty="0">
              <a:cs typeface="B Nazanin" panose="00000400000000000000" pitchFamily="2" charset="-78"/>
            </a:endParaRPr>
          </a:p>
          <a:p>
            <a:pPr marL="0" indent="0" algn="ctr">
              <a:buNone/>
            </a:pPr>
            <a:endParaRPr lang="en-US" sz="2200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00249-23A6-4E4C-933B-DCF75262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9A4B-DAF5-439D-B6B4-A88E0897C51E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3E59C7-E219-4661-A29F-AE19FD70B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02" y="3987947"/>
            <a:ext cx="5123584" cy="23330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D096E7-3EC0-4E71-AF34-0AD2365E0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267" y="3206252"/>
            <a:ext cx="1924675" cy="7633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13112B-58D8-4808-8FCC-FDEEE381A5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132"/>
          <a:stretch/>
        </p:blipFill>
        <p:spPr>
          <a:xfrm>
            <a:off x="6688026" y="3192436"/>
            <a:ext cx="5140547" cy="4380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DF2A06-6188-458B-B358-536D4DC8C4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6358" y="3969611"/>
            <a:ext cx="4059827" cy="2301708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DE8A46C3-C15D-49DD-93B8-8F840472EF30}"/>
              </a:ext>
            </a:extLst>
          </p:cNvPr>
          <p:cNvSpPr/>
          <p:nvPr/>
        </p:nvSpPr>
        <p:spPr>
          <a:xfrm>
            <a:off x="7318985" y="5333292"/>
            <a:ext cx="748274" cy="402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009B39-4327-4B2A-994D-A207FF6D6C58}"/>
              </a:ext>
            </a:extLst>
          </p:cNvPr>
          <p:cNvSpPr/>
          <p:nvPr/>
        </p:nvSpPr>
        <p:spPr>
          <a:xfrm>
            <a:off x="1088389" y="6289655"/>
            <a:ext cx="106158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Kang, </a:t>
            </a:r>
            <a:r>
              <a:rPr lang="en-US" sz="16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Bingyi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 al. "A method of converting Z-number to classical fuzzy number." </a:t>
            </a:r>
            <a:r>
              <a:rPr lang="en-US" sz="16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 OF INFORMATION &amp;COMPUTATIONAL SCIENCE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9.3 (2012): 703-709.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53B2B5-DC5A-46AD-8A95-88117840E0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9067" y="2356915"/>
            <a:ext cx="3459162" cy="835521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82B52BB2-11B5-4C01-985D-8C19775648BA}"/>
              </a:ext>
            </a:extLst>
          </p:cNvPr>
          <p:cNvSpPr/>
          <p:nvPr/>
        </p:nvSpPr>
        <p:spPr>
          <a:xfrm>
            <a:off x="5283178" y="3227529"/>
            <a:ext cx="1123950" cy="402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69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 rtl="1"/>
            <a:r>
              <a:rPr lang="fa-IR" dirty="0">
                <a:cs typeface="B Nazanin" panose="00000400000000000000" pitchFamily="2" charset="-78"/>
              </a:rPr>
              <a:t>چند مثال</a:t>
            </a:r>
            <a:r>
              <a:rPr lang="fa-IR" b="1" dirty="0">
                <a:cs typeface="B Nazanin" panose="00000400000000000000" pitchFamily="2" charset="-78"/>
              </a:rPr>
              <a:t> (5/7)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268622"/>
            <a:ext cx="8770571" cy="3651504"/>
          </a:xfrm>
        </p:spPr>
        <p:txBody>
          <a:bodyPr>
            <a:noAutofit/>
          </a:bodyPr>
          <a:lstStyle/>
          <a:p>
            <a:pPr algn="just" rtl="1"/>
            <a:r>
              <a:rPr lang="fa-IR" sz="2400" dirty="0">
                <a:cs typeface="B Nazanin" panose="00000400000000000000" pitchFamily="2" charset="-78"/>
              </a:rPr>
              <a:t>زمانی که چگالی احتمال اطلاعات را نداریم، می‌توان چگالی رخداد </a:t>
            </a:r>
            <a:r>
              <a:rPr lang="en-US" sz="2400" dirty="0">
                <a:cs typeface="B Nazanin" panose="00000400000000000000" pitchFamily="2" charset="-78"/>
              </a:rPr>
              <a:t>G، </a:t>
            </a:r>
            <a:r>
              <a:rPr lang="fa-IR" sz="2400" dirty="0">
                <a:cs typeface="B Nazanin" panose="00000400000000000000" pitchFamily="2" charset="-78"/>
              </a:rPr>
              <a:t>روی زیرمجموعه‌های فازی را در فضای </a:t>
            </a:r>
            <a:r>
              <a:rPr lang="en-US" sz="2400" dirty="0">
                <a:cs typeface="B Nazanin" panose="00000400000000000000" pitchFamily="2" charset="-78"/>
              </a:rPr>
              <a:t>P</a:t>
            </a:r>
            <a:r>
              <a:rPr lang="fa-IR" sz="2400" dirty="0">
                <a:cs typeface="B Nazanin" panose="00000400000000000000" pitchFamily="2" charset="-78"/>
              </a:rPr>
              <a:t> روی تمام توزیع‌های احتمال در</a:t>
            </a:r>
            <a:r>
              <a:rPr lang="en-US" sz="2400" dirty="0">
                <a:cs typeface="B Nazanin" panose="00000400000000000000" pitchFamily="2" charset="-78"/>
              </a:rPr>
              <a:t>X </a:t>
            </a:r>
            <a:r>
              <a:rPr lang="fa-IR" sz="2400" dirty="0">
                <a:cs typeface="B Nazanin" panose="00000400000000000000" pitchFamily="2" charset="-78"/>
              </a:rPr>
              <a:t> بدست آوریم. </a:t>
            </a:r>
            <a:endParaRPr lang="en-US" sz="2400" dirty="0">
              <a:cs typeface="B Nazanin" panose="00000400000000000000" pitchFamily="2" charset="-78"/>
            </a:endParaRPr>
          </a:p>
          <a:p>
            <a:pPr algn="just" rtl="1"/>
            <a:endParaRPr lang="en-US" sz="2400" dirty="0">
              <a:cs typeface="B Nazanin" panose="00000400000000000000" pitchFamily="2" charset="-78"/>
            </a:endParaRPr>
          </a:p>
          <a:p>
            <a:pPr marL="0" indent="0" algn="just" rtl="1">
              <a:buNone/>
            </a:pPr>
            <a:r>
              <a:rPr lang="fa-IR" sz="2400" dirty="0">
                <a:cs typeface="B Nazanin" panose="00000400000000000000" pitchFamily="2" charset="-78"/>
              </a:rPr>
              <a:t>فرض کنید </a:t>
            </a:r>
            <a:r>
              <a:rPr lang="en-US" sz="2400" dirty="0">
                <a:cs typeface="B Nazanin" panose="00000400000000000000" pitchFamily="2" charset="-78"/>
              </a:rPr>
              <a:t>V </a:t>
            </a:r>
            <a:r>
              <a:rPr lang="fa-IR" sz="2400" dirty="0">
                <a:cs typeface="B Nazanin" panose="00000400000000000000" pitchFamily="2" charset="-78"/>
              </a:rPr>
              <a:t> یک متغیر مربوط به "زمان انتظار" برای رسیدن اتوبوس به ایستگاه باشد. توزیع </a:t>
            </a:r>
            <a:r>
              <a:rPr lang="en-US" sz="2400" dirty="0">
                <a:cs typeface="B Nazanin" panose="00000400000000000000" pitchFamily="2" charset="-78"/>
              </a:rPr>
              <a:t>exponential</a:t>
            </a:r>
            <a:r>
              <a:rPr lang="fa-IR" sz="2400" dirty="0">
                <a:cs typeface="B Nazanin" panose="00000400000000000000" pitchFamily="2" charset="-78"/>
              </a:rPr>
              <a:t> را برای مدل متغیر تصادفی مطابق با زمان انتظار در نظر بگیرید.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 rtl="1">
              <a:buNone/>
            </a:pP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9A4B-DAF5-439D-B6B4-A88E0897C51E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34568D-D96D-4E23-9649-96C618937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470" y="3190875"/>
            <a:ext cx="4457700" cy="4762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A9CB2E7-4A2F-4792-93E3-1DFE78FD72C3}"/>
              </a:ext>
            </a:extLst>
          </p:cNvPr>
          <p:cNvGrpSpPr/>
          <p:nvPr/>
        </p:nvGrpSpPr>
        <p:grpSpPr>
          <a:xfrm>
            <a:off x="3651470" y="4726967"/>
            <a:ext cx="5005802" cy="1193159"/>
            <a:chOff x="3651470" y="4589378"/>
            <a:chExt cx="5005802" cy="119315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44A50AA-1ECD-4B67-9716-AF5ABE48C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1470" y="4920598"/>
              <a:ext cx="5005802" cy="4762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4473C50-E745-4891-A27D-E29DCD222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65708" y="4589378"/>
              <a:ext cx="3165109" cy="38331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76572A3-5858-44E9-8B8D-02D0FED9F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51470" y="5436920"/>
              <a:ext cx="3550431" cy="345617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8873FA4-04C6-4E9E-90DE-A3D337EBC2D1}"/>
              </a:ext>
            </a:extLst>
          </p:cNvPr>
          <p:cNvSpPr/>
          <p:nvPr/>
        </p:nvSpPr>
        <p:spPr>
          <a:xfrm>
            <a:off x="2333828" y="6251346"/>
            <a:ext cx="99703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+mj-cs"/>
              </a:rPr>
              <a:t>[3] </a:t>
            </a:r>
            <a:r>
              <a:rPr lang="en-US" sz="1600" dirty="0" err="1">
                <a:latin typeface="Times New Roman" panose="02020603050405020304" pitchFamily="18" charset="0"/>
                <a:cs typeface="+mj-cs"/>
              </a:rPr>
              <a:t>Yager</a:t>
            </a:r>
            <a:r>
              <a:rPr lang="en-US" sz="1600" dirty="0">
                <a:latin typeface="Times New Roman" panose="02020603050405020304" pitchFamily="18" charset="0"/>
                <a:cs typeface="+mj-cs"/>
              </a:rPr>
              <a:t>, Ronald R. "On a view of </a:t>
            </a:r>
            <a:r>
              <a:rPr lang="en-US" sz="1600" dirty="0" err="1">
                <a:latin typeface="Times New Roman" panose="02020603050405020304" pitchFamily="18" charset="0"/>
                <a:cs typeface="+mj-cs"/>
              </a:rPr>
              <a:t>zadeh’s</a:t>
            </a:r>
            <a:r>
              <a:rPr lang="en-US" sz="1600" dirty="0">
                <a:latin typeface="Times New Roman" panose="02020603050405020304" pitchFamily="18" charset="0"/>
                <a:cs typeface="+mj-cs"/>
              </a:rPr>
              <a:t> z-numbers." International Conference on Information Processing and Management of Uncertainty in Knowledge-Based Systems. Springer, Berlin, Heidelberg, 2012.</a:t>
            </a:r>
          </a:p>
        </p:txBody>
      </p:sp>
    </p:spTree>
    <p:extLst>
      <p:ext uri="{BB962C8B-B14F-4D97-AF65-F5344CB8AC3E}">
        <p14:creationId xmlns:p14="http://schemas.microsoft.com/office/powerpoint/2010/main" val="881620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AF51-8B73-456F-8ED0-055D6420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چند مثال</a:t>
            </a:r>
            <a:r>
              <a:rPr lang="fa-IR" b="1" dirty="0">
                <a:cs typeface="B Nazanin" panose="00000400000000000000" pitchFamily="2" charset="-78"/>
              </a:rPr>
              <a:t> (6/7)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2D74-1E6A-4BB6-98D0-C9F05B6D8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i="1" dirty="0"/>
              <a:t>the waiting time for a bus is almost certainly</a:t>
            </a:r>
            <a:r>
              <a:rPr lang="fa-IR" sz="2400" i="1" dirty="0"/>
              <a:t> </a:t>
            </a:r>
            <a:r>
              <a:rPr lang="en-US" sz="2400" i="1" dirty="0"/>
              <a:t>no greater than 10 minutes</a:t>
            </a:r>
            <a:r>
              <a:rPr lang="en-US" sz="2400" dirty="0"/>
              <a:t> </a:t>
            </a:r>
            <a:endParaRPr lang="fa-IR" sz="2400" dirty="0"/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متغیر زبانی </a:t>
            </a:r>
            <a:r>
              <a:rPr lang="en-US" sz="2400" dirty="0">
                <a:cs typeface="B Nazanin" panose="00000400000000000000" pitchFamily="2" charset="-78"/>
              </a:rPr>
              <a:t>A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en-US" sz="2400" dirty="0">
                <a:cs typeface="B Nazanin" panose="00000400000000000000" pitchFamily="2" charset="-78"/>
              </a:rPr>
              <a:t> “less than 10 minutes” </a:t>
            </a:r>
            <a:endParaRPr lang="fa-IR" sz="2400" dirty="0">
              <a:cs typeface="B Nazanin" panose="00000400000000000000" pitchFamily="2" charset="-78"/>
            </a:endParaRP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متغیر زبانی </a:t>
            </a:r>
            <a:r>
              <a:rPr lang="en-US" sz="2400" dirty="0">
                <a:cs typeface="B Nazanin" panose="00000400000000000000" pitchFamily="2" charset="-78"/>
              </a:rPr>
              <a:t>B</a:t>
            </a:r>
            <a:r>
              <a:rPr lang="fa-IR" sz="2400" dirty="0">
                <a:cs typeface="B Nazanin" panose="00000400000000000000" pitchFamily="2" charset="-78"/>
              </a:rPr>
              <a:t> “</a:t>
            </a:r>
            <a:r>
              <a:rPr lang="en-US" sz="2400" dirty="0">
                <a:cs typeface="B Nazanin" panose="00000400000000000000" pitchFamily="2" charset="-78"/>
              </a:rPr>
              <a:t>almost certainly</a:t>
            </a:r>
            <a:r>
              <a:rPr lang="fa-IR" sz="2400" dirty="0">
                <a:cs typeface="B Nazanin" panose="00000400000000000000" pitchFamily="2" charset="-78"/>
              </a:rPr>
              <a:t>“</a:t>
            </a:r>
            <a:endParaRPr lang="en-US" sz="2400" dirty="0">
              <a:cs typeface="B Nazanin" panose="00000400000000000000" pitchFamily="2" charset="-78"/>
            </a:endParaRPr>
          </a:p>
          <a:p>
            <a:pPr marL="0" indent="0" rtl="1">
              <a:buNone/>
            </a:pPr>
            <a:r>
              <a:rPr lang="en-US" sz="2400" dirty="0">
                <a:cs typeface="B Nazanin" panose="00000400000000000000" pitchFamily="2" charset="-78"/>
              </a:rPr>
              <a:t>A(x) = 1 for x ≤ 10 and A(x) = 0 for x &gt; 10</a:t>
            </a:r>
            <a:endParaRPr lang="fa-IR" sz="2400" dirty="0">
              <a:cs typeface="B Nazanin" panose="00000400000000000000" pitchFamily="2" charset="-78"/>
            </a:endParaRPr>
          </a:p>
          <a:p>
            <a:pPr marL="0" indent="0" algn="ctr" rtl="1">
              <a:buNone/>
            </a:pPr>
            <a:r>
              <a:rPr lang="en-US" sz="2400" dirty="0">
                <a:cs typeface="B Nazanin" panose="00000400000000000000" pitchFamily="2" charset="-78"/>
              </a:rPr>
              <a:t> </a:t>
            </a:r>
            <a:br>
              <a:rPr lang="en-US" sz="2400" dirty="0">
                <a:cs typeface="B Nazanin" panose="00000400000000000000" pitchFamily="2" charset="-78"/>
              </a:rPr>
            </a:br>
            <a:r>
              <a:rPr lang="fa-IR" sz="2400" dirty="0">
                <a:cs typeface="B Nazanin" panose="00000400000000000000" pitchFamily="2" charset="-78"/>
              </a:rPr>
              <a:t>برای متغیر زبانی </a:t>
            </a:r>
            <a:r>
              <a:rPr lang="en-US" sz="2400" dirty="0">
                <a:cs typeface="B Nazanin" panose="00000400000000000000" pitchFamily="2" charset="-78"/>
              </a:rPr>
              <a:t>B</a:t>
            </a:r>
            <a:r>
              <a:rPr lang="fa-IR" sz="2400" dirty="0">
                <a:cs typeface="B Nazanin" panose="00000400000000000000" pitchFamily="2" charset="-78"/>
              </a:rPr>
              <a:t> که برابر “</a:t>
            </a:r>
            <a:r>
              <a:rPr lang="en-US" sz="2400" dirty="0">
                <a:cs typeface="B Nazanin" panose="00000400000000000000" pitchFamily="2" charset="-78"/>
              </a:rPr>
              <a:t>almost certainly</a:t>
            </a:r>
            <a:r>
              <a:rPr lang="fa-IR" sz="2400" dirty="0">
                <a:cs typeface="B Nazanin" panose="00000400000000000000" pitchFamily="2" charset="-78"/>
              </a:rPr>
              <a:t>“ می‌باشد برای سادگی تعریف می‌کنیم.</a:t>
            </a:r>
            <a:endParaRPr lang="en-US" sz="2400" dirty="0">
              <a:cs typeface="B Nazanin" panose="00000400000000000000" pitchFamily="2" charset="-78"/>
            </a:endParaRPr>
          </a:p>
          <a:p>
            <a:pPr marL="0" indent="0" rtl="1">
              <a:buNone/>
            </a:pPr>
            <a:r>
              <a:rPr lang="en-US" sz="2400" dirty="0"/>
              <a:t>B(y) = 1 if 0.9 ≤ y ≤ 1 and B(y) = 0if 0 ≤ x &lt; 0.9</a:t>
            </a:r>
            <a:endParaRPr lang="fa-IR" sz="2400" dirty="0"/>
          </a:p>
          <a:p>
            <a:pPr marL="0" indent="0" rtl="1">
              <a:buNone/>
            </a:pPr>
            <a:r>
              <a:rPr lang="en-US" sz="2400" dirty="0"/>
              <a:t>G(λ) = 1 if 1- e</a:t>
            </a:r>
            <a:r>
              <a:rPr lang="en-US" sz="2400" baseline="30000" dirty="0"/>
              <a:t>-10λ</a:t>
            </a:r>
            <a:r>
              <a:rPr lang="en-US" sz="2400" dirty="0"/>
              <a:t> ≥ 0.9 and G(λ) = 0 if 1- e</a:t>
            </a:r>
            <a:r>
              <a:rPr lang="en-US" sz="2400" baseline="30000" dirty="0"/>
              <a:t>-10λ</a:t>
            </a:r>
            <a:r>
              <a:rPr lang="en-US" sz="2400" dirty="0"/>
              <a:t> &lt; 0.9 </a:t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B60EC-A19F-4661-9589-AC8A2888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9A4B-DAF5-439D-B6B4-A88E0897C51E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EE15A-D499-4E17-BA04-13C6BCFF2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275" y="4795869"/>
            <a:ext cx="62960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46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6BEBB-FB90-4202-A980-1CCB0FC8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چند مثال</a:t>
            </a:r>
            <a:r>
              <a:rPr lang="fa-IR" b="1" dirty="0">
                <a:cs typeface="B Nazanin" panose="00000400000000000000" pitchFamily="2" charset="-78"/>
              </a:rPr>
              <a:t> (7/7)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EAC7-552A-44CA-9BEB-C130CD84E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B Nazanin" panose="00000400000000000000" pitchFamily="2" charset="-78"/>
              </a:rPr>
              <a:t>G(λ) = 1 if λ ≥ 0.23 </a:t>
            </a:r>
            <a:br>
              <a:rPr lang="en-US" dirty="0">
                <a:cs typeface="B Nazanin" panose="00000400000000000000" pitchFamily="2" charset="-78"/>
              </a:rPr>
            </a:br>
            <a:r>
              <a:rPr lang="en-US" dirty="0">
                <a:cs typeface="B Nazanin" panose="00000400000000000000" pitchFamily="2" charset="-78"/>
              </a:rPr>
              <a:t>G(λ) = 0 if λ&lt; 0.23 and G(λ) = 1 if λ ≥ 0.23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حال می‌توان به سوالات بسیاری پاسخ داد به‌طور مثال امیدریاضی متغیر </a:t>
            </a:r>
            <a:r>
              <a:rPr lang="en-US" dirty="0">
                <a:cs typeface="B Nazanin" panose="00000400000000000000" pitchFamily="2" charset="-78"/>
              </a:rPr>
              <a:t>V</a:t>
            </a:r>
            <a:r>
              <a:rPr lang="fa-IR" dirty="0">
                <a:cs typeface="B Nazanin" panose="00000400000000000000" pitchFamily="2" charset="-78"/>
              </a:rPr>
              <a:t> چه مقدار می‌باشد:</a:t>
            </a:r>
          </a:p>
          <a:p>
            <a:pPr marL="0" indent="0">
              <a:buNone/>
            </a:pPr>
            <a:r>
              <a:rPr lang="en-US" dirty="0">
                <a:cs typeface="B Nazanin" panose="00000400000000000000" pitchFamily="2" charset="-78"/>
              </a:rPr>
              <a:t>E(V)</a:t>
            </a:r>
            <a:r>
              <a:rPr lang="fa-IR" dirty="0">
                <a:cs typeface="B Nazanin" panose="00000400000000000000" pitchFamily="2" charset="-78"/>
              </a:rPr>
              <a:t>=</a:t>
            </a:r>
            <a:r>
              <a:rPr lang="el-GR" dirty="0">
                <a:cs typeface="B Nazanin" panose="00000400000000000000" pitchFamily="2" charset="-78"/>
              </a:rPr>
              <a:t>1/λ </a:t>
            </a:r>
            <a:br>
              <a:rPr lang="el-GR" dirty="0">
                <a:cs typeface="B Nazanin" panose="00000400000000000000" pitchFamily="2" charset="-78"/>
              </a:rPr>
            </a:br>
            <a:r>
              <a:rPr lang="en-US" dirty="0" err="1">
                <a:cs typeface="B Nazanin" panose="00000400000000000000" pitchFamily="2" charset="-78"/>
              </a:rPr>
              <a:t>E</a:t>
            </a:r>
            <a:r>
              <a:rPr lang="en-US" baseline="-25000" dirty="0" err="1">
                <a:cs typeface="B Nazanin" panose="00000400000000000000" pitchFamily="2" charset="-78"/>
              </a:rPr>
              <a:t>v</a:t>
            </a:r>
            <a:r>
              <a:rPr lang="en-US" dirty="0">
                <a:cs typeface="B Nazanin" panose="00000400000000000000" pitchFamily="2" charset="-78"/>
              </a:rPr>
              <a:t>(t)=0 if t&gt;4.35 , </a:t>
            </a:r>
            <a:r>
              <a:rPr lang="en-US" dirty="0" err="1">
                <a:cs typeface="B Nazanin" panose="00000400000000000000" pitchFamily="2" charset="-78"/>
              </a:rPr>
              <a:t>E</a:t>
            </a:r>
            <a:r>
              <a:rPr lang="en-US" baseline="-25000" dirty="0" err="1">
                <a:cs typeface="B Nazanin" panose="00000400000000000000" pitchFamily="2" charset="-78"/>
              </a:rPr>
              <a:t>v</a:t>
            </a:r>
            <a:r>
              <a:rPr lang="en-US" dirty="0">
                <a:cs typeface="B Nazanin" panose="00000400000000000000" pitchFamily="2" charset="-78"/>
              </a:rPr>
              <a:t>(t)=1 if t&lt;4.35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امیدریاضی زمان انتظار متغیر زبانی کمتر از 4.35 دقیقه است.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00249-23A6-4E4C-933B-DCF75262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9A4B-DAF5-439D-B6B4-A88E0897C5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29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dirty="0">
                <a:cs typeface="B Nazanin" panose="00000400000000000000" pitchFamily="2" charset="-78"/>
              </a:rPr>
              <a:t>مقدمه</a:t>
            </a:r>
            <a:endParaRPr lang="en-US" sz="3200" dirty="0">
              <a:cs typeface="B Nazanin" panose="00000400000000000000" pitchFamily="2" charset="-78"/>
            </a:endParaRPr>
          </a:p>
          <a:p>
            <a:pPr algn="r" rtl="1"/>
            <a:r>
              <a:rPr lang="fa-IR" sz="3200" dirty="0">
                <a:cs typeface="B Nazanin" panose="00000400000000000000" pitchFamily="2" charset="-78"/>
              </a:rPr>
              <a:t>اعداد-</a:t>
            </a:r>
            <a:r>
              <a:rPr lang="en-US" sz="3200" dirty="0">
                <a:cs typeface="B Nazanin" panose="00000400000000000000" pitchFamily="2" charset="-78"/>
              </a:rPr>
              <a:t>Z</a:t>
            </a:r>
          </a:p>
          <a:p>
            <a:pPr algn="r" rtl="1"/>
            <a:r>
              <a:rPr lang="fa-IR" sz="3200" dirty="0">
                <a:cs typeface="B Nazanin" panose="00000400000000000000" pitchFamily="2" charset="-78"/>
              </a:rPr>
              <a:t>چند مثال</a:t>
            </a:r>
          </a:p>
          <a:p>
            <a:pPr algn="r" rtl="1"/>
            <a:r>
              <a:rPr lang="fa-IR" sz="3200" dirty="0">
                <a:solidFill>
                  <a:srgbClr val="FF0000"/>
                </a:solidFill>
                <a:cs typeface="B Nazanin" panose="00000400000000000000" pitchFamily="2" charset="-78"/>
              </a:rPr>
              <a:t>کاربرد</a:t>
            </a:r>
            <a:endParaRPr lang="en-US" sz="3200" dirty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3200" dirty="0">
                <a:cs typeface="B Nazanin" panose="00000400000000000000" pitchFamily="2" charset="-78"/>
              </a:rPr>
              <a:t>مراجع	</a:t>
            </a:r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9A4B-DAF5-439D-B6B4-A88E0897C5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11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6BEBB-FB90-4202-A980-1CCB0FC8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>کاربرد (1/2)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00249-23A6-4E4C-933B-DCF75262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9A4B-DAF5-439D-B6B4-A88E0897C51E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F0A6AA-ACCB-4F59-AB2B-79C23FAF3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4998"/>
            <a:ext cx="6420409" cy="2044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156DC9-B470-4108-8C59-ED23F83FC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0293"/>
            <a:ext cx="5798500" cy="25277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19216A-E900-4A39-8644-AC5FBDD68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790" y="4449182"/>
            <a:ext cx="5937809" cy="19331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D4FD60-65DB-4FC1-9342-E430FC309B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240398"/>
            <a:ext cx="5937809" cy="227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70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C3916-A22D-468F-A446-0A4982126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B9EFE-6328-44BE-991E-E2EA5DA1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9A4B-DAF5-439D-B6B4-A88E0897C51E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AC44D4-1683-484F-A0EF-C41EBB849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28583"/>
            <a:ext cx="6426200" cy="34650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95103B-3F24-41A5-8C24-EEA7474B51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49"/>
          <a:stretch/>
        </p:blipFill>
        <p:spPr>
          <a:xfrm>
            <a:off x="5689600" y="339966"/>
            <a:ext cx="6426200" cy="40338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EB0D88-9063-4FF8-8703-03E330B02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183" y="3813228"/>
            <a:ext cx="6009034" cy="30447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89B333-F1FB-4845-AAA1-8AA3D9E83C5D}"/>
              </a:ext>
            </a:extLst>
          </p:cNvPr>
          <p:cNvSpPr txBox="1"/>
          <p:nvPr/>
        </p:nvSpPr>
        <p:spPr>
          <a:xfrm>
            <a:off x="7605355" y="4942177"/>
            <a:ext cx="411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بررسی آماری مقالات حوزه‌ی اعداد-</a:t>
            </a:r>
            <a:r>
              <a:rPr lang="en-US" dirty="0">
                <a:cs typeface="B Nazanin" panose="00000400000000000000" pitchFamily="2" charset="-78"/>
              </a:rPr>
              <a:t>Z</a:t>
            </a:r>
            <a:r>
              <a:rPr lang="fa-IR" dirty="0">
                <a:cs typeface="B Nazanin" panose="00000400000000000000" pitchFamily="2" charset="-78"/>
              </a:rPr>
              <a:t> به کمک </a:t>
            </a:r>
            <a:r>
              <a:rPr lang="en-US" dirty="0">
                <a:cs typeface="B Nazanin" panose="00000400000000000000" pitchFamily="2" charset="-78"/>
              </a:rPr>
              <a:t>Scopus</a:t>
            </a:r>
          </a:p>
        </p:txBody>
      </p:sp>
    </p:spTree>
    <p:extLst>
      <p:ext uri="{BB962C8B-B14F-4D97-AF65-F5344CB8AC3E}">
        <p14:creationId xmlns:p14="http://schemas.microsoft.com/office/powerpoint/2010/main" val="414547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b="1" dirty="0" smtClean="0">
                <a:cs typeface="B Nazanin" panose="00000400000000000000" pitchFamily="2" charset="-78"/>
              </a:rPr>
              <a:t>فهرست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مقدمه</a:t>
            </a:r>
            <a:endParaRPr lang="en-US" sz="3200" dirty="0">
              <a:cs typeface="B Nazanin" panose="00000400000000000000" pitchFamily="2" charset="-78"/>
            </a:endParaRPr>
          </a:p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اعداد-</a:t>
            </a:r>
            <a:r>
              <a:rPr lang="en-US" sz="3200" dirty="0" smtClean="0">
                <a:cs typeface="B Nazanin" panose="00000400000000000000" pitchFamily="2" charset="-78"/>
              </a:rPr>
              <a:t>Z</a:t>
            </a:r>
            <a:endParaRPr lang="en-US" sz="3200" dirty="0">
              <a:cs typeface="B Nazanin" panose="00000400000000000000" pitchFamily="2" charset="-78"/>
            </a:endParaRPr>
          </a:p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چند مثال</a:t>
            </a:r>
            <a:endParaRPr lang="fa-IR" sz="3200" dirty="0">
              <a:cs typeface="B Nazanin" panose="00000400000000000000" pitchFamily="2" charset="-78"/>
            </a:endParaRPr>
          </a:p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کاربرد</a:t>
            </a:r>
            <a:endParaRPr lang="en-US" sz="3200" dirty="0">
              <a:cs typeface="B Nazanin" panose="00000400000000000000" pitchFamily="2" charset="-78"/>
            </a:endParaRPr>
          </a:p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مراجع</a:t>
            </a:r>
            <a:r>
              <a:rPr lang="fa-IR" sz="3200" dirty="0">
                <a:cs typeface="B Nazanin" panose="00000400000000000000" pitchFamily="2" charset="-78"/>
              </a:rPr>
              <a:t>	</a:t>
            </a:r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9A4B-DAF5-439D-B6B4-A88E0897C5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dirty="0">
                <a:cs typeface="B Nazanin" panose="00000400000000000000" pitchFamily="2" charset="-78"/>
              </a:rPr>
              <a:t>مقدمه</a:t>
            </a:r>
            <a:endParaRPr lang="en-US" sz="3200" dirty="0">
              <a:cs typeface="B Nazanin" panose="00000400000000000000" pitchFamily="2" charset="-78"/>
            </a:endParaRPr>
          </a:p>
          <a:p>
            <a:pPr algn="r" rtl="1"/>
            <a:r>
              <a:rPr lang="fa-IR" sz="3200" dirty="0">
                <a:cs typeface="B Nazanin" panose="00000400000000000000" pitchFamily="2" charset="-78"/>
              </a:rPr>
              <a:t>اعداد-</a:t>
            </a:r>
            <a:r>
              <a:rPr lang="en-US" sz="3200" dirty="0">
                <a:cs typeface="B Nazanin" panose="00000400000000000000" pitchFamily="2" charset="-78"/>
              </a:rPr>
              <a:t>Z</a:t>
            </a:r>
          </a:p>
          <a:p>
            <a:pPr algn="r" rtl="1"/>
            <a:r>
              <a:rPr lang="fa-IR" sz="3200" dirty="0">
                <a:cs typeface="B Nazanin" panose="00000400000000000000" pitchFamily="2" charset="-78"/>
              </a:rPr>
              <a:t>چند مثال</a:t>
            </a:r>
          </a:p>
          <a:p>
            <a:pPr algn="r" rtl="1"/>
            <a:r>
              <a:rPr lang="fa-IR" sz="3200" dirty="0">
                <a:cs typeface="B Nazanin" panose="00000400000000000000" pitchFamily="2" charset="-78"/>
              </a:rPr>
              <a:t>کاربرد</a:t>
            </a:r>
            <a:endParaRPr lang="en-US" sz="3200" dirty="0">
              <a:cs typeface="B Nazanin" panose="00000400000000000000" pitchFamily="2" charset="-78"/>
            </a:endParaRPr>
          </a:p>
          <a:p>
            <a:pPr algn="r" rtl="1"/>
            <a:r>
              <a:rPr lang="fa-IR" sz="3200" dirty="0">
                <a:solidFill>
                  <a:srgbClr val="FF0000"/>
                </a:solidFill>
                <a:cs typeface="B Nazanin" panose="00000400000000000000" pitchFamily="2" charset="-78"/>
              </a:rPr>
              <a:t>مراجع	</a:t>
            </a:r>
            <a:endParaRPr lang="en-US" sz="32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9A4B-DAF5-439D-B6B4-A88E0897C5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12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sz="3200" dirty="0">
                <a:cs typeface="B Nazanin" panose="00000400000000000000" pitchFamily="2" charset="-78"/>
              </a:rPr>
              <a:t>مقدمه</a:t>
            </a:r>
            <a:endParaRPr lang="en-US" sz="3200" dirty="0">
              <a:cs typeface="B Nazanin" panose="00000400000000000000" pitchFamily="2" charset="-78"/>
            </a:endParaRPr>
          </a:p>
          <a:p>
            <a:pPr algn="r" rtl="1"/>
            <a:r>
              <a:rPr lang="fa-IR" sz="3200" dirty="0">
                <a:cs typeface="B Nazanin" panose="00000400000000000000" pitchFamily="2" charset="-78"/>
              </a:rPr>
              <a:t>پیش‌نیازها</a:t>
            </a:r>
            <a:endParaRPr lang="en-US" sz="3200" dirty="0">
              <a:cs typeface="B Nazanin" panose="00000400000000000000" pitchFamily="2" charset="-78"/>
            </a:endParaRPr>
          </a:p>
          <a:p>
            <a:pPr algn="r" rtl="1"/>
            <a:r>
              <a:rPr lang="fa-IR" sz="3200" dirty="0">
                <a:cs typeface="B Nazanin" panose="00000400000000000000" pitchFamily="2" charset="-78"/>
              </a:rPr>
              <a:t>روش پیشنهادی</a:t>
            </a:r>
          </a:p>
          <a:p>
            <a:pPr algn="r" rtl="1"/>
            <a:r>
              <a:rPr lang="fa-IR" sz="3200" dirty="0">
                <a:cs typeface="B Nazanin" panose="00000400000000000000" pitchFamily="2" charset="-78"/>
              </a:rPr>
              <a:t>نتایج</a:t>
            </a:r>
            <a:endParaRPr lang="en-US" sz="3200" dirty="0">
              <a:cs typeface="B Nazanin" panose="00000400000000000000" pitchFamily="2" charset="-78"/>
            </a:endParaRPr>
          </a:p>
          <a:p>
            <a:pPr algn="r" rtl="1"/>
            <a:r>
              <a:rPr lang="ar-SA" sz="3200" dirty="0">
                <a:cs typeface="B Nazanin" panose="00000400000000000000" pitchFamily="2" charset="-78"/>
              </a:rPr>
              <a:t>نتیجه</a:t>
            </a:r>
            <a:r>
              <a:rPr lang="fa-IR" sz="3200" dirty="0">
                <a:cs typeface="B Nazanin" panose="00000400000000000000" pitchFamily="2" charset="-78"/>
              </a:rPr>
              <a:t>‌</a:t>
            </a:r>
            <a:r>
              <a:rPr lang="ar-SA" sz="3200" dirty="0">
                <a:cs typeface="B Nazanin" panose="00000400000000000000" pitchFamily="2" charset="-78"/>
              </a:rPr>
              <a:t>گیری</a:t>
            </a:r>
            <a:endParaRPr lang="en-US" sz="3200" dirty="0">
              <a:cs typeface="B Nazanin" panose="00000400000000000000" pitchFamily="2" charset="-78"/>
            </a:endParaRPr>
          </a:p>
          <a:p>
            <a:pPr algn="r" rtl="1"/>
            <a:r>
              <a:rPr lang="fa-IR" sz="3200" dirty="0">
                <a:solidFill>
                  <a:srgbClr val="FF0000"/>
                </a:solidFill>
                <a:cs typeface="B Nazanin" panose="00000400000000000000" pitchFamily="2" charset="-78"/>
              </a:rPr>
              <a:t>مراجع</a:t>
            </a:r>
            <a:r>
              <a:rPr lang="fa-IR" sz="3200" dirty="0">
                <a:cs typeface="B Nazanin" panose="00000400000000000000" pitchFamily="2" charset="-78"/>
              </a:rPr>
              <a:t>	</a:t>
            </a:r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9A4B-DAF5-439D-B6B4-A88E0897C51E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A82240-E36A-4FA8-976A-E8A675DD5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922"/>
            <a:ext cx="4058450" cy="60676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C3F73E-1735-4F2E-BF72-D439DE627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450" y="504922"/>
            <a:ext cx="3722254" cy="60676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4AC181-BB77-48C0-A334-830CD250F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704" y="654120"/>
            <a:ext cx="4208096" cy="600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50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b="1" dirty="0">
                <a:cs typeface="B Nazanin" panose="00000400000000000000" pitchFamily="2" charset="-78"/>
              </a:rPr>
              <a:t>مراجع (1/2)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9A4B-DAF5-439D-B6B4-A88E0897C51E}" type="slidenum">
              <a:rPr lang="en-US" smtClean="0"/>
              <a:t>22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302AB59-2795-4EA0-B61E-A4B7BDE787E3}"/>
              </a:ext>
            </a:extLst>
          </p:cNvPr>
          <p:cNvGrpSpPr/>
          <p:nvPr/>
        </p:nvGrpSpPr>
        <p:grpSpPr>
          <a:xfrm>
            <a:off x="1386842" y="2608096"/>
            <a:ext cx="9840538" cy="2604884"/>
            <a:chOff x="1234442" y="3090696"/>
            <a:chExt cx="9840538" cy="260488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7CA4CA-8C2F-4FB2-9EA9-BD59E0760412}"/>
                </a:ext>
              </a:extLst>
            </p:cNvPr>
            <p:cNvSpPr/>
            <p:nvPr/>
          </p:nvSpPr>
          <p:spPr>
            <a:xfrm>
              <a:off x="1280326" y="4160929"/>
              <a:ext cx="979465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dirty="0">
                  <a:latin typeface="Times New Roman" panose="02020603050405020304" pitchFamily="18" charset="0"/>
                  <a:cs typeface="+mj-cs"/>
                </a:rPr>
                <a:t>[3] </a:t>
              </a:r>
              <a:r>
                <a:rPr lang="en-US" dirty="0" err="1">
                  <a:latin typeface="Times New Roman" panose="02020603050405020304" pitchFamily="18" charset="0"/>
                  <a:cs typeface="+mj-cs"/>
                </a:rPr>
                <a:t>Yager</a:t>
              </a:r>
              <a:r>
                <a:rPr lang="en-US" dirty="0">
                  <a:latin typeface="Times New Roman" panose="02020603050405020304" pitchFamily="18" charset="0"/>
                  <a:cs typeface="+mj-cs"/>
                </a:rPr>
                <a:t>, Ronald R. "On a view of </a:t>
              </a:r>
              <a:r>
                <a:rPr lang="en-US" dirty="0" err="1">
                  <a:latin typeface="Times New Roman" panose="02020603050405020304" pitchFamily="18" charset="0"/>
                  <a:cs typeface="+mj-cs"/>
                </a:rPr>
                <a:t>zadeh’s</a:t>
              </a:r>
              <a:r>
                <a:rPr lang="en-US" dirty="0">
                  <a:latin typeface="Times New Roman" panose="02020603050405020304" pitchFamily="18" charset="0"/>
                  <a:cs typeface="+mj-cs"/>
                </a:rPr>
                <a:t> z-numbers." International Conference on Information Processing and Management of Uncertainty in Knowledge-Based Systems. Springer, Berlin, Heidelberg, 2012.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7D873E0-D2A9-4A00-B0F7-4C3722A65675}"/>
                </a:ext>
              </a:extLst>
            </p:cNvPr>
            <p:cNvSpPr/>
            <p:nvPr/>
          </p:nvSpPr>
          <p:spPr>
            <a:xfrm>
              <a:off x="1280326" y="3090696"/>
              <a:ext cx="97946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+mj-cs"/>
                </a:rPr>
                <a:t>[1] Zadeh, </a:t>
              </a:r>
              <a:r>
                <a:rPr lang="en-US" dirty="0" err="1">
                  <a:latin typeface="Times New Roman" panose="02020603050405020304" pitchFamily="18" charset="0"/>
                  <a:cs typeface="+mj-cs"/>
                </a:rPr>
                <a:t>Lotfi</a:t>
              </a:r>
              <a:r>
                <a:rPr lang="en-US" dirty="0">
                  <a:latin typeface="Times New Roman" panose="02020603050405020304" pitchFamily="18" charset="0"/>
                  <a:cs typeface="+mj-cs"/>
                </a:rPr>
                <a:t> A. "A note on Z-numbers." Information Sciences181.14 (2011): 2923-2932.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FEBCD09-0734-4FE3-8494-BE86D98A1634}"/>
                </a:ext>
              </a:extLst>
            </p:cNvPr>
            <p:cNvSpPr/>
            <p:nvPr/>
          </p:nvSpPr>
          <p:spPr>
            <a:xfrm>
              <a:off x="1234442" y="5049249"/>
              <a:ext cx="98405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dirty="0">
                  <a:latin typeface="Times New Roman" panose="02020603050405020304" pitchFamily="18" charset="0"/>
                  <a:cs typeface="+mj-cs"/>
                </a:rPr>
                <a:t>[4] </a:t>
              </a:r>
              <a:r>
                <a:rPr lang="en-US" dirty="0" err="1">
                  <a:latin typeface="Times New Roman" panose="02020603050405020304" pitchFamily="18" charset="0"/>
                  <a:cs typeface="+mj-cs"/>
                </a:rPr>
                <a:t>Aliev</a:t>
              </a:r>
              <a:r>
                <a:rPr lang="en-US" dirty="0">
                  <a:latin typeface="Times New Roman" panose="02020603050405020304" pitchFamily="18" charset="0"/>
                  <a:cs typeface="+mj-cs"/>
                </a:rPr>
                <a:t>, Rafik, and </a:t>
              </a:r>
              <a:r>
                <a:rPr lang="en-US" dirty="0" err="1">
                  <a:latin typeface="Times New Roman" panose="02020603050405020304" pitchFamily="18" charset="0"/>
                  <a:cs typeface="+mj-cs"/>
                </a:rPr>
                <a:t>Konul</a:t>
              </a:r>
              <a:r>
                <a:rPr lang="en-US" dirty="0">
                  <a:latin typeface="Times New Roman" panose="02020603050405020304" pitchFamily="18" charset="0"/>
                  <a:cs typeface="+mj-cs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+mj-cs"/>
                </a:rPr>
                <a:t>Memmedova</a:t>
              </a:r>
              <a:r>
                <a:rPr lang="en-US" dirty="0">
                  <a:latin typeface="Times New Roman" panose="02020603050405020304" pitchFamily="18" charset="0"/>
                  <a:cs typeface="+mj-cs"/>
                </a:rPr>
                <a:t>. "Application of Z-number based modeling in psychological</a:t>
              </a:r>
              <a:r>
                <a:rPr lang="fa-IR" dirty="0">
                  <a:latin typeface="Times New Roman" panose="02020603050405020304" pitchFamily="18" charset="0"/>
                  <a:cs typeface="+mj-cs"/>
                </a:rPr>
                <a:t> </a:t>
              </a:r>
              <a:r>
                <a:rPr lang="en-US" dirty="0">
                  <a:latin typeface="Times New Roman" panose="02020603050405020304" pitchFamily="18" charset="0"/>
                  <a:cs typeface="+mj-cs"/>
                </a:rPr>
                <a:t>research." Computational intelligence and neuroscience 2015 (2015): 11.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174D35C-7436-4B7E-9B99-B44A95DAA5F3}"/>
              </a:ext>
            </a:extLst>
          </p:cNvPr>
          <p:cNvSpPr/>
          <p:nvPr/>
        </p:nvSpPr>
        <p:spPr>
          <a:xfrm>
            <a:off x="1432726" y="3024331"/>
            <a:ext cx="9794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+mj-cs"/>
              </a:rPr>
              <a:t>[2] </a:t>
            </a:r>
            <a:r>
              <a:rPr lang="en-US" dirty="0" err="1">
                <a:latin typeface="Times New Roman" panose="02020603050405020304" pitchFamily="18" charset="0"/>
                <a:cs typeface="+mj-cs"/>
              </a:rPr>
              <a:t>Soroudi</a:t>
            </a:r>
            <a:r>
              <a:rPr lang="en-US" dirty="0">
                <a:latin typeface="Times New Roman" panose="02020603050405020304" pitchFamily="18" charset="0"/>
                <a:cs typeface="+mj-cs"/>
              </a:rPr>
              <a:t>, Alireza, and </a:t>
            </a:r>
            <a:r>
              <a:rPr lang="en-US" dirty="0" err="1">
                <a:latin typeface="Times New Roman" panose="02020603050405020304" pitchFamily="18" charset="0"/>
                <a:cs typeface="+mj-cs"/>
              </a:rPr>
              <a:t>Turaj</a:t>
            </a:r>
            <a:r>
              <a:rPr lang="en-US" dirty="0">
                <a:latin typeface="Times New Roman" panose="02020603050405020304" pitchFamily="18" charset="0"/>
                <a:cs typeface="+mj-cs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+mj-cs"/>
              </a:rPr>
              <a:t>Amraee</a:t>
            </a:r>
            <a:r>
              <a:rPr lang="en-US" dirty="0">
                <a:latin typeface="Times New Roman" panose="02020603050405020304" pitchFamily="18" charset="0"/>
                <a:cs typeface="+mj-cs"/>
              </a:rPr>
              <a:t>. "Decision making under uncertainty in energy systems: State of the art." Renewable and Sustainable Energy Reviews 28 (2013): 376-384.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03851D-86D8-4A2C-BED5-B616483FDE91}"/>
              </a:ext>
            </a:extLst>
          </p:cNvPr>
          <p:cNvSpPr/>
          <p:nvPr/>
        </p:nvSpPr>
        <p:spPr>
          <a:xfrm>
            <a:off x="1386841" y="5351426"/>
            <a:ext cx="9840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+mj-cs"/>
              </a:rPr>
              <a:t>[5] Kang, </a:t>
            </a:r>
            <a:r>
              <a:rPr lang="en-US" dirty="0" err="1">
                <a:latin typeface="Times New Roman" panose="02020603050405020304" pitchFamily="18" charset="0"/>
                <a:cs typeface="+mj-cs"/>
              </a:rPr>
              <a:t>Bingyi</a:t>
            </a:r>
            <a:r>
              <a:rPr lang="en-US" dirty="0">
                <a:latin typeface="Times New Roman" panose="02020603050405020304" pitchFamily="18" charset="0"/>
                <a:cs typeface="+mj-cs"/>
              </a:rPr>
              <a:t>, et al. "A method of converting Z-number to classical fuzzy number." journal information &amp; computational science 9.3 (2012): 703-709.</a:t>
            </a:r>
          </a:p>
        </p:txBody>
      </p:sp>
    </p:spTree>
    <p:extLst>
      <p:ext uri="{BB962C8B-B14F-4D97-AF65-F5344CB8AC3E}">
        <p14:creationId xmlns:p14="http://schemas.microsoft.com/office/powerpoint/2010/main" val="3957380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1004551"/>
            <a:ext cx="8770571" cy="1124509"/>
          </a:xfrm>
        </p:spPr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از توجه‌تون ممنونم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4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12" y="2322243"/>
            <a:ext cx="5299075" cy="343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natural geographic ir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770" y="3550906"/>
            <a:ext cx="6540501" cy="317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9A4B-DAF5-439D-B6B4-A88E0897C5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62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1043189"/>
            <a:ext cx="8770571" cy="1085872"/>
          </a:xfrm>
        </p:spPr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سوال؟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4" name="Picture 2" descr="Image result for any question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66" r="4556"/>
          <a:stretch/>
        </p:blipFill>
        <p:spPr bwMode="auto">
          <a:xfrm>
            <a:off x="4701677" y="3191310"/>
            <a:ext cx="4996116" cy="2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9A4B-DAF5-439D-B6B4-A88E0897C5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3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dirty="0">
                <a:solidFill>
                  <a:srgbClr val="FF0000"/>
                </a:solidFill>
                <a:cs typeface="B Nazanin" panose="00000400000000000000" pitchFamily="2" charset="-78"/>
              </a:rPr>
              <a:t>مقدمه</a:t>
            </a:r>
            <a:endParaRPr lang="en-US" sz="3200" dirty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3200" dirty="0">
                <a:cs typeface="B Nazanin" panose="00000400000000000000" pitchFamily="2" charset="-78"/>
              </a:rPr>
              <a:t>اعداد-</a:t>
            </a:r>
            <a:r>
              <a:rPr lang="en-US" sz="3200" dirty="0">
                <a:cs typeface="B Nazanin" panose="00000400000000000000" pitchFamily="2" charset="-78"/>
              </a:rPr>
              <a:t>Z</a:t>
            </a:r>
          </a:p>
          <a:p>
            <a:pPr algn="r" rtl="1"/>
            <a:r>
              <a:rPr lang="fa-IR" sz="3200" dirty="0">
                <a:cs typeface="B Nazanin" panose="00000400000000000000" pitchFamily="2" charset="-78"/>
              </a:rPr>
              <a:t>چند مثال</a:t>
            </a:r>
          </a:p>
          <a:p>
            <a:pPr algn="r" rtl="1"/>
            <a:r>
              <a:rPr lang="fa-IR" sz="3200" dirty="0">
                <a:cs typeface="B Nazanin" panose="00000400000000000000" pitchFamily="2" charset="-78"/>
              </a:rPr>
              <a:t>کاربرد</a:t>
            </a:r>
            <a:endParaRPr lang="en-US" sz="3200" dirty="0">
              <a:cs typeface="B Nazanin" panose="00000400000000000000" pitchFamily="2" charset="-78"/>
            </a:endParaRPr>
          </a:p>
          <a:p>
            <a:pPr algn="r" rtl="1"/>
            <a:r>
              <a:rPr lang="fa-IR" sz="3200" dirty="0">
                <a:cs typeface="B Nazanin" panose="00000400000000000000" pitchFamily="2" charset="-78"/>
              </a:rPr>
              <a:t>مراجع	</a:t>
            </a:r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9A4B-DAF5-439D-B6B4-A88E0897C5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0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b="1" dirty="0">
                <a:cs typeface="B Nazanin" panose="00000400000000000000" pitchFamily="2" charset="-78"/>
              </a:rPr>
              <a:t>مقدمه (1/2)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283730"/>
            <a:ext cx="8770571" cy="3651504"/>
          </a:xfrm>
        </p:spPr>
        <p:txBody>
          <a:bodyPr>
            <a:noAutofit/>
          </a:bodyPr>
          <a:lstStyle/>
          <a:p>
            <a:pPr algn="r" rtl="1"/>
            <a:r>
              <a:rPr lang="fa-IR" sz="2800" dirty="0">
                <a:cs typeface="B Nazanin" panose="00000400000000000000" pitchFamily="2" charset="-78"/>
              </a:rPr>
              <a:t>به‌طور کلی، علم و مهندسی در جهانِ اندازه‌گیری‌ها و اعداد زندگی می‌کنند.</a:t>
            </a:r>
          </a:p>
          <a:p>
            <a:pPr algn="r" rtl="1"/>
            <a:r>
              <a:rPr lang="fa-IR" sz="2800" dirty="0">
                <a:cs typeface="B Nazanin" panose="00000400000000000000" pitchFamily="2" charset="-78"/>
              </a:rPr>
              <a:t> در این جهان یک سوال اساسی مطرح می شود این است:</a:t>
            </a:r>
          </a:p>
          <a:p>
            <a:pPr lvl="1" algn="r" rtl="1"/>
            <a:r>
              <a:rPr lang="fa-IR" sz="2800" dirty="0">
                <a:cs typeface="B Nazanin" panose="00000400000000000000" pitchFamily="2" charset="-78"/>
              </a:rPr>
              <a:t> اعدادی که ما با آن مقابله می کنیم، قابل اعتماد است؟ </a:t>
            </a:r>
          </a:p>
          <a:p>
            <a:pPr lvl="1" algn="r" rtl="1"/>
            <a:r>
              <a:rPr lang="fa-IR" sz="2800" dirty="0">
                <a:cs typeface="B Nazanin" panose="00000400000000000000" pitchFamily="2" charset="-78"/>
              </a:rPr>
              <a:t>این سوال نقش مهمی در </a:t>
            </a:r>
          </a:p>
          <a:p>
            <a:pPr lvl="2" algn="r" rtl="1"/>
            <a:r>
              <a:rPr lang="fa-IR" sz="2800" i="0" dirty="0">
                <a:cs typeface="B Nazanin" panose="00000400000000000000" pitchFamily="2" charset="-78"/>
              </a:rPr>
              <a:t>تحلیل تصمیم‌گیری، برنامه ریزی، اقتصاد،  ارزیابی ریسک، طراحی و تجزیه تحلیل فرآیند دارد.</a:t>
            </a:r>
          </a:p>
          <a:p>
            <a:pPr algn="r" rtl="1"/>
            <a:endParaRPr lang="en-US" sz="2800" baseline="30000" dirty="0"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9A4B-DAF5-439D-B6B4-A88E0897C5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08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b="1" dirty="0">
                <a:cs typeface="B Nazanin" panose="00000400000000000000" pitchFamily="2" charset="-78"/>
              </a:rPr>
              <a:t>مقدمه (2/2)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283730"/>
            <a:ext cx="8770571" cy="3651504"/>
          </a:xfrm>
        </p:spPr>
        <p:txBody>
          <a:bodyPr>
            <a:noAutofit/>
          </a:bodyPr>
          <a:lstStyle/>
          <a:p>
            <a:pPr algn="r" rtl="1"/>
            <a:r>
              <a:rPr lang="fa-IR" sz="2800" dirty="0">
                <a:cs typeface="B Nazanin" panose="00000400000000000000" pitchFamily="2" charset="-78"/>
              </a:rPr>
              <a:t>ایده‌ی اولیه اعداد-</a:t>
            </a:r>
            <a:r>
              <a:rPr lang="en-US" sz="2800" dirty="0">
                <a:cs typeface="B Nazanin" panose="00000400000000000000" pitchFamily="2" charset="-78"/>
              </a:rPr>
              <a:t>Z</a:t>
            </a:r>
          </a:p>
          <a:p>
            <a:pPr lvl="1" algn="r" rtl="1"/>
            <a:r>
              <a:rPr lang="fa-IR" sz="2800" dirty="0">
                <a:cs typeface="B Nazanin" panose="00000400000000000000" pitchFamily="2" charset="-78"/>
              </a:rPr>
              <a:t>اعداد + قابلیت اطمینان آن</a:t>
            </a:r>
          </a:p>
          <a:p>
            <a:pPr algn="r" rtl="1"/>
            <a:r>
              <a:rPr lang="fa-IR" sz="2800" dirty="0">
                <a:cs typeface="B Nazanin" panose="00000400000000000000" pitchFamily="2" charset="-78"/>
              </a:rPr>
              <a:t>مدل‌های اعداد-</a:t>
            </a:r>
            <a:r>
              <a:rPr lang="en-US" sz="2800" dirty="0">
                <a:cs typeface="B Nazanin" panose="00000400000000000000" pitchFamily="2" charset="-78"/>
              </a:rPr>
              <a:t>Z</a:t>
            </a:r>
            <a:r>
              <a:rPr lang="fa-IR" sz="2800" dirty="0">
                <a:cs typeface="B Nazanin" panose="00000400000000000000" pitchFamily="2" charset="-78"/>
              </a:rPr>
              <a:t> مبتنی بر سیستم‌های پیچیده - به ویژه سیستم‌های اقتصادی – واقعی‌تر از مدل‌های سنتی مبتنی بر اعداد هستند.</a:t>
            </a:r>
          </a:p>
          <a:p>
            <a:pPr algn="r" rtl="1"/>
            <a:endParaRPr lang="en-US" sz="2800" baseline="30000" dirty="0">
              <a:cs typeface="B Nazani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1" y="5900728"/>
            <a:ext cx="90220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+mj-cs"/>
              </a:rPr>
              <a:t>[1] Zadeh, </a:t>
            </a:r>
            <a:r>
              <a:rPr lang="en-US" sz="1600" dirty="0" err="1">
                <a:latin typeface="Times New Roman" panose="02020603050405020304" pitchFamily="18" charset="0"/>
                <a:cs typeface="+mj-cs"/>
              </a:rPr>
              <a:t>Lotfi</a:t>
            </a:r>
            <a:r>
              <a:rPr lang="en-US" sz="1600" dirty="0">
                <a:latin typeface="Times New Roman" panose="02020603050405020304" pitchFamily="18" charset="0"/>
                <a:cs typeface="+mj-cs"/>
              </a:rPr>
              <a:t> A. "A note on Z-numbers." Information Sciences181.14 (2011): 2923-2932.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9A4B-DAF5-439D-B6B4-A88E0897C51E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AEE53-619E-4D00-AFAC-DF6D2A0C7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48" y="2095052"/>
            <a:ext cx="3342061" cy="34708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C7F7CB-53C2-42C7-BAB3-CF7F28FA97C8}"/>
              </a:ext>
            </a:extLst>
          </p:cNvPr>
          <p:cNvSpPr/>
          <p:nvPr/>
        </p:nvSpPr>
        <p:spPr>
          <a:xfrm>
            <a:off x="3048000" y="6196555"/>
            <a:ext cx="90220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+mj-cs"/>
              </a:rPr>
              <a:t>[2] </a:t>
            </a:r>
            <a:r>
              <a:rPr lang="en-US" sz="1600" dirty="0" err="1">
                <a:latin typeface="Times New Roman" panose="02020603050405020304" pitchFamily="18" charset="0"/>
                <a:cs typeface="+mj-cs"/>
              </a:rPr>
              <a:t>Soroudi</a:t>
            </a:r>
            <a:r>
              <a:rPr lang="en-US" sz="1600" dirty="0">
                <a:latin typeface="Times New Roman" panose="02020603050405020304" pitchFamily="18" charset="0"/>
                <a:cs typeface="+mj-cs"/>
              </a:rPr>
              <a:t>, Alireza, and </a:t>
            </a:r>
            <a:r>
              <a:rPr lang="en-US" sz="1600" dirty="0" err="1">
                <a:latin typeface="Times New Roman" panose="02020603050405020304" pitchFamily="18" charset="0"/>
                <a:cs typeface="+mj-cs"/>
              </a:rPr>
              <a:t>Turaj</a:t>
            </a:r>
            <a:r>
              <a:rPr lang="en-US" sz="1600" dirty="0">
                <a:latin typeface="Times New Roman" panose="02020603050405020304" pitchFamily="18" charset="0"/>
                <a:cs typeface="+mj-cs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+mj-cs"/>
              </a:rPr>
              <a:t>Amraee</a:t>
            </a:r>
            <a:r>
              <a:rPr lang="en-US" sz="1600" dirty="0">
                <a:latin typeface="Times New Roman" panose="02020603050405020304" pitchFamily="18" charset="0"/>
                <a:cs typeface="+mj-cs"/>
              </a:rPr>
              <a:t>. "Decision making under uncertainty in energy systems: State of the art." Renewable and Sustainable Energy Reviews 28 (2013): 376-384.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DF9471-A37D-4AE7-88B8-7F44D3999DB1}"/>
              </a:ext>
            </a:extLst>
          </p:cNvPr>
          <p:cNvSpPr txBox="1"/>
          <p:nvPr/>
        </p:nvSpPr>
        <p:spPr>
          <a:xfrm>
            <a:off x="-527" y="5492397"/>
            <a:ext cx="3890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شکل1- مدل کردن عدم قطعیت از دیرباز تاکنون </a:t>
            </a:r>
            <a:r>
              <a:rPr lang="en-US" dirty="0">
                <a:cs typeface="B Nazanin" panose="00000400000000000000" pitchFamily="2" charset="-78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97688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dirty="0">
                <a:cs typeface="B Nazanin" panose="00000400000000000000" pitchFamily="2" charset="-78"/>
              </a:rPr>
              <a:t>مقدمه</a:t>
            </a:r>
            <a:endParaRPr lang="en-US" sz="3200" dirty="0">
              <a:cs typeface="B Nazanin" panose="00000400000000000000" pitchFamily="2" charset="-78"/>
            </a:endParaRPr>
          </a:p>
          <a:p>
            <a:pPr algn="r" rtl="1"/>
            <a:r>
              <a:rPr lang="fa-IR" sz="3200" dirty="0">
                <a:solidFill>
                  <a:srgbClr val="FF0000"/>
                </a:solidFill>
                <a:cs typeface="B Nazanin" panose="00000400000000000000" pitchFamily="2" charset="-78"/>
              </a:rPr>
              <a:t>اعداد-</a:t>
            </a:r>
            <a:r>
              <a:rPr lang="en-US" sz="3200" dirty="0">
                <a:solidFill>
                  <a:srgbClr val="FF0000"/>
                </a:solidFill>
                <a:cs typeface="B Nazanin" panose="00000400000000000000" pitchFamily="2" charset="-78"/>
              </a:rPr>
              <a:t>Z</a:t>
            </a:r>
          </a:p>
          <a:p>
            <a:pPr algn="r" rtl="1"/>
            <a:r>
              <a:rPr lang="fa-IR" sz="3200" dirty="0">
                <a:cs typeface="B Nazanin" panose="00000400000000000000" pitchFamily="2" charset="-78"/>
              </a:rPr>
              <a:t>چند مثال</a:t>
            </a:r>
          </a:p>
          <a:p>
            <a:pPr algn="r" rtl="1"/>
            <a:r>
              <a:rPr lang="fa-IR" sz="3200" dirty="0">
                <a:cs typeface="B Nazanin" panose="00000400000000000000" pitchFamily="2" charset="-78"/>
              </a:rPr>
              <a:t>کاربرد</a:t>
            </a:r>
            <a:endParaRPr lang="en-US" sz="3200" dirty="0">
              <a:cs typeface="B Nazanin" panose="00000400000000000000" pitchFamily="2" charset="-78"/>
            </a:endParaRPr>
          </a:p>
          <a:p>
            <a:pPr algn="r" rtl="1"/>
            <a:r>
              <a:rPr lang="fa-IR" sz="3200" dirty="0">
                <a:cs typeface="B Nazanin" panose="00000400000000000000" pitchFamily="2" charset="-78"/>
              </a:rPr>
              <a:t>مراجع	</a:t>
            </a:r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9A4B-DAF5-439D-B6B4-A88E0897C5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91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اعداد-</a:t>
            </a:r>
            <a:r>
              <a:rPr lang="en-US" dirty="0">
                <a:cs typeface="B Nazanin" panose="00000400000000000000" pitchFamily="2" charset="-78"/>
              </a:rPr>
              <a:t>Z</a:t>
            </a:r>
            <a:r>
              <a:rPr lang="fa-IR" b="1" dirty="0">
                <a:cs typeface="B Nazanin" panose="00000400000000000000" pitchFamily="2" charset="-78"/>
              </a:rPr>
              <a:t> (1/2)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283730"/>
            <a:ext cx="8770571" cy="3651504"/>
          </a:xfrm>
        </p:spPr>
        <p:txBody>
          <a:bodyPr>
            <a:noAutofit/>
          </a:bodyPr>
          <a:lstStyle/>
          <a:p>
            <a:pPr algn="r" rtl="1"/>
            <a:r>
              <a:rPr lang="fa-IR" sz="2800" dirty="0">
                <a:cs typeface="B Nazanin" panose="00000400000000000000" pitchFamily="2" charset="-78"/>
              </a:rPr>
              <a:t>اعداد-</a:t>
            </a:r>
            <a:r>
              <a:rPr lang="en-US" sz="2800" dirty="0">
                <a:cs typeface="B Nazanin" panose="00000400000000000000" pitchFamily="2" charset="-78"/>
              </a:rPr>
              <a:t>Z</a:t>
            </a:r>
            <a:r>
              <a:rPr lang="fa-IR" sz="2800" dirty="0">
                <a:cs typeface="B Nazanin" panose="00000400000000000000" pitchFamily="2" charset="-78"/>
              </a:rPr>
              <a:t> پایه‌ای برای محاسبه با اعداد است که کاملا قابل اعتماد نیستند. </a:t>
            </a:r>
          </a:p>
          <a:p>
            <a:pPr algn="r" rtl="1"/>
            <a:r>
              <a:rPr lang="fa-IR" sz="2800" dirty="0">
                <a:cs typeface="B Nazanin" panose="00000400000000000000" pitchFamily="2" charset="-78"/>
              </a:rPr>
              <a:t>به طور مشخص، یک عدد-</a:t>
            </a:r>
            <a:r>
              <a:rPr lang="en-US" sz="2800" dirty="0">
                <a:cs typeface="B Nazanin" panose="00000400000000000000" pitchFamily="2" charset="-78"/>
              </a:rPr>
              <a:t>Z، Z=(A, B)، </a:t>
            </a:r>
            <a:r>
              <a:rPr lang="fa-IR" sz="2800" dirty="0">
                <a:cs typeface="B Nazanin" panose="00000400000000000000" pitchFamily="2" charset="-78"/>
              </a:rPr>
              <a:t>یک جفت از دو عدد فازی است. </a:t>
            </a:r>
          </a:p>
          <a:p>
            <a:pPr lvl="1" algn="r" rtl="1"/>
            <a:r>
              <a:rPr lang="en-US" sz="2600" dirty="0">
                <a:cs typeface="B Nazanin" panose="00000400000000000000" pitchFamily="2" charset="-78"/>
              </a:rPr>
              <a:t>A</a:t>
            </a:r>
            <a:r>
              <a:rPr lang="fa-IR" sz="2600" dirty="0">
                <a:cs typeface="B Nazanin" panose="00000400000000000000" pitchFamily="2" charset="-78"/>
              </a:rPr>
              <a:t> </a:t>
            </a:r>
            <a:r>
              <a:rPr lang="en-US" sz="2600" dirty="0">
                <a:cs typeface="B Nazanin" panose="00000400000000000000" pitchFamily="2" charset="-78"/>
              </a:rPr>
              <a:t> </a:t>
            </a:r>
            <a:r>
              <a:rPr lang="fa-IR" sz="2600" dirty="0">
                <a:cs typeface="B Nazanin" panose="00000400000000000000" pitchFamily="2" charset="-78"/>
              </a:rPr>
              <a:t>محدودیت در مقادیری است که متغیر حقیقی</a:t>
            </a:r>
            <a:r>
              <a:rPr lang="en-US" sz="2600" dirty="0">
                <a:cs typeface="B Nazanin" panose="00000400000000000000" pitchFamily="2" charset="-78"/>
              </a:rPr>
              <a:t> X </a:t>
            </a:r>
            <a:r>
              <a:rPr lang="fa-IR" sz="2600" dirty="0">
                <a:cs typeface="B Nazanin" panose="00000400000000000000" pitchFamily="2" charset="-78"/>
              </a:rPr>
              <a:t>می‌تواند بگیرد.</a:t>
            </a:r>
          </a:p>
          <a:p>
            <a:pPr lvl="1" algn="r" rtl="1"/>
            <a:r>
              <a:rPr lang="en-US" sz="2600" dirty="0">
                <a:cs typeface="B Nazanin" panose="00000400000000000000" pitchFamily="2" charset="-78"/>
              </a:rPr>
              <a:t>B</a:t>
            </a:r>
            <a:r>
              <a:rPr lang="fa-IR" sz="2600" dirty="0">
                <a:cs typeface="B Nazanin" panose="00000400000000000000" pitchFamily="2" charset="-78"/>
              </a:rPr>
              <a:t> محدودیت در قابلیت اطمینان است که </a:t>
            </a:r>
            <a:r>
              <a:rPr lang="en-US" sz="2600" dirty="0">
                <a:cs typeface="B Nazanin" panose="00000400000000000000" pitchFamily="2" charset="-78"/>
              </a:rPr>
              <a:t>X </a:t>
            </a:r>
            <a:r>
              <a:rPr lang="fa-IR" sz="2600" dirty="0">
                <a:cs typeface="B Nazanin" panose="00000400000000000000" pitchFamily="2" charset="-78"/>
              </a:rPr>
              <a:t>،</a:t>
            </a:r>
            <a:r>
              <a:rPr lang="en-US" sz="2600" dirty="0">
                <a:cs typeface="B Nazanin" panose="00000400000000000000" pitchFamily="2" charset="-78"/>
              </a:rPr>
              <a:t>A </a:t>
            </a:r>
            <a:r>
              <a:rPr lang="fa-IR" sz="2600" dirty="0">
                <a:cs typeface="B Nazanin" panose="00000400000000000000" pitchFamily="2" charset="-78"/>
              </a:rPr>
              <a:t> باشد. </a:t>
            </a:r>
          </a:p>
          <a:p>
            <a:pPr algn="r" rtl="1"/>
            <a:r>
              <a:rPr lang="fa-IR" sz="2800" dirty="0">
                <a:cs typeface="B Nazanin" panose="00000400000000000000" pitchFamily="2" charset="-78"/>
              </a:rPr>
              <a:t>به طور معمول، </a:t>
            </a:r>
            <a:r>
              <a:rPr lang="en-US" sz="2800" dirty="0">
                <a:cs typeface="B Nazanin" panose="00000400000000000000" pitchFamily="2" charset="-78"/>
              </a:rPr>
              <a:t>A </a:t>
            </a:r>
            <a:r>
              <a:rPr lang="fa-IR" sz="2800" dirty="0">
                <a:cs typeface="B Nazanin" panose="00000400000000000000" pitchFamily="2" charset="-78"/>
              </a:rPr>
              <a:t> و</a:t>
            </a:r>
            <a:r>
              <a:rPr lang="en-US" sz="2800" dirty="0">
                <a:cs typeface="B Nazanin" panose="00000400000000000000" pitchFamily="2" charset="-78"/>
              </a:rPr>
              <a:t>B </a:t>
            </a:r>
            <a:r>
              <a:rPr lang="fa-IR" sz="2800" dirty="0">
                <a:cs typeface="B Nazanin" panose="00000400000000000000" pitchFamily="2" charset="-78"/>
              </a:rPr>
              <a:t> در زبان طبیعی توصیف می‌شوند.</a:t>
            </a:r>
          </a:p>
          <a:p>
            <a:pPr marL="0" indent="0" algn="ctr" rtl="1">
              <a:buNone/>
            </a:pPr>
            <a:r>
              <a:rPr lang="en-US" sz="2800" b="1" i="1" dirty="0"/>
              <a:t>Z= (fuzzy value, fuzzy reliability)</a:t>
            </a:r>
          </a:p>
          <a:p>
            <a:pPr marL="0" indent="0" algn="ctr" rtl="1">
              <a:buNone/>
            </a:pPr>
            <a:endParaRPr lang="en-US" sz="2800" b="1" i="1" dirty="0">
              <a:cs typeface="B Nazanin" panose="00000400000000000000" pitchFamily="2" charset="-78"/>
            </a:endParaRPr>
          </a:p>
          <a:p>
            <a:pPr marL="0" indent="0" algn="ctr" rtl="1">
              <a:buNone/>
            </a:pPr>
            <a:r>
              <a:rPr lang="en-US" sz="2800" b="1" i="1" dirty="0">
                <a:cs typeface="B Nazanin" panose="00000400000000000000" pitchFamily="2" charset="-78"/>
              </a:rPr>
              <a:t>Natural Language</a:t>
            </a: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9A4B-DAF5-439D-B6B4-A88E0897C51E}" type="slidenum">
              <a:rPr lang="en-US" smtClean="0"/>
              <a:t>7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8F9AC2-1EF6-46C6-8B18-04C54682A49C}"/>
              </a:ext>
            </a:extLst>
          </p:cNvPr>
          <p:cNvCxnSpPr>
            <a:cxnSpLocks/>
          </p:cNvCxnSpPr>
          <p:nvPr/>
        </p:nvCxnSpPr>
        <p:spPr>
          <a:xfrm flipH="1" flipV="1">
            <a:off x="6502401" y="5660571"/>
            <a:ext cx="816584" cy="7688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7C5598-8ECA-4771-BFD5-5AD18CF5F91B}"/>
              </a:ext>
            </a:extLst>
          </p:cNvPr>
          <p:cNvCxnSpPr>
            <a:cxnSpLocks/>
          </p:cNvCxnSpPr>
          <p:nvPr/>
        </p:nvCxnSpPr>
        <p:spPr>
          <a:xfrm flipV="1">
            <a:off x="7318985" y="5660571"/>
            <a:ext cx="736444" cy="7688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53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45CD12C-BC7D-44CD-87E3-AAEC800BE8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2" t="8716" r="14375" b="7010"/>
          <a:stretch/>
        </p:blipFill>
        <p:spPr>
          <a:xfrm>
            <a:off x="18914" y="2652633"/>
            <a:ext cx="4945636" cy="29541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اعداد-</a:t>
            </a:r>
            <a:r>
              <a:rPr lang="en-US" dirty="0">
                <a:cs typeface="B Nazanin" panose="00000400000000000000" pitchFamily="2" charset="-78"/>
              </a:rPr>
              <a:t>Z</a:t>
            </a:r>
            <a:r>
              <a:rPr lang="fa-IR" b="1" dirty="0">
                <a:cs typeface="B Nazanin" panose="00000400000000000000" pitchFamily="2" charset="-78"/>
              </a:rPr>
              <a:t> (2/2)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166" y="2283730"/>
            <a:ext cx="6682106" cy="3651504"/>
          </a:xfrm>
        </p:spPr>
        <p:txBody>
          <a:bodyPr>
            <a:noAutofit/>
          </a:bodyPr>
          <a:lstStyle/>
          <a:p>
            <a:pPr algn="r" rtl="1"/>
            <a:r>
              <a:rPr lang="fa-IR" sz="2800" dirty="0">
                <a:cs typeface="B Nazanin" panose="00000400000000000000" pitchFamily="2" charset="-78"/>
              </a:rPr>
              <a:t>بدین ترتیب </a:t>
            </a:r>
            <a:r>
              <a:rPr lang="en-US" sz="2800" dirty="0">
                <a:cs typeface="B Nazanin" panose="00000400000000000000" pitchFamily="2" charset="-78"/>
              </a:rPr>
              <a:t>Z-valuation </a:t>
            </a:r>
            <a:r>
              <a:rPr lang="fa-IR" sz="2800" dirty="0">
                <a:cs typeface="B Nazanin" panose="00000400000000000000" pitchFamily="2" charset="-78"/>
              </a:rPr>
              <a:t>ها اطلاعاتی درباره ارزش متغیر وابسته ارائه می‌دهند.</a:t>
            </a:r>
            <a:endParaRPr lang="en-US" sz="2800" dirty="0">
              <a:cs typeface="B Nazanin" panose="00000400000000000000" pitchFamily="2" charset="-78"/>
            </a:endParaRPr>
          </a:p>
          <a:p>
            <a:pPr marL="0" indent="0" rtl="1">
              <a:buNone/>
            </a:pPr>
            <a:r>
              <a:rPr lang="en-US" sz="2400" i="1" dirty="0"/>
              <a:t>(Age Mary, Young, likely)</a:t>
            </a:r>
            <a:br>
              <a:rPr lang="en-US" sz="2400" i="1" dirty="0"/>
            </a:br>
            <a:r>
              <a:rPr lang="en-US" sz="2400" i="1" dirty="0"/>
              <a:t>(Income Bill, about 200K, not likely)</a:t>
            </a:r>
            <a:br>
              <a:rPr lang="en-US" sz="2400" i="1" dirty="0"/>
            </a:br>
            <a:r>
              <a:rPr lang="en-US" sz="2400" i="1" dirty="0"/>
              <a:t>(Enemy number of soldiers, about 300, pretty sure)</a:t>
            </a:r>
            <a:br>
              <a:rPr lang="en-US" sz="2400" i="1" dirty="0"/>
            </a:br>
            <a:r>
              <a:rPr lang="en-US" sz="2400" i="1" dirty="0"/>
              <a:t>(Weight Bill, heavy, confident)</a:t>
            </a:r>
            <a:r>
              <a:rPr lang="en-US" sz="2400" dirty="0"/>
              <a:t> 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9A4B-DAF5-439D-B6B4-A88E0897C51E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D8D7CB-4840-4145-9D06-461C51F6D0A0}"/>
              </a:ext>
            </a:extLst>
          </p:cNvPr>
          <p:cNvSpPr/>
          <p:nvPr/>
        </p:nvSpPr>
        <p:spPr>
          <a:xfrm>
            <a:off x="1733958" y="6134672"/>
            <a:ext cx="99703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+mj-cs"/>
              </a:rPr>
              <a:t>[3] </a:t>
            </a:r>
            <a:r>
              <a:rPr lang="en-US" sz="1600" dirty="0" err="1">
                <a:latin typeface="Times New Roman" panose="02020603050405020304" pitchFamily="18" charset="0"/>
                <a:cs typeface="+mj-cs"/>
              </a:rPr>
              <a:t>Yager</a:t>
            </a:r>
            <a:r>
              <a:rPr lang="en-US" sz="1600" dirty="0">
                <a:latin typeface="Times New Roman" panose="02020603050405020304" pitchFamily="18" charset="0"/>
                <a:cs typeface="+mj-cs"/>
              </a:rPr>
              <a:t>, Ronald R. "On a view of </a:t>
            </a:r>
            <a:r>
              <a:rPr lang="en-US" sz="1600" dirty="0" err="1">
                <a:latin typeface="Times New Roman" panose="02020603050405020304" pitchFamily="18" charset="0"/>
                <a:cs typeface="+mj-cs"/>
              </a:rPr>
              <a:t>zadeh’s</a:t>
            </a:r>
            <a:r>
              <a:rPr lang="en-US" sz="1600" dirty="0">
                <a:latin typeface="Times New Roman" panose="02020603050405020304" pitchFamily="18" charset="0"/>
                <a:cs typeface="+mj-cs"/>
              </a:rPr>
              <a:t> z-numbers." International Conference on Information Processing and Management of Uncertainty in Knowledge-Based Systems. Springer, Berlin, Heidelberg, 2012.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59AB91-ABB0-4FEE-BB98-F742E42A7D8C}"/>
              </a:ext>
            </a:extLst>
          </p:cNvPr>
          <p:cNvSpPr/>
          <p:nvPr/>
        </p:nvSpPr>
        <p:spPr>
          <a:xfrm>
            <a:off x="1733958" y="5549897"/>
            <a:ext cx="90220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+mj-cs"/>
              </a:rPr>
              <a:t>[2] </a:t>
            </a:r>
            <a:r>
              <a:rPr lang="en-US" sz="1600" dirty="0" err="1">
                <a:latin typeface="Times New Roman" panose="02020603050405020304" pitchFamily="18" charset="0"/>
                <a:cs typeface="+mj-cs"/>
              </a:rPr>
              <a:t>Soroudi</a:t>
            </a:r>
            <a:r>
              <a:rPr lang="en-US" sz="1600" dirty="0">
                <a:latin typeface="Times New Roman" panose="02020603050405020304" pitchFamily="18" charset="0"/>
                <a:cs typeface="+mj-cs"/>
              </a:rPr>
              <a:t>, Alireza, and </a:t>
            </a:r>
            <a:r>
              <a:rPr lang="en-US" sz="1600" dirty="0" err="1">
                <a:latin typeface="Times New Roman" panose="02020603050405020304" pitchFamily="18" charset="0"/>
                <a:cs typeface="+mj-cs"/>
              </a:rPr>
              <a:t>Turaj</a:t>
            </a:r>
            <a:r>
              <a:rPr lang="en-US" sz="1600" dirty="0">
                <a:latin typeface="Times New Roman" panose="02020603050405020304" pitchFamily="18" charset="0"/>
                <a:cs typeface="+mj-cs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+mj-cs"/>
              </a:rPr>
              <a:t>Amraee</a:t>
            </a:r>
            <a:r>
              <a:rPr lang="en-US" sz="1600" dirty="0">
                <a:latin typeface="Times New Roman" panose="02020603050405020304" pitchFamily="18" charset="0"/>
                <a:cs typeface="+mj-cs"/>
              </a:rPr>
              <a:t>. "Decision making under uncertainty in energy systems: State of the art." Renewable and Sustainable Energy Reviews 28 (2013): 376-384.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75481-B034-4777-BC80-B144FA2AB036}"/>
              </a:ext>
            </a:extLst>
          </p:cNvPr>
          <p:cNvSpPr txBox="1"/>
          <p:nvPr/>
        </p:nvSpPr>
        <p:spPr>
          <a:xfrm>
            <a:off x="1199259" y="2283301"/>
            <a:ext cx="217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شکل 2- مفهوم اعداد-</a:t>
            </a:r>
            <a:r>
              <a:rPr lang="en-US" dirty="0">
                <a:cs typeface="B Nazanin" panose="00000400000000000000" pitchFamily="2" charset="-78"/>
              </a:rPr>
              <a:t>Z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395726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dirty="0">
                <a:cs typeface="B Nazanin" panose="00000400000000000000" pitchFamily="2" charset="-78"/>
              </a:rPr>
              <a:t>مقدمه</a:t>
            </a:r>
            <a:endParaRPr lang="en-US" sz="3200" dirty="0">
              <a:cs typeface="B Nazanin" panose="00000400000000000000" pitchFamily="2" charset="-78"/>
            </a:endParaRPr>
          </a:p>
          <a:p>
            <a:pPr algn="r" rtl="1"/>
            <a:r>
              <a:rPr lang="fa-IR" sz="3200" dirty="0">
                <a:cs typeface="B Nazanin" panose="00000400000000000000" pitchFamily="2" charset="-78"/>
              </a:rPr>
              <a:t>اعداد-</a:t>
            </a:r>
            <a:r>
              <a:rPr lang="en-US" sz="3200" dirty="0">
                <a:cs typeface="B Nazanin" panose="00000400000000000000" pitchFamily="2" charset="-78"/>
              </a:rPr>
              <a:t>Z</a:t>
            </a:r>
          </a:p>
          <a:p>
            <a:pPr algn="r" rtl="1"/>
            <a:r>
              <a:rPr lang="fa-IR" sz="3200" dirty="0">
                <a:solidFill>
                  <a:srgbClr val="FF0000"/>
                </a:solidFill>
                <a:cs typeface="B Nazanin" panose="00000400000000000000" pitchFamily="2" charset="-78"/>
              </a:rPr>
              <a:t>چند مثال</a:t>
            </a:r>
          </a:p>
          <a:p>
            <a:pPr algn="r" rtl="1"/>
            <a:r>
              <a:rPr lang="fa-IR" sz="3200" dirty="0">
                <a:cs typeface="B Nazanin" panose="00000400000000000000" pitchFamily="2" charset="-78"/>
              </a:rPr>
              <a:t>کاربرد</a:t>
            </a:r>
            <a:endParaRPr lang="en-US" sz="3200" dirty="0">
              <a:cs typeface="B Nazanin" panose="00000400000000000000" pitchFamily="2" charset="-78"/>
            </a:endParaRPr>
          </a:p>
          <a:p>
            <a:pPr algn="r" rtl="1"/>
            <a:r>
              <a:rPr lang="fa-IR" sz="3200" dirty="0">
                <a:cs typeface="B Nazanin" panose="00000400000000000000" pitchFamily="2" charset="-78"/>
              </a:rPr>
              <a:t>مراجع	</a:t>
            </a:r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9A4B-DAF5-439D-B6B4-A88E0897C5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79184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1705</TotalTime>
  <Words>957</Words>
  <Application>Microsoft Office PowerPoint</Application>
  <PresentationFormat>Widescreen</PresentationFormat>
  <Paragraphs>162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B Nazanin</vt:lpstr>
      <vt:lpstr>Calibri</vt:lpstr>
      <vt:lpstr>Century Schoolbook</vt:lpstr>
      <vt:lpstr>Corbel</vt:lpstr>
      <vt:lpstr>Times New Roman</vt:lpstr>
      <vt:lpstr>Feathered</vt:lpstr>
      <vt:lpstr>    معرفی اعداد-Z  </vt:lpstr>
      <vt:lpstr>فهرست</vt:lpstr>
      <vt:lpstr>PowerPoint Presentation</vt:lpstr>
      <vt:lpstr>مقدمه (1/2)</vt:lpstr>
      <vt:lpstr>مقدمه (2/2)</vt:lpstr>
      <vt:lpstr>PowerPoint Presentation</vt:lpstr>
      <vt:lpstr>اعداد-Z (1/2)</vt:lpstr>
      <vt:lpstr>اعداد-Z (2/2)</vt:lpstr>
      <vt:lpstr>PowerPoint Presentation</vt:lpstr>
      <vt:lpstr>چند مثال (1/7)</vt:lpstr>
      <vt:lpstr>چند مثال (2/7)</vt:lpstr>
      <vt:lpstr>چند مثال (3/7)</vt:lpstr>
      <vt:lpstr>چند مثال (4/7)</vt:lpstr>
      <vt:lpstr>چند مثال (5/7)</vt:lpstr>
      <vt:lpstr>چند مثال (6/7)</vt:lpstr>
      <vt:lpstr>چند مثال (7/7)</vt:lpstr>
      <vt:lpstr>PowerPoint Presentation</vt:lpstr>
      <vt:lpstr>کاربرد (1/2)</vt:lpstr>
      <vt:lpstr>PowerPoint Presentation</vt:lpstr>
      <vt:lpstr>PowerPoint Presentation</vt:lpstr>
      <vt:lpstr>PowerPoint Presentation</vt:lpstr>
      <vt:lpstr>مراجع (1/2)</vt:lpstr>
      <vt:lpstr>از توجه‌تون ممنونم</vt:lpstr>
      <vt:lpstr>سوال؟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ماشین بولتزمان محدود شده‌ی اعداد-Z </dc:title>
  <dc:creator>Windows User</dc:creator>
  <cp:lastModifiedBy>Mojtaba Nourani</cp:lastModifiedBy>
  <cp:revision>125</cp:revision>
  <dcterms:created xsi:type="dcterms:W3CDTF">2019-01-25T12:58:12Z</dcterms:created>
  <dcterms:modified xsi:type="dcterms:W3CDTF">2020-02-22T07:48:18Z</dcterms:modified>
</cp:coreProperties>
</file>