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60" r:id="rId1"/>
  </p:sldMasterIdLst>
  <p:notesMasterIdLst>
    <p:notesMasterId r:id="rId21"/>
  </p:notesMasterIdLst>
  <p:sldIdLst>
    <p:sldId id="256" r:id="rId2"/>
    <p:sldId id="257" r:id="rId3"/>
    <p:sldId id="273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1" r:id="rId18"/>
    <p:sldId id="29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مجتبی نورانی" initials="مجتبی" lastIdx="1" clrIdx="0">
    <p:extLst>
      <p:ext uri="{19B8F6BF-5375-455C-9EA6-DF929625EA0E}">
        <p15:presenceInfo xmlns:p15="http://schemas.microsoft.com/office/powerpoint/2012/main" userId="351b7e7f39d230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04C"/>
    <a:srgbClr val="48666C"/>
    <a:srgbClr val="374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428" autoAdjust="0"/>
  </p:normalViewPr>
  <p:slideViewPr>
    <p:cSldViewPr snapToGrid="0">
      <p:cViewPr varScale="1">
        <p:scale>
          <a:sx n="50" d="100"/>
          <a:sy n="50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6AFE-D5CF-4B3C-8406-9115C311287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41F7-3B42-47D7-A7A0-DA9C4ADB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41F7-3B42-47D7-A7A0-DA9C4ADB0B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41F7-3B42-47D7-A7A0-DA9C4ADB0B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7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AC6-2BD1-42F5-A12A-E46F1ABFC547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fld id="{E1C7BC07-95C2-4396-A179-33FCFED1D2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4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B5E1-A0E4-45F3-9E76-29430A29CA9A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75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B5E1-A0E4-45F3-9E76-29430A29CA9A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5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B5E1-A0E4-45F3-9E76-29430A29CA9A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3488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B5E1-A0E4-45F3-9E76-29430A29CA9A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117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B5E1-A0E4-45F3-9E76-29430A29CA9A}" type="datetime1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78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B5E1-A0E4-45F3-9E76-29430A29CA9A}" type="datetime1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14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3494-FBC0-4FB4-A11A-C6AA6DED8012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6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2F23-2376-4AB8-85DB-531336F50DC6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AF11-692C-4B01-959D-0E61E5E2F090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fld id="{E1C7BC07-95C2-4396-A179-33FCFED1D2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7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07EE-84EE-4C59-B6CC-7947C44F0E0F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fld id="{E1C7BC07-95C2-4396-A179-33FCFED1D2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FE8E-25A4-4545-91A4-B82E4573FE67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96B4-5B87-4DAD-B4DA-3FF9FE0C9BAC}" type="datetime1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1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B3D4-33DD-4E78-B173-F0AFB7DA3467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587A-E5AB-47CF-B2B1-35B32288B690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B828-61B9-4C24-B7A7-26DF8472A650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55CF-CD01-4D24-9C63-D2BF06D857BC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CEB5E1-A0E4-45F3-9E76-29430A29CA9A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BC07-95C2-4396-A179-33FCFED1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6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473" y="1949792"/>
            <a:ext cx="1023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Takagi-Sugeno Fuzzy Systems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6890" y="3791877"/>
            <a:ext cx="968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Presentation By: Mojtaba Nourani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026" name="Picture 2" descr="Image result for ferdowsi university of mashh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356" y="0"/>
            <a:ext cx="1046644" cy="1474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CA68C4-3AE8-4661-BDAE-C78E19A4D87B}"/>
              </a:ext>
            </a:extLst>
          </p:cNvPr>
          <p:cNvSpPr/>
          <p:nvPr/>
        </p:nvSpPr>
        <p:spPr>
          <a:xfrm>
            <a:off x="10377379" y="10629"/>
            <a:ext cx="757591" cy="1192370"/>
          </a:xfrm>
          <a:prstGeom prst="rect">
            <a:avLst/>
          </a:prstGeom>
          <a:solidFill>
            <a:srgbClr val="14404C"/>
          </a:solidFill>
          <a:ln>
            <a:solidFill>
              <a:srgbClr val="144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36295-C88C-4D9F-A11A-1E852CCC78B0}"/>
              </a:ext>
            </a:extLst>
          </p:cNvPr>
          <p:cNvSpPr txBox="1"/>
          <p:nvPr/>
        </p:nvSpPr>
        <p:spPr>
          <a:xfrm>
            <a:off x="1255986" y="5123445"/>
            <a:ext cx="968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B Nazanin" panose="00000400000000000000" pitchFamily="2" charset="-78"/>
              </a:rPr>
              <a:t>Month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7361" cy="174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25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Identification in TSK form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405" y="1425597"/>
                <a:ext cx="8946541" cy="483698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Recap: Batch least squares estimation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an algebraic system: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estimated parameters would be like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we’re going to fit a T-S fuzzy system of the following form to the data: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vector of unknown parameters to be identified are: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=1:R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405" y="1425597"/>
                <a:ext cx="8946541" cy="4836980"/>
              </a:xfrm>
              <a:blipFill>
                <a:blip r:embed="rId2"/>
                <a:stretch>
                  <a:fillRect l="-545"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5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5087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 example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3" t="3622" r="4939" b="3886"/>
          <a:stretch/>
        </p:blipFill>
        <p:spPr>
          <a:xfrm>
            <a:off x="2982727" y="1318436"/>
            <a:ext cx="4731489" cy="370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966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473" y="1949792"/>
            <a:ext cx="1023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Multi-criteria Decision Making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6890" y="3791877"/>
            <a:ext cx="968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Presentation By: Mojtaba Nourani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026" name="Picture 2" descr="Image result for ferdowsi university of mashh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356" y="0"/>
            <a:ext cx="1046644" cy="1474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CA68C4-3AE8-4661-BDAE-C78E19A4D87B}"/>
              </a:ext>
            </a:extLst>
          </p:cNvPr>
          <p:cNvSpPr/>
          <p:nvPr/>
        </p:nvSpPr>
        <p:spPr>
          <a:xfrm>
            <a:off x="10377379" y="10629"/>
            <a:ext cx="757591" cy="1192370"/>
          </a:xfrm>
          <a:prstGeom prst="rect">
            <a:avLst/>
          </a:prstGeom>
          <a:solidFill>
            <a:srgbClr val="14404C"/>
          </a:solidFill>
          <a:ln>
            <a:solidFill>
              <a:srgbClr val="144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36295-C88C-4D9F-A11A-1E852CCC78B0}"/>
              </a:ext>
            </a:extLst>
          </p:cNvPr>
          <p:cNvSpPr txBox="1"/>
          <p:nvPr/>
        </p:nvSpPr>
        <p:spPr>
          <a:xfrm>
            <a:off x="1255986" y="5123445"/>
            <a:ext cx="968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B Nazanin" panose="00000400000000000000" pitchFamily="2" charset="-78"/>
              </a:rPr>
              <a:t>Month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7361" cy="174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47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2DE9-F7FF-4FB0-AA7B-B5569F5C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D60B-E88A-4CFA-BB89-BC14CF90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53248"/>
            <a:ext cx="11582400" cy="41954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Hierarchy Process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daily life decision processes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formulation of fuzzy analytic hierarchy processes</a:t>
            </a:r>
          </a:p>
          <a:p>
            <a:pPr>
              <a:lnSpc>
                <a:spcPct val="2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SuperDecision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DDCF4-325A-47F0-AE2A-AA94ECAB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523" y="335486"/>
            <a:ext cx="1057582" cy="767687"/>
          </a:xfrm>
        </p:spPr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587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Pairwise Comparison Matrix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53258"/>
              </p:ext>
            </p:extLst>
          </p:nvPr>
        </p:nvGraphicFramePr>
        <p:xfrm>
          <a:off x="3721393" y="1853248"/>
          <a:ext cx="69064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288">
                  <a:extLst>
                    <a:ext uri="{9D8B030D-6E8A-4147-A177-3AD203B41FA5}">
                      <a16:colId xmlns:a16="http://schemas.microsoft.com/office/drawing/2014/main" val="2393410701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4293846112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2375033737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565017759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3284620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from home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hours/week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environment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time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423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65274" y="1853248"/>
            <a:ext cx="200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or criteria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(selecting a job)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9962" y="4546829"/>
            <a:ext cx="180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04389"/>
              </p:ext>
            </p:extLst>
          </p:nvPr>
        </p:nvGraphicFramePr>
        <p:xfrm>
          <a:off x="841154" y="2839195"/>
          <a:ext cx="252936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84">
                  <a:extLst>
                    <a:ext uri="{9D8B030D-6E8A-4147-A177-3AD203B41FA5}">
                      <a16:colId xmlns:a16="http://schemas.microsoft.com/office/drawing/2014/main" val="1820744196"/>
                    </a:ext>
                  </a:extLst>
                </a:gridCol>
                <a:gridCol w="1264684">
                  <a:extLst>
                    <a:ext uri="{9D8B030D-6E8A-4147-A177-3AD203B41FA5}">
                      <a16:colId xmlns:a16="http://schemas.microsoft.com/office/drawing/2014/main" val="3707234011"/>
                    </a:ext>
                  </a:extLst>
                </a:gridCol>
              </a:tblGrid>
              <a:tr h="810355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 of relative importance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(Crisp)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83655"/>
                  </a:ext>
                </a:extLst>
              </a:tr>
              <a:tr h="577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importance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38997"/>
                  </a:ext>
                </a:extLst>
              </a:tr>
              <a:tr h="577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importance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40435"/>
                  </a:ext>
                </a:extLst>
              </a:tr>
              <a:tr h="577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 importance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46867"/>
                  </a:ext>
                </a:extLst>
              </a:tr>
              <a:tr h="577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strong importance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543770"/>
                  </a:ext>
                </a:extLst>
              </a:tr>
              <a:tr h="577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importance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7267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13" y="3313341"/>
            <a:ext cx="4057650" cy="2466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ight Arrow 11"/>
          <p:cNvSpPr/>
          <p:nvPr/>
        </p:nvSpPr>
        <p:spPr>
          <a:xfrm>
            <a:off x="3902149" y="4837814"/>
            <a:ext cx="2785730" cy="276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76307" y="4556346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MFs instead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2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42" y="259787"/>
            <a:ext cx="9404723" cy="8036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35871"/>
              </p:ext>
            </p:extLst>
          </p:nvPr>
        </p:nvGraphicFramePr>
        <p:xfrm>
          <a:off x="3381151" y="1470479"/>
          <a:ext cx="55251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288">
                  <a:extLst>
                    <a:ext uri="{9D8B030D-6E8A-4147-A177-3AD203B41FA5}">
                      <a16:colId xmlns:a16="http://schemas.microsoft.com/office/drawing/2014/main" val="2393410701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4293846112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2375033737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56501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from home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wage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hours/week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environment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42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51103"/>
              </p:ext>
            </p:extLst>
          </p:nvPr>
        </p:nvGraphicFramePr>
        <p:xfrm>
          <a:off x="1743744" y="2049597"/>
          <a:ext cx="1605515" cy="323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15">
                  <a:extLst>
                    <a:ext uri="{9D8B030D-6E8A-4147-A177-3AD203B41FA5}">
                      <a16:colId xmlns:a16="http://schemas.microsoft.com/office/drawing/2014/main" val="2918504365"/>
                    </a:ext>
                  </a:extLst>
                </a:gridCol>
              </a:tblGrid>
              <a:tr h="74676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Distance from home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6052"/>
                  </a:ext>
                </a:extLst>
              </a:tr>
              <a:tr h="77797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wage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18169"/>
                  </a:ext>
                </a:extLst>
              </a:tr>
              <a:tr h="8349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hours/week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6191"/>
                  </a:ext>
                </a:extLst>
              </a:tr>
              <a:tr h="8300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 environment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2588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81151" y="2049599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7556" y="2042505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(4,5,6)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0431" y="2042504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(3,4,5)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6836" y="2035410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(6,7,8)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374062" y="2861218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62" y="2861218"/>
                <a:ext cx="1339706" cy="77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770467" y="2854124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163342" y="2854123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2" y="2854123"/>
                <a:ext cx="1339706" cy="77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559747" y="2847029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(2,3,4)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74057" y="3669290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57" y="3669290"/>
                <a:ext cx="1339706" cy="77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770462" y="3662196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(1,2,3)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3337" y="3662195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9742" y="3655101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(2,3,4)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74060" y="4477373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60" y="4477373"/>
                <a:ext cx="1339706" cy="77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70465" y="4470279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465" y="4470279"/>
                <a:ext cx="1339706" cy="77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63340" y="4470278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0" y="4470278"/>
                <a:ext cx="1339706" cy="77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559745" y="4463184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1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42" y="259787"/>
            <a:ext cx="9404723" cy="8036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81151" y="1470479"/>
          <a:ext cx="55251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288">
                  <a:extLst>
                    <a:ext uri="{9D8B030D-6E8A-4147-A177-3AD203B41FA5}">
                      <a16:colId xmlns:a16="http://schemas.microsoft.com/office/drawing/2014/main" val="2393410701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4293846112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2375033737"/>
                    </a:ext>
                  </a:extLst>
                </a:gridCol>
                <a:gridCol w="1381288">
                  <a:extLst>
                    <a:ext uri="{9D8B030D-6E8A-4147-A177-3AD203B41FA5}">
                      <a16:colId xmlns:a16="http://schemas.microsoft.com/office/drawing/2014/main" val="56501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from home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wage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hours/week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400" b="0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environment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42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43744" y="2049597"/>
          <a:ext cx="1605515" cy="323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15">
                  <a:extLst>
                    <a:ext uri="{9D8B030D-6E8A-4147-A177-3AD203B41FA5}">
                      <a16:colId xmlns:a16="http://schemas.microsoft.com/office/drawing/2014/main" val="2918504365"/>
                    </a:ext>
                  </a:extLst>
                </a:gridCol>
              </a:tblGrid>
              <a:tr h="74676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Distance from home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6052"/>
                  </a:ext>
                </a:extLst>
              </a:tr>
              <a:tr h="77797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wage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18169"/>
                  </a:ext>
                </a:extLst>
              </a:tr>
              <a:tr h="8349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hours/week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6191"/>
                  </a:ext>
                </a:extLst>
              </a:tr>
              <a:tr h="8300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 environment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2588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81151" y="2049599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7556" y="2042505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(4,5,6)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0431" y="2042504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(3,4,5)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6836" y="2035410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(6,7,8)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374062" y="2861218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62" y="2861218"/>
                <a:ext cx="1339706" cy="77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770467" y="2854124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163342" y="2854123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2" y="2854123"/>
                <a:ext cx="1339706" cy="77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559747" y="2847029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(2,3,4)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74057" y="3669290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57" y="3669290"/>
                <a:ext cx="1339706" cy="77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770462" y="3662196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(1,2,3)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3337" y="3662195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9742" y="3655101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(2,3,4)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74060" y="4477373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60" y="4477373"/>
                <a:ext cx="1339706" cy="77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70465" y="4470279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465" y="4470279"/>
                <a:ext cx="1339706" cy="77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63340" y="4470278"/>
                <a:ext cx="1339706" cy="77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0" y="4470278"/>
                <a:ext cx="1339706" cy="77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559745" y="4463184"/>
            <a:ext cx="133970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5833" y="5730895"/>
            <a:ext cx="472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geometric mean to calculate the weights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3993" y="2007058"/>
            <a:ext cx="1765012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(2.91,3.44,3.94)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36903" y="2818677"/>
            <a:ext cx="1772101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(0.58,0.74,1)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36898" y="3626749"/>
            <a:ext cx="1772105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(0.80,1.11,1.41)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36901" y="4434832"/>
            <a:ext cx="1772101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(0.3,0.35,0.45)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36904" y="1499188"/>
            <a:ext cx="1772098" cy="45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for geometric mean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582" y="2559951"/>
            <a:ext cx="1765012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(2.91,3.44,3.94)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492" y="3371570"/>
            <a:ext cx="1772101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(0.58,0.74,1)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487" y="4179642"/>
            <a:ext cx="1772105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(0.80,1.11,1.41)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490" y="4987725"/>
            <a:ext cx="1772101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(0.3,0.35,0.45)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493" y="2052081"/>
            <a:ext cx="1772098" cy="45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for geometric mean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00939" y="2945219"/>
            <a:ext cx="1945758" cy="123442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66733" y="2559951"/>
            <a:ext cx="244873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(0.428, 0.610, 0.859)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9643" y="3371570"/>
            <a:ext cx="2455825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(0.085, 0.131, 0.218)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9638" y="4179642"/>
            <a:ext cx="2455830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0.117, 0.196, 0.309)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9641" y="4987725"/>
            <a:ext cx="2455827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(0.044, 0.063, 0.099)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9643" y="2052081"/>
            <a:ext cx="2455825" cy="45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weights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953981" y="2984726"/>
            <a:ext cx="1945758" cy="123442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Defuzzify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6087" y="2563492"/>
            <a:ext cx="2448736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0.633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98997" y="3375111"/>
            <a:ext cx="2455825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8992" y="4183183"/>
            <a:ext cx="2455830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8995" y="4991266"/>
            <a:ext cx="2455827" cy="77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98997" y="2055622"/>
            <a:ext cx="2455825" cy="45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2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Decision Software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Coding a fuzzy AHP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66" y="1945758"/>
            <a:ext cx="6187924" cy="322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2" y="1945758"/>
            <a:ext cx="4767391" cy="32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6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CBCD-CF61-43DF-89BE-39605C1D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89" y="1702879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44C3-1F28-43A4-A22C-14C20062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94093"/>
            <a:ext cx="8946541" cy="1279926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I’ll be happy to answer your questions.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Brain-Storming!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Email me at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mojtaba.nourani@mail.um.ac.ir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0F9DBDE-B23D-4690-B309-5F65DF08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523" y="335486"/>
            <a:ext cx="1057582" cy="767687"/>
          </a:xfrm>
        </p:spPr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43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2DE9-F7FF-4FB0-AA7B-B5569F5C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D60B-E88A-4CFA-BB89-BC14CF90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53248"/>
            <a:ext cx="11582400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Takagi-Sugeno systems as interpolators between memoryless functions	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Takagi-Sugeno systems as interpolators between linear state-space dynamic systems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Compensation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control engineering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Identification in TSK form from 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DDCF4-325A-47F0-AE2A-AA94ECAB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523" y="335486"/>
            <a:ext cx="1057582" cy="767687"/>
          </a:xfrm>
        </p:spPr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05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70A5-1E87-4A99-B566-78D9E378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25541" cy="140053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Takagi-Sugeno systems as interpolators between memoryless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9E27-428C-4AC8-8095-232A5E0A7BA0}"/>
              </a:ext>
            </a:extLst>
          </p:cNvPr>
          <p:cNvSpPr txBox="1"/>
          <p:nvPr/>
        </p:nvSpPr>
        <p:spPr>
          <a:xfrm>
            <a:off x="95050" y="6405282"/>
            <a:ext cx="555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[1]: Lilly, J.H., 2011.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 and identification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</a:t>
            </a:r>
            <a:r>
              <a:rPr lang="en-US" sz="1300" dirty="0"/>
              <a:t>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8D034F5-F3C9-4F8E-9490-1F7E9862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523" y="335486"/>
            <a:ext cx="1057582" cy="767687"/>
          </a:xfrm>
        </p:spPr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910012" cy="4195481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T – S fuzzy system with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rules of the form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(.)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same operators as Mamdani inference method and by substituting the TSK consequents we have: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𝑐𝑟𝑖𝑠𝑝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910012" cy="4195481"/>
              </a:xfrm>
              <a:blipFill>
                <a:blip r:embed="rId2"/>
                <a:stretch>
                  <a:fillRect l="-503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6500" y="5473700"/>
                <a:ext cx="7391400" cy="38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we assume </a:t>
                </a:r>
                <a:r>
                  <a:rPr lang="en-US" b="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0" y="5473700"/>
                <a:ext cx="7391400" cy="386068"/>
              </a:xfrm>
              <a:prstGeom prst="rect">
                <a:avLst/>
              </a:prstGeom>
              <a:blipFill>
                <a:blip r:embed="rId3"/>
                <a:stretch>
                  <a:fillRect l="-743" t="-476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0036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70A5-1E87-4A99-B566-78D9E378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25541" cy="1400530"/>
          </a:xfrm>
        </p:spPr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Takagi-Sugeno systems as interpolators between linear state-space dynamic systems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8D034F5-F3C9-4F8E-9490-1F7E9862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523" y="335486"/>
            <a:ext cx="1057582" cy="767687"/>
          </a:xfrm>
        </p:spPr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8131" y="1103173"/>
                <a:ext cx="10910012" cy="51452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𝑐𝑟𝑖𝑠𝑝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131" y="1103173"/>
                <a:ext cx="10910012" cy="5145226"/>
              </a:xfrm>
              <a:blipFill>
                <a:blip r:embed="rId2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5019698" y="2804632"/>
            <a:ext cx="2247900" cy="334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9618" y="2769655"/>
            <a:ext cx="307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basis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642" y="3675786"/>
                <a:ext cx="10910012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the rules have the following form?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substituting the new consequents we have:</a:t>
                </a:r>
              </a:p>
              <a:p>
                <a:pPr marL="0" indent="0">
                  <a:buFont typeface="Wingdings 3" charset="2"/>
                  <a:buNone/>
                </a:pPr>
                <a:endParaRPr 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))(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2" y="3675786"/>
                <a:ext cx="10910012" cy="4195481"/>
              </a:xfrm>
              <a:prstGeom prst="rect">
                <a:avLst/>
              </a:prstGeom>
              <a:blipFill>
                <a:blip r:embed="rId3"/>
                <a:stretch>
                  <a:fillRect l="-503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170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70A5-1E87-4A99-B566-78D9E378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25541" cy="140053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Takagi-Sugeno systems as interpolators between linear state-space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systems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9E27-428C-4AC8-8095-232A5E0A7BA0}"/>
              </a:ext>
            </a:extLst>
          </p:cNvPr>
          <p:cNvSpPr txBox="1"/>
          <p:nvPr/>
        </p:nvSpPr>
        <p:spPr>
          <a:xfrm>
            <a:off x="95050" y="6405282"/>
            <a:ext cx="555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[1]: Lilly, J.H., 2011.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 and identification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</a:t>
            </a:r>
            <a:r>
              <a:rPr lang="en-US" sz="1300" dirty="0"/>
              <a:t>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8D034F5-F3C9-4F8E-9490-1F7E9862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523" y="335486"/>
            <a:ext cx="1057582" cy="767687"/>
          </a:xfrm>
        </p:spPr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73619"/>
                <a:ext cx="10910012" cy="46747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&amp;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fa-I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Consider a two-input fuzzy system with rules</a:t>
                </a:r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73619"/>
                <a:ext cx="10910012" cy="4674780"/>
              </a:xfrm>
              <a:blipFill>
                <a:blip r:embed="rId2"/>
                <a:stretch>
                  <a:fillRect l="-335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6682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1070A5-1E87-4A99-B566-78D9E378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25541" cy="727496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Takagi-Sugeno systems as interpolators between linear state-space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systems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809" y="1669312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membership functions as follows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6" y="2527742"/>
            <a:ext cx="4829175" cy="2876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91" y="2442678"/>
            <a:ext cx="4895850" cy="300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69E27-428C-4AC8-8095-232A5E0A7BA0}"/>
              </a:ext>
            </a:extLst>
          </p:cNvPr>
          <p:cNvSpPr txBox="1"/>
          <p:nvPr/>
        </p:nvSpPr>
        <p:spPr>
          <a:xfrm>
            <a:off x="95050" y="6405282"/>
            <a:ext cx="555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[1]: Lilly, J.H., 2011.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 and identification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</a:t>
            </a:r>
            <a:r>
              <a:rPr lang="en-US" sz="1300" dirty="0"/>
              <a:t>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5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70A5-1E87-4A99-B566-78D9E378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25541" cy="140053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Takagi-Sugeno systems as interpolators between linear state-space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systems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9E27-428C-4AC8-8095-232A5E0A7BA0}"/>
              </a:ext>
            </a:extLst>
          </p:cNvPr>
          <p:cNvSpPr txBox="1"/>
          <p:nvPr/>
        </p:nvSpPr>
        <p:spPr>
          <a:xfrm>
            <a:off x="95050" y="6405282"/>
            <a:ext cx="555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[1]: Lilly, J.H., 2011.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 and identification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</a:t>
            </a:r>
            <a:r>
              <a:rPr lang="en-US" sz="1300" dirty="0"/>
              <a:t>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8D034F5-F3C9-4F8E-9490-1F7E9862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523" y="335486"/>
            <a:ext cx="1057582" cy="76768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73619"/>
                <a:ext cx="10910012" cy="46747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a particular time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&amp;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09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49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=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=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final system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541CD4-AC43-43DF-971A-FB3959C87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73619"/>
                <a:ext cx="10910012" cy="4674780"/>
              </a:xfrm>
              <a:blipFill>
                <a:blip r:embed="rId2"/>
                <a:stretch>
                  <a:fillRect l="-335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8896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5087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the previous example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r="6049"/>
          <a:stretch/>
        </p:blipFill>
        <p:spPr>
          <a:xfrm>
            <a:off x="3179136" y="1307805"/>
            <a:ext cx="4742122" cy="4000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438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276741"/>
                <a:ext cx="8946541" cy="5432403"/>
              </a:xfrm>
            </p:spPr>
            <p:txBody>
              <a:bodyPr/>
              <a:lstStyle/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plant with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rules of the form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𝑒𝑛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parallel distributed pole placement controller is another T-S system with R rules of the form:</a:t>
                </a: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𝑒𝑛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eigenvalues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to be in the left-half plane.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stability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Matlab LMI toolbox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276741"/>
                <a:ext cx="8946541" cy="5432403"/>
              </a:xfrm>
              <a:blipFill>
                <a:blip r:embed="rId2"/>
                <a:stretch>
                  <a:fillRect l="-545" t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C07-95C2-4396-A179-33FCFED1D282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Distributed Scheme for controlling T-S fuzzy systems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7676</TotalTime>
  <Words>513</Words>
  <Application>Microsoft Office PowerPoint</Application>
  <PresentationFormat>Widescreen</PresentationFormat>
  <Paragraphs>212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 Nazanin</vt:lpstr>
      <vt:lpstr>Calibri</vt:lpstr>
      <vt:lpstr>Cambria Math</vt:lpstr>
      <vt:lpstr>Century Gothic</vt:lpstr>
      <vt:lpstr>Times New Roman</vt:lpstr>
      <vt:lpstr>Wingdings</vt:lpstr>
      <vt:lpstr>Wingdings 3</vt:lpstr>
      <vt:lpstr>Ion</vt:lpstr>
      <vt:lpstr>PowerPoint Presentation</vt:lpstr>
      <vt:lpstr>Outline</vt:lpstr>
      <vt:lpstr>Takagi-Sugeno systems as interpolators between memoryless functions</vt:lpstr>
      <vt:lpstr>Takagi-Sugeno systems as interpolators between linear state-space dynamic systems</vt:lpstr>
      <vt:lpstr>Takagi-Sugeno systems as interpolators between linear state-space dynamic systems</vt:lpstr>
      <vt:lpstr>Takagi-Sugeno systems as interpolators between linear state-space dynamic systems</vt:lpstr>
      <vt:lpstr>Takagi-Sugeno systems as interpolators between linear state-space dynamic systems</vt:lpstr>
      <vt:lpstr>Coding the previous example</vt:lpstr>
      <vt:lpstr>Parallel Distributed Scheme for controlling T-S fuzzy systems</vt:lpstr>
      <vt:lpstr>System Identification in TSK form data </vt:lpstr>
      <vt:lpstr>Coding an example</vt:lpstr>
      <vt:lpstr>PowerPoint Presentation</vt:lpstr>
      <vt:lpstr>Outline</vt:lpstr>
      <vt:lpstr>Pairwise Comparison Matrix</vt:lpstr>
      <vt:lpstr>Example</vt:lpstr>
      <vt:lpstr>Example</vt:lpstr>
      <vt:lpstr>Example</vt:lpstr>
      <vt:lpstr>Super Decision Software and Coding a fuzzy AHP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مجتبی نورانی</dc:creator>
  <cp:lastModifiedBy>Mojtaba Nourani</cp:lastModifiedBy>
  <cp:revision>688</cp:revision>
  <dcterms:created xsi:type="dcterms:W3CDTF">2017-10-17T04:32:16Z</dcterms:created>
  <dcterms:modified xsi:type="dcterms:W3CDTF">2020-01-08T12:58:20Z</dcterms:modified>
</cp:coreProperties>
</file>