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48"/>
  </p:normalViewPr>
  <p:slideViewPr>
    <p:cSldViewPr snapToGrid="0">
      <p:cViewPr varScale="1">
        <p:scale>
          <a:sx n="104" d="100"/>
          <a:sy n="104" d="100"/>
        </p:scale>
        <p:origin x="224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9DDA9-9A0C-1E61-F92C-E49E63E4DE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24C21-1AAE-6976-4DAF-2C6057C0C5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2AE87-149A-9CFF-1FC1-61D8D96D0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81987-0546-D48D-A4DD-7C3A631F1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BE063-B4C7-FEBD-0318-ED2061BD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300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85043-1082-C98D-AA5F-DBEF2C369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B93BF2-E16C-B664-306E-164077B32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F2C91-1F14-4769-593B-68905FB51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4931A-DC2C-B37B-61A2-8926D9499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BD040-2ECD-9E60-248E-C1239E37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06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767AC2-D1A2-27D9-9879-6469A23F2B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25F159-EE9C-8F17-C916-6A9B712F0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0F7A9-4F14-62A2-C9E6-10150639A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7B964-56E2-68FF-D445-4B51BECD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D6C1D-2EF8-33D3-EE7C-DBADE8D4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49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E5267-D1E3-1760-9D91-A51E44E8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84915-CF9A-6FD8-1F40-8914D60E9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9A839-34A4-08A9-0BAE-E237FB32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79CB0-639F-F2CF-9BAF-696F19008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51A4B-50DC-B996-08DF-C58B2D0FA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97544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7302A-2E64-696D-DC24-CBA41C7E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965EF2-177C-A8D1-AC97-63EA4F4C5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8E37E-0C63-EF40-A487-6CEA78634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24A72-6ACE-C7F5-DD47-2A9EDF687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FD482-C6C2-9387-4AE8-78E7534C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35928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667FD-DE82-248C-48C0-FFDD92EF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FE54F-E03B-A2FC-5103-F32C8AD20E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69959-2424-FB3C-5235-A2E62617A4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83F70-0A78-CE0F-C9E2-AC3A99FE3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758A3-79E7-32AD-0F2B-5366F51A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2C5FD-D2F9-B5EF-64BE-2A76E317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82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8CBF8-5D4E-4759-C6AE-89DA8F62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5AEED-9B34-70FC-C165-E0DE8D6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F9F70-BB7E-CD60-FB96-478FB1E04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93997-8983-A1E8-3913-5BBC28D1A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FFFCFF-BEDB-1789-A54A-B991BF45C5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5679B-56AC-648A-875E-047A680DA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1C734-1C1D-9FB3-4484-D851B0C4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4A6B0-00B1-C04E-989C-EFE04F95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7057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ADD37-7B0D-C133-B117-ABD3520A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2B537-BC85-554A-E11F-032342F8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7606C-1BCC-BE78-3D5A-0051A9707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8E415-DB27-FC11-A38F-9A3FE96A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9703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13407-7FD3-AB32-AF1D-5150C0189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8DD936-C497-E009-2F41-43DF5DB84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2200D-2B5F-AB8F-33C6-0282707BB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6457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B4503-3F62-C234-F978-7E11F0DB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DB9-71B0-6146-30C5-4BF4881EE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D6555-A72F-3A24-760F-5D5EC740F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8203A-3195-CC2B-53E5-C3731B09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D7FD94-9B2C-EC05-F66C-60A51DA99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9EE6C3-D05F-39A6-AA85-C748E03DF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25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EA552-5170-565E-DEAD-A69EE47CE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505636-17CE-395E-31A6-89ABD5BD6E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C19D19-748F-E0A7-7452-6A54E4B5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92D7B-3B25-A95D-4078-D565A916C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C86AF-FB38-F577-236A-9E28A6169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330EB-78A9-D061-34FB-65BFEFC8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85465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DEE90C-A32D-1F1D-94C9-121F688E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50A67E-C758-430C-813B-7339AB9D8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2AA019-BBC2-88F4-CCA5-1704B9507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DAD48-48D4-6C48-A091-BC1B45B2F960}" type="datetimeFigureOut">
              <a:rPr lang="en-AU" smtClean="0"/>
              <a:t>10/7/2025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7913B-004A-B237-2167-318A9F889E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B4947-DD67-F687-F365-B00909F5D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3C413-2975-7343-A9EF-C7E1F7D2000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79945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916A59F9-9C4D-7DFC-99D2-B30FB26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142999"/>
            <a:ext cx="11975123" cy="44906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794B-24A9-86AC-D988-E3DD929A2F33}"/>
              </a:ext>
            </a:extLst>
          </p:cNvPr>
          <p:cNvSpPr txBox="1"/>
          <p:nvPr/>
        </p:nvSpPr>
        <p:spPr>
          <a:xfrm>
            <a:off x="369277" y="263769"/>
            <a:ext cx="1004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10 highest h-index (within dataset only) plus some article authors. First author position only.  </a:t>
            </a:r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B6AC3-B343-9E21-6C8A-CFBDB975CDC0}"/>
              </a:ext>
            </a:extLst>
          </p:cNvPr>
          <p:cNvSpPr txBox="1"/>
          <p:nvPr/>
        </p:nvSpPr>
        <p:spPr>
          <a:xfrm>
            <a:off x="369276" y="5947900"/>
            <a:ext cx="1004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Clearly shows specialists compared to generalists/surveyors.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62645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A59F9-9C4D-7DFC-99D2-B30FB26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0018" y="630142"/>
            <a:ext cx="9571964" cy="53177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794B-24A9-86AC-D988-E3DD929A2F33}"/>
              </a:ext>
            </a:extLst>
          </p:cNvPr>
          <p:cNvSpPr txBox="1"/>
          <p:nvPr/>
        </p:nvSpPr>
        <p:spPr>
          <a:xfrm>
            <a:off x="369277" y="263769"/>
            <a:ext cx="10040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12 most cited articles (within Scopus only)</a:t>
            </a:r>
          </a:p>
          <a:p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B6AC3-B343-9E21-6C8A-CFBDB975CDC0}"/>
              </a:ext>
            </a:extLst>
          </p:cNvPr>
          <p:cNvSpPr txBox="1"/>
          <p:nvPr/>
        </p:nvSpPr>
        <p:spPr>
          <a:xfrm>
            <a:off x="369276" y="5947900"/>
            <a:ext cx="1004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Individual articles are quite specialised. Reflects the broad range of focus in the journal, but also that integration between them should not be taken for granted.  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162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A59F9-9C4D-7DFC-99D2-B30FB26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310018" y="630142"/>
            <a:ext cx="9571964" cy="53177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794B-24A9-86AC-D988-E3DD929A2F33}"/>
              </a:ext>
            </a:extLst>
          </p:cNvPr>
          <p:cNvSpPr txBox="1"/>
          <p:nvPr/>
        </p:nvSpPr>
        <p:spPr>
          <a:xfrm>
            <a:off x="369277" y="263769"/>
            <a:ext cx="1004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Topics by geographic region. Need to remove other and unknown.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B6AC3-B343-9E21-6C8A-CFBDB975CDC0}"/>
              </a:ext>
            </a:extLst>
          </p:cNvPr>
          <p:cNvSpPr txBox="1"/>
          <p:nvPr/>
        </p:nvSpPr>
        <p:spPr>
          <a:xfrm>
            <a:off x="668173" y="5991106"/>
            <a:ext cx="1004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Regions can be combined to reduce number of categories. North America, Europe and UK likely a reflection of their respective volumes.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80258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A59F9-9C4D-7DFC-99D2-B30FB26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71453" y="902043"/>
            <a:ext cx="11217156" cy="4206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794B-24A9-86AC-D988-E3DD929A2F33}"/>
              </a:ext>
            </a:extLst>
          </p:cNvPr>
          <p:cNvSpPr txBox="1"/>
          <p:nvPr/>
        </p:nvSpPr>
        <p:spPr>
          <a:xfrm>
            <a:off x="369277" y="263769"/>
            <a:ext cx="1004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Topics by 5 year period.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B6AC3-B343-9E21-6C8A-CFBDB975CDC0}"/>
              </a:ext>
            </a:extLst>
          </p:cNvPr>
          <p:cNvSpPr txBox="1"/>
          <p:nvPr/>
        </p:nvSpPr>
        <p:spPr>
          <a:xfrm>
            <a:off x="754871" y="5459765"/>
            <a:ext cx="1004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Only some minor changes, may not be significant. Emergence of GE after 2000. Decrease in leadership and change, until COVID and re-emergence of career </a:t>
            </a:r>
            <a:r>
              <a:rPr lang="en-AU" dirty="0" err="1"/>
              <a:t>schock</a:t>
            </a:r>
            <a:r>
              <a:rPr lang="en-AU" dirty="0"/>
              <a:t> research?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6548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6A59F9-9C4D-7DFC-99D2-B30FB26B5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95262" y="633101"/>
            <a:ext cx="9588843" cy="5114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6794B-24A9-86AC-D988-E3DD929A2F33}"/>
              </a:ext>
            </a:extLst>
          </p:cNvPr>
          <p:cNvSpPr txBox="1"/>
          <p:nvPr/>
        </p:nvSpPr>
        <p:spPr>
          <a:xfrm>
            <a:off x="369277" y="263769"/>
            <a:ext cx="1004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Topics by year, continuous. Skewed visualisation, over-emphasises early data.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B6AC3-B343-9E21-6C8A-CFBDB975CDC0}"/>
              </a:ext>
            </a:extLst>
          </p:cNvPr>
          <p:cNvSpPr txBox="1"/>
          <p:nvPr/>
        </p:nvSpPr>
        <p:spPr>
          <a:xfrm>
            <a:off x="779585" y="5670901"/>
            <a:ext cx="100408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Initial focus on management dropped off. Rise of GE 2000-2012. Rise of focus on identity in precarious and temp work and in gender </a:t>
            </a:r>
            <a:r>
              <a:rPr lang="en-AU"/>
              <a:t>and sustainable careers. </a:t>
            </a: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8142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180</Words>
  <Application>Microsoft Macintosh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Healy</dc:creator>
  <cp:lastModifiedBy>Michael Healy</cp:lastModifiedBy>
  <cp:revision>1</cp:revision>
  <dcterms:created xsi:type="dcterms:W3CDTF">2025-07-09T22:30:13Z</dcterms:created>
  <dcterms:modified xsi:type="dcterms:W3CDTF">2025-07-09T22:43:18Z</dcterms:modified>
</cp:coreProperties>
</file>