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j3KrddqIvbX0w+FiMQ1a29v5Kr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863D2E-5607-42B8-B73F-4818B6FA953A}">
  <a:tblStyle styleId="{61863D2E-5607-42B8-B73F-4818B6FA953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56ed8319_0_4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56ed8319_0_4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a56ed8319_0_4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a56ed8319_2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a56ed8319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8a56ed8319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a56ed8319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a56ed8319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8a56ed8319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56ed8319_0_3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8a56ed8319_0_3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8a56ed8319_0_3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a56ed8319_0_4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a56ed8319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8a56ed8319_0_4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56ed8319_0_1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8a56ed8319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L"/>
              <a:t>colocar que vista es </a:t>
            </a:r>
            <a:endParaRPr/>
          </a:p>
        </p:txBody>
      </p:sp>
      <p:sp>
        <p:nvSpPr>
          <p:cNvPr id="214" name="Google Shape;214;g8a56ed8319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56ed8319_0_4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56ed8319_0_4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8a56ed8319_0_4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a56ed8319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a56ed8319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b68d35bf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b68d35b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b68d35b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2e81369bd_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72e81369bd_2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aed91f607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ed91f607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8aed91f607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56ed831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56ed83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8a56ed831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a56ed8319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a56ed831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8a56ed831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56ed8319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56ed8319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8a56ed8319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56ed8319_0_2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56ed8319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CL">
                <a:latin typeface="Arial"/>
                <a:ea typeface="Arial"/>
                <a:cs typeface="Arial"/>
                <a:sym typeface="Arial"/>
              </a:rPr>
              <a:t>Reducir el tiempo de compra de alimentos en casino y cafetería de la Universidad Andrés Bello a los estudiantes, mediante un aplicativo móvil.</a:t>
            </a:r>
            <a:endParaRPr sz="100"/>
          </a:p>
        </p:txBody>
      </p:sp>
      <p:sp>
        <p:nvSpPr>
          <p:cNvPr id="150" name="Google Shape;150;g8a56ed8319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a56ed8319_0_2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8a56ed8319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CL" sz="1200" u="none" strike="noStrike">
                <a:solidFill>
                  <a:schemeClr val="dk1"/>
                </a:solidFill>
                <a:latin typeface="Calibri"/>
                <a:ea typeface="Calibri"/>
                <a:cs typeface="Calibri"/>
                <a:sym typeface="Calibri"/>
              </a:rPr>
              <a:t>.</a:t>
            </a:r>
            <a:br>
              <a:rPr lang="es-CL"/>
            </a:br>
            <a:br>
              <a:rPr lang="es-CL"/>
            </a:br>
            <a:endParaRPr/>
          </a:p>
        </p:txBody>
      </p:sp>
      <p:sp>
        <p:nvSpPr>
          <p:cNvPr id="158" name="Google Shape;158;g8a56ed8319_0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56ed8319_0_3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8a56ed8319_0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CL" sz="1200" u="none" strike="noStrike">
                <a:solidFill>
                  <a:schemeClr val="dk1"/>
                </a:solidFill>
                <a:latin typeface="Calibri"/>
                <a:ea typeface="Calibri"/>
                <a:cs typeface="Calibri"/>
                <a:sym typeface="Calibri"/>
              </a:rPr>
              <a:t>.</a:t>
            </a:r>
            <a:br>
              <a:rPr lang="es-CL"/>
            </a:br>
            <a:br>
              <a:rPr lang="es-CL"/>
            </a:br>
            <a:endParaRPr/>
          </a:p>
        </p:txBody>
      </p:sp>
      <p:sp>
        <p:nvSpPr>
          <p:cNvPr id="166" name="Google Shape;166;g8a56ed8319_0_3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4" name="Shape 74"/>
        <p:cNvGrpSpPr/>
        <p:nvPr/>
      </p:nvGrpSpPr>
      <p:grpSpPr>
        <a:xfrm>
          <a:off x="0" y="0"/>
          <a:ext cx="0" cy="0"/>
          <a:chOff x="0" y="0"/>
          <a:chExt cx="0" cy="0"/>
        </a:xfrm>
      </p:grpSpPr>
      <p:sp>
        <p:nvSpPr>
          <p:cNvPr id="75" name="Google Shape;75;p24"/>
          <p:cNvSpPr txBox="1"/>
          <p:nvPr>
            <p:ph type="title"/>
          </p:nvPr>
        </p:nvSpPr>
        <p:spPr>
          <a:xfrm>
            <a:off x="628650" y="202288"/>
            <a:ext cx="7886700" cy="6181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0" name="Shape 80"/>
        <p:cNvGrpSpPr/>
        <p:nvPr/>
      </p:nvGrpSpPr>
      <p:grpSpPr>
        <a:xfrm>
          <a:off x="0" y="0"/>
          <a:ext cx="0" cy="0"/>
          <a:chOff x="0" y="0"/>
          <a:chExt cx="0" cy="0"/>
        </a:xfrm>
      </p:grpSpPr>
      <p:sp>
        <p:nvSpPr>
          <p:cNvPr id="81" name="Google Shape;81;p2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7" name="Shape 27"/>
        <p:cNvGrpSpPr/>
        <p:nvPr/>
      </p:nvGrpSpPr>
      <p:grpSpPr>
        <a:xfrm>
          <a:off x="0" y="0"/>
          <a:ext cx="0" cy="0"/>
          <a:chOff x="0" y="0"/>
          <a:chExt cx="0" cy="0"/>
        </a:xfrm>
      </p:grpSpPr>
      <p:sp>
        <p:nvSpPr>
          <p:cNvPr id="28" name="Google Shape;28;p17"/>
          <p:cNvSpPr txBox="1"/>
          <p:nvPr>
            <p:ph type="title"/>
          </p:nvPr>
        </p:nvSpPr>
        <p:spPr>
          <a:xfrm>
            <a:off x="628650" y="202288"/>
            <a:ext cx="7886700" cy="6181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628650" y="202288"/>
            <a:ext cx="7886700" cy="6181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6" name="Shape 46"/>
        <p:cNvGrpSpPr/>
        <p:nvPr/>
      </p:nvGrpSpPr>
      <p:grpSpPr>
        <a:xfrm>
          <a:off x="0" y="0"/>
          <a:ext cx="0" cy="0"/>
          <a:chOff x="0" y="0"/>
          <a:chExt cx="0" cy="0"/>
        </a:xfrm>
      </p:grpSpPr>
      <p:sp>
        <p:nvSpPr>
          <p:cNvPr id="47" name="Google Shape;47;p2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628650" y="202288"/>
            <a:ext cx="7886700" cy="6181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2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4"/>
          <p:cNvPicPr preferRelativeResize="0"/>
          <p:nvPr/>
        </p:nvPicPr>
        <p:blipFill rotWithShape="1">
          <a:blip r:embed="rId1">
            <a:alphaModFix/>
          </a:blip>
          <a:srcRect b="51651" l="-153" r="153" t="20538"/>
          <a:stretch/>
        </p:blipFill>
        <p:spPr>
          <a:xfrm>
            <a:off x="-28026" y="0"/>
            <a:ext cx="9172026" cy="802886"/>
          </a:xfrm>
          <a:prstGeom prst="rect">
            <a:avLst/>
          </a:prstGeom>
          <a:noFill/>
          <a:ln>
            <a:noFill/>
          </a:ln>
        </p:spPr>
      </p:pic>
      <p:sp>
        <p:nvSpPr>
          <p:cNvPr id="11" name="Google Shape;11;p14"/>
          <p:cNvSpPr txBox="1"/>
          <p:nvPr>
            <p:ph type="title"/>
          </p:nvPr>
        </p:nvSpPr>
        <p:spPr>
          <a:xfrm>
            <a:off x="628650" y="202288"/>
            <a:ext cx="7886700" cy="618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pic>
        <p:nvPicPr>
          <p:cNvPr id="16" name="Google Shape;16;p14"/>
          <p:cNvPicPr preferRelativeResize="0"/>
          <p:nvPr/>
        </p:nvPicPr>
        <p:blipFill rotWithShape="1">
          <a:blip r:embed="rId2">
            <a:alphaModFix/>
          </a:blip>
          <a:srcRect b="0" l="0" r="0" t="0"/>
          <a:stretch/>
        </p:blipFill>
        <p:spPr>
          <a:xfrm>
            <a:off x="8302011" y="89552"/>
            <a:ext cx="719254" cy="60002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cxnSp>
        <p:nvCxnSpPr>
          <p:cNvPr id="90" name="Google Shape;90;p1"/>
          <p:cNvCxnSpPr/>
          <p:nvPr/>
        </p:nvCxnSpPr>
        <p:spPr>
          <a:xfrm>
            <a:off x="492141" y="3591697"/>
            <a:ext cx="7778700" cy="0"/>
          </a:xfrm>
          <a:prstGeom prst="straightConnector1">
            <a:avLst/>
          </a:prstGeom>
          <a:noFill/>
          <a:ln cap="flat" cmpd="sng" w="28575">
            <a:solidFill>
              <a:schemeClr val="lt1"/>
            </a:solidFill>
            <a:prstDash val="solid"/>
            <a:miter lim="800000"/>
            <a:headEnd len="sm" w="sm" type="none"/>
            <a:tailEnd len="sm" w="sm" type="none"/>
          </a:ln>
        </p:spPr>
      </p:cxnSp>
      <p:cxnSp>
        <p:nvCxnSpPr>
          <p:cNvPr id="91" name="Google Shape;91;p1"/>
          <p:cNvCxnSpPr/>
          <p:nvPr/>
        </p:nvCxnSpPr>
        <p:spPr>
          <a:xfrm>
            <a:off x="2186082" y="2158313"/>
            <a:ext cx="0" cy="1273200"/>
          </a:xfrm>
          <a:prstGeom prst="straightConnector1">
            <a:avLst/>
          </a:prstGeom>
          <a:noFill/>
          <a:ln cap="flat" cmpd="sng" w="9525">
            <a:solidFill>
              <a:schemeClr val="lt1"/>
            </a:solidFill>
            <a:prstDash val="solid"/>
            <a:miter lim="800000"/>
            <a:headEnd len="sm" w="sm" type="none"/>
            <a:tailEnd len="sm" w="sm" type="none"/>
          </a:ln>
        </p:spPr>
      </p:cxnSp>
      <p:sp>
        <p:nvSpPr>
          <p:cNvPr id="92" name="Google Shape;92;p1"/>
          <p:cNvSpPr txBox="1"/>
          <p:nvPr/>
        </p:nvSpPr>
        <p:spPr>
          <a:xfrm>
            <a:off x="2074875" y="1664300"/>
            <a:ext cx="604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Tópico de especialidad</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de desarrollo</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móvil</a:t>
            </a:r>
            <a:endParaRPr b="1" i="0" sz="4000" u="none" cap="none" strike="noStrike">
              <a:solidFill>
                <a:schemeClr val="lt1"/>
              </a:solidFill>
              <a:latin typeface="Calibri"/>
              <a:ea typeface="Calibri"/>
              <a:cs typeface="Calibri"/>
              <a:sym typeface="Calibri"/>
            </a:endParaRPr>
          </a:p>
        </p:txBody>
      </p:sp>
      <p:sp>
        <p:nvSpPr>
          <p:cNvPr id="93" name="Google Shape;93;p1"/>
          <p:cNvSpPr txBox="1"/>
          <p:nvPr/>
        </p:nvSpPr>
        <p:spPr>
          <a:xfrm>
            <a:off x="492140" y="3722684"/>
            <a:ext cx="3965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Facultad de Ingeniería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Ingeniería en Computación e Informática</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4268275" y="3726675"/>
            <a:ext cx="40764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Matías Gonzalez</a:t>
            </a:r>
            <a:endParaRPr b="0" i="0" sz="1600" u="none" cap="none" strike="noStrike">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Macarena Rebolledo</a:t>
            </a:r>
            <a:endParaRPr b="0" i="0" sz="1600" u="none" cap="none" strike="noStrike">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Felipe Zapata</a:t>
            </a:r>
            <a:endParaRPr b="0" i="0" sz="1600" u="none" cap="none" strike="noStrik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4">
            <a:alphaModFix/>
          </a:blip>
          <a:srcRect b="24760" l="0" r="0" t="25507"/>
          <a:stretch/>
        </p:blipFill>
        <p:spPr>
          <a:xfrm>
            <a:off x="-14013" y="0"/>
            <a:ext cx="9172027" cy="1435697"/>
          </a:xfrm>
          <a:prstGeom prst="rect">
            <a:avLst/>
          </a:prstGeom>
          <a:noFill/>
          <a:ln>
            <a:noFill/>
          </a:ln>
        </p:spPr>
      </p:pic>
      <p:pic>
        <p:nvPicPr>
          <p:cNvPr id="96" name="Google Shape;96;p1"/>
          <p:cNvPicPr preferRelativeResize="0"/>
          <p:nvPr/>
        </p:nvPicPr>
        <p:blipFill rotWithShape="1">
          <a:blip r:embed="rId4">
            <a:alphaModFix/>
          </a:blip>
          <a:srcRect b="5988" l="-150" r="150" t="46508"/>
          <a:stretch/>
        </p:blipFill>
        <p:spPr>
          <a:xfrm>
            <a:off x="-14013" y="5486719"/>
            <a:ext cx="9172027" cy="1371280"/>
          </a:xfrm>
          <a:prstGeom prst="rect">
            <a:avLst/>
          </a:prstGeom>
          <a:noFill/>
          <a:ln>
            <a:noFill/>
          </a:ln>
        </p:spPr>
      </p:pic>
      <p:sp>
        <p:nvSpPr>
          <p:cNvPr id="97" name="Google Shape;97;p1"/>
          <p:cNvSpPr txBox="1"/>
          <p:nvPr/>
        </p:nvSpPr>
        <p:spPr>
          <a:xfrm>
            <a:off x="0" y="5645444"/>
            <a:ext cx="91581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Calibri"/>
                <a:ea typeface="Calibri"/>
                <a:cs typeface="Calibri"/>
                <a:sym typeface="Calibri"/>
              </a:rPr>
              <a:t>Abril, 2020</a:t>
            </a:r>
            <a:endParaRPr b="0" i="0" sz="1400" u="none" cap="none" strike="noStrike">
              <a:solidFill>
                <a:srgbClr val="000000"/>
              </a:solidFill>
              <a:latin typeface="Arial"/>
              <a:ea typeface="Arial"/>
              <a:cs typeface="Arial"/>
              <a:sym typeface="Arial"/>
            </a:endParaRPr>
          </a:p>
        </p:txBody>
      </p:sp>
      <p:pic>
        <p:nvPicPr>
          <p:cNvPr id="98" name="Google Shape;98;p1"/>
          <p:cNvPicPr preferRelativeResize="0"/>
          <p:nvPr/>
        </p:nvPicPr>
        <p:blipFill rotWithShape="1">
          <a:blip r:embed="rId5">
            <a:alphaModFix/>
          </a:blip>
          <a:srcRect b="0" l="0" r="0" t="0"/>
          <a:stretch/>
        </p:blipFill>
        <p:spPr>
          <a:xfrm>
            <a:off x="686349" y="2158313"/>
            <a:ext cx="1279083" cy="1189591"/>
          </a:xfrm>
          <a:prstGeom prst="rect">
            <a:avLst/>
          </a:prstGeom>
          <a:noFill/>
          <a:ln>
            <a:noFill/>
          </a:ln>
        </p:spPr>
      </p:pic>
      <p:sp>
        <p:nvSpPr>
          <p:cNvPr id="99" name="Google Shape;99;p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CL"/>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a56ed8319_0_442"/>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177" name="Google Shape;177;g8a56ed8319_0_442"/>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Objetivo Específicos.</a:t>
            </a:r>
            <a:endParaRPr/>
          </a:p>
        </p:txBody>
      </p:sp>
      <p:graphicFrame>
        <p:nvGraphicFramePr>
          <p:cNvPr id="178" name="Google Shape;178;g8a56ed8319_0_442"/>
          <p:cNvGraphicFramePr/>
          <p:nvPr/>
        </p:nvGraphicFramePr>
        <p:xfrm>
          <a:off x="274750" y="2188875"/>
          <a:ext cx="3000000" cy="3000000"/>
        </p:xfrm>
        <a:graphic>
          <a:graphicData uri="http://schemas.openxmlformats.org/drawingml/2006/table">
            <a:tbl>
              <a:tblPr>
                <a:noFill/>
                <a:tableStyleId>{61863D2E-5607-42B8-B73F-4818B6FA953A}</a:tableStyleId>
              </a:tblPr>
              <a:tblGrid>
                <a:gridCol w="426625"/>
                <a:gridCol w="2103400"/>
                <a:gridCol w="1279900"/>
                <a:gridCol w="1230275"/>
                <a:gridCol w="1607300"/>
                <a:gridCol w="1825575"/>
              </a:tblGrid>
              <a:tr h="342900">
                <a:tc>
                  <a:txBody>
                    <a:bodyPr/>
                    <a:lstStyle/>
                    <a:p>
                      <a:pPr indent="0" lvl="0" marL="0" rtl="0" algn="ctr">
                        <a:lnSpc>
                          <a:spcPct val="115000"/>
                        </a:lnSpc>
                        <a:spcBef>
                          <a:spcPts val="0"/>
                        </a:spcBef>
                        <a:spcAft>
                          <a:spcPts val="0"/>
                        </a:spcAft>
                        <a:buNone/>
                      </a:pPr>
                      <a:r>
                        <a:rPr b="1" lang="es-CL" sz="1100"/>
                        <a:t>ID</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Situación actual</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Objetivo específico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Resultado esperado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Métrica</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Criterio de éxito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r>
              <a:tr h="819150">
                <a:tc>
                  <a:txBody>
                    <a:bodyPr/>
                    <a:lstStyle/>
                    <a:p>
                      <a:pPr indent="0" lvl="0" marL="0" rtl="0" algn="ctr">
                        <a:lnSpc>
                          <a:spcPct val="115000"/>
                        </a:lnSpc>
                        <a:spcBef>
                          <a:spcPts val="0"/>
                        </a:spcBef>
                        <a:spcAft>
                          <a:spcPts val="0"/>
                        </a:spcAft>
                        <a:buNone/>
                      </a:pPr>
                      <a:r>
                        <a:rPr lang="es-CL"/>
                        <a:t>OE3</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Al estar trabajando solo con papel, no da la </a:t>
                      </a:r>
                      <a:r>
                        <a:rPr lang="es-CL"/>
                        <a:t>oportunidad</a:t>
                      </a:r>
                      <a:r>
                        <a:rPr lang="es-CL"/>
                        <a:t> de realizar una consulta correcta si el </a:t>
                      </a:r>
                      <a:r>
                        <a:rPr lang="es-CL"/>
                        <a:t>vehículo</a:t>
                      </a:r>
                      <a:r>
                        <a:rPr lang="es-CL"/>
                        <a:t> tiene alguna denuncia por robo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Consultar si el </a:t>
                      </a:r>
                      <a:r>
                        <a:rPr lang="es-CL"/>
                        <a:t>automóvil</a:t>
                      </a:r>
                      <a:r>
                        <a:rPr lang="es-CL"/>
                        <a:t> infraccionado tiene denuncia por robo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Módulo</a:t>
                      </a:r>
                      <a:r>
                        <a:rPr lang="es-CL"/>
                        <a:t> de consulta por robo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Consultar</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Aumentar gradualmente la recuperación de posibles autos infraccionados que tengan denuncia por robo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8a56ed8319_2_17"/>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pic>
        <p:nvPicPr>
          <p:cNvPr id="185" name="Google Shape;185;g8a56ed8319_2_17"/>
          <p:cNvPicPr preferRelativeResize="0"/>
          <p:nvPr/>
        </p:nvPicPr>
        <p:blipFill>
          <a:blip r:embed="rId3">
            <a:alphaModFix/>
          </a:blip>
          <a:stretch>
            <a:fillRect/>
          </a:stretch>
        </p:blipFill>
        <p:spPr>
          <a:xfrm>
            <a:off x="533400" y="1205150"/>
            <a:ext cx="8077200" cy="504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8a56ed8319_0_28"/>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92" name="Google Shape;192;g8a56ed8319_0_28"/>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Alcance y </a:t>
            </a:r>
            <a:r>
              <a:rPr lang="es-CL" sz="3000">
                <a:solidFill>
                  <a:srgbClr val="FFFFFF"/>
                </a:solidFill>
              </a:rPr>
              <a:t>L</a:t>
            </a:r>
            <a:r>
              <a:rPr lang="es-CL" sz="3000">
                <a:solidFill>
                  <a:srgbClr val="FFFFFF"/>
                </a:solidFill>
                <a:latin typeface="Calibri"/>
                <a:ea typeface="Calibri"/>
                <a:cs typeface="Calibri"/>
                <a:sym typeface="Calibri"/>
              </a:rPr>
              <a:t>imitaciones.</a:t>
            </a:r>
            <a:endParaRPr sz="3000">
              <a:solidFill>
                <a:srgbClr val="FFFFFF"/>
              </a:solidFill>
              <a:latin typeface="Calibri"/>
              <a:ea typeface="Calibri"/>
              <a:cs typeface="Calibri"/>
              <a:sym typeface="Calibri"/>
            </a:endParaRPr>
          </a:p>
          <a:p>
            <a:pPr indent="0" lvl="0" marL="0" rtl="0" algn="l">
              <a:spcBef>
                <a:spcPts val="0"/>
              </a:spcBef>
              <a:spcAft>
                <a:spcPts val="0"/>
              </a:spcAft>
              <a:buNone/>
            </a:pPr>
            <a:r>
              <a:t/>
            </a:r>
            <a:endParaRPr sz="3000">
              <a:solidFill>
                <a:srgbClr val="FFFFFF"/>
              </a:solidFill>
              <a:latin typeface="Calibri"/>
              <a:ea typeface="Calibri"/>
              <a:cs typeface="Calibri"/>
              <a:sym typeface="Calibri"/>
            </a:endParaRPr>
          </a:p>
        </p:txBody>
      </p:sp>
      <p:pic>
        <p:nvPicPr>
          <p:cNvPr id="193" name="Google Shape;193;g8a56ed8319_0_28"/>
          <p:cNvPicPr preferRelativeResize="0"/>
          <p:nvPr/>
        </p:nvPicPr>
        <p:blipFill>
          <a:blip r:embed="rId3">
            <a:alphaModFix/>
          </a:blip>
          <a:stretch>
            <a:fillRect/>
          </a:stretch>
        </p:blipFill>
        <p:spPr>
          <a:xfrm>
            <a:off x="6457950" y="4327250"/>
            <a:ext cx="2569750" cy="1900900"/>
          </a:xfrm>
          <a:prstGeom prst="rect">
            <a:avLst/>
          </a:prstGeom>
          <a:noFill/>
          <a:ln>
            <a:noFill/>
          </a:ln>
        </p:spPr>
      </p:pic>
      <p:sp>
        <p:nvSpPr>
          <p:cNvPr id="194" name="Google Shape;194;g8a56ed8319_0_28"/>
          <p:cNvSpPr txBox="1"/>
          <p:nvPr/>
        </p:nvSpPr>
        <p:spPr>
          <a:xfrm>
            <a:off x="300800" y="1082850"/>
            <a:ext cx="6256500" cy="54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000">
                <a:latin typeface="Calibri"/>
                <a:ea typeface="Calibri"/>
                <a:cs typeface="Calibri"/>
                <a:sym typeface="Calibri"/>
              </a:rPr>
              <a:t>Alcances: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No permitirá comunicarse con otros inspectores municipales, mediante la APP</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No </a:t>
            </a:r>
            <a:r>
              <a:rPr lang="es-CL" sz="2000">
                <a:latin typeface="Calibri"/>
                <a:ea typeface="Calibri"/>
                <a:cs typeface="Calibri"/>
                <a:sym typeface="Calibri"/>
              </a:rPr>
              <a:t>sustituirá</a:t>
            </a:r>
            <a:r>
              <a:rPr lang="es-CL" sz="2000">
                <a:latin typeface="Calibri"/>
                <a:ea typeface="Calibri"/>
                <a:cs typeface="Calibri"/>
                <a:sym typeface="Calibri"/>
              </a:rPr>
              <a:t> a los inspectores municipales, ellos seguirán haciendo su trabajo de forma presencial.</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La información se actualizará de manera online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Dará aviso a carabineros en caso de que un </a:t>
            </a:r>
            <a:r>
              <a:rPr lang="es-CL" sz="2000">
                <a:latin typeface="Calibri"/>
                <a:ea typeface="Calibri"/>
                <a:cs typeface="Calibri"/>
                <a:sym typeface="Calibri"/>
              </a:rPr>
              <a:t>vehículo</a:t>
            </a:r>
            <a:r>
              <a:rPr lang="es-CL" sz="2000">
                <a:latin typeface="Calibri"/>
                <a:ea typeface="Calibri"/>
                <a:cs typeface="Calibri"/>
                <a:sym typeface="Calibri"/>
              </a:rPr>
              <a:t> esté con denuncia por robo</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No revisará si el auto cuenta con sus papeles al día</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s-CL" sz="2000">
                <a:latin typeface="Calibri"/>
                <a:ea typeface="Calibri"/>
                <a:cs typeface="Calibri"/>
                <a:sym typeface="Calibri"/>
              </a:rPr>
              <a:t>Limitaciones: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Conexión a internet para poder actualizar la información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Vehículo sin patente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s-CL" sz="2000">
                <a:latin typeface="Calibri"/>
                <a:ea typeface="Calibri"/>
                <a:cs typeface="Calibri"/>
                <a:sym typeface="Calibri"/>
              </a:rPr>
              <a:t>Solo permitirá sacar la infracción.</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8a56ed8319_0_34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201" name="Google Shape;201;g8a56ed8319_0_349"/>
          <p:cNvSpPr txBox="1"/>
          <p:nvPr>
            <p:ph idx="4294967295" type="title"/>
          </p:nvPr>
        </p:nvSpPr>
        <p:spPr>
          <a:xfrm>
            <a:off x="0" y="158600"/>
            <a:ext cx="84006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Requerimientos Funcionales Relevantes</a:t>
            </a:r>
            <a:endParaRPr sz="3959"/>
          </a:p>
        </p:txBody>
      </p:sp>
      <p:graphicFrame>
        <p:nvGraphicFramePr>
          <p:cNvPr id="202" name="Google Shape;202;g8a56ed8319_0_349"/>
          <p:cNvGraphicFramePr/>
          <p:nvPr/>
        </p:nvGraphicFramePr>
        <p:xfrm>
          <a:off x="529650" y="1951775"/>
          <a:ext cx="3000000" cy="3000000"/>
        </p:xfrm>
        <a:graphic>
          <a:graphicData uri="http://schemas.openxmlformats.org/drawingml/2006/table">
            <a:tbl>
              <a:tblPr>
                <a:noFill/>
                <a:tableStyleId>{61863D2E-5607-42B8-B73F-4818B6FA953A}</a:tableStyleId>
              </a:tblPr>
              <a:tblGrid>
                <a:gridCol w="1297775"/>
                <a:gridCol w="6944275"/>
              </a:tblGrid>
              <a:tr h="200025">
                <a:tc>
                  <a:txBody>
                    <a:bodyPr/>
                    <a:lstStyle/>
                    <a:p>
                      <a:pPr indent="0" lvl="0" marL="0" rtl="0" algn="ctr">
                        <a:lnSpc>
                          <a:spcPct val="115000"/>
                        </a:lnSpc>
                        <a:spcBef>
                          <a:spcPts val="0"/>
                        </a:spcBef>
                        <a:spcAft>
                          <a:spcPts val="0"/>
                        </a:spcAft>
                        <a:buNone/>
                      </a:pPr>
                      <a:r>
                        <a:rPr b="1" lang="es-CL" sz="1700"/>
                        <a:t>ID</a:t>
                      </a:r>
                      <a:endParaRPr b="1"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202:0:0"/>
                      </a:ext>
                    </a:extLst>
                  </a:tcPr>
                </a:tc>
                <a:tc>
                  <a:txBody>
                    <a:bodyPr/>
                    <a:lstStyle/>
                    <a:p>
                      <a:pPr indent="0" lvl="0" marL="0" rtl="0" algn="ctr">
                        <a:lnSpc>
                          <a:spcPct val="115000"/>
                        </a:lnSpc>
                        <a:spcBef>
                          <a:spcPts val="0"/>
                        </a:spcBef>
                        <a:spcAft>
                          <a:spcPts val="0"/>
                        </a:spcAft>
                        <a:buNone/>
                      </a:pPr>
                      <a:r>
                        <a:rPr b="1" lang="es-CL" sz="1700"/>
                        <a:t>Requerimiento Funcional</a:t>
                      </a:r>
                      <a:endParaRPr b="1"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202:0:1"/>
                      </a:ext>
                    </a:extLst>
                  </a:tcPr>
                </a:tc>
              </a:tr>
              <a:tr h="200025">
                <a:tc>
                  <a:txBody>
                    <a:bodyPr/>
                    <a:lstStyle/>
                    <a:p>
                      <a:pPr indent="0" lvl="0" marL="0" rtl="0" algn="ctr">
                        <a:lnSpc>
                          <a:spcPct val="115000"/>
                        </a:lnSpc>
                        <a:spcBef>
                          <a:spcPts val="0"/>
                        </a:spcBef>
                        <a:spcAft>
                          <a:spcPts val="0"/>
                        </a:spcAft>
                        <a:buNone/>
                      </a:pPr>
                      <a:r>
                        <a:rPr lang="es-CL" sz="1700"/>
                        <a:t>RFN01</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202:1:0"/>
                      </a:ext>
                    </a:extLst>
                  </a:tcPr>
                </a:tc>
                <a:tc>
                  <a:txBody>
                    <a:bodyPr/>
                    <a:lstStyle/>
                    <a:p>
                      <a:pPr indent="0" lvl="0" marL="0" rtl="0" algn="l">
                        <a:lnSpc>
                          <a:spcPct val="115000"/>
                        </a:lnSpc>
                        <a:spcBef>
                          <a:spcPts val="0"/>
                        </a:spcBef>
                        <a:spcAft>
                          <a:spcPts val="0"/>
                        </a:spcAft>
                        <a:buNone/>
                      </a:pPr>
                      <a:r>
                        <a:rPr lang="es-CL" sz="1700"/>
                        <a:t>Consultar</a:t>
                      </a:r>
                      <a:r>
                        <a:rPr lang="es-CL" sz="1700"/>
                        <a:t> Patente</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1:1"/>
                      </a:ext>
                    </a:extLst>
                  </a:tcPr>
                </a:tc>
              </a:tr>
              <a:tr h="200025">
                <a:tc>
                  <a:txBody>
                    <a:bodyPr/>
                    <a:lstStyle/>
                    <a:p>
                      <a:pPr indent="0" lvl="0" marL="0" rtl="0" algn="ctr">
                        <a:lnSpc>
                          <a:spcPct val="115000"/>
                        </a:lnSpc>
                        <a:spcBef>
                          <a:spcPts val="0"/>
                        </a:spcBef>
                        <a:spcAft>
                          <a:spcPts val="0"/>
                        </a:spcAft>
                        <a:buNone/>
                      </a:pPr>
                      <a:r>
                        <a:rPr lang="es-CL" sz="1700"/>
                        <a:t>RFN02</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202:2:0"/>
                      </a:ext>
                    </a:extLst>
                  </a:tcPr>
                </a:tc>
                <a:tc>
                  <a:txBody>
                    <a:bodyPr/>
                    <a:lstStyle/>
                    <a:p>
                      <a:pPr indent="0" lvl="0" marL="0" rtl="0" algn="l">
                        <a:lnSpc>
                          <a:spcPct val="115000"/>
                        </a:lnSpc>
                        <a:spcBef>
                          <a:spcPts val="0"/>
                        </a:spcBef>
                        <a:spcAft>
                          <a:spcPts val="0"/>
                        </a:spcAft>
                        <a:buNone/>
                      </a:pPr>
                      <a:r>
                        <a:rPr lang="es-CL" sz="1700"/>
                        <a:t>Dar aviso a Carabineros</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2:1"/>
                      </a:ext>
                    </a:extLst>
                  </a:tcPr>
                </a:tc>
              </a:tr>
              <a:tr h="200025">
                <a:tc>
                  <a:txBody>
                    <a:bodyPr/>
                    <a:lstStyle/>
                    <a:p>
                      <a:pPr indent="0" lvl="0" marL="0" rtl="0" algn="ctr">
                        <a:lnSpc>
                          <a:spcPct val="115000"/>
                        </a:lnSpc>
                        <a:spcBef>
                          <a:spcPts val="0"/>
                        </a:spcBef>
                        <a:spcAft>
                          <a:spcPts val="0"/>
                        </a:spcAft>
                        <a:buNone/>
                      </a:pPr>
                      <a:r>
                        <a:rPr lang="es-CL" sz="1700"/>
                        <a:t>RFN03</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202:3:0"/>
                      </a:ext>
                    </a:extLst>
                  </a:tcPr>
                </a:tc>
                <a:tc>
                  <a:txBody>
                    <a:bodyPr/>
                    <a:lstStyle/>
                    <a:p>
                      <a:pPr indent="0" lvl="0" marL="0" rtl="0" algn="l">
                        <a:lnSpc>
                          <a:spcPct val="115000"/>
                        </a:lnSpc>
                        <a:spcBef>
                          <a:spcPts val="0"/>
                        </a:spcBef>
                        <a:spcAft>
                          <a:spcPts val="0"/>
                        </a:spcAft>
                        <a:buNone/>
                      </a:pPr>
                      <a:r>
                        <a:rPr lang="es-CL" sz="1700"/>
                        <a:t>Cursar Infracción</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202:3:1"/>
                      </a:ext>
                    </a:extLst>
                  </a:tcPr>
                </a:tc>
              </a:tr>
              <a:tr h="200025">
                <a:tc>
                  <a:txBody>
                    <a:bodyPr/>
                    <a:lstStyle/>
                    <a:p>
                      <a:pPr indent="0" lvl="0" marL="0" rtl="0" algn="ctr">
                        <a:lnSpc>
                          <a:spcPct val="115000"/>
                        </a:lnSpc>
                        <a:spcBef>
                          <a:spcPts val="0"/>
                        </a:spcBef>
                        <a:spcAft>
                          <a:spcPts val="0"/>
                        </a:spcAft>
                        <a:buNone/>
                      </a:pPr>
                      <a:r>
                        <a:rPr lang="es-CL" sz="1700"/>
                        <a:t>RFN04</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0"/>
                      </a:ext>
                    </a:extLst>
                  </a:tcPr>
                </a:tc>
                <a:tc>
                  <a:txBody>
                    <a:bodyPr/>
                    <a:lstStyle/>
                    <a:p>
                      <a:pPr indent="0" lvl="0" marL="0" rtl="0" algn="l">
                        <a:lnSpc>
                          <a:spcPct val="115000"/>
                        </a:lnSpc>
                        <a:spcBef>
                          <a:spcPts val="0"/>
                        </a:spcBef>
                        <a:spcAft>
                          <a:spcPts val="0"/>
                        </a:spcAft>
                        <a:buNone/>
                      </a:pPr>
                      <a:r>
                        <a:rPr lang="es-CL" sz="1700"/>
                        <a:t>Formulario</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4:1"/>
                      </a:ext>
                    </a:extLst>
                  </a:tcPr>
                </a:tc>
              </a:tr>
              <a:tr h="200025">
                <a:tc>
                  <a:txBody>
                    <a:bodyPr/>
                    <a:lstStyle/>
                    <a:p>
                      <a:pPr indent="0" lvl="0" marL="0" rtl="0" algn="ctr">
                        <a:lnSpc>
                          <a:spcPct val="115000"/>
                        </a:lnSpc>
                        <a:spcBef>
                          <a:spcPts val="0"/>
                        </a:spcBef>
                        <a:spcAft>
                          <a:spcPts val="0"/>
                        </a:spcAft>
                        <a:buNone/>
                      </a:pPr>
                      <a:r>
                        <a:rPr lang="es-CL" sz="1700"/>
                        <a:t>RFN05</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0"/>
                      </a:ext>
                    </a:extLst>
                  </a:tcPr>
                </a:tc>
                <a:tc>
                  <a:txBody>
                    <a:bodyPr/>
                    <a:lstStyle/>
                    <a:p>
                      <a:pPr indent="0" lvl="0" marL="0" rtl="0" algn="l">
                        <a:lnSpc>
                          <a:spcPct val="115000"/>
                        </a:lnSpc>
                        <a:spcBef>
                          <a:spcPts val="0"/>
                        </a:spcBef>
                        <a:spcAft>
                          <a:spcPts val="0"/>
                        </a:spcAft>
                        <a:buNone/>
                      </a:pPr>
                      <a:r>
                        <a:rPr lang="es-CL" sz="1700"/>
                        <a:t>Causa de la infracción</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5:1"/>
                      </a:ext>
                    </a:extLst>
                  </a:tcPr>
                </a:tc>
              </a:tr>
              <a:tr h="200025">
                <a:tc>
                  <a:txBody>
                    <a:bodyPr/>
                    <a:lstStyle/>
                    <a:p>
                      <a:pPr indent="0" lvl="0" marL="0" rtl="0" algn="ctr">
                        <a:lnSpc>
                          <a:spcPct val="115000"/>
                        </a:lnSpc>
                        <a:spcBef>
                          <a:spcPts val="0"/>
                        </a:spcBef>
                        <a:spcAft>
                          <a:spcPts val="0"/>
                        </a:spcAft>
                        <a:buNone/>
                      </a:pPr>
                      <a:r>
                        <a:rPr lang="es-CL" sz="1700"/>
                        <a:t>RFN06</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6:0"/>
                      </a:ext>
                    </a:extLst>
                  </a:tcPr>
                </a:tc>
                <a:tc>
                  <a:txBody>
                    <a:bodyPr/>
                    <a:lstStyle/>
                    <a:p>
                      <a:pPr indent="0" lvl="0" marL="0" rtl="0" algn="l">
                        <a:lnSpc>
                          <a:spcPct val="115000"/>
                        </a:lnSpc>
                        <a:spcBef>
                          <a:spcPts val="0"/>
                        </a:spcBef>
                        <a:spcAft>
                          <a:spcPts val="0"/>
                        </a:spcAft>
                        <a:buNone/>
                      </a:pPr>
                      <a:r>
                        <a:rPr lang="es-CL" sz="1700"/>
                        <a:t>Subir Foto</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6:1"/>
                      </a:ext>
                    </a:extLst>
                  </a:tcPr>
                </a:tc>
              </a:tr>
              <a:tr h="200025">
                <a:tc>
                  <a:txBody>
                    <a:bodyPr/>
                    <a:lstStyle/>
                    <a:p>
                      <a:pPr indent="0" lvl="0" marL="0" rtl="0" algn="ctr">
                        <a:lnSpc>
                          <a:spcPct val="115000"/>
                        </a:lnSpc>
                        <a:spcBef>
                          <a:spcPts val="0"/>
                        </a:spcBef>
                        <a:spcAft>
                          <a:spcPts val="0"/>
                        </a:spcAft>
                        <a:buNone/>
                      </a:pPr>
                      <a:r>
                        <a:rPr lang="es-CL" sz="1700"/>
                        <a:t>RFN07</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7:0"/>
                      </a:ext>
                    </a:extLst>
                  </a:tcPr>
                </a:tc>
                <a:tc>
                  <a:txBody>
                    <a:bodyPr/>
                    <a:lstStyle/>
                    <a:p>
                      <a:pPr indent="0" lvl="0" marL="0" rtl="0" algn="l">
                        <a:lnSpc>
                          <a:spcPct val="115000"/>
                        </a:lnSpc>
                        <a:spcBef>
                          <a:spcPts val="0"/>
                        </a:spcBef>
                        <a:spcAft>
                          <a:spcPts val="0"/>
                        </a:spcAft>
                        <a:buNone/>
                      </a:pPr>
                      <a:r>
                        <a:rPr lang="es-CL" sz="1700"/>
                        <a:t>Validar credenciales mediante QR</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2:7:1"/>
                      </a:ext>
                    </a:extLs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8a56ed8319_0_454"/>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graphicFrame>
        <p:nvGraphicFramePr>
          <p:cNvPr id="209" name="Google Shape;209;g8a56ed8319_0_454"/>
          <p:cNvGraphicFramePr/>
          <p:nvPr/>
        </p:nvGraphicFramePr>
        <p:xfrm>
          <a:off x="968963" y="2379575"/>
          <a:ext cx="3000000" cy="3000000"/>
        </p:xfrm>
        <a:graphic>
          <a:graphicData uri="http://schemas.openxmlformats.org/drawingml/2006/table">
            <a:tbl>
              <a:tblPr>
                <a:noFill/>
                <a:tableStyleId>{61863D2E-5607-42B8-B73F-4818B6FA953A}</a:tableStyleId>
              </a:tblPr>
              <a:tblGrid>
                <a:gridCol w="2378225"/>
                <a:gridCol w="4827850"/>
              </a:tblGrid>
              <a:tr h="200025">
                <a:tc>
                  <a:txBody>
                    <a:bodyPr/>
                    <a:lstStyle/>
                    <a:p>
                      <a:pPr indent="0" lvl="0" marL="0" rtl="0" algn="ctr">
                        <a:lnSpc>
                          <a:spcPct val="115000"/>
                        </a:lnSpc>
                        <a:spcBef>
                          <a:spcPts val="0"/>
                        </a:spcBef>
                        <a:spcAft>
                          <a:spcPts val="0"/>
                        </a:spcAft>
                        <a:buNone/>
                      </a:pPr>
                      <a:r>
                        <a:rPr b="1" lang="es-CL" sz="1700"/>
                        <a:t>ID</a:t>
                      </a:r>
                      <a:endParaRPr b="1"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209:0:0"/>
                      </a:ext>
                    </a:extLst>
                  </a:tcPr>
                </a:tc>
                <a:tc>
                  <a:txBody>
                    <a:bodyPr/>
                    <a:lstStyle/>
                    <a:p>
                      <a:pPr indent="0" lvl="0" marL="0" rtl="0" algn="ctr">
                        <a:lnSpc>
                          <a:spcPct val="115000"/>
                        </a:lnSpc>
                        <a:spcBef>
                          <a:spcPts val="0"/>
                        </a:spcBef>
                        <a:spcAft>
                          <a:spcPts val="0"/>
                        </a:spcAft>
                        <a:buNone/>
                      </a:pPr>
                      <a:r>
                        <a:rPr b="1" lang="es-CL" sz="1700"/>
                        <a:t>Requerimientos No Funcional</a:t>
                      </a:r>
                      <a:endParaRPr b="1"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209:0:1"/>
                      </a:ext>
                    </a:extLst>
                  </a:tcPr>
                </a:tc>
              </a:tr>
              <a:tr h="200025">
                <a:tc>
                  <a:txBody>
                    <a:bodyPr/>
                    <a:lstStyle/>
                    <a:p>
                      <a:pPr indent="0" lvl="0" marL="0" rtl="0" algn="ctr">
                        <a:lnSpc>
                          <a:spcPct val="115000"/>
                        </a:lnSpc>
                        <a:spcBef>
                          <a:spcPts val="0"/>
                        </a:spcBef>
                        <a:spcAft>
                          <a:spcPts val="0"/>
                        </a:spcAft>
                        <a:buNone/>
                      </a:pPr>
                      <a:r>
                        <a:rPr lang="es-CL" sz="1700"/>
                        <a:t>RFN01</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1:0"/>
                      </a:ext>
                    </a:extLst>
                  </a:tcPr>
                </a:tc>
                <a:tc>
                  <a:txBody>
                    <a:bodyPr/>
                    <a:lstStyle/>
                    <a:p>
                      <a:pPr indent="0" lvl="0" marL="0" rtl="0" algn="l">
                        <a:lnSpc>
                          <a:spcPct val="115000"/>
                        </a:lnSpc>
                        <a:spcBef>
                          <a:spcPts val="0"/>
                        </a:spcBef>
                        <a:spcAft>
                          <a:spcPts val="0"/>
                        </a:spcAft>
                        <a:buNone/>
                      </a:pPr>
                      <a:r>
                        <a:rPr lang="es-CL" sz="1700"/>
                        <a:t>Interfaz del sistema.</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1:1"/>
                      </a:ext>
                    </a:extLst>
                  </a:tcPr>
                </a:tc>
              </a:tr>
              <a:tr h="200025">
                <a:tc>
                  <a:txBody>
                    <a:bodyPr/>
                    <a:lstStyle/>
                    <a:p>
                      <a:pPr indent="0" lvl="0" marL="0" rtl="0" algn="ctr">
                        <a:lnSpc>
                          <a:spcPct val="115000"/>
                        </a:lnSpc>
                        <a:spcBef>
                          <a:spcPts val="0"/>
                        </a:spcBef>
                        <a:spcAft>
                          <a:spcPts val="0"/>
                        </a:spcAft>
                        <a:buNone/>
                      </a:pPr>
                      <a:r>
                        <a:rPr lang="es-CL" sz="1700"/>
                        <a:t>RFN02</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2:0"/>
                      </a:ext>
                    </a:extLst>
                  </a:tcPr>
                </a:tc>
                <a:tc>
                  <a:txBody>
                    <a:bodyPr/>
                    <a:lstStyle/>
                    <a:p>
                      <a:pPr indent="0" lvl="0" marL="0" rtl="0" algn="l">
                        <a:lnSpc>
                          <a:spcPct val="115000"/>
                        </a:lnSpc>
                        <a:spcBef>
                          <a:spcPts val="0"/>
                        </a:spcBef>
                        <a:spcAft>
                          <a:spcPts val="0"/>
                        </a:spcAft>
                        <a:buNone/>
                      </a:pPr>
                      <a:r>
                        <a:rPr lang="es-CL" sz="1700"/>
                        <a:t>Multiplataforma.</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2:1"/>
                      </a:ext>
                    </a:extLst>
                  </a:tcPr>
                </a:tc>
              </a:tr>
              <a:tr h="200025">
                <a:tc>
                  <a:txBody>
                    <a:bodyPr/>
                    <a:lstStyle/>
                    <a:p>
                      <a:pPr indent="0" lvl="0" marL="0" rtl="0" algn="ctr">
                        <a:lnSpc>
                          <a:spcPct val="115000"/>
                        </a:lnSpc>
                        <a:spcBef>
                          <a:spcPts val="0"/>
                        </a:spcBef>
                        <a:spcAft>
                          <a:spcPts val="0"/>
                        </a:spcAft>
                        <a:buNone/>
                      </a:pPr>
                      <a:r>
                        <a:rPr lang="es-CL" sz="1700"/>
                        <a:t>RFN03</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3:0"/>
                      </a:ext>
                    </a:extLst>
                  </a:tcPr>
                </a:tc>
                <a:tc>
                  <a:txBody>
                    <a:bodyPr/>
                    <a:lstStyle/>
                    <a:p>
                      <a:pPr indent="0" lvl="0" marL="0" rtl="0" algn="l">
                        <a:lnSpc>
                          <a:spcPct val="115000"/>
                        </a:lnSpc>
                        <a:spcBef>
                          <a:spcPts val="0"/>
                        </a:spcBef>
                        <a:spcAft>
                          <a:spcPts val="0"/>
                        </a:spcAft>
                        <a:buNone/>
                      </a:pPr>
                      <a:r>
                        <a:rPr lang="es-CL" sz="1700"/>
                        <a:t>Velocidad de respuesta.</a:t>
                      </a:r>
                      <a:endParaRPr sz="17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209:3:1"/>
                      </a:ext>
                    </a:extLst>
                  </a:tcPr>
                </a:tc>
              </a:tr>
            </a:tbl>
          </a:graphicData>
        </a:graphic>
      </p:graphicFrame>
      <p:sp>
        <p:nvSpPr>
          <p:cNvPr id="210" name="Google Shape;210;g8a56ed8319_0_454"/>
          <p:cNvSpPr txBox="1"/>
          <p:nvPr>
            <p:ph idx="4294967295" type="title"/>
          </p:nvPr>
        </p:nvSpPr>
        <p:spPr>
          <a:xfrm>
            <a:off x="0" y="158600"/>
            <a:ext cx="84006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Requerimientos No Funcionales </a:t>
            </a:r>
            <a:endParaRPr sz="3959"/>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a56ed8319_0_1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217" name="Google Shape;217;g8a56ed8319_0_134"/>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Diagrama Caso de Uso.</a:t>
            </a:r>
            <a:endParaRPr sz="3959"/>
          </a:p>
        </p:txBody>
      </p:sp>
      <p:pic>
        <p:nvPicPr>
          <p:cNvPr id="218" name="Google Shape;218;g8a56ed8319_0_134"/>
          <p:cNvPicPr preferRelativeResize="0"/>
          <p:nvPr/>
        </p:nvPicPr>
        <p:blipFill>
          <a:blip r:embed="rId3">
            <a:alphaModFix/>
          </a:blip>
          <a:stretch>
            <a:fillRect/>
          </a:stretch>
        </p:blipFill>
        <p:spPr>
          <a:xfrm>
            <a:off x="619675" y="1380163"/>
            <a:ext cx="7566351" cy="44168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g8a56ed8319_0_435"/>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225" name="Google Shape;225;g8a56ed8319_0_435"/>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Mockups</a:t>
            </a:r>
            <a:endParaRPr sz="3959"/>
          </a:p>
        </p:txBody>
      </p:sp>
      <p:pic>
        <p:nvPicPr>
          <p:cNvPr id="226" name="Google Shape;226;g8a56ed8319_0_435"/>
          <p:cNvPicPr preferRelativeResize="0"/>
          <p:nvPr/>
        </p:nvPicPr>
        <p:blipFill>
          <a:blip r:embed="rId3">
            <a:alphaModFix/>
          </a:blip>
          <a:stretch>
            <a:fillRect/>
          </a:stretch>
        </p:blipFill>
        <p:spPr>
          <a:xfrm>
            <a:off x="1999300" y="989063"/>
            <a:ext cx="5288876" cy="5732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a56ed8319_0_5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232" name="Google Shape;232;g8a56ed8319_0_51"/>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Conclusión.</a:t>
            </a:r>
            <a:endParaRPr sz="3959"/>
          </a:p>
        </p:txBody>
      </p:sp>
      <p:sp>
        <p:nvSpPr>
          <p:cNvPr id="233" name="Google Shape;233;g8a56ed8319_0_51"/>
          <p:cNvSpPr txBox="1"/>
          <p:nvPr/>
        </p:nvSpPr>
        <p:spPr>
          <a:xfrm>
            <a:off x="627142" y="1277950"/>
            <a:ext cx="7889700" cy="50784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SzPts val="3000"/>
              <a:buAutoNum type="arabicPeriod"/>
            </a:pPr>
            <a:r>
              <a:rPr lang="es-CL" sz="3000">
                <a:solidFill>
                  <a:schemeClr val="dk1"/>
                </a:solidFill>
                <a:latin typeface="Calibri"/>
                <a:ea typeface="Calibri"/>
                <a:cs typeface="Calibri"/>
                <a:sym typeface="Calibri"/>
              </a:rPr>
              <a:t>Se espera un demo.</a:t>
            </a:r>
            <a:endParaRPr sz="30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Se espera completar la arquitectura con sus diagramas restantes.</a:t>
            </a:r>
            <a:endParaRPr sz="30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Se espera hacerse cargo de algunas áreas del PMBOK.</a:t>
            </a:r>
            <a:endParaRPr sz="30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g8b68d35bf1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240" name="Google Shape;240;g8b68d35bf1_0_0"/>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Demo</a:t>
            </a:r>
            <a:endParaRPr sz="3959"/>
          </a:p>
        </p:txBody>
      </p:sp>
      <p:pic>
        <p:nvPicPr>
          <p:cNvPr id="241" name="Google Shape;241;g8b68d35bf1_0_0"/>
          <p:cNvPicPr preferRelativeResize="0"/>
          <p:nvPr/>
        </p:nvPicPr>
        <p:blipFill>
          <a:blip r:embed="rId3">
            <a:alphaModFix/>
          </a:blip>
          <a:stretch>
            <a:fillRect/>
          </a:stretch>
        </p:blipFill>
        <p:spPr>
          <a:xfrm>
            <a:off x="2560650" y="1217713"/>
            <a:ext cx="4291647" cy="52307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cxnSp>
        <p:nvCxnSpPr>
          <p:cNvPr id="246" name="Google Shape;246;g72e81369bd_2_22"/>
          <p:cNvCxnSpPr/>
          <p:nvPr/>
        </p:nvCxnSpPr>
        <p:spPr>
          <a:xfrm>
            <a:off x="492141" y="3591697"/>
            <a:ext cx="7778700" cy="0"/>
          </a:xfrm>
          <a:prstGeom prst="straightConnector1">
            <a:avLst/>
          </a:prstGeom>
          <a:noFill/>
          <a:ln cap="flat" cmpd="sng" w="28575">
            <a:solidFill>
              <a:schemeClr val="lt1"/>
            </a:solidFill>
            <a:prstDash val="solid"/>
            <a:miter lim="800000"/>
            <a:headEnd len="sm" w="sm" type="none"/>
            <a:tailEnd len="sm" w="sm" type="none"/>
          </a:ln>
        </p:spPr>
      </p:cxnSp>
      <p:cxnSp>
        <p:nvCxnSpPr>
          <p:cNvPr id="247" name="Google Shape;247;g72e81369bd_2_22"/>
          <p:cNvCxnSpPr/>
          <p:nvPr/>
        </p:nvCxnSpPr>
        <p:spPr>
          <a:xfrm>
            <a:off x="2186082" y="2158313"/>
            <a:ext cx="0" cy="1273200"/>
          </a:xfrm>
          <a:prstGeom prst="straightConnector1">
            <a:avLst/>
          </a:prstGeom>
          <a:noFill/>
          <a:ln cap="flat" cmpd="sng" w="9525">
            <a:solidFill>
              <a:schemeClr val="lt1"/>
            </a:solidFill>
            <a:prstDash val="solid"/>
            <a:miter lim="800000"/>
            <a:headEnd len="sm" w="sm" type="none"/>
            <a:tailEnd len="sm" w="sm" type="none"/>
          </a:ln>
        </p:spPr>
      </p:cxnSp>
      <p:sp>
        <p:nvSpPr>
          <p:cNvPr id="248" name="Google Shape;248;g72e81369bd_2_22"/>
          <p:cNvSpPr txBox="1"/>
          <p:nvPr/>
        </p:nvSpPr>
        <p:spPr>
          <a:xfrm>
            <a:off x="2074875" y="1664300"/>
            <a:ext cx="604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Tópico de especialidad</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de desarrollo</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1" i="0" lang="es-CL" sz="4000" u="none" cap="none" strike="noStrike">
                <a:solidFill>
                  <a:schemeClr val="lt1"/>
                </a:solidFill>
                <a:latin typeface="Calibri"/>
                <a:ea typeface="Calibri"/>
                <a:cs typeface="Calibri"/>
                <a:sym typeface="Calibri"/>
              </a:rPr>
              <a:t>móvil</a:t>
            </a:r>
            <a:endParaRPr b="1" i="0" sz="4000" u="none" cap="none" strike="noStrike">
              <a:solidFill>
                <a:schemeClr val="lt1"/>
              </a:solidFill>
              <a:latin typeface="Calibri"/>
              <a:ea typeface="Calibri"/>
              <a:cs typeface="Calibri"/>
              <a:sym typeface="Calibri"/>
            </a:endParaRPr>
          </a:p>
        </p:txBody>
      </p:sp>
      <p:sp>
        <p:nvSpPr>
          <p:cNvPr id="249" name="Google Shape;249;g72e81369bd_2_22"/>
          <p:cNvSpPr txBox="1"/>
          <p:nvPr/>
        </p:nvSpPr>
        <p:spPr>
          <a:xfrm>
            <a:off x="492140" y="3722684"/>
            <a:ext cx="3965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Facultad de Ingeniería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Ingeniería en Computación e Informática</a:t>
            </a:r>
            <a:endParaRPr b="0" i="0" sz="1400" u="none" cap="none" strike="noStrike">
              <a:solidFill>
                <a:srgbClr val="000000"/>
              </a:solidFill>
              <a:latin typeface="Arial"/>
              <a:ea typeface="Arial"/>
              <a:cs typeface="Arial"/>
              <a:sym typeface="Arial"/>
            </a:endParaRPr>
          </a:p>
        </p:txBody>
      </p:sp>
      <p:sp>
        <p:nvSpPr>
          <p:cNvPr id="250" name="Google Shape;250;g72e81369bd_2_22"/>
          <p:cNvSpPr txBox="1"/>
          <p:nvPr/>
        </p:nvSpPr>
        <p:spPr>
          <a:xfrm>
            <a:off x="4268275" y="3726675"/>
            <a:ext cx="40764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Matías Gonzalez</a:t>
            </a:r>
            <a:endParaRPr b="0" i="0" sz="1600" u="none" cap="none" strike="noStrike">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Macarena Rebolledo</a:t>
            </a:r>
            <a:endParaRPr b="0" i="0" sz="1600" u="none" cap="none" strike="noStrike">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600"/>
              <a:buFont typeface="Arial"/>
              <a:buNone/>
            </a:pPr>
            <a:r>
              <a:rPr b="0" i="0" lang="es-CL" sz="1600" u="none" cap="none" strike="noStrike">
                <a:solidFill>
                  <a:schemeClr val="lt1"/>
                </a:solidFill>
                <a:latin typeface="Calibri"/>
                <a:ea typeface="Calibri"/>
                <a:cs typeface="Calibri"/>
                <a:sym typeface="Calibri"/>
              </a:rPr>
              <a:t>Felipe Zapata</a:t>
            </a:r>
            <a:endParaRPr b="0" i="0" sz="1600" u="none" cap="none" strike="noStrike">
              <a:solidFill>
                <a:schemeClr val="lt1"/>
              </a:solidFill>
              <a:latin typeface="Calibri"/>
              <a:ea typeface="Calibri"/>
              <a:cs typeface="Calibri"/>
              <a:sym typeface="Calibri"/>
            </a:endParaRPr>
          </a:p>
        </p:txBody>
      </p:sp>
      <p:pic>
        <p:nvPicPr>
          <p:cNvPr id="251" name="Google Shape;251;g72e81369bd_2_22"/>
          <p:cNvPicPr preferRelativeResize="0"/>
          <p:nvPr/>
        </p:nvPicPr>
        <p:blipFill rotWithShape="1">
          <a:blip r:embed="rId4">
            <a:alphaModFix/>
          </a:blip>
          <a:srcRect b="24761" l="0" r="0" t="25507"/>
          <a:stretch/>
        </p:blipFill>
        <p:spPr>
          <a:xfrm>
            <a:off x="-14013" y="0"/>
            <a:ext cx="9172027" cy="1435697"/>
          </a:xfrm>
          <a:prstGeom prst="rect">
            <a:avLst/>
          </a:prstGeom>
          <a:noFill/>
          <a:ln>
            <a:noFill/>
          </a:ln>
        </p:spPr>
      </p:pic>
      <p:pic>
        <p:nvPicPr>
          <p:cNvPr id="252" name="Google Shape;252;g72e81369bd_2_22"/>
          <p:cNvPicPr preferRelativeResize="0"/>
          <p:nvPr/>
        </p:nvPicPr>
        <p:blipFill rotWithShape="1">
          <a:blip r:embed="rId4">
            <a:alphaModFix/>
          </a:blip>
          <a:srcRect b="5985" l="-150" r="150" t="46510"/>
          <a:stretch/>
        </p:blipFill>
        <p:spPr>
          <a:xfrm>
            <a:off x="-14013" y="5486719"/>
            <a:ext cx="9172027" cy="1371280"/>
          </a:xfrm>
          <a:prstGeom prst="rect">
            <a:avLst/>
          </a:prstGeom>
          <a:noFill/>
          <a:ln>
            <a:noFill/>
          </a:ln>
        </p:spPr>
      </p:pic>
      <p:sp>
        <p:nvSpPr>
          <p:cNvPr id="253" name="Google Shape;253;g72e81369bd_2_22"/>
          <p:cNvSpPr txBox="1"/>
          <p:nvPr/>
        </p:nvSpPr>
        <p:spPr>
          <a:xfrm>
            <a:off x="0" y="5645444"/>
            <a:ext cx="91581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Calibri"/>
                <a:ea typeface="Calibri"/>
                <a:cs typeface="Calibri"/>
                <a:sym typeface="Calibri"/>
              </a:rPr>
              <a:t>Abril, 2020</a:t>
            </a:r>
            <a:endParaRPr b="0" i="0" sz="1400" u="none" cap="none" strike="noStrike">
              <a:solidFill>
                <a:srgbClr val="000000"/>
              </a:solidFill>
              <a:latin typeface="Arial"/>
              <a:ea typeface="Arial"/>
              <a:cs typeface="Arial"/>
              <a:sym typeface="Arial"/>
            </a:endParaRPr>
          </a:p>
        </p:txBody>
      </p:sp>
      <p:pic>
        <p:nvPicPr>
          <p:cNvPr id="254" name="Google Shape;254;g72e81369bd_2_22"/>
          <p:cNvPicPr preferRelativeResize="0"/>
          <p:nvPr/>
        </p:nvPicPr>
        <p:blipFill rotWithShape="1">
          <a:blip r:embed="rId5">
            <a:alphaModFix/>
          </a:blip>
          <a:srcRect b="0" l="0" r="0" t="0"/>
          <a:stretch/>
        </p:blipFill>
        <p:spPr>
          <a:xfrm>
            <a:off x="686349" y="2158313"/>
            <a:ext cx="1279083" cy="1189591"/>
          </a:xfrm>
          <a:prstGeom prst="rect">
            <a:avLst/>
          </a:prstGeom>
          <a:noFill/>
          <a:ln>
            <a:noFill/>
          </a:ln>
        </p:spPr>
      </p:pic>
      <p:sp>
        <p:nvSpPr>
          <p:cNvPr id="255" name="Google Shape;255;g72e81369bd_2_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CL"/>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CL"/>
              <a:t>‹#›</a:t>
            </a:fld>
            <a:endParaRPr/>
          </a:p>
        </p:txBody>
      </p:sp>
      <p:sp>
        <p:nvSpPr>
          <p:cNvPr id="105" name="Google Shape;105;p2"/>
          <p:cNvSpPr txBox="1"/>
          <p:nvPr>
            <p:ph idx="4294967295" type="title"/>
          </p:nvPr>
        </p:nvSpPr>
        <p:spPr>
          <a:xfrm>
            <a:off x="538618" y="201613"/>
            <a:ext cx="7348081" cy="619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Agenda</a:t>
            </a:r>
            <a:endParaRPr sz="3959"/>
          </a:p>
        </p:txBody>
      </p:sp>
      <p:sp>
        <p:nvSpPr>
          <p:cNvPr id="106" name="Google Shape;106;p2"/>
          <p:cNvSpPr txBox="1"/>
          <p:nvPr/>
        </p:nvSpPr>
        <p:spPr>
          <a:xfrm>
            <a:off x="627142" y="1277950"/>
            <a:ext cx="7889700" cy="50784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Introducción (contexto).</a:t>
            </a:r>
            <a:endParaRPr sz="3000">
              <a:solidFill>
                <a:schemeClr val="dk1"/>
              </a:solidFill>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Problemática.</a:t>
            </a:r>
            <a:endParaRPr sz="3000">
              <a:solidFill>
                <a:schemeClr val="dk1"/>
              </a:solidFill>
              <a:latin typeface="Calibri"/>
              <a:ea typeface="Calibri"/>
              <a:cs typeface="Calibri"/>
              <a:sym typeface="Calibri"/>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Cliente y Usuario.</a:t>
            </a:r>
            <a:endParaRPr sz="3000">
              <a:solidFill>
                <a:schemeClr val="dk1"/>
              </a:solidFill>
              <a:latin typeface="Calibri"/>
              <a:ea typeface="Calibri"/>
              <a:cs typeface="Calibri"/>
              <a:sym typeface="Calibri"/>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Tabla de Homologación.</a:t>
            </a:r>
            <a:endParaRPr sz="3000">
              <a:solidFill>
                <a:schemeClr val="dk1"/>
              </a:solidFill>
              <a:latin typeface="Calibri"/>
              <a:ea typeface="Calibri"/>
              <a:cs typeface="Calibri"/>
              <a:sym typeface="Calibri"/>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Objetivos.</a:t>
            </a:r>
            <a:endParaRPr sz="3000">
              <a:solidFill>
                <a:schemeClr val="dk1"/>
              </a:solidFill>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Alcance y </a:t>
            </a:r>
            <a:r>
              <a:rPr lang="es-CL" sz="3000">
                <a:solidFill>
                  <a:schemeClr val="dk1"/>
                </a:solidFill>
              </a:rPr>
              <a:t>L</a:t>
            </a:r>
            <a:r>
              <a:rPr lang="es-CL" sz="3000">
                <a:solidFill>
                  <a:schemeClr val="dk1"/>
                </a:solidFill>
                <a:latin typeface="Calibri"/>
                <a:ea typeface="Calibri"/>
                <a:cs typeface="Calibri"/>
                <a:sym typeface="Calibri"/>
              </a:rPr>
              <a:t>imitaciones.</a:t>
            </a:r>
            <a:endParaRPr sz="3000">
              <a:solidFill>
                <a:schemeClr val="dk1"/>
              </a:solidFill>
              <a:latin typeface="Calibri"/>
              <a:ea typeface="Calibri"/>
              <a:cs typeface="Calibri"/>
              <a:sym typeface="Calibri"/>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Requerimientos.</a:t>
            </a:r>
            <a:endParaRPr sz="3000">
              <a:solidFill>
                <a:schemeClr val="dk1"/>
              </a:solidFill>
              <a:latin typeface="Calibri"/>
              <a:ea typeface="Calibri"/>
              <a:cs typeface="Calibri"/>
              <a:sym typeface="Calibri"/>
            </a:endParaRPr>
          </a:p>
          <a:p>
            <a:pPr indent="-330200" lvl="0" marL="342900" rtl="0" algn="l">
              <a:spcBef>
                <a:spcPts val="0"/>
              </a:spcBef>
              <a:spcAft>
                <a:spcPts val="0"/>
              </a:spcAft>
              <a:buClr>
                <a:schemeClr val="dk1"/>
              </a:buClr>
              <a:buSzPts val="3000"/>
              <a:buFont typeface="Calibri"/>
              <a:buAutoNum type="arabicPeriod"/>
            </a:pPr>
            <a:r>
              <a:rPr lang="es-CL" sz="3000">
                <a:solidFill>
                  <a:schemeClr val="dk1"/>
                </a:solidFill>
                <a:latin typeface="Calibri"/>
                <a:ea typeface="Calibri"/>
                <a:cs typeface="Calibri"/>
                <a:sym typeface="Calibri"/>
              </a:rPr>
              <a:t>Conclusión. </a:t>
            </a:r>
            <a:endParaRPr sz="3000">
              <a:solidFill>
                <a:schemeClr val="dk1"/>
              </a:solidFill>
            </a:endParaRPr>
          </a:p>
          <a:p>
            <a:pPr indent="-228600" lvl="0" marL="342900" marR="0" rtl="0" algn="l">
              <a:lnSpc>
                <a:spcPct val="10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8aed91f607_0_2"/>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113" name="Google Shape;113;g8aed91f607_0_2"/>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Introducción (contexto)</a:t>
            </a:r>
            <a:endParaRPr sz="3000">
              <a:solidFill>
                <a:srgbClr val="FFFFFF"/>
              </a:solidFill>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114" name="Google Shape;114;g8aed91f607_0_2"/>
          <p:cNvSpPr txBox="1"/>
          <p:nvPr/>
        </p:nvSpPr>
        <p:spPr>
          <a:xfrm>
            <a:off x="496725" y="1360225"/>
            <a:ext cx="7776600" cy="46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1600">
                <a:latin typeface="Calibri"/>
                <a:ea typeface="Calibri"/>
                <a:cs typeface="Calibri"/>
                <a:sym typeface="Calibri"/>
              </a:rPr>
              <a:t>Actualmente en la Ilustre Municipalidad de Maipú, los Inspectores de </a:t>
            </a:r>
            <a:r>
              <a:rPr lang="es-CL" sz="1600">
                <a:latin typeface="Calibri"/>
                <a:ea typeface="Calibri"/>
                <a:cs typeface="Calibri"/>
                <a:sym typeface="Calibri"/>
              </a:rPr>
              <a:t>tránsito para poder generar una infracción en un vehículo por no haber respetado las normas del tránsito, deben tomar una foto con una cámara digital del suceso cómo argumentación del porqué se está generando dicha infracción.</a:t>
            </a:r>
            <a:br>
              <a:rPr lang="es-CL" sz="1600">
                <a:latin typeface="Calibri"/>
                <a:ea typeface="Calibri"/>
                <a:cs typeface="Calibri"/>
                <a:sym typeface="Calibri"/>
              </a:rPr>
            </a:br>
            <a:br>
              <a:rPr lang="es-CL" sz="1600">
                <a:latin typeface="Calibri"/>
                <a:ea typeface="Calibri"/>
                <a:cs typeface="Calibri"/>
                <a:sym typeface="Calibri"/>
              </a:rPr>
            </a:br>
            <a:r>
              <a:rPr lang="es-CL" sz="1600">
                <a:latin typeface="Calibri"/>
                <a:ea typeface="Calibri"/>
                <a:cs typeface="Calibri"/>
                <a:sym typeface="Calibri"/>
              </a:rPr>
              <a:t>Además de tener que llenar un formulario a mano, dejando la constancia en el vehículo y finalmente, dicho formulario y la fotografía deben ser ingresado de manera manual a la base de datos de la Municipalidad para informar que el automóvil fue infraccionado.</a:t>
            </a:r>
            <a:endParaRPr sz="1600">
              <a:latin typeface="Calibri"/>
              <a:ea typeface="Calibri"/>
              <a:cs typeface="Calibri"/>
              <a:sym typeface="Calibri"/>
            </a:endParaRPr>
          </a:p>
        </p:txBody>
      </p:sp>
      <p:pic>
        <p:nvPicPr>
          <p:cNvPr id="115" name="Google Shape;115;g8aed91f607_0_2"/>
          <p:cNvPicPr preferRelativeResize="0"/>
          <p:nvPr/>
        </p:nvPicPr>
        <p:blipFill>
          <a:blip r:embed="rId3">
            <a:alphaModFix/>
          </a:blip>
          <a:stretch>
            <a:fillRect/>
          </a:stretch>
        </p:blipFill>
        <p:spPr>
          <a:xfrm>
            <a:off x="5177800" y="3800525"/>
            <a:ext cx="3613476" cy="2408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8a56ed8319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122" name="Google Shape;122;g8a56ed8319_0_0"/>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Problemática.</a:t>
            </a:r>
            <a:endParaRPr sz="3000">
              <a:solidFill>
                <a:srgbClr val="FFFFFF"/>
              </a:solidFill>
              <a:latin typeface="Calibri"/>
              <a:ea typeface="Calibri"/>
              <a:cs typeface="Calibri"/>
              <a:sym typeface="Calibri"/>
            </a:endParaRPr>
          </a:p>
          <a:p>
            <a:pPr indent="0" lvl="0" marL="0" rtl="0" algn="l">
              <a:spcBef>
                <a:spcPts val="0"/>
              </a:spcBef>
              <a:spcAft>
                <a:spcPts val="0"/>
              </a:spcAft>
              <a:buNone/>
            </a:pPr>
            <a:r>
              <a:t/>
            </a:r>
            <a:endParaRPr sz="30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123" name="Google Shape;123;g8a56ed8319_0_0"/>
          <p:cNvSpPr txBox="1"/>
          <p:nvPr/>
        </p:nvSpPr>
        <p:spPr>
          <a:xfrm>
            <a:off x="315825" y="1158050"/>
            <a:ext cx="8527500" cy="51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400">
                <a:latin typeface="Calibri"/>
                <a:ea typeface="Calibri"/>
                <a:cs typeface="Calibri"/>
                <a:sym typeface="Calibri"/>
              </a:rPr>
              <a:t>La </a:t>
            </a:r>
            <a:r>
              <a:rPr lang="es-CL" sz="2400">
                <a:latin typeface="Calibri"/>
                <a:ea typeface="Calibri"/>
                <a:cs typeface="Calibri"/>
                <a:sym typeface="Calibri"/>
              </a:rPr>
              <a:t>problemática</a:t>
            </a:r>
            <a:r>
              <a:rPr lang="es-CL" sz="2400">
                <a:latin typeface="Calibri"/>
                <a:ea typeface="Calibri"/>
                <a:cs typeface="Calibri"/>
                <a:sym typeface="Calibri"/>
              </a:rPr>
              <a:t> con la que cuentan los municipios actualmente:</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No cuentan con un software y/o aplicación que les permita subir rápidamente sus fotos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Desorden de la información</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Pérdida</a:t>
            </a:r>
            <a:r>
              <a:rPr lang="es-CL" sz="2400">
                <a:latin typeface="Calibri"/>
                <a:ea typeface="Calibri"/>
                <a:cs typeface="Calibri"/>
                <a:sym typeface="Calibri"/>
              </a:rPr>
              <a:t> de la información</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Tiempos </a:t>
            </a:r>
            <a:r>
              <a:rPr lang="es-CL" sz="2400">
                <a:latin typeface="Calibri"/>
                <a:ea typeface="Calibri"/>
                <a:cs typeface="Calibri"/>
                <a:sym typeface="Calibri"/>
              </a:rPr>
              <a:t>prolongados</a:t>
            </a:r>
            <a:r>
              <a:rPr lang="es-CL" sz="2400">
                <a:latin typeface="Calibri"/>
                <a:ea typeface="Calibri"/>
                <a:cs typeface="Calibri"/>
                <a:sym typeface="Calibri"/>
              </a:rPr>
              <a:t> </a:t>
            </a:r>
            <a:endParaRPr sz="2400">
              <a:latin typeface="Calibri"/>
              <a:ea typeface="Calibri"/>
              <a:cs typeface="Calibri"/>
              <a:sym typeface="Calibri"/>
            </a:endParaRPr>
          </a:p>
        </p:txBody>
      </p:sp>
      <p:pic>
        <p:nvPicPr>
          <p:cNvPr id="124" name="Google Shape;124;g8a56ed8319_0_0"/>
          <p:cNvPicPr preferRelativeResize="0"/>
          <p:nvPr/>
        </p:nvPicPr>
        <p:blipFill>
          <a:blip r:embed="rId3">
            <a:alphaModFix/>
          </a:blip>
          <a:stretch>
            <a:fillRect/>
          </a:stretch>
        </p:blipFill>
        <p:spPr>
          <a:xfrm>
            <a:off x="5008250" y="3714825"/>
            <a:ext cx="3835076" cy="255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8a56ed8319_0_12"/>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31" name="Google Shape;131;g8a56ed8319_0_12"/>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Cliente y Usuario.</a:t>
            </a:r>
            <a:endParaRPr>
              <a:solidFill>
                <a:srgbClr val="FFFFFF"/>
              </a:solidFill>
              <a:latin typeface="Calibri"/>
              <a:ea typeface="Calibri"/>
              <a:cs typeface="Calibri"/>
              <a:sym typeface="Calibri"/>
            </a:endParaRPr>
          </a:p>
        </p:txBody>
      </p:sp>
      <p:sp>
        <p:nvSpPr>
          <p:cNvPr id="132" name="Google Shape;132;g8a56ed8319_0_12"/>
          <p:cNvSpPr/>
          <p:nvPr/>
        </p:nvSpPr>
        <p:spPr>
          <a:xfrm>
            <a:off x="3166400" y="2586800"/>
            <a:ext cx="1867800" cy="17253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a:t>Municipalidad de Maipú</a:t>
            </a:r>
            <a:endParaRPr/>
          </a:p>
        </p:txBody>
      </p:sp>
      <p:pic>
        <p:nvPicPr>
          <p:cNvPr id="133" name="Google Shape;133;g8a56ed8319_0_12"/>
          <p:cNvPicPr preferRelativeResize="0"/>
          <p:nvPr/>
        </p:nvPicPr>
        <p:blipFill>
          <a:blip r:embed="rId3">
            <a:alphaModFix/>
          </a:blip>
          <a:stretch>
            <a:fillRect/>
          </a:stretch>
        </p:blipFill>
        <p:spPr>
          <a:xfrm>
            <a:off x="231750" y="1620125"/>
            <a:ext cx="1242099" cy="1320775"/>
          </a:xfrm>
          <a:prstGeom prst="rect">
            <a:avLst/>
          </a:prstGeom>
          <a:noFill/>
          <a:ln>
            <a:noFill/>
          </a:ln>
        </p:spPr>
      </p:pic>
      <p:pic>
        <p:nvPicPr>
          <p:cNvPr id="134" name="Google Shape;134;g8a56ed8319_0_12"/>
          <p:cNvPicPr preferRelativeResize="0"/>
          <p:nvPr/>
        </p:nvPicPr>
        <p:blipFill>
          <a:blip r:embed="rId3">
            <a:alphaModFix/>
          </a:blip>
          <a:stretch>
            <a:fillRect/>
          </a:stretch>
        </p:blipFill>
        <p:spPr>
          <a:xfrm>
            <a:off x="231750" y="4269075"/>
            <a:ext cx="1242099" cy="1320775"/>
          </a:xfrm>
          <a:prstGeom prst="rect">
            <a:avLst/>
          </a:prstGeom>
          <a:noFill/>
          <a:ln>
            <a:noFill/>
          </a:ln>
        </p:spPr>
      </p:pic>
      <p:pic>
        <p:nvPicPr>
          <p:cNvPr id="135" name="Google Shape;135;g8a56ed8319_0_12"/>
          <p:cNvPicPr preferRelativeResize="0"/>
          <p:nvPr/>
        </p:nvPicPr>
        <p:blipFill>
          <a:blip r:embed="rId4">
            <a:alphaModFix/>
          </a:blip>
          <a:stretch>
            <a:fillRect/>
          </a:stretch>
        </p:blipFill>
        <p:spPr>
          <a:xfrm>
            <a:off x="154226" y="2929950"/>
            <a:ext cx="1320774" cy="1320774"/>
          </a:xfrm>
          <a:prstGeom prst="rect">
            <a:avLst/>
          </a:prstGeom>
          <a:noFill/>
          <a:ln>
            <a:noFill/>
          </a:ln>
        </p:spPr>
      </p:pic>
      <p:sp>
        <p:nvSpPr>
          <p:cNvPr id="136" name="Google Shape;136;g8a56ed8319_0_12"/>
          <p:cNvSpPr/>
          <p:nvPr/>
        </p:nvSpPr>
        <p:spPr>
          <a:xfrm>
            <a:off x="1602200" y="3407775"/>
            <a:ext cx="1564200" cy="365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a56ed8319_0_12"/>
          <p:cNvSpPr/>
          <p:nvPr/>
        </p:nvSpPr>
        <p:spPr>
          <a:xfrm>
            <a:off x="5126400" y="3407775"/>
            <a:ext cx="1564200" cy="365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8a56ed8319_0_12"/>
          <p:cNvSpPr/>
          <p:nvPr/>
        </p:nvSpPr>
        <p:spPr>
          <a:xfrm>
            <a:off x="6782800" y="1518975"/>
            <a:ext cx="1654200" cy="439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t>Inspectores municipales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8a56ed8319_0_2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45" name="Google Shape;145;g8a56ed8319_0_20"/>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Tabla de Homologación.</a:t>
            </a:r>
            <a:endParaRPr sz="3000">
              <a:solidFill>
                <a:srgbClr val="FFFFFF"/>
              </a:solidFill>
              <a:latin typeface="Calibri"/>
              <a:ea typeface="Calibri"/>
              <a:cs typeface="Calibri"/>
              <a:sym typeface="Calibri"/>
            </a:endParaRPr>
          </a:p>
          <a:p>
            <a:pPr indent="0" lvl="0" marL="0" rtl="0" algn="l">
              <a:spcBef>
                <a:spcPts val="0"/>
              </a:spcBef>
              <a:spcAft>
                <a:spcPts val="0"/>
              </a:spcAft>
              <a:buNone/>
            </a:pPr>
            <a:r>
              <a:t/>
            </a:r>
            <a:endParaRPr sz="3000">
              <a:solidFill>
                <a:srgbClr val="FFFFFF"/>
              </a:solidFill>
              <a:latin typeface="Calibri"/>
              <a:ea typeface="Calibri"/>
              <a:cs typeface="Calibri"/>
              <a:sym typeface="Calibri"/>
            </a:endParaRPr>
          </a:p>
        </p:txBody>
      </p:sp>
      <p:graphicFrame>
        <p:nvGraphicFramePr>
          <p:cNvPr id="146" name="Google Shape;146;g8a56ed8319_0_20"/>
          <p:cNvGraphicFramePr/>
          <p:nvPr/>
        </p:nvGraphicFramePr>
        <p:xfrm>
          <a:off x="238125" y="2230175"/>
          <a:ext cx="3000000" cy="3000000"/>
        </p:xfrm>
        <a:graphic>
          <a:graphicData uri="http://schemas.openxmlformats.org/drawingml/2006/table">
            <a:tbl>
              <a:tblPr>
                <a:noFill/>
                <a:tableStyleId>{61863D2E-5607-42B8-B73F-4818B6FA953A}</a:tableStyleId>
              </a:tblPr>
              <a:tblGrid>
                <a:gridCol w="952500"/>
                <a:gridCol w="2419350"/>
                <a:gridCol w="2495550"/>
                <a:gridCol w="2800350"/>
              </a:tblGrid>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0:0"/>
                      </a:ext>
                    </a:extLst>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0:1"/>
                      </a:ext>
                    </a:extLst>
                  </a:tcPr>
                </a:tc>
                <a:tc gridSpan="2">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extLst>
                      <a:ext uri="http://customooxmlschemas.google.com/">
                        <go:slidesCustomData xmlns:go="http://customooxmlschemas.google.com/" cellId="146:0:2"/>
                      </a:ext>
                    </a:extLst>
                  </a:tcPr>
                </a:tc>
                <a:tc hMerge="1"/>
              </a:tr>
              <a:tr h="200025">
                <a:tc>
                  <a:txBody>
                    <a:bodyPr/>
                    <a:lstStyle/>
                    <a:p>
                      <a:pPr indent="0" lvl="0" marL="0" rtl="0" algn="l">
                        <a:lnSpc>
                          <a:spcPct val="115000"/>
                        </a:lnSpc>
                        <a:spcBef>
                          <a:spcPts val="0"/>
                        </a:spcBef>
                        <a:spcAft>
                          <a:spcPts val="0"/>
                        </a:spcAft>
                        <a:buNone/>
                      </a:pPr>
                      <a:r>
                        <a:rPr b="1" lang="es-CL" sz="1000"/>
                        <a:t>Número</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46:1:0"/>
                      </a:ext>
                    </a:extLst>
                  </a:tcPr>
                </a:tc>
                <a:tc>
                  <a:txBody>
                    <a:bodyPr/>
                    <a:lstStyle/>
                    <a:p>
                      <a:pPr indent="0" lvl="0" marL="0" rtl="0" algn="l">
                        <a:lnSpc>
                          <a:spcPct val="115000"/>
                        </a:lnSpc>
                        <a:spcBef>
                          <a:spcPts val="0"/>
                        </a:spcBef>
                        <a:spcAft>
                          <a:spcPts val="0"/>
                        </a:spcAft>
                        <a:buNone/>
                      </a:pPr>
                      <a:r>
                        <a:rPr b="1" lang="es-CL" sz="1000"/>
                        <a:t>Características Principales</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46:1:1"/>
                      </a:ext>
                    </a:extLst>
                  </a:tcPr>
                </a:tc>
                <a:tc>
                  <a:txBody>
                    <a:bodyPr/>
                    <a:lstStyle/>
                    <a:p>
                      <a:pPr indent="0" lvl="0" marL="0" rtl="0" algn="l">
                        <a:lnSpc>
                          <a:spcPct val="115000"/>
                        </a:lnSpc>
                        <a:spcBef>
                          <a:spcPts val="0"/>
                        </a:spcBef>
                        <a:spcAft>
                          <a:spcPts val="0"/>
                        </a:spcAft>
                        <a:buNone/>
                      </a:pPr>
                      <a:r>
                        <a:rPr b="1" lang="es-CL" sz="1000"/>
                        <a:t>Sistema Actual Municipalidad de Maipú</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46:1:2"/>
                      </a:ext>
                    </a:extLst>
                  </a:tcPr>
                </a:tc>
                <a:tc>
                  <a:txBody>
                    <a:bodyPr/>
                    <a:lstStyle/>
                    <a:p>
                      <a:pPr indent="0" lvl="0" marL="0" rtl="0" algn="l">
                        <a:lnSpc>
                          <a:spcPct val="115000"/>
                        </a:lnSpc>
                        <a:spcBef>
                          <a:spcPts val="0"/>
                        </a:spcBef>
                        <a:spcAft>
                          <a:spcPts val="0"/>
                        </a:spcAft>
                        <a:buNone/>
                      </a:pPr>
                      <a:r>
                        <a:rPr b="1" lang="es-CL" sz="1000"/>
                        <a:t>Solución Propuesta</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46:1:3"/>
                      </a:ext>
                    </a:extLst>
                  </a:tcPr>
                </a:tc>
              </a:tr>
              <a:tr h="200025">
                <a:tc>
                  <a:txBody>
                    <a:bodyPr/>
                    <a:lstStyle/>
                    <a:p>
                      <a:pPr indent="0" lvl="0" marL="0" rtl="0" algn="ctr">
                        <a:lnSpc>
                          <a:spcPct val="115000"/>
                        </a:lnSpc>
                        <a:spcBef>
                          <a:spcPts val="0"/>
                        </a:spcBef>
                        <a:spcAft>
                          <a:spcPts val="0"/>
                        </a:spcAft>
                        <a:buNone/>
                      </a:pPr>
                      <a:r>
                        <a:rPr lang="es-CL" sz="1000"/>
                        <a:t>1</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2:0"/>
                      </a:ext>
                    </a:extLst>
                  </a:tcPr>
                </a:tc>
                <a:tc>
                  <a:txBody>
                    <a:bodyPr/>
                    <a:lstStyle/>
                    <a:p>
                      <a:pPr indent="0" lvl="0" marL="0" rtl="0" algn="l">
                        <a:lnSpc>
                          <a:spcPct val="115000"/>
                        </a:lnSpc>
                        <a:spcBef>
                          <a:spcPts val="0"/>
                        </a:spcBef>
                        <a:spcAft>
                          <a:spcPts val="0"/>
                        </a:spcAft>
                        <a:buNone/>
                      </a:pPr>
                      <a:r>
                        <a:rPr lang="es-CL" sz="1000"/>
                        <a:t>Ingresar Infracción</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2:1"/>
                      </a:ext>
                    </a:extLst>
                  </a:tcPr>
                </a:tc>
                <a:tc>
                  <a:txBody>
                    <a:bodyPr/>
                    <a:lstStyle/>
                    <a:p>
                      <a:pPr indent="0" lvl="0" marL="0" rtl="0" algn="ctr">
                        <a:lnSpc>
                          <a:spcPct val="115000"/>
                        </a:lnSpc>
                        <a:spcBef>
                          <a:spcPts val="0"/>
                        </a:spcBef>
                        <a:spcAft>
                          <a:spcPts val="0"/>
                        </a:spcAft>
                        <a:buNone/>
                      </a:pPr>
                      <a:r>
                        <a:rPr lang="es-CL" sz="1000"/>
                        <a:t>X</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2: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2:3"/>
                      </a:ext>
                    </a:extLst>
                  </a:tcPr>
                </a:tc>
              </a:tr>
              <a:tr h="200025">
                <a:tc>
                  <a:txBody>
                    <a:bodyPr/>
                    <a:lstStyle/>
                    <a:p>
                      <a:pPr indent="0" lvl="0" marL="0" rtl="0" algn="ctr">
                        <a:lnSpc>
                          <a:spcPct val="115000"/>
                        </a:lnSpc>
                        <a:spcBef>
                          <a:spcPts val="0"/>
                        </a:spcBef>
                        <a:spcAft>
                          <a:spcPts val="0"/>
                        </a:spcAft>
                        <a:buNone/>
                      </a:pPr>
                      <a:r>
                        <a:rPr lang="es-CL" sz="1000"/>
                        <a:t>2</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3:0"/>
                      </a:ext>
                    </a:extLst>
                  </a:tcPr>
                </a:tc>
                <a:tc>
                  <a:txBody>
                    <a:bodyPr/>
                    <a:lstStyle/>
                    <a:p>
                      <a:pPr indent="0" lvl="0" marL="0" rtl="0" algn="l">
                        <a:lnSpc>
                          <a:spcPct val="115000"/>
                        </a:lnSpc>
                        <a:spcBef>
                          <a:spcPts val="0"/>
                        </a:spcBef>
                        <a:spcAft>
                          <a:spcPts val="0"/>
                        </a:spcAft>
                        <a:buNone/>
                      </a:pPr>
                      <a:r>
                        <a:rPr lang="es-CL" sz="1000"/>
                        <a:t>Ingresar </a:t>
                      </a:r>
                      <a:r>
                        <a:rPr lang="es-CL" sz="1000"/>
                        <a:t>Fotografía</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3:1"/>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3: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3:3"/>
                      </a:ext>
                    </a:extLst>
                  </a:tcPr>
                </a:tc>
              </a:tr>
              <a:tr h="200025">
                <a:tc>
                  <a:txBody>
                    <a:bodyPr/>
                    <a:lstStyle/>
                    <a:p>
                      <a:pPr indent="0" lvl="0" marL="0" rtl="0" algn="ctr">
                        <a:lnSpc>
                          <a:spcPct val="115000"/>
                        </a:lnSpc>
                        <a:spcBef>
                          <a:spcPts val="0"/>
                        </a:spcBef>
                        <a:spcAft>
                          <a:spcPts val="0"/>
                        </a:spcAft>
                        <a:buNone/>
                      </a:pPr>
                      <a:r>
                        <a:rPr lang="es-CL" sz="1000"/>
                        <a:t>3</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4:0"/>
                      </a:ext>
                    </a:extLst>
                  </a:tcPr>
                </a:tc>
                <a:tc>
                  <a:txBody>
                    <a:bodyPr/>
                    <a:lstStyle/>
                    <a:p>
                      <a:pPr indent="0" lvl="0" marL="0" rtl="0" algn="l">
                        <a:lnSpc>
                          <a:spcPct val="115000"/>
                        </a:lnSpc>
                        <a:spcBef>
                          <a:spcPts val="0"/>
                        </a:spcBef>
                        <a:spcAft>
                          <a:spcPts val="0"/>
                        </a:spcAft>
                        <a:buNone/>
                      </a:pPr>
                      <a:r>
                        <a:rPr lang="es-CL" sz="1000"/>
                        <a:t>Validación por Credenciales</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4:1"/>
                      </a:ext>
                    </a:extLst>
                  </a:tcPr>
                </a:tc>
                <a:tc>
                  <a:txBody>
                    <a:bodyPr/>
                    <a:lstStyle/>
                    <a:p>
                      <a:pPr indent="0" lvl="0" marL="0" rtl="0" algn="ctr">
                        <a:lnSpc>
                          <a:spcPct val="115000"/>
                        </a:lnSpc>
                        <a:spcBef>
                          <a:spcPts val="0"/>
                        </a:spcBef>
                        <a:spcAft>
                          <a:spcPts val="0"/>
                        </a:spcAft>
                        <a:buNone/>
                      </a:pPr>
                      <a:r>
                        <a:rPr lang="es-CL" sz="1000">
                          <a:solidFill>
                            <a:srgbClr val="141414"/>
                          </a:solidFill>
                        </a:rPr>
                        <a:t>x</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4: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4:3"/>
                      </a:ext>
                    </a:extLst>
                  </a:tcPr>
                </a:tc>
              </a:tr>
              <a:tr h="200025">
                <a:tc>
                  <a:txBody>
                    <a:bodyPr/>
                    <a:lstStyle/>
                    <a:p>
                      <a:pPr indent="0" lvl="0" marL="0" rtl="0" algn="ctr">
                        <a:lnSpc>
                          <a:spcPct val="115000"/>
                        </a:lnSpc>
                        <a:spcBef>
                          <a:spcPts val="0"/>
                        </a:spcBef>
                        <a:spcAft>
                          <a:spcPts val="0"/>
                        </a:spcAft>
                        <a:buNone/>
                      </a:pPr>
                      <a:r>
                        <a:rPr lang="es-CL" sz="1000"/>
                        <a:t>4</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5:0"/>
                      </a:ext>
                    </a:extLst>
                  </a:tcPr>
                </a:tc>
                <a:tc>
                  <a:txBody>
                    <a:bodyPr/>
                    <a:lstStyle/>
                    <a:p>
                      <a:pPr indent="0" lvl="0" marL="0" rtl="0" algn="l">
                        <a:lnSpc>
                          <a:spcPct val="115000"/>
                        </a:lnSpc>
                        <a:spcBef>
                          <a:spcPts val="0"/>
                        </a:spcBef>
                        <a:spcAft>
                          <a:spcPts val="0"/>
                        </a:spcAft>
                        <a:buNone/>
                      </a:pPr>
                      <a:r>
                        <a:rPr lang="es-CL" sz="1000"/>
                        <a:t>Agregar Argumentos</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5:1"/>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5: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5:3"/>
                      </a:ext>
                    </a:extLst>
                  </a:tcPr>
                </a:tc>
              </a:tr>
              <a:tr h="200025">
                <a:tc>
                  <a:txBody>
                    <a:bodyPr/>
                    <a:lstStyle/>
                    <a:p>
                      <a:pPr indent="0" lvl="0" marL="0" rtl="0" algn="ctr">
                        <a:lnSpc>
                          <a:spcPct val="115000"/>
                        </a:lnSpc>
                        <a:spcBef>
                          <a:spcPts val="0"/>
                        </a:spcBef>
                        <a:spcAft>
                          <a:spcPts val="0"/>
                        </a:spcAft>
                        <a:buNone/>
                      </a:pPr>
                      <a:r>
                        <a:rPr lang="es-CL" sz="1000"/>
                        <a:t>5</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6:0"/>
                      </a:ext>
                    </a:extLst>
                  </a:tcPr>
                </a:tc>
                <a:tc>
                  <a:txBody>
                    <a:bodyPr/>
                    <a:lstStyle/>
                    <a:p>
                      <a:pPr indent="0" lvl="0" marL="0" rtl="0" algn="l">
                        <a:lnSpc>
                          <a:spcPct val="115000"/>
                        </a:lnSpc>
                        <a:spcBef>
                          <a:spcPts val="0"/>
                        </a:spcBef>
                        <a:spcAft>
                          <a:spcPts val="0"/>
                        </a:spcAft>
                        <a:buNone/>
                      </a:pPr>
                      <a:r>
                        <a:rPr lang="es-CL" sz="1000"/>
                        <a:t>Consultar por robo</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6:1"/>
                      </a:ext>
                    </a:extLst>
                  </a:tcPr>
                </a:tc>
                <a:tc>
                  <a:txBody>
                    <a:bodyPr/>
                    <a:lstStyle/>
                    <a:p>
                      <a:pPr indent="0" lvl="0" marL="0" rtl="0" algn="ctr">
                        <a:lnSpc>
                          <a:spcPct val="115000"/>
                        </a:lnSpc>
                        <a:spcBef>
                          <a:spcPts val="0"/>
                        </a:spcBef>
                        <a:spcAft>
                          <a:spcPts val="0"/>
                        </a:spcAft>
                        <a:buNone/>
                      </a:pPr>
                      <a:r>
                        <a:rPr lang="es-CL" sz="1000">
                          <a:solidFill>
                            <a:srgbClr val="141414"/>
                          </a:solidFill>
                        </a:rPr>
                        <a:t>X</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6: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6:3"/>
                      </a:ext>
                    </a:extLst>
                  </a:tcPr>
                </a:tc>
              </a:tr>
              <a:tr h="295275">
                <a:tc>
                  <a:txBody>
                    <a:bodyPr/>
                    <a:lstStyle/>
                    <a:p>
                      <a:pPr indent="0" lvl="0" marL="0" rtl="0" algn="ctr">
                        <a:lnSpc>
                          <a:spcPct val="115000"/>
                        </a:lnSpc>
                        <a:spcBef>
                          <a:spcPts val="0"/>
                        </a:spcBef>
                        <a:spcAft>
                          <a:spcPts val="0"/>
                        </a:spcAft>
                        <a:buNone/>
                      </a:pPr>
                      <a:r>
                        <a:rPr lang="es-CL" sz="1000"/>
                        <a:t>6</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7:0"/>
                      </a:ext>
                    </a:extLst>
                  </a:tcPr>
                </a:tc>
                <a:tc>
                  <a:txBody>
                    <a:bodyPr/>
                    <a:lstStyle/>
                    <a:p>
                      <a:pPr indent="0" lvl="0" marL="0" rtl="0" algn="l">
                        <a:lnSpc>
                          <a:spcPct val="115000"/>
                        </a:lnSpc>
                        <a:spcBef>
                          <a:spcPts val="0"/>
                        </a:spcBef>
                        <a:spcAft>
                          <a:spcPts val="0"/>
                        </a:spcAft>
                        <a:buNone/>
                      </a:pPr>
                      <a:r>
                        <a:rPr lang="es-CL" sz="1000"/>
                        <a:t>Subir información desde una computadora</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7:1"/>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7:2"/>
                      </a:ext>
                    </a:extLst>
                  </a:tcPr>
                </a:tc>
                <a:tc>
                  <a:txBody>
                    <a:bodyPr/>
                    <a:lstStyle/>
                    <a:p>
                      <a:pPr indent="0" lvl="0" marL="0" rtl="0" algn="ctr">
                        <a:lnSpc>
                          <a:spcPct val="115000"/>
                        </a:lnSpc>
                        <a:spcBef>
                          <a:spcPts val="0"/>
                        </a:spcBef>
                        <a:spcAft>
                          <a:spcPts val="0"/>
                        </a:spcAft>
                        <a:buNone/>
                      </a:pPr>
                      <a:r>
                        <a:rPr lang="es-CL" sz="1000">
                          <a:solidFill>
                            <a:srgbClr val="141414"/>
                          </a:solidFill>
                        </a:rPr>
                        <a:t>X</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7:3"/>
                      </a:ext>
                    </a:extLst>
                  </a:tcPr>
                </a:tc>
              </a:tr>
              <a:tr h="200025">
                <a:tc>
                  <a:txBody>
                    <a:bodyPr/>
                    <a:lstStyle/>
                    <a:p>
                      <a:pPr indent="0" lvl="0" marL="0" rtl="0" algn="ctr">
                        <a:lnSpc>
                          <a:spcPct val="115000"/>
                        </a:lnSpc>
                        <a:spcBef>
                          <a:spcPts val="0"/>
                        </a:spcBef>
                        <a:spcAft>
                          <a:spcPts val="0"/>
                        </a:spcAft>
                        <a:buNone/>
                      </a:pPr>
                      <a:r>
                        <a:rPr lang="es-CL" sz="1000"/>
                        <a:t>7</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8:0"/>
                      </a:ext>
                    </a:extLst>
                  </a:tcPr>
                </a:tc>
                <a:tc>
                  <a:txBody>
                    <a:bodyPr/>
                    <a:lstStyle/>
                    <a:p>
                      <a:pPr indent="0" lvl="0" marL="0" rtl="0" algn="l">
                        <a:lnSpc>
                          <a:spcPct val="115000"/>
                        </a:lnSpc>
                        <a:spcBef>
                          <a:spcPts val="0"/>
                        </a:spcBef>
                        <a:spcAft>
                          <a:spcPts val="0"/>
                        </a:spcAft>
                        <a:buNone/>
                      </a:pPr>
                      <a:r>
                        <a:rPr lang="es-CL" sz="1000"/>
                        <a:t>Subir información desde la </a:t>
                      </a:r>
                      <a:r>
                        <a:rPr lang="es-CL" sz="1000"/>
                        <a:t>aplicación</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6:8:1"/>
                      </a:ext>
                    </a:extLst>
                  </a:tcPr>
                </a:tc>
                <a:tc>
                  <a:txBody>
                    <a:bodyPr/>
                    <a:lstStyle/>
                    <a:p>
                      <a:pPr indent="0" lvl="0" marL="0" rtl="0" algn="ctr">
                        <a:lnSpc>
                          <a:spcPct val="115000"/>
                        </a:lnSpc>
                        <a:spcBef>
                          <a:spcPts val="0"/>
                        </a:spcBef>
                        <a:spcAft>
                          <a:spcPts val="0"/>
                        </a:spcAft>
                        <a:buNone/>
                      </a:pPr>
                      <a:r>
                        <a:rPr lang="es-CL" sz="1000">
                          <a:solidFill>
                            <a:srgbClr val="141414"/>
                          </a:solidFill>
                        </a:rPr>
                        <a:t>X</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8:2"/>
                      </a:ext>
                    </a:extLst>
                  </a:tcPr>
                </a:tc>
                <a:tc>
                  <a:txBody>
                    <a:bodyPr/>
                    <a:lstStyle/>
                    <a:p>
                      <a:pPr indent="0" lvl="0" marL="0" rtl="0" algn="ctr">
                        <a:lnSpc>
                          <a:spcPct val="115000"/>
                        </a:lnSpc>
                        <a:spcBef>
                          <a:spcPts val="0"/>
                        </a:spcBef>
                        <a:spcAft>
                          <a:spcPts val="0"/>
                        </a:spcAft>
                        <a:buNone/>
                      </a:pPr>
                      <a:r>
                        <a:rPr lang="es-CL" sz="1000">
                          <a:solidFill>
                            <a:srgbClr val="141414"/>
                          </a:solidFill>
                        </a:rPr>
                        <a:t>✓</a:t>
                      </a:r>
                      <a:endParaRPr sz="1000">
                        <a:solidFill>
                          <a:srgbClr val="141414"/>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extLst>
                      <a:ext uri="http://customooxmlschemas.google.com/">
                        <go:slidesCustomData xmlns:go="http://customooxmlschemas.google.com/" cellId="146:8:3"/>
                      </a:ext>
                    </a:extLs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8a56ed8319_0_226"/>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153" name="Google Shape;153;g8a56ed8319_0_226"/>
          <p:cNvSpPr txBox="1"/>
          <p:nvPr/>
        </p:nvSpPr>
        <p:spPr>
          <a:xfrm>
            <a:off x="141525" y="159200"/>
            <a:ext cx="60252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000">
                <a:solidFill>
                  <a:srgbClr val="FFFFFF"/>
                </a:solidFill>
                <a:latin typeface="Calibri"/>
                <a:ea typeface="Calibri"/>
                <a:cs typeface="Calibri"/>
                <a:sym typeface="Calibri"/>
              </a:rPr>
              <a:t>Objetivo General</a:t>
            </a:r>
            <a:endParaRPr sz="3000">
              <a:solidFill>
                <a:srgbClr val="FFFFFF"/>
              </a:solidFill>
              <a:latin typeface="Calibri"/>
              <a:ea typeface="Calibri"/>
              <a:cs typeface="Calibri"/>
              <a:sym typeface="Calibri"/>
            </a:endParaRPr>
          </a:p>
        </p:txBody>
      </p:sp>
      <p:sp>
        <p:nvSpPr>
          <p:cNvPr id="154" name="Google Shape;154;g8a56ed8319_0_226"/>
          <p:cNvSpPr/>
          <p:nvPr/>
        </p:nvSpPr>
        <p:spPr>
          <a:xfrm>
            <a:off x="538625" y="1762125"/>
            <a:ext cx="8181000" cy="3286200"/>
          </a:xfrm>
          <a:prstGeom prst="roundRect">
            <a:avLst>
              <a:gd fmla="val 16667" name="adj"/>
            </a:avLst>
          </a:prstGeom>
          <a:solidFill>
            <a:srgbClr val="EA9999"/>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sz="3000"/>
              <a:t>Proporcionar una plataforma para tener un mayor control de información al momento de realizar una infracción vehicular en la comuna de Maipú mediante un aplicativo </a:t>
            </a:r>
            <a:r>
              <a:rPr lang="es-CL" sz="3000"/>
              <a:t>móvil</a:t>
            </a:r>
            <a:r>
              <a:rPr lang="es-CL" sz="30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8a56ed8319_0_23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L"/>
              <a:t>‹#›</a:t>
            </a:fld>
            <a:endParaRPr/>
          </a:p>
        </p:txBody>
      </p:sp>
      <p:sp>
        <p:nvSpPr>
          <p:cNvPr id="161" name="Google Shape;161;g8a56ed8319_0_238"/>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Objetivo Específicos.</a:t>
            </a:r>
            <a:endParaRPr/>
          </a:p>
        </p:txBody>
      </p:sp>
      <p:graphicFrame>
        <p:nvGraphicFramePr>
          <p:cNvPr id="162" name="Google Shape;162;g8a56ed8319_0_238"/>
          <p:cNvGraphicFramePr/>
          <p:nvPr/>
        </p:nvGraphicFramePr>
        <p:xfrm>
          <a:off x="-764575" y="1836325"/>
          <a:ext cx="3000000" cy="3000000"/>
        </p:xfrm>
        <a:graphic>
          <a:graphicData uri="http://schemas.openxmlformats.org/drawingml/2006/table">
            <a:tbl>
              <a:tblPr>
                <a:noFill/>
                <a:tableStyleId>{61863D2E-5607-42B8-B73F-4818B6FA953A}</a:tableStyleId>
              </a:tblPr>
              <a:tblGrid>
                <a:gridCol w="979475"/>
                <a:gridCol w="421175"/>
                <a:gridCol w="2076475"/>
                <a:gridCol w="1263525"/>
                <a:gridCol w="1214550"/>
                <a:gridCol w="1586750"/>
                <a:gridCol w="1802225"/>
              </a:tblGrid>
              <a:tr h="342900">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62:0:0"/>
                      </a:ext>
                    </a:extLst>
                  </a:tcPr>
                </a:tc>
                <a:tc>
                  <a:txBody>
                    <a:bodyPr/>
                    <a:lstStyle/>
                    <a:p>
                      <a:pPr indent="0" lvl="0" marL="0" rtl="0" algn="ctr">
                        <a:lnSpc>
                          <a:spcPct val="115000"/>
                        </a:lnSpc>
                        <a:spcBef>
                          <a:spcPts val="0"/>
                        </a:spcBef>
                        <a:spcAft>
                          <a:spcPts val="0"/>
                        </a:spcAft>
                        <a:buNone/>
                      </a:pPr>
                      <a:r>
                        <a:rPr b="1" lang="es-CL" sz="1100"/>
                        <a:t>ID</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1"/>
                      </a:ext>
                    </a:extLst>
                  </a:tcPr>
                </a:tc>
                <a:tc>
                  <a:txBody>
                    <a:bodyPr/>
                    <a:lstStyle/>
                    <a:p>
                      <a:pPr indent="0" lvl="0" marL="0" rtl="0" algn="ctr">
                        <a:lnSpc>
                          <a:spcPct val="115000"/>
                        </a:lnSpc>
                        <a:spcBef>
                          <a:spcPts val="0"/>
                        </a:spcBef>
                        <a:spcAft>
                          <a:spcPts val="0"/>
                        </a:spcAft>
                        <a:buNone/>
                      </a:pPr>
                      <a:r>
                        <a:rPr b="1" lang="es-CL" sz="1100"/>
                        <a:t>Situación actual</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2"/>
                      </a:ext>
                    </a:extLst>
                  </a:tcPr>
                </a:tc>
                <a:tc>
                  <a:txBody>
                    <a:bodyPr/>
                    <a:lstStyle/>
                    <a:p>
                      <a:pPr indent="0" lvl="0" marL="0" rtl="0" algn="ctr">
                        <a:lnSpc>
                          <a:spcPct val="115000"/>
                        </a:lnSpc>
                        <a:spcBef>
                          <a:spcPts val="0"/>
                        </a:spcBef>
                        <a:spcAft>
                          <a:spcPts val="0"/>
                        </a:spcAft>
                        <a:buNone/>
                      </a:pPr>
                      <a:r>
                        <a:rPr b="1" lang="es-CL" sz="1100"/>
                        <a:t>Objetivo específico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3"/>
                      </a:ext>
                    </a:extLst>
                  </a:tcPr>
                </a:tc>
                <a:tc>
                  <a:txBody>
                    <a:bodyPr/>
                    <a:lstStyle/>
                    <a:p>
                      <a:pPr indent="0" lvl="0" marL="0" rtl="0" algn="ctr">
                        <a:lnSpc>
                          <a:spcPct val="115000"/>
                        </a:lnSpc>
                        <a:spcBef>
                          <a:spcPts val="0"/>
                        </a:spcBef>
                        <a:spcAft>
                          <a:spcPts val="0"/>
                        </a:spcAft>
                        <a:buNone/>
                      </a:pPr>
                      <a:r>
                        <a:rPr b="1" lang="es-CL" sz="1100"/>
                        <a:t>Resultado esperado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4"/>
                      </a:ext>
                    </a:extLst>
                  </a:tcPr>
                </a:tc>
                <a:tc>
                  <a:txBody>
                    <a:bodyPr/>
                    <a:lstStyle/>
                    <a:p>
                      <a:pPr indent="0" lvl="0" marL="0" rtl="0" algn="ctr">
                        <a:lnSpc>
                          <a:spcPct val="115000"/>
                        </a:lnSpc>
                        <a:spcBef>
                          <a:spcPts val="0"/>
                        </a:spcBef>
                        <a:spcAft>
                          <a:spcPts val="0"/>
                        </a:spcAft>
                        <a:buNone/>
                      </a:pPr>
                      <a:r>
                        <a:rPr b="1" lang="es-CL" sz="1100"/>
                        <a:t>Métrica</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5"/>
                      </a:ext>
                    </a:extLst>
                  </a:tcPr>
                </a:tc>
                <a:tc>
                  <a:txBody>
                    <a:bodyPr/>
                    <a:lstStyle/>
                    <a:p>
                      <a:pPr indent="0" lvl="0" marL="0" rtl="0" algn="ctr">
                        <a:lnSpc>
                          <a:spcPct val="115000"/>
                        </a:lnSpc>
                        <a:spcBef>
                          <a:spcPts val="0"/>
                        </a:spcBef>
                        <a:spcAft>
                          <a:spcPts val="0"/>
                        </a:spcAft>
                        <a:buNone/>
                      </a:pPr>
                      <a:r>
                        <a:rPr b="1" lang="es-CL" sz="1100"/>
                        <a:t>Criterio de éxito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extLst>
                      <a:ext uri="http://customooxmlschemas.google.com/">
                        <go:slidesCustomData xmlns:go="http://customooxmlschemas.google.com/" cellId="162:0:6"/>
                      </a:ext>
                    </a:extLst>
                  </a:tcPr>
                </a:tc>
              </a:tr>
              <a:tr h="1704975">
                <a:tc>
                  <a:txBody>
                    <a:bodyPr/>
                    <a:lstStyle/>
                    <a:p>
                      <a:pPr indent="0" lvl="0" marL="0" rtl="0" algn="l">
                        <a:spcBef>
                          <a:spcPts val="0"/>
                        </a:spcBef>
                        <a:spcAft>
                          <a:spcPts val="0"/>
                        </a:spcAft>
                        <a:buNone/>
                      </a:pPr>
                      <a:r>
                        <a:t/>
                      </a:r>
                      <a:endParaRPr/>
                    </a:p>
                  </a:txBody>
                  <a:tcPr marT="91425" marB="91425" marR="28575" marL="28575"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62:1:0"/>
                      </a:ext>
                    </a:extLst>
                  </a:tcPr>
                </a:tc>
                <a:tc>
                  <a:txBody>
                    <a:bodyPr/>
                    <a:lstStyle/>
                    <a:p>
                      <a:pPr indent="0" lvl="0" marL="0" rtl="0" algn="ctr">
                        <a:lnSpc>
                          <a:spcPct val="115000"/>
                        </a:lnSpc>
                        <a:spcBef>
                          <a:spcPts val="0"/>
                        </a:spcBef>
                        <a:spcAft>
                          <a:spcPts val="0"/>
                        </a:spcAft>
                        <a:buNone/>
                      </a:pPr>
                      <a:r>
                        <a:rPr lang="es-CL"/>
                        <a:t>OE1</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1"/>
                      </a:ext>
                    </a:extLst>
                  </a:tcPr>
                </a:tc>
                <a:tc>
                  <a:txBody>
                    <a:bodyPr/>
                    <a:lstStyle/>
                    <a:p>
                      <a:pPr indent="0" lvl="0" marL="0" rtl="0" algn="l">
                        <a:lnSpc>
                          <a:spcPct val="115000"/>
                        </a:lnSpc>
                        <a:spcBef>
                          <a:spcPts val="0"/>
                        </a:spcBef>
                        <a:spcAft>
                          <a:spcPts val="0"/>
                        </a:spcAft>
                        <a:buNone/>
                      </a:pPr>
                      <a:r>
                        <a:rPr lang="es-CL"/>
                        <a:t>Actualmente los inspectores municipales, para generar una infracción vehicular deben tomar una foto y llenar un formulario, para que esta información pueda ser ingresada de forma manual en un computador en la Base de datos de la Municipalidad de Maipú</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2"/>
                      </a:ext>
                    </a:extLst>
                  </a:tcPr>
                </a:tc>
                <a:tc>
                  <a:txBody>
                    <a:bodyPr/>
                    <a:lstStyle/>
                    <a:p>
                      <a:pPr indent="0" lvl="0" marL="0" rtl="0" algn="l">
                        <a:lnSpc>
                          <a:spcPct val="115000"/>
                        </a:lnSpc>
                        <a:spcBef>
                          <a:spcPts val="0"/>
                        </a:spcBef>
                        <a:spcAft>
                          <a:spcPts val="0"/>
                        </a:spcAft>
                        <a:buNone/>
                      </a:pPr>
                      <a:r>
                        <a:rPr lang="es-CL"/>
                        <a:t>Agilizar el proceso del ingreso de una infracción</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3"/>
                      </a:ext>
                    </a:extLst>
                  </a:tcPr>
                </a:tc>
                <a:tc>
                  <a:txBody>
                    <a:bodyPr/>
                    <a:lstStyle/>
                    <a:p>
                      <a:pPr indent="0" lvl="0" marL="0" rtl="0" algn="l">
                        <a:lnSpc>
                          <a:spcPct val="115000"/>
                        </a:lnSpc>
                        <a:spcBef>
                          <a:spcPts val="0"/>
                        </a:spcBef>
                        <a:spcAft>
                          <a:spcPts val="0"/>
                        </a:spcAft>
                        <a:buNone/>
                      </a:pPr>
                      <a:r>
                        <a:rPr lang="es-CL"/>
                        <a:t>Módulo de ingresar información de la infracción</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4"/>
                      </a:ext>
                    </a:extLst>
                  </a:tcPr>
                </a:tc>
                <a:tc>
                  <a:txBody>
                    <a:bodyPr/>
                    <a:lstStyle/>
                    <a:p>
                      <a:pPr indent="0" lvl="0" marL="0" rtl="0" algn="l">
                        <a:lnSpc>
                          <a:spcPct val="115000"/>
                        </a:lnSpc>
                        <a:spcBef>
                          <a:spcPts val="0"/>
                        </a:spcBef>
                        <a:spcAft>
                          <a:spcPts val="0"/>
                        </a:spcAft>
                        <a:buNone/>
                      </a:pPr>
                      <a:r>
                        <a:rPr lang="es-CL"/>
                        <a:t>Tiempo.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5"/>
                      </a:ext>
                    </a:extLst>
                  </a:tcPr>
                </a:tc>
                <a:tc>
                  <a:txBody>
                    <a:bodyPr/>
                    <a:lstStyle/>
                    <a:p>
                      <a:pPr indent="0" lvl="0" marL="0" rtl="0" algn="l">
                        <a:lnSpc>
                          <a:spcPct val="115000"/>
                        </a:lnSpc>
                        <a:spcBef>
                          <a:spcPts val="0"/>
                        </a:spcBef>
                        <a:spcAft>
                          <a:spcPts val="0"/>
                        </a:spcAft>
                        <a:buNone/>
                      </a:pPr>
                      <a:r>
                        <a:rPr lang="es-CL"/>
                        <a:t>Disminuir el tiempo de proceso en un 30%</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extLst>
                      <a:ext uri="http://customooxmlschemas.google.com/">
                        <go:slidesCustomData xmlns:go="http://customooxmlschemas.google.com/" cellId="162:1:6"/>
                      </a:ext>
                    </a:extLs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8a56ed8319_0_33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
        <p:nvSpPr>
          <p:cNvPr id="169" name="Google Shape;169;g8a56ed8319_0_332"/>
          <p:cNvSpPr txBox="1"/>
          <p:nvPr>
            <p:ph idx="4294967295" type="title"/>
          </p:nvPr>
        </p:nvSpPr>
        <p:spPr>
          <a:xfrm>
            <a:off x="538618" y="201613"/>
            <a:ext cx="7348200" cy="6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s-CL" sz="3959"/>
              <a:t>Objetivo Específicos.</a:t>
            </a:r>
            <a:endParaRPr/>
          </a:p>
        </p:txBody>
      </p:sp>
      <p:graphicFrame>
        <p:nvGraphicFramePr>
          <p:cNvPr id="170" name="Google Shape;170;g8a56ed8319_0_332"/>
          <p:cNvGraphicFramePr/>
          <p:nvPr/>
        </p:nvGraphicFramePr>
        <p:xfrm>
          <a:off x="233975" y="2284500"/>
          <a:ext cx="3000000" cy="3000000"/>
        </p:xfrm>
        <a:graphic>
          <a:graphicData uri="http://schemas.openxmlformats.org/drawingml/2006/table">
            <a:tbl>
              <a:tblPr>
                <a:noFill/>
                <a:tableStyleId>{61863D2E-5607-42B8-B73F-4818B6FA953A}</a:tableStyleId>
              </a:tblPr>
              <a:tblGrid>
                <a:gridCol w="423225"/>
                <a:gridCol w="2086525"/>
                <a:gridCol w="1269650"/>
                <a:gridCol w="1220425"/>
                <a:gridCol w="1594425"/>
                <a:gridCol w="1810950"/>
              </a:tblGrid>
              <a:tr h="342900">
                <a:tc>
                  <a:txBody>
                    <a:bodyPr/>
                    <a:lstStyle/>
                    <a:p>
                      <a:pPr indent="0" lvl="0" marL="0" rtl="0" algn="ctr">
                        <a:lnSpc>
                          <a:spcPct val="115000"/>
                        </a:lnSpc>
                        <a:spcBef>
                          <a:spcPts val="0"/>
                        </a:spcBef>
                        <a:spcAft>
                          <a:spcPts val="0"/>
                        </a:spcAft>
                        <a:buNone/>
                      </a:pPr>
                      <a:r>
                        <a:rPr b="1" lang="es-CL" sz="1100"/>
                        <a:t>ID</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Situación actual</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Objetivo específico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Resultado esperado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Métrica</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b="1" lang="es-CL" sz="1100"/>
                        <a:t>Criterio de éxito</a:t>
                      </a:r>
                      <a:endParaRPr b="1" sz="11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9999"/>
                    </a:solidFill>
                  </a:tcPr>
                </a:tc>
              </a:tr>
              <a:tr h="1143000">
                <a:tc>
                  <a:txBody>
                    <a:bodyPr/>
                    <a:lstStyle/>
                    <a:p>
                      <a:pPr indent="0" lvl="0" marL="0" rtl="0" algn="ctr">
                        <a:lnSpc>
                          <a:spcPct val="115000"/>
                        </a:lnSpc>
                        <a:spcBef>
                          <a:spcPts val="0"/>
                        </a:spcBef>
                        <a:spcAft>
                          <a:spcPts val="0"/>
                        </a:spcAft>
                        <a:buNone/>
                      </a:pPr>
                      <a:r>
                        <a:rPr lang="es-CL"/>
                        <a:t>OE2</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Ya se ha dado la situación de que se ha registrado a papel una infracción pero no es subida a los registros de la municipalidad, generando </a:t>
                      </a:r>
                      <a:r>
                        <a:rPr lang="es-CL"/>
                        <a:t>pérdida</a:t>
                      </a:r>
                      <a:r>
                        <a:rPr lang="es-CL"/>
                        <a:t> de información en dicho proceso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Disminuir la </a:t>
                      </a:r>
                      <a:r>
                        <a:rPr lang="es-CL"/>
                        <a:t>pérdida</a:t>
                      </a:r>
                      <a:r>
                        <a:rPr lang="es-CL"/>
                        <a:t> de información al generar una infracción de </a:t>
                      </a:r>
                      <a:r>
                        <a:rPr lang="es-CL"/>
                        <a:t>tránsito</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Módulo</a:t>
                      </a:r>
                      <a:r>
                        <a:rPr lang="es-CL"/>
                        <a:t> de registro de la infracción</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Tiempo y Ubicación</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CL"/>
                        <a:t>Aumentar gradualmente el </a:t>
                      </a:r>
                      <a:r>
                        <a:rPr lang="es-CL"/>
                        <a:t>número</a:t>
                      </a:r>
                      <a:r>
                        <a:rPr lang="es-CL"/>
                        <a:t> de registros de infracciones</a:t>
                      </a:r>
                      <a:endParaRPr/>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