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44">
          <p15:clr>
            <a:srgbClr val="747775"/>
          </p15:clr>
        </p15:guide>
        <p15:guide id="2" pos="379">
          <p15:clr>
            <a:srgbClr val="747775"/>
          </p15:clr>
        </p15:guide>
        <p15:guide id="3" pos="5467">
          <p15:clr>
            <a:srgbClr val="747775"/>
          </p15:clr>
        </p15:guide>
        <p15:guide id="4" orient="horz" pos="3192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44" orient="horz"/>
        <p:guide pos="379"/>
        <p:guide pos="5467"/>
        <p:guide pos="319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0321def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0321def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Idea: Some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0321def1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0321def1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0321def1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0321def1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0321def1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0321def1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0321def1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0321def1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626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 Analyst Assignment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19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Mojtaba Peyrovi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601975" y="163075"/>
            <a:ext cx="807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620"/>
              <a:t>Insight One:</a:t>
            </a:r>
            <a:r>
              <a:rPr lang="en" sz="1620"/>
              <a:t> </a:t>
            </a:r>
            <a:endParaRPr sz="1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20"/>
              <a:t>Price fluctuations &amp; Potential saving opportunities</a:t>
            </a:r>
            <a:endParaRPr sz="162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75" y="863400"/>
            <a:ext cx="8077199" cy="420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601975" y="163075"/>
            <a:ext cx="807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620"/>
              <a:t>Insight Two:</a:t>
            </a:r>
            <a:r>
              <a:rPr lang="en" sz="1620"/>
              <a:t> </a:t>
            </a:r>
            <a:endParaRPr sz="1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20"/>
              <a:t>There is the risk of monopoly among some suppliers</a:t>
            </a:r>
            <a:endParaRPr sz="162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750" y="863400"/>
            <a:ext cx="8045423" cy="420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601975" y="163075"/>
            <a:ext cx="807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620"/>
              <a:t>COO Dashboard</a:t>
            </a:r>
            <a:r>
              <a:rPr b="1" lang="en" sz="1620"/>
              <a:t>:</a:t>
            </a:r>
            <a:r>
              <a:rPr lang="en" sz="1620"/>
              <a:t> </a:t>
            </a:r>
            <a:endParaRPr sz="1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20"/>
              <a:t>A dashboard showing the big picture to be used by the top management</a:t>
            </a:r>
            <a:endParaRPr sz="162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75" y="863400"/>
            <a:ext cx="8083625" cy="420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601975" y="198550"/>
            <a:ext cx="807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620"/>
              <a:t>Product Portfolio Analysis</a:t>
            </a:r>
            <a:r>
              <a:rPr b="1" lang="en" sz="1620"/>
              <a:t>:</a:t>
            </a:r>
            <a:r>
              <a:rPr lang="en" sz="1620"/>
              <a:t> </a:t>
            </a:r>
            <a:endParaRPr sz="1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20"/>
              <a:t>The </a:t>
            </a:r>
            <a:r>
              <a:rPr lang="en" sz="1620"/>
              <a:t>distribution</a:t>
            </a:r>
            <a:r>
              <a:rPr lang="en" sz="1620"/>
              <a:t> of products and SKUs per DC, country, and delivery frequency</a:t>
            </a:r>
            <a:endParaRPr sz="1620"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75" y="863400"/>
            <a:ext cx="8077199" cy="42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975" y="863400"/>
            <a:ext cx="8083200" cy="420392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>
            <p:ph type="title"/>
          </p:nvPr>
        </p:nvSpPr>
        <p:spPr>
          <a:xfrm>
            <a:off x="595975" y="0"/>
            <a:ext cx="8083200" cy="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620"/>
              <a:t>Delivery Management Dashboard</a:t>
            </a:r>
            <a:r>
              <a:rPr b="1" lang="en" sz="1620"/>
              <a:t>:</a:t>
            </a:r>
            <a:r>
              <a:rPr lang="en" sz="1620"/>
              <a:t> </a:t>
            </a:r>
            <a:endParaRPr sz="1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320"/>
              <a:t>An </a:t>
            </a:r>
            <a:r>
              <a:rPr lang="en" sz="1320"/>
              <a:t>overview of what product is going to be delivered on what DC, what day of week at what time, and how frequently</a:t>
            </a:r>
            <a:endParaRPr sz="13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