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8" r:id="rId29"/>
    <p:sldId id="283" r:id="rId30"/>
    <p:sldId id="284" r:id="rId31"/>
    <p:sldId id="285" r:id="rId32"/>
    <p:sldId id="286" r:id="rId33"/>
    <p:sldId id="287" r:id="rId34"/>
    <p:sldId id="289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B5C"/>
    <a:srgbClr val="FF0000"/>
    <a:srgbClr val="00008B"/>
    <a:srgbClr val="355E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619793"/>
            <a:ext cx="9144000" cy="1202192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rgbClr val="00008B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 smtClean="0"/>
              <a:t>Multimedia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05209"/>
            <a:ext cx="9144000" cy="421322"/>
          </a:xfrm>
        </p:spPr>
        <p:txBody>
          <a:bodyPr>
            <a:noAutofit/>
          </a:bodyPr>
          <a:lstStyle>
            <a:lvl1pPr marL="0" indent="0" algn="ctr">
              <a:buNone/>
              <a:defRPr sz="5400" baseline="0">
                <a:solidFill>
                  <a:srgbClr val="EE2B5C"/>
                </a:solidFill>
                <a:latin typeface="Lato Black" panose="020F0A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4440-FC00-4E80-BDB8-F7A0F73DD0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3E14-FC40-4A10-BBD3-740DFB9FD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524000" y="4925492"/>
            <a:ext cx="9144000" cy="421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kern="1200" baseline="0">
                <a:solidFill>
                  <a:srgbClr val="EE2B5C"/>
                </a:solidFill>
                <a:latin typeface="Lato Black" panose="020F0A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B050"/>
                </a:solidFill>
              </a:rPr>
              <a:t>Dr. Mojtaba</a:t>
            </a:r>
            <a:r>
              <a:rPr lang="en-US" sz="2400" baseline="0" dirty="0" smtClean="0">
                <a:solidFill>
                  <a:srgbClr val="00B050"/>
                </a:solidFill>
              </a:rPr>
              <a:t> Aajami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5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65126"/>
            <a:ext cx="11338560" cy="840243"/>
          </a:xfrm>
        </p:spPr>
        <p:txBody>
          <a:bodyPr/>
          <a:lstStyle>
            <a:lvl1pPr>
              <a:defRPr>
                <a:solidFill>
                  <a:srgbClr val="00008B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53702"/>
            <a:ext cx="11338560" cy="4523261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4440-FC00-4E80-BDB8-F7A0F73DD0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3E14-FC40-4A10-BBD3-740DFB9FDC6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" y="1384756"/>
            <a:ext cx="11399520" cy="0"/>
          </a:xfrm>
          <a:prstGeom prst="line">
            <a:avLst/>
          </a:prstGeom>
          <a:ln w="63500">
            <a:solidFill>
              <a:srgbClr val="355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2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4440-FC00-4E80-BDB8-F7A0F73DD027}" type="datetimeFigureOut">
              <a:rPr lang="en-US" smtClean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3E14-FC40-4A10-BBD3-740DFB9FDC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720" y="365126"/>
            <a:ext cx="11338560" cy="1019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8B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720" y="1550125"/>
            <a:ext cx="11399520" cy="0"/>
          </a:xfrm>
          <a:prstGeom prst="line">
            <a:avLst/>
          </a:prstGeom>
          <a:ln w="63500">
            <a:solidFill>
              <a:srgbClr val="355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4440-FC00-4E80-BDB8-F7A0F73DD0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3E14-FC40-4A10-BBD3-740DFB9F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4440-FC00-4E80-BDB8-F7A0F73DD0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3E14-FC40-4A10-BBD3-740DFB9F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405209"/>
            <a:ext cx="9513455" cy="421322"/>
          </a:xfrm>
        </p:spPr>
        <p:txBody>
          <a:bodyPr/>
          <a:lstStyle/>
          <a:p>
            <a:r>
              <a:rPr lang="en-US" dirty="0" smtClean="0"/>
              <a:t>Media Representation: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the sampling </a:t>
            </a:r>
            <a:r>
              <a:rPr lang="en-US" dirty="0"/>
              <a:t>rate just </a:t>
            </a:r>
            <a:r>
              <a:rPr lang="en-US" dirty="0">
                <a:solidFill>
                  <a:srgbClr val="FF0000"/>
                </a:solidFill>
              </a:rPr>
              <a:t>equals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actual</a:t>
            </a:r>
            <a:r>
              <a:rPr lang="en-US" dirty="0"/>
              <a:t>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false signal (constant ) is </a:t>
            </a:r>
            <a:r>
              <a:rPr lang="en-US" dirty="0" smtClean="0"/>
              <a:t>detected</a:t>
            </a:r>
          </a:p>
          <a:p>
            <a:r>
              <a:rPr lang="en-US" dirty="0" smtClean="0"/>
              <a:t>If we sample </a:t>
            </a:r>
            <a:r>
              <a:rPr lang="en-US" dirty="0"/>
              <a:t>at 1.5 times the actual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incorrect (</a:t>
            </a:r>
            <a:r>
              <a:rPr lang="en-US" b="1" dirty="0">
                <a:solidFill>
                  <a:srgbClr val="FF0000"/>
                </a:solidFill>
              </a:rPr>
              <a:t>alias</a:t>
            </a:r>
            <a:r>
              <a:rPr lang="en-US" dirty="0"/>
              <a:t>) frequency that is lower than </a:t>
            </a:r>
            <a:r>
              <a:rPr lang="en-US" dirty="0" smtClean="0"/>
              <a:t>the correct one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wavelength is </a:t>
            </a:r>
            <a:r>
              <a:rPr lang="en-US" dirty="0"/>
              <a:t>double that of the actual signal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26" y="4091078"/>
            <a:ext cx="8638093" cy="2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53702"/>
            <a:ext cx="11338560" cy="4523261"/>
          </a:xfrm>
        </p:spPr>
        <p:txBody>
          <a:bodyPr/>
          <a:lstStyle/>
          <a:p>
            <a:r>
              <a:rPr lang="en-US" dirty="0"/>
              <a:t>For correct </a:t>
            </a:r>
            <a:r>
              <a:rPr lang="en-US" dirty="0" smtClean="0"/>
              <a:t>sampling, </a:t>
            </a:r>
            <a:r>
              <a:rPr lang="en-US" dirty="0"/>
              <a:t>we must use a sampling </a:t>
            </a:r>
            <a:r>
              <a:rPr lang="en-US" dirty="0" smtClean="0"/>
              <a:t>rate equal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at least twice the maximum </a:t>
            </a:r>
            <a:r>
              <a:rPr lang="en-US" dirty="0" smtClean="0">
                <a:solidFill>
                  <a:srgbClr val="FF0000"/>
                </a:solidFill>
              </a:rPr>
              <a:t>frequency </a:t>
            </a:r>
            <a:r>
              <a:rPr lang="en-US" dirty="0" smtClean="0"/>
              <a:t>content </a:t>
            </a:r>
            <a:r>
              <a:rPr lang="en-US" dirty="0"/>
              <a:t>in the signal. This rate is called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Nyquist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rate</a:t>
            </a:r>
            <a:r>
              <a:rPr lang="en-US" dirty="0" smtClean="0"/>
              <a:t>.</a:t>
            </a:r>
          </a:p>
          <a:p>
            <a:r>
              <a:rPr lang="en-US" dirty="0"/>
              <a:t>The relationship among the </a:t>
            </a:r>
            <a:r>
              <a:rPr lang="en-US" dirty="0">
                <a:solidFill>
                  <a:srgbClr val="00B050"/>
                </a:solidFill>
              </a:rPr>
              <a:t>Sampling </a:t>
            </a:r>
            <a:r>
              <a:rPr lang="en-US" dirty="0" smtClean="0">
                <a:solidFill>
                  <a:srgbClr val="00B050"/>
                </a:solidFill>
              </a:rPr>
              <a:t>Frequency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True Frequency</a:t>
            </a:r>
            <a:r>
              <a:rPr lang="en-US" dirty="0"/>
              <a:t>, and </a:t>
            </a:r>
            <a:r>
              <a:rPr lang="en-US" dirty="0" smtClean="0">
                <a:solidFill>
                  <a:srgbClr val="00B050"/>
                </a:solidFill>
              </a:rPr>
              <a:t>Alias </a:t>
            </a:r>
            <a:r>
              <a:rPr lang="en-US" dirty="0">
                <a:solidFill>
                  <a:srgbClr val="00B050"/>
                </a:solidFill>
              </a:rPr>
              <a:t>Frequency</a:t>
            </a:r>
            <a:r>
              <a:rPr lang="en-US" dirty="0"/>
              <a:t> is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72" y="4535460"/>
            <a:ext cx="9859255" cy="10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Nyquist</a:t>
            </a:r>
            <a:r>
              <a:rPr lang="en-US" b="1" dirty="0">
                <a:solidFill>
                  <a:srgbClr val="FF0000"/>
                </a:solidFill>
              </a:rPr>
              <a:t> frequency</a:t>
            </a:r>
            <a:r>
              <a:rPr lang="en-US" dirty="0"/>
              <a:t>: half of the Sampling </a:t>
            </a:r>
            <a:r>
              <a:rPr lang="en-US" dirty="0" smtClean="0"/>
              <a:t>rate.</a:t>
            </a:r>
          </a:p>
          <a:p>
            <a:r>
              <a:rPr lang="en-US" dirty="0" smtClean="0"/>
              <a:t>It is impossible </a:t>
            </a:r>
            <a:r>
              <a:rPr lang="en-US" dirty="0"/>
              <a:t>to recover </a:t>
            </a:r>
            <a:r>
              <a:rPr lang="en-US" dirty="0" smtClean="0"/>
              <a:t>frequencies </a:t>
            </a:r>
            <a:r>
              <a:rPr lang="en-US" dirty="0" smtClean="0">
                <a:solidFill>
                  <a:srgbClr val="FF0000"/>
                </a:solidFill>
              </a:rPr>
              <a:t>higher </a:t>
            </a:r>
            <a:r>
              <a:rPr lang="en-US" dirty="0">
                <a:solidFill>
                  <a:srgbClr val="FF0000"/>
                </a:solidFill>
              </a:rPr>
              <a:t>than </a:t>
            </a:r>
            <a:r>
              <a:rPr lang="en-US" dirty="0" err="1"/>
              <a:t>Nyquist</a:t>
            </a:r>
            <a:r>
              <a:rPr lang="en-US" dirty="0"/>
              <a:t> frequency in any </a:t>
            </a:r>
            <a:r>
              <a:rPr lang="en-US" dirty="0" smtClean="0"/>
              <a:t>event.</a:t>
            </a:r>
          </a:p>
          <a:p>
            <a:r>
              <a:rPr lang="en-US" dirty="0" smtClean="0"/>
              <a:t> Most systems </a:t>
            </a:r>
            <a:r>
              <a:rPr lang="en-US" dirty="0"/>
              <a:t>have an </a:t>
            </a:r>
            <a:r>
              <a:rPr lang="en-US" b="1" dirty="0">
                <a:solidFill>
                  <a:srgbClr val="FF0000"/>
                </a:solidFill>
              </a:rPr>
              <a:t>antialiasing </a:t>
            </a:r>
            <a:r>
              <a:rPr lang="en-US" b="1" dirty="0" smtClean="0">
                <a:solidFill>
                  <a:srgbClr val="FF0000"/>
                </a:solidFill>
              </a:rPr>
              <a:t>filter</a:t>
            </a:r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restricts </a:t>
            </a:r>
            <a:r>
              <a:rPr lang="en-US" dirty="0" smtClean="0"/>
              <a:t>the frequency </a:t>
            </a:r>
            <a:r>
              <a:rPr lang="en-US" dirty="0"/>
              <a:t>content in the input to the sampler to a </a:t>
            </a:r>
            <a:r>
              <a:rPr lang="en-US" dirty="0" smtClean="0"/>
              <a:t>range at </a:t>
            </a:r>
            <a:r>
              <a:rPr lang="en-US" dirty="0"/>
              <a:t>or below </a:t>
            </a:r>
            <a:r>
              <a:rPr lang="en-US" dirty="0" err="1"/>
              <a:t>Nyquist</a:t>
            </a:r>
            <a:r>
              <a:rPr lang="en-US" dirty="0"/>
              <a:t> frequency.</a:t>
            </a:r>
          </a:p>
        </p:txBody>
      </p:sp>
    </p:spTree>
    <p:extLst>
      <p:ext uri="{BB962C8B-B14F-4D97-AF65-F5344CB8AC3E}">
        <p14:creationId xmlns:p14="http://schemas.microsoft.com/office/powerpoint/2010/main" val="7764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Nyquist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Band-limited</a:t>
            </a:r>
            <a:r>
              <a:rPr lang="en-US" dirty="0" smtClean="0"/>
              <a:t> Signal: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</a:t>
            </a:r>
            <a:r>
              <a:rPr lang="en-US" dirty="0" smtClean="0"/>
              <a:t>lower limit </a:t>
            </a:r>
            <a:r>
              <a:rPr lang="en-US" dirty="0"/>
              <a:t>f1 and an upper limit f2 of </a:t>
            </a:r>
            <a:r>
              <a:rPr lang="en-US" dirty="0" smtClean="0"/>
              <a:t>frequency components </a:t>
            </a:r>
            <a:r>
              <a:rPr lang="en-US" dirty="0"/>
              <a:t>in the </a:t>
            </a:r>
            <a:r>
              <a:rPr lang="en-US" dirty="0" smtClean="0"/>
              <a:t>signal.</a:t>
            </a:r>
          </a:p>
          <a:p>
            <a:r>
              <a:rPr lang="en-US" dirty="0" smtClean="0"/>
              <a:t>The sampling rate of a band-limited signal should </a:t>
            </a:r>
            <a:r>
              <a:rPr lang="en-US" dirty="0"/>
              <a:t>be at least </a:t>
            </a:r>
            <a:r>
              <a:rPr lang="en-US" dirty="0">
                <a:solidFill>
                  <a:srgbClr val="FF0000"/>
                </a:solidFill>
              </a:rPr>
              <a:t>2(f2 − f1)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2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(Pulse Code Modulation)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every time </a:t>
            </a:r>
            <a:r>
              <a:rPr lang="en-US" dirty="0" smtClean="0"/>
              <a:t>interval, </a:t>
            </a:r>
            <a:r>
              <a:rPr lang="en-US" dirty="0"/>
              <a:t>the sound is converted to </a:t>
            </a:r>
            <a:r>
              <a:rPr lang="en-US" dirty="0" smtClean="0"/>
              <a:t>a digital equivalent.</a:t>
            </a:r>
          </a:p>
          <a:p>
            <a:r>
              <a:rPr lang="en-US" dirty="0"/>
              <a:t>Using 2 bits the following sound can be digitized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32" y="3465594"/>
            <a:ext cx="4329335" cy="2933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58" y="3512561"/>
            <a:ext cx="5210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Quantization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82" y="3625822"/>
            <a:ext cx="3484966" cy="2570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69" y="3616586"/>
            <a:ext cx="3315862" cy="2580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600" y="3509863"/>
            <a:ext cx="3689400" cy="2793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52378" y="4777355"/>
            <a:ext cx="515836" cy="5357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088234" y="4777354"/>
            <a:ext cx="515836" cy="5357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6720" y="1653702"/>
            <a:ext cx="11338560" cy="4523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Quantization is </a:t>
            </a:r>
            <a:r>
              <a:rPr lang="en-US" b="1" dirty="0" err="1" smtClean="0">
                <a:solidFill>
                  <a:srgbClr val="FF0000"/>
                </a:solidFill>
              </a:rPr>
              <a:t>lossy</a:t>
            </a:r>
            <a:r>
              <a:rPr lang="en-US" dirty="0" smtClean="0"/>
              <a:t>.</a:t>
            </a:r>
          </a:p>
          <a:p>
            <a:r>
              <a:rPr lang="en-US" dirty="0" err="1"/>
              <a:t>Roundoff</a:t>
            </a:r>
            <a:r>
              <a:rPr lang="en-US" dirty="0"/>
              <a:t> errors =&gt; </a:t>
            </a:r>
            <a:r>
              <a:rPr lang="en-US" b="1" dirty="0"/>
              <a:t>quantization noise/error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Quantization noise</a:t>
            </a:r>
            <a:r>
              <a:rPr lang="en-US" dirty="0"/>
              <a:t>: the difference between </a:t>
            </a:r>
            <a:r>
              <a:rPr lang="en-US" dirty="0" smtClean="0"/>
              <a:t>the actual </a:t>
            </a:r>
            <a:r>
              <a:rPr lang="en-US" dirty="0"/>
              <a:t>value of the analog signal, for the </a:t>
            </a:r>
            <a:r>
              <a:rPr lang="en-US" dirty="0" smtClean="0"/>
              <a:t>particular sampling </a:t>
            </a:r>
            <a:r>
              <a:rPr lang="en-US" dirty="0"/>
              <a:t>time, and the nearest </a:t>
            </a:r>
            <a:r>
              <a:rPr lang="en-US" dirty="0" smtClean="0"/>
              <a:t>quantization interval </a:t>
            </a:r>
            <a:r>
              <a:rPr lang="en-US" dirty="0"/>
              <a:t>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At most, this error can be as much as </a:t>
            </a:r>
            <a:r>
              <a:rPr lang="en-US" dirty="0">
                <a:solidFill>
                  <a:srgbClr val="FF0000"/>
                </a:solidFill>
              </a:rPr>
              <a:t>half of </a:t>
            </a:r>
            <a:r>
              <a:rPr lang="en-US" dirty="0" smtClean="0">
                <a:solidFill>
                  <a:srgbClr val="FF0000"/>
                </a:solidFill>
              </a:rPr>
              <a:t>the interval</a:t>
            </a:r>
            <a:r>
              <a:rPr lang="en-US" dirty="0" smtClean="0"/>
              <a:t>.</a:t>
            </a:r>
          </a:p>
          <a:p>
            <a:r>
              <a:rPr lang="en-US" dirty="0"/>
              <a:t>The quality of the quantization is characterized </a:t>
            </a:r>
            <a:r>
              <a:rPr lang="en-US" dirty="0" smtClean="0"/>
              <a:t>by the </a:t>
            </a:r>
            <a:r>
              <a:rPr lang="en-US" dirty="0"/>
              <a:t>Signal to </a:t>
            </a:r>
            <a:r>
              <a:rPr lang="en-US" dirty="0">
                <a:solidFill>
                  <a:srgbClr val="FF0000"/>
                </a:solidFill>
              </a:rPr>
              <a:t>Quantization Noise Ratio (</a:t>
            </a:r>
            <a:r>
              <a:rPr lang="en-US" b="1" dirty="0">
                <a:solidFill>
                  <a:srgbClr val="FF0000"/>
                </a:solidFill>
              </a:rPr>
              <a:t>SQNR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A special case of </a:t>
            </a:r>
            <a:r>
              <a:rPr lang="en-US" dirty="0">
                <a:solidFill>
                  <a:srgbClr val="FF0000"/>
                </a:solidFill>
              </a:rPr>
              <a:t>SNR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Signal to Noise Ratio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6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to Noise Ratio (SNR)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to Noise Ratio (</a:t>
            </a:r>
            <a:r>
              <a:rPr lang="en-US" b="1" dirty="0"/>
              <a:t>SNR</a:t>
            </a:r>
            <a:r>
              <a:rPr lang="en-US" dirty="0"/>
              <a:t>): the ratio of </a:t>
            </a:r>
            <a:r>
              <a:rPr lang="en-US" dirty="0" smtClean="0"/>
              <a:t>the power </a:t>
            </a:r>
            <a:r>
              <a:rPr lang="en-US" dirty="0"/>
              <a:t>of the correct signal and the </a:t>
            </a:r>
            <a:r>
              <a:rPr lang="en-US" dirty="0" smtClean="0"/>
              <a:t>noise</a:t>
            </a:r>
          </a:p>
          <a:p>
            <a:pPr lvl="1"/>
            <a:r>
              <a:rPr lang="en-US" dirty="0"/>
              <a:t>A common measure of the quality of the </a:t>
            </a:r>
            <a:r>
              <a:rPr lang="en-US" dirty="0" smtClean="0"/>
              <a:t>signal</a:t>
            </a:r>
          </a:p>
          <a:p>
            <a:pPr lvl="1"/>
            <a:r>
              <a:rPr lang="en-US" dirty="0"/>
              <a:t>The ratio can be huge and often </a:t>
            </a:r>
            <a:r>
              <a:rPr lang="en-US" dirty="0" smtClean="0"/>
              <a:t>non-linear</a:t>
            </a:r>
          </a:p>
          <a:p>
            <a:r>
              <a:rPr lang="en-US" dirty="0" smtClean="0"/>
              <a:t>SNR </a:t>
            </a:r>
            <a:r>
              <a:rPr lang="en-US" dirty="0"/>
              <a:t>is usually measured in </a:t>
            </a:r>
            <a:r>
              <a:rPr lang="en-US" dirty="0" smtClean="0"/>
              <a:t>log scale: </a:t>
            </a:r>
            <a:r>
              <a:rPr lang="en-US" dirty="0" smtClean="0">
                <a:solidFill>
                  <a:srgbClr val="FF0000"/>
                </a:solidFill>
              </a:rPr>
              <a:t>decibels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dB</a:t>
            </a:r>
            <a:r>
              <a:rPr lang="en-US" dirty="0"/>
              <a:t>), where 1 dB is 1/10 </a:t>
            </a:r>
            <a:r>
              <a:rPr lang="en-US" b="1" dirty="0"/>
              <a:t>Bel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SNR </a:t>
            </a:r>
            <a:r>
              <a:rPr lang="en-US" dirty="0"/>
              <a:t>value, in units of dB, is defined in terms </a:t>
            </a:r>
            <a:r>
              <a:rPr lang="en-US" dirty="0" smtClean="0"/>
              <a:t>of base-10 </a:t>
            </a:r>
            <a:r>
              <a:rPr lang="en-US" dirty="0"/>
              <a:t>logarithms of squared voltages, as follows: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1" y="5649929"/>
            <a:ext cx="5753401" cy="105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Signal-to-Quantization Noise Ratio (SQNR)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quantization accuracy of </a:t>
            </a:r>
            <a:r>
              <a:rPr lang="en-US" dirty="0">
                <a:solidFill>
                  <a:srgbClr val="00B050"/>
                </a:solidFill>
              </a:rPr>
              <a:t>N bits </a:t>
            </a:r>
            <a:r>
              <a:rPr lang="en-US" dirty="0"/>
              <a:t>per sample, the </a:t>
            </a:r>
            <a:r>
              <a:rPr lang="en-US" dirty="0" smtClean="0">
                <a:solidFill>
                  <a:srgbClr val="FF0000"/>
                </a:solidFill>
              </a:rPr>
              <a:t>peak SQNR</a:t>
            </a:r>
            <a:r>
              <a:rPr lang="en-US" dirty="0" smtClean="0"/>
              <a:t> </a:t>
            </a:r>
            <a:r>
              <a:rPr lang="en-US" dirty="0"/>
              <a:t>can be simply expressed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6.02N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worst</a:t>
            </a:r>
            <a:r>
              <a:rPr lang="en-US" dirty="0"/>
              <a:t> case</a:t>
            </a:r>
            <a:r>
              <a:rPr lang="en-US" dirty="0" smtClean="0"/>
              <a:t>.</a:t>
            </a:r>
          </a:p>
          <a:p>
            <a:r>
              <a:rPr lang="en-US" dirty="0"/>
              <a:t>We map the maximum signal to 2</a:t>
            </a:r>
            <a:r>
              <a:rPr lang="en-US" baseline="30000" dirty="0"/>
              <a:t>N−1 </a:t>
            </a:r>
            <a:r>
              <a:rPr lang="en-US" dirty="0"/>
              <a:t>− 1 (≃ 2</a:t>
            </a:r>
            <a:r>
              <a:rPr lang="en-US" baseline="30000" dirty="0"/>
              <a:t>N−1</a:t>
            </a:r>
            <a:r>
              <a:rPr lang="en-US" dirty="0"/>
              <a:t>) and the</a:t>
            </a:r>
          </a:p>
          <a:p>
            <a:r>
              <a:rPr lang="en-US" dirty="0"/>
              <a:t>most negative signal to −2</a:t>
            </a:r>
            <a:r>
              <a:rPr lang="en-US" baseline="30000" dirty="0"/>
              <a:t>N−1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65" y="2771630"/>
            <a:ext cx="6597218" cy="14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Signal-to-Quantization Noise Ratio (SQNR)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</a:t>
            </a:r>
            <a:r>
              <a:rPr lang="en-US" dirty="0" smtClean="0">
                <a:solidFill>
                  <a:srgbClr val="FF0000"/>
                </a:solidFill>
              </a:rPr>
              <a:t>range</a:t>
            </a:r>
            <a:endParaRPr lang="fa-IR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ratio of maximum to minimum </a:t>
            </a:r>
            <a:r>
              <a:rPr lang="en-US" dirty="0" smtClean="0"/>
              <a:t>absolute</a:t>
            </a:r>
            <a:r>
              <a:rPr lang="fa-IR" dirty="0" smtClean="0"/>
              <a:t> </a:t>
            </a:r>
            <a:r>
              <a:rPr lang="en-US" dirty="0" smtClean="0"/>
              <a:t>values </a:t>
            </a:r>
            <a:r>
              <a:rPr lang="en-US" dirty="0"/>
              <a:t>of the signal: </a:t>
            </a:r>
            <a:r>
              <a:rPr lang="en-US" dirty="0" err="1" smtClean="0"/>
              <a:t>V</a:t>
            </a:r>
            <a:r>
              <a:rPr lang="en-US" sz="1800" i="1" dirty="0" err="1" smtClean="0"/>
              <a:t>max</a:t>
            </a:r>
            <a:r>
              <a:rPr lang="fa-IR" sz="1800" i="1" dirty="0" smtClean="0"/>
              <a:t> </a:t>
            </a:r>
            <a:r>
              <a:rPr lang="en-US" dirty="0" smtClean="0"/>
              <a:t>/</a:t>
            </a:r>
            <a:r>
              <a:rPr lang="fa-IR" dirty="0" smtClean="0"/>
              <a:t> </a:t>
            </a:r>
            <a:r>
              <a:rPr lang="en-US" dirty="0" err="1" smtClean="0"/>
              <a:t>V</a:t>
            </a:r>
            <a:r>
              <a:rPr lang="en-US" sz="1600" i="1" dirty="0" err="1" smtClean="0"/>
              <a:t>min</a:t>
            </a:r>
            <a:endParaRPr lang="en-US" dirty="0"/>
          </a:p>
          <a:p>
            <a:pPr lvl="1"/>
            <a:r>
              <a:rPr lang="en-US" dirty="0"/>
              <a:t>The max abs. value </a:t>
            </a:r>
            <a:r>
              <a:rPr lang="en-US" dirty="0" err="1"/>
              <a:t>V</a:t>
            </a:r>
            <a:r>
              <a:rPr lang="en-US" sz="1600" i="1" dirty="0" err="1"/>
              <a:t>max</a:t>
            </a:r>
            <a:r>
              <a:rPr lang="en-US" sz="1600" i="1" dirty="0"/>
              <a:t> </a:t>
            </a:r>
            <a:r>
              <a:rPr lang="en-US" sz="1600" i="1" dirty="0" smtClean="0"/>
              <a:t>  </a:t>
            </a:r>
            <a:r>
              <a:rPr lang="en-US" dirty="0" smtClean="0"/>
              <a:t>gets mapped </a:t>
            </a:r>
            <a:r>
              <a:rPr lang="en-US" dirty="0"/>
              <a:t>to 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sz="2000" dirty="0" smtClean="0"/>
              <a:t> </a:t>
            </a:r>
            <a:r>
              <a:rPr lang="en-US" dirty="0" smtClean="0"/>
              <a:t>− 1.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min abs. value </a:t>
            </a:r>
            <a:r>
              <a:rPr lang="en-US" dirty="0" err="1"/>
              <a:t>V</a:t>
            </a:r>
            <a:r>
              <a:rPr lang="en-US" i="1" baseline="-25000" dirty="0" err="1"/>
              <a:t>min</a:t>
            </a:r>
            <a:r>
              <a:rPr lang="en-US" i="1" dirty="0"/>
              <a:t> </a:t>
            </a:r>
            <a:r>
              <a:rPr lang="en-US" dirty="0" smtClean="0"/>
              <a:t>gets </a:t>
            </a:r>
            <a:r>
              <a:rPr lang="en-US" dirty="0"/>
              <a:t>mapped to 1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V</a:t>
            </a:r>
            <a:r>
              <a:rPr lang="en-US" i="1" baseline="-25000" dirty="0" err="1"/>
              <a:t>min</a:t>
            </a:r>
            <a:r>
              <a:rPr lang="en-US" i="1" dirty="0"/>
              <a:t> </a:t>
            </a:r>
            <a:r>
              <a:rPr lang="en-US" dirty="0"/>
              <a:t>is the smallest positive </a:t>
            </a:r>
            <a:r>
              <a:rPr lang="en-US" dirty="0" smtClean="0"/>
              <a:t>voltage </a:t>
            </a:r>
            <a:r>
              <a:rPr lang="en-US" dirty="0"/>
              <a:t>that is not masked by noise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most negative signal, −</a:t>
            </a:r>
            <a:r>
              <a:rPr lang="en-US" dirty="0" err="1"/>
              <a:t>V</a:t>
            </a:r>
            <a:r>
              <a:rPr lang="en-US" i="1" baseline="-25000" dirty="0" err="1"/>
              <a:t>max</a:t>
            </a:r>
            <a:r>
              <a:rPr lang="en-US" dirty="0"/>
              <a:t>, is mapped to −2</a:t>
            </a:r>
            <a:r>
              <a:rPr lang="en-US" i="1" baseline="30000" dirty="0"/>
              <a:t>N</a:t>
            </a:r>
            <a:r>
              <a:rPr lang="en-US" baseline="30000" dirty="0"/>
              <a:t>−1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Sound</a:t>
            </a:r>
            <a:r>
              <a:rPr lang="en-US" sz="3000" dirty="0"/>
              <a:t> is a wave phenomenon, involving molecules </a:t>
            </a:r>
            <a:r>
              <a:rPr lang="en-US" sz="3000" dirty="0" smtClean="0"/>
              <a:t>of air </a:t>
            </a:r>
            <a:r>
              <a:rPr lang="en-US" sz="3000" dirty="0"/>
              <a:t>being compressed and expanded under </a:t>
            </a:r>
            <a:r>
              <a:rPr lang="en-US" sz="3000" dirty="0" smtClean="0"/>
              <a:t>the action </a:t>
            </a:r>
            <a:r>
              <a:rPr lang="en-US" sz="3000" dirty="0"/>
              <a:t>of some physical device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rgbClr val="FF0000"/>
                </a:solidFill>
              </a:rPr>
              <a:t>speaker</a:t>
            </a:r>
            <a:r>
              <a:rPr lang="en-US" sz="3000" dirty="0"/>
              <a:t> (or </a:t>
            </a:r>
            <a:r>
              <a:rPr lang="en-US" sz="3000" dirty="0" smtClean="0"/>
              <a:t>other sound generators) </a:t>
            </a:r>
            <a:r>
              <a:rPr lang="en-US" sz="3000" dirty="0"/>
              <a:t>vibrates back </a:t>
            </a:r>
            <a:r>
              <a:rPr lang="en-US" sz="3000" dirty="0" smtClean="0"/>
              <a:t>and forth </a:t>
            </a:r>
            <a:r>
              <a:rPr lang="en-US" sz="3000" dirty="0"/>
              <a:t>and produces a </a:t>
            </a:r>
            <a:r>
              <a:rPr lang="en-US" sz="3000" dirty="0">
                <a:solidFill>
                  <a:srgbClr val="FF0000"/>
                </a:solidFill>
              </a:rPr>
              <a:t>longitudinal pressure </a:t>
            </a:r>
            <a:r>
              <a:rPr lang="en-US" sz="3000" dirty="0"/>
              <a:t>wave </a:t>
            </a:r>
            <a:r>
              <a:rPr lang="en-US" sz="3000" dirty="0" smtClean="0"/>
              <a:t>that is perceived </a:t>
            </a:r>
            <a:r>
              <a:rPr lang="en-US" sz="3000" dirty="0"/>
              <a:t>as sound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Since sound is a pressure wave, it takes on </a:t>
            </a:r>
            <a:r>
              <a:rPr lang="en-US" sz="3000" dirty="0" smtClean="0">
                <a:solidFill>
                  <a:srgbClr val="FF0000"/>
                </a:solidFill>
              </a:rPr>
              <a:t>continuous values</a:t>
            </a:r>
            <a:r>
              <a:rPr lang="en-US" sz="3000" dirty="0"/>
              <a:t>, as opposed to digitized ones</a:t>
            </a:r>
            <a:r>
              <a:rPr lang="en-US" sz="3000" dirty="0" smtClean="0"/>
              <a:t>.</a:t>
            </a:r>
          </a:p>
          <a:p>
            <a:r>
              <a:rPr lang="en-US" dirty="0"/>
              <a:t>If we wish to use a digital version of sound waves, we </a:t>
            </a:r>
            <a:r>
              <a:rPr lang="en-US" dirty="0" smtClean="0"/>
              <a:t>must form </a:t>
            </a:r>
            <a:r>
              <a:rPr lang="en-US" dirty="0">
                <a:solidFill>
                  <a:srgbClr val="FF0000"/>
                </a:solidFill>
              </a:rPr>
              <a:t>digitized representations </a:t>
            </a:r>
            <a:r>
              <a:rPr lang="en-US" dirty="0"/>
              <a:t>of audio information.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26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and Non-linear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53702"/>
            <a:ext cx="11338560" cy="478404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Linear format</a:t>
            </a:r>
            <a:r>
              <a:rPr lang="en-US" sz="3000" dirty="0"/>
              <a:t>: samples are typically stored as </a:t>
            </a:r>
            <a:r>
              <a:rPr lang="en-US" sz="3000" dirty="0" smtClean="0"/>
              <a:t>uniformly quantized </a:t>
            </a:r>
            <a:r>
              <a:rPr lang="en-US" sz="3000" dirty="0"/>
              <a:t>values</a:t>
            </a:r>
            <a:r>
              <a:rPr lang="en-US" sz="3000" dirty="0" smtClean="0"/>
              <a:t>.</a:t>
            </a:r>
            <a:endParaRPr lang="en-US" sz="3000" dirty="0"/>
          </a:p>
          <a:p>
            <a:r>
              <a:rPr lang="en-US" sz="3000" b="1" dirty="0">
                <a:solidFill>
                  <a:srgbClr val="FF0000"/>
                </a:solidFill>
              </a:rPr>
              <a:t>Non-uniform quantization</a:t>
            </a:r>
            <a:r>
              <a:rPr lang="en-US" sz="3000" dirty="0"/>
              <a:t>: set up more finely-spaced </a:t>
            </a:r>
            <a:r>
              <a:rPr lang="en-US" sz="3000" dirty="0" smtClean="0"/>
              <a:t>levels where </a:t>
            </a:r>
            <a:r>
              <a:rPr lang="en-US" sz="3000" dirty="0"/>
              <a:t>humans hear with the most acuity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Weber’s Law stated formally says that equally </a:t>
            </a:r>
            <a:r>
              <a:rPr lang="en-US" sz="3000" dirty="0" smtClean="0"/>
              <a:t>perceived differences </a:t>
            </a:r>
            <a:r>
              <a:rPr lang="en-US" sz="3000" dirty="0"/>
              <a:t>have values proportional </a:t>
            </a:r>
            <a:r>
              <a:rPr lang="en-US" sz="3000" dirty="0" smtClean="0"/>
              <a:t>to </a:t>
            </a:r>
            <a:r>
              <a:rPr lang="en-US" sz="3000" dirty="0"/>
              <a:t>absolute levels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endParaRPr lang="en-US" sz="30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08" y="4853668"/>
            <a:ext cx="5887577" cy="7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and Non-linear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53702"/>
            <a:ext cx="11338560" cy="4802516"/>
          </a:xfrm>
        </p:spPr>
        <p:txBody>
          <a:bodyPr>
            <a:normAutofit/>
          </a:bodyPr>
          <a:lstStyle/>
          <a:p>
            <a:r>
              <a:rPr lang="en-US" sz="3000" dirty="0"/>
              <a:t>Inserting a constant of proportionality </a:t>
            </a:r>
            <a:r>
              <a:rPr lang="en-US" sz="3000" i="1" dirty="0"/>
              <a:t>k</a:t>
            </a:r>
            <a:r>
              <a:rPr lang="en-US" sz="3000" dirty="0"/>
              <a:t>, we have a differential equation that states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response </a:t>
            </a:r>
            <a:r>
              <a:rPr lang="en-US" i="1" dirty="0"/>
              <a:t>r </a:t>
            </a:r>
            <a:r>
              <a:rPr lang="en-US" dirty="0"/>
              <a:t>and stimulus </a:t>
            </a:r>
            <a:r>
              <a:rPr lang="en-US" i="1" dirty="0"/>
              <a:t>s</a:t>
            </a:r>
            <a:r>
              <a:rPr lang="en-US" dirty="0" smtClean="0"/>
              <a:t>.</a:t>
            </a:r>
          </a:p>
          <a:p>
            <a:r>
              <a:rPr lang="en-US" sz="3000" dirty="0"/>
              <a:t>Integrating, we arrive at a </a:t>
            </a:r>
            <a:r>
              <a:rPr lang="en-US" sz="3000" dirty="0" smtClean="0"/>
              <a:t>solution</a:t>
            </a:r>
          </a:p>
          <a:p>
            <a:endParaRPr lang="en-US" sz="3000" dirty="0"/>
          </a:p>
          <a:p>
            <a:pPr lvl="1"/>
            <a:r>
              <a:rPr lang="en-US" dirty="0" smtClean="0"/>
              <a:t>with the constant </a:t>
            </a:r>
            <a:r>
              <a:rPr lang="en-US" dirty="0"/>
              <a:t>of integration </a:t>
            </a:r>
            <a:r>
              <a:rPr lang="en-US" i="1" dirty="0"/>
              <a:t>C</a:t>
            </a:r>
            <a:endParaRPr lang="en-US" sz="2600" dirty="0" smtClean="0"/>
          </a:p>
          <a:p>
            <a:endParaRPr lang="en-US" sz="3000" dirty="0" smtClean="0"/>
          </a:p>
          <a:p>
            <a:r>
              <a:rPr lang="en-US" sz="3000" dirty="0"/>
              <a:t>Stated differently, the solution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47" y="2434147"/>
            <a:ext cx="3110306" cy="779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34" y="4293632"/>
            <a:ext cx="3239684" cy="1082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699" y="5664308"/>
            <a:ext cx="2556639" cy="5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Non-linear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quantization works by first transforming an </a:t>
            </a:r>
            <a:r>
              <a:rPr lang="en-US" dirty="0" smtClean="0"/>
              <a:t>analog signal </a:t>
            </a:r>
            <a:r>
              <a:rPr lang="en-US" dirty="0"/>
              <a:t>from the raw </a:t>
            </a:r>
            <a:r>
              <a:rPr lang="en-US" i="1" dirty="0">
                <a:solidFill>
                  <a:srgbClr val="FF0000"/>
                </a:solidFill>
              </a:rPr>
              <a:t>s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space </a:t>
            </a:r>
            <a:r>
              <a:rPr lang="en-US" dirty="0"/>
              <a:t>into the theoretical </a:t>
            </a:r>
            <a:r>
              <a:rPr lang="en-US" i="1" dirty="0">
                <a:solidFill>
                  <a:srgbClr val="FF0000"/>
                </a:solidFill>
              </a:rPr>
              <a:t>r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space</a:t>
            </a:r>
            <a:r>
              <a:rPr lang="en-US" dirty="0"/>
              <a:t>, </a:t>
            </a:r>
            <a:r>
              <a:rPr lang="en-US" dirty="0" smtClean="0"/>
              <a:t>and then </a:t>
            </a:r>
            <a:r>
              <a:rPr lang="en-US" dirty="0"/>
              <a:t>uniformly quantizing the resulting values</a:t>
            </a:r>
            <a:r>
              <a:rPr lang="en-US" dirty="0" smtClean="0"/>
              <a:t>.</a:t>
            </a:r>
          </a:p>
          <a:p>
            <a:r>
              <a:rPr lang="en-US" dirty="0"/>
              <a:t>Such a law for audio is called </a:t>
            </a:r>
            <a:r>
              <a:rPr lang="en-US" b="1" i="1" dirty="0"/>
              <a:t>μ</a:t>
            </a:r>
            <a:r>
              <a:rPr lang="en-US" dirty="0"/>
              <a:t>-</a:t>
            </a:r>
            <a:r>
              <a:rPr lang="en-US" b="1" dirty="0"/>
              <a:t>law </a:t>
            </a:r>
            <a:r>
              <a:rPr lang="en-US" dirty="0"/>
              <a:t>encoding, (or </a:t>
            </a:r>
            <a:r>
              <a:rPr lang="en-US" b="1" dirty="0"/>
              <a:t>u-law</a:t>
            </a:r>
            <a:r>
              <a:rPr lang="en-US" dirty="0"/>
              <a:t>). A </a:t>
            </a:r>
            <a:r>
              <a:rPr lang="en-US" dirty="0" smtClean="0"/>
              <a:t>very similar </a:t>
            </a:r>
            <a:r>
              <a:rPr lang="en-US" dirty="0"/>
              <a:t>rule, called </a:t>
            </a:r>
            <a:r>
              <a:rPr lang="en-US" b="1" i="1" dirty="0"/>
              <a:t>A</a:t>
            </a:r>
            <a:r>
              <a:rPr lang="en-US" dirty="0"/>
              <a:t>-</a:t>
            </a:r>
            <a:r>
              <a:rPr lang="en-US" b="1" dirty="0"/>
              <a:t>law</a:t>
            </a:r>
            <a:r>
              <a:rPr lang="en-US" dirty="0"/>
              <a:t>, is used in telephony in Europe</a:t>
            </a:r>
            <a:r>
              <a:rPr lang="en-US" dirty="0" smtClean="0"/>
              <a:t>.</a:t>
            </a:r>
          </a:p>
          <a:p>
            <a:r>
              <a:rPr lang="en-US" dirty="0"/>
              <a:t>The equations for these very similar encodings are as follows:</a:t>
            </a:r>
          </a:p>
        </p:txBody>
      </p:sp>
    </p:spTree>
    <p:extLst>
      <p:ext uri="{BB962C8B-B14F-4D97-AF65-F5344CB8AC3E}">
        <p14:creationId xmlns:p14="http://schemas.microsoft.com/office/powerpoint/2010/main" val="38763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Non-linear Quantization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73" y="1665624"/>
            <a:ext cx="5928486" cy="1788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73" y="3589875"/>
            <a:ext cx="5705245" cy="31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Non-linear Quantization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73" y="1665624"/>
            <a:ext cx="5928486" cy="1788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73" y="3589875"/>
            <a:ext cx="5705245" cy="31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Non-linear Quantization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54" y="1534741"/>
            <a:ext cx="5424021" cy="42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μ-law, we would like to put the available bits where the </a:t>
            </a:r>
            <a:r>
              <a:rPr lang="en-US" dirty="0" smtClean="0"/>
              <a:t>most perceptual </a:t>
            </a:r>
            <a:r>
              <a:rPr lang="en-US" dirty="0"/>
              <a:t>acuity (sensitivity to small changes) is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Savings in bits can be gained by transmitting a smaller bit-depth for </a:t>
            </a:r>
            <a:r>
              <a:rPr lang="en-US" dirty="0" smtClean="0"/>
              <a:t>the signal.</a:t>
            </a:r>
          </a:p>
          <a:p>
            <a:pPr lvl="1"/>
            <a:r>
              <a:rPr lang="en-US" dirty="0"/>
              <a:t>μ-law often starts with a bit-depth of 16 bits, but transmits using </a:t>
            </a:r>
            <a:r>
              <a:rPr lang="en-US" dirty="0" smtClean="0"/>
              <a:t>8 bits.</a:t>
            </a:r>
          </a:p>
          <a:p>
            <a:pPr lvl="1"/>
            <a:r>
              <a:rPr lang="en-US" dirty="0"/>
              <a:t>And then expands back to 16 bits at the receiver.</a:t>
            </a:r>
          </a:p>
        </p:txBody>
      </p:sp>
    </p:spTree>
    <p:extLst>
      <p:ext uri="{BB962C8B-B14F-4D97-AF65-F5344CB8AC3E}">
        <p14:creationId xmlns:p14="http://schemas.microsoft.com/office/powerpoint/2010/main" val="23873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</a:t>
            </a:r>
            <a:r>
              <a:rPr lang="en-US" b="1" dirty="0" smtClean="0"/>
              <a:t>allocation: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6720" y="1653702"/>
                <a:ext cx="11338560" cy="4857934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/>
                  <a:t>Let </a:t>
                </a:r>
                <a:r>
                  <a:rPr lang="el-GR" sz="3000" dirty="0"/>
                  <a:t>μ=255</a:t>
                </a:r>
                <a:r>
                  <a:rPr lang="el-GR" sz="3000" dirty="0" smtClean="0"/>
                  <a:t>.</a:t>
                </a:r>
                <a:endParaRPr lang="en-US" sz="3000" dirty="0" smtClean="0"/>
              </a:p>
              <a:p>
                <a:r>
                  <a:rPr lang="en-US" sz="3000" dirty="0"/>
                  <a:t>Now, we want s in [−1, 1]. The input is in −2</a:t>
                </a:r>
                <a:r>
                  <a:rPr lang="en-US" sz="3000" baseline="30000" dirty="0"/>
                  <a:t>15</a:t>
                </a:r>
                <a:r>
                  <a:rPr lang="en-US" sz="3000" dirty="0"/>
                  <a:t> to (+2</a:t>
                </a:r>
                <a:r>
                  <a:rPr lang="en-US" sz="3000" baseline="30000" dirty="0"/>
                  <a:t>15</a:t>
                </a:r>
                <a:r>
                  <a:rPr lang="en-US" sz="3000" dirty="0"/>
                  <a:t> −1), we divide by </a:t>
                </a:r>
                <a:r>
                  <a:rPr lang="en-US" sz="3000" dirty="0" smtClean="0"/>
                  <a:t>2</a:t>
                </a:r>
                <a:r>
                  <a:rPr lang="en-US" sz="3000" baseline="30000" dirty="0" smtClean="0"/>
                  <a:t>15</a:t>
                </a:r>
                <a:r>
                  <a:rPr lang="en-US" sz="3000" dirty="0" smtClean="0"/>
                  <a:t> to </a:t>
                </a:r>
                <a:r>
                  <a:rPr lang="en-US" sz="3000" dirty="0"/>
                  <a:t>normalize</a:t>
                </a:r>
                <a:r>
                  <a:rPr lang="en-US" sz="3000" dirty="0" smtClean="0"/>
                  <a:t>.</a:t>
                </a:r>
              </a:p>
              <a:p>
                <a:r>
                  <a:rPr lang="en-US" sz="3000" dirty="0"/>
                  <a:t>Then the μ-law is applied to turn </a:t>
                </a:r>
                <a:r>
                  <a:rPr lang="en-US" sz="3000" dirty="0">
                    <a:solidFill>
                      <a:srgbClr val="FF0000"/>
                    </a:solidFill>
                  </a:rPr>
                  <a:t>s</a:t>
                </a:r>
                <a:r>
                  <a:rPr lang="en-US" sz="3000" dirty="0"/>
                  <a:t> into </a:t>
                </a:r>
                <a:r>
                  <a:rPr lang="en-US" sz="3000" dirty="0">
                    <a:solidFill>
                      <a:srgbClr val="FF0000"/>
                    </a:solidFill>
                  </a:rPr>
                  <a:t>r</a:t>
                </a:r>
                <a:r>
                  <a:rPr lang="en-US" sz="3000" dirty="0" smtClean="0"/>
                  <a:t>.</a:t>
                </a:r>
              </a:p>
              <a:p>
                <a:r>
                  <a:rPr lang="en-US" sz="3000" dirty="0"/>
                  <a:t>Now go down to 8-bit samples, </a:t>
                </a:r>
                <a:r>
                  <a:rPr lang="en-US" sz="3000" dirty="0" smtClean="0"/>
                  <a:t>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3000" dirty="0"/>
                  <a:t> = sign(s) ∗ floor(128 ∗ r</a:t>
                </a:r>
                <a:r>
                  <a:rPr lang="en-US" sz="3000" dirty="0" smtClean="0"/>
                  <a:t>).</a:t>
                </a:r>
              </a:p>
              <a:p>
                <a:r>
                  <a:rPr lang="en-US" sz="3000" dirty="0"/>
                  <a:t>Now the 8-bit signal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3000" dirty="0" smtClean="0"/>
                  <a:t> is </a:t>
                </a:r>
                <a:r>
                  <a:rPr lang="en-US" sz="3000" dirty="0"/>
                  <a:t>transmitted</a:t>
                </a:r>
                <a:r>
                  <a:rPr lang="en-US" sz="3000" dirty="0" smtClean="0"/>
                  <a:t>.</a:t>
                </a:r>
              </a:p>
              <a:p>
                <a:r>
                  <a:rPr lang="en-US" sz="3000" dirty="0"/>
                  <a:t>At the receiver side, we normalize by dividing by 2</a:t>
                </a:r>
                <a:r>
                  <a:rPr lang="en-US" sz="3000" baseline="30000" dirty="0"/>
                  <a:t>7</a:t>
                </a:r>
                <a:r>
                  <a:rPr lang="en-US" sz="3000" dirty="0"/>
                  <a:t>, and then apply </a:t>
                </a:r>
                <a:r>
                  <a:rPr lang="en-US" sz="3000" dirty="0" smtClean="0"/>
                  <a:t>the inverse </a:t>
                </a:r>
                <a:r>
                  <a:rPr lang="el-GR" sz="3000" dirty="0"/>
                  <a:t>μ-</a:t>
                </a:r>
                <a:r>
                  <a:rPr lang="en-US" sz="3000" dirty="0"/>
                  <a:t>law </a:t>
                </a:r>
                <a:r>
                  <a:rPr lang="en-US" sz="3000" dirty="0" smtClean="0"/>
                  <a:t>function.</a:t>
                </a:r>
              </a:p>
              <a:p>
                <a:r>
                  <a:rPr lang="en-US" sz="3000" dirty="0"/>
                  <a:t>Finally, we expand back up to 16 </a:t>
                </a:r>
                <a:r>
                  <a:rPr lang="en-US" sz="3000" dirty="0" smtClean="0"/>
                  <a:t>bits.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720" y="1653702"/>
                <a:ext cx="11338560" cy="4857934"/>
              </a:xfrm>
              <a:blipFill>
                <a:blip r:embed="rId2"/>
                <a:stretch>
                  <a:fillRect l="-1075" t="-2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7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Bit allocation: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2" y="1676311"/>
            <a:ext cx="4178708" cy="134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00" y="3835362"/>
            <a:ext cx="2926206" cy="745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999" y="1513842"/>
            <a:ext cx="5676001" cy="49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MIDI: Musical Instrument Digital</a:t>
            </a:r>
            <a:br>
              <a:rPr lang="en-US" b="1" dirty="0"/>
            </a:br>
            <a:r>
              <a:rPr lang="en-US" b="1" dirty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53702"/>
            <a:ext cx="11338560" cy="457160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MIDI</a:t>
            </a:r>
            <a:r>
              <a:rPr lang="en-US" dirty="0" smtClean="0"/>
              <a:t> </a:t>
            </a:r>
            <a:r>
              <a:rPr lang="en-US" dirty="0"/>
              <a:t>forms a protocol adopted by the electronic </a:t>
            </a:r>
            <a:r>
              <a:rPr lang="en-US" dirty="0" smtClean="0"/>
              <a:t>music industry </a:t>
            </a:r>
            <a:r>
              <a:rPr lang="en-US" dirty="0"/>
              <a:t>that enables computers, synthesizers, keyboards, and other musical </a:t>
            </a:r>
            <a:r>
              <a:rPr lang="en-US" dirty="0" smtClean="0"/>
              <a:t>devices to </a:t>
            </a:r>
            <a:r>
              <a:rPr lang="en-US" dirty="0"/>
              <a:t>communicate with each </a:t>
            </a:r>
            <a:r>
              <a:rPr lang="en-US" dirty="0" smtClean="0"/>
              <a:t>other.</a:t>
            </a:r>
          </a:p>
          <a:p>
            <a:r>
              <a:rPr lang="en-US" dirty="0">
                <a:solidFill>
                  <a:srgbClr val="FF0000"/>
                </a:solidFill>
              </a:rPr>
              <a:t>MIDI</a:t>
            </a:r>
            <a:r>
              <a:rPr lang="en-US" dirty="0"/>
              <a:t> is a scripting language — it codes “events” that stand for the production of sounds. E.g., a MIDI event might include values for the pitch of a single note, its duration, and its volume.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Sound?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42" y="1585795"/>
            <a:ext cx="9109175" cy="2441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9" y="4027053"/>
            <a:ext cx="6336145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MIDI standard is supported by </a:t>
            </a:r>
            <a:r>
              <a:rPr lang="en-US" dirty="0" smtClean="0"/>
              <a:t>most synthesizers</a:t>
            </a:r>
            <a:r>
              <a:rPr lang="en-US" dirty="0"/>
              <a:t>, so sounds created on </a:t>
            </a:r>
            <a:r>
              <a:rPr lang="en-US" dirty="0" smtClean="0"/>
              <a:t>one synthesizer </a:t>
            </a:r>
            <a:r>
              <a:rPr lang="en-US" dirty="0"/>
              <a:t>can be played and </a:t>
            </a:r>
            <a:r>
              <a:rPr lang="en-US" dirty="0">
                <a:solidFill>
                  <a:srgbClr val="FF0000"/>
                </a:solidFill>
              </a:rPr>
              <a:t>manipulated</a:t>
            </a:r>
            <a:r>
              <a:rPr lang="en-US" dirty="0"/>
              <a:t> </a:t>
            </a:r>
            <a:r>
              <a:rPr lang="en-US" dirty="0" smtClean="0"/>
              <a:t>on another </a:t>
            </a:r>
            <a:r>
              <a:rPr lang="en-US" dirty="0"/>
              <a:t>synthesizer and sound reasonably close</a:t>
            </a:r>
            <a:r>
              <a:rPr lang="en-US" dirty="0" smtClean="0"/>
              <a:t>.</a:t>
            </a:r>
          </a:p>
          <a:p>
            <a:r>
              <a:rPr lang="en-US" dirty="0"/>
              <a:t>Computers must have a special </a:t>
            </a:r>
            <a:r>
              <a:rPr lang="en-US" dirty="0">
                <a:solidFill>
                  <a:srgbClr val="FF0000"/>
                </a:solidFill>
              </a:rPr>
              <a:t>MIDI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, but </a:t>
            </a:r>
            <a:r>
              <a:rPr lang="en-US" dirty="0"/>
              <a:t>this is incorporated into most </a:t>
            </a:r>
            <a:r>
              <a:rPr lang="en-US" dirty="0">
                <a:solidFill>
                  <a:srgbClr val="FF0000"/>
                </a:solidFill>
              </a:rPr>
              <a:t>sound cards</a:t>
            </a:r>
            <a:r>
              <a:rPr lang="en-US" dirty="0"/>
              <a:t>.</a:t>
            </a:r>
          </a:p>
          <a:p>
            <a:r>
              <a:rPr lang="en-US" dirty="0"/>
              <a:t>The sound card must also have both </a:t>
            </a:r>
            <a:r>
              <a:rPr lang="en-US" dirty="0">
                <a:solidFill>
                  <a:srgbClr val="FF0000"/>
                </a:solidFill>
              </a:rPr>
              <a:t>D/A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A/D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converters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1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MIDI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MIDI </a:t>
            </a:r>
            <a:r>
              <a:rPr lang="en-US" b="1" dirty="0">
                <a:solidFill>
                  <a:srgbClr val="FF0000"/>
                </a:solidFill>
              </a:rPr>
              <a:t>channels</a:t>
            </a:r>
            <a:r>
              <a:rPr lang="en-US" b="1" dirty="0"/>
              <a:t> </a:t>
            </a:r>
            <a:r>
              <a:rPr lang="en-US" dirty="0"/>
              <a:t>are used to separate messages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There are 16 channels numbered from 0 to 15. </a:t>
            </a:r>
            <a:r>
              <a:rPr lang="en-US" dirty="0" smtClean="0"/>
              <a:t>The channel </a:t>
            </a:r>
            <a:r>
              <a:rPr lang="en-US" dirty="0"/>
              <a:t>forms the </a:t>
            </a:r>
            <a:r>
              <a:rPr lang="en-US" dirty="0">
                <a:solidFill>
                  <a:srgbClr val="FF0000"/>
                </a:solidFill>
              </a:rPr>
              <a:t>last 4 bits </a:t>
            </a:r>
            <a:r>
              <a:rPr lang="en-US" dirty="0"/>
              <a:t>(the least </a:t>
            </a:r>
            <a:r>
              <a:rPr lang="en-US" dirty="0" smtClean="0"/>
              <a:t>significant bits</a:t>
            </a:r>
            <a:r>
              <a:rPr lang="en-US" dirty="0"/>
              <a:t>) of the message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Usually, </a:t>
            </a:r>
            <a:r>
              <a:rPr lang="en-US" dirty="0"/>
              <a:t>a channel is associated with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particular	instrument</a:t>
            </a:r>
            <a:r>
              <a:rPr lang="en-US" dirty="0"/>
              <a:t>: e.g., channel 1 is the piano, channel 10 </a:t>
            </a:r>
            <a:r>
              <a:rPr lang="en-US" dirty="0" smtClean="0"/>
              <a:t>is the </a:t>
            </a:r>
            <a:r>
              <a:rPr lang="en-US" dirty="0"/>
              <a:t>drums, etc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Nevertheless, one can switch instruments midstream, </a:t>
            </a:r>
            <a:r>
              <a:rPr lang="en-US" dirty="0" smtClean="0"/>
              <a:t>if desired </a:t>
            </a:r>
            <a:r>
              <a:rPr lang="en-US" dirty="0"/>
              <a:t>and associate another instrument with </a:t>
            </a:r>
            <a:r>
              <a:rPr lang="en-US" dirty="0" smtClean="0"/>
              <a:t>any channel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8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MIDI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System </a:t>
            </a:r>
            <a:r>
              <a:rPr lang="en-US" b="1" dirty="0" smtClean="0">
                <a:solidFill>
                  <a:srgbClr val="FF0000"/>
                </a:solidFill>
              </a:rPr>
              <a:t>messages</a:t>
            </a:r>
            <a:endParaRPr lang="fa-IR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Several other types of messages, e.g. a general </a:t>
            </a:r>
            <a:r>
              <a:rPr lang="en-US" dirty="0" smtClean="0"/>
              <a:t>message</a:t>
            </a:r>
            <a:r>
              <a:rPr lang="fa-I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all instruments indicating a change in tuning or timing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The </a:t>
            </a:r>
            <a:r>
              <a:rPr lang="en-US" dirty="0"/>
              <a:t>way a synthetic musical instrument responds to </a:t>
            </a:r>
            <a:r>
              <a:rPr lang="en-US" dirty="0" smtClean="0"/>
              <a:t>a MIDI </a:t>
            </a:r>
            <a:r>
              <a:rPr lang="en-US" dirty="0"/>
              <a:t>message is usually by simply ignoring any </a:t>
            </a:r>
            <a:r>
              <a:rPr lang="en-US" b="1" dirty="0" smtClean="0">
                <a:solidFill>
                  <a:srgbClr val="FF0000"/>
                </a:solidFill>
              </a:rPr>
              <a:t>play sound </a:t>
            </a:r>
            <a:r>
              <a:rPr lang="en-US" dirty="0"/>
              <a:t>message that is not for its channel.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53702"/>
            <a:ext cx="11338560" cy="4987243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Synthesizer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dirty="0" smtClean="0"/>
              <a:t>was</a:t>
            </a:r>
            <a:r>
              <a:rPr lang="en-US" dirty="0"/>
              <a:t>, and still can be, a stand-alone sound </a:t>
            </a:r>
            <a:r>
              <a:rPr lang="en-US" dirty="0" smtClean="0"/>
              <a:t>generator that </a:t>
            </a:r>
            <a:r>
              <a:rPr lang="en-US" dirty="0"/>
              <a:t>can vary </a:t>
            </a:r>
            <a:r>
              <a:rPr lang="en-US" dirty="0" smtClean="0"/>
              <a:t>the pitch</a:t>
            </a:r>
            <a:r>
              <a:rPr lang="en-US" dirty="0"/>
              <a:t>, loudness, and tone color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inexpensive synthesizers are also included on PC sound </a:t>
            </a:r>
            <a:r>
              <a:rPr lang="en-US" dirty="0" smtClean="0"/>
              <a:t>cards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Sequencer:</a:t>
            </a:r>
          </a:p>
          <a:p>
            <a:pPr lvl="1"/>
            <a:r>
              <a:rPr lang="en-US" dirty="0"/>
              <a:t>started off as a special hardware device for </a:t>
            </a:r>
            <a:r>
              <a:rPr lang="en-US" dirty="0" smtClean="0"/>
              <a:t>storing and </a:t>
            </a:r>
            <a:r>
              <a:rPr lang="en-US" dirty="0"/>
              <a:t>editing a sequence of musical events, in the </a:t>
            </a:r>
            <a:r>
              <a:rPr lang="en-US" dirty="0" smtClean="0"/>
              <a:t>form of </a:t>
            </a:r>
            <a:r>
              <a:rPr lang="en-US" dirty="0"/>
              <a:t>MIDI data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Now it is more often a software music editor on </a:t>
            </a:r>
            <a:r>
              <a:rPr lang="en-US" dirty="0" smtClean="0"/>
              <a:t>the computer.</a:t>
            </a:r>
          </a:p>
          <a:p>
            <a:r>
              <a:rPr lang="en-US" sz="3000" dirty="0">
                <a:solidFill>
                  <a:srgbClr val="FF0000"/>
                </a:solidFill>
              </a:rPr>
              <a:t>MIDI Keyboard</a:t>
            </a:r>
            <a:r>
              <a:rPr lang="en-US" sz="30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produces no sound, instead generating sequences </a:t>
            </a:r>
            <a:r>
              <a:rPr lang="en-US" dirty="0" smtClean="0"/>
              <a:t>of MIDI instructions</a:t>
            </a:r>
            <a:r>
              <a:rPr lang="en-US" dirty="0"/>
              <a:t>, called MIDI messages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Timbre: </a:t>
            </a:r>
            <a:r>
              <a:rPr lang="en-US" dirty="0" smtClean="0"/>
              <a:t>The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instrument that </a:t>
            </a:r>
            <a:r>
              <a:rPr lang="en-US" dirty="0"/>
              <a:t>is trying to be emulated, e.g. a piano as </a:t>
            </a:r>
            <a:r>
              <a:rPr lang="en-US" dirty="0" smtClean="0"/>
              <a:t>opposed to </a:t>
            </a:r>
            <a:r>
              <a:rPr lang="en-US" dirty="0"/>
              <a:t>a violin: it is the quality of the sound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Voice: </a:t>
            </a:r>
            <a:r>
              <a:rPr lang="en-US" dirty="0"/>
              <a:t>every </a:t>
            </a:r>
            <a:r>
              <a:rPr lang="en-US" dirty="0" smtClean="0"/>
              <a:t>different timbre </a:t>
            </a:r>
            <a:r>
              <a:rPr lang="en-US" dirty="0"/>
              <a:t>and pitch that the tone module can produce </a:t>
            </a:r>
            <a:r>
              <a:rPr lang="en-US" dirty="0" smtClean="0"/>
              <a:t>at the </a:t>
            </a:r>
            <a:r>
              <a:rPr lang="en-US" dirty="0"/>
              <a:t>same time. Synthesizers can have many (</a:t>
            </a:r>
            <a:r>
              <a:rPr lang="en-US" dirty="0" smtClean="0"/>
              <a:t>typically 16</a:t>
            </a:r>
            <a:r>
              <a:rPr lang="en-US" dirty="0"/>
              <a:t>, 32, 64, 256, etc.) voices. Each voice </a:t>
            </a:r>
            <a:r>
              <a:rPr lang="en-US" dirty="0" smtClean="0"/>
              <a:t>works independently </a:t>
            </a:r>
            <a:r>
              <a:rPr lang="en-US" dirty="0"/>
              <a:t>and simultaneously to produce </a:t>
            </a:r>
            <a:r>
              <a:rPr lang="en-US" dirty="0" smtClean="0"/>
              <a:t>sounds of </a:t>
            </a:r>
            <a:r>
              <a:rPr lang="en-US" dirty="0"/>
              <a:t>different timbre and pitch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Polyphony: </a:t>
            </a:r>
            <a:r>
              <a:rPr lang="en-US" dirty="0"/>
              <a:t>the number of voices that can be produced at the </a:t>
            </a:r>
            <a:r>
              <a:rPr lang="en-US" dirty="0" smtClean="0"/>
              <a:t>same 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Q:</a:t>
            </a:r>
            <a:r>
              <a:rPr lang="en-US" dirty="0" smtClean="0"/>
              <a:t> How </a:t>
            </a:r>
            <a:r>
              <a:rPr lang="en-US" dirty="0"/>
              <a:t>different timbres are produced </a:t>
            </a:r>
            <a:r>
              <a:rPr lang="en-US" dirty="0" smtClean="0"/>
              <a:t>digitally?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A: </a:t>
            </a:r>
            <a:r>
              <a:rPr lang="en-US" dirty="0" smtClean="0"/>
              <a:t>Different </a:t>
            </a:r>
            <a:r>
              <a:rPr lang="en-US" dirty="0"/>
              <a:t>timbres are produced digitally by using </a:t>
            </a:r>
            <a:r>
              <a:rPr lang="en-US" dirty="0" smtClean="0"/>
              <a:t>a </a:t>
            </a:r>
            <a:r>
              <a:rPr lang="en-US" b="1" dirty="0" smtClean="0"/>
              <a:t>patch </a:t>
            </a:r>
            <a:r>
              <a:rPr lang="en-US" dirty="0"/>
              <a:t>— the set of control settings that define </a:t>
            </a:r>
            <a:r>
              <a:rPr lang="en-US" dirty="0" smtClean="0"/>
              <a:t>a particular </a:t>
            </a:r>
            <a:r>
              <a:rPr lang="en-US" dirty="0"/>
              <a:t>timbre. Patches are often organized </a:t>
            </a:r>
            <a:r>
              <a:rPr lang="en-US" dirty="0" smtClean="0"/>
              <a:t>into databases</a:t>
            </a:r>
            <a:r>
              <a:rPr lang="en-US" dirty="0"/>
              <a:t>, called </a:t>
            </a:r>
            <a:r>
              <a:rPr lang="en-US" b="1" dirty="0"/>
              <a:t>banks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53702"/>
            <a:ext cx="11338560" cy="4950298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 General MIDI, channel 10 is reserved for </a:t>
            </a:r>
            <a:r>
              <a:rPr lang="en-US" sz="3000" dirty="0" smtClean="0"/>
              <a:t>percussion instruments</a:t>
            </a:r>
            <a:r>
              <a:rPr lang="en-US" sz="3000" dirty="0"/>
              <a:t>, and there are 128 patches associated </a:t>
            </a:r>
            <a:r>
              <a:rPr lang="en-US" sz="3000" dirty="0" smtClean="0"/>
              <a:t>with standard </a:t>
            </a:r>
            <a:r>
              <a:rPr lang="en-US" sz="3000" dirty="0"/>
              <a:t>instruments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For most instruments, a typical message might be a Note </a:t>
            </a:r>
            <a:r>
              <a:rPr lang="en-US" sz="3000" dirty="0" smtClean="0"/>
              <a:t>On message </a:t>
            </a:r>
            <a:r>
              <a:rPr lang="en-US" sz="3000" dirty="0"/>
              <a:t>(meaning, e.g., a </a:t>
            </a:r>
            <a:r>
              <a:rPr lang="en-US" sz="3000" dirty="0" smtClean="0"/>
              <a:t>key press </a:t>
            </a:r>
            <a:r>
              <a:rPr lang="en-US" sz="3000" dirty="0"/>
              <a:t>and release), consisting </a:t>
            </a:r>
            <a:r>
              <a:rPr lang="en-US" sz="3000" dirty="0" smtClean="0"/>
              <a:t>of what </a:t>
            </a:r>
            <a:r>
              <a:rPr lang="en-US" sz="3000" dirty="0"/>
              <a:t>channel, what pitch, and what “velocity” (i.e., volume</a:t>
            </a:r>
            <a:r>
              <a:rPr lang="en-US" sz="3000" dirty="0" smtClean="0"/>
              <a:t>).</a:t>
            </a:r>
          </a:p>
          <a:p>
            <a:r>
              <a:rPr lang="en-US" sz="3000" dirty="0"/>
              <a:t>For percussion instruments, however, the pitch data </a:t>
            </a:r>
            <a:r>
              <a:rPr lang="en-US" sz="3000" dirty="0" smtClean="0"/>
              <a:t>means which </a:t>
            </a:r>
            <a:r>
              <a:rPr lang="en-US" sz="3000" dirty="0"/>
              <a:t>kind of drum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A Note On message consists of “status” byte — which </a:t>
            </a:r>
            <a:r>
              <a:rPr lang="en-US" sz="3000" dirty="0" smtClean="0"/>
              <a:t>channel, what </a:t>
            </a:r>
            <a:r>
              <a:rPr lang="en-US" sz="3000" dirty="0"/>
              <a:t>pitch — followed by two data bytes. It is followed by </a:t>
            </a:r>
            <a:r>
              <a:rPr lang="en-US" sz="3000" dirty="0" smtClean="0"/>
              <a:t>a Note </a:t>
            </a:r>
            <a:r>
              <a:rPr lang="en-US" sz="3000" dirty="0"/>
              <a:t>Off message, which also has a pitch (which note to </a:t>
            </a:r>
            <a:r>
              <a:rPr lang="en-US" sz="3000" dirty="0" smtClean="0"/>
              <a:t>turn off</a:t>
            </a:r>
            <a:r>
              <a:rPr lang="en-US" sz="3000" dirty="0"/>
              <a:t>) and a velocity (often set to zero).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936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World is often Analog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6" y="1716321"/>
            <a:ext cx="5159579" cy="41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09" y="1938006"/>
            <a:ext cx="4697754" cy="41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53702"/>
            <a:ext cx="11338560" cy="47470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1-dimensional</a:t>
            </a:r>
            <a:r>
              <a:rPr lang="en-US" sz="3000" dirty="0"/>
              <a:t> nature of sound: </a:t>
            </a:r>
            <a:r>
              <a:rPr lang="en-US" sz="3000" b="1" dirty="0">
                <a:solidFill>
                  <a:srgbClr val="FF0000"/>
                </a:solidFill>
              </a:rPr>
              <a:t>amplitude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dirty="0" smtClean="0"/>
              <a:t>sound pressure/level</a:t>
            </a:r>
            <a:r>
              <a:rPr lang="en-US" sz="3000" dirty="0"/>
              <a:t>) </a:t>
            </a:r>
            <a:r>
              <a:rPr lang="en-US" sz="3000" dirty="0" smtClean="0"/>
              <a:t>depends </a:t>
            </a:r>
            <a:r>
              <a:rPr lang="en-US" sz="3000" dirty="0"/>
              <a:t>on a 1D variable, the </a:t>
            </a:r>
            <a:r>
              <a:rPr lang="en-US" sz="3000" b="1" dirty="0">
                <a:solidFill>
                  <a:srgbClr val="FF0000"/>
                </a:solidFill>
              </a:rPr>
              <a:t>time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>
                <a:solidFill>
                  <a:srgbClr val="FF0000"/>
                </a:solidFill>
              </a:rPr>
              <a:t>Digitization</a:t>
            </a:r>
            <a:r>
              <a:rPr lang="en-US" sz="3000" dirty="0"/>
              <a:t>: conversion to a stream of </a:t>
            </a:r>
            <a:r>
              <a:rPr lang="en-US" sz="3000" dirty="0" smtClean="0"/>
              <a:t>numbers, and </a:t>
            </a:r>
            <a:r>
              <a:rPr lang="en-US" sz="3000" dirty="0"/>
              <a:t>preferably these numbers should be </a:t>
            </a:r>
            <a:r>
              <a:rPr lang="en-US" sz="3000" dirty="0" smtClean="0"/>
              <a:t>integers for </a:t>
            </a:r>
            <a:r>
              <a:rPr lang="en-US" sz="3000" dirty="0"/>
              <a:t>efficiency.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08" y="2755504"/>
            <a:ext cx="6321556" cy="23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Digitization must be in both </a:t>
            </a:r>
            <a:r>
              <a:rPr lang="en-US" sz="3000" dirty="0">
                <a:solidFill>
                  <a:srgbClr val="FF0000"/>
                </a:solidFill>
              </a:rPr>
              <a:t>time</a:t>
            </a:r>
            <a:r>
              <a:rPr lang="en-US" sz="3000" dirty="0"/>
              <a:t> and </a:t>
            </a:r>
            <a:r>
              <a:rPr lang="en-US" sz="3000" dirty="0" smtClean="0">
                <a:solidFill>
                  <a:srgbClr val="FF0000"/>
                </a:solidFill>
              </a:rPr>
              <a:t>amplitude</a:t>
            </a:r>
            <a:r>
              <a:rPr lang="en-US" sz="3000" dirty="0" smtClean="0"/>
              <a:t>.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Sampling</a:t>
            </a:r>
            <a:r>
              <a:rPr lang="en-US" sz="3000" b="1" dirty="0"/>
              <a:t>: </a:t>
            </a:r>
            <a:r>
              <a:rPr lang="en-US" sz="3000" dirty="0"/>
              <a:t>measuring the quantity we are interested </a:t>
            </a:r>
            <a:r>
              <a:rPr lang="en-US" sz="3000" dirty="0" smtClean="0"/>
              <a:t>in, usually </a:t>
            </a:r>
            <a:r>
              <a:rPr lang="en-US" sz="3000" dirty="0"/>
              <a:t>at evenly-spaced </a:t>
            </a:r>
            <a:r>
              <a:rPr lang="en-US" sz="3000" dirty="0" smtClean="0"/>
              <a:t>intervals.</a:t>
            </a:r>
          </a:p>
          <a:p>
            <a:pPr lvl="1"/>
            <a:r>
              <a:rPr lang="en-US" sz="2600" dirty="0"/>
              <a:t>First kind of sampling, using measurements only </a:t>
            </a:r>
            <a:r>
              <a:rPr lang="en-US" sz="2600" dirty="0" smtClean="0"/>
              <a:t>at evenly </a:t>
            </a:r>
            <a:r>
              <a:rPr lang="en-US" sz="2600" dirty="0"/>
              <a:t>spaced time intervals, is simply </a:t>
            </a:r>
            <a:r>
              <a:rPr lang="en-US" sz="2600" dirty="0" smtClean="0"/>
              <a:t>called </a:t>
            </a:r>
            <a:r>
              <a:rPr lang="en-US" sz="2600" b="1" dirty="0" smtClean="0"/>
              <a:t>sampling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rate</a:t>
            </a:r>
            <a:r>
              <a:rPr lang="en-US" sz="2600" dirty="0"/>
              <a:t> is called the </a:t>
            </a:r>
            <a:r>
              <a:rPr lang="en-US" sz="2600" dirty="0">
                <a:solidFill>
                  <a:srgbClr val="FF0000"/>
                </a:solidFill>
              </a:rPr>
              <a:t>sampling </a:t>
            </a:r>
            <a:r>
              <a:rPr lang="en-US" sz="2600" dirty="0" smtClean="0">
                <a:solidFill>
                  <a:srgbClr val="FF0000"/>
                </a:solidFill>
              </a:rPr>
              <a:t>frequency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For audio, </a:t>
            </a:r>
            <a:r>
              <a:rPr lang="en-US" sz="2600" dirty="0" smtClean="0"/>
              <a:t>typically </a:t>
            </a:r>
            <a:r>
              <a:rPr lang="en-US" sz="2600" dirty="0"/>
              <a:t>from 8 kHz (8,000 samples </a:t>
            </a:r>
            <a:r>
              <a:rPr lang="en-US" sz="2600" dirty="0" smtClean="0"/>
              <a:t>per second</a:t>
            </a:r>
            <a:r>
              <a:rPr lang="en-US" sz="2600" dirty="0"/>
              <a:t>) to 48 </a:t>
            </a:r>
            <a:r>
              <a:rPr lang="en-US" sz="2600" dirty="0" smtClean="0"/>
              <a:t>kHz.</a:t>
            </a:r>
          </a:p>
          <a:p>
            <a:r>
              <a:rPr lang="en-US" sz="3000" dirty="0"/>
              <a:t>Sampling in the amplitude or voltage dimension </a:t>
            </a:r>
            <a:r>
              <a:rPr lang="en-US" sz="3000" dirty="0" smtClean="0"/>
              <a:t>is called </a:t>
            </a:r>
            <a:r>
              <a:rPr lang="en-US" sz="3000" b="1" dirty="0" smtClean="0">
                <a:solidFill>
                  <a:srgbClr val="FF0000"/>
                </a:solidFill>
              </a:rPr>
              <a:t>quantization</a:t>
            </a:r>
            <a:r>
              <a:rPr lang="en-US" sz="3000" b="1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825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Quantization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8" y="1924584"/>
            <a:ext cx="10688200" cy="41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Digitizing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decide how to digitize audio data we need </a:t>
            </a:r>
            <a:r>
              <a:rPr lang="en-US" dirty="0" smtClean="0"/>
              <a:t>to answer </a:t>
            </a:r>
            <a:r>
              <a:rPr lang="en-US" dirty="0"/>
              <a:t>the following questions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sampling rate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rgbClr val="FF0000"/>
                </a:solidFill>
              </a:rPr>
              <a:t>finely</a:t>
            </a:r>
            <a:r>
              <a:rPr lang="en-US" dirty="0"/>
              <a:t> is the data to be </a:t>
            </a:r>
            <a:r>
              <a:rPr lang="en-US" dirty="0">
                <a:solidFill>
                  <a:srgbClr val="FF0000"/>
                </a:solidFill>
              </a:rPr>
              <a:t>quantized</a:t>
            </a:r>
            <a:r>
              <a:rPr lang="en-US" dirty="0"/>
              <a:t>, and </a:t>
            </a:r>
            <a:r>
              <a:rPr lang="en-US" dirty="0" smtClean="0"/>
              <a:t>is quantization </a:t>
            </a:r>
            <a:r>
              <a:rPr lang="en-US" dirty="0">
                <a:solidFill>
                  <a:srgbClr val="FF0000"/>
                </a:solidFill>
              </a:rPr>
              <a:t>uniform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is audio </a:t>
            </a:r>
            <a:r>
              <a:rPr lang="en-US" dirty="0">
                <a:solidFill>
                  <a:srgbClr val="FF0000"/>
                </a:solidFill>
              </a:rPr>
              <a:t>data formatted</a:t>
            </a:r>
            <a:r>
              <a:rPr lang="en-US" dirty="0"/>
              <a:t>? (file format)</a:t>
            </a:r>
          </a:p>
        </p:txBody>
      </p:sp>
    </p:spTree>
    <p:extLst>
      <p:ext uri="{BB962C8B-B14F-4D97-AF65-F5344CB8AC3E}">
        <p14:creationId xmlns:p14="http://schemas.microsoft.com/office/powerpoint/2010/main" val="42147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can be decomposed into a sum of sinusoids.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53" y="2298943"/>
            <a:ext cx="5635947" cy="44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1706</Words>
  <Application>Microsoft Office PowerPoint</Application>
  <PresentationFormat>Widescreen</PresentationFormat>
  <Paragraphs>154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Lato</vt:lpstr>
      <vt:lpstr>Lato Black</vt:lpstr>
      <vt:lpstr>Office Theme</vt:lpstr>
      <vt:lpstr>Multimedia Systems</vt:lpstr>
      <vt:lpstr>What is Sound?</vt:lpstr>
      <vt:lpstr>What is Sound?</vt:lpstr>
      <vt:lpstr>Physical World is often Analog</vt:lpstr>
      <vt:lpstr>Digitization</vt:lpstr>
      <vt:lpstr>Digitization</vt:lpstr>
      <vt:lpstr>Sampling and Quantization</vt:lpstr>
      <vt:lpstr>Parameters in Digitizing</vt:lpstr>
      <vt:lpstr>Sampling Rate</vt:lpstr>
      <vt:lpstr>Sampling Rate</vt:lpstr>
      <vt:lpstr>Sampling Rate</vt:lpstr>
      <vt:lpstr>Sampling Rate</vt:lpstr>
      <vt:lpstr>Nyquist Theorem</vt:lpstr>
      <vt:lpstr>Quantization (Pulse Code Modulation)</vt:lpstr>
      <vt:lpstr>More on Quantization</vt:lpstr>
      <vt:lpstr>Quantization Noise</vt:lpstr>
      <vt:lpstr>Signal to Noise Ratio (SNR)</vt:lpstr>
      <vt:lpstr>Signal-to-Quantization Noise Ratio (SQNR)</vt:lpstr>
      <vt:lpstr>Signal-to-Quantization Noise Ratio (SQNR)</vt:lpstr>
      <vt:lpstr>Linear and Non-linear Quantization</vt:lpstr>
      <vt:lpstr>Linear and Non-linear Quantization</vt:lpstr>
      <vt:lpstr>Non-linear Quantization</vt:lpstr>
      <vt:lpstr>Non-linear Quantization</vt:lpstr>
      <vt:lpstr>Non-linear Quantization</vt:lpstr>
      <vt:lpstr>Non-linear Quantization</vt:lpstr>
      <vt:lpstr>Bit allocation</vt:lpstr>
      <vt:lpstr>Bit allocation: Example</vt:lpstr>
      <vt:lpstr>Bit allocation: Example</vt:lpstr>
      <vt:lpstr>MIDI: Musical Instrument Digital Interface</vt:lpstr>
      <vt:lpstr>MIDI</vt:lpstr>
      <vt:lpstr>MIDI Concepts</vt:lpstr>
      <vt:lpstr>MIDI Concepts</vt:lpstr>
      <vt:lpstr>MIDI Terminology</vt:lpstr>
      <vt:lpstr>MIDI Terminology</vt:lpstr>
      <vt:lpstr>MIDI Specifics</vt:lpstr>
      <vt:lpstr>General MIDI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mojtaba aajami</dc:creator>
  <cp:lastModifiedBy>mojtaba aajami</cp:lastModifiedBy>
  <cp:revision>59</cp:revision>
  <dcterms:created xsi:type="dcterms:W3CDTF">2023-01-30T02:25:24Z</dcterms:created>
  <dcterms:modified xsi:type="dcterms:W3CDTF">2023-02-19T03:37:14Z</dcterms:modified>
</cp:coreProperties>
</file>